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76" r:id="rId5"/>
    <p:sldId id="264" r:id="rId6"/>
    <p:sldId id="279" r:id="rId7"/>
    <p:sldId id="277" r:id="rId8"/>
    <p:sldId id="266" r:id="rId9"/>
    <p:sldId id="267" r:id="rId10"/>
    <p:sldId id="269" r:id="rId11"/>
    <p:sldId id="278" r:id="rId12"/>
    <p:sldId id="271" r:id="rId13"/>
    <p:sldId id="272" r:id="rId14"/>
    <p:sldId id="273" r:id="rId15"/>
    <p:sldId id="280" r:id="rId16"/>
    <p:sldId id="270" r:id="rId17"/>
  </p:sldIdLst>
  <p:sldSz cx="18288000" cy="10287000"/>
  <p:notesSz cx="6858000" cy="9144000"/>
  <p:embeddedFontLst>
    <p:embeddedFont>
      <p:font typeface="Montserrat Ultra-Bold" panose="020B0604020202020204" charset="-52"/>
      <p:regular r:id="rId18"/>
    </p:embeddedFont>
    <p:embeddedFont>
      <p:font typeface="Montserrat" panose="020B0604020202020204" charset="-52"/>
      <p:regular r:id="rId19"/>
    </p:embeddedFont>
    <p:embeddedFont>
      <p:font typeface="Montserrat Heavy Italics" panose="020B0604020202020204" charset="-52"/>
      <p:regular r:id="rId20"/>
    </p:embeddedFont>
    <p:embeddedFont>
      <p:font typeface="Montserrat Heavy" panose="020B0604020202020204" charset="-52"/>
      <p:regular r:id="rId21"/>
    </p:embeddedFont>
    <p:embeddedFont>
      <p:font typeface="TT Firs Neue" panose="020B0604020202020204" charset="-52"/>
      <p:regular r:id="rId22"/>
    </p:embeddedFont>
    <p:embeddedFont>
      <p:font typeface="TT Firs Neue Bold" panose="020B0604020202020204" charset="-52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TT Firs Neue Bold Italics" panose="020B0604020202020204" charset="-52"/>
      <p:regular r:id="rId28"/>
    </p:embeddedFont>
    <p:embeddedFont>
      <p:font typeface="TT Firs Neue Italics" panose="020B0604020202020204" charset="-52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72" d="100"/>
          <a:sy n="72" d="100"/>
        </p:scale>
        <p:origin x="-654" y="3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8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9.png"/><Relationship Id="rId7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7.png"/><Relationship Id="rId4" Type="http://schemas.openxmlformats.org/officeDocument/2006/relationships/image" Target="../media/image12.svg"/><Relationship Id="rId9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2.svg"/><Relationship Id="rId7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9.svg"/><Relationship Id="rId4" Type="http://schemas.openxmlformats.org/officeDocument/2006/relationships/image" Target="../media/image7.png"/><Relationship Id="rId9" Type="http://schemas.openxmlformats.org/officeDocument/2006/relationships/image" Target="../media/image52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45.png"/><Relationship Id="rId3" Type="http://schemas.openxmlformats.org/officeDocument/2006/relationships/image" Target="../media/image12.svg"/><Relationship Id="rId7" Type="http://schemas.openxmlformats.org/officeDocument/2006/relationships/image" Target="../media/image40.png"/><Relationship Id="rId12" Type="http://schemas.openxmlformats.org/officeDocument/2006/relationships/image" Target="../media/image4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11" Type="http://schemas.openxmlformats.org/officeDocument/2006/relationships/image" Target="../media/image43.png"/><Relationship Id="rId5" Type="http://schemas.openxmlformats.org/officeDocument/2006/relationships/image" Target="../media/image38.png"/><Relationship Id="rId10" Type="http://schemas.openxmlformats.org/officeDocument/2006/relationships/image" Target="../media/image42.png"/><Relationship Id="rId4" Type="http://schemas.openxmlformats.org/officeDocument/2006/relationships/image" Target="../media/image37.png"/><Relationship Id="rId9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12.svg"/><Relationship Id="rId7" Type="http://schemas.openxmlformats.org/officeDocument/2006/relationships/image" Target="../media/image4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9.svg"/><Relationship Id="rId10" Type="http://schemas.openxmlformats.org/officeDocument/2006/relationships/image" Target="../media/image50.png"/><Relationship Id="rId4" Type="http://schemas.openxmlformats.org/officeDocument/2006/relationships/image" Target="../media/image7.png"/><Relationship Id="rId9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12.sv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11" Type="http://schemas.openxmlformats.org/officeDocument/2006/relationships/image" Target="../media/image57.png"/><Relationship Id="rId5" Type="http://schemas.openxmlformats.org/officeDocument/2006/relationships/image" Target="../media/image9.svg"/><Relationship Id="rId10" Type="http://schemas.openxmlformats.org/officeDocument/2006/relationships/image" Target="../media/image56.png"/><Relationship Id="rId4" Type="http://schemas.openxmlformats.org/officeDocument/2006/relationships/image" Target="../media/image7.png"/><Relationship Id="rId9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5.svg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12.sv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4.png"/><Relationship Id="rId5" Type="http://schemas.openxmlformats.org/officeDocument/2006/relationships/image" Target="../media/image9.sv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9.sv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9.png"/><Relationship Id="rId7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7.png"/><Relationship Id="rId4" Type="http://schemas.openxmlformats.org/officeDocument/2006/relationships/image" Target="../media/image12.sv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2.svg"/><Relationship Id="rId7" Type="http://schemas.openxmlformats.org/officeDocument/2006/relationships/image" Target="../media/image2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9.svg"/><Relationship Id="rId4" Type="http://schemas.openxmlformats.org/officeDocument/2006/relationships/image" Target="../media/image7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2.svg"/><Relationship Id="rId4" Type="http://schemas.openxmlformats.org/officeDocument/2006/relationships/image" Target="../media/image9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2.svg"/><Relationship Id="rId7" Type="http://schemas.openxmlformats.org/officeDocument/2006/relationships/image" Target="../media/image2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9.svg"/><Relationship Id="rId4" Type="http://schemas.openxmlformats.org/officeDocument/2006/relationships/image" Target="../media/image7.png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12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31.png"/><Relationship Id="rId5" Type="http://schemas.openxmlformats.org/officeDocument/2006/relationships/image" Target="../media/image12.svg"/><Relationship Id="rId10" Type="http://schemas.openxmlformats.org/officeDocument/2006/relationships/image" Target="../media/image30.png"/><Relationship Id="rId4" Type="http://schemas.openxmlformats.org/officeDocument/2006/relationships/image" Target="../media/image9.png"/><Relationship Id="rId9" Type="http://schemas.openxmlformats.org/officeDocument/2006/relationships/image" Target="../media/image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69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841368" y="-246595"/>
            <a:ext cx="10605264" cy="10780190"/>
          </a:xfrm>
          <a:prstGeom prst="rect">
            <a:avLst/>
          </a:prstGeom>
          <a:solidFill>
            <a:srgbClr val="306992">
              <a:alpha val="80784"/>
            </a:srgbClr>
          </a:solidFill>
        </p:spPr>
      </p:sp>
      <p:sp>
        <p:nvSpPr>
          <p:cNvPr id="3" name="TextBox 3"/>
          <p:cNvSpPr txBox="1"/>
          <p:nvPr/>
        </p:nvSpPr>
        <p:spPr>
          <a:xfrm>
            <a:off x="1028700" y="2440103"/>
            <a:ext cx="16582629" cy="38813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07"/>
              </a:lnSpc>
            </a:pPr>
            <a:r>
              <a:rPr lang="en-US" sz="7245" b="1">
                <a:solidFill>
                  <a:srgbClr val="EDEDED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РОБОТА</a:t>
            </a:r>
          </a:p>
          <a:p>
            <a:pPr algn="ctr">
              <a:lnSpc>
                <a:spcPts val="7607"/>
              </a:lnSpc>
            </a:pPr>
            <a:r>
              <a:rPr lang="en-US" sz="7245" b="1">
                <a:solidFill>
                  <a:srgbClr val="EDEDED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КП «КРЕМЕНЧУКВОДОКАНАЛ» </a:t>
            </a:r>
          </a:p>
          <a:p>
            <a:pPr algn="ctr">
              <a:lnSpc>
                <a:spcPts val="7607"/>
              </a:lnSpc>
            </a:pPr>
            <a:r>
              <a:rPr lang="en-US" sz="7245" b="1">
                <a:solidFill>
                  <a:srgbClr val="EDEDED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ПІД ЧАС ВІЙНИ</a:t>
            </a:r>
          </a:p>
          <a:p>
            <a:pPr algn="ctr">
              <a:lnSpc>
                <a:spcPts val="7607"/>
              </a:lnSpc>
            </a:pPr>
            <a:endParaRPr/>
          </a:p>
        </p:txBody>
      </p:sp>
      <p:sp>
        <p:nvSpPr>
          <p:cNvPr id="4" name="AutoShape 4"/>
          <p:cNvSpPr/>
          <p:nvPr/>
        </p:nvSpPr>
        <p:spPr>
          <a:xfrm>
            <a:off x="5438448" y="5465193"/>
            <a:ext cx="7763133" cy="0"/>
          </a:xfrm>
          <a:prstGeom prst="line">
            <a:avLst/>
          </a:prstGeom>
          <a:ln w="47625" cap="flat">
            <a:solidFill>
              <a:srgbClr val="EDEDE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Freeform 5"/>
          <p:cNvSpPr/>
          <p:nvPr/>
        </p:nvSpPr>
        <p:spPr>
          <a:xfrm rot="-10800000">
            <a:off x="0" y="-419100"/>
            <a:ext cx="18288000" cy="3965544"/>
          </a:xfrm>
          <a:custGeom>
            <a:avLst/>
            <a:gdLst/>
            <a:ahLst/>
            <a:cxnLst/>
            <a:rect l="l" t="t" r="r" b="b"/>
            <a:pathLst>
              <a:path w="18288000" h="3965544">
                <a:moveTo>
                  <a:pt x="0" y="0"/>
                </a:moveTo>
                <a:lnTo>
                  <a:pt x="18288000" y="0"/>
                </a:lnTo>
                <a:lnTo>
                  <a:pt x="18288000" y="3965544"/>
                </a:lnTo>
                <a:lnTo>
                  <a:pt x="0" y="396554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alphaModFix amt="53000"/>
            </a:blip>
            <a:stretch>
              <a:fillRect l="-776" r="-776" b="-5960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28700" y="8577574"/>
            <a:ext cx="3530621" cy="954072"/>
          </a:xfrm>
          <a:custGeom>
            <a:avLst/>
            <a:gdLst/>
            <a:ahLst/>
            <a:cxnLst/>
            <a:rect l="l" t="t" r="r" b="b"/>
            <a:pathLst>
              <a:path w="3530621" h="954072">
                <a:moveTo>
                  <a:pt x="0" y="0"/>
                </a:moveTo>
                <a:lnTo>
                  <a:pt x="3530621" y="0"/>
                </a:lnTo>
                <a:lnTo>
                  <a:pt x="3530621" y="954072"/>
                </a:lnTo>
                <a:lnTo>
                  <a:pt x="0" y="954072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513625" y="7782750"/>
            <a:ext cx="1745675" cy="1748896"/>
          </a:xfrm>
          <a:custGeom>
            <a:avLst/>
            <a:gdLst/>
            <a:ahLst/>
            <a:cxnLst/>
            <a:rect l="l" t="t" r="r" b="b"/>
            <a:pathLst>
              <a:path w="1745675" h="1748896">
                <a:moveTo>
                  <a:pt x="0" y="0"/>
                </a:moveTo>
                <a:lnTo>
                  <a:pt x="1745675" y="0"/>
                </a:lnTo>
                <a:lnTo>
                  <a:pt x="1745675" y="1748896"/>
                </a:lnTo>
                <a:lnTo>
                  <a:pt x="0" y="1748896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296247" y="5668040"/>
            <a:ext cx="15695506" cy="6534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9"/>
              </a:lnSpc>
              <a:spcBef>
                <a:spcPct val="0"/>
              </a:spcBef>
            </a:pPr>
            <a:r>
              <a:rPr lang="en-US" sz="3899" i="1">
                <a:solidFill>
                  <a:srgbClr val="EDEDED"/>
                </a:solidFill>
                <a:latin typeface="TT Firs Neue Italics"/>
                <a:ea typeface="TT Firs Neue Italics"/>
                <a:cs typeface="TT Firs Neue Italics"/>
                <a:sym typeface="TT Firs Neue Italics"/>
              </a:rPr>
              <a:t>Як вести вперед своє підприємство в період невизначенності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819720" y="7564953"/>
            <a:ext cx="6648560" cy="12515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2"/>
              </a:lnSpc>
            </a:pPr>
            <a:r>
              <a:rPr lang="en-US" sz="3601" b="1">
                <a:solidFill>
                  <a:srgbClr val="EDEDED"/>
                </a:solidFill>
                <a:latin typeface="TT Firs Neue Bold"/>
                <a:ea typeface="TT Firs Neue Bold"/>
                <a:cs typeface="TT Firs Neue Bold"/>
                <a:sym typeface="TT Firs Neue Bold"/>
              </a:rPr>
              <a:t>Роман МІХЄЄВ, директор</a:t>
            </a:r>
          </a:p>
          <a:p>
            <a:pPr algn="ctr">
              <a:lnSpc>
                <a:spcPts val="5042"/>
              </a:lnSpc>
              <a:spcBef>
                <a:spcPct val="0"/>
              </a:spcBef>
            </a:pPr>
            <a:r>
              <a:rPr lang="en-US" sz="3601" b="1">
                <a:solidFill>
                  <a:srgbClr val="EDEDED"/>
                </a:solidFill>
                <a:latin typeface="TT Firs Neue Bold"/>
                <a:ea typeface="TT Firs Neue Bold"/>
                <a:cs typeface="TT Firs Neue Bold"/>
                <a:sym typeface="TT Firs Neue Bold"/>
              </a:rPr>
              <a:t>КП «Кременчукводоканал»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220690" y="9201150"/>
            <a:ext cx="5846620" cy="4977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62"/>
              </a:lnSpc>
              <a:spcBef>
                <a:spcPct val="0"/>
              </a:spcBef>
            </a:pPr>
            <a:r>
              <a:rPr lang="en-US" sz="2901">
                <a:solidFill>
                  <a:srgbClr val="EDEDED"/>
                </a:solidFill>
                <a:latin typeface="TT Firs Neue"/>
                <a:ea typeface="TT Firs Neue"/>
                <a:cs typeface="TT Firs Neue"/>
                <a:sym typeface="TT Firs Neue"/>
              </a:rPr>
              <a:t>13 травня 2025 року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178540" y="7272004"/>
            <a:ext cx="4415844" cy="952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08"/>
              </a:lnSpc>
            </a:pPr>
            <a:r>
              <a:rPr lang="en-US" sz="2720">
                <a:solidFill>
                  <a:srgbClr val="EDEDED"/>
                </a:solidFill>
                <a:latin typeface="TT Firs Neue"/>
                <a:ea typeface="TT Firs Neue"/>
                <a:cs typeface="TT Firs Neue"/>
                <a:sym typeface="TT Firs Neue"/>
              </a:rPr>
              <a:t>kvk.pl.ua</a:t>
            </a:r>
          </a:p>
          <a:p>
            <a:pPr algn="ctr">
              <a:lnSpc>
                <a:spcPts val="3808"/>
              </a:lnSpc>
              <a:spcBef>
                <a:spcPct val="0"/>
              </a:spcBef>
            </a:pP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-75672" y="-1277149"/>
            <a:ext cx="18439345" cy="3965544"/>
          </a:xfrm>
          <a:custGeom>
            <a:avLst/>
            <a:gdLst/>
            <a:ahLst/>
            <a:cxnLst/>
            <a:rect l="l" t="t" r="r" b="b"/>
            <a:pathLst>
              <a:path w="18439345" h="3965544">
                <a:moveTo>
                  <a:pt x="0" y="0"/>
                </a:moveTo>
                <a:lnTo>
                  <a:pt x="18439344" y="0"/>
                </a:lnTo>
                <a:lnTo>
                  <a:pt x="18439344" y="3965544"/>
                </a:lnTo>
                <a:lnTo>
                  <a:pt x="0" y="396554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alphaModFix amt="53000"/>
            </a:blip>
            <a:stretch>
              <a:fillRect t="-25" r="-770" b="-59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718395" y="572199"/>
            <a:ext cx="995643" cy="942127"/>
          </a:xfrm>
          <a:custGeom>
            <a:avLst/>
            <a:gdLst/>
            <a:ahLst/>
            <a:cxnLst/>
            <a:rect l="l" t="t" r="r" b="b"/>
            <a:pathLst>
              <a:path w="995643" h="942127">
                <a:moveTo>
                  <a:pt x="0" y="0"/>
                </a:moveTo>
                <a:lnTo>
                  <a:pt x="995643" y="0"/>
                </a:lnTo>
                <a:lnTo>
                  <a:pt x="995643" y="942127"/>
                </a:lnTo>
                <a:lnTo>
                  <a:pt x="0" y="942127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68979" y="8770635"/>
            <a:ext cx="995643" cy="942127"/>
          </a:xfrm>
          <a:custGeom>
            <a:avLst/>
            <a:gdLst/>
            <a:ahLst/>
            <a:cxnLst/>
            <a:rect l="l" t="t" r="r" b="b"/>
            <a:pathLst>
              <a:path w="995643" h="942127">
                <a:moveTo>
                  <a:pt x="0" y="0"/>
                </a:moveTo>
                <a:lnTo>
                  <a:pt x="995642" y="0"/>
                </a:lnTo>
                <a:lnTo>
                  <a:pt x="995642" y="942127"/>
                </a:lnTo>
                <a:lnTo>
                  <a:pt x="0" y="942127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100324" y="8279722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screen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2550179" y="-2364636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screen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AutoShape 7"/>
          <p:cNvSpPr/>
          <p:nvPr/>
        </p:nvSpPr>
        <p:spPr>
          <a:xfrm>
            <a:off x="12856727" y="2370698"/>
            <a:ext cx="4857311" cy="2535399"/>
          </a:xfrm>
          <a:prstGeom prst="rect">
            <a:avLst/>
          </a:prstGeom>
          <a:solidFill>
            <a:srgbClr val="306992"/>
          </a:solidFill>
        </p:spPr>
      </p:sp>
      <p:sp>
        <p:nvSpPr>
          <p:cNvPr id="8" name="AutoShape 8"/>
          <p:cNvSpPr/>
          <p:nvPr/>
        </p:nvSpPr>
        <p:spPr>
          <a:xfrm>
            <a:off x="4724400" y="4381500"/>
            <a:ext cx="2628003" cy="1540125"/>
          </a:xfrm>
          <a:prstGeom prst="line">
            <a:avLst/>
          </a:prstGeom>
          <a:ln w="190500" cap="flat">
            <a:solidFill>
              <a:srgbClr val="306992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 rot="-2284427">
            <a:off x="10897099" y="4825074"/>
            <a:ext cx="2290293" cy="0"/>
          </a:xfrm>
          <a:prstGeom prst="line">
            <a:avLst/>
          </a:prstGeom>
          <a:ln w="190500" cap="flat">
            <a:solidFill>
              <a:srgbClr val="306992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 flipV="1">
            <a:off x="-1" y="4464568"/>
            <a:ext cx="1702369" cy="1136132"/>
          </a:xfrm>
          <a:prstGeom prst="line">
            <a:avLst/>
          </a:prstGeom>
          <a:ln w="190500" cap="flat">
            <a:solidFill>
              <a:srgbClr val="306992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Freeform 11"/>
          <p:cNvSpPr/>
          <p:nvPr/>
        </p:nvSpPr>
        <p:spPr>
          <a:xfrm>
            <a:off x="13108063" y="2581221"/>
            <a:ext cx="4354639" cy="2068344"/>
          </a:xfrm>
          <a:custGeom>
            <a:avLst/>
            <a:gdLst/>
            <a:ahLst/>
            <a:cxnLst/>
            <a:rect l="l" t="t" r="r" b="b"/>
            <a:pathLst>
              <a:path w="4354639" h="2068344">
                <a:moveTo>
                  <a:pt x="0" y="0"/>
                </a:moveTo>
                <a:lnTo>
                  <a:pt x="4354639" y="0"/>
                </a:lnTo>
                <a:lnTo>
                  <a:pt x="4354639" y="2068344"/>
                </a:lnTo>
                <a:lnTo>
                  <a:pt x="0" y="2068344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screen"/>
            <a:stretch>
              <a:fillRect l="-6190" r="-9657"/>
            </a:stretch>
          </a:blipFill>
        </p:spPr>
      </p:sp>
      <p:sp>
        <p:nvSpPr>
          <p:cNvPr id="12" name="AutoShape 12"/>
          <p:cNvSpPr/>
          <p:nvPr/>
        </p:nvSpPr>
        <p:spPr>
          <a:xfrm>
            <a:off x="7184382" y="4521850"/>
            <a:ext cx="4492011" cy="2568521"/>
          </a:xfrm>
          <a:prstGeom prst="rect">
            <a:avLst/>
          </a:prstGeom>
          <a:solidFill>
            <a:srgbClr val="306992"/>
          </a:solidFill>
        </p:spPr>
      </p:sp>
      <p:sp>
        <p:nvSpPr>
          <p:cNvPr id="13" name="Freeform 13"/>
          <p:cNvSpPr/>
          <p:nvPr/>
        </p:nvSpPr>
        <p:spPr>
          <a:xfrm>
            <a:off x="7511056" y="4734822"/>
            <a:ext cx="3852037" cy="2142577"/>
          </a:xfrm>
          <a:custGeom>
            <a:avLst/>
            <a:gdLst/>
            <a:ahLst/>
            <a:cxnLst/>
            <a:rect l="l" t="t" r="r" b="b"/>
            <a:pathLst>
              <a:path w="3852037" h="2142577">
                <a:moveTo>
                  <a:pt x="0" y="0"/>
                </a:moveTo>
                <a:lnTo>
                  <a:pt x="3852037" y="0"/>
                </a:lnTo>
                <a:lnTo>
                  <a:pt x="3852037" y="2142577"/>
                </a:lnTo>
                <a:lnTo>
                  <a:pt x="0" y="2142577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screen"/>
            <a:stretch>
              <a:fillRect t="-19383" r="-22085" b="-2983"/>
            </a:stretch>
          </a:blipFill>
        </p:spPr>
      </p:sp>
      <p:sp>
        <p:nvSpPr>
          <p:cNvPr id="14" name="AutoShape 14"/>
          <p:cNvSpPr/>
          <p:nvPr/>
        </p:nvSpPr>
        <p:spPr>
          <a:xfrm>
            <a:off x="1462604" y="3374195"/>
            <a:ext cx="3346150" cy="2547430"/>
          </a:xfrm>
          <a:prstGeom prst="rect">
            <a:avLst/>
          </a:prstGeom>
          <a:solidFill>
            <a:srgbClr val="306992"/>
          </a:solidFill>
        </p:spPr>
      </p:sp>
      <p:sp>
        <p:nvSpPr>
          <p:cNvPr id="15" name="Freeform 15"/>
          <p:cNvSpPr/>
          <p:nvPr/>
        </p:nvSpPr>
        <p:spPr>
          <a:xfrm>
            <a:off x="1765208" y="3615393"/>
            <a:ext cx="2740942" cy="2134652"/>
          </a:xfrm>
          <a:custGeom>
            <a:avLst/>
            <a:gdLst/>
            <a:ahLst/>
            <a:cxnLst/>
            <a:rect l="l" t="t" r="r" b="b"/>
            <a:pathLst>
              <a:path w="2740942" h="2134652">
                <a:moveTo>
                  <a:pt x="0" y="0"/>
                </a:moveTo>
                <a:lnTo>
                  <a:pt x="2740941" y="0"/>
                </a:lnTo>
                <a:lnTo>
                  <a:pt x="2740941" y="2134652"/>
                </a:lnTo>
                <a:lnTo>
                  <a:pt x="0" y="2134652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screen"/>
            <a:stretch>
              <a:fillRect t="-17163" b="-6276"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8205582" y="6605215"/>
            <a:ext cx="1537535" cy="272183"/>
            <a:chOff x="0" y="0"/>
            <a:chExt cx="404948" cy="7168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04948" cy="71686"/>
            </a:xfrm>
            <a:custGeom>
              <a:avLst/>
              <a:gdLst/>
              <a:ahLst/>
              <a:cxnLst/>
              <a:rect l="l" t="t" r="r" b="b"/>
              <a:pathLst>
                <a:path w="404948" h="71686">
                  <a:moveTo>
                    <a:pt x="0" y="0"/>
                  </a:moveTo>
                  <a:lnTo>
                    <a:pt x="404948" y="0"/>
                  </a:lnTo>
                  <a:lnTo>
                    <a:pt x="404948" y="71686"/>
                  </a:lnTo>
                  <a:lnTo>
                    <a:pt x="0" y="7168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404948" cy="1097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-248372" y="1134560"/>
            <a:ext cx="11483611" cy="19168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53"/>
              </a:lnSpc>
            </a:pPr>
            <a:r>
              <a:rPr lang="en-US" sz="7580" b="1">
                <a:solidFill>
                  <a:srgbClr val="236089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КОМУНІКАЦІЯ ЗІ СПОЖИВАЧАМИ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120264" y="6027302"/>
            <a:ext cx="4030830" cy="2462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 b="1">
                <a:solidFill>
                  <a:srgbClr val="236089"/>
                </a:solidFill>
                <a:latin typeface="TT Firs Neue Bold"/>
                <a:ea typeface="TT Firs Neue Bold"/>
                <a:cs typeface="TT Firs Neue Bold"/>
                <a:sym typeface="TT Firs Neue Bold"/>
              </a:rPr>
              <a:t>На підприємстві функціонує багатоканальний номер</a:t>
            </a:r>
          </a:p>
          <a:p>
            <a:pPr algn="ctr">
              <a:lnSpc>
                <a:spcPts val="3919"/>
              </a:lnSpc>
            </a:pPr>
            <a:endParaRPr/>
          </a:p>
        </p:txBody>
      </p:sp>
      <p:sp>
        <p:nvSpPr>
          <p:cNvPr id="21" name="TextBox 21"/>
          <p:cNvSpPr txBox="1"/>
          <p:nvPr/>
        </p:nvSpPr>
        <p:spPr>
          <a:xfrm>
            <a:off x="7347045" y="7229992"/>
            <a:ext cx="4166685" cy="1471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 b="1">
                <a:solidFill>
                  <a:srgbClr val="236089"/>
                </a:solidFill>
                <a:latin typeface="TT Firs Neue Bold"/>
                <a:ea typeface="TT Firs Neue Bold"/>
                <a:cs typeface="TT Firs Neue Bold"/>
                <a:sym typeface="TT Firs Neue Bold"/>
              </a:rPr>
              <a:t>Наявна офіційна сторінка Facebook</a:t>
            </a:r>
          </a:p>
          <a:p>
            <a:pPr algn="ctr">
              <a:lnSpc>
                <a:spcPts val="3919"/>
              </a:lnSpc>
            </a:pPr>
            <a:endParaRPr/>
          </a:p>
        </p:txBody>
      </p:sp>
      <p:sp>
        <p:nvSpPr>
          <p:cNvPr id="22" name="TextBox 22"/>
          <p:cNvSpPr txBox="1"/>
          <p:nvPr/>
        </p:nvSpPr>
        <p:spPr>
          <a:xfrm>
            <a:off x="13116763" y="5086350"/>
            <a:ext cx="4597275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 b="1">
                <a:solidFill>
                  <a:srgbClr val="306992"/>
                </a:solidFill>
                <a:latin typeface="TT Firs Neue Bold"/>
                <a:ea typeface="TT Firs Neue Bold"/>
                <a:cs typeface="TT Firs Neue Bold"/>
                <a:sym typeface="TT Firs Neue Bold"/>
              </a:rPr>
              <a:t>Ведеться офіційний сайт</a:t>
            </a:r>
          </a:p>
        </p:txBody>
      </p:sp>
      <p:sp>
        <p:nvSpPr>
          <p:cNvPr id="23" name="AutoShape 23"/>
          <p:cNvSpPr/>
          <p:nvPr/>
        </p:nvSpPr>
        <p:spPr>
          <a:xfrm flipH="1" flipV="1">
            <a:off x="17638736" y="3595270"/>
            <a:ext cx="649264" cy="1700630"/>
          </a:xfrm>
          <a:prstGeom prst="line">
            <a:avLst/>
          </a:prstGeom>
          <a:ln w="190500" cap="flat">
            <a:solidFill>
              <a:srgbClr val="306992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4" name="TextBox 24"/>
          <p:cNvSpPr txBox="1"/>
          <p:nvPr/>
        </p:nvSpPr>
        <p:spPr>
          <a:xfrm>
            <a:off x="13258800" y="7353300"/>
            <a:ext cx="4030830" cy="1471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 b="1" dirty="0" err="1">
                <a:solidFill>
                  <a:srgbClr val="236089"/>
                </a:solidFill>
                <a:latin typeface="TT Firs Neue Bold"/>
                <a:ea typeface="TT Firs Neue Bold"/>
                <a:cs typeface="TT Firs Neue Bold"/>
                <a:sym typeface="TT Firs Neue Bold"/>
              </a:rPr>
              <a:t>Та</a:t>
            </a:r>
            <a:r>
              <a:rPr lang="en-US" sz="2799" b="1" dirty="0">
                <a:solidFill>
                  <a:srgbClr val="236089"/>
                </a:solidFill>
                <a:latin typeface="TT Firs Neue Bold"/>
                <a:ea typeface="TT Firs Neue Bold"/>
                <a:cs typeface="TT Firs Neue Bold"/>
                <a:sym typeface="TT Firs Neue Bold"/>
              </a:rPr>
              <a:t> </a:t>
            </a:r>
            <a:r>
              <a:rPr lang="en-US" sz="2799" b="1" dirty="0" err="1">
                <a:solidFill>
                  <a:srgbClr val="236089"/>
                </a:solidFill>
                <a:latin typeface="TT Firs Neue Bold"/>
                <a:ea typeface="TT Firs Neue Bold"/>
                <a:cs typeface="TT Firs Neue Bold"/>
                <a:sym typeface="TT Firs Neue Bold"/>
              </a:rPr>
              <a:t>ведеться</a:t>
            </a:r>
            <a:r>
              <a:rPr lang="en-US" sz="2799" b="1" dirty="0">
                <a:solidFill>
                  <a:srgbClr val="236089"/>
                </a:solidFill>
                <a:latin typeface="TT Firs Neue Bold"/>
                <a:ea typeface="TT Firs Neue Bold"/>
                <a:cs typeface="TT Firs Neue Bold"/>
                <a:sym typeface="TT Firs Neue Bold"/>
              </a:rPr>
              <a:t> </a:t>
            </a:r>
            <a:r>
              <a:rPr lang="en-US" sz="2799" b="1" dirty="0" err="1">
                <a:solidFill>
                  <a:srgbClr val="236089"/>
                </a:solidFill>
                <a:latin typeface="TT Firs Neue Bold"/>
                <a:ea typeface="TT Firs Neue Bold"/>
                <a:cs typeface="TT Firs Neue Bold"/>
                <a:sym typeface="TT Firs Neue Bold"/>
              </a:rPr>
              <a:t>особистий</a:t>
            </a:r>
            <a:r>
              <a:rPr lang="en-US" sz="2799" b="1" dirty="0">
                <a:solidFill>
                  <a:srgbClr val="236089"/>
                </a:solidFill>
                <a:latin typeface="TT Firs Neue Bold"/>
                <a:ea typeface="TT Firs Neue Bold"/>
                <a:cs typeface="TT Firs Neue Bold"/>
                <a:sym typeface="TT Firs Neue Bold"/>
              </a:rPr>
              <a:t> </a:t>
            </a:r>
            <a:r>
              <a:rPr lang="en-US" sz="2799" b="1" dirty="0" err="1">
                <a:solidFill>
                  <a:srgbClr val="236089"/>
                </a:solidFill>
                <a:latin typeface="TT Firs Neue Bold"/>
                <a:ea typeface="TT Firs Neue Bold"/>
                <a:cs typeface="TT Firs Neue Bold"/>
                <a:sym typeface="TT Firs Neue Bold"/>
              </a:rPr>
              <a:t>прийом</a:t>
            </a:r>
            <a:r>
              <a:rPr lang="en-US" sz="2799" b="1" dirty="0">
                <a:solidFill>
                  <a:srgbClr val="236089"/>
                </a:solidFill>
                <a:latin typeface="TT Firs Neue Bold"/>
                <a:ea typeface="TT Firs Neue Bold"/>
                <a:cs typeface="TT Firs Neue Bold"/>
                <a:sym typeface="TT Firs Neue Bold"/>
              </a:rPr>
              <a:t> </a:t>
            </a:r>
            <a:r>
              <a:rPr lang="en-US" sz="2799" b="1" dirty="0" err="1">
                <a:solidFill>
                  <a:srgbClr val="236089"/>
                </a:solidFill>
                <a:latin typeface="TT Firs Neue Bold"/>
                <a:ea typeface="TT Firs Neue Bold"/>
                <a:cs typeface="TT Firs Neue Bold"/>
                <a:sym typeface="TT Firs Neue Bold"/>
              </a:rPr>
              <a:t>громадян</a:t>
            </a:r>
            <a:endParaRPr lang="en-US" sz="2799" b="1" dirty="0">
              <a:solidFill>
                <a:srgbClr val="236089"/>
              </a:solidFill>
              <a:latin typeface="TT Firs Neue Bold"/>
              <a:ea typeface="TT Firs Neue Bold"/>
              <a:cs typeface="TT Firs Neue Bold"/>
              <a:sym typeface="TT Firs Neue Bold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718395" y="572199"/>
            <a:ext cx="995643" cy="942127"/>
          </a:xfrm>
          <a:custGeom>
            <a:avLst/>
            <a:gdLst/>
            <a:ahLst/>
            <a:cxnLst/>
            <a:rect l="l" t="t" r="r" b="b"/>
            <a:pathLst>
              <a:path w="995643" h="942127">
                <a:moveTo>
                  <a:pt x="0" y="0"/>
                </a:moveTo>
                <a:lnTo>
                  <a:pt x="995643" y="0"/>
                </a:lnTo>
                <a:lnTo>
                  <a:pt x="995643" y="942127"/>
                </a:lnTo>
                <a:lnTo>
                  <a:pt x="0" y="942127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68979" y="8770635"/>
            <a:ext cx="995643" cy="942127"/>
          </a:xfrm>
          <a:custGeom>
            <a:avLst/>
            <a:gdLst/>
            <a:ahLst/>
            <a:cxnLst/>
            <a:rect l="l" t="t" r="r" b="b"/>
            <a:pathLst>
              <a:path w="995643" h="942127">
                <a:moveTo>
                  <a:pt x="0" y="0"/>
                </a:moveTo>
                <a:lnTo>
                  <a:pt x="995642" y="0"/>
                </a:lnTo>
                <a:lnTo>
                  <a:pt x="995642" y="942127"/>
                </a:lnTo>
                <a:lnTo>
                  <a:pt x="0" y="942127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100324" y="8279722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927124" y="-2107522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858717" y="-50122"/>
            <a:ext cx="7782174" cy="10287000"/>
          </a:xfrm>
          <a:custGeom>
            <a:avLst/>
            <a:gdLst/>
            <a:ahLst/>
            <a:cxnLst/>
            <a:rect l="l" t="t" r="r" b="b"/>
            <a:pathLst>
              <a:path w="7782174" h="10287000">
                <a:moveTo>
                  <a:pt x="0" y="0"/>
                </a:moveTo>
                <a:lnTo>
                  <a:pt x="7782174" y="0"/>
                </a:lnTo>
                <a:lnTo>
                  <a:pt x="778217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screen"/>
            <a:stretch>
              <a:fillRect l="-23452" r="-74730"/>
            </a:stretch>
          </a:blipFill>
        </p:spPr>
      </p:sp>
      <p:sp>
        <p:nvSpPr>
          <p:cNvPr id="7" name="Freeform 7"/>
          <p:cNvSpPr/>
          <p:nvPr/>
        </p:nvSpPr>
        <p:spPr>
          <a:xfrm rot="5400000">
            <a:off x="-477320" y="3350155"/>
            <a:ext cx="18288000" cy="3486446"/>
          </a:xfrm>
          <a:custGeom>
            <a:avLst/>
            <a:gdLst/>
            <a:ahLst/>
            <a:cxnLst/>
            <a:rect l="l" t="t" r="r" b="b"/>
            <a:pathLst>
              <a:path w="18288000" h="3486446">
                <a:moveTo>
                  <a:pt x="0" y="0"/>
                </a:moveTo>
                <a:lnTo>
                  <a:pt x="18288000" y="0"/>
                </a:lnTo>
                <a:lnTo>
                  <a:pt x="18288000" y="3486446"/>
                </a:lnTo>
                <a:lnTo>
                  <a:pt x="0" y="3486446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screen">
              <a:alphaModFix amt="59000"/>
            </a:blip>
            <a:stretch>
              <a:fillRect l="-776" r="-776" b="-20521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374300" y="4948310"/>
            <a:ext cx="584759" cy="584759"/>
          </a:xfrm>
          <a:custGeom>
            <a:avLst/>
            <a:gdLst/>
            <a:ahLst/>
            <a:cxnLst/>
            <a:rect l="l" t="t" r="r" b="b"/>
            <a:pathLst>
              <a:path w="584759" h="584759">
                <a:moveTo>
                  <a:pt x="0" y="0"/>
                </a:moveTo>
                <a:lnTo>
                  <a:pt x="584759" y="0"/>
                </a:lnTo>
                <a:lnTo>
                  <a:pt x="584759" y="584758"/>
                </a:lnTo>
                <a:lnTo>
                  <a:pt x="0" y="584758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screen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8427131" y="830357"/>
            <a:ext cx="10931414" cy="42630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77"/>
              </a:lnSpc>
            </a:pPr>
            <a:r>
              <a:rPr lang="en-US" sz="6780" b="1">
                <a:solidFill>
                  <a:srgbClr val="306992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СПІВПРАЦЯ З ОРГАНАМИ МІСЦЕВОГО САМОВРЯДУВАННЯ</a:t>
            </a:r>
          </a:p>
          <a:p>
            <a:pPr algn="l">
              <a:lnSpc>
                <a:spcPts val="7062"/>
              </a:lnSpc>
            </a:pPr>
            <a:endParaRPr/>
          </a:p>
        </p:txBody>
      </p:sp>
      <p:sp>
        <p:nvSpPr>
          <p:cNvPr id="10" name="TextBox 10"/>
          <p:cNvSpPr txBox="1"/>
          <p:nvPr/>
        </p:nvSpPr>
        <p:spPr>
          <a:xfrm>
            <a:off x="9144000" y="4831729"/>
            <a:ext cx="8570038" cy="3938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Отримання</a:t>
            </a:r>
            <a:r>
              <a:rPr lang="en-US" sz="27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фінансової</a:t>
            </a:r>
            <a:r>
              <a:rPr lang="en-US" sz="27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підтримки</a:t>
            </a:r>
            <a:r>
              <a:rPr lang="en-US" sz="27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за</a:t>
            </a:r>
            <a:r>
              <a:rPr lang="en-US" sz="27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різницю</a:t>
            </a:r>
            <a:r>
              <a:rPr lang="en-US" sz="27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в </a:t>
            </a:r>
            <a:r>
              <a:rPr lang="en-US" sz="27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тарифах</a:t>
            </a:r>
            <a:endParaRPr lang="en-US" sz="2799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3919"/>
              </a:lnSpc>
            </a:pPr>
            <a:endParaRPr dirty="0"/>
          </a:p>
          <a:p>
            <a:pPr algn="l">
              <a:lnSpc>
                <a:spcPts val="3919"/>
              </a:lnSpc>
            </a:pPr>
            <a:r>
              <a:rPr lang="en-US" sz="27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Співпраця</a:t>
            </a:r>
            <a:r>
              <a:rPr lang="en-US" sz="27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в </a:t>
            </a:r>
            <a:r>
              <a:rPr lang="en-US" sz="27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питаннях</a:t>
            </a:r>
            <a:r>
              <a:rPr lang="en-US" sz="27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отримання</a:t>
            </a:r>
            <a:r>
              <a:rPr lang="en-US" sz="27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гуманітарної</a:t>
            </a:r>
            <a:r>
              <a:rPr lang="en-US" sz="27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допомоги</a:t>
            </a:r>
            <a:endParaRPr lang="en-US" sz="2799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3919"/>
              </a:lnSpc>
            </a:pPr>
            <a:endParaRPr dirty="0"/>
          </a:p>
          <a:p>
            <a:pPr algn="l">
              <a:lnSpc>
                <a:spcPts val="3919"/>
              </a:lnSpc>
            </a:pPr>
            <a:r>
              <a:rPr lang="en-US" sz="27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Допомога</a:t>
            </a:r>
            <a:r>
              <a:rPr lang="en-US" sz="27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в </a:t>
            </a:r>
            <a:r>
              <a:rPr lang="en-US" sz="27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реалізації</a:t>
            </a:r>
            <a:r>
              <a:rPr lang="en-US" sz="27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масштабних</a:t>
            </a:r>
            <a:r>
              <a:rPr lang="en-US" sz="27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проєктів</a:t>
            </a:r>
            <a:endParaRPr lang="en-US" sz="2799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3919"/>
              </a:lnSpc>
            </a:pPr>
            <a:endParaRPr dirty="0"/>
          </a:p>
        </p:txBody>
      </p:sp>
      <p:sp>
        <p:nvSpPr>
          <p:cNvPr id="11" name="Freeform 11"/>
          <p:cNvSpPr/>
          <p:nvPr/>
        </p:nvSpPr>
        <p:spPr>
          <a:xfrm>
            <a:off x="8427131" y="6369446"/>
            <a:ext cx="584759" cy="584759"/>
          </a:xfrm>
          <a:custGeom>
            <a:avLst/>
            <a:gdLst/>
            <a:ahLst/>
            <a:cxnLst/>
            <a:rect l="l" t="t" r="r" b="b"/>
            <a:pathLst>
              <a:path w="584759" h="584759">
                <a:moveTo>
                  <a:pt x="0" y="0"/>
                </a:moveTo>
                <a:lnTo>
                  <a:pt x="584758" y="0"/>
                </a:lnTo>
                <a:lnTo>
                  <a:pt x="584758" y="584759"/>
                </a:lnTo>
                <a:lnTo>
                  <a:pt x="0" y="584759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screen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8479961" y="7790582"/>
            <a:ext cx="584759" cy="584759"/>
          </a:xfrm>
          <a:custGeom>
            <a:avLst/>
            <a:gdLst/>
            <a:ahLst/>
            <a:cxnLst/>
            <a:rect l="l" t="t" r="r" b="b"/>
            <a:pathLst>
              <a:path w="584759" h="584759">
                <a:moveTo>
                  <a:pt x="0" y="0"/>
                </a:moveTo>
                <a:lnTo>
                  <a:pt x="584759" y="0"/>
                </a:lnTo>
                <a:lnTo>
                  <a:pt x="584759" y="584759"/>
                </a:lnTo>
                <a:lnTo>
                  <a:pt x="0" y="584759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screen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68979" y="8770635"/>
            <a:ext cx="995643" cy="942127"/>
          </a:xfrm>
          <a:custGeom>
            <a:avLst/>
            <a:gdLst/>
            <a:ahLst/>
            <a:cxnLst/>
            <a:rect l="l" t="t" r="r" b="b"/>
            <a:pathLst>
              <a:path w="995643" h="942127">
                <a:moveTo>
                  <a:pt x="0" y="0"/>
                </a:moveTo>
                <a:lnTo>
                  <a:pt x="995642" y="0"/>
                </a:lnTo>
                <a:lnTo>
                  <a:pt x="995642" y="942127"/>
                </a:lnTo>
                <a:lnTo>
                  <a:pt x="0" y="942127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826083" y="7604938"/>
            <a:ext cx="11603501" cy="4789584"/>
            <a:chOff x="0" y="0"/>
            <a:chExt cx="3056066" cy="12614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56066" cy="1261454"/>
            </a:xfrm>
            <a:custGeom>
              <a:avLst/>
              <a:gdLst/>
              <a:ahLst/>
              <a:cxnLst/>
              <a:rect l="l" t="t" r="r" b="b"/>
              <a:pathLst>
                <a:path w="3056066" h="1261454">
                  <a:moveTo>
                    <a:pt x="34027" y="0"/>
                  </a:moveTo>
                  <a:lnTo>
                    <a:pt x="3022039" y="0"/>
                  </a:lnTo>
                  <a:cubicBezTo>
                    <a:pt x="3031063" y="0"/>
                    <a:pt x="3039718" y="3585"/>
                    <a:pt x="3046100" y="9966"/>
                  </a:cubicBezTo>
                  <a:cubicBezTo>
                    <a:pt x="3052481" y="16348"/>
                    <a:pt x="3056066" y="25003"/>
                    <a:pt x="3056066" y="34027"/>
                  </a:cubicBezTo>
                  <a:lnTo>
                    <a:pt x="3056066" y="1227427"/>
                  </a:lnTo>
                  <a:cubicBezTo>
                    <a:pt x="3056066" y="1246220"/>
                    <a:pt x="3040831" y="1261454"/>
                    <a:pt x="3022039" y="1261454"/>
                  </a:cubicBezTo>
                  <a:lnTo>
                    <a:pt x="34027" y="1261454"/>
                  </a:lnTo>
                  <a:cubicBezTo>
                    <a:pt x="15235" y="1261454"/>
                    <a:pt x="0" y="1246220"/>
                    <a:pt x="0" y="1227427"/>
                  </a:cubicBezTo>
                  <a:lnTo>
                    <a:pt x="0" y="34027"/>
                  </a:lnTo>
                  <a:cubicBezTo>
                    <a:pt x="0" y="15235"/>
                    <a:pt x="15235" y="0"/>
                    <a:pt x="34027" y="0"/>
                  </a:cubicBezTo>
                  <a:close/>
                </a:path>
              </a:pathLst>
            </a:custGeom>
            <a:solidFill>
              <a:srgbClr val="306992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056066" cy="12995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353532" y="8063626"/>
            <a:ext cx="995643" cy="942127"/>
          </a:xfrm>
          <a:custGeom>
            <a:avLst/>
            <a:gdLst/>
            <a:ahLst/>
            <a:cxnLst/>
            <a:rect l="l" t="t" r="r" b="b"/>
            <a:pathLst>
              <a:path w="995643" h="942127">
                <a:moveTo>
                  <a:pt x="0" y="0"/>
                </a:moveTo>
                <a:lnTo>
                  <a:pt x="995643" y="0"/>
                </a:lnTo>
                <a:lnTo>
                  <a:pt x="995643" y="942127"/>
                </a:lnTo>
                <a:lnTo>
                  <a:pt x="0" y="942127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443368" y="565309"/>
            <a:ext cx="1815932" cy="1333408"/>
          </a:xfrm>
          <a:custGeom>
            <a:avLst/>
            <a:gdLst/>
            <a:ahLst/>
            <a:cxnLst/>
            <a:rect l="l" t="t" r="r" b="b"/>
            <a:pathLst>
              <a:path w="1815932" h="1333408">
                <a:moveTo>
                  <a:pt x="0" y="0"/>
                </a:moveTo>
                <a:lnTo>
                  <a:pt x="1815932" y="0"/>
                </a:lnTo>
                <a:lnTo>
                  <a:pt x="1815932" y="1333408"/>
                </a:lnTo>
                <a:lnTo>
                  <a:pt x="0" y="1333408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/>
            <a:stretch>
              <a:fillRect b="-60123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450079" y="2253338"/>
            <a:ext cx="1819332" cy="1199164"/>
          </a:xfrm>
          <a:custGeom>
            <a:avLst/>
            <a:gdLst/>
            <a:ahLst/>
            <a:cxnLst/>
            <a:rect l="l" t="t" r="r" b="b"/>
            <a:pathLst>
              <a:path w="1819332" h="1199164">
                <a:moveTo>
                  <a:pt x="0" y="0"/>
                </a:moveTo>
                <a:lnTo>
                  <a:pt x="1819332" y="0"/>
                </a:lnTo>
                <a:lnTo>
                  <a:pt x="1819332" y="1199164"/>
                </a:lnTo>
                <a:lnTo>
                  <a:pt x="0" y="1199164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screen"/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821522" y="4112754"/>
            <a:ext cx="9355820" cy="5886976"/>
            <a:chOff x="0" y="0"/>
            <a:chExt cx="1291735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91735" cy="812800"/>
            </a:xfrm>
            <a:custGeom>
              <a:avLst/>
              <a:gdLst/>
              <a:ahLst/>
              <a:cxnLst/>
              <a:rect l="l" t="t" r="r" b="b"/>
              <a:pathLst>
                <a:path w="1291735" h="812800">
                  <a:moveTo>
                    <a:pt x="19032" y="0"/>
                  </a:moveTo>
                  <a:lnTo>
                    <a:pt x="1272702" y="0"/>
                  </a:lnTo>
                  <a:cubicBezTo>
                    <a:pt x="1283214" y="0"/>
                    <a:pt x="1291735" y="8521"/>
                    <a:pt x="1291735" y="19032"/>
                  </a:cubicBezTo>
                  <a:lnTo>
                    <a:pt x="1291735" y="793768"/>
                  </a:lnTo>
                  <a:cubicBezTo>
                    <a:pt x="1291735" y="804279"/>
                    <a:pt x="1283214" y="812800"/>
                    <a:pt x="1272702" y="812800"/>
                  </a:cubicBezTo>
                  <a:lnTo>
                    <a:pt x="19032" y="812800"/>
                  </a:lnTo>
                  <a:cubicBezTo>
                    <a:pt x="8521" y="812800"/>
                    <a:pt x="0" y="804279"/>
                    <a:pt x="0" y="793768"/>
                  </a:cubicBezTo>
                  <a:lnTo>
                    <a:pt x="0" y="19032"/>
                  </a:lnTo>
                  <a:cubicBezTo>
                    <a:pt x="0" y="8521"/>
                    <a:pt x="8521" y="0"/>
                    <a:pt x="19032" y="0"/>
                  </a:cubicBezTo>
                  <a:close/>
                </a:path>
              </a:pathLst>
            </a:custGeom>
            <a:blipFill>
              <a:blip r:embed="rId6" cstate="screen"/>
              <a:stretch>
                <a:fillRect t="-5348" b="-5348"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851353" y="995950"/>
            <a:ext cx="9681052" cy="3011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08"/>
              </a:lnSpc>
            </a:pPr>
            <a:r>
              <a:rPr lang="en-US" sz="7580" b="1">
                <a:solidFill>
                  <a:srgbClr val="306992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СПІВПРАЦЯ З </a:t>
            </a:r>
          </a:p>
          <a:p>
            <a:pPr marL="0" lvl="0" indent="0" algn="l">
              <a:lnSpc>
                <a:spcPts val="7808"/>
              </a:lnSpc>
            </a:pPr>
            <a:r>
              <a:rPr lang="en-US" sz="7580" b="1">
                <a:solidFill>
                  <a:srgbClr val="306992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МІЖНАРОДНИМИ ОРГАНІЗАЦІЯМИ</a:t>
            </a:r>
          </a:p>
        </p:txBody>
      </p:sp>
      <p:grpSp>
        <p:nvGrpSpPr>
          <p:cNvPr id="12" name="Group 12"/>
          <p:cNvGrpSpPr/>
          <p:nvPr/>
        </p:nvGrpSpPr>
        <p:grpSpPr>
          <a:xfrm rot="-5400000">
            <a:off x="15194711" y="2634129"/>
            <a:ext cx="10395536" cy="4789584"/>
            <a:chOff x="0" y="0"/>
            <a:chExt cx="2737919" cy="126145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737919" cy="1261454"/>
            </a:xfrm>
            <a:custGeom>
              <a:avLst/>
              <a:gdLst/>
              <a:ahLst/>
              <a:cxnLst/>
              <a:rect l="l" t="t" r="r" b="b"/>
              <a:pathLst>
                <a:path w="2737919" h="1261454">
                  <a:moveTo>
                    <a:pt x="0" y="0"/>
                  </a:moveTo>
                  <a:lnTo>
                    <a:pt x="2737919" y="0"/>
                  </a:lnTo>
                  <a:lnTo>
                    <a:pt x="2737919" y="1261454"/>
                  </a:lnTo>
                  <a:lnTo>
                    <a:pt x="0" y="1261454"/>
                  </a:lnTo>
                  <a:close/>
                </a:path>
              </a:pathLst>
            </a:custGeom>
            <a:solidFill>
              <a:srgbClr val="306992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2737919" cy="12995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10986967" y="210688"/>
            <a:ext cx="411644" cy="2042651"/>
          </a:xfrm>
          <a:custGeom>
            <a:avLst/>
            <a:gdLst/>
            <a:ahLst/>
            <a:cxnLst/>
            <a:rect l="l" t="t" r="r" b="b"/>
            <a:pathLst>
              <a:path w="411644" h="2042651">
                <a:moveTo>
                  <a:pt x="0" y="0"/>
                </a:moveTo>
                <a:lnTo>
                  <a:pt x="411644" y="0"/>
                </a:lnTo>
                <a:lnTo>
                  <a:pt x="411644" y="2042650"/>
                </a:lnTo>
                <a:lnTo>
                  <a:pt x="0" y="2042650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screen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 t="-43809" b="-37892"/>
            </a:stretch>
          </a:blipFill>
          <a:ln cap="sq">
            <a:noFill/>
            <a:prstDash val="solid"/>
            <a:miter/>
          </a:ln>
        </p:spPr>
      </p:sp>
      <p:sp>
        <p:nvSpPr>
          <p:cNvPr id="16" name="Freeform 16"/>
          <p:cNvSpPr/>
          <p:nvPr/>
        </p:nvSpPr>
        <p:spPr>
          <a:xfrm>
            <a:off x="10986967" y="-2879592"/>
            <a:ext cx="411644" cy="3711546"/>
          </a:xfrm>
          <a:custGeom>
            <a:avLst/>
            <a:gdLst/>
            <a:ahLst/>
            <a:cxnLst/>
            <a:rect l="l" t="t" r="r" b="b"/>
            <a:pathLst>
              <a:path w="411644" h="3711546">
                <a:moveTo>
                  <a:pt x="0" y="0"/>
                </a:moveTo>
                <a:lnTo>
                  <a:pt x="411644" y="0"/>
                </a:lnTo>
                <a:lnTo>
                  <a:pt x="411644" y="3711546"/>
                </a:lnTo>
                <a:lnTo>
                  <a:pt x="0" y="3711546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screen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7" name="Freeform 17"/>
          <p:cNvSpPr/>
          <p:nvPr/>
        </p:nvSpPr>
        <p:spPr>
          <a:xfrm>
            <a:off x="10986967" y="1685034"/>
            <a:ext cx="411644" cy="2042651"/>
          </a:xfrm>
          <a:custGeom>
            <a:avLst/>
            <a:gdLst/>
            <a:ahLst/>
            <a:cxnLst/>
            <a:rect l="l" t="t" r="r" b="b"/>
            <a:pathLst>
              <a:path w="411644" h="2042651">
                <a:moveTo>
                  <a:pt x="0" y="0"/>
                </a:moveTo>
                <a:lnTo>
                  <a:pt x="411644" y="0"/>
                </a:lnTo>
                <a:lnTo>
                  <a:pt x="411644" y="2042650"/>
                </a:lnTo>
                <a:lnTo>
                  <a:pt x="0" y="2042650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screen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 t="-43809" b="-37892"/>
            </a:stretch>
          </a:blipFill>
          <a:ln cap="sq">
            <a:noFill/>
            <a:prstDash val="solid"/>
            <a:miter/>
          </a:ln>
        </p:spPr>
      </p:sp>
      <p:sp>
        <p:nvSpPr>
          <p:cNvPr id="18" name="Freeform 18"/>
          <p:cNvSpPr/>
          <p:nvPr/>
        </p:nvSpPr>
        <p:spPr>
          <a:xfrm>
            <a:off x="10986967" y="2946099"/>
            <a:ext cx="411644" cy="2042651"/>
          </a:xfrm>
          <a:custGeom>
            <a:avLst/>
            <a:gdLst/>
            <a:ahLst/>
            <a:cxnLst/>
            <a:rect l="l" t="t" r="r" b="b"/>
            <a:pathLst>
              <a:path w="411644" h="2042651">
                <a:moveTo>
                  <a:pt x="0" y="0"/>
                </a:moveTo>
                <a:lnTo>
                  <a:pt x="411644" y="0"/>
                </a:lnTo>
                <a:lnTo>
                  <a:pt x="411644" y="2042651"/>
                </a:lnTo>
                <a:lnTo>
                  <a:pt x="0" y="2042651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screen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 t="-43809" b="-37892"/>
            </a:stretch>
          </a:blipFill>
          <a:ln cap="sq">
            <a:noFill/>
            <a:prstDash val="solid"/>
            <a:miter/>
          </a:ln>
        </p:spPr>
      </p:sp>
      <p:sp>
        <p:nvSpPr>
          <p:cNvPr id="19" name="Freeform 19"/>
          <p:cNvSpPr/>
          <p:nvPr/>
        </p:nvSpPr>
        <p:spPr>
          <a:xfrm>
            <a:off x="10986967" y="4299212"/>
            <a:ext cx="411644" cy="2042651"/>
          </a:xfrm>
          <a:custGeom>
            <a:avLst/>
            <a:gdLst/>
            <a:ahLst/>
            <a:cxnLst/>
            <a:rect l="l" t="t" r="r" b="b"/>
            <a:pathLst>
              <a:path w="411644" h="2042651">
                <a:moveTo>
                  <a:pt x="0" y="0"/>
                </a:moveTo>
                <a:lnTo>
                  <a:pt x="411644" y="0"/>
                </a:lnTo>
                <a:lnTo>
                  <a:pt x="411644" y="2042651"/>
                </a:lnTo>
                <a:lnTo>
                  <a:pt x="0" y="2042651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screen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 t="-43809" b="-37892"/>
            </a:stretch>
          </a:blipFill>
          <a:ln cap="sq">
            <a:noFill/>
            <a:prstDash val="solid"/>
            <a:miter/>
          </a:ln>
        </p:spPr>
      </p:sp>
      <p:sp>
        <p:nvSpPr>
          <p:cNvPr id="20" name="Freeform 20"/>
          <p:cNvSpPr/>
          <p:nvPr/>
        </p:nvSpPr>
        <p:spPr>
          <a:xfrm>
            <a:off x="10986967" y="5531675"/>
            <a:ext cx="411644" cy="2042651"/>
          </a:xfrm>
          <a:custGeom>
            <a:avLst/>
            <a:gdLst/>
            <a:ahLst/>
            <a:cxnLst/>
            <a:rect l="l" t="t" r="r" b="b"/>
            <a:pathLst>
              <a:path w="411644" h="2042651">
                <a:moveTo>
                  <a:pt x="0" y="0"/>
                </a:moveTo>
                <a:lnTo>
                  <a:pt x="411644" y="0"/>
                </a:lnTo>
                <a:lnTo>
                  <a:pt x="411644" y="2042650"/>
                </a:lnTo>
                <a:lnTo>
                  <a:pt x="0" y="2042650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screen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 t="-43809" b="-37892"/>
            </a:stretch>
          </a:blipFill>
          <a:ln cap="sq">
            <a:noFill/>
            <a:prstDash val="solid"/>
            <a:miter/>
          </a:ln>
        </p:spPr>
      </p:sp>
      <p:sp>
        <p:nvSpPr>
          <p:cNvPr id="21" name="Freeform 21"/>
          <p:cNvSpPr/>
          <p:nvPr/>
        </p:nvSpPr>
        <p:spPr>
          <a:xfrm>
            <a:off x="10986967" y="6764137"/>
            <a:ext cx="411644" cy="2042651"/>
          </a:xfrm>
          <a:custGeom>
            <a:avLst/>
            <a:gdLst/>
            <a:ahLst/>
            <a:cxnLst/>
            <a:rect l="l" t="t" r="r" b="b"/>
            <a:pathLst>
              <a:path w="411644" h="2042651">
                <a:moveTo>
                  <a:pt x="0" y="0"/>
                </a:moveTo>
                <a:lnTo>
                  <a:pt x="411644" y="0"/>
                </a:lnTo>
                <a:lnTo>
                  <a:pt x="411644" y="2042651"/>
                </a:lnTo>
                <a:lnTo>
                  <a:pt x="0" y="2042651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screen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 t="-43809" b="-37892"/>
            </a:stretch>
          </a:blipFill>
          <a:ln cap="sq">
            <a:noFill/>
            <a:prstDash val="solid"/>
            <a:miter/>
          </a:ln>
        </p:spPr>
      </p:sp>
      <p:sp>
        <p:nvSpPr>
          <p:cNvPr id="22" name="Freeform 22"/>
          <p:cNvSpPr/>
          <p:nvPr/>
        </p:nvSpPr>
        <p:spPr>
          <a:xfrm>
            <a:off x="10986967" y="8145825"/>
            <a:ext cx="411644" cy="2042651"/>
          </a:xfrm>
          <a:custGeom>
            <a:avLst/>
            <a:gdLst/>
            <a:ahLst/>
            <a:cxnLst/>
            <a:rect l="l" t="t" r="r" b="b"/>
            <a:pathLst>
              <a:path w="411644" h="2042651">
                <a:moveTo>
                  <a:pt x="0" y="0"/>
                </a:moveTo>
                <a:lnTo>
                  <a:pt x="411644" y="0"/>
                </a:lnTo>
                <a:lnTo>
                  <a:pt x="411644" y="2042651"/>
                </a:lnTo>
                <a:lnTo>
                  <a:pt x="0" y="2042651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screen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 t="-43809" b="-37892"/>
            </a:stretch>
          </a:blipFill>
          <a:ln cap="sq">
            <a:noFill/>
            <a:prstDash val="solid"/>
            <a:miter/>
          </a:ln>
        </p:spPr>
      </p:sp>
      <p:sp>
        <p:nvSpPr>
          <p:cNvPr id="23" name="Freeform 23"/>
          <p:cNvSpPr/>
          <p:nvPr/>
        </p:nvSpPr>
        <p:spPr>
          <a:xfrm>
            <a:off x="10986967" y="9349713"/>
            <a:ext cx="411644" cy="3711546"/>
          </a:xfrm>
          <a:custGeom>
            <a:avLst/>
            <a:gdLst/>
            <a:ahLst/>
            <a:cxnLst/>
            <a:rect l="l" t="t" r="r" b="b"/>
            <a:pathLst>
              <a:path w="411644" h="3711546">
                <a:moveTo>
                  <a:pt x="0" y="0"/>
                </a:moveTo>
                <a:lnTo>
                  <a:pt x="411644" y="0"/>
                </a:lnTo>
                <a:lnTo>
                  <a:pt x="411644" y="3711546"/>
                </a:lnTo>
                <a:lnTo>
                  <a:pt x="0" y="3711546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screen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4" name="Freeform 24"/>
          <p:cNvSpPr/>
          <p:nvPr/>
        </p:nvSpPr>
        <p:spPr>
          <a:xfrm>
            <a:off x="14775074" y="3738252"/>
            <a:ext cx="3013063" cy="903516"/>
          </a:xfrm>
          <a:custGeom>
            <a:avLst/>
            <a:gdLst/>
            <a:ahLst/>
            <a:cxnLst/>
            <a:rect l="l" t="t" r="r" b="b"/>
            <a:pathLst>
              <a:path w="3013063" h="903516">
                <a:moveTo>
                  <a:pt x="0" y="0"/>
                </a:moveTo>
                <a:lnTo>
                  <a:pt x="3013063" y="0"/>
                </a:lnTo>
                <a:lnTo>
                  <a:pt x="3013063" y="903516"/>
                </a:lnTo>
                <a:lnTo>
                  <a:pt x="0" y="903516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screen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5270756" y="4828601"/>
            <a:ext cx="2176422" cy="858043"/>
          </a:xfrm>
          <a:custGeom>
            <a:avLst/>
            <a:gdLst/>
            <a:ahLst/>
            <a:cxnLst/>
            <a:rect l="l" t="t" r="r" b="b"/>
            <a:pathLst>
              <a:path w="2176422" h="858043">
                <a:moveTo>
                  <a:pt x="0" y="0"/>
                </a:moveTo>
                <a:lnTo>
                  <a:pt x="2176422" y="0"/>
                </a:lnTo>
                <a:lnTo>
                  <a:pt x="2176422" y="858043"/>
                </a:lnTo>
                <a:lnTo>
                  <a:pt x="0" y="858043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screen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5642656" y="5972019"/>
            <a:ext cx="1773580" cy="914262"/>
          </a:xfrm>
          <a:custGeom>
            <a:avLst/>
            <a:gdLst/>
            <a:ahLst/>
            <a:cxnLst/>
            <a:rect l="l" t="t" r="r" b="b"/>
            <a:pathLst>
              <a:path w="1773580" h="914262">
                <a:moveTo>
                  <a:pt x="0" y="0"/>
                </a:moveTo>
                <a:lnTo>
                  <a:pt x="1773580" y="0"/>
                </a:lnTo>
                <a:lnTo>
                  <a:pt x="1773580" y="914262"/>
                </a:lnTo>
                <a:lnTo>
                  <a:pt x="0" y="914262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screen"/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5968805" y="7172031"/>
            <a:ext cx="1040865" cy="1225967"/>
          </a:xfrm>
          <a:custGeom>
            <a:avLst/>
            <a:gdLst/>
            <a:ahLst/>
            <a:cxnLst/>
            <a:rect l="l" t="t" r="r" b="b"/>
            <a:pathLst>
              <a:path w="1040865" h="1225967">
                <a:moveTo>
                  <a:pt x="0" y="0"/>
                </a:moveTo>
                <a:lnTo>
                  <a:pt x="1040865" y="0"/>
                </a:lnTo>
                <a:lnTo>
                  <a:pt x="1040865" y="1225967"/>
                </a:lnTo>
                <a:lnTo>
                  <a:pt x="0" y="1225967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screen"/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5270756" y="8746462"/>
            <a:ext cx="2517381" cy="818431"/>
          </a:xfrm>
          <a:custGeom>
            <a:avLst/>
            <a:gdLst/>
            <a:ahLst/>
            <a:cxnLst/>
            <a:rect l="l" t="t" r="r" b="b"/>
            <a:pathLst>
              <a:path w="2517381" h="818431">
                <a:moveTo>
                  <a:pt x="0" y="0"/>
                </a:moveTo>
                <a:lnTo>
                  <a:pt x="2517381" y="0"/>
                </a:lnTo>
                <a:lnTo>
                  <a:pt x="2517381" y="818431"/>
                </a:lnTo>
                <a:lnTo>
                  <a:pt x="0" y="818431"/>
                </a:lnTo>
                <a:lnTo>
                  <a:pt x="0" y="0"/>
                </a:lnTo>
                <a:close/>
              </a:path>
            </a:pathLst>
          </a:custGeom>
          <a:blipFill>
            <a:blip r:embed="rId13" cstate="screen"/>
            <a:stretch>
              <a:fillRect/>
            </a:stretch>
          </a:blipFill>
        </p:spPr>
      </p:sp>
      <p:sp>
        <p:nvSpPr>
          <p:cNvPr id="29" name="TextBox 29"/>
          <p:cNvSpPr txBox="1"/>
          <p:nvPr/>
        </p:nvSpPr>
        <p:spPr>
          <a:xfrm>
            <a:off x="11497005" y="638533"/>
            <a:ext cx="3749964" cy="1329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 i="1">
                <a:solidFill>
                  <a:srgbClr val="306992"/>
                </a:solidFill>
                <a:latin typeface="TT Firs Neue Italics"/>
                <a:ea typeface="TT Firs Neue Italics"/>
                <a:cs typeface="TT Firs Neue Italics"/>
                <a:sym typeface="TT Firs Neue Italics"/>
              </a:rPr>
              <a:t>Міжнародний комітет</a:t>
            </a:r>
          </a:p>
          <a:p>
            <a:pPr algn="l">
              <a:lnSpc>
                <a:spcPts val="2799"/>
              </a:lnSpc>
            </a:pPr>
            <a:r>
              <a:rPr lang="en-US" sz="2799" i="1">
                <a:solidFill>
                  <a:srgbClr val="306992"/>
                </a:solidFill>
                <a:latin typeface="TT Firs Neue Italics"/>
                <a:ea typeface="TT Firs Neue Italics"/>
                <a:cs typeface="TT Firs Neue Italics"/>
                <a:sym typeface="TT Firs Neue Italics"/>
              </a:rPr>
              <a:t>Червоного хреста</a:t>
            </a:r>
          </a:p>
          <a:p>
            <a:pPr algn="l">
              <a:lnSpc>
                <a:spcPts val="3919"/>
              </a:lnSpc>
            </a:pPr>
            <a:endParaRPr/>
          </a:p>
        </p:txBody>
      </p:sp>
      <p:sp>
        <p:nvSpPr>
          <p:cNvPr id="30" name="TextBox 30"/>
          <p:cNvSpPr txBox="1"/>
          <p:nvPr/>
        </p:nvSpPr>
        <p:spPr>
          <a:xfrm>
            <a:off x="11497005" y="2357755"/>
            <a:ext cx="3749964" cy="718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99"/>
              </a:lnSpc>
            </a:pPr>
            <a:r>
              <a:rPr lang="en-US" sz="2799" i="1">
                <a:solidFill>
                  <a:srgbClr val="306992"/>
                </a:solidFill>
                <a:latin typeface="TT Firs Neue Italics"/>
                <a:ea typeface="TT Firs Neue Italics"/>
                <a:cs typeface="TT Firs Neue Italics"/>
                <a:sym typeface="TT Firs Neue Italics"/>
              </a:rPr>
              <a:t>Дитячий фонд ООн (ЮНІСЕФ)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1497005" y="3605707"/>
            <a:ext cx="3337447" cy="1071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99"/>
              </a:lnSpc>
            </a:pPr>
            <a:r>
              <a:rPr lang="en-US" sz="2799" i="1">
                <a:solidFill>
                  <a:srgbClr val="306992"/>
                </a:solidFill>
                <a:latin typeface="TT Firs Neue Italics"/>
                <a:ea typeface="TT Firs Neue Italics"/>
                <a:cs typeface="TT Firs Neue Italics"/>
                <a:sym typeface="TT Firs Neue Italics"/>
              </a:rPr>
              <a:t>Міжнародна організація з міграції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1497005" y="5200650"/>
            <a:ext cx="1942316" cy="366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99"/>
              </a:lnSpc>
            </a:pPr>
            <a:r>
              <a:rPr lang="en-US" sz="2799" i="1">
                <a:solidFill>
                  <a:srgbClr val="306992"/>
                </a:solidFill>
                <a:latin typeface="TT Firs Neue Italics"/>
                <a:ea typeface="TT Firs Neue Italics"/>
                <a:cs typeface="TT Firs Neue Italics"/>
                <a:sym typeface="TT Firs Neue Italics"/>
              </a:rPr>
              <a:t>Grundfos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1497005" y="6193190"/>
            <a:ext cx="3337447" cy="718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99"/>
              </a:lnSpc>
            </a:pPr>
            <a:r>
              <a:rPr lang="en-US" sz="2799" i="1">
                <a:solidFill>
                  <a:srgbClr val="306992"/>
                </a:solidFill>
                <a:latin typeface="TT Firs Neue Italics"/>
                <a:ea typeface="TT Firs Neue Italics"/>
                <a:cs typeface="TT Firs Neue Italics"/>
                <a:sym typeface="TT Firs Neue Italics"/>
              </a:rPr>
              <a:t>Wasserwirtschaftsamt Ingolstadt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1495611" y="7377899"/>
            <a:ext cx="3859218" cy="718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99"/>
              </a:lnSpc>
            </a:pPr>
            <a:r>
              <a:rPr lang="en-US" sz="2799" i="1">
                <a:solidFill>
                  <a:srgbClr val="306992"/>
                </a:solidFill>
                <a:latin typeface="TT Firs Neue Italics"/>
                <a:ea typeface="TT Firs Neue Italics"/>
                <a:cs typeface="TT Firs Neue Italics"/>
                <a:sym typeface="TT Firs Neue Italics"/>
              </a:rPr>
              <a:t>Місто-побратим Кременчука - АЛІТУС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1495611" y="9001055"/>
            <a:ext cx="3388990" cy="366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99"/>
              </a:lnSpc>
            </a:pPr>
            <a:r>
              <a:rPr lang="en-US" sz="2799" i="1">
                <a:solidFill>
                  <a:srgbClr val="306992"/>
                </a:solidFill>
                <a:latin typeface="TT Firs Neue Italics"/>
                <a:ea typeface="TT Firs Neue Italics"/>
                <a:cs typeface="TT Firs Neue Italics"/>
                <a:sym typeface="TT Firs Neue Italics"/>
              </a:rPr>
              <a:t>KUBICEK VHS, s.r.o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718395" y="572199"/>
            <a:ext cx="995643" cy="942127"/>
          </a:xfrm>
          <a:custGeom>
            <a:avLst/>
            <a:gdLst/>
            <a:ahLst/>
            <a:cxnLst/>
            <a:rect l="l" t="t" r="r" b="b"/>
            <a:pathLst>
              <a:path w="995643" h="942127">
                <a:moveTo>
                  <a:pt x="0" y="0"/>
                </a:moveTo>
                <a:lnTo>
                  <a:pt x="995643" y="0"/>
                </a:lnTo>
                <a:lnTo>
                  <a:pt x="995643" y="942127"/>
                </a:lnTo>
                <a:lnTo>
                  <a:pt x="0" y="942127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68979" y="8770635"/>
            <a:ext cx="995643" cy="942127"/>
          </a:xfrm>
          <a:custGeom>
            <a:avLst/>
            <a:gdLst/>
            <a:ahLst/>
            <a:cxnLst/>
            <a:rect l="l" t="t" r="r" b="b"/>
            <a:pathLst>
              <a:path w="995643" h="942127">
                <a:moveTo>
                  <a:pt x="0" y="0"/>
                </a:moveTo>
                <a:lnTo>
                  <a:pt x="995642" y="0"/>
                </a:lnTo>
                <a:lnTo>
                  <a:pt x="995642" y="942127"/>
                </a:lnTo>
                <a:lnTo>
                  <a:pt x="0" y="942127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100324" y="8279722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AutoShape 5"/>
          <p:cNvSpPr/>
          <p:nvPr/>
        </p:nvSpPr>
        <p:spPr>
          <a:xfrm>
            <a:off x="-1308255" y="-50122"/>
            <a:ext cx="20695973" cy="2057400"/>
          </a:xfrm>
          <a:prstGeom prst="rect">
            <a:avLst/>
          </a:prstGeom>
          <a:solidFill>
            <a:srgbClr val="306992"/>
          </a:solidFill>
        </p:spPr>
      </p:sp>
      <p:sp>
        <p:nvSpPr>
          <p:cNvPr id="6" name="Freeform 6"/>
          <p:cNvSpPr/>
          <p:nvPr/>
        </p:nvSpPr>
        <p:spPr>
          <a:xfrm>
            <a:off x="-1927124" y="-2107522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413196" y="2231738"/>
            <a:ext cx="5522086" cy="3813330"/>
            <a:chOff x="0" y="0"/>
            <a:chExt cx="1177016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177016" cy="812800"/>
            </a:xfrm>
            <a:custGeom>
              <a:avLst/>
              <a:gdLst/>
              <a:ahLst/>
              <a:cxnLst/>
              <a:rect l="l" t="t" r="r" b="b"/>
              <a:pathLst>
                <a:path w="1177016" h="812800">
                  <a:moveTo>
                    <a:pt x="61688" y="0"/>
                  </a:moveTo>
                  <a:lnTo>
                    <a:pt x="1115329" y="0"/>
                  </a:lnTo>
                  <a:cubicBezTo>
                    <a:pt x="1149398" y="0"/>
                    <a:pt x="1177016" y="27618"/>
                    <a:pt x="1177016" y="61688"/>
                  </a:cubicBezTo>
                  <a:lnTo>
                    <a:pt x="1177016" y="751112"/>
                  </a:lnTo>
                  <a:cubicBezTo>
                    <a:pt x="1177016" y="785181"/>
                    <a:pt x="1149398" y="812800"/>
                    <a:pt x="1115329" y="812800"/>
                  </a:cubicBezTo>
                  <a:lnTo>
                    <a:pt x="61688" y="812800"/>
                  </a:lnTo>
                  <a:cubicBezTo>
                    <a:pt x="27618" y="812800"/>
                    <a:pt x="0" y="785181"/>
                    <a:pt x="0" y="751112"/>
                  </a:cubicBezTo>
                  <a:lnTo>
                    <a:pt x="0" y="61688"/>
                  </a:lnTo>
                  <a:cubicBezTo>
                    <a:pt x="0" y="27618"/>
                    <a:pt x="27618" y="0"/>
                    <a:pt x="61688" y="0"/>
                  </a:cubicBezTo>
                  <a:close/>
                </a:path>
              </a:pathLst>
            </a:custGeom>
            <a:blipFill>
              <a:blip r:embed="rId6" cstate="screen"/>
              <a:stretch>
                <a:fillRect l="-19148" r="-19148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6382957" y="2231738"/>
            <a:ext cx="5522086" cy="3813330"/>
            <a:chOff x="0" y="0"/>
            <a:chExt cx="1177016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177016" cy="812800"/>
            </a:xfrm>
            <a:custGeom>
              <a:avLst/>
              <a:gdLst/>
              <a:ahLst/>
              <a:cxnLst/>
              <a:rect l="l" t="t" r="r" b="b"/>
              <a:pathLst>
                <a:path w="1177016" h="812800">
                  <a:moveTo>
                    <a:pt x="61688" y="0"/>
                  </a:moveTo>
                  <a:lnTo>
                    <a:pt x="1115329" y="0"/>
                  </a:lnTo>
                  <a:cubicBezTo>
                    <a:pt x="1149398" y="0"/>
                    <a:pt x="1177016" y="27618"/>
                    <a:pt x="1177016" y="61688"/>
                  </a:cubicBezTo>
                  <a:lnTo>
                    <a:pt x="1177016" y="751112"/>
                  </a:lnTo>
                  <a:cubicBezTo>
                    <a:pt x="1177016" y="785181"/>
                    <a:pt x="1149398" y="812800"/>
                    <a:pt x="1115329" y="812800"/>
                  </a:cubicBezTo>
                  <a:lnTo>
                    <a:pt x="61688" y="812800"/>
                  </a:lnTo>
                  <a:cubicBezTo>
                    <a:pt x="27618" y="812800"/>
                    <a:pt x="0" y="785181"/>
                    <a:pt x="0" y="751112"/>
                  </a:cubicBezTo>
                  <a:lnTo>
                    <a:pt x="0" y="61688"/>
                  </a:lnTo>
                  <a:cubicBezTo>
                    <a:pt x="0" y="27618"/>
                    <a:pt x="27618" y="0"/>
                    <a:pt x="61688" y="0"/>
                  </a:cubicBezTo>
                  <a:close/>
                </a:path>
              </a:pathLst>
            </a:custGeom>
            <a:blipFill>
              <a:blip r:embed="rId7" cstate="screen"/>
              <a:stretch>
                <a:fillRect l="-1886" r="-1886"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12352718" y="2231738"/>
            <a:ext cx="5522086" cy="3813330"/>
            <a:chOff x="0" y="0"/>
            <a:chExt cx="1177016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177016" cy="812800"/>
            </a:xfrm>
            <a:custGeom>
              <a:avLst/>
              <a:gdLst/>
              <a:ahLst/>
              <a:cxnLst/>
              <a:rect l="l" t="t" r="r" b="b"/>
              <a:pathLst>
                <a:path w="1177016" h="812800">
                  <a:moveTo>
                    <a:pt x="63090" y="0"/>
                  </a:moveTo>
                  <a:lnTo>
                    <a:pt x="1113927" y="0"/>
                  </a:lnTo>
                  <a:cubicBezTo>
                    <a:pt x="1148770" y="0"/>
                    <a:pt x="1177016" y="28246"/>
                    <a:pt x="1177016" y="63090"/>
                  </a:cubicBezTo>
                  <a:lnTo>
                    <a:pt x="1177016" y="749710"/>
                  </a:lnTo>
                  <a:cubicBezTo>
                    <a:pt x="1177016" y="784554"/>
                    <a:pt x="1148770" y="812800"/>
                    <a:pt x="1113927" y="812800"/>
                  </a:cubicBezTo>
                  <a:lnTo>
                    <a:pt x="63090" y="812800"/>
                  </a:lnTo>
                  <a:cubicBezTo>
                    <a:pt x="28246" y="812800"/>
                    <a:pt x="0" y="784554"/>
                    <a:pt x="0" y="749710"/>
                  </a:cubicBezTo>
                  <a:lnTo>
                    <a:pt x="0" y="63090"/>
                  </a:lnTo>
                  <a:cubicBezTo>
                    <a:pt x="0" y="28246"/>
                    <a:pt x="28246" y="0"/>
                    <a:pt x="63090" y="0"/>
                  </a:cubicBezTo>
                  <a:close/>
                </a:path>
              </a:pathLst>
            </a:custGeom>
            <a:blipFill>
              <a:blip r:embed="rId8" cstate="screen"/>
              <a:stretch>
                <a:fillRect l="-6857" r="-6857"/>
              </a:stretch>
            </a:blipFill>
          </p:spPr>
        </p:sp>
      </p:grpSp>
      <p:grpSp>
        <p:nvGrpSpPr>
          <p:cNvPr id="13" name="Group 13"/>
          <p:cNvGrpSpPr/>
          <p:nvPr/>
        </p:nvGrpSpPr>
        <p:grpSpPr>
          <a:xfrm>
            <a:off x="6382957" y="6226536"/>
            <a:ext cx="5522086" cy="3813330"/>
            <a:chOff x="0" y="0"/>
            <a:chExt cx="1177016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177016" cy="812800"/>
            </a:xfrm>
            <a:custGeom>
              <a:avLst/>
              <a:gdLst/>
              <a:ahLst/>
              <a:cxnLst/>
              <a:rect l="l" t="t" r="r" b="b"/>
              <a:pathLst>
                <a:path w="1177016" h="812800">
                  <a:moveTo>
                    <a:pt x="63090" y="0"/>
                  </a:moveTo>
                  <a:lnTo>
                    <a:pt x="1113927" y="0"/>
                  </a:lnTo>
                  <a:cubicBezTo>
                    <a:pt x="1148770" y="0"/>
                    <a:pt x="1177016" y="28246"/>
                    <a:pt x="1177016" y="63090"/>
                  </a:cubicBezTo>
                  <a:lnTo>
                    <a:pt x="1177016" y="749710"/>
                  </a:lnTo>
                  <a:cubicBezTo>
                    <a:pt x="1177016" y="784554"/>
                    <a:pt x="1148770" y="812800"/>
                    <a:pt x="1113927" y="812800"/>
                  </a:cubicBezTo>
                  <a:lnTo>
                    <a:pt x="63090" y="812800"/>
                  </a:lnTo>
                  <a:cubicBezTo>
                    <a:pt x="28246" y="812800"/>
                    <a:pt x="0" y="784554"/>
                    <a:pt x="0" y="749710"/>
                  </a:cubicBezTo>
                  <a:lnTo>
                    <a:pt x="0" y="63090"/>
                  </a:lnTo>
                  <a:cubicBezTo>
                    <a:pt x="0" y="28246"/>
                    <a:pt x="28246" y="0"/>
                    <a:pt x="63090" y="0"/>
                  </a:cubicBezTo>
                  <a:close/>
                </a:path>
              </a:pathLst>
            </a:custGeom>
            <a:blipFill>
              <a:blip r:embed="rId9" cstate="screen"/>
              <a:stretch>
                <a:fillRect l="-776" r="-776"/>
              </a:stretch>
            </a:blipFill>
          </p:spPr>
        </p:sp>
      </p:grpSp>
      <p:grpSp>
        <p:nvGrpSpPr>
          <p:cNvPr id="15" name="Group 15"/>
          <p:cNvGrpSpPr/>
          <p:nvPr/>
        </p:nvGrpSpPr>
        <p:grpSpPr>
          <a:xfrm>
            <a:off x="12352718" y="6226536"/>
            <a:ext cx="5522086" cy="3813330"/>
            <a:chOff x="0" y="0"/>
            <a:chExt cx="1177016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177016" cy="812800"/>
            </a:xfrm>
            <a:custGeom>
              <a:avLst/>
              <a:gdLst/>
              <a:ahLst/>
              <a:cxnLst/>
              <a:rect l="l" t="t" r="r" b="b"/>
              <a:pathLst>
                <a:path w="1177016" h="812800">
                  <a:moveTo>
                    <a:pt x="60286" y="0"/>
                  </a:moveTo>
                  <a:lnTo>
                    <a:pt x="1116731" y="0"/>
                  </a:lnTo>
                  <a:cubicBezTo>
                    <a:pt x="1150025" y="0"/>
                    <a:pt x="1177016" y="26991"/>
                    <a:pt x="1177016" y="60286"/>
                  </a:cubicBezTo>
                  <a:lnTo>
                    <a:pt x="1177016" y="752514"/>
                  </a:lnTo>
                  <a:cubicBezTo>
                    <a:pt x="1177016" y="785809"/>
                    <a:pt x="1150025" y="812800"/>
                    <a:pt x="1116731" y="812800"/>
                  </a:cubicBezTo>
                  <a:lnTo>
                    <a:pt x="60286" y="812800"/>
                  </a:lnTo>
                  <a:cubicBezTo>
                    <a:pt x="26991" y="812800"/>
                    <a:pt x="0" y="785809"/>
                    <a:pt x="0" y="752514"/>
                  </a:cubicBezTo>
                  <a:lnTo>
                    <a:pt x="0" y="60286"/>
                  </a:lnTo>
                  <a:cubicBezTo>
                    <a:pt x="0" y="26991"/>
                    <a:pt x="26991" y="0"/>
                    <a:pt x="60286" y="0"/>
                  </a:cubicBezTo>
                  <a:close/>
                </a:path>
              </a:pathLst>
            </a:custGeom>
            <a:blipFill>
              <a:blip r:embed="rId10" cstate="screen"/>
              <a:stretch>
                <a:fillRect l="-7744" r="-7744"/>
              </a:stretch>
            </a:blipFill>
          </p:spPr>
        </p:sp>
      </p:grpSp>
      <p:grpSp>
        <p:nvGrpSpPr>
          <p:cNvPr id="17" name="Group 17"/>
          <p:cNvGrpSpPr/>
          <p:nvPr/>
        </p:nvGrpSpPr>
        <p:grpSpPr>
          <a:xfrm>
            <a:off x="413196" y="6226536"/>
            <a:ext cx="5522086" cy="3813330"/>
            <a:chOff x="0" y="0"/>
            <a:chExt cx="1177016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177016" cy="812800"/>
            </a:xfrm>
            <a:custGeom>
              <a:avLst/>
              <a:gdLst/>
              <a:ahLst/>
              <a:cxnLst/>
              <a:rect l="l" t="t" r="r" b="b"/>
              <a:pathLst>
                <a:path w="1177016" h="812800">
                  <a:moveTo>
                    <a:pt x="63090" y="0"/>
                  </a:moveTo>
                  <a:lnTo>
                    <a:pt x="1113927" y="0"/>
                  </a:lnTo>
                  <a:cubicBezTo>
                    <a:pt x="1148770" y="0"/>
                    <a:pt x="1177016" y="28246"/>
                    <a:pt x="1177016" y="63090"/>
                  </a:cubicBezTo>
                  <a:lnTo>
                    <a:pt x="1177016" y="749710"/>
                  </a:lnTo>
                  <a:cubicBezTo>
                    <a:pt x="1177016" y="784554"/>
                    <a:pt x="1148770" y="812800"/>
                    <a:pt x="1113927" y="812800"/>
                  </a:cubicBezTo>
                  <a:lnTo>
                    <a:pt x="63090" y="812800"/>
                  </a:lnTo>
                  <a:cubicBezTo>
                    <a:pt x="28246" y="812800"/>
                    <a:pt x="0" y="784554"/>
                    <a:pt x="0" y="749710"/>
                  </a:cubicBezTo>
                  <a:lnTo>
                    <a:pt x="0" y="63090"/>
                  </a:lnTo>
                  <a:cubicBezTo>
                    <a:pt x="0" y="28246"/>
                    <a:pt x="28246" y="0"/>
                    <a:pt x="63090" y="0"/>
                  </a:cubicBezTo>
                  <a:close/>
                </a:path>
              </a:pathLst>
            </a:custGeom>
            <a:blipFill>
              <a:blip r:embed="rId11" cstate="screen"/>
              <a:stretch>
                <a:fillRect l="-12060" r="-12060"/>
              </a:stretch>
            </a:blipFill>
          </p:spPr>
        </p:sp>
      </p:grpSp>
      <p:sp>
        <p:nvSpPr>
          <p:cNvPr id="19" name="TextBox 19"/>
          <p:cNvSpPr txBox="1"/>
          <p:nvPr/>
        </p:nvSpPr>
        <p:spPr>
          <a:xfrm>
            <a:off x="3050109" y="232172"/>
            <a:ext cx="12187783" cy="16171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63"/>
              </a:lnSpc>
            </a:pPr>
            <a:r>
              <a:rPr lang="en-US" sz="6080" b="1">
                <a:solidFill>
                  <a:srgbClr val="EDEDED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ГУМАНІТАРНА ДОПОМОГА ПІД ЧАС ВІЙНИ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718395" y="572199"/>
            <a:ext cx="995643" cy="942127"/>
          </a:xfrm>
          <a:custGeom>
            <a:avLst/>
            <a:gdLst/>
            <a:ahLst/>
            <a:cxnLst/>
            <a:rect l="l" t="t" r="r" b="b"/>
            <a:pathLst>
              <a:path w="995643" h="942127">
                <a:moveTo>
                  <a:pt x="0" y="0"/>
                </a:moveTo>
                <a:lnTo>
                  <a:pt x="995643" y="0"/>
                </a:lnTo>
                <a:lnTo>
                  <a:pt x="995643" y="942127"/>
                </a:lnTo>
                <a:lnTo>
                  <a:pt x="0" y="942127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68979" y="8770635"/>
            <a:ext cx="995643" cy="942127"/>
          </a:xfrm>
          <a:custGeom>
            <a:avLst/>
            <a:gdLst/>
            <a:ahLst/>
            <a:cxnLst/>
            <a:rect l="l" t="t" r="r" b="b"/>
            <a:pathLst>
              <a:path w="995643" h="942127">
                <a:moveTo>
                  <a:pt x="0" y="0"/>
                </a:moveTo>
                <a:lnTo>
                  <a:pt x="995642" y="0"/>
                </a:lnTo>
                <a:lnTo>
                  <a:pt x="995642" y="942127"/>
                </a:lnTo>
                <a:lnTo>
                  <a:pt x="0" y="942127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100324" y="8279722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AutoShape 5"/>
          <p:cNvSpPr/>
          <p:nvPr/>
        </p:nvSpPr>
        <p:spPr>
          <a:xfrm>
            <a:off x="-1927124" y="-50122"/>
            <a:ext cx="22142247" cy="2000429"/>
          </a:xfrm>
          <a:prstGeom prst="rect">
            <a:avLst/>
          </a:prstGeom>
          <a:solidFill>
            <a:srgbClr val="306992"/>
          </a:solidFill>
        </p:spPr>
      </p:sp>
      <p:sp>
        <p:nvSpPr>
          <p:cNvPr id="6" name="Freeform 6"/>
          <p:cNvSpPr/>
          <p:nvPr/>
        </p:nvSpPr>
        <p:spPr>
          <a:xfrm>
            <a:off x="16483765" y="-1983517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348423" y="6273668"/>
            <a:ext cx="5522086" cy="3813330"/>
            <a:chOff x="0" y="0"/>
            <a:chExt cx="1177016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177016" cy="812800"/>
            </a:xfrm>
            <a:custGeom>
              <a:avLst/>
              <a:gdLst/>
              <a:ahLst/>
              <a:cxnLst/>
              <a:rect l="l" t="t" r="r" b="b"/>
              <a:pathLst>
                <a:path w="1177016" h="812800">
                  <a:moveTo>
                    <a:pt x="61688" y="0"/>
                  </a:moveTo>
                  <a:lnTo>
                    <a:pt x="1115329" y="0"/>
                  </a:lnTo>
                  <a:cubicBezTo>
                    <a:pt x="1149398" y="0"/>
                    <a:pt x="1177016" y="27618"/>
                    <a:pt x="1177016" y="61688"/>
                  </a:cubicBezTo>
                  <a:lnTo>
                    <a:pt x="1177016" y="751112"/>
                  </a:lnTo>
                  <a:cubicBezTo>
                    <a:pt x="1177016" y="785181"/>
                    <a:pt x="1149398" y="812800"/>
                    <a:pt x="1115329" y="812800"/>
                  </a:cubicBezTo>
                  <a:lnTo>
                    <a:pt x="61688" y="812800"/>
                  </a:lnTo>
                  <a:cubicBezTo>
                    <a:pt x="27618" y="812800"/>
                    <a:pt x="0" y="785181"/>
                    <a:pt x="0" y="751112"/>
                  </a:cubicBezTo>
                  <a:lnTo>
                    <a:pt x="0" y="61688"/>
                  </a:lnTo>
                  <a:cubicBezTo>
                    <a:pt x="0" y="27618"/>
                    <a:pt x="27618" y="0"/>
                    <a:pt x="61688" y="0"/>
                  </a:cubicBezTo>
                  <a:close/>
                </a:path>
              </a:pathLst>
            </a:custGeom>
            <a:blipFill>
              <a:blip r:embed="rId6" cstate="screen"/>
              <a:stretch>
                <a:fillRect t="-8540" b="-8540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5031380" y="2231738"/>
            <a:ext cx="4476526" cy="3813330"/>
            <a:chOff x="0" y="0"/>
            <a:chExt cx="954158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54158" cy="812800"/>
            </a:xfrm>
            <a:custGeom>
              <a:avLst/>
              <a:gdLst/>
              <a:ahLst/>
              <a:cxnLst/>
              <a:rect l="l" t="t" r="r" b="b"/>
              <a:pathLst>
                <a:path w="954158" h="812800">
                  <a:moveTo>
                    <a:pt x="76096" y="0"/>
                  </a:moveTo>
                  <a:lnTo>
                    <a:pt x="878062" y="0"/>
                  </a:lnTo>
                  <a:cubicBezTo>
                    <a:pt x="898244" y="0"/>
                    <a:pt x="917600" y="8017"/>
                    <a:pt x="931870" y="22288"/>
                  </a:cubicBezTo>
                  <a:cubicBezTo>
                    <a:pt x="946141" y="36559"/>
                    <a:pt x="954158" y="55914"/>
                    <a:pt x="954158" y="76096"/>
                  </a:cubicBezTo>
                  <a:lnTo>
                    <a:pt x="954158" y="736704"/>
                  </a:lnTo>
                  <a:cubicBezTo>
                    <a:pt x="954158" y="778731"/>
                    <a:pt x="920089" y="812800"/>
                    <a:pt x="878062" y="812800"/>
                  </a:cubicBezTo>
                  <a:lnTo>
                    <a:pt x="76096" y="812800"/>
                  </a:lnTo>
                  <a:cubicBezTo>
                    <a:pt x="34069" y="812800"/>
                    <a:pt x="0" y="778731"/>
                    <a:pt x="0" y="736704"/>
                  </a:cubicBezTo>
                  <a:lnTo>
                    <a:pt x="0" y="76096"/>
                  </a:lnTo>
                  <a:cubicBezTo>
                    <a:pt x="0" y="34069"/>
                    <a:pt x="34069" y="0"/>
                    <a:pt x="76096" y="0"/>
                  </a:cubicBezTo>
                  <a:close/>
                </a:path>
              </a:pathLst>
            </a:custGeom>
            <a:blipFill>
              <a:blip r:embed="rId7" cstate="screen"/>
              <a:stretch>
                <a:fillRect t="-5387" b="-5387"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6350570" y="6273668"/>
            <a:ext cx="5522086" cy="3813330"/>
            <a:chOff x="0" y="0"/>
            <a:chExt cx="1177016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177016" cy="812800"/>
            </a:xfrm>
            <a:custGeom>
              <a:avLst/>
              <a:gdLst/>
              <a:ahLst/>
              <a:cxnLst/>
              <a:rect l="l" t="t" r="r" b="b"/>
              <a:pathLst>
                <a:path w="1177016" h="812800">
                  <a:moveTo>
                    <a:pt x="63090" y="0"/>
                  </a:moveTo>
                  <a:lnTo>
                    <a:pt x="1113927" y="0"/>
                  </a:lnTo>
                  <a:cubicBezTo>
                    <a:pt x="1148770" y="0"/>
                    <a:pt x="1177016" y="28246"/>
                    <a:pt x="1177016" y="63090"/>
                  </a:cubicBezTo>
                  <a:lnTo>
                    <a:pt x="1177016" y="749710"/>
                  </a:lnTo>
                  <a:cubicBezTo>
                    <a:pt x="1177016" y="784554"/>
                    <a:pt x="1148770" y="812800"/>
                    <a:pt x="1113927" y="812800"/>
                  </a:cubicBezTo>
                  <a:lnTo>
                    <a:pt x="63090" y="812800"/>
                  </a:lnTo>
                  <a:cubicBezTo>
                    <a:pt x="28246" y="812800"/>
                    <a:pt x="0" y="784554"/>
                    <a:pt x="0" y="749710"/>
                  </a:cubicBezTo>
                  <a:lnTo>
                    <a:pt x="0" y="63090"/>
                  </a:lnTo>
                  <a:cubicBezTo>
                    <a:pt x="0" y="28246"/>
                    <a:pt x="28246" y="0"/>
                    <a:pt x="63090" y="0"/>
                  </a:cubicBezTo>
                  <a:close/>
                </a:path>
              </a:pathLst>
            </a:custGeom>
            <a:blipFill>
              <a:blip r:embed="rId8" cstate="screen"/>
              <a:stretch>
                <a:fillRect l="-17581" r="-17581"/>
              </a:stretch>
            </a:blipFill>
          </p:spPr>
        </p:sp>
      </p:grpSp>
      <p:grpSp>
        <p:nvGrpSpPr>
          <p:cNvPr id="13" name="Group 13"/>
          <p:cNvGrpSpPr/>
          <p:nvPr/>
        </p:nvGrpSpPr>
        <p:grpSpPr>
          <a:xfrm>
            <a:off x="13629906" y="2131283"/>
            <a:ext cx="4196010" cy="3813330"/>
            <a:chOff x="0" y="0"/>
            <a:chExt cx="894367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94367" cy="812800"/>
            </a:xfrm>
            <a:custGeom>
              <a:avLst/>
              <a:gdLst/>
              <a:ahLst/>
              <a:cxnLst/>
              <a:rect l="l" t="t" r="r" b="b"/>
              <a:pathLst>
                <a:path w="894367" h="812800">
                  <a:moveTo>
                    <a:pt x="81183" y="0"/>
                  </a:moveTo>
                  <a:lnTo>
                    <a:pt x="813184" y="0"/>
                  </a:lnTo>
                  <a:cubicBezTo>
                    <a:pt x="834715" y="0"/>
                    <a:pt x="855364" y="8553"/>
                    <a:pt x="870589" y="23778"/>
                  </a:cubicBezTo>
                  <a:cubicBezTo>
                    <a:pt x="885814" y="39003"/>
                    <a:pt x="894367" y="59652"/>
                    <a:pt x="894367" y="81183"/>
                  </a:cubicBezTo>
                  <a:lnTo>
                    <a:pt x="894367" y="731617"/>
                  </a:lnTo>
                  <a:cubicBezTo>
                    <a:pt x="894367" y="753148"/>
                    <a:pt x="885814" y="773797"/>
                    <a:pt x="870589" y="789022"/>
                  </a:cubicBezTo>
                  <a:cubicBezTo>
                    <a:pt x="855364" y="804247"/>
                    <a:pt x="834715" y="812800"/>
                    <a:pt x="813184" y="812800"/>
                  </a:cubicBezTo>
                  <a:lnTo>
                    <a:pt x="81183" y="812800"/>
                  </a:lnTo>
                  <a:cubicBezTo>
                    <a:pt x="59652" y="812800"/>
                    <a:pt x="39003" y="804247"/>
                    <a:pt x="23778" y="789022"/>
                  </a:cubicBezTo>
                  <a:cubicBezTo>
                    <a:pt x="8553" y="773797"/>
                    <a:pt x="0" y="753148"/>
                    <a:pt x="0" y="731617"/>
                  </a:cubicBezTo>
                  <a:lnTo>
                    <a:pt x="0" y="81183"/>
                  </a:lnTo>
                  <a:cubicBezTo>
                    <a:pt x="0" y="59652"/>
                    <a:pt x="8553" y="39003"/>
                    <a:pt x="23778" y="23778"/>
                  </a:cubicBezTo>
                  <a:cubicBezTo>
                    <a:pt x="39003" y="8553"/>
                    <a:pt x="59652" y="0"/>
                    <a:pt x="81183" y="0"/>
                  </a:cubicBezTo>
                  <a:close/>
                </a:path>
              </a:pathLst>
            </a:custGeom>
            <a:blipFill>
              <a:blip r:embed="rId9" cstate="screen"/>
              <a:stretch>
                <a:fillRect l="-37999" r="-37999"/>
              </a:stretch>
            </a:blipFill>
          </p:spPr>
        </p:sp>
      </p:grpSp>
      <p:grpSp>
        <p:nvGrpSpPr>
          <p:cNvPr id="15" name="Group 15"/>
          <p:cNvGrpSpPr/>
          <p:nvPr/>
        </p:nvGrpSpPr>
        <p:grpSpPr>
          <a:xfrm>
            <a:off x="12352718" y="6226536"/>
            <a:ext cx="5522086" cy="3813330"/>
            <a:chOff x="0" y="0"/>
            <a:chExt cx="1177016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177016" cy="812800"/>
            </a:xfrm>
            <a:custGeom>
              <a:avLst/>
              <a:gdLst/>
              <a:ahLst/>
              <a:cxnLst/>
              <a:rect l="l" t="t" r="r" b="b"/>
              <a:pathLst>
                <a:path w="1177016" h="812800">
                  <a:moveTo>
                    <a:pt x="61688" y="0"/>
                  </a:moveTo>
                  <a:lnTo>
                    <a:pt x="1115329" y="0"/>
                  </a:lnTo>
                  <a:cubicBezTo>
                    <a:pt x="1149398" y="0"/>
                    <a:pt x="1177016" y="27618"/>
                    <a:pt x="1177016" y="61688"/>
                  </a:cubicBezTo>
                  <a:lnTo>
                    <a:pt x="1177016" y="751112"/>
                  </a:lnTo>
                  <a:cubicBezTo>
                    <a:pt x="1177016" y="785181"/>
                    <a:pt x="1149398" y="812800"/>
                    <a:pt x="1115329" y="812800"/>
                  </a:cubicBezTo>
                  <a:lnTo>
                    <a:pt x="61688" y="812800"/>
                  </a:lnTo>
                  <a:cubicBezTo>
                    <a:pt x="27618" y="812800"/>
                    <a:pt x="0" y="785181"/>
                    <a:pt x="0" y="751112"/>
                  </a:cubicBezTo>
                  <a:lnTo>
                    <a:pt x="0" y="61688"/>
                  </a:lnTo>
                  <a:cubicBezTo>
                    <a:pt x="0" y="27618"/>
                    <a:pt x="27618" y="0"/>
                    <a:pt x="61688" y="0"/>
                  </a:cubicBezTo>
                  <a:close/>
                </a:path>
              </a:pathLst>
            </a:custGeom>
            <a:blipFill>
              <a:blip r:embed="rId10" cstate="screen"/>
              <a:stretch>
                <a:fillRect l="-5854" r="-5854"/>
              </a:stretch>
            </a:blipFill>
          </p:spPr>
        </p:sp>
      </p:grpSp>
      <p:grpSp>
        <p:nvGrpSpPr>
          <p:cNvPr id="17" name="Group 17"/>
          <p:cNvGrpSpPr/>
          <p:nvPr/>
        </p:nvGrpSpPr>
        <p:grpSpPr>
          <a:xfrm>
            <a:off x="348423" y="2231738"/>
            <a:ext cx="4196010" cy="3813330"/>
            <a:chOff x="0" y="0"/>
            <a:chExt cx="894367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94367" cy="812800"/>
            </a:xfrm>
            <a:custGeom>
              <a:avLst/>
              <a:gdLst/>
              <a:ahLst/>
              <a:cxnLst/>
              <a:rect l="l" t="t" r="r" b="b"/>
              <a:pathLst>
                <a:path w="894367" h="812800">
                  <a:moveTo>
                    <a:pt x="81183" y="0"/>
                  </a:moveTo>
                  <a:lnTo>
                    <a:pt x="813184" y="0"/>
                  </a:lnTo>
                  <a:cubicBezTo>
                    <a:pt x="834715" y="0"/>
                    <a:pt x="855364" y="8553"/>
                    <a:pt x="870589" y="23778"/>
                  </a:cubicBezTo>
                  <a:cubicBezTo>
                    <a:pt x="885814" y="39003"/>
                    <a:pt x="894367" y="59652"/>
                    <a:pt x="894367" y="81183"/>
                  </a:cubicBezTo>
                  <a:lnTo>
                    <a:pt x="894367" y="731617"/>
                  </a:lnTo>
                  <a:cubicBezTo>
                    <a:pt x="894367" y="753148"/>
                    <a:pt x="885814" y="773797"/>
                    <a:pt x="870589" y="789022"/>
                  </a:cubicBezTo>
                  <a:cubicBezTo>
                    <a:pt x="855364" y="804247"/>
                    <a:pt x="834715" y="812800"/>
                    <a:pt x="813184" y="812800"/>
                  </a:cubicBezTo>
                  <a:lnTo>
                    <a:pt x="81183" y="812800"/>
                  </a:lnTo>
                  <a:cubicBezTo>
                    <a:pt x="59652" y="812800"/>
                    <a:pt x="39003" y="804247"/>
                    <a:pt x="23778" y="789022"/>
                  </a:cubicBezTo>
                  <a:cubicBezTo>
                    <a:pt x="8553" y="773797"/>
                    <a:pt x="0" y="753148"/>
                    <a:pt x="0" y="731617"/>
                  </a:cubicBezTo>
                  <a:lnTo>
                    <a:pt x="0" y="81183"/>
                  </a:lnTo>
                  <a:cubicBezTo>
                    <a:pt x="0" y="59652"/>
                    <a:pt x="8553" y="39003"/>
                    <a:pt x="23778" y="23778"/>
                  </a:cubicBezTo>
                  <a:cubicBezTo>
                    <a:pt x="39003" y="8553"/>
                    <a:pt x="59652" y="0"/>
                    <a:pt x="81183" y="0"/>
                  </a:cubicBezTo>
                  <a:close/>
                </a:path>
              </a:pathLst>
            </a:custGeom>
            <a:blipFill>
              <a:blip r:embed="rId11" cstate="screen"/>
              <a:stretch>
                <a:fillRect l="-1318" r="-1318"/>
              </a:stretch>
            </a:blipFill>
          </p:spPr>
        </p:sp>
      </p:grpSp>
      <p:sp>
        <p:nvSpPr>
          <p:cNvPr id="19" name="TextBox 19"/>
          <p:cNvSpPr txBox="1"/>
          <p:nvPr/>
        </p:nvSpPr>
        <p:spPr>
          <a:xfrm>
            <a:off x="3050109" y="232172"/>
            <a:ext cx="12187783" cy="16171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63"/>
              </a:lnSpc>
            </a:pPr>
            <a:r>
              <a:rPr lang="en-US" sz="6080" b="1">
                <a:solidFill>
                  <a:srgbClr val="EDEDED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ГУМАНІТАРНА ДОПОМОГА ПІД ЧАС ВІЙНИ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9865567" y="2255304"/>
            <a:ext cx="3449382" cy="3766198"/>
            <a:chOff x="0" y="0"/>
            <a:chExt cx="735226" cy="802754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735226" cy="802754"/>
            </a:xfrm>
            <a:custGeom>
              <a:avLst/>
              <a:gdLst/>
              <a:ahLst/>
              <a:cxnLst/>
              <a:rect l="l" t="t" r="r" b="b"/>
              <a:pathLst>
                <a:path w="735226" h="802754">
                  <a:moveTo>
                    <a:pt x="98755" y="0"/>
                  </a:moveTo>
                  <a:lnTo>
                    <a:pt x="636470" y="0"/>
                  </a:lnTo>
                  <a:cubicBezTo>
                    <a:pt x="691011" y="0"/>
                    <a:pt x="735226" y="44214"/>
                    <a:pt x="735226" y="98755"/>
                  </a:cubicBezTo>
                  <a:lnTo>
                    <a:pt x="735226" y="703999"/>
                  </a:lnTo>
                  <a:cubicBezTo>
                    <a:pt x="735226" y="730190"/>
                    <a:pt x="724821" y="755309"/>
                    <a:pt x="706301" y="773829"/>
                  </a:cubicBezTo>
                  <a:cubicBezTo>
                    <a:pt x="687781" y="792349"/>
                    <a:pt x="662662" y="802754"/>
                    <a:pt x="636470" y="802754"/>
                  </a:cubicBezTo>
                  <a:lnTo>
                    <a:pt x="98755" y="802754"/>
                  </a:lnTo>
                  <a:cubicBezTo>
                    <a:pt x="72564" y="802754"/>
                    <a:pt x="47445" y="792349"/>
                    <a:pt x="28925" y="773829"/>
                  </a:cubicBezTo>
                  <a:cubicBezTo>
                    <a:pt x="10405" y="755309"/>
                    <a:pt x="0" y="730190"/>
                    <a:pt x="0" y="703999"/>
                  </a:cubicBezTo>
                  <a:lnTo>
                    <a:pt x="0" y="98755"/>
                  </a:lnTo>
                  <a:cubicBezTo>
                    <a:pt x="0" y="44214"/>
                    <a:pt x="44214" y="0"/>
                    <a:pt x="98755" y="0"/>
                  </a:cubicBezTo>
                  <a:close/>
                </a:path>
              </a:pathLst>
            </a:custGeom>
            <a:blipFill>
              <a:blip r:embed="rId12" cstate="screen"/>
              <a:stretch>
                <a:fillRect t="-3702" b="-3702"/>
              </a:stretch>
            </a:blipFill>
          </p:spPr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69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10800000">
            <a:off x="0" y="0"/>
            <a:ext cx="18439345" cy="3965544"/>
          </a:xfrm>
          <a:custGeom>
            <a:avLst/>
            <a:gdLst/>
            <a:ahLst/>
            <a:cxnLst/>
            <a:rect l="l" t="t" r="r" b="b"/>
            <a:pathLst>
              <a:path w="18439345" h="3965544">
                <a:moveTo>
                  <a:pt x="0" y="0"/>
                </a:moveTo>
                <a:lnTo>
                  <a:pt x="18439345" y="0"/>
                </a:lnTo>
                <a:lnTo>
                  <a:pt x="18439345" y="3965544"/>
                </a:lnTo>
                <a:lnTo>
                  <a:pt x="0" y="396554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alphaModFix amt="53000"/>
            </a:blip>
            <a:stretch>
              <a:fillRect t="-25" r="-770" b="-5988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050109" y="667449"/>
            <a:ext cx="12187783" cy="16171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63"/>
              </a:lnSpc>
            </a:pPr>
            <a:r>
              <a:rPr lang="en-US" sz="6080" b="1" dirty="0">
                <a:solidFill>
                  <a:srgbClr val="EDEDED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ГУМАНІТАРНА ДОПОМОГА ПІД ЧАС ВІЙНИ</a:t>
            </a:r>
          </a:p>
        </p:txBody>
      </p:sp>
      <p:sp>
        <p:nvSpPr>
          <p:cNvPr id="11" name="Freeform 6"/>
          <p:cNvSpPr/>
          <p:nvPr/>
        </p:nvSpPr>
        <p:spPr>
          <a:xfrm>
            <a:off x="457200" y="1943100"/>
            <a:ext cx="5870000" cy="3310483"/>
          </a:xfrm>
          <a:custGeom>
            <a:avLst/>
            <a:gdLst/>
            <a:ahLst/>
            <a:cxnLst/>
            <a:rect l="l" t="t" r="r" b="b"/>
            <a:pathLst>
              <a:path w="5870000" h="3310483">
                <a:moveTo>
                  <a:pt x="0" y="0"/>
                </a:moveTo>
                <a:lnTo>
                  <a:pt x="5870000" y="0"/>
                </a:lnTo>
                <a:lnTo>
                  <a:pt x="5870000" y="3310482"/>
                </a:lnTo>
                <a:lnTo>
                  <a:pt x="0" y="3310482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/>
            <a:stretch>
              <a:fillRect t="-24435"/>
            </a:stretch>
          </a:blipFill>
        </p:spPr>
      </p:sp>
      <p:sp>
        <p:nvSpPr>
          <p:cNvPr id="12" name="Freeform 5"/>
          <p:cNvSpPr/>
          <p:nvPr/>
        </p:nvSpPr>
        <p:spPr>
          <a:xfrm>
            <a:off x="1219200" y="4305300"/>
            <a:ext cx="5369658" cy="3501610"/>
          </a:xfrm>
          <a:custGeom>
            <a:avLst/>
            <a:gdLst/>
            <a:ahLst/>
            <a:cxnLst/>
            <a:rect l="l" t="t" r="r" b="b"/>
            <a:pathLst>
              <a:path w="5369658" h="3501610">
                <a:moveTo>
                  <a:pt x="0" y="0"/>
                </a:moveTo>
                <a:lnTo>
                  <a:pt x="5369658" y="0"/>
                </a:lnTo>
                <a:lnTo>
                  <a:pt x="5369658" y="3501609"/>
                </a:lnTo>
                <a:lnTo>
                  <a:pt x="0" y="350160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/>
            <a:stretch>
              <a:fillRect t="-15174"/>
            </a:stretch>
          </a:blipFill>
        </p:spPr>
      </p:sp>
      <p:sp>
        <p:nvSpPr>
          <p:cNvPr id="13" name="Freeform 7"/>
          <p:cNvSpPr/>
          <p:nvPr/>
        </p:nvSpPr>
        <p:spPr>
          <a:xfrm flipH="1">
            <a:off x="0" y="6896100"/>
            <a:ext cx="5867479" cy="3162506"/>
          </a:xfrm>
          <a:custGeom>
            <a:avLst/>
            <a:gdLst/>
            <a:ahLst/>
            <a:cxnLst/>
            <a:rect l="l" t="t" r="r" b="b"/>
            <a:pathLst>
              <a:path w="5867479" h="3162506">
                <a:moveTo>
                  <a:pt x="5867479" y="0"/>
                </a:moveTo>
                <a:lnTo>
                  <a:pt x="0" y="0"/>
                </a:lnTo>
                <a:lnTo>
                  <a:pt x="0" y="3162506"/>
                </a:lnTo>
                <a:lnTo>
                  <a:pt x="5867479" y="3162506"/>
                </a:lnTo>
                <a:lnTo>
                  <a:pt x="5867479" y="0"/>
                </a:lnTo>
                <a:close/>
              </a:path>
            </a:pathLst>
          </a:custGeom>
          <a:blipFill>
            <a:blip r:embed="rId5" cstate="screen"/>
            <a:stretch>
              <a:fillRect/>
            </a:stretch>
          </a:blipFill>
        </p:spPr>
      </p:sp>
      <p:sp>
        <p:nvSpPr>
          <p:cNvPr id="14" name="TextBox 10"/>
          <p:cNvSpPr txBox="1"/>
          <p:nvPr/>
        </p:nvSpPr>
        <p:spPr>
          <a:xfrm>
            <a:off x="7391400" y="3162300"/>
            <a:ext cx="9394028" cy="2329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799" dirty="0">
                <a:solidFill>
                  <a:srgbClr val="EDEDED"/>
                </a:solidFill>
                <a:latin typeface="TT Firs Neue"/>
                <a:ea typeface="TT Firs Neue"/>
                <a:cs typeface="TT Firs Neue"/>
                <a:sym typeface="TT Firs Neue"/>
              </a:rPr>
              <a:t>З </a:t>
            </a:r>
            <a:r>
              <a:rPr lang="en-US" sz="2799" dirty="0" err="1">
                <a:solidFill>
                  <a:srgbClr val="EDEDED"/>
                </a:solidFill>
                <a:latin typeface="TT Firs Neue"/>
                <a:ea typeface="TT Firs Neue"/>
                <a:cs typeface="TT Firs Neue"/>
                <a:sym typeface="TT Firs Neue"/>
              </a:rPr>
              <a:t>початку</a:t>
            </a:r>
            <a:r>
              <a:rPr lang="en-US" sz="2799" dirty="0">
                <a:solidFill>
                  <a:srgbClr val="EDEDED"/>
                </a:solidFill>
                <a:latin typeface="TT Firs Neue"/>
                <a:ea typeface="TT Firs Neue"/>
                <a:cs typeface="TT Firs Neue"/>
                <a:sym typeface="TT Firs Neue"/>
              </a:rPr>
              <a:t> </a:t>
            </a:r>
            <a:r>
              <a:rPr lang="en-US" sz="2799" dirty="0" err="1">
                <a:solidFill>
                  <a:srgbClr val="EDEDED"/>
                </a:solidFill>
                <a:latin typeface="TT Firs Neue"/>
                <a:ea typeface="TT Firs Neue"/>
                <a:cs typeface="TT Firs Neue"/>
                <a:sym typeface="TT Firs Neue"/>
              </a:rPr>
              <a:t>повномасштабного</a:t>
            </a:r>
            <a:r>
              <a:rPr lang="en-US" sz="2799" dirty="0">
                <a:solidFill>
                  <a:srgbClr val="EDEDED"/>
                </a:solidFill>
                <a:latin typeface="TT Firs Neue"/>
                <a:ea typeface="TT Firs Neue"/>
                <a:cs typeface="TT Firs Neue"/>
                <a:sym typeface="TT Firs Neue"/>
              </a:rPr>
              <a:t> </a:t>
            </a:r>
            <a:r>
              <a:rPr lang="en-US" sz="2799" dirty="0" err="1">
                <a:solidFill>
                  <a:srgbClr val="EDEDED"/>
                </a:solidFill>
                <a:latin typeface="TT Firs Neue"/>
                <a:ea typeface="TT Firs Neue"/>
                <a:cs typeface="TT Firs Neue"/>
                <a:sym typeface="TT Firs Neue"/>
              </a:rPr>
              <a:t>вторгнення</a:t>
            </a:r>
            <a:r>
              <a:rPr lang="en-US" sz="2799" dirty="0">
                <a:solidFill>
                  <a:srgbClr val="EDEDED"/>
                </a:solidFill>
                <a:latin typeface="TT Firs Neue"/>
                <a:ea typeface="TT Firs Neue"/>
                <a:cs typeface="TT Firs Neue"/>
                <a:sym typeface="TT Firs Neue"/>
              </a:rPr>
              <a:t> </a:t>
            </a:r>
            <a:r>
              <a:rPr lang="en-US" sz="2799" dirty="0" err="1">
                <a:solidFill>
                  <a:srgbClr val="EDEDED"/>
                </a:solidFill>
                <a:latin typeface="TT Firs Neue"/>
                <a:ea typeface="TT Firs Neue"/>
                <a:cs typeface="TT Firs Neue"/>
                <a:sym typeface="TT Firs Neue"/>
              </a:rPr>
              <a:t>благодійні</a:t>
            </a:r>
            <a:r>
              <a:rPr lang="en-US" sz="2799" dirty="0">
                <a:solidFill>
                  <a:srgbClr val="EDEDED"/>
                </a:solidFill>
                <a:latin typeface="TT Firs Neue"/>
                <a:ea typeface="TT Firs Neue"/>
                <a:cs typeface="TT Firs Neue"/>
                <a:sym typeface="TT Firs Neue"/>
              </a:rPr>
              <a:t> </a:t>
            </a:r>
            <a:r>
              <a:rPr lang="en-US" sz="2799" dirty="0" err="1">
                <a:solidFill>
                  <a:srgbClr val="EDEDED"/>
                </a:solidFill>
                <a:latin typeface="TT Firs Neue"/>
                <a:ea typeface="TT Firs Neue"/>
                <a:cs typeface="TT Firs Neue"/>
                <a:sym typeface="TT Firs Neue"/>
              </a:rPr>
              <a:t>організації</a:t>
            </a:r>
            <a:r>
              <a:rPr lang="en-US" sz="2799" dirty="0">
                <a:solidFill>
                  <a:srgbClr val="EDEDED"/>
                </a:solidFill>
                <a:latin typeface="TT Firs Neue"/>
                <a:ea typeface="TT Firs Neue"/>
                <a:cs typeface="TT Firs Neue"/>
                <a:sym typeface="TT Firs Neue"/>
              </a:rPr>
              <a:t> </a:t>
            </a:r>
            <a:r>
              <a:rPr lang="en-US" sz="2799" dirty="0" err="1">
                <a:solidFill>
                  <a:srgbClr val="EDEDED"/>
                </a:solidFill>
                <a:latin typeface="TT Firs Neue"/>
                <a:ea typeface="TT Firs Neue"/>
                <a:cs typeface="TT Firs Neue"/>
                <a:sym typeface="TT Firs Neue"/>
              </a:rPr>
              <a:t>та</a:t>
            </a:r>
            <a:r>
              <a:rPr lang="en-US" sz="2799" dirty="0">
                <a:solidFill>
                  <a:srgbClr val="EDEDED"/>
                </a:solidFill>
                <a:latin typeface="TT Firs Neue"/>
                <a:ea typeface="TT Firs Neue"/>
                <a:cs typeface="TT Firs Neue"/>
                <a:sym typeface="TT Firs Neue"/>
              </a:rPr>
              <a:t> </a:t>
            </a:r>
            <a:r>
              <a:rPr lang="en-US" sz="2799" dirty="0" err="1">
                <a:solidFill>
                  <a:srgbClr val="EDEDED"/>
                </a:solidFill>
                <a:latin typeface="TT Firs Neue"/>
                <a:ea typeface="TT Firs Neue"/>
                <a:cs typeface="TT Firs Neue"/>
                <a:sym typeface="TT Firs Neue"/>
              </a:rPr>
              <a:t>приватні</a:t>
            </a:r>
            <a:r>
              <a:rPr lang="en-US" sz="2799" dirty="0">
                <a:solidFill>
                  <a:srgbClr val="EDEDED"/>
                </a:solidFill>
                <a:latin typeface="TT Firs Neue"/>
                <a:ea typeface="TT Firs Neue"/>
                <a:cs typeface="TT Firs Neue"/>
                <a:sym typeface="TT Firs Neue"/>
              </a:rPr>
              <a:t> </a:t>
            </a:r>
            <a:r>
              <a:rPr lang="en-US" sz="2799" dirty="0" err="1">
                <a:solidFill>
                  <a:srgbClr val="EDEDED"/>
                </a:solidFill>
                <a:latin typeface="TT Firs Neue"/>
                <a:ea typeface="TT Firs Neue"/>
                <a:cs typeface="TT Firs Neue"/>
                <a:sym typeface="TT Firs Neue"/>
              </a:rPr>
              <a:t>підприємства</a:t>
            </a:r>
            <a:r>
              <a:rPr lang="en-US" sz="2799" dirty="0">
                <a:solidFill>
                  <a:srgbClr val="EDEDED"/>
                </a:solidFill>
                <a:latin typeface="TT Firs Neue"/>
                <a:ea typeface="TT Firs Neue"/>
                <a:cs typeface="TT Firs Neue"/>
                <a:sym typeface="TT Firs Neue"/>
              </a:rPr>
              <a:t> </a:t>
            </a:r>
            <a:r>
              <a:rPr lang="en-US" sz="2799" dirty="0" err="1">
                <a:solidFill>
                  <a:srgbClr val="EDEDED"/>
                </a:solidFill>
                <a:latin typeface="TT Firs Neue"/>
                <a:ea typeface="TT Firs Neue"/>
                <a:cs typeface="TT Firs Neue"/>
                <a:sym typeface="TT Firs Neue"/>
              </a:rPr>
              <a:t>передали</a:t>
            </a:r>
            <a:r>
              <a:rPr lang="en-US" sz="2799" dirty="0">
                <a:solidFill>
                  <a:srgbClr val="EDEDED"/>
                </a:solidFill>
                <a:latin typeface="TT Firs Neue"/>
                <a:ea typeface="TT Firs Neue"/>
                <a:cs typeface="TT Firs Neue"/>
                <a:sym typeface="TT Firs Neue"/>
              </a:rPr>
              <a:t> КП “</a:t>
            </a:r>
            <a:r>
              <a:rPr lang="en-US" sz="2799" dirty="0" err="1">
                <a:solidFill>
                  <a:srgbClr val="EDEDED"/>
                </a:solidFill>
                <a:latin typeface="TT Firs Neue"/>
                <a:ea typeface="TT Firs Neue"/>
                <a:cs typeface="TT Firs Neue"/>
                <a:sym typeface="TT Firs Neue"/>
              </a:rPr>
              <a:t>Кременчукводоканал</a:t>
            </a:r>
            <a:r>
              <a:rPr lang="en-US" sz="2799" dirty="0">
                <a:solidFill>
                  <a:srgbClr val="EDEDED"/>
                </a:solidFill>
                <a:latin typeface="TT Firs Neue"/>
                <a:ea typeface="TT Firs Neue"/>
                <a:cs typeface="TT Firs Neue"/>
                <a:sym typeface="TT Firs Neue"/>
              </a:rPr>
              <a:t>” у </a:t>
            </a:r>
            <a:r>
              <a:rPr lang="en-US" sz="2799" dirty="0" err="1">
                <a:solidFill>
                  <a:srgbClr val="EDEDED"/>
                </a:solidFill>
                <a:latin typeface="TT Firs Neue"/>
                <a:ea typeface="TT Firs Neue"/>
                <a:cs typeface="TT Firs Neue"/>
                <a:sym typeface="TT Firs Neue"/>
              </a:rPr>
              <a:t>якості</a:t>
            </a:r>
            <a:r>
              <a:rPr lang="en-US" sz="2799" dirty="0">
                <a:solidFill>
                  <a:srgbClr val="EDEDED"/>
                </a:solidFill>
                <a:latin typeface="TT Firs Neue"/>
                <a:ea typeface="TT Firs Neue"/>
                <a:cs typeface="TT Firs Neue"/>
                <a:sym typeface="TT Firs Neue"/>
              </a:rPr>
              <a:t> </a:t>
            </a:r>
            <a:r>
              <a:rPr lang="en-US" sz="2799" dirty="0" err="1">
                <a:solidFill>
                  <a:srgbClr val="EDEDED"/>
                </a:solidFill>
                <a:latin typeface="TT Firs Neue"/>
                <a:ea typeface="TT Firs Neue"/>
                <a:cs typeface="TT Firs Neue"/>
                <a:sym typeface="TT Firs Neue"/>
              </a:rPr>
              <a:t>гуманітарної</a:t>
            </a:r>
            <a:r>
              <a:rPr lang="en-US" sz="2799" dirty="0">
                <a:solidFill>
                  <a:srgbClr val="EDEDED"/>
                </a:solidFill>
                <a:latin typeface="TT Firs Neue"/>
                <a:ea typeface="TT Firs Neue"/>
                <a:cs typeface="TT Firs Neue"/>
                <a:sym typeface="TT Firs Neue"/>
              </a:rPr>
              <a:t> </a:t>
            </a:r>
            <a:r>
              <a:rPr lang="en-US" sz="2799" dirty="0" err="1">
                <a:solidFill>
                  <a:srgbClr val="EDEDED"/>
                </a:solidFill>
                <a:latin typeface="TT Firs Neue"/>
                <a:ea typeface="TT Firs Neue"/>
                <a:cs typeface="TT Firs Neue"/>
                <a:sym typeface="TT Firs Neue"/>
              </a:rPr>
              <a:t>допомоги</a:t>
            </a:r>
            <a:r>
              <a:rPr lang="en-US" sz="2799" dirty="0">
                <a:solidFill>
                  <a:srgbClr val="EDEDED"/>
                </a:solidFill>
                <a:latin typeface="TT Firs Neue"/>
                <a:ea typeface="TT Firs Neue"/>
                <a:cs typeface="TT Firs Neue"/>
                <a:sym typeface="TT Firs Neue"/>
              </a:rPr>
              <a:t> </a:t>
            </a:r>
            <a:r>
              <a:rPr lang="en-US" sz="2799" dirty="0" err="1">
                <a:solidFill>
                  <a:srgbClr val="EDEDED"/>
                </a:solidFill>
                <a:latin typeface="TT Firs Neue"/>
                <a:ea typeface="TT Firs Neue"/>
                <a:cs typeface="TT Firs Neue"/>
                <a:sym typeface="TT Firs Neue"/>
              </a:rPr>
              <a:t>техніки</a:t>
            </a:r>
            <a:r>
              <a:rPr lang="en-US" sz="2799" dirty="0">
                <a:solidFill>
                  <a:srgbClr val="EDEDED"/>
                </a:solidFill>
                <a:latin typeface="TT Firs Neue"/>
                <a:ea typeface="TT Firs Neue"/>
                <a:cs typeface="TT Firs Neue"/>
                <a:sym typeface="TT Firs Neue"/>
              </a:rPr>
              <a:t>, </a:t>
            </a:r>
            <a:r>
              <a:rPr lang="en-US" sz="2799" dirty="0" err="1">
                <a:solidFill>
                  <a:srgbClr val="EDEDED"/>
                </a:solidFill>
                <a:latin typeface="TT Firs Neue"/>
                <a:ea typeface="TT Firs Neue"/>
                <a:cs typeface="TT Firs Neue"/>
                <a:sym typeface="TT Firs Neue"/>
              </a:rPr>
              <a:t>обладнання</a:t>
            </a:r>
            <a:r>
              <a:rPr lang="en-US" sz="2799" dirty="0">
                <a:solidFill>
                  <a:srgbClr val="EDEDED"/>
                </a:solidFill>
                <a:latin typeface="TT Firs Neue"/>
                <a:ea typeface="TT Firs Neue"/>
                <a:cs typeface="TT Firs Neue"/>
                <a:sym typeface="TT Firs Neue"/>
              </a:rPr>
              <a:t> </a:t>
            </a:r>
            <a:r>
              <a:rPr lang="en-US" sz="2799" dirty="0" err="1">
                <a:solidFill>
                  <a:srgbClr val="EDEDED"/>
                </a:solidFill>
                <a:latin typeface="TT Firs Neue"/>
                <a:ea typeface="TT Firs Neue"/>
                <a:cs typeface="TT Firs Neue"/>
                <a:sym typeface="TT Firs Neue"/>
              </a:rPr>
              <a:t>та</a:t>
            </a:r>
            <a:r>
              <a:rPr lang="en-US" sz="2799" dirty="0">
                <a:solidFill>
                  <a:srgbClr val="EDEDED"/>
                </a:solidFill>
                <a:latin typeface="TT Firs Neue"/>
                <a:ea typeface="TT Firs Neue"/>
                <a:cs typeface="TT Firs Neue"/>
                <a:sym typeface="TT Firs Neue"/>
              </a:rPr>
              <a:t> </a:t>
            </a:r>
            <a:r>
              <a:rPr lang="en-US" sz="2799" dirty="0" err="1">
                <a:solidFill>
                  <a:srgbClr val="EDEDED"/>
                </a:solidFill>
                <a:latin typeface="TT Firs Neue"/>
                <a:ea typeface="TT Firs Neue"/>
                <a:cs typeface="TT Firs Neue"/>
                <a:sym typeface="TT Firs Neue"/>
              </a:rPr>
              <a:t>матеріалів</a:t>
            </a:r>
            <a:r>
              <a:rPr lang="en-US" sz="2799" dirty="0">
                <a:solidFill>
                  <a:srgbClr val="EDEDED"/>
                </a:solidFill>
                <a:latin typeface="TT Firs Neue"/>
                <a:ea typeface="TT Firs Neue"/>
                <a:cs typeface="TT Firs Neue"/>
                <a:sym typeface="TT Firs Neue"/>
              </a:rPr>
              <a:t> </a:t>
            </a:r>
            <a:r>
              <a:rPr lang="en-US" sz="2799" dirty="0" err="1">
                <a:solidFill>
                  <a:srgbClr val="EDEDED"/>
                </a:solidFill>
                <a:latin typeface="TT Firs Neue"/>
                <a:ea typeface="TT Firs Neue"/>
                <a:cs typeface="TT Firs Neue"/>
                <a:sym typeface="TT Firs Neue"/>
              </a:rPr>
              <a:t>на</a:t>
            </a:r>
            <a:r>
              <a:rPr lang="en-US" sz="2799" dirty="0">
                <a:solidFill>
                  <a:srgbClr val="EDEDED"/>
                </a:solidFill>
                <a:latin typeface="TT Firs Neue"/>
                <a:ea typeface="TT Firs Neue"/>
                <a:cs typeface="TT Firs Neue"/>
                <a:sym typeface="TT Firs Neue"/>
              </a:rPr>
              <a:t> </a:t>
            </a:r>
            <a:r>
              <a:rPr lang="en-US" sz="2799" dirty="0" err="1">
                <a:solidFill>
                  <a:srgbClr val="EDEDED"/>
                </a:solidFill>
                <a:latin typeface="TT Firs Neue"/>
                <a:ea typeface="TT Firs Neue"/>
                <a:cs typeface="TT Firs Neue"/>
                <a:sym typeface="TT Firs Neue"/>
              </a:rPr>
              <a:t>сумму</a:t>
            </a:r>
            <a:r>
              <a:rPr lang="en-US" sz="2799" dirty="0">
                <a:solidFill>
                  <a:srgbClr val="EDEDED"/>
                </a:solidFill>
                <a:latin typeface="TT Firs Neue"/>
                <a:ea typeface="TT Firs Neue"/>
                <a:cs typeface="TT Firs Neue"/>
                <a:sym typeface="TT Firs Neue"/>
              </a:rPr>
              <a:t> </a:t>
            </a:r>
            <a:r>
              <a:rPr lang="en-US" sz="2799" dirty="0" err="1">
                <a:solidFill>
                  <a:srgbClr val="EDEDED"/>
                </a:solidFill>
                <a:latin typeface="TT Firs Neue"/>
                <a:ea typeface="TT Firs Neue"/>
                <a:cs typeface="TT Firs Neue"/>
                <a:sym typeface="TT Firs Neue"/>
              </a:rPr>
              <a:t>близько</a:t>
            </a:r>
            <a:r>
              <a:rPr lang="en-US" sz="2799" dirty="0">
                <a:solidFill>
                  <a:srgbClr val="EDEDED"/>
                </a:solidFill>
                <a:latin typeface="TT Firs Neue"/>
                <a:ea typeface="TT Firs Neue"/>
                <a:cs typeface="TT Firs Neue"/>
                <a:sym typeface="TT Firs Neue"/>
              </a:rPr>
              <a:t> 50 </a:t>
            </a:r>
            <a:r>
              <a:rPr lang="en-US" sz="2799" dirty="0" err="1">
                <a:solidFill>
                  <a:srgbClr val="EDEDED"/>
                </a:solidFill>
                <a:latin typeface="TT Firs Neue"/>
                <a:ea typeface="TT Firs Neue"/>
                <a:cs typeface="TT Firs Neue"/>
                <a:sym typeface="TT Firs Neue"/>
              </a:rPr>
              <a:t>млн</a:t>
            </a:r>
            <a:r>
              <a:rPr lang="en-US" sz="2799" dirty="0">
                <a:solidFill>
                  <a:srgbClr val="EDEDED"/>
                </a:solidFill>
                <a:latin typeface="TT Firs Neue"/>
                <a:ea typeface="TT Firs Neue"/>
                <a:cs typeface="TT Firs Neue"/>
                <a:sym typeface="TT Firs Neue"/>
              </a:rPr>
              <a:t>. </a:t>
            </a:r>
            <a:r>
              <a:rPr lang="en-US" sz="2799" dirty="0" err="1">
                <a:solidFill>
                  <a:srgbClr val="EDEDED"/>
                </a:solidFill>
                <a:latin typeface="TT Firs Neue"/>
                <a:ea typeface="TT Firs Neue"/>
                <a:cs typeface="TT Firs Neue"/>
                <a:sym typeface="TT Firs Neue"/>
              </a:rPr>
              <a:t>грн</a:t>
            </a:r>
            <a:r>
              <a:rPr lang="en-US" sz="2799" dirty="0">
                <a:solidFill>
                  <a:srgbClr val="EDEDED"/>
                </a:solidFill>
                <a:latin typeface="TT Firs Neue"/>
                <a:ea typeface="TT Firs Neue"/>
                <a:cs typeface="TT Firs Neue"/>
                <a:sym typeface="TT Firs Neue"/>
              </a:rPr>
              <a:t>.</a:t>
            </a:r>
          </a:p>
          <a:p>
            <a:pPr algn="l">
              <a:lnSpc>
                <a:spcPts val="2799"/>
              </a:lnSpc>
              <a:spcBef>
                <a:spcPct val="0"/>
              </a:spcBef>
            </a:pPr>
            <a:endParaRPr dirty="0"/>
          </a:p>
        </p:txBody>
      </p:sp>
      <p:sp>
        <p:nvSpPr>
          <p:cNvPr id="15" name="TextBox 11"/>
          <p:cNvSpPr txBox="1"/>
          <p:nvPr/>
        </p:nvSpPr>
        <p:spPr>
          <a:xfrm>
            <a:off x="7041881" y="5965087"/>
            <a:ext cx="5111828" cy="2740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 algn="l">
              <a:lnSpc>
                <a:spcPts val="3079"/>
              </a:lnSpc>
              <a:buFont typeface="Arial"/>
              <a:buChar char="•"/>
            </a:pPr>
            <a:r>
              <a:rPr lang="en-US" sz="2799" i="1" dirty="0" err="1">
                <a:solidFill>
                  <a:srgbClr val="EDEDED"/>
                </a:solidFill>
                <a:latin typeface="TT Firs Neue Italics"/>
                <a:ea typeface="TT Firs Neue Italics"/>
                <a:cs typeface="TT Firs Neue Italics"/>
                <a:sym typeface="TT Firs Neue Italics"/>
              </a:rPr>
              <a:t>Дизельні</a:t>
            </a:r>
            <a:r>
              <a:rPr lang="en-US" sz="2799" i="1" dirty="0">
                <a:solidFill>
                  <a:srgbClr val="EDEDED"/>
                </a:solidFill>
                <a:latin typeface="TT Firs Neue Italics"/>
                <a:ea typeface="TT Firs Neue Italics"/>
                <a:cs typeface="TT Firs Neue Italics"/>
                <a:sym typeface="TT Firs Neue Italics"/>
              </a:rPr>
              <a:t> </a:t>
            </a:r>
            <a:r>
              <a:rPr lang="en-US" sz="2799" i="1" dirty="0" err="1">
                <a:solidFill>
                  <a:srgbClr val="EDEDED"/>
                </a:solidFill>
                <a:latin typeface="TT Firs Neue Italics"/>
                <a:ea typeface="TT Firs Neue Italics"/>
                <a:cs typeface="TT Firs Neue Italics"/>
                <a:sym typeface="TT Firs Neue Italics"/>
              </a:rPr>
              <a:t>генератори</a:t>
            </a:r>
            <a:endParaRPr lang="en-US" sz="2799" i="1" dirty="0">
              <a:solidFill>
                <a:srgbClr val="EDEDED"/>
              </a:solidFill>
              <a:latin typeface="TT Firs Neue Italics"/>
              <a:ea typeface="TT Firs Neue Italics"/>
              <a:cs typeface="TT Firs Neue Italics"/>
              <a:sym typeface="TT Firs Neue Italics"/>
            </a:endParaRPr>
          </a:p>
          <a:p>
            <a:pPr marL="604519" lvl="1" indent="-302260" algn="l">
              <a:lnSpc>
                <a:spcPts val="3079"/>
              </a:lnSpc>
              <a:buFont typeface="Arial"/>
              <a:buChar char="•"/>
            </a:pPr>
            <a:r>
              <a:rPr lang="en-US" sz="2799" i="1" dirty="0" err="1">
                <a:solidFill>
                  <a:srgbClr val="EDEDED"/>
                </a:solidFill>
                <a:latin typeface="TT Firs Neue Italics"/>
                <a:ea typeface="TT Firs Neue Italics"/>
                <a:cs typeface="TT Firs Neue Italics"/>
                <a:sym typeface="TT Firs Neue Italics"/>
              </a:rPr>
              <a:t>Силові</a:t>
            </a:r>
            <a:r>
              <a:rPr lang="en-US" sz="2799" i="1" dirty="0">
                <a:solidFill>
                  <a:srgbClr val="EDEDED"/>
                </a:solidFill>
                <a:latin typeface="TT Firs Neue Italics"/>
                <a:ea typeface="TT Firs Neue Italics"/>
                <a:cs typeface="TT Firs Neue Italics"/>
                <a:sym typeface="TT Firs Neue Italics"/>
              </a:rPr>
              <a:t> </a:t>
            </a:r>
            <a:r>
              <a:rPr lang="en-US" sz="2799" i="1" dirty="0" err="1">
                <a:solidFill>
                  <a:srgbClr val="EDEDED"/>
                </a:solidFill>
                <a:latin typeface="TT Firs Neue Italics"/>
                <a:ea typeface="TT Firs Neue Italics"/>
                <a:cs typeface="TT Firs Neue Italics"/>
                <a:sym typeface="TT Firs Neue Italics"/>
              </a:rPr>
              <a:t>трансформатори</a:t>
            </a:r>
            <a:endParaRPr lang="en-US" sz="2799" i="1" dirty="0">
              <a:solidFill>
                <a:srgbClr val="EDEDED"/>
              </a:solidFill>
              <a:latin typeface="TT Firs Neue Italics"/>
              <a:ea typeface="TT Firs Neue Italics"/>
              <a:cs typeface="TT Firs Neue Italics"/>
              <a:sym typeface="TT Firs Neue Italics"/>
            </a:endParaRPr>
          </a:p>
          <a:p>
            <a:pPr marL="604519" lvl="1" indent="-302260" algn="l">
              <a:lnSpc>
                <a:spcPts val="3079"/>
              </a:lnSpc>
              <a:buFont typeface="Arial"/>
              <a:buChar char="•"/>
            </a:pPr>
            <a:r>
              <a:rPr lang="en-US" sz="2799" i="1" dirty="0" err="1">
                <a:solidFill>
                  <a:srgbClr val="EDEDED"/>
                </a:solidFill>
                <a:latin typeface="TT Firs Neue Italics"/>
                <a:ea typeface="TT Firs Neue Italics"/>
                <a:cs typeface="TT Firs Neue Italics"/>
                <a:sym typeface="TT Firs Neue Italics"/>
              </a:rPr>
              <a:t>Насосне</a:t>
            </a:r>
            <a:r>
              <a:rPr lang="en-US" sz="2799" i="1" dirty="0">
                <a:solidFill>
                  <a:srgbClr val="EDEDED"/>
                </a:solidFill>
                <a:latin typeface="TT Firs Neue Italics"/>
                <a:ea typeface="TT Firs Neue Italics"/>
                <a:cs typeface="TT Firs Neue Italics"/>
                <a:sym typeface="TT Firs Neue Italics"/>
              </a:rPr>
              <a:t> </a:t>
            </a:r>
            <a:r>
              <a:rPr lang="en-US" sz="2799" i="1" dirty="0" err="1">
                <a:solidFill>
                  <a:srgbClr val="EDEDED"/>
                </a:solidFill>
                <a:latin typeface="TT Firs Neue Italics"/>
                <a:ea typeface="TT Firs Neue Italics"/>
                <a:cs typeface="TT Firs Neue Italics"/>
                <a:sym typeface="TT Firs Neue Italics"/>
              </a:rPr>
              <a:t>обладнання</a:t>
            </a:r>
            <a:endParaRPr lang="en-US" sz="2799" i="1" dirty="0">
              <a:solidFill>
                <a:srgbClr val="EDEDED"/>
              </a:solidFill>
              <a:latin typeface="TT Firs Neue Italics"/>
              <a:ea typeface="TT Firs Neue Italics"/>
              <a:cs typeface="TT Firs Neue Italics"/>
              <a:sym typeface="TT Firs Neue Italics"/>
            </a:endParaRPr>
          </a:p>
          <a:p>
            <a:pPr marL="604519" lvl="1" indent="-302260" algn="l">
              <a:lnSpc>
                <a:spcPts val="3079"/>
              </a:lnSpc>
              <a:buFont typeface="Arial"/>
              <a:buChar char="•"/>
            </a:pPr>
            <a:r>
              <a:rPr lang="en-US" sz="2799" i="1" dirty="0" err="1">
                <a:solidFill>
                  <a:srgbClr val="EDEDED"/>
                </a:solidFill>
                <a:latin typeface="TT Firs Neue Italics"/>
                <a:ea typeface="TT Firs Neue Italics"/>
                <a:cs typeface="TT Firs Neue Italics"/>
                <a:sym typeface="TT Firs Neue Italics"/>
              </a:rPr>
              <a:t>Будівельні</a:t>
            </a:r>
            <a:r>
              <a:rPr lang="en-US" sz="2799" i="1" dirty="0">
                <a:solidFill>
                  <a:srgbClr val="EDEDED"/>
                </a:solidFill>
                <a:latin typeface="TT Firs Neue Italics"/>
                <a:ea typeface="TT Firs Neue Italics"/>
                <a:cs typeface="TT Firs Neue Italics"/>
                <a:sym typeface="TT Firs Neue Italics"/>
              </a:rPr>
              <a:t> </a:t>
            </a:r>
            <a:r>
              <a:rPr lang="en-US" sz="2799" i="1" dirty="0" err="1">
                <a:solidFill>
                  <a:srgbClr val="EDEDED"/>
                </a:solidFill>
                <a:latin typeface="TT Firs Neue Italics"/>
                <a:ea typeface="TT Firs Neue Italics"/>
                <a:cs typeface="TT Firs Neue Italics"/>
                <a:sym typeface="TT Firs Neue Italics"/>
              </a:rPr>
              <a:t>матеріали</a:t>
            </a:r>
            <a:endParaRPr lang="en-US" sz="2799" i="1" dirty="0">
              <a:solidFill>
                <a:srgbClr val="EDEDED"/>
              </a:solidFill>
              <a:latin typeface="TT Firs Neue Italics"/>
              <a:ea typeface="TT Firs Neue Italics"/>
              <a:cs typeface="TT Firs Neue Italics"/>
              <a:sym typeface="TT Firs Neue Italics"/>
            </a:endParaRPr>
          </a:p>
          <a:p>
            <a:pPr marL="604519" lvl="1" indent="-302260" algn="l">
              <a:lnSpc>
                <a:spcPts val="3079"/>
              </a:lnSpc>
              <a:buFont typeface="Arial"/>
              <a:buChar char="•"/>
            </a:pPr>
            <a:r>
              <a:rPr lang="en-US" sz="2799" i="1" dirty="0" err="1">
                <a:solidFill>
                  <a:srgbClr val="EDEDED"/>
                </a:solidFill>
                <a:latin typeface="TT Firs Neue Italics"/>
                <a:ea typeface="TT Firs Neue Italics"/>
                <a:cs typeface="TT Firs Neue Italics"/>
                <a:sym typeface="TT Firs Neue Italics"/>
              </a:rPr>
              <a:t>Засувки</a:t>
            </a:r>
            <a:r>
              <a:rPr lang="en-US" sz="2799" i="1" dirty="0">
                <a:solidFill>
                  <a:srgbClr val="EDEDED"/>
                </a:solidFill>
                <a:latin typeface="TT Firs Neue Italics"/>
                <a:ea typeface="TT Firs Neue Italics"/>
                <a:cs typeface="TT Firs Neue Italics"/>
                <a:sym typeface="TT Firs Neue Italics"/>
              </a:rPr>
              <a:t> </a:t>
            </a:r>
            <a:r>
              <a:rPr lang="en-US" sz="2799" i="1" dirty="0" err="1">
                <a:solidFill>
                  <a:srgbClr val="EDEDED"/>
                </a:solidFill>
                <a:latin typeface="TT Firs Neue Italics"/>
                <a:ea typeface="TT Firs Neue Italics"/>
                <a:cs typeface="TT Firs Neue Italics"/>
                <a:sym typeface="TT Firs Neue Italics"/>
              </a:rPr>
              <a:t>та</a:t>
            </a:r>
            <a:r>
              <a:rPr lang="en-US" sz="2799" i="1" dirty="0">
                <a:solidFill>
                  <a:srgbClr val="EDEDED"/>
                </a:solidFill>
                <a:latin typeface="TT Firs Neue Italics"/>
                <a:ea typeface="TT Firs Neue Italics"/>
                <a:cs typeface="TT Firs Neue Italics"/>
                <a:sym typeface="TT Firs Neue Italics"/>
              </a:rPr>
              <a:t> </a:t>
            </a:r>
            <a:r>
              <a:rPr lang="en-US" sz="2799" i="1" dirty="0" err="1">
                <a:solidFill>
                  <a:srgbClr val="EDEDED"/>
                </a:solidFill>
                <a:latin typeface="TT Firs Neue Italics"/>
                <a:ea typeface="TT Firs Neue Italics"/>
                <a:cs typeface="TT Firs Neue Italics"/>
                <a:sym typeface="TT Firs Neue Italics"/>
              </a:rPr>
              <a:t>комплектуючі</a:t>
            </a:r>
            <a:endParaRPr lang="en-US" sz="2799" i="1" dirty="0">
              <a:solidFill>
                <a:srgbClr val="EDEDED"/>
              </a:solidFill>
              <a:latin typeface="TT Firs Neue Italics"/>
              <a:ea typeface="TT Firs Neue Italics"/>
              <a:cs typeface="TT Firs Neue Italics"/>
              <a:sym typeface="TT Firs Neue Italics"/>
            </a:endParaRPr>
          </a:p>
          <a:p>
            <a:pPr marL="604519" lvl="1" indent="-302260" algn="l">
              <a:lnSpc>
                <a:spcPts val="3079"/>
              </a:lnSpc>
              <a:buFont typeface="Arial"/>
              <a:buChar char="•"/>
            </a:pPr>
            <a:r>
              <a:rPr lang="en-US" sz="2799" i="1" dirty="0" err="1">
                <a:solidFill>
                  <a:srgbClr val="EDEDED"/>
                </a:solidFill>
                <a:latin typeface="TT Firs Neue Italics"/>
                <a:ea typeface="TT Firs Neue Italics"/>
                <a:cs typeface="TT Firs Neue Italics"/>
                <a:sym typeface="TT Firs Neue Italics"/>
              </a:rPr>
              <a:t>Лабораторні</a:t>
            </a:r>
            <a:r>
              <a:rPr lang="en-US" sz="2799" i="1" dirty="0">
                <a:solidFill>
                  <a:srgbClr val="EDEDED"/>
                </a:solidFill>
                <a:latin typeface="TT Firs Neue Italics"/>
                <a:ea typeface="TT Firs Neue Italics"/>
                <a:cs typeface="TT Firs Neue Italics"/>
                <a:sym typeface="TT Firs Neue Italics"/>
              </a:rPr>
              <a:t> </a:t>
            </a:r>
            <a:r>
              <a:rPr lang="en-US" sz="2799" i="1" dirty="0" err="1">
                <a:solidFill>
                  <a:srgbClr val="EDEDED"/>
                </a:solidFill>
                <a:latin typeface="TT Firs Neue Italics"/>
                <a:ea typeface="TT Firs Neue Italics"/>
                <a:cs typeface="TT Firs Neue Italics"/>
                <a:sym typeface="TT Firs Neue Italics"/>
              </a:rPr>
              <a:t>кейси</a:t>
            </a:r>
            <a:endParaRPr lang="en-US" sz="2799" i="1" dirty="0">
              <a:solidFill>
                <a:srgbClr val="EDEDED"/>
              </a:solidFill>
              <a:latin typeface="TT Firs Neue Italics"/>
              <a:ea typeface="TT Firs Neue Italics"/>
              <a:cs typeface="TT Firs Neue Italics"/>
              <a:sym typeface="TT Firs Neue Italics"/>
            </a:endParaRPr>
          </a:p>
          <a:p>
            <a:pPr marL="604519" lvl="1" indent="-302260" algn="l">
              <a:lnSpc>
                <a:spcPts val="3079"/>
              </a:lnSpc>
              <a:buFont typeface="Arial"/>
              <a:buChar char="•"/>
            </a:pPr>
            <a:r>
              <a:rPr lang="en-US" sz="2799" i="1" dirty="0" err="1">
                <a:solidFill>
                  <a:srgbClr val="EDEDED"/>
                </a:solidFill>
                <a:latin typeface="TT Firs Neue Italics"/>
                <a:ea typeface="TT Firs Neue Italics"/>
                <a:cs typeface="TT Firs Neue Italics"/>
                <a:sym typeface="TT Firs Neue Italics"/>
              </a:rPr>
              <a:t>Спецодяг</a:t>
            </a:r>
            <a:endParaRPr lang="en-US" sz="2799" i="1" dirty="0">
              <a:solidFill>
                <a:srgbClr val="EDEDED"/>
              </a:solidFill>
              <a:latin typeface="TT Firs Neue Italics"/>
              <a:ea typeface="TT Firs Neue Italics"/>
              <a:cs typeface="TT Firs Neue Italics"/>
              <a:sym typeface="TT Firs Neue Italics"/>
            </a:endParaRPr>
          </a:p>
        </p:txBody>
      </p:sp>
      <p:sp>
        <p:nvSpPr>
          <p:cNvPr id="16" name="TextBox 12"/>
          <p:cNvSpPr txBox="1"/>
          <p:nvPr/>
        </p:nvSpPr>
        <p:spPr>
          <a:xfrm>
            <a:off x="12153708" y="5965087"/>
            <a:ext cx="4647695" cy="3131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 algn="l">
              <a:lnSpc>
                <a:spcPts val="3079"/>
              </a:lnSpc>
              <a:buFont typeface="Arial"/>
              <a:buChar char="•"/>
            </a:pPr>
            <a:r>
              <a:rPr lang="en-US" sz="2799" i="1" dirty="0" err="1">
                <a:solidFill>
                  <a:srgbClr val="EDEDED"/>
                </a:solidFill>
                <a:latin typeface="TT Firs Neue Italics"/>
                <a:ea typeface="TT Firs Neue Italics"/>
                <a:cs typeface="TT Firs Neue Italics"/>
                <a:sym typeface="TT Firs Neue Italics"/>
              </a:rPr>
              <a:t>Спецтехніка</a:t>
            </a:r>
            <a:endParaRPr lang="en-US" sz="2799" i="1" dirty="0">
              <a:solidFill>
                <a:srgbClr val="EDEDED"/>
              </a:solidFill>
              <a:latin typeface="TT Firs Neue Italics"/>
              <a:ea typeface="TT Firs Neue Italics"/>
              <a:cs typeface="TT Firs Neue Italics"/>
              <a:sym typeface="TT Firs Neue Italics"/>
            </a:endParaRPr>
          </a:p>
          <a:p>
            <a:pPr marL="604519" lvl="1" indent="-302260" algn="l">
              <a:lnSpc>
                <a:spcPts val="3079"/>
              </a:lnSpc>
              <a:buFont typeface="Arial"/>
              <a:buChar char="•"/>
            </a:pPr>
            <a:r>
              <a:rPr lang="en-US" sz="2799" i="1" dirty="0" err="1">
                <a:solidFill>
                  <a:srgbClr val="EDEDED"/>
                </a:solidFill>
                <a:latin typeface="TT Firs Neue Italics"/>
                <a:ea typeface="TT Firs Neue Italics"/>
                <a:cs typeface="TT Firs Neue Italics"/>
                <a:sym typeface="TT Firs Neue Italics"/>
              </a:rPr>
              <a:t>Транспорт</a:t>
            </a:r>
            <a:endParaRPr lang="en-US" sz="2799" i="1" dirty="0">
              <a:solidFill>
                <a:srgbClr val="EDEDED"/>
              </a:solidFill>
              <a:latin typeface="TT Firs Neue Italics"/>
              <a:ea typeface="TT Firs Neue Italics"/>
              <a:cs typeface="TT Firs Neue Italics"/>
              <a:sym typeface="TT Firs Neue Italics"/>
            </a:endParaRPr>
          </a:p>
          <a:p>
            <a:pPr marL="604519" lvl="1" indent="-302260" algn="l">
              <a:lnSpc>
                <a:spcPts val="3079"/>
              </a:lnSpc>
              <a:buFont typeface="Arial"/>
              <a:buChar char="•"/>
            </a:pPr>
            <a:r>
              <a:rPr lang="en-US" sz="2799" i="1" dirty="0" err="1">
                <a:solidFill>
                  <a:srgbClr val="EDEDED"/>
                </a:solidFill>
                <a:latin typeface="TT Firs Neue Italics"/>
                <a:ea typeface="TT Firs Neue Italics"/>
                <a:cs typeface="TT Firs Neue Italics"/>
                <a:sym typeface="TT Firs Neue Italics"/>
              </a:rPr>
              <a:t>Модульні</a:t>
            </a:r>
            <a:r>
              <a:rPr lang="en-US" sz="2799" i="1" dirty="0">
                <a:solidFill>
                  <a:srgbClr val="EDEDED"/>
                </a:solidFill>
                <a:latin typeface="TT Firs Neue Italics"/>
                <a:ea typeface="TT Firs Neue Italics"/>
                <a:cs typeface="TT Firs Neue Italics"/>
                <a:sym typeface="TT Firs Neue Italics"/>
              </a:rPr>
              <a:t> </a:t>
            </a:r>
            <a:r>
              <a:rPr lang="en-US" sz="2799" i="1" dirty="0" err="1">
                <a:solidFill>
                  <a:srgbClr val="EDEDED"/>
                </a:solidFill>
                <a:latin typeface="TT Firs Neue Italics"/>
                <a:ea typeface="TT Firs Neue Italics"/>
                <a:cs typeface="TT Firs Neue Italics"/>
                <a:sym typeface="TT Firs Neue Italics"/>
              </a:rPr>
              <a:t>станції</a:t>
            </a:r>
            <a:r>
              <a:rPr lang="en-US" sz="2799" i="1" dirty="0">
                <a:solidFill>
                  <a:srgbClr val="EDEDED"/>
                </a:solidFill>
                <a:latin typeface="TT Firs Neue Italics"/>
                <a:ea typeface="TT Firs Neue Italics"/>
                <a:cs typeface="TT Firs Neue Italics"/>
                <a:sym typeface="TT Firs Neue Italics"/>
              </a:rPr>
              <a:t> </a:t>
            </a:r>
            <a:r>
              <a:rPr lang="en-US" sz="2799" i="1" dirty="0" err="1">
                <a:solidFill>
                  <a:srgbClr val="EDEDED"/>
                </a:solidFill>
                <a:latin typeface="TT Firs Neue Italics"/>
                <a:ea typeface="TT Firs Neue Italics"/>
                <a:cs typeface="TT Firs Neue Italics"/>
                <a:sym typeface="TT Firs Neue Italics"/>
              </a:rPr>
              <a:t>для</a:t>
            </a:r>
            <a:r>
              <a:rPr lang="en-US" sz="2799" i="1" dirty="0">
                <a:solidFill>
                  <a:srgbClr val="EDEDED"/>
                </a:solidFill>
                <a:latin typeface="TT Firs Neue Italics"/>
                <a:ea typeface="TT Firs Neue Italics"/>
                <a:cs typeface="TT Firs Neue Italics"/>
                <a:sym typeface="TT Firs Neue Italics"/>
              </a:rPr>
              <a:t> </a:t>
            </a:r>
            <a:r>
              <a:rPr lang="en-US" sz="2799" i="1" dirty="0" err="1">
                <a:solidFill>
                  <a:srgbClr val="EDEDED"/>
                </a:solidFill>
                <a:latin typeface="TT Firs Neue Italics"/>
                <a:ea typeface="TT Firs Neue Italics"/>
                <a:cs typeface="TT Firs Neue Italics"/>
                <a:sym typeface="TT Firs Neue Italics"/>
              </a:rPr>
              <a:t>очистки</a:t>
            </a:r>
            <a:r>
              <a:rPr lang="en-US" sz="2799" i="1" dirty="0">
                <a:solidFill>
                  <a:srgbClr val="EDEDED"/>
                </a:solidFill>
                <a:latin typeface="TT Firs Neue Italics"/>
                <a:ea typeface="TT Firs Neue Italics"/>
                <a:cs typeface="TT Firs Neue Italics"/>
                <a:sym typeface="TT Firs Neue Italics"/>
              </a:rPr>
              <a:t> </a:t>
            </a:r>
            <a:r>
              <a:rPr lang="en-US" sz="2799" i="1" dirty="0" err="1">
                <a:solidFill>
                  <a:srgbClr val="EDEDED"/>
                </a:solidFill>
                <a:latin typeface="TT Firs Neue Italics"/>
                <a:ea typeface="TT Firs Neue Italics"/>
                <a:cs typeface="TT Firs Neue Italics"/>
                <a:sym typeface="TT Firs Neue Italics"/>
              </a:rPr>
              <a:t>води</a:t>
            </a:r>
            <a:endParaRPr lang="en-US" sz="2799" i="1" dirty="0">
              <a:solidFill>
                <a:srgbClr val="EDEDED"/>
              </a:solidFill>
              <a:latin typeface="TT Firs Neue Italics"/>
              <a:ea typeface="TT Firs Neue Italics"/>
              <a:cs typeface="TT Firs Neue Italics"/>
              <a:sym typeface="TT Firs Neue Italics"/>
            </a:endParaRPr>
          </a:p>
          <a:p>
            <a:pPr marL="604519" lvl="1" indent="-302260" algn="l">
              <a:lnSpc>
                <a:spcPts val="3079"/>
              </a:lnSpc>
              <a:buFont typeface="Arial"/>
              <a:buChar char="•"/>
            </a:pPr>
            <a:r>
              <a:rPr lang="en-US" sz="2799" i="1" dirty="0" err="1">
                <a:solidFill>
                  <a:srgbClr val="EDEDED"/>
                </a:solidFill>
                <a:latin typeface="TT Firs Neue Italics"/>
                <a:ea typeface="TT Firs Neue Italics"/>
                <a:cs typeface="TT Firs Neue Italics"/>
                <a:sym typeface="TT Firs Neue Italics"/>
              </a:rPr>
              <a:t>Ємності</a:t>
            </a:r>
            <a:r>
              <a:rPr lang="en-US" sz="2799" i="1" dirty="0">
                <a:solidFill>
                  <a:srgbClr val="EDEDED"/>
                </a:solidFill>
                <a:latin typeface="TT Firs Neue Italics"/>
                <a:ea typeface="TT Firs Neue Italics"/>
                <a:cs typeface="TT Firs Neue Italics"/>
                <a:sym typeface="TT Firs Neue Italics"/>
              </a:rPr>
              <a:t> </a:t>
            </a:r>
            <a:r>
              <a:rPr lang="en-US" sz="2799" i="1" dirty="0" err="1">
                <a:solidFill>
                  <a:srgbClr val="EDEDED"/>
                </a:solidFill>
                <a:latin typeface="TT Firs Neue Italics"/>
                <a:ea typeface="TT Firs Neue Italics"/>
                <a:cs typeface="TT Firs Neue Italics"/>
                <a:sym typeface="TT Firs Neue Italics"/>
              </a:rPr>
              <a:t>для</a:t>
            </a:r>
            <a:r>
              <a:rPr lang="en-US" sz="2799" i="1" dirty="0">
                <a:solidFill>
                  <a:srgbClr val="EDEDED"/>
                </a:solidFill>
                <a:latin typeface="TT Firs Neue Italics"/>
                <a:ea typeface="TT Firs Neue Italics"/>
                <a:cs typeface="TT Firs Neue Italics"/>
                <a:sym typeface="TT Firs Neue Italics"/>
              </a:rPr>
              <a:t> </a:t>
            </a:r>
            <a:r>
              <a:rPr lang="en-US" sz="2799" i="1" dirty="0" err="1">
                <a:solidFill>
                  <a:srgbClr val="EDEDED"/>
                </a:solidFill>
                <a:latin typeface="TT Firs Neue Italics"/>
                <a:ea typeface="TT Firs Neue Italics"/>
                <a:cs typeface="TT Firs Neue Italics"/>
                <a:sym typeface="TT Firs Neue Italics"/>
              </a:rPr>
              <a:t>води</a:t>
            </a:r>
            <a:endParaRPr lang="en-US" sz="2799" i="1" dirty="0">
              <a:solidFill>
                <a:srgbClr val="EDEDED"/>
              </a:solidFill>
              <a:latin typeface="TT Firs Neue Italics"/>
              <a:ea typeface="TT Firs Neue Italics"/>
              <a:cs typeface="TT Firs Neue Italics"/>
              <a:sym typeface="TT Firs Neue Italics"/>
            </a:endParaRPr>
          </a:p>
          <a:p>
            <a:pPr marL="604519" lvl="1" indent="-302260" algn="l">
              <a:lnSpc>
                <a:spcPts val="3079"/>
              </a:lnSpc>
              <a:buFont typeface="Arial"/>
              <a:buChar char="•"/>
            </a:pPr>
            <a:r>
              <a:rPr lang="en-US" sz="2799" i="1" dirty="0" err="1">
                <a:solidFill>
                  <a:srgbClr val="EDEDED"/>
                </a:solidFill>
                <a:latin typeface="TT Firs Neue Italics"/>
                <a:ea typeface="TT Firs Neue Italics"/>
                <a:cs typeface="TT Firs Neue Italics"/>
                <a:sym typeface="TT Firs Neue Italics"/>
              </a:rPr>
              <a:t>Реагенти</a:t>
            </a:r>
            <a:r>
              <a:rPr lang="en-US" sz="2799" i="1" dirty="0">
                <a:solidFill>
                  <a:srgbClr val="EDEDED"/>
                </a:solidFill>
                <a:latin typeface="TT Firs Neue Italics"/>
                <a:ea typeface="TT Firs Neue Italics"/>
                <a:cs typeface="TT Firs Neue Italics"/>
                <a:sym typeface="TT Firs Neue Italics"/>
              </a:rPr>
              <a:t> </a:t>
            </a:r>
            <a:r>
              <a:rPr lang="en-US" sz="2799" i="1" dirty="0" err="1">
                <a:solidFill>
                  <a:srgbClr val="EDEDED"/>
                </a:solidFill>
                <a:latin typeface="TT Firs Neue Italics"/>
                <a:ea typeface="TT Firs Neue Italics"/>
                <a:cs typeface="TT Firs Neue Italics"/>
                <a:sym typeface="TT Firs Neue Italics"/>
              </a:rPr>
              <a:t>для</a:t>
            </a:r>
            <a:r>
              <a:rPr lang="en-US" sz="2799" i="1" dirty="0">
                <a:solidFill>
                  <a:srgbClr val="EDEDED"/>
                </a:solidFill>
                <a:latin typeface="TT Firs Neue Italics"/>
                <a:ea typeface="TT Firs Neue Italics"/>
                <a:cs typeface="TT Firs Neue Italics"/>
                <a:sym typeface="TT Firs Neue Italics"/>
              </a:rPr>
              <a:t> </a:t>
            </a:r>
            <a:r>
              <a:rPr lang="en-US" sz="2799" i="1" dirty="0" err="1">
                <a:solidFill>
                  <a:srgbClr val="EDEDED"/>
                </a:solidFill>
                <a:latin typeface="TT Firs Neue Italics"/>
                <a:ea typeface="TT Firs Neue Italics"/>
                <a:cs typeface="TT Firs Neue Italics"/>
                <a:sym typeface="TT Firs Neue Italics"/>
              </a:rPr>
              <a:t>підготовки</a:t>
            </a:r>
            <a:r>
              <a:rPr lang="en-US" sz="2799" i="1" dirty="0">
                <a:solidFill>
                  <a:srgbClr val="EDEDED"/>
                </a:solidFill>
                <a:latin typeface="TT Firs Neue Italics"/>
                <a:ea typeface="TT Firs Neue Italics"/>
                <a:cs typeface="TT Firs Neue Italics"/>
                <a:sym typeface="TT Firs Neue Italics"/>
              </a:rPr>
              <a:t> </a:t>
            </a:r>
            <a:r>
              <a:rPr lang="en-US" sz="2799" i="1" dirty="0" err="1">
                <a:solidFill>
                  <a:srgbClr val="EDEDED"/>
                </a:solidFill>
                <a:latin typeface="TT Firs Neue Italics"/>
                <a:ea typeface="TT Firs Neue Italics"/>
                <a:cs typeface="TT Firs Neue Italics"/>
                <a:sym typeface="TT Firs Neue Italics"/>
              </a:rPr>
              <a:t>питної</a:t>
            </a:r>
            <a:r>
              <a:rPr lang="en-US" sz="2799" i="1" dirty="0">
                <a:solidFill>
                  <a:srgbClr val="EDEDED"/>
                </a:solidFill>
                <a:latin typeface="TT Firs Neue Italics"/>
                <a:ea typeface="TT Firs Neue Italics"/>
                <a:cs typeface="TT Firs Neue Italics"/>
                <a:sym typeface="TT Firs Neue Italics"/>
              </a:rPr>
              <a:t> </a:t>
            </a:r>
            <a:r>
              <a:rPr lang="en-US" sz="2799" i="1" dirty="0" err="1">
                <a:solidFill>
                  <a:srgbClr val="EDEDED"/>
                </a:solidFill>
                <a:latin typeface="TT Firs Neue Italics"/>
                <a:ea typeface="TT Firs Neue Italics"/>
                <a:cs typeface="TT Firs Neue Italics"/>
                <a:sym typeface="TT Firs Neue Italics"/>
              </a:rPr>
              <a:t>води</a:t>
            </a:r>
            <a:endParaRPr lang="en-US" sz="2799" i="1" dirty="0">
              <a:solidFill>
                <a:srgbClr val="EDEDED"/>
              </a:solidFill>
              <a:latin typeface="TT Firs Neue Italics"/>
              <a:ea typeface="TT Firs Neue Italics"/>
              <a:cs typeface="TT Firs Neue Italics"/>
              <a:sym typeface="TT Firs Neue Italics"/>
            </a:endParaRPr>
          </a:p>
          <a:p>
            <a:pPr algn="l">
              <a:lnSpc>
                <a:spcPts val="3079"/>
              </a:lnSpc>
            </a:pPr>
            <a:endParaRPr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69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354648" y="7509404"/>
            <a:ext cx="1745675" cy="1748896"/>
          </a:xfrm>
          <a:custGeom>
            <a:avLst/>
            <a:gdLst/>
            <a:ahLst/>
            <a:cxnLst/>
            <a:rect l="l" t="t" r="r" b="b"/>
            <a:pathLst>
              <a:path w="1745675" h="1748896">
                <a:moveTo>
                  <a:pt x="0" y="0"/>
                </a:moveTo>
                <a:lnTo>
                  <a:pt x="1745676" y="0"/>
                </a:lnTo>
                <a:lnTo>
                  <a:pt x="1745676" y="1748896"/>
                </a:lnTo>
                <a:lnTo>
                  <a:pt x="0" y="1748896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64621" y="8279722"/>
            <a:ext cx="3530621" cy="954072"/>
          </a:xfrm>
          <a:custGeom>
            <a:avLst/>
            <a:gdLst/>
            <a:ahLst/>
            <a:cxnLst/>
            <a:rect l="l" t="t" r="r" b="b"/>
            <a:pathLst>
              <a:path w="3530621" h="954072">
                <a:moveTo>
                  <a:pt x="0" y="0"/>
                </a:moveTo>
                <a:lnTo>
                  <a:pt x="3530621" y="0"/>
                </a:lnTo>
                <a:lnTo>
                  <a:pt x="3530621" y="954072"/>
                </a:lnTo>
                <a:lnTo>
                  <a:pt x="0" y="954072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0" y="0"/>
            <a:ext cx="18439345" cy="3965544"/>
          </a:xfrm>
          <a:custGeom>
            <a:avLst/>
            <a:gdLst/>
            <a:ahLst/>
            <a:cxnLst/>
            <a:rect l="l" t="t" r="r" b="b"/>
            <a:pathLst>
              <a:path w="18439345" h="3965544">
                <a:moveTo>
                  <a:pt x="0" y="0"/>
                </a:moveTo>
                <a:lnTo>
                  <a:pt x="18439345" y="0"/>
                </a:lnTo>
                <a:lnTo>
                  <a:pt x="18439345" y="3965544"/>
                </a:lnTo>
                <a:lnTo>
                  <a:pt x="0" y="3965544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alphaModFix amt="53000"/>
            </a:blip>
            <a:stretch>
              <a:fillRect t="-25" r="-770" b="-5988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3732461" y="2397503"/>
            <a:ext cx="10823078" cy="983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53"/>
              </a:lnSpc>
            </a:pPr>
            <a:r>
              <a:rPr lang="en-US" sz="7580" b="1">
                <a:solidFill>
                  <a:srgbClr val="EDEDED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ДЯКУЮ ЗА УВАГУ!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995767" y="3876884"/>
            <a:ext cx="12296465" cy="4030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84"/>
              </a:lnSpc>
            </a:pPr>
            <a:r>
              <a:rPr lang="en-US" sz="7580" b="1" i="1">
                <a:solidFill>
                  <a:srgbClr val="EDEDED"/>
                </a:solidFill>
                <a:latin typeface="Montserrat Heavy Italics"/>
                <a:ea typeface="Montserrat Heavy Italics"/>
                <a:cs typeface="Montserrat Heavy Italics"/>
                <a:sym typeface="Montserrat Heavy Italics"/>
              </a:rPr>
              <a:t>ПРАЦЮЄМО ДАЛІ ДЛЯ НАБЛИЖЕННЯ ПЕРЕМОГИ УКРАЇНИ!</a:t>
            </a:r>
          </a:p>
          <a:p>
            <a:pPr algn="ctr">
              <a:lnSpc>
                <a:spcPts val="7884"/>
              </a:lnSpc>
            </a:pPr>
            <a:endParaRPr/>
          </a:p>
        </p:txBody>
      </p:sp>
      <p:sp>
        <p:nvSpPr>
          <p:cNvPr id="7" name="TextBox 7"/>
          <p:cNvSpPr txBox="1"/>
          <p:nvPr/>
        </p:nvSpPr>
        <p:spPr>
          <a:xfrm>
            <a:off x="6592100" y="8257163"/>
            <a:ext cx="5103800" cy="976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 b="1">
                <a:solidFill>
                  <a:srgbClr val="EDEDED"/>
                </a:solidFill>
                <a:latin typeface="TT Firs Neue Bold"/>
                <a:ea typeface="TT Firs Neue Bold"/>
                <a:cs typeface="TT Firs Neue Bold"/>
                <a:sym typeface="TT Firs Neue Bold"/>
              </a:rPr>
              <a:t>Роман МІХЄЄВ, директор</a:t>
            </a:r>
          </a:p>
          <a:p>
            <a:pPr algn="ctr">
              <a:lnSpc>
                <a:spcPts val="3919"/>
              </a:lnSpc>
            </a:pPr>
            <a:r>
              <a:rPr lang="en-US" sz="2799" b="1">
                <a:solidFill>
                  <a:srgbClr val="EDEDED"/>
                </a:solidFill>
                <a:latin typeface="TT Firs Neue Bold"/>
                <a:ea typeface="TT Firs Neue Bold"/>
                <a:cs typeface="TT Firs Neue Bold"/>
                <a:sym typeface="TT Firs Neue Bold"/>
              </a:rPr>
              <a:t>КП «Кременчукводоканал»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621985" y="7166220"/>
            <a:ext cx="1211003" cy="621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7"/>
              </a:lnSpc>
            </a:pPr>
            <a:r>
              <a:rPr lang="en-US" sz="2337">
                <a:solidFill>
                  <a:srgbClr val="EDEDED"/>
                </a:solidFill>
                <a:latin typeface="TT Firs Neue"/>
                <a:ea typeface="TT Firs Neue"/>
                <a:cs typeface="TT Firs Neue"/>
                <a:sym typeface="TT Firs Neue"/>
              </a:rPr>
              <a:t>kvk.pl.ua</a:t>
            </a:r>
          </a:p>
          <a:p>
            <a:pPr algn="ctr">
              <a:lnSpc>
                <a:spcPts val="2407"/>
              </a:lnSpc>
              <a:spcBef>
                <a:spcPct val="0"/>
              </a:spcBef>
            </a:pP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69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3161458" y="0"/>
            <a:ext cx="6515809" cy="10287000"/>
          </a:xfrm>
          <a:prstGeom prst="rect">
            <a:avLst/>
          </a:prstGeom>
          <a:solidFill>
            <a:srgbClr val="306992"/>
          </a:solidFill>
        </p:spPr>
      </p:sp>
      <p:sp>
        <p:nvSpPr>
          <p:cNvPr id="3" name="Freeform 3"/>
          <p:cNvSpPr/>
          <p:nvPr/>
        </p:nvSpPr>
        <p:spPr>
          <a:xfrm>
            <a:off x="16718395" y="572199"/>
            <a:ext cx="995643" cy="942127"/>
          </a:xfrm>
          <a:custGeom>
            <a:avLst/>
            <a:gdLst/>
            <a:ahLst/>
            <a:cxnLst/>
            <a:rect l="l" t="t" r="r" b="b"/>
            <a:pathLst>
              <a:path w="995643" h="942127">
                <a:moveTo>
                  <a:pt x="0" y="0"/>
                </a:moveTo>
                <a:lnTo>
                  <a:pt x="995643" y="0"/>
                </a:lnTo>
                <a:lnTo>
                  <a:pt x="995643" y="942127"/>
                </a:lnTo>
                <a:lnTo>
                  <a:pt x="0" y="942127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6371578"/>
            <a:ext cx="10668549" cy="3965544"/>
          </a:xfrm>
          <a:custGeom>
            <a:avLst/>
            <a:gdLst/>
            <a:ahLst/>
            <a:cxnLst/>
            <a:rect l="l" t="t" r="r" b="b"/>
            <a:pathLst>
              <a:path w="10668549" h="3965544">
                <a:moveTo>
                  <a:pt x="0" y="0"/>
                </a:moveTo>
                <a:lnTo>
                  <a:pt x="10668549" y="0"/>
                </a:lnTo>
                <a:lnTo>
                  <a:pt x="10668549" y="3965544"/>
                </a:lnTo>
                <a:lnTo>
                  <a:pt x="0" y="3965544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alphaModFix amt="53000"/>
            </a:blip>
            <a:stretch>
              <a:fillRect l="-1330" r="-72750" b="-5960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100324" y="8279722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screen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144000" y="-1223038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screen">
              <a:alphaModFix amt="50000"/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0668549" y="-50122"/>
            <a:ext cx="7619451" cy="10387243"/>
            <a:chOff x="0" y="0"/>
            <a:chExt cx="812800" cy="110805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1108053"/>
            </a:xfrm>
            <a:custGeom>
              <a:avLst/>
              <a:gdLst/>
              <a:ahLst/>
              <a:cxnLst/>
              <a:rect l="l" t="t" r="r" b="b"/>
              <a:pathLst>
                <a:path w="812800" h="1108053">
                  <a:moveTo>
                    <a:pt x="23370" y="0"/>
                  </a:moveTo>
                  <a:lnTo>
                    <a:pt x="789430" y="0"/>
                  </a:lnTo>
                  <a:cubicBezTo>
                    <a:pt x="795628" y="0"/>
                    <a:pt x="801572" y="2462"/>
                    <a:pt x="805955" y="6845"/>
                  </a:cubicBezTo>
                  <a:cubicBezTo>
                    <a:pt x="810338" y="11227"/>
                    <a:pt x="812800" y="17172"/>
                    <a:pt x="812800" y="23370"/>
                  </a:cubicBezTo>
                  <a:lnTo>
                    <a:pt x="812800" y="1084683"/>
                  </a:lnTo>
                  <a:cubicBezTo>
                    <a:pt x="812800" y="1090881"/>
                    <a:pt x="810338" y="1096825"/>
                    <a:pt x="805955" y="1101208"/>
                  </a:cubicBezTo>
                  <a:cubicBezTo>
                    <a:pt x="801572" y="1105590"/>
                    <a:pt x="795628" y="1108053"/>
                    <a:pt x="789430" y="1108053"/>
                  </a:cubicBezTo>
                  <a:lnTo>
                    <a:pt x="23370" y="1108053"/>
                  </a:lnTo>
                  <a:cubicBezTo>
                    <a:pt x="17172" y="1108053"/>
                    <a:pt x="11227" y="1105590"/>
                    <a:pt x="6845" y="1101208"/>
                  </a:cubicBezTo>
                  <a:cubicBezTo>
                    <a:pt x="2462" y="1096825"/>
                    <a:pt x="0" y="1090881"/>
                    <a:pt x="0" y="1084683"/>
                  </a:cubicBezTo>
                  <a:lnTo>
                    <a:pt x="0" y="23370"/>
                  </a:lnTo>
                  <a:cubicBezTo>
                    <a:pt x="0" y="17172"/>
                    <a:pt x="2462" y="11227"/>
                    <a:pt x="6845" y="6845"/>
                  </a:cubicBezTo>
                  <a:cubicBezTo>
                    <a:pt x="11227" y="2462"/>
                    <a:pt x="17172" y="0"/>
                    <a:pt x="23370" y="0"/>
                  </a:cubicBezTo>
                  <a:close/>
                </a:path>
              </a:pathLst>
            </a:custGeom>
            <a:blipFill>
              <a:blip r:embed="rId9" cstate="screen"/>
              <a:stretch>
                <a:fillRect l="-31601" r="-50386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636445" y="6483769"/>
            <a:ext cx="4013603" cy="523349"/>
            <a:chOff x="0" y="0"/>
            <a:chExt cx="1057081" cy="13783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057081" cy="137837"/>
            </a:xfrm>
            <a:custGeom>
              <a:avLst/>
              <a:gdLst/>
              <a:ahLst/>
              <a:cxnLst/>
              <a:rect l="l" t="t" r="r" b="b"/>
              <a:pathLst>
                <a:path w="1057081" h="137837">
                  <a:moveTo>
                    <a:pt x="68918" y="0"/>
                  </a:moveTo>
                  <a:lnTo>
                    <a:pt x="988162" y="0"/>
                  </a:lnTo>
                  <a:cubicBezTo>
                    <a:pt x="1006441" y="0"/>
                    <a:pt x="1023970" y="7261"/>
                    <a:pt x="1036895" y="20186"/>
                  </a:cubicBezTo>
                  <a:cubicBezTo>
                    <a:pt x="1049820" y="33110"/>
                    <a:pt x="1057081" y="50640"/>
                    <a:pt x="1057081" y="68918"/>
                  </a:cubicBezTo>
                  <a:lnTo>
                    <a:pt x="1057081" y="68918"/>
                  </a:lnTo>
                  <a:cubicBezTo>
                    <a:pt x="1057081" y="87197"/>
                    <a:pt x="1049820" y="104726"/>
                    <a:pt x="1036895" y="117651"/>
                  </a:cubicBezTo>
                  <a:cubicBezTo>
                    <a:pt x="1023970" y="130576"/>
                    <a:pt x="1006441" y="137837"/>
                    <a:pt x="988162" y="137837"/>
                  </a:cubicBezTo>
                  <a:lnTo>
                    <a:pt x="68918" y="137837"/>
                  </a:lnTo>
                  <a:cubicBezTo>
                    <a:pt x="50640" y="137837"/>
                    <a:pt x="33110" y="130576"/>
                    <a:pt x="20186" y="117651"/>
                  </a:cubicBezTo>
                  <a:cubicBezTo>
                    <a:pt x="7261" y="104726"/>
                    <a:pt x="0" y="87197"/>
                    <a:pt x="0" y="68918"/>
                  </a:cubicBezTo>
                  <a:lnTo>
                    <a:pt x="0" y="68918"/>
                  </a:lnTo>
                  <a:cubicBezTo>
                    <a:pt x="0" y="50640"/>
                    <a:pt x="7261" y="33110"/>
                    <a:pt x="20186" y="20186"/>
                  </a:cubicBezTo>
                  <a:cubicBezTo>
                    <a:pt x="33110" y="7261"/>
                    <a:pt x="50640" y="0"/>
                    <a:pt x="68918" y="0"/>
                  </a:cubicBezTo>
                  <a:close/>
                </a:path>
              </a:pathLst>
            </a:custGeom>
            <a:solidFill>
              <a:srgbClr val="EDEDED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057081" cy="1759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786704" y="1884740"/>
            <a:ext cx="8701532" cy="4068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959"/>
              </a:lnSpc>
            </a:pPr>
            <a:r>
              <a:rPr lang="en-US" sz="7580" b="1">
                <a:solidFill>
                  <a:srgbClr val="EDEDED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КРИЗОВЕ ЛІДЕРСТВО ТА КРИЗОВИЙ МЕНЕДЖМЕНТ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636445" y="7934109"/>
            <a:ext cx="4013603" cy="524389"/>
            <a:chOff x="0" y="0"/>
            <a:chExt cx="1057081" cy="13811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057081" cy="138111"/>
            </a:xfrm>
            <a:custGeom>
              <a:avLst/>
              <a:gdLst/>
              <a:ahLst/>
              <a:cxnLst/>
              <a:rect l="l" t="t" r="r" b="b"/>
              <a:pathLst>
                <a:path w="1057081" h="138111">
                  <a:moveTo>
                    <a:pt x="69055" y="0"/>
                  </a:moveTo>
                  <a:lnTo>
                    <a:pt x="988025" y="0"/>
                  </a:lnTo>
                  <a:cubicBezTo>
                    <a:pt x="1026164" y="0"/>
                    <a:pt x="1057081" y="30917"/>
                    <a:pt x="1057081" y="69055"/>
                  </a:cubicBezTo>
                  <a:lnTo>
                    <a:pt x="1057081" y="69055"/>
                  </a:lnTo>
                  <a:cubicBezTo>
                    <a:pt x="1057081" y="107194"/>
                    <a:pt x="1026164" y="138111"/>
                    <a:pt x="988025" y="138111"/>
                  </a:cubicBezTo>
                  <a:lnTo>
                    <a:pt x="69055" y="138111"/>
                  </a:lnTo>
                  <a:cubicBezTo>
                    <a:pt x="30917" y="138111"/>
                    <a:pt x="0" y="107194"/>
                    <a:pt x="0" y="69055"/>
                  </a:cubicBezTo>
                  <a:lnTo>
                    <a:pt x="0" y="69055"/>
                  </a:lnTo>
                  <a:cubicBezTo>
                    <a:pt x="0" y="30917"/>
                    <a:pt x="30917" y="0"/>
                    <a:pt x="69055" y="0"/>
                  </a:cubicBezTo>
                  <a:close/>
                </a:path>
              </a:pathLst>
            </a:custGeom>
            <a:solidFill>
              <a:srgbClr val="EDEDED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1057081" cy="1762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786704" y="6426619"/>
            <a:ext cx="8701532" cy="2957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 b="1" i="1">
                <a:solidFill>
                  <a:srgbClr val="306992"/>
                </a:solidFill>
                <a:latin typeface="TT Firs Neue Bold Italics"/>
                <a:ea typeface="TT Firs Neue Bold Italics"/>
                <a:cs typeface="TT Firs Neue Bold Italics"/>
                <a:sym typeface="TT Firs Neue Bold Italics"/>
              </a:rPr>
              <a:t>Кризове управління</a:t>
            </a:r>
            <a:r>
              <a:rPr lang="en-US" sz="2799">
                <a:solidFill>
                  <a:srgbClr val="EDEDED"/>
                </a:solidFill>
                <a:latin typeface="TT Firs Neue"/>
                <a:ea typeface="TT Firs Neue"/>
                <a:cs typeface="TT Firs Neue"/>
                <a:sym typeface="TT Firs Neue"/>
              </a:rPr>
              <a:t>   – реагування в найкоротші строки. </a:t>
            </a:r>
          </a:p>
          <a:p>
            <a:pPr algn="l">
              <a:lnSpc>
                <a:spcPts val="3919"/>
              </a:lnSpc>
            </a:pPr>
            <a:endParaRPr/>
          </a:p>
          <a:p>
            <a:pPr algn="l">
              <a:lnSpc>
                <a:spcPts val="3919"/>
              </a:lnSpc>
            </a:pPr>
            <a:r>
              <a:rPr lang="en-US" sz="2799" b="1" i="1">
                <a:solidFill>
                  <a:srgbClr val="306992"/>
                </a:solidFill>
                <a:latin typeface="TT Firs Neue Bold Italics"/>
                <a:ea typeface="TT Firs Neue Bold Italics"/>
                <a:cs typeface="TT Firs Neue Bold Italics"/>
                <a:sym typeface="TT Firs Neue Bold Italics"/>
              </a:rPr>
              <a:t>Кризове лідерство</a:t>
            </a:r>
            <a:r>
              <a:rPr lang="en-US" sz="2799">
                <a:solidFill>
                  <a:srgbClr val="EDEDED"/>
                </a:solidFill>
                <a:latin typeface="TT Firs Neue"/>
                <a:ea typeface="TT Firs Neue"/>
                <a:cs typeface="TT Firs Neue"/>
                <a:sym typeface="TT Firs Neue"/>
              </a:rPr>
              <a:t>      – довгострокове планування.</a:t>
            </a:r>
          </a:p>
          <a:p>
            <a:pPr algn="just">
              <a:lnSpc>
                <a:spcPts val="3919"/>
              </a:lnSpc>
            </a:pP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C0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718395" y="572199"/>
            <a:ext cx="995643" cy="942127"/>
          </a:xfrm>
          <a:custGeom>
            <a:avLst/>
            <a:gdLst/>
            <a:ahLst/>
            <a:cxnLst/>
            <a:rect l="l" t="t" r="r" b="b"/>
            <a:pathLst>
              <a:path w="995643" h="942127">
                <a:moveTo>
                  <a:pt x="0" y="0"/>
                </a:moveTo>
                <a:lnTo>
                  <a:pt x="995643" y="0"/>
                </a:lnTo>
                <a:lnTo>
                  <a:pt x="995643" y="942127"/>
                </a:lnTo>
                <a:lnTo>
                  <a:pt x="0" y="942127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68979" y="8770635"/>
            <a:ext cx="995643" cy="942127"/>
          </a:xfrm>
          <a:custGeom>
            <a:avLst/>
            <a:gdLst/>
            <a:ahLst/>
            <a:cxnLst/>
            <a:rect l="l" t="t" r="r" b="b"/>
            <a:pathLst>
              <a:path w="995643" h="942127">
                <a:moveTo>
                  <a:pt x="0" y="0"/>
                </a:moveTo>
                <a:lnTo>
                  <a:pt x="995642" y="0"/>
                </a:lnTo>
                <a:lnTo>
                  <a:pt x="995642" y="942127"/>
                </a:lnTo>
                <a:lnTo>
                  <a:pt x="0" y="942127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100324" y="8279722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812058" y="633431"/>
            <a:ext cx="16624265" cy="26547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68"/>
              </a:lnSpc>
            </a:pPr>
            <a:r>
              <a:rPr lang="en-US" sz="7080" b="1">
                <a:solidFill>
                  <a:srgbClr val="306992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ОРГАНІЗАЦІЯ РОБОТИ КОЛЕКТИВУ</a:t>
            </a:r>
          </a:p>
          <a:p>
            <a:pPr algn="l">
              <a:lnSpc>
                <a:spcPts val="6868"/>
              </a:lnSpc>
            </a:pPr>
            <a:endParaRPr/>
          </a:p>
        </p:txBody>
      </p:sp>
      <p:sp>
        <p:nvSpPr>
          <p:cNvPr id="6" name="Freeform 6"/>
          <p:cNvSpPr/>
          <p:nvPr/>
        </p:nvSpPr>
        <p:spPr>
          <a:xfrm rot="553117">
            <a:off x="-1018438" y="7729990"/>
            <a:ext cx="10668549" cy="3965544"/>
          </a:xfrm>
          <a:custGeom>
            <a:avLst/>
            <a:gdLst/>
            <a:ahLst/>
            <a:cxnLst/>
            <a:rect l="l" t="t" r="r" b="b"/>
            <a:pathLst>
              <a:path w="10668549" h="3965544">
                <a:moveTo>
                  <a:pt x="0" y="0"/>
                </a:moveTo>
                <a:lnTo>
                  <a:pt x="10668550" y="0"/>
                </a:lnTo>
                <a:lnTo>
                  <a:pt x="10668550" y="3965544"/>
                </a:lnTo>
                <a:lnTo>
                  <a:pt x="0" y="3965544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screen">
              <a:alphaModFix amt="53000"/>
            </a:blip>
            <a:stretch>
              <a:fillRect l="-1330" r="-72750" b="-5960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0" y="2495992"/>
            <a:ext cx="18775189" cy="8269129"/>
            <a:chOff x="0" y="0"/>
            <a:chExt cx="4944906" cy="217787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944906" cy="2177878"/>
            </a:xfrm>
            <a:custGeom>
              <a:avLst/>
              <a:gdLst/>
              <a:ahLst/>
              <a:cxnLst/>
              <a:rect l="l" t="t" r="r" b="b"/>
              <a:pathLst>
                <a:path w="4944906" h="2177878">
                  <a:moveTo>
                    <a:pt x="21030" y="0"/>
                  </a:moveTo>
                  <a:lnTo>
                    <a:pt x="4923876" y="0"/>
                  </a:lnTo>
                  <a:cubicBezTo>
                    <a:pt x="4929454" y="0"/>
                    <a:pt x="4934803" y="2216"/>
                    <a:pt x="4938747" y="6159"/>
                  </a:cubicBezTo>
                  <a:cubicBezTo>
                    <a:pt x="4942690" y="10103"/>
                    <a:pt x="4944906" y="15452"/>
                    <a:pt x="4944906" y="21030"/>
                  </a:cubicBezTo>
                  <a:lnTo>
                    <a:pt x="4944906" y="2156848"/>
                  </a:lnTo>
                  <a:cubicBezTo>
                    <a:pt x="4944906" y="2162425"/>
                    <a:pt x="4942690" y="2167774"/>
                    <a:pt x="4938747" y="2171718"/>
                  </a:cubicBezTo>
                  <a:cubicBezTo>
                    <a:pt x="4934803" y="2175662"/>
                    <a:pt x="4929454" y="2177878"/>
                    <a:pt x="4923876" y="2177878"/>
                  </a:cubicBezTo>
                  <a:lnTo>
                    <a:pt x="21030" y="2177878"/>
                  </a:lnTo>
                  <a:cubicBezTo>
                    <a:pt x="15452" y="2177878"/>
                    <a:pt x="10103" y="2175662"/>
                    <a:pt x="6159" y="2171718"/>
                  </a:cubicBezTo>
                  <a:cubicBezTo>
                    <a:pt x="2216" y="2167774"/>
                    <a:pt x="0" y="2162425"/>
                    <a:pt x="0" y="2156848"/>
                  </a:cubicBezTo>
                  <a:lnTo>
                    <a:pt x="0" y="21030"/>
                  </a:lnTo>
                  <a:cubicBezTo>
                    <a:pt x="0" y="15452"/>
                    <a:pt x="2216" y="10103"/>
                    <a:pt x="6159" y="6159"/>
                  </a:cubicBezTo>
                  <a:cubicBezTo>
                    <a:pt x="10103" y="2216"/>
                    <a:pt x="15452" y="0"/>
                    <a:pt x="21030" y="0"/>
                  </a:cubicBezTo>
                  <a:close/>
                </a:path>
              </a:pathLst>
            </a:custGeom>
            <a:solidFill>
              <a:srgbClr val="306992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944906" cy="22159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-2002890" y="2495992"/>
            <a:ext cx="18507772" cy="1688834"/>
          </a:xfrm>
          <a:custGeom>
            <a:avLst/>
            <a:gdLst/>
            <a:ahLst/>
            <a:cxnLst/>
            <a:rect l="l" t="t" r="r" b="b"/>
            <a:pathLst>
              <a:path w="18507772" h="1688834">
                <a:moveTo>
                  <a:pt x="0" y="0"/>
                </a:moveTo>
                <a:lnTo>
                  <a:pt x="18507772" y="0"/>
                </a:lnTo>
                <a:lnTo>
                  <a:pt x="18507772" y="1688834"/>
                </a:lnTo>
                <a:lnTo>
                  <a:pt x="0" y="1688834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screen">
              <a:alphaModFix amt="20999"/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0800000">
            <a:off x="-2897510" y="8598166"/>
            <a:ext cx="18507772" cy="1688834"/>
          </a:xfrm>
          <a:custGeom>
            <a:avLst/>
            <a:gdLst/>
            <a:ahLst/>
            <a:cxnLst/>
            <a:rect l="l" t="t" r="r" b="b"/>
            <a:pathLst>
              <a:path w="18507772" h="1688834">
                <a:moveTo>
                  <a:pt x="0" y="0"/>
                </a:moveTo>
                <a:lnTo>
                  <a:pt x="18507771" y="0"/>
                </a:lnTo>
                <a:lnTo>
                  <a:pt x="18507771" y="1688834"/>
                </a:lnTo>
                <a:lnTo>
                  <a:pt x="0" y="1688834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screen">
              <a:alphaModFix amt="20999"/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4828449">
            <a:off x="7630214" y="5697701"/>
            <a:ext cx="6274319" cy="572532"/>
          </a:xfrm>
          <a:custGeom>
            <a:avLst/>
            <a:gdLst/>
            <a:ahLst/>
            <a:cxnLst/>
            <a:rect l="l" t="t" r="r" b="b"/>
            <a:pathLst>
              <a:path w="6274319" h="572532">
                <a:moveTo>
                  <a:pt x="0" y="0"/>
                </a:moveTo>
                <a:lnTo>
                  <a:pt x="6274319" y="0"/>
                </a:lnTo>
                <a:lnTo>
                  <a:pt x="6274319" y="572531"/>
                </a:lnTo>
                <a:lnTo>
                  <a:pt x="0" y="572531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screen">
              <a:alphaModFix amt="42000"/>
            </a:blip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 rot="816404">
            <a:off x="15770577" y="2932720"/>
            <a:ext cx="2977447" cy="5565790"/>
            <a:chOff x="0" y="0"/>
            <a:chExt cx="503114" cy="940479"/>
          </a:xfrm>
        </p:grpSpPr>
        <p:sp>
          <p:nvSpPr>
            <p:cNvPr id="14" name="Freeform 14"/>
            <p:cNvSpPr/>
            <p:nvPr/>
          </p:nvSpPr>
          <p:spPr>
            <a:xfrm rot="660374">
              <a:off x="-80037" y="-34265"/>
              <a:ext cx="663188" cy="1009008"/>
            </a:xfrm>
            <a:custGeom>
              <a:avLst/>
              <a:gdLst/>
              <a:ahLst/>
              <a:cxnLst/>
              <a:rect l="l" t="t" r="r" b="b"/>
              <a:pathLst>
                <a:path w="663188" h="1009008">
                  <a:moveTo>
                    <a:pt x="53592" y="79523"/>
                  </a:moveTo>
                  <a:lnTo>
                    <a:pt x="430043" y="6306"/>
                  </a:lnTo>
                  <a:cubicBezTo>
                    <a:pt x="462465" y="0"/>
                    <a:pt x="493859" y="21171"/>
                    <a:pt x="500165" y="53592"/>
                  </a:cubicBezTo>
                  <a:lnTo>
                    <a:pt x="656882" y="859364"/>
                  </a:lnTo>
                  <a:cubicBezTo>
                    <a:pt x="663188" y="891785"/>
                    <a:pt x="642017" y="923180"/>
                    <a:pt x="609595" y="929486"/>
                  </a:cubicBezTo>
                  <a:lnTo>
                    <a:pt x="233144" y="1002703"/>
                  </a:lnTo>
                  <a:cubicBezTo>
                    <a:pt x="200723" y="1009009"/>
                    <a:pt x="169328" y="987838"/>
                    <a:pt x="163023" y="955416"/>
                  </a:cubicBezTo>
                  <a:lnTo>
                    <a:pt x="6305" y="149645"/>
                  </a:lnTo>
                  <a:cubicBezTo>
                    <a:pt x="0" y="117223"/>
                    <a:pt x="21171" y="85829"/>
                    <a:pt x="53592" y="79523"/>
                  </a:cubicBezTo>
                  <a:close/>
                </a:path>
              </a:pathLst>
            </a:custGeom>
            <a:blipFill>
              <a:blip r:embed="rId9" cstate="screen"/>
              <a:stretch>
                <a:fillRect l="-1578" t="-1032" r="-1578" b="-3398"/>
              </a:stretch>
            </a:blipFill>
          </p:spPr>
        </p:sp>
      </p:grpSp>
      <p:grpSp>
        <p:nvGrpSpPr>
          <p:cNvPr id="15" name="Group 15"/>
          <p:cNvGrpSpPr/>
          <p:nvPr/>
        </p:nvGrpSpPr>
        <p:grpSpPr>
          <a:xfrm rot="-540663">
            <a:off x="10942803" y="2706568"/>
            <a:ext cx="3165809" cy="6051941"/>
            <a:chOff x="0" y="0"/>
            <a:chExt cx="491970" cy="940479"/>
          </a:xfrm>
        </p:grpSpPr>
        <p:sp>
          <p:nvSpPr>
            <p:cNvPr id="16" name="Freeform 16"/>
            <p:cNvSpPr/>
            <p:nvPr/>
          </p:nvSpPr>
          <p:spPr>
            <a:xfrm rot="-531631">
              <a:off x="-65616" y="-28398"/>
              <a:ext cx="623203" cy="997275"/>
            </a:xfrm>
            <a:custGeom>
              <a:avLst/>
              <a:gdLst/>
              <a:ahLst/>
              <a:cxnLst/>
              <a:rect l="l" t="t" r="r" b="b"/>
              <a:pathLst>
                <a:path w="623203" h="997275">
                  <a:moveTo>
                    <a:pt x="196557" y="4784"/>
                  </a:moveTo>
                  <a:lnTo>
                    <a:pt x="571507" y="63235"/>
                  </a:lnTo>
                  <a:cubicBezTo>
                    <a:pt x="602200" y="68020"/>
                    <a:pt x="623203" y="96780"/>
                    <a:pt x="618418" y="127474"/>
                  </a:cubicBezTo>
                  <a:lnTo>
                    <a:pt x="490884" y="945579"/>
                  </a:lnTo>
                  <a:cubicBezTo>
                    <a:pt x="486099" y="976272"/>
                    <a:pt x="457338" y="997275"/>
                    <a:pt x="426645" y="992490"/>
                  </a:cubicBezTo>
                  <a:lnTo>
                    <a:pt x="51696" y="934039"/>
                  </a:lnTo>
                  <a:cubicBezTo>
                    <a:pt x="21002" y="929255"/>
                    <a:pt x="0" y="900494"/>
                    <a:pt x="4784" y="869801"/>
                  </a:cubicBezTo>
                  <a:lnTo>
                    <a:pt x="132319" y="51696"/>
                  </a:lnTo>
                  <a:cubicBezTo>
                    <a:pt x="137103" y="21002"/>
                    <a:pt x="165864" y="0"/>
                    <a:pt x="196557" y="4784"/>
                  </a:cubicBezTo>
                  <a:close/>
                </a:path>
              </a:pathLst>
            </a:custGeom>
            <a:blipFill>
              <a:blip r:embed="rId10" cstate="screen"/>
              <a:stretch>
                <a:fillRect l="-2104" t="-807" r="-2104" b="-9797"/>
              </a:stretch>
            </a:blipFill>
          </p:spPr>
        </p:sp>
      </p:grpSp>
      <p:sp>
        <p:nvSpPr>
          <p:cNvPr id="17" name="Freeform 17"/>
          <p:cNvSpPr/>
          <p:nvPr/>
        </p:nvSpPr>
        <p:spPr>
          <a:xfrm rot="-10258155">
            <a:off x="8448538" y="-1501741"/>
            <a:ext cx="11526802" cy="3965544"/>
          </a:xfrm>
          <a:custGeom>
            <a:avLst/>
            <a:gdLst/>
            <a:ahLst/>
            <a:cxnLst/>
            <a:rect l="l" t="t" r="r" b="b"/>
            <a:pathLst>
              <a:path w="11526802" h="3965544">
                <a:moveTo>
                  <a:pt x="0" y="0"/>
                </a:moveTo>
                <a:lnTo>
                  <a:pt x="11526803" y="0"/>
                </a:lnTo>
                <a:lnTo>
                  <a:pt x="11526803" y="3965544"/>
                </a:lnTo>
                <a:lnTo>
                  <a:pt x="0" y="3965544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screen">
              <a:alphaModFix amt="49000"/>
            </a:blip>
            <a:stretch>
              <a:fillRect l="-1231" r="-59887" b="-5960"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12250136" y="1374959"/>
            <a:ext cx="5186187" cy="8706310"/>
            <a:chOff x="0" y="0"/>
            <a:chExt cx="6914916" cy="11608414"/>
          </a:xfrm>
        </p:grpSpPr>
        <p:grpSp>
          <p:nvGrpSpPr>
            <p:cNvPr id="19" name="Group 19"/>
            <p:cNvGrpSpPr>
              <a:grpSpLocks noChangeAspect="1"/>
            </p:cNvGrpSpPr>
            <p:nvPr/>
          </p:nvGrpSpPr>
          <p:grpSpPr>
            <a:xfrm>
              <a:off x="946745" y="162440"/>
              <a:ext cx="5237428" cy="10545157"/>
              <a:chOff x="0" y="0"/>
              <a:chExt cx="9461500" cy="190500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400304" y="312801"/>
                <a:ext cx="8650859" cy="18424398"/>
              </a:xfrm>
              <a:custGeom>
                <a:avLst/>
                <a:gdLst/>
                <a:ahLst/>
                <a:cxnLst/>
                <a:rect l="l" t="t" r="r" b="b"/>
                <a:pathLst>
                  <a:path w="8650859" h="18424398">
                    <a:moveTo>
                      <a:pt x="7532370" y="18424398"/>
                    </a:moveTo>
                    <a:lnTo>
                      <a:pt x="1118489" y="18424398"/>
                    </a:lnTo>
                    <a:cubicBezTo>
                      <a:pt x="500761" y="18424398"/>
                      <a:pt x="0" y="17923636"/>
                      <a:pt x="0" y="17305910"/>
                    </a:cubicBezTo>
                    <a:lnTo>
                      <a:pt x="0" y="1118489"/>
                    </a:lnTo>
                    <a:cubicBezTo>
                      <a:pt x="0" y="500761"/>
                      <a:pt x="500761" y="0"/>
                      <a:pt x="1118489" y="0"/>
                    </a:cubicBezTo>
                    <a:lnTo>
                      <a:pt x="7532370" y="0"/>
                    </a:lnTo>
                    <a:cubicBezTo>
                      <a:pt x="8150098" y="0"/>
                      <a:pt x="8650859" y="500761"/>
                      <a:pt x="8650859" y="1118489"/>
                    </a:cubicBezTo>
                    <a:lnTo>
                      <a:pt x="8650859" y="17305910"/>
                    </a:lnTo>
                    <a:cubicBezTo>
                      <a:pt x="8650732" y="17923636"/>
                      <a:pt x="8150098" y="18424398"/>
                      <a:pt x="7532370" y="18424398"/>
                    </a:cubicBezTo>
                    <a:close/>
                  </a:path>
                </a:pathLst>
              </a:custGeom>
              <a:blipFill>
                <a:blip r:embed="rId12" cstate="screen"/>
                <a:stretch>
                  <a:fillRect l="-2082" r="-2082"/>
                </a:stretch>
              </a:blipFill>
            </p:spPr>
          </p:sp>
          <p:sp>
            <p:nvSpPr>
              <p:cNvPr id="21" name="Freeform 21"/>
              <p:cNvSpPr/>
              <p:nvPr/>
            </p:nvSpPr>
            <p:spPr>
              <a:xfrm>
                <a:off x="0" y="0"/>
                <a:ext cx="9461500" cy="19050000"/>
              </a:xfrm>
              <a:custGeom>
                <a:avLst/>
                <a:gdLst/>
                <a:ahLst/>
                <a:cxnLst/>
                <a:rect l="l" t="t" r="r" b="b"/>
                <a:pathLst>
                  <a:path w="9461500" h="19050000">
                    <a:moveTo>
                      <a:pt x="9461500" y="19050000"/>
                    </a:moveTo>
                    <a:lnTo>
                      <a:pt x="0" y="19050000"/>
                    </a:lnTo>
                    <a:lnTo>
                      <a:pt x="0" y="0"/>
                    </a:lnTo>
                    <a:lnTo>
                      <a:pt x="9461500" y="0"/>
                    </a:lnTo>
                    <a:lnTo>
                      <a:pt x="9461500" y="19050000"/>
                    </a:lnTo>
                    <a:close/>
                  </a:path>
                </a:pathLst>
              </a:custGeom>
              <a:blipFill>
                <a:blip r:embed="rId13" cstate="screen"/>
                <a:stretch>
                  <a:fillRect l="-83" r="-83"/>
                </a:stretch>
              </a:blipFill>
            </p:spPr>
          </p:sp>
        </p:grpSp>
        <p:sp>
          <p:nvSpPr>
            <p:cNvPr id="22" name="Freeform 22"/>
            <p:cNvSpPr/>
            <p:nvPr/>
          </p:nvSpPr>
          <p:spPr>
            <a:xfrm rot="-5400000">
              <a:off x="669706" y="5200764"/>
              <a:ext cx="11445974" cy="1044445"/>
            </a:xfrm>
            <a:custGeom>
              <a:avLst/>
              <a:gdLst/>
              <a:ahLst/>
              <a:cxnLst/>
              <a:rect l="l" t="t" r="r" b="b"/>
              <a:pathLst>
                <a:path w="11445974" h="1044445">
                  <a:moveTo>
                    <a:pt x="0" y="0"/>
                  </a:moveTo>
                  <a:lnTo>
                    <a:pt x="11445974" y="0"/>
                  </a:lnTo>
                  <a:lnTo>
                    <a:pt x="11445974" y="1044445"/>
                  </a:lnTo>
                  <a:lnTo>
                    <a:pt x="0" y="1044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 cstate="screen"/>
              <a:stretch>
                <a:fillRect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 rot="5400000">
              <a:off x="-5200764" y="5363204"/>
              <a:ext cx="11445974" cy="1044445"/>
            </a:xfrm>
            <a:custGeom>
              <a:avLst/>
              <a:gdLst/>
              <a:ahLst/>
              <a:cxnLst/>
              <a:rect l="l" t="t" r="r" b="b"/>
              <a:pathLst>
                <a:path w="11445974" h="1044445">
                  <a:moveTo>
                    <a:pt x="0" y="0"/>
                  </a:moveTo>
                  <a:lnTo>
                    <a:pt x="11445973" y="0"/>
                  </a:lnTo>
                  <a:lnTo>
                    <a:pt x="11445973" y="1044446"/>
                  </a:lnTo>
                  <a:lnTo>
                    <a:pt x="0" y="10444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 cstate="screen"/>
              <a:stretch>
                <a:fillRect/>
              </a:stretch>
            </a:blipFill>
          </p:spPr>
        </p:sp>
      </p:grpSp>
      <p:sp>
        <p:nvSpPr>
          <p:cNvPr id="24" name="TextBox 24"/>
          <p:cNvSpPr txBox="1"/>
          <p:nvPr/>
        </p:nvSpPr>
        <p:spPr>
          <a:xfrm>
            <a:off x="823461" y="2717376"/>
            <a:ext cx="9919418" cy="7619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911"/>
              </a:lnSpc>
            </a:pPr>
            <a:r>
              <a:rPr lang="en-US" sz="2799" b="1" i="1" dirty="0">
                <a:solidFill>
                  <a:srgbClr val="EDEDED"/>
                </a:solidFill>
                <a:latin typeface="TT Firs Neue Bold Italics"/>
                <a:ea typeface="TT Firs Neue Bold Italics"/>
                <a:cs typeface="TT Firs Neue Bold Italics"/>
                <a:sym typeface="TT Firs Neue Bold Italics"/>
              </a:rPr>
              <a:t>1. </a:t>
            </a:r>
            <a:r>
              <a:rPr lang="en-US" sz="2799" b="1" i="1" dirty="0" err="1">
                <a:solidFill>
                  <a:srgbClr val="EDEDED"/>
                </a:solidFill>
                <a:latin typeface="TT Firs Neue Bold Italics"/>
                <a:ea typeface="TT Firs Neue Bold Italics"/>
                <a:cs typeface="TT Firs Neue Bold Italics"/>
                <a:sym typeface="TT Firs Neue Bold Italics"/>
              </a:rPr>
              <a:t>Чітке</a:t>
            </a:r>
            <a:r>
              <a:rPr lang="en-US" sz="2799" b="1" i="1" dirty="0">
                <a:solidFill>
                  <a:srgbClr val="EDEDED"/>
                </a:solidFill>
                <a:latin typeface="TT Firs Neue Bold Italics"/>
                <a:ea typeface="TT Firs Neue Bold Italics"/>
                <a:cs typeface="TT Firs Neue Bold Italics"/>
                <a:sym typeface="TT Firs Neue Bold Italics"/>
              </a:rPr>
              <a:t> </a:t>
            </a:r>
            <a:r>
              <a:rPr lang="en-US" sz="2799" b="1" i="1" dirty="0" err="1">
                <a:solidFill>
                  <a:srgbClr val="EDEDED"/>
                </a:solidFill>
                <a:latin typeface="TT Firs Neue Bold Italics"/>
                <a:ea typeface="TT Firs Neue Bold Italics"/>
                <a:cs typeface="TT Firs Neue Bold Italics"/>
                <a:sym typeface="TT Firs Neue Bold Italics"/>
              </a:rPr>
              <a:t>планування</a:t>
            </a:r>
            <a:r>
              <a:rPr lang="en-US" sz="2799" b="1" i="1" dirty="0">
                <a:solidFill>
                  <a:srgbClr val="EDEDED"/>
                </a:solidFill>
                <a:latin typeface="TT Firs Neue Bold Italics"/>
                <a:ea typeface="TT Firs Neue Bold Italics"/>
                <a:cs typeface="TT Firs Neue Bold Italics"/>
                <a:sym typeface="TT Firs Neue Bold Italics"/>
              </a:rPr>
              <a:t> </a:t>
            </a:r>
            <a:r>
              <a:rPr lang="en-US" sz="2799" dirty="0">
                <a:solidFill>
                  <a:srgbClr val="EDEDED"/>
                </a:solidFill>
                <a:latin typeface="TT Firs Neue"/>
                <a:ea typeface="TT Firs Neue"/>
                <a:cs typeface="TT Firs Neue"/>
                <a:sym typeface="TT Firs Neue"/>
              </a:rPr>
              <a:t>— </a:t>
            </a:r>
            <a:r>
              <a:rPr lang="en-US" sz="2799" dirty="0" err="1">
                <a:solidFill>
                  <a:srgbClr val="EDEDED"/>
                </a:solidFill>
                <a:latin typeface="TT Firs Neue"/>
                <a:ea typeface="TT Firs Neue"/>
                <a:cs typeface="TT Firs Neue"/>
                <a:sym typeface="TT Firs Neue"/>
              </a:rPr>
              <a:t>визначення</a:t>
            </a:r>
            <a:r>
              <a:rPr lang="en-US" sz="2799" dirty="0">
                <a:solidFill>
                  <a:srgbClr val="EDEDED"/>
                </a:solidFill>
                <a:latin typeface="TT Firs Neue"/>
                <a:ea typeface="TT Firs Neue"/>
                <a:cs typeface="TT Firs Neue"/>
                <a:sym typeface="TT Firs Neue"/>
              </a:rPr>
              <a:t> </a:t>
            </a:r>
            <a:r>
              <a:rPr lang="en-US" sz="2799" dirty="0" err="1">
                <a:solidFill>
                  <a:srgbClr val="EDEDED"/>
                </a:solidFill>
                <a:latin typeface="TT Firs Neue"/>
                <a:ea typeface="TT Firs Neue"/>
                <a:cs typeface="TT Firs Neue"/>
                <a:sym typeface="TT Firs Neue"/>
              </a:rPr>
              <a:t>цілей</a:t>
            </a:r>
            <a:r>
              <a:rPr lang="en-US" sz="2799" dirty="0">
                <a:solidFill>
                  <a:srgbClr val="EDEDED"/>
                </a:solidFill>
                <a:latin typeface="TT Firs Neue"/>
                <a:ea typeface="TT Firs Neue"/>
                <a:cs typeface="TT Firs Neue"/>
                <a:sym typeface="TT Firs Neue"/>
              </a:rPr>
              <a:t>,</a:t>
            </a:r>
            <a:r>
              <a:rPr lang="en-US" sz="2799" u="none" dirty="0">
                <a:solidFill>
                  <a:srgbClr val="EDEDED"/>
                </a:solidFill>
                <a:latin typeface="TT Firs Neue"/>
                <a:ea typeface="TT Firs Neue"/>
                <a:cs typeface="TT Firs Neue"/>
                <a:sym typeface="TT Firs Neue"/>
              </a:rPr>
              <a:t> </a:t>
            </a:r>
            <a:r>
              <a:rPr lang="en-US" sz="2799" u="none" dirty="0" err="1">
                <a:solidFill>
                  <a:srgbClr val="EDEDED"/>
                </a:solidFill>
                <a:latin typeface="TT Firs Neue"/>
                <a:ea typeface="TT Firs Neue"/>
                <a:cs typeface="TT Firs Neue"/>
                <a:sym typeface="TT Firs Neue"/>
              </a:rPr>
              <a:t>етапів</a:t>
            </a:r>
            <a:r>
              <a:rPr lang="en-US" sz="2799" u="none" dirty="0">
                <a:solidFill>
                  <a:srgbClr val="EDEDED"/>
                </a:solidFill>
                <a:latin typeface="TT Firs Neue"/>
                <a:ea typeface="TT Firs Neue"/>
                <a:cs typeface="TT Firs Neue"/>
                <a:sym typeface="TT Firs Neue"/>
              </a:rPr>
              <a:t> </a:t>
            </a:r>
            <a:r>
              <a:rPr lang="en-US" sz="2799" u="none" dirty="0" err="1">
                <a:solidFill>
                  <a:srgbClr val="EDEDED"/>
                </a:solidFill>
                <a:latin typeface="TT Firs Neue"/>
                <a:ea typeface="TT Firs Neue"/>
                <a:cs typeface="TT Firs Neue"/>
                <a:sym typeface="TT Firs Neue"/>
              </a:rPr>
              <a:t>дій</a:t>
            </a:r>
            <a:r>
              <a:rPr lang="en-US" sz="2799" u="none" dirty="0">
                <a:solidFill>
                  <a:srgbClr val="EDEDED"/>
                </a:solidFill>
                <a:latin typeface="TT Firs Neue"/>
                <a:ea typeface="TT Firs Neue"/>
                <a:cs typeface="TT Firs Neue"/>
                <a:sym typeface="TT Firs Neue"/>
              </a:rPr>
              <a:t> і </a:t>
            </a:r>
            <a:r>
              <a:rPr lang="en-US" sz="2799" u="none" dirty="0" err="1">
                <a:solidFill>
                  <a:srgbClr val="EDEDED"/>
                </a:solidFill>
                <a:latin typeface="TT Firs Neue"/>
                <a:ea typeface="TT Firs Neue"/>
                <a:cs typeface="TT Firs Neue"/>
                <a:sym typeface="TT Firs Neue"/>
              </a:rPr>
              <a:t>ресурсів</a:t>
            </a:r>
            <a:r>
              <a:rPr lang="en-US" sz="2799" u="none" dirty="0">
                <a:solidFill>
                  <a:srgbClr val="EDEDED"/>
                </a:solidFill>
                <a:latin typeface="TT Firs Neue"/>
                <a:ea typeface="TT Firs Neue"/>
                <a:cs typeface="TT Firs Neue"/>
                <a:sym typeface="TT Firs Neue"/>
              </a:rPr>
              <a:t>.</a:t>
            </a:r>
          </a:p>
          <a:p>
            <a:pPr marL="0" lvl="0" indent="0" algn="l">
              <a:lnSpc>
                <a:spcPts val="2911"/>
              </a:lnSpc>
            </a:pPr>
            <a:endParaRPr dirty="0"/>
          </a:p>
          <a:p>
            <a:pPr marL="0" lvl="0" indent="0" algn="l">
              <a:lnSpc>
                <a:spcPts val="2911"/>
              </a:lnSpc>
            </a:pPr>
            <a:r>
              <a:rPr lang="en-US" sz="2799" b="1" i="1" u="none" dirty="0">
                <a:solidFill>
                  <a:srgbClr val="EDEDED"/>
                </a:solidFill>
                <a:latin typeface="TT Firs Neue Bold Italics"/>
                <a:ea typeface="TT Firs Neue Bold Italics"/>
                <a:cs typeface="TT Firs Neue Bold Italics"/>
                <a:sym typeface="TT Firs Neue Bold Italics"/>
              </a:rPr>
              <a:t>2. </a:t>
            </a:r>
            <a:r>
              <a:rPr lang="en-US" sz="2799" b="1" i="1" u="none" dirty="0" err="1">
                <a:solidFill>
                  <a:srgbClr val="EDEDED"/>
                </a:solidFill>
                <a:latin typeface="TT Firs Neue Bold Italics"/>
                <a:ea typeface="TT Firs Neue Bold Italics"/>
                <a:cs typeface="TT Firs Neue Bold Italics"/>
                <a:sym typeface="TT Firs Neue Bold Italics"/>
              </a:rPr>
              <a:t>Дисципліна</a:t>
            </a:r>
            <a:r>
              <a:rPr lang="en-US" sz="2799" b="1" u="none" dirty="0">
                <a:solidFill>
                  <a:srgbClr val="EDEDED"/>
                </a:solidFill>
                <a:latin typeface="TT Firs Neue Bold"/>
                <a:ea typeface="TT Firs Neue Bold"/>
                <a:cs typeface="TT Firs Neue Bold"/>
                <a:sym typeface="TT Firs Neue Bold"/>
              </a:rPr>
              <a:t> </a:t>
            </a:r>
            <a:r>
              <a:rPr lang="en-US" sz="2799" u="none" dirty="0">
                <a:solidFill>
                  <a:srgbClr val="EDEDED"/>
                </a:solidFill>
                <a:latin typeface="TT Firs Neue"/>
                <a:ea typeface="TT Firs Neue"/>
                <a:cs typeface="TT Firs Neue"/>
                <a:sym typeface="TT Firs Neue"/>
              </a:rPr>
              <a:t>— </a:t>
            </a:r>
            <a:r>
              <a:rPr lang="en-US" sz="2799" u="none" dirty="0" err="1">
                <a:solidFill>
                  <a:srgbClr val="EDEDED"/>
                </a:solidFill>
                <a:latin typeface="TT Firs Neue"/>
                <a:ea typeface="TT Firs Neue"/>
                <a:cs typeface="TT Firs Neue"/>
                <a:sym typeface="TT Firs Neue"/>
              </a:rPr>
              <a:t>організованість</a:t>
            </a:r>
            <a:r>
              <a:rPr lang="en-US" sz="2799" u="none" dirty="0">
                <a:solidFill>
                  <a:srgbClr val="EDEDED"/>
                </a:solidFill>
                <a:latin typeface="TT Firs Neue"/>
                <a:ea typeface="TT Firs Neue"/>
                <a:cs typeface="TT Firs Neue"/>
                <a:sym typeface="TT Firs Neue"/>
              </a:rPr>
              <a:t>, </a:t>
            </a:r>
            <a:r>
              <a:rPr lang="en-US" sz="2799" u="none" dirty="0" err="1">
                <a:solidFill>
                  <a:srgbClr val="EDEDED"/>
                </a:solidFill>
                <a:latin typeface="TT Firs Neue"/>
                <a:ea typeface="TT Firs Neue"/>
                <a:cs typeface="TT Firs Neue"/>
                <a:sym typeface="TT Firs Neue"/>
              </a:rPr>
              <a:t>дотримання</a:t>
            </a:r>
            <a:r>
              <a:rPr lang="en-US" sz="2799" u="none" dirty="0">
                <a:solidFill>
                  <a:srgbClr val="EDEDED"/>
                </a:solidFill>
                <a:latin typeface="TT Firs Neue"/>
                <a:ea typeface="TT Firs Neue"/>
                <a:cs typeface="TT Firs Neue"/>
                <a:sym typeface="TT Firs Neue"/>
              </a:rPr>
              <a:t> </a:t>
            </a:r>
            <a:r>
              <a:rPr lang="en-US" sz="2799" u="none" dirty="0" err="1">
                <a:solidFill>
                  <a:srgbClr val="EDEDED"/>
                </a:solidFill>
                <a:latin typeface="TT Firs Neue"/>
                <a:ea typeface="TT Firs Neue"/>
                <a:cs typeface="TT Firs Neue"/>
                <a:sym typeface="TT Firs Neue"/>
              </a:rPr>
              <a:t>правил</a:t>
            </a:r>
            <a:r>
              <a:rPr lang="en-US" sz="2799" u="none" dirty="0">
                <a:solidFill>
                  <a:srgbClr val="EDEDED"/>
                </a:solidFill>
                <a:latin typeface="TT Firs Neue"/>
                <a:ea typeface="TT Firs Neue"/>
                <a:cs typeface="TT Firs Neue"/>
                <a:sym typeface="TT Firs Neue"/>
              </a:rPr>
              <a:t> і </a:t>
            </a:r>
            <a:r>
              <a:rPr lang="en-US" sz="2799" u="none" dirty="0" err="1">
                <a:solidFill>
                  <a:srgbClr val="EDEDED"/>
                </a:solidFill>
                <a:latin typeface="TT Firs Neue"/>
                <a:ea typeface="TT Firs Neue"/>
                <a:cs typeface="TT Firs Neue"/>
                <a:sym typeface="TT Firs Neue"/>
              </a:rPr>
              <a:t>розпорядків</a:t>
            </a:r>
            <a:r>
              <a:rPr lang="en-US" sz="2799" u="none" dirty="0">
                <a:solidFill>
                  <a:srgbClr val="EDEDED"/>
                </a:solidFill>
                <a:latin typeface="TT Firs Neue"/>
                <a:ea typeface="TT Firs Neue"/>
                <a:cs typeface="TT Firs Neue"/>
                <a:sym typeface="TT Firs Neue"/>
              </a:rPr>
              <a:t>.</a:t>
            </a:r>
          </a:p>
          <a:p>
            <a:pPr marL="0" lvl="0" indent="0" algn="l">
              <a:lnSpc>
                <a:spcPts val="2911"/>
              </a:lnSpc>
            </a:pPr>
            <a:endParaRPr dirty="0"/>
          </a:p>
          <a:p>
            <a:pPr marL="0" lvl="0" indent="0" algn="l">
              <a:lnSpc>
                <a:spcPts val="2911"/>
              </a:lnSpc>
            </a:pPr>
            <a:r>
              <a:rPr lang="en-US" sz="2799" b="1" i="1" u="none" dirty="0">
                <a:solidFill>
                  <a:srgbClr val="EDEDED"/>
                </a:solidFill>
                <a:latin typeface="TT Firs Neue Bold Italics"/>
                <a:ea typeface="TT Firs Neue Bold Italics"/>
                <a:cs typeface="TT Firs Neue Bold Italics"/>
                <a:sym typeface="TT Firs Neue Bold Italics"/>
              </a:rPr>
              <a:t>3. </a:t>
            </a:r>
            <a:r>
              <a:rPr lang="en-US" sz="2799" b="1" i="1" u="none" dirty="0" err="1">
                <a:solidFill>
                  <a:srgbClr val="EDEDED"/>
                </a:solidFill>
                <a:latin typeface="TT Firs Neue Bold Italics"/>
                <a:ea typeface="TT Firs Neue Bold Italics"/>
                <a:cs typeface="TT Firs Neue Bold Italics"/>
                <a:sym typeface="TT Firs Neue Bold Italics"/>
              </a:rPr>
              <a:t>Контроль</a:t>
            </a:r>
            <a:r>
              <a:rPr lang="en-US" sz="2799" i="1" u="none" dirty="0">
                <a:solidFill>
                  <a:srgbClr val="EDEDED"/>
                </a:solidFill>
                <a:latin typeface="TT Firs Neue Italics"/>
                <a:ea typeface="TT Firs Neue Italics"/>
                <a:cs typeface="TT Firs Neue Italics"/>
                <a:sym typeface="TT Firs Neue Italics"/>
              </a:rPr>
              <a:t> </a:t>
            </a:r>
            <a:r>
              <a:rPr lang="en-US" sz="2799" u="none" dirty="0">
                <a:solidFill>
                  <a:srgbClr val="EDEDED"/>
                </a:solidFill>
                <a:latin typeface="TT Firs Neue"/>
                <a:ea typeface="TT Firs Neue"/>
                <a:cs typeface="TT Firs Neue"/>
                <a:sym typeface="TT Firs Neue"/>
              </a:rPr>
              <a:t>— </a:t>
            </a:r>
            <a:r>
              <a:rPr lang="en-US" sz="2799" u="none" dirty="0" err="1">
                <a:solidFill>
                  <a:srgbClr val="EDEDED"/>
                </a:solidFill>
                <a:latin typeface="TT Firs Neue"/>
                <a:ea typeface="TT Firs Neue"/>
                <a:cs typeface="TT Firs Neue"/>
                <a:sym typeface="TT Firs Neue"/>
              </a:rPr>
              <a:t>постійне</a:t>
            </a:r>
            <a:r>
              <a:rPr lang="en-US" sz="2799" u="none" dirty="0">
                <a:solidFill>
                  <a:srgbClr val="EDEDED"/>
                </a:solidFill>
                <a:latin typeface="TT Firs Neue"/>
                <a:ea typeface="TT Firs Neue"/>
                <a:cs typeface="TT Firs Neue"/>
                <a:sym typeface="TT Firs Neue"/>
              </a:rPr>
              <a:t> </a:t>
            </a:r>
            <a:r>
              <a:rPr lang="en-US" sz="2799" u="none" dirty="0" err="1">
                <a:solidFill>
                  <a:srgbClr val="EDEDED"/>
                </a:solidFill>
                <a:latin typeface="TT Firs Neue"/>
                <a:ea typeface="TT Firs Neue"/>
                <a:cs typeface="TT Firs Neue"/>
                <a:sym typeface="TT Firs Neue"/>
              </a:rPr>
              <a:t>відстеження</a:t>
            </a:r>
            <a:r>
              <a:rPr lang="en-US" sz="2799" u="none" dirty="0">
                <a:solidFill>
                  <a:srgbClr val="EDEDED"/>
                </a:solidFill>
                <a:latin typeface="TT Firs Neue"/>
                <a:ea typeface="TT Firs Neue"/>
                <a:cs typeface="TT Firs Neue"/>
                <a:sym typeface="TT Firs Neue"/>
              </a:rPr>
              <a:t> </a:t>
            </a:r>
            <a:r>
              <a:rPr lang="en-US" sz="2799" u="none" dirty="0" err="1">
                <a:solidFill>
                  <a:srgbClr val="EDEDED"/>
                </a:solidFill>
                <a:latin typeface="TT Firs Neue"/>
                <a:ea typeface="TT Firs Neue"/>
                <a:cs typeface="TT Firs Neue"/>
                <a:sym typeface="TT Firs Neue"/>
              </a:rPr>
              <a:t>виконання</a:t>
            </a:r>
            <a:r>
              <a:rPr lang="en-US" sz="2799" u="none" dirty="0">
                <a:solidFill>
                  <a:srgbClr val="EDEDED"/>
                </a:solidFill>
                <a:latin typeface="TT Firs Neue"/>
                <a:ea typeface="TT Firs Neue"/>
                <a:cs typeface="TT Firs Neue"/>
                <a:sym typeface="TT Firs Neue"/>
              </a:rPr>
              <a:t> </a:t>
            </a:r>
            <a:r>
              <a:rPr lang="en-US" sz="2799" u="none" dirty="0" err="1">
                <a:solidFill>
                  <a:srgbClr val="EDEDED"/>
                </a:solidFill>
                <a:latin typeface="TT Firs Neue"/>
                <a:ea typeface="TT Firs Neue"/>
                <a:cs typeface="TT Firs Neue"/>
                <a:sym typeface="TT Firs Neue"/>
              </a:rPr>
              <a:t>рішень</a:t>
            </a:r>
            <a:r>
              <a:rPr lang="en-US" sz="2799" u="none" dirty="0">
                <a:solidFill>
                  <a:srgbClr val="EDEDED"/>
                </a:solidFill>
                <a:latin typeface="TT Firs Neue"/>
                <a:ea typeface="TT Firs Neue"/>
                <a:cs typeface="TT Firs Neue"/>
                <a:sym typeface="TT Firs Neue"/>
              </a:rPr>
              <a:t> і </a:t>
            </a:r>
            <a:r>
              <a:rPr lang="en-US" sz="2799" u="none" dirty="0" err="1">
                <a:solidFill>
                  <a:srgbClr val="EDEDED"/>
                </a:solidFill>
                <a:latin typeface="TT Firs Neue"/>
                <a:ea typeface="TT Firs Neue"/>
                <a:cs typeface="TT Firs Neue"/>
                <a:sym typeface="TT Firs Neue"/>
              </a:rPr>
              <a:t>коригування</a:t>
            </a:r>
            <a:r>
              <a:rPr lang="en-US" sz="2799" u="none" dirty="0">
                <a:solidFill>
                  <a:srgbClr val="EDEDED"/>
                </a:solidFill>
                <a:latin typeface="TT Firs Neue"/>
                <a:ea typeface="TT Firs Neue"/>
                <a:cs typeface="TT Firs Neue"/>
                <a:sym typeface="TT Firs Neue"/>
              </a:rPr>
              <a:t> </a:t>
            </a:r>
            <a:r>
              <a:rPr lang="en-US" sz="2799" u="none" dirty="0" err="1">
                <a:solidFill>
                  <a:srgbClr val="EDEDED"/>
                </a:solidFill>
                <a:latin typeface="TT Firs Neue"/>
                <a:ea typeface="TT Firs Neue"/>
                <a:cs typeface="TT Firs Neue"/>
                <a:sym typeface="TT Firs Neue"/>
              </a:rPr>
              <a:t>дій</a:t>
            </a:r>
            <a:r>
              <a:rPr lang="en-US" sz="2799" u="none" dirty="0">
                <a:solidFill>
                  <a:srgbClr val="EDEDED"/>
                </a:solidFill>
                <a:latin typeface="TT Firs Neue"/>
                <a:ea typeface="TT Firs Neue"/>
                <a:cs typeface="TT Firs Neue"/>
                <a:sym typeface="TT Firs Neue"/>
              </a:rPr>
              <a:t>, в </a:t>
            </a:r>
            <a:r>
              <a:rPr lang="en-US" sz="2799" u="none" dirty="0" err="1">
                <a:solidFill>
                  <a:srgbClr val="EDEDED"/>
                </a:solidFill>
                <a:latin typeface="TT Firs Neue"/>
                <a:ea typeface="TT Firs Neue"/>
                <a:cs typeface="TT Firs Neue"/>
                <a:sym typeface="TT Firs Neue"/>
              </a:rPr>
              <a:t>тому</a:t>
            </a:r>
            <a:r>
              <a:rPr lang="en-US" sz="2799" u="none" dirty="0">
                <a:solidFill>
                  <a:srgbClr val="EDEDED"/>
                </a:solidFill>
                <a:latin typeface="TT Firs Neue"/>
                <a:ea typeface="TT Firs Neue"/>
                <a:cs typeface="TT Firs Neue"/>
                <a:sym typeface="TT Firs Neue"/>
              </a:rPr>
              <a:t> </a:t>
            </a:r>
            <a:r>
              <a:rPr lang="en-US" sz="2799" u="none" dirty="0" err="1">
                <a:solidFill>
                  <a:srgbClr val="EDEDED"/>
                </a:solidFill>
                <a:latin typeface="TT Firs Neue"/>
                <a:ea typeface="TT Firs Neue"/>
                <a:cs typeface="TT Firs Neue"/>
                <a:sym typeface="TT Firs Neue"/>
              </a:rPr>
              <a:t>числі</a:t>
            </a:r>
            <a:r>
              <a:rPr lang="en-US" sz="2799" u="none" dirty="0">
                <a:solidFill>
                  <a:srgbClr val="EDEDED"/>
                </a:solidFill>
                <a:latin typeface="TT Firs Neue"/>
                <a:ea typeface="TT Firs Neue"/>
                <a:cs typeface="TT Firs Neue"/>
                <a:sym typeface="TT Firs Neue"/>
              </a:rPr>
              <a:t> </a:t>
            </a:r>
            <a:r>
              <a:rPr lang="en-US" sz="2799" u="none" dirty="0" err="1">
                <a:solidFill>
                  <a:srgbClr val="EDEDED"/>
                </a:solidFill>
                <a:latin typeface="TT Firs Neue"/>
                <a:ea typeface="TT Firs Neue"/>
                <a:cs typeface="TT Firs Neue"/>
                <a:sym typeface="TT Firs Neue"/>
              </a:rPr>
              <a:t>за</a:t>
            </a:r>
            <a:r>
              <a:rPr lang="en-US" sz="2799" u="none" dirty="0">
                <a:solidFill>
                  <a:srgbClr val="EDEDED"/>
                </a:solidFill>
                <a:latin typeface="TT Firs Neue"/>
                <a:ea typeface="TT Firs Neue"/>
                <a:cs typeface="TT Firs Neue"/>
                <a:sym typeface="TT Firs Neue"/>
              </a:rPr>
              <a:t> </a:t>
            </a:r>
            <a:r>
              <a:rPr lang="en-US" sz="2799" u="none" dirty="0" err="1">
                <a:solidFill>
                  <a:srgbClr val="EDEDED"/>
                </a:solidFill>
                <a:latin typeface="TT Firs Neue"/>
                <a:ea typeface="TT Firs Neue"/>
                <a:cs typeface="TT Firs Neue"/>
                <a:sym typeface="TT Firs Neue"/>
              </a:rPr>
              <a:t>допомогою</a:t>
            </a:r>
            <a:r>
              <a:rPr lang="en-US" sz="2799" u="none" dirty="0">
                <a:solidFill>
                  <a:srgbClr val="EDEDED"/>
                </a:solidFill>
                <a:latin typeface="TT Firs Neue"/>
                <a:ea typeface="TT Firs Neue"/>
                <a:cs typeface="TT Firs Neue"/>
                <a:sym typeface="TT Firs Neue"/>
              </a:rPr>
              <a:t> </a:t>
            </a:r>
            <a:r>
              <a:rPr lang="en-US" sz="2799" u="none" dirty="0" err="1">
                <a:solidFill>
                  <a:srgbClr val="EDEDED"/>
                </a:solidFill>
                <a:latin typeface="TT Firs Neue"/>
                <a:ea typeface="TT Firs Neue"/>
                <a:cs typeface="TT Firs Neue"/>
                <a:sym typeface="TT Firs Neue"/>
              </a:rPr>
              <a:t>месенджерів</a:t>
            </a:r>
            <a:r>
              <a:rPr lang="en-US" sz="2799" u="none" dirty="0">
                <a:solidFill>
                  <a:srgbClr val="EDEDED"/>
                </a:solidFill>
                <a:latin typeface="TT Firs Neue"/>
                <a:ea typeface="TT Firs Neue"/>
                <a:cs typeface="TT Firs Neue"/>
                <a:sym typeface="TT Firs Neue"/>
              </a:rPr>
              <a:t>.</a:t>
            </a:r>
          </a:p>
          <a:p>
            <a:pPr marL="0" lvl="0" indent="0" algn="l">
              <a:lnSpc>
                <a:spcPts val="2911"/>
              </a:lnSpc>
            </a:pPr>
            <a:endParaRPr dirty="0"/>
          </a:p>
          <a:p>
            <a:pPr marL="0" lvl="0" indent="0" algn="l">
              <a:lnSpc>
                <a:spcPts val="2911"/>
              </a:lnSpc>
            </a:pPr>
            <a:r>
              <a:rPr lang="en-US" sz="2799" b="1" i="1" u="none" dirty="0">
                <a:solidFill>
                  <a:srgbClr val="EDEDED"/>
                </a:solidFill>
                <a:latin typeface="TT Firs Neue Bold Italics"/>
                <a:ea typeface="TT Firs Neue Bold Italics"/>
                <a:cs typeface="TT Firs Neue Bold Italics"/>
                <a:sym typeface="TT Firs Neue Bold Italics"/>
              </a:rPr>
              <a:t>4. </a:t>
            </a:r>
            <a:r>
              <a:rPr lang="en-US" sz="2799" b="1" i="1" u="none" dirty="0" err="1">
                <a:solidFill>
                  <a:srgbClr val="EDEDED"/>
                </a:solidFill>
                <a:latin typeface="TT Firs Neue Bold Italics"/>
                <a:ea typeface="TT Firs Neue Bold Italics"/>
                <a:cs typeface="TT Firs Neue Bold Italics"/>
                <a:sym typeface="TT Firs Neue Bold Italics"/>
              </a:rPr>
              <a:t>Швидке</a:t>
            </a:r>
            <a:r>
              <a:rPr lang="en-US" sz="2799" b="1" i="1" u="none" dirty="0">
                <a:solidFill>
                  <a:srgbClr val="EDEDED"/>
                </a:solidFill>
                <a:latin typeface="TT Firs Neue Bold Italics"/>
                <a:ea typeface="TT Firs Neue Bold Italics"/>
                <a:cs typeface="TT Firs Neue Bold Italics"/>
                <a:sym typeface="TT Firs Neue Bold Italics"/>
              </a:rPr>
              <a:t> </a:t>
            </a:r>
            <a:r>
              <a:rPr lang="en-US" sz="2799" b="1" i="1" u="none" dirty="0" err="1">
                <a:solidFill>
                  <a:srgbClr val="EDEDED"/>
                </a:solidFill>
                <a:latin typeface="TT Firs Neue Bold Italics"/>
                <a:ea typeface="TT Firs Neue Bold Italics"/>
                <a:cs typeface="TT Firs Neue Bold Italics"/>
                <a:sym typeface="TT Firs Neue Bold Italics"/>
              </a:rPr>
              <a:t>прийняття</a:t>
            </a:r>
            <a:r>
              <a:rPr lang="en-US" sz="2799" b="1" i="1" u="none" dirty="0">
                <a:solidFill>
                  <a:srgbClr val="EDEDED"/>
                </a:solidFill>
                <a:latin typeface="TT Firs Neue Bold Italics"/>
                <a:ea typeface="TT Firs Neue Bold Italics"/>
                <a:cs typeface="TT Firs Neue Bold Italics"/>
                <a:sym typeface="TT Firs Neue Bold Italics"/>
              </a:rPr>
              <a:t> </a:t>
            </a:r>
            <a:r>
              <a:rPr lang="en-US" sz="2799" b="1" i="1" u="none" dirty="0" err="1">
                <a:solidFill>
                  <a:srgbClr val="EDEDED"/>
                </a:solidFill>
                <a:latin typeface="TT Firs Neue Bold Italics"/>
                <a:ea typeface="TT Firs Neue Bold Italics"/>
                <a:cs typeface="TT Firs Neue Bold Italics"/>
                <a:sym typeface="TT Firs Neue Bold Italics"/>
              </a:rPr>
              <a:t>рішень</a:t>
            </a:r>
            <a:r>
              <a:rPr lang="en-US" sz="2799" b="1" u="none" dirty="0">
                <a:solidFill>
                  <a:srgbClr val="EDEDED"/>
                </a:solidFill>
                <a:latin typeface="TT Firs Neue Bold"/>
                <a:ea typeface="TT Firs Neue Bold"/>
                <a:cs typeface="TT Firs Neue Bold"/>
                <a:sym typeface="TT Firs Neue Bold"/>
              </a:rPr>
              <a:t> </a:t>
            </a:r>
            <a:r>
              <a:rPr lang="en-US" sz="2799" u="none" dirty="0">
                <a:solidFill>
                  <a:srgbClr val="EDEDED"/>
                </a:solidFill>
                <a:latin typeface="TT Firs Neue"/>
                <a:ea typeface="TT Firs Neue"/>
                <a:cs typeface="TT Firs Neue"/>
                <a:sym typeface="TT Firs Neue"/>
              </a:rPr>
              <a:t>— </a:t>
            </a:r>
            <a:r>
              <a:rPr lang="en-US" sz="2799" u="none" dirty="0" err="1">
                <a:solidFill>
                  <a:srgbClr val="EDEDED"/>
                </a:solidFill>
                <a:latin typeface="TT Firs Neue"/>
                <a:ea typeface="TT Firs Neue"/>
                <a:cs typeface="TT Firs Neue"/>
                <a:sym typeface="TT Firs Neue"/>
              </a:rPr>
              <a:t>оперативна</a:t>
            </a:r>
            <a:r>
              <a:rPr lang="en-US" sz="2799" u="none" dirty="0">
                <a:solidFill>
                  <a:srgbClr val="EDEDED"/>
                </a:solidFill>
                <a:latin typeface="TT Firs Neue"/>
                <a:ea typeface="TT Firs Neue"/>
                <a:cs typeface="TT Firs Neue"/>
                <a:sym typeface="TT Firs Neue"/>
              </a:rPr>
              <a:t> </a:t>
            </a:r>
            <a:r>
              <a:rPr lang="en-US" sz="2799" u="none" dirty="0" err="1">
                <a:solidFill>
                  <a:srgbClr val="EDEDED"/>
                </a:solidFill>
                <a:latin typeface="TT Firs Neue"/>
                <a:ea typeface="TT Firs Neue"/>
                <a:cs typeface="TT Firs Neue"/>
                <a:sym typeface="TT Firs Neue"/>
              </a:rPr>
              <a:t>реакція</a:t>
            </a:r>
            <a:r>
              <a:rPr lang="en-US" sz="2799" u="none" dirty="0">
                <a:solidFill>
                  <a:srgbClr val="EDEDED"/>
                </a:solidFill>
                <a:latin typeface="TT Firs Neue"/>
                <a:ea typeface="TT Firs Neue"/>
                <a:cs typeface="TT Firs Neue"/>
                <a:sym typeface="TT Firs Neue"/>
              </a:rPr>
              <a:t> </a:t>
            </a:r>
            <a:r>
              <a:rPr lang="en-US" sz="2799" u="none" dirty="0" err="1">
                <a:solidFill>
                  <a:srgbClr val="EDEDED"/>
                </a:solidFill>
                <a:latin typeface="TT Firs Neue"/>
                <a:ea typeface="TT Firs Neue"/>
                <a:cs typeface="TT Firs Neue"/>
                <a:sym typeface="TT Firs Neue"/>
              </a:rPr>
              <a:t>на</a:t>
            </a:r>
            <a:r>
              <a:rPr lang="en-US" sz="2799" u="none" dirty="0">
                <a:solidFill>
                  <a:srgbClr val="EDEDED"/>
                </a:solidFill>
                <a:latin typeface="TT Firs Neue"/>
                <a:ea typeface="TT Firs Neue"/>
                <a:cs typeface="TT Firs Neue"/>
                <a:sym typeface="TT Firs Neue"/>
              </a:rPr>
              <a:t> </a:t>
            </a:r>
            <a:r>
              <a:rPr lang="en-US" sz="2799" u="none" dirty="0" err="1">
                <a:solidFill>
                  <a:srgbClr val="EDEDED"/>
                </a:solidFill>
                <a:latin typeface="TT Firs Neue"/>
                <a:ea typeface="TT Firs Neue"/>
                <a:cs typeface="TT Firs Neue"/>
                <a:sym typeface="TT Firs Neue"/>
              </a:rPr>
              <a:t>зміну</a:t>
            </a:r>
            <a:r>
              <a:rPr lang="en-US" sz="2799" u="none" dirty="0">
                <a:solidFill>
                  <a:srgbClr val="EDEDED"/>
                </a:solidFill>
                <a:latin typeface="TT Firs Neue"/>
                <a:ea typeface="TT Firs Neue"/>
                <a:cs typeface="TT Firs Neue"/>
                <a:sym typeface="TT Firs Neue"/>
              </a:rPr>
              <a:t> </a:t>
            </a:r>
            <a:r>
              <a:rPr lang="en-US" sz="2799" u="none" dirty="0" err="1">
                <a:solidFill>
                  <a:srgbClr val="EDEDED"/>
                </a:solidFill>
                <a:latin typeface="TT Firs Neue"/>
                <a:ea typeface="TT Firs Neue"/>
                <a:cs typeface="TT Firs Neue"/>
                <a:sym typeface="TT Firs Neue"/>
              </a:rPr>
              <a:t>ситуації</a:t>
            </a:r>
            <a:r>
              <a:rPr lang="en-US" sz="2799" u="none" dirty="0">
                <a:solidFill>
                  <a:srgbClr val="EDEDED"/>
                </a:solidFill>
                <a:latin typeface="TT Firs Neue"/>
                <a:ea typeface="TT Firs Neue"/>
                <a:cs typeface="TT Firs Neue"/>
                <a:sym typeface="TT Firs Neue"/>
              </a:rPr>
              <a:t>.</a:t>
            </a:r>
          </a:p>
          <a:p>
            <a:pPr marL="0" lvl="0" indent="0" algn="l">
              <a:lnSpc>
                <a:spcPts val="2911"/>
              </a:lnSpc>
            </a:pPr>
            <a:endParaRPr dirty="0"/>
          </a:p>
          <a:p>
            <a:pPr marL="0" lvl="0" indent="0" algn="l">
              <a:lnSpc>
                <a:spcPts val="2911"/>
              </a:lnSpc>
            </a:pPr>
            <a:r>
              <a:rPr lang="en-US" sz="2799" b="1" i="1" u="none" dirty="0">
                <a:solidFill>
                  <a:srgbClr val="EDEDED"/>
                </a:solidFill>
                <a:latin typeface="TT Firs Neue Bold Italics"/>
                <a:ea typeface="TT Firs Neue Bold Italics"/>
                <a:cs typeface="TT Firs Neue Bold Italics"/>
                <a:sym typeface="TT Firs Neue Bold Italics"/>
              </a:rPr>
              <a:t>5. </a:t>
            </a:r>
            <a:r>
              <a:rPr lang="en-US" sz="2799" b="1" i="1" u="none" dirty="0" err="1">
                <a:solidFill>
                  <a:srgbClr val="EDEDED"/>
                </a:solidFill>
                <a:latin typeface="TT Firs Neue Bold Italics"/>
                <a:ea typeface="TT Firs Neue Bold Italics"/>
                <a:cs typeface="TT Firs Neue Bold Italics"/>
                <a:sym typeface="TT Firs Neue Bold Italics"/>
              </a:rPr>
              <a:t>Комунікація</a:t>
            </a:r>
            <a:r>
              <a:rPr lang="en-US" sz="2799" i="1" u="none" dirty="0">
                <a:solidFill>
                  <a:srgbClr val="EDEDED"/>
                </a:solidFill>
                <a:latin typeface="TT Firs Neue Italics"/>
                <a:ea typeface="TT Firs Neue Italics"/>
                <a:cs typeface="TT Firs Neue Italics"/>
                <a:sym typeface="TT Firs Neue Italics"/>
              </a:rPr>
              <a:t> </a:t>
            </a:r>
            <a:r>
              <a:rPr lang="en-US" sz="2799" u="none" dirty="0">
                <a:solidFill>
                  <a:srgbClr val="EDEDED"/>
                </a:solidFill>
                <a:latin typeface="TT Firs Neue"/>
                <a:ea typeface="TT Firs Neue"/>
                <a:cs typeface="TT Firs Neue"/>
                <a:sym typeface="TT Firs Neue"/>
              </a:rPr>
              <a:t>— </a:t>
            </a:r>
            <a:r>
              <a:rPr lang="en-US" sz="2799" u="none" dirty="0" err="1">
                <a:solidFill>
                  <a:srgbClr val="EDEDED"/>
                </a:solidFill>
                <a:latin typeface="TT Firs Neue"/>
                <a:ea typeface="TT Firs Neue"/>
                <a:cs typeface="TT Firs Neue"/>
                <a:sym typeface="TT Firs Neue"/>
              </a:rPr>
              <a:t>чіткий</a:t>
            </a:r>
            <a:r>
              <a:rPr lang="en-US" sz="2799" u="none" dirty="0">
                <a:solidFill>
                  <a:srgbClr val="EDEDED"/>
                </a:solidFill>
                <a:latin typeface="TT Firs Neue"/>
                <a:ea typeface="TT Firs Neue"/>
                <a:cs typeface="TT Firs Neue"/>
                <a:sym typeface="TT Firs Neue"/>
              </a:rPr>
              <a:t> </a:t>
            </a:r>
            <a:r>
              <a:rPr lang="en-US" sz="2799" u="none" dirty="0" err="1">
                <a:solidFill>
                  <a:srgbClr val="EDEDED"/>
                </a:solidFill>
                <a:latin typeface="TT Firs Neue"/>
                <a:ea typeface="TT Firs Neue"/>
                <a:cs typeface="TT Firs Neue"/>
                <a:sym typeface="TT Firs Neue"/>
              </a:rPr>
              <a:t>обмін</a:t>
            </a:r>
            <a:r>
              <a:rPr lang="en-US" sz="2799" u="none" dirty="0">
                <a:solidFill>
                  <a:srgbClr val="EDEDED"/>
                </a:solidFill>
                <a:latin typeface="TT Firs Neue"/>
                <a:ea typeface="TT Firs Neue"/>
                <a:cs typeface="TT Firs Neue"/>
                <a:sym typeface="TT Firs Neue"/>
              </a:rPr>
              <a:t> </a:t>
            </a:r>
            <a:r>
              <a:rPr lang="en-US" sz="2799" u="none" dirty="0" err="1">
                <a:solidFill>
                  <a:srgbClr val="EDEDED"/>
                </a:solidFill>
                <a:latin typeface="TT Firs Neue"/>
                <a:ea typeface="TT Firs Neue"/>
                <a:cs typeface="TT Firs Neue"/>
                <a:sym typeface="TT Firs Neue"/>
              </a:rPr>
              <a:t>інформацією</a:t>
            </a:r>
            <a:r>
              <a:rPr lang="en-US" sz="2799" u="none" dirty="0">
                <a:solidFill>
                  <a:srgbClr val="EDEDED"/>
                </a:solidFill>
                <a:latin typeface="TT Firs Neue"/>
                <a:ea typeface="TT Firs Neue"/>
                <a:cs typeface="TT Firs Neue"/>
                <a:sym typeface="TT Firs Neue"/>
              </a:rPr>
              <a:t> </a:t>
            </a:r>
            <a:r>
              <a:rPr lang="en-US" sz="2799" u="none" dirty="0" err="1">
                <a:solidFill>
                  <a:srgbClr val="EDEDED"/>
                </a:solidFill>
                <a:latin typeface="TT Firs Neue"/>
                <a:ea typeface="TT Firs Neue"/>
                <a:cs typeface="TT Firs Neue"/>
                <a:sym typeface="TT Firs Neue"/>
              </a:rPr>
              <a:t>між</a:t>
            </a:r>
            <a:r>
              <a:rPr lang="en-US" sz="2799" u="none" dirty="0">
                <a:solidFill>
                  <a:srgbClr val="EDEDED"/>
                </a:solidFill>
                <a:latin typeface="TT Firs Neue"/>
                <a:ea typeface="TT Firs Neue"/>
                <a:cs typeface="TT Firs Neue"/>
                <a:sym typeface="TT Firs Neue"/>
              </a:rPr>
              <a:t> </a:t>
            </a:r>
            <a:r>
              <a:rPr lang="en-US" sz="2799" u="none" dirty="0" err="1">
                <a:solidFill>
                  <a:srgbClr val="EDEDED"/>
                </a:solidFill>
                <a:latin typeface="TT Firs Neue"/>
                <a:ea typeface="TT Firs Neue"/>
                <a:cs typeface="TT Firs Neue"/>
                <a:sym typeface="TT Firs Neue"/>
              </a:rPr>
              <a:t>усіма</a:t>
            </a:r>
            <a:r>
              <a:rPr lang="en-US" sz="2799" u="none" dirty="0">
                <a:solidFill>
                  <a:srgbClr val="EDEDED"/>
                </a:solidFill>
                <a:latin typeface="TT Firs Neue"/>
                <a:ea typeface="TT Firs Neue"/>
                <a:cs typeface="TT Firs Neue"/>
                <a:sym typeface="TT Firs Neue"/>
              </a:rPr>
              <a:t> </a:t>
            </a:r>
            <a:r>
              <a:rPr lang="en-US" sz="2799" u="none" dirty="0" err="1">
                <a:solidFill>
                  <a:srgbClr val="EDEDED"/>
                </a:solidFill>
                <a:latin typeface="TT Firs Neue"/>
                <a:ea typeface="TT Firs Neue"/>
                <a:cs typeface="TT Firs Neue"/>
                <a:sym typeface="TT Firs Neue"/>
              </a:rPr>
              <a:t>підрозділами</a:t>
            </a:r>
            <a:r>
              <a:rPr lang="en-US" sz="2799" u="none" dirty="0">
                <a:solidFill>
                  <a:srgbClr val="EDEDED"/>
                </a:solidFill>
                <a:latin typeface="TT Firs Neue"/>
                <a:ea typeface="TT Firs Neue"/>
                <a:cs typeface="TT Firs Neue"/>
                <a:sym typeface="TT Firs Neue"/>
              </a:rPr>
              <a:t>.</a:t>
            </a:r>
          </a:p>
          <a:p>
            <a:pPr marL="0" lvl="0" indent="0" algn="l">
              <a:lnSpc>
                <a:spcPts val="2911"/>
              </a:lnSpc>
            </a:pPr>
            <a:endParaRPr dirty="0"/>
          </a:p>
          <a:p>
            <a:pPr marL="0" lvl="0" indent="0" algn="l">
              <a:lnSpc>
                <a:spcPts val="2911"/>
              </a:lnSpc>
            </a:pPr>
            <a:r>
              <a:rPr lang="en-US" sz="2799" b="1" i="1" u="none" dirty="0">
                <a:solidFill>
                  <a:srgbClr val="EDEDED"/>
                </a:solidFill>
                <a:latin typeface="TT Firs Neue Bold Italics"/>
                <a:ea typeface="TT Firs Neue Bold Italics"/>
                <a:cs typeface="TT Firs Neue Bold Italics"/>
                <a:sym typeface="TT Firs Neue Bold Italics"/>
              </a:rPr>
              <a:t>6. </a:t>
            </a:r>
            <a:r>
              <a:rPr lang="en-US" sz="2799" b="1" i="1" u="none" dirty="0" err="1">
                <a:solidFill>
                  <a:srgbClr val="EDEDED"/>
                </a:solidFill>
                <a:latin typeface="TT Firs Neue Bold Italics"/>
                <a:ea typeface="TT Firs Neue Bold Italics"/>
                <a:cs typeface="TT Firs Neue Bold Italics"/>
                <a:sym typeface="TT Firs Neue Bold Italics"/>
              </a:rPr>
              <a:t>Аналіз</a:t>
            </a:r>
            <a:r>
              <a:rPr lang="en-US" sz="2799" b="1" i="1" u="none" dirty="0">
                <a:solidFill>
                  <a:srgbClr val="EDEDED"/>
                </a:solidFill>
                <a:latin typeface="TT Firs Neue Bold Italics"/>
                <a:ea typeface="TT Firs Neue Bold Italics"/>
                <a:cs typeface="TT Firs Neue Bold Italics"/>
                <a:sym typeface="TT Firs Neue Bold Italics"/>
              </a:rPr>
              <a:t> </a:t>
            </a:r>
            <a:r>
              <a:rPr lang="en-US" sz="2799" b="1" i="1" u="none" dirty="0" err="1">
                <a:solidFill>
                  <a:srgbClr val="EDEDED"/>
                </a:solidFill>
                <a:latin typeface="TT Firs Neue Bold Italics"/>
                <a:ea typeface="TT Firs Neue Bold Italics"/>
                <a:cs typeface="TT Firs Neue Bold Italics"/>
                <a:sym typeface="TT Firs Neue Bold Italics"/>
              </a:rPr>
              <a:t>ризиків</a:t>
            </a:r>
            <a:r>
              <a:rPr lang="en-US" sz="2799" u="none" dirty="0">
                <a:solidFill>
                  <a:srgbClr val="EDEDED"/>
                </a:solidFill>
                <a:latin typeface="TT Firs Neue"/>
                <a:ea typeface="TT Firs Neue"/>
                <a:cs typeface="TT Firs Neue"/>
                <a:sym typeface="TT Firs Neue"/>
              </a:rPr>
              <a:t> — </a:t>
            </a:r>
            <a:r>
              <a:rPr lang="en-US" sz="2799" u="none" dirty="0" err="1">
                <a:solidFill>
                  <a:srgbClr val="EDEDED"/>
                </a:solidFill>
                <a:latin typeface="TT Firs Neue"/>
                <a:ea typeface="TT Firs Neue"/>
                <a:cs typeface="TT Firs Neue"/>
                <a:sym typeface="TT Firs Neue"/>
              </a:rPr>
              <a:t>передбачення</a:t>
            </a:r>
            <a:r>
              <a:rPr lang="en-US" sz="2799" u="none" dirty="0">
                <a:solidFill>
                  <a:srgbClr val="EDEDED"/>
                </a:solidFill>
                <a:latin typeface="TT Firs Neue"/>
                <a:ea typeface="TT Firs Neue"/>
                <a:cs typeface="TT Firs Neue"/>
                <a:sym typeface="TT Firs Neue"/>
              </a:rPr>
              <a:t> </a:t>
            </a:r>
            <a:r>
              <a:rPr lang="en-US" sz="2799" u="none" dirty="0" err="1">
                <a:solidFill>
                  <a:srgbClr val="EDEDED"/>
                </a:solidFill>
                <a:latin typeface="TT Firs Neue"/>
                <a:ea typeface="TT Firs Neue"/>
                <a:cs typeface="TT Firs Neue"/>
                <a:sym typeface="TT Firs Neue"/>
              </a:rPr>
              <a:t>можливих</a:t>
            </a:r>
            <a:r>
              <a:rPr lang="en-US" sz="2799" u="none" dirty="0">
                <a:solidFill>
                  <a:srgbClr val="EDEDED"/>
                </a:solidFill>
                <a:latin typeface="TT Firs Neue"/>
                <a:ea typeface="TT Firs Neue"/>
                <a:cs typeface="TT Firs Neue"/>
                <a:sym typeface="TT Firs Neue"/>
              </a:rPr>
              <a:t> </a:t>
            </a:r>
            <a:r>
              <a:rPr lang="en-US" sz="2799" u="none" dirty="0" err="1">
                <a:solidFill>
                  <a:srgbClr val="EDEDED"/>
                </a:solidFill>
                <a:latin typeface="TT Firs Neue"/>
                <a:ea typeface="TT Firs Neue"/>
                <a:cs typeface="TT Firs Neue"/>
                <a:sym typeface="TT Firs Neue"/>
              </a:rPr>
              <a:t>загроз</a:t>
            </a:r>
            <a:r>
              <a:rPr lang="en-US" sz="2799" u="none" dirty="0">
                <a:solidFill>
                  <a:srgbClr val="EDEDED"/>
                </a:solidFill>
                <a:latin typeface="TT Firs Neue"/>
                <a:ea typeface="TT Firs Neue"/>
                <a:cs typeface="TT Firs Neue"/>
                <a:sym typeface="TT Firs Neue"/>
              </a:rPr>
              <a:t> і </a:t>
            </a:r>
            <a:r>
              <a:rPr lang="en-US" sz="2799" u="none" dirty="0" err="1">
                <a:solidFill>
                  <a:srgbClr val="EDEDED"/>
                </a:solidFill>
                <a:latin typeface="TT Firs Neue"/>
                <a:ea typeface="TT Firs Neue"/>
                <a:cs typeface="TT Firs Neue"/>
                <a:sym typeface="TT Firs Neue"/>
              </a:rPr>
              <a:t>розробка</a:t>
            </a:r>
            <a:r>
              <a:rPr lang="en-US" sz="2799" u="none" dirty="0">
                <a:solidFill>
                  <a:srgbClr val="EDEDED"/>
                </a:solidFill>
                <a:latin typeface="TT Firs Neue"/>
                <a:ea typeface="TT Firs Neue"/>
                <a:cs typeface="TT Firs Neue"/>
                <a:sym typeface="TT Firs Neue"/>
              </a:rPr>
              <a:t> </a:t>
            </a:r>
            <a:r>
              <a:rPr lang="en-US" sz="2799" u="none" dirty="0" err="1">
                <a:solidFill>
                  <a:srgbClr val="EDEDED"/>
                </a:solidFill>
                <a:latin typeface="TT Firs Neue"/>
                <a:ea typeface="TT Firs Neue"/>
                <a:cs typeface="TT Firs Neue"/>
                <a:sym typeface="TT Firs Neue"/>
              </a:rPr>
              <a:t>планів</a:t>
            </a:r>
            <a:r>
              <a:rPr lang="en-US" sz="2799" u="none" dirty="0">
                <a:solidFill>
                  <a:srgbClr val="EDEDED"/>
                </a:solidFill>
                <a:latin typeface="TT Firs Neue"/>
                <a:ea typeface="TT Firs Neue"/>
                <a:cs typeface="TT Firs Neue"/>
                <a:sym typeface="TT Firs Neue"/>
              </a:rPr>
              <a:t> </a:t>
            </a:r>
            <a:r>
              <a:rPr lang="en-US" sz="2799" u="none" dirty="0" err="1">
                <a:solidFill>
                  <a:srgbClr val="EDEDED"/>
                </a:solidFill>
                <a:latin typeface="TT Firs Neue"/>
                <a:ea typeface="TT Firs Neue"/>
                <a:cs typeface="TT Firs Neue"/>
                <a:sym typeface="TT Firs Neue"/>
              </a:rPr>
              <a:t>дій</a:t>
            </a:r>
            <a:r>
              <a:rPr lang="en-US" sz="2799" u="none" dirty="0">
                <a:solidFill>
                  <a:srgbClr val="EDEDED"/>
                </a:solidFill>
                <a:latin typeface="TT Firs Neue"/>
                <a:ea typeface="TT Firs Neue"/>
                <a:cs typeface="TT Firs Neue"/>
                <a:sym typeface="TT Firs Neue"/>
              </a:rPr>
              <a:t>.</a:t>
            </a:r>
          </a:p>
          <a:p>
            <a:pPr marL="0" lvl="0" indent="0" algn="l">
              <a:lnSpc>
                <a:spcPts val="2911"/>
              </a:lnSpc>
            </a:pPr>
            <a:endParaRPr dirty="0"/>
          </a:p>
          <a:p>
            <a:pPr marL="0" lvl="0" indent="0" algn="l">
              <a:lnSpc>
                <a:spcPts val="2911"/>
              </a:lnSpc>
            </a:pPr>
            <a:r>
              <a:rPr lang="en-US" sz="2799" b="1" i="1" u="none" dirty="0">
                <a:solidFill>
                  <a:srgbClr val="EDEDED"/>
                </a:solidFill>
                <a:latin typeface="TT Firs Neue Bold Italics"/>
                <a:ea typeface="TT Firs Neue Bold Italics"/>
                <a:cs typeface="TT Firs Neue Bold Italics"/>
                <a:sym typeface="TT Firs Neue Bold Italics"/>
              </a:rPr>
              <a:t>7. </a:t>
            </a:r>
            <a:r>
              <a:rPr lang="en-US" sz="2799" b="1" i="1" u="none" dirty="0" err="1">
                <a:solidFill>
                  <a:srgbClr val="EDEDED"/>
                </a:solidFill>
                <a:latin typeface="TT Firs Neue Bold Italics"/>
                <a:ea typeface="TT Firs Neue Bold Italics"/>
                <a:cs typeface="TT Firs Neue Bold Italics"/>
                <a:sym typeface="TT Firs Neue Bold Italics"/>
              </a:rPr>
              <a:t>Гнучкість</a:t>
            </a:r>
            <a:r>
              <a:rPr lang="en-US" sz="2799" u="none" dirty="0">
                <a:solidFill>
                  <a:srgbClr val="EDEDED"/>
                </a:solidFill>
                <a:latin typeface="TT Firs Neue"/>
                <a:ea typeface="TT Firs Neue"/>
                <a:cs typeface="TT Firs Neue"/>
                <a:sym typeface="TT Firs Neue"/>
              </a:rPr>
              <a:t> — </a:t>
            </a:r>
            <a:r>
              <a:rPr lang="en-US" sz="2799" u="none" dirty="0" err="1">
                <a:solidFill>
                  <a:srgbClr val="EDEDED"/>
                </a:solidFill>
                <a:latin typeface="TT Firs Neue"/>
                <a:ea typeface="TT Firs Neue"/>
                <a:cs typeface="TT Firs Neue"/>
                <a:sym typeface="TT Firs Neue"/>
              </a:rPr>
              <a:t>здатність</a:t>
            </a:r>
            <a:r>
              <a:rPr lang="en-US" sz="2799" u="none" dirty="0">
                <a:solidFill>
                  <a:srgbClr val="EDEDED"/>
                </a:solidFill>
                <a:latin typeface="TT Firs Neue"/>
                <a:ea typeface="TT Firs Neue"/>
                <a:cs typeface="TT Firs Neue"/>
                <a:sym typeface="TT Firs Neue"/>
              </a:rPr>
              <a:t> </a:t>
            </a:r>
            <a:r>
              <a:rPr lang="en-US" sz="2799" u="none" dirty="0" err="1">
                <a:solidFill>
                  <a:srgbClr val="EDEDED"/>
                </a:solidFill>
                <a:latin typeface="TT Firs Neue"/>
                <a:ea typeface="TT Firs Neue"/>
                <a:cs typeface="TT Firs Neue"/>
                <a:sym typeface="TT Firs Neue"/>
              </a:rPr>
              <a:t>адаптуватися</a:t>
            </a:r>
            <a:r>
              <a:rPr lang="en-US" sz="2799" u="none" dirty="0">
                <a:solidFill>
                  <a:srgbClr val="EDEDED"/>
                </a:solidFill>
                <a:latin typeface="TT Firs Neue"/>
                <a:ea typeface="TT Firs Neue"/>
                <a:cs typeface="TT Firs Neue"/>
                <a:sym typeface="TT Firs Neue"/>
              </a:rPr>
              <a:t> </a:t>
            </a:r>
            <a:r>
              <a:rPr lang="en-US" sz="2799" u="none" dirty="0" err="1">
                <a:solidFill>
                  <a:srgbClr val="EDEDED"/>
                </a:solidFill>
                <a:latin typeface="TT Firs Neue"/>
                <a:ea typeface="TT Firs Neue"/>
                <a:cs typeface="TT Firs Neue"/>
                <a:sym typeface="TT Firs Neue"/>
              </a:rPr>
              <a:t>до</a:t>
            </a:r>
            <a:r>
              <a:rPr lang="en-US" sz="2799" u="none" dirty="0">
                <a:solidFill>
                  <a:srgbClr val="EDEDED"/>
                </a:solidFill>
                <a:latin typeface="TT Firs Neue"/>
                <a:ea typeface="TT Firs Neue"/>
                <a:cs typeface="TT Firs Neue"/>
                <a:sym typeface="TT Firs Neue"/>
              </a:rPr>
              <a:t> </a:t>
            </a:r>
            <a:r>
              <a:rPr lang="en-US" sz="2799" u="none" dirty="0" err="1">
                <a:solidFill>
                  <a:srgbClr val="EDEDED"/>
                </a:solidFill>
                <a:latin typeface="TT Firs Neue"/>
                <a:ea typeface="TT Firs Neue"/>
                <a:cs typeface="TT Firs Neue"/>
                <a:sym typeface="TT Firs Neue"/>
              </a:rPr>
              <a:t>нових</a:t>
            </a:r>
            <a:r>
              <a:rPr lang="en-US" sz="2799" u="none" dirty="0">
                <a:solidFill>
                  <a:srgbClr val="EDEDED"/>
                </a:solidFill>
                <a:latin typeface="TT Firs Neue"/>
                <a:ea typeface="TT Firs Neue"/>
                <a:cs typeface="TT Firs Neue"/>
                <a:sym typeface="TT Firs Neue"/>
              </a:rPr>
              <a:t> </a:t>
            </a:r>
            <a:r>
              <a:rPr lang="en-US" sz="2799" u="none" dirty="0" err="1">
                <a:solidFill>
                  <a:srgbClr val="EDEDED"/>
                </a:solidFill>
                <a:latin typeface="TT Firs Neue"/>
                <a:ea typeface="TT Firs Neue"/>
                <a:cs typeface="TT Firs Neue"/>
                <a:sym typeface="TT Firs Neue"/>
              </a:rPr>
              <a:t>обставин</a:t>
            </a:r>
            <a:r>
              <a:rPr lang="en-US" sz="2799" u="none" dirty="0">
                <a:solidFill>
                  <a:srgbClr val="EDEDED"/>
                </a:solidFill>
                <a:latin typeface="TT Firs Neue"/>
                <a:ea typeface="TT Firs Neue"/>
                <a:cs typeface="TT Firs Neue"/>
                <a:sym typeface="TT Firs Neue"/>
              </a:rPr>
              <a:t>.</a:t>
            </a:r>
          </a:p>
          <a:p>
            <a:pPr marL="0" lvl="0" indent="0" algn="l">
              <a:lnSpc>
                <a:spcPts val="2911"/>
              </a:lnSpc>
            </a:pPr>
            <a:endParaRPr dirty="0"/>
          </a:p>
        </p:txBody>
      </p:sp>
      <p:sp>
        <p:nvSpPr>
          <p:cNvPr id="25" name="Freeform 25"/>
          <p:cNvSpPr/>
          <p:nvPr/>
        </p:nvSpPr>
        <p:spPr>
          <a:xfrm>
            <a:off x="-3048000" y="-2057400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718395" y="572199"/>
            <a:ext cx="995643" cy="942127"/>
          </a:xfrm>
          <a:custGeom>
            <a:avLst/>
            <a:gdLst/>
            <a:ahLst/>
            <a:cxnLst/>
            <a:rect l="l" t="t" r="r" b="b"/>
            <a:pathLst>
              <a:path w="995643" h="942127">
                <a:moveTo>
                  <a:pt x="0" y="0"/>
                </a:moveTo>
                <a:lnTo>
                  <a:pt x="995643" y="0"/>
                </a:lnTo>
                <a:lnTo>
                  <a:pt x="995643" y="942127"/>
                </a:lnTo>
                <a:lnTo>
                  <a:pt x="0" y="942127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68979" y="8770635"/>
            <a:ext cx="995643" cy="942127"/>
          </a:xfrm>
          <a:custGeom>
            <a:avLst/>
            <a:gdLst/>
            <a:ahLst/>
            <a:cxnLst/>
            <a:rect l="l" t="t" r="r" b="b"/>
            <a:pathLst>
              <a:path w="995643" h="942127">
                <a:moveTo>
                  <a:pt x="0" y="0"/>
                </a:moveTo>
                <a:lnTo>
                  <a:pt x="995642" y="0"/>
                </a:lnTo>
                <a:lnTo>
                  <a:pt x="995642" y="942127"/>
                </a:lnTo>
                <a:lnTo>
                  <a:pt x="0" y="942127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100324" y="8279722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304800" y="-1638300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5400000">
            <a:off x="-7400777" y="3324077"/>
            <a:ext cx="18288000" cy="3486446"/>
          </a:xfrm>
          <a:custGeom>
            <a:avLst/>
            <a:gdLst/>
            <a:ahLst/>
            <a:cxnLst/>
            <a:rect l="l" t="t" r="r" b="b"/>
            <a:pathLst>
              <a:path w="18288000" h="3486446">
                <a:moveTo>
                  <a:pt x="0" y="0"/>
                </a:moveTo>
                <a:lnTo>
                  <a:pt x="18288000" y="0"/>
                </a:lnTo>
                <a:lnTo>
                  <a:pt x="18288000" y="3486446"/>
                </a:lnTo>
                <a:lnTo>
                  <a:pt x="0" y="3486446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screen">
              <a:alphaModFix amt="59000"/>
            </a:blip>
            <a:stretch>
              <a:fillRect l="-776" r="-776" b="-20521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200400" y="495300"/>
            <a:ext cx="12573000" cy="26032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577"/>
              </a:lnSpc>
            </a:pPr>
            <a:r>
              <a:rPr lang="uk-UA" sz="6780" b="1" dirty="0" smtClean="0">
                <a:solidFill>
                  <a:srgbClr val="306992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ФІНАНСОВА ДІЯЛЬНІСТЬ ПІДПРИЄМСТВА</a:t>
            </a:r>
            <a:endParaRPr lang="en-US" sz="6780" b="1" dirty="0">
              <a:solidFill>
                <a:srgbClr val="306992"/>
              </a:solidFill>
              <a:latin typeface="Montserrat Heavy"/>
              <a:ea typeface="Montserrat Heavy"/>
              <a:cs typeface="Montserrat Heavy"/>
              <a:sym typeface="Montserrat Heavy"/>
            </a:endParaRPr>
          </a:p>
          <a:p>
            <a:pPr algn="l">
              <a:lnSpc>
                <a:spcPts val="7062"/>
              </a:lnSpc>
            </a:pPr>
            <a:endParaRPr dirty="0"/>
          </a:p>
        </p:txBody>
      </p:sp>
      <p:sp>
        <p:nvSpPr>
          <p:cNvPr id="13" name="Freeform 5"/>
          <p:cNvSpPr/>
          <p:nvPr/>
        </p:nvSpPr>
        <p:spPr>
          <a:xfrm>
            <a:off x="6477000" y="2628900"/>
            <a:ext cx="11582400" cy="6596090"/>
          </a:xfrm>
          <a:custGeom>
            <a:avLst/>
            <a:gdLst/>
            <a:ahLst/>
            <a:cxnLst/>
            <a:rect l="l" t="t" r="r" b="b"/>
            <a:pathLst>
              <a:path w="14465325" h="7955929">
                <a:moveTo>
                  <a:pt x="0" y="0"/>
                </a:moveTo>
                <a:lnTo>
                  <a:pt x="14465326" y="0"/>
                </a:lnTo>
                <a:lnTo>
                  <a:pt x="14465326" y="7955929"/>
                </a:lnTo>
                <a:lnTo>
                  <a:pt x="0" y="7955929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screen"/>
            <a:stretch>
              <a:fillRect/>
            </a:stretch>
          </a:blipFill>
        </p:spPr>
      </p:sp>
      <p:sp>
        <p:nvSpPr>
          <p:cNvPr id="14" name="Прямоугольник 13"/>
          <p:cNvSpPr/>
          <p:nvPr/>
        </p:nvSpPr>
        <p:spPr>
          <a:xfrm>
            <a:off x="381000" y="2324100"/>
            <a:ext cx="662940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ru-RU" sz="2400" dirty="0" err="1" smtClean="0">
                <a:latin typeface="TT Firs Neue Bold Italics" charset="-52"/>
                <a:ea typeface="Heading Now 71-78"/>
                <a:cs typeface="Heading Now 71-78"/>
                <a:sym typeface="Heading Now 71-78"/>
              </a:rPr>
              <a:t>Відсутність</a:t>
            </a:r>
            <a:r>
              <a:rPr lang="ru-RU" sz="2400" dirty="0" smtClean="0">
                <a:latin typeface="TT Firs Neue Bold Italics" charset="-52"/>
                <a:ea typeface="Heading Now 71-78"/>
                <a:cs typeface="Heading Now 71-78"/>
                <a:sym typeface="Heading Now 71-78"/>
              </a:rPr>
              <a:t> </a:t>
            </a:r>
            <a:r>
              <a:rPr lang="ru-RU" sz="2400" dirty="0" err="1" smtClean="0">
                <a:latin typeface="TT Firs Neue Bold Italics" charset="-52"/>
                <a:ea typeface="Heading Now 71-78"/>
                <a:cs typeface="Heading Now 71-78"/>
                <a:sym typeface="Heading Now 71-78"/>
              </a:rPr>
              <a:t>економічно</a:t>
            </a:r>
            <a:r>
              <a:rPr lang="ru-RU" sz="2400" dirty="0" smtClean="0">
                <a:latin typeface="TT Firs Neue Bold Italics" charset="-52"/>
                <a:ea typeface="Heading Now 71-78"/>
                <a:cs typeface="Heading Now 71-78"/>
                <a:sym typeface="Heading Now 71-78"/>
              </a:rPr>
              <a:t> </a:t>
            </a:r>
            <a:r>
              <a:rPr lang="ru-RU" sz="2400" dirty="0" err="1" smtClean="0">
                <a:latin typeface="TT Firs Neue Bold Italics" charset="-52"/>
                <a:ea typeface="Heading Now 71-78"/>
                <a:cs typeface="Heading Now 71-78"/>
                <a:sym typeface="Heading Now 71-78"/>
              </a:rPr>
              <a:t>обґрунтованих</a:t>
            </a:r>
            <a:r>
              <a:rPr lang="ru-RU" sz="2400" dirty="0" smtClean="0">
                <a:latin typeface="TT Firs Neue Bold Italics" charset="-52"/>
                <a:ea typeface="Heading Now 71-78"/>
                <a:cs typeface="Heading Now 71-78"/>
                <a:sym typeface="Heading Now 71-78"/>
              </a:rPr>
              <a:t> </a:t>
            </a:r>
            <a:r>
              <a:rPr lang="ru-RU" sz="2400" dirty="0" err="1" smtClean="0">
                <a:latin typeface="TT Firs Neue Bold Italics" charset="-52"/>
                <a:ea typeface="Heading Now 71-78"/>
                <a:cs typeface="Heading Now 71-78"/>
                <a:sym typeface="Heading Now 71-78"/>
              </a:rPr>
              <a:t>тарифів</a:t>
            </a:r>
            <a:r>
              <a:rPr lang="ru-RU" sz="2400" dirty="0" smtClean="0">
                <a:latin typeface="TT Firs Neue Bold Italics" charset="-52"/>
                <a:ea typeface="Heading Now 71-78"/>
                <a:cs typeface="Heading Now 71-78"/>
                <a:sym typeface="Heading Now 71-78"/>
              </a:rPr>
              <a:t> на </a:t>
            </a:r>
            <a:r>
              <a:rPr lang="ru-RU" sz="2400" dirty="0" err="1" smtClean="0">
                <a:latin typeface="TT Firs Neue Bold Italics" charset="-52"/>
                <a:ea typeface="Heading Now 71-78"/>
                <a:cs typeface="Heading Now 71-78"/>
                <a:sym typeface="Heading Now 71-78"/>
              </a:rPr>
              <a:t>послуги</a:t>
            </a:r>
            <a:r>
              <a:rPr lang="ru-RU" sz="2400" dirty="0" smtClean="0">
                <a:latin typeface="TT Firs Neue Bold Italics" charset="-52"/>
                <a:ea typeface="Heading Now 71-78"/>
                <a:cs typeface="Heading Now 71-78"/>
                <a:sym typeface="Heading Now 71-78"/>
              </a:rPr>
              <a:t> </a:t>
            </a:r>
            <a:r>
              <a:rPr lang="ru-RU" sz="2400" dirty="0" err="1" smtClean="0">
                <a:latin typeface="TT Firs Neue Bold Italics" charset="-52"/>
                <a:ea typeface="Heading Now 71-78"/>
                <a:cs typeface="Heading Now 71-78"/>
                <a:sym typeface="Heading Now 71-78"/>
              </a:rPr>
              <a:t>централізованого</a:t>
            </a:r>
            <a:r>
              <a:rPr lang="ru-RU" sz="2400" dirty="0" smtClean="0">
                <a:latin typeface="TT Firs Neue Bold Italics" charset="-52"/>
                <a:ea typeface="Heading Now 71-78"/>
                <a:cs typeface="Heading Now 71-78"/>
                <a:sym typeface="Heading Now 71-78"/>
              </a:rPr>
              <a:t> </a:t>
            </a:r>
            <a:r>
              <a:rPr lang="ru-RU" sz="2400" dirty="0" err="1" smtClean="0">
                <a:latin typeface="TT Firs Neue Bold Italics" charset="-52"/>
                <a:ea typeface="Heading Now 71-78"/>
                <a:cs typeface="Heading Now 71-78"/>
                <a:sym typeface="Heading Now 71-78"/>
              </a:rPr>
              <a:t>водопостачання</a:t>
            </a:r>
            <a:r>
              <a:rPr lang="ru-RU" sz="2400" dirty="0" smtClean="0">
                <a:latin typeface="TT Firs Neue Bold Italics" charset="-52"/>
                <a:ea typeface="Heading Now 71-78"/>
                <a:cs typeface="Heading Now 71-78"/>
                <a:sym typeface="Heading Now 71-78"/>
              </a:rPr>
              <a:t> та </a:t>
            </a:r>
            <a:r>
              <a:rPr lang="ru-RU" sz="2400" dirty="0" err="1" smtClean="0">
                <a:latin typeface="TT Firs Neue Bold Italics" charset="-52"/>
                <a:ea typeface="Heading Now 71-78"/>
                <a:cs typeface="Heading Now 71-78"/>
                <a:sym typeface="Heading Now 71-78"/>
              </a:rPr>
              <a:t>водовідведення</a:t>
            </a:r>
            <a:r>
              <a:rPr lang="ru-RU" sz="2400" dirty="0" smtClean="0">
                <a:latin typeface="TT Firs Neue Bold Italics" charset="-52"/>
                <a:ea typeface="Heading Now 71-78"/>
                <a:cs typeface="Heading Now 71-78"/>
                <a:sym typeface="Heading Now 71-78"/>
              </a:rPr>
              <a:t>.</a:t>
            </a:r>
            <a:endParaRPr lang="ru-RU" sz="2400" dirty="0" smtClean="0">
              <a:latin typeface="TT Firs Neue Bold Italics" charset="-52"/>
            </a:endParaRPr>
          </a:p>
          <a:p>
            <a:pPr>
              <a:lnSpc>
                <a:spcPct val="120000"/>
              </a:lnSpc>
              <a:spcBef>
                <a:spcPct val="0"/>
              </a:spcBef>
            </a:pPr>
            <a:endParaRPr lang="ru-RU" sz="2400" dirty="0" smtClean="0">
              <a:latin typeface="TT Firs Neue Bold Italics" charset="-52"/>
              <a:ea typeface="Heading Now 71-78"/>
              <a:cs typeface="Heading Now 71-78"/>
              <a:sym typeface="Heading Now 71-78"/>
            </a:endParaRP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ru-RU" sz="2400" dirty="0" err="1" smtClean="0">
                <a:latin typeface="TT Firs Neue Bold Italics" charset="-52"/>
                <a:ea typeface="Heading Now 71-78"/>
                <a:cs typeface="Heading Now 71-78"/>
                <a:sym typeface="Heading Now 71-78"/>
              </a:rPr>
              <a:t>Діючі</a:t>
            </a:r>
            <a:r>
              <a:rPr lang="ru-RU" sz="2400" dirty="0" smtClean="0">
                <a:latin typeface="TT Firs Neue Bold Italics" charset="-52"/>
                <a:ea typeface="Heading Now 71-78"/>
                <a:cs typeface="Heading Now 71-78"/>
                <a:sym typeface="Heading Now 71-78"/>
              </a:rPr>
              <a:t> </a:t>
            </a:r>
            <a:r>
              <a:rPr lang="ru-RU" sz="2400" dirty="0" err="1" smtClean="0">
                <a:latin typeface="TT Firs Neue Bold Italics" charset="-52"/>
                <a:ea typeface="Heading Now 71-78"/>
                <a:cs typeface="Heading Now 71-78"/>
                <a:sym typeface="Heading Now 71-78"/>
              </a:rPr>
              <a:t>тарифи</a:t>
            </a:r>
            <a:r>
              <a:rPr lang="ru-RU" sz="2400" dirty="0" smtClean="0">
                <a:latin typeface="TT Firs Neue Bold Italics" charset="-52"/>
                <a:ea typeface="Heading Now 71-78"/>
                <a:cs typeface="Heading Now 71-78"/>
                <a:sym typeface="Heading Now 71-78"/>
              </a:rPr>
              <a:t> </a:t>
            </a:r>
            <a:r>
              <a:rPr lang="ru-RU" sz="2400" dirty="0" err="1" smtClean="0">
                <a:latin typeface="TT Firs Neue Bold Italics" charset="-52"/>
                <a:ea typeface="Heading Now 71-78"/>
                <a:cs typeface="Heading Now 71-78"/>
                <a:sym typeface="Heading Now 71-78"/>
              </a:rPr>
              <a:t>призводять</a:t>
            </a:r>
            <a:r>
              <a:rPr lang="ru-RU" sz="2400" dirty="0" smtClean="0">
                <a:latin typeface="TT Firs Neue Bold Italics" charset="-52"/>
                <a:ea typeface="Heading Now 71-78"/>
                <a:cs typeface="Heading Now 71-78"/>
                <a:sym typeface="Heading Now 71-78"/>
              </a:rPr>
              <a:t> до </a:t>
            </a:r>
            <a:r>
              <a:rPr lang="ru-RU" sz="2400" dirty="0" err="1" smtClean="0">
                <a:latin typeface="TT Firs Neue Bold Italics" charset="-52"/>
                <a:ea typeface="Heading Now 71-78"/>
                <a:cs typeface="Heading Now 71-78"/>
                <a:sym typeface="Heading Now 71-78"/>
              </a:rPr>
              <a:t>збиткової</a:t>
            </a:r>
            <a:r>
              <a:rPr lang="ru-RU" sz="2400" dirty="0" smtClean="0">
                <a:latin typeface="TT Firs Neue Bold Italics" charset="-52"/>
                <a:ea typeface="Heading Now 71-78"/>
                <a:cs typeface="Heading Now 71-78"/>
                <a:sym typeface="Heading Now 71-78"/>
              </a:rPr>
              <a:t> </a:t>
            </a:r>
            <a:r>
              <a:rPr lang="ru-RU" sz="2400" dirty="0" err="1" smtClean="0">
                <a:latin typeface="TT Firs Neue Bold Italics" charset="-52"/>
                <a:ea typeface="Heading Now 71-78"/>
                <a:cs typeface="Heading Now 71-78"/>
                <a:sym typeface="Heading Now 71-78"/>
              </a:rPr>
              <a:t>основної</a:t>
            </a:r>
            <a:r>
              <a:rPr lang="ru-RU" sz="2400" dirty="0" smtClean="0">
                <a:latin typeface="TT Firs Neue Bold Italics" charset="-52"/>
                <a:ea typeface="Heading Now 71-78"/>
                <a:cs typeface="Heading Now 71-78"/>
                <a:sym typeface="Heading Now 71-78"/>
              </a:rPr>
              <a:t> </a:t>
            </a:r>
            <a:r>
              <a:rPr lang="ru-RU" sz="2400" dirty="0" err="1" smtClean="0">
                <a:latin typeface="TT Firs Neue Bold Italics" charset="-52"/>
                <a:ea typeface="Heading Now 71-78"/>
                <a:cs typeface="Heading Now 71-78"/>
                <a:sym typeface="Heading Now 71-78"/>
              </a:rPr>
              <a:t>діяльності</a:t>
            </a:r>
            <a:r>
              <a:rPr lang="ru-RU" sz="2400" dirty="0" smtClean="0">
                <a:latin typeface="TT Firs Neue Bold Italics" charset="-52"/>
                <a:ea typeface="Heading Now 71-78"/>
                <a:cs typeface="Heading Now 71-78"/>
                <a:sym typeface="Heading Now 71-78"/>
              </a:rPr>
              <a:t> </a:t>
            </a:r>
            <a:r>
              <a:rPr lang="ru-RU" sz="2400" dirty="0" err="1" smtClean="0">
                <a:latin typeface="TT Firs Neue Bold Italics" charset="-52"/>
                <a:ea typeface="Heading Now 71-78"/>
                <a:cs typeface="Heading Now 71-78"/>
                <a:sym typeface="Heading Now 71-78"/>
              </a:rPr>
              <a:t>підприємства</a:t>
            </a:r>
            <a:endParaRPr lang="ru-RU" sz="2400" dirty="0" smtClean="0">
              <a:latin typeface="TT Firs Neue Bold Italics" charset="-52"/>
              <a:ea typeface="Heading Now 71-78"/>
              <a:cs typeface="Heading Now 71-78"/>
              <a:sym typeface="Heading Now 71-78"/>
            </a:endParaRP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ru-RU" sz="2400" dirty="0" smtClean="0">
                <a:latin typeface="TT Firs Neue Bold Italics" charset="-52"/>
                <a:ea typeface="Heading Now 71-78"/>
                <a:cs typeface="Heading Now 71-78"/>
                <a:sym typeface="Heading Now 71-78"/>
              </a:rPr>
              <a:t> - 2022 – </a:t>
            </a:r>
            <a:r>
              <a:rPr lang="ru-RU" sz="2400" dirty="0" err="1" smtClean="0">
                <a:latin typeface="TT Firs Neue Bold Italics" charset="-52"/>
                <a:ea typeface="Heading Now 71-78"/>
                <a:cs typeface="Heading Now 71-78"/>
                <a:sym typeface="Heading Now 71-78"/>
              </a:rPr>
              <a:t>збиток</a:t>
            </a:r>
            <a:r>
              <a:rPr lang="ru-RU" sz="2400" dirty="0" smtClean="0">
                <a:latin typeface="TT Firs Neue Bold Italics" charset="-52"/>
                <a:ea typeface="Heading Now 71-78"/>
                <a:cs typeface="Heading Now 71-78"/>
                <a:sym typeface="Heading Now 71-78"/>
              </a:rPr>
              <a:t> – </a:t>
            </a:r>
            <a:r>
              <a:rPr lang="ru-RU" sz="2400" dirty="0" smtClean="0">
                <a:latin typeface="TT Firs Neue Bold Italics" charset="-52"/>
                <a:ea typeface="Heading Now 71-78"/>
                <a:cs typeface="Heading Now 71-78"/>
                <a:sym typeface="Heading Now 71-78"/>
              </a:rPr>
              <a:t>12 735</a:t>
            </a:r>
            <a:r>
              <a:rPr lang="ru-RU" sz="2400" dirty="0" smtClean="0">
                <a:latin typeface="TT Firs Neue Bold Italics" charset="-52"/>
                <a:ea typeface="Heading Now 71-78"/>
                <a:cs typeface="Heading Now 71-78"/>
                <a:sym typeface="Heading Now 71-78"/>
              </a:rPr>
              <a:t> </a:t>
            </a:r>
            <a:r>
              <a:rPr lang="ru-RU" sz="2400" dirty="0" smtClean="0">
                <a:latin typeface="TT Firs Neue Bold Italics" charset="-52"/>
                <a:ea typeface="Heading Now 71-78"/>
                <a:cs typeface="Heading Now 71-78"/>
                <a:sym typeface="Heading Now 71-78"/>
              </a:rPr>
              <a:t>тис. </a:t>
            </a:r>
            <a:r>
              <a:rPr lang="ru-RU" sz="2400" dirty="0" err="1" smtClean="0">
                <a:latin typeface="TT Firs Neue Bold Italics" charset="-52"/>
                <a:ea typeface="Heading Now 71-78"/>
                <a:cs typeface="Heading Now 71-78"/>
                <a:sym typeface="Heading Now 71-78"/>
              </a:rPr>
              <a:t>грн</a:t>
            </a:r>
            <a:r>
              <a:rPr lang="ru-RU" sz="2400" dirty="0" smtClean="0">
                <a:latin typeface="TT Firs Neue Bold Italics" charset="-52"/>
                <a:ea typeface="Heading Now 71-78"/>
                <a:cs typeface="Heading Now 71-78"/>
                <a:sym typeface="Heading Now 71-78"/>
              </a:rPr>
              <a:t>,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ru-RU" sz="2400" dirty="0" smtClean="0">
                <a:latin typeface="TT Firs Neue Bold Italics" charset="-52"/>
                <a:ea typeface="Heading Now 71-78"/>
                <a:cs typeface="Heading Now 71-78"/>
                <a:sym typeface="Heading Now 71-78"/>
              </a:rPr>
              <a:t> - 2023 – </a:t>
            </a:r>
            <a:r>
              <a:rPr lang="ru-RU" sz="2400" dirty="0" err="1" smtClean="0">
                <a:latin typeface="TT Firs Neue Bold Italics" charset="-52"/>
                <a:ea typeface="Heading Now 71-78"/>
                <a:cs typeface="Heading Now 71-78"/>
                <a:sym typeface="Heading Now 71-78"/>
              </a:rPr>
              <a:t>збиток</a:t>
            </a:r>
            <a:r>
              <a:rPr lang="ru-RU" sz="2400" dirty="0" smtClean="0">
                <a:latin typeface="TT Firs Neue Bold Italics" charset="-52"/>
                <a:ea typeface="Heading Now 71-78"/>
                <a:cs typeface="Heading Now 71-78"/>
                <a:sym typeface="Heading Now 71-78"/>
              </a:rPr>
              <a:t> – </a:t>
            </a:r>
            <a:r>
              <a:rPr lang="ru-RU" sz="2400" dirty="0" smtClean="0">
                <a:latin typeface="TT Firs Neue Bold Italics" charset="-52"/>
                <a:ea typeface="Heading Now 71-78"/>
                <a:cs typeface="Heading Now 71-78"/>
                <a:sym typeface="Heading Now 71-78"/>
              </a:rPr>
              <a:t>61 764</a:t>
            </a:r>
            <a:r>
              <a:rPr lang="ru-RU" sz="2400" dirty="0" smtClean="0">
                <a:latin typeface="TT Firs Neue Bold Italics" charset="-52"/>
                <a:ea typeface="Heading Now 71-78"/>
                <a:cs typeface="Heading Now 71-78"/>
                <a:sym typeface="Heading Now 71-78"/>
              </a:rPr>
              <a:t> </a:t>
            </a:r>
            <a:r>
              <a:rPr lang="ru-RU" sz="2400" dirty="0" smtClean="0">
                <a:latin typeface="TT Firs Neue Bold Italics" charset="-52"/>
                <a:ea typeface="Heading Now 71-78"/>
                <a:cs typeface="Heading Now 71-78"/>
                <a:sym typeface="Heading Now 71-78"/>
              </a:rPr>
              <a:t>тис. </a:t>
            </a:r>
            <a:r>
              <a:rPr lang="ru-RU" sz="2400" dirty="0" err="1" smtClean="0">
                <a:latin typeface="TT Firs Neue Bold Italics" charset="-52"/>
                <a:ea typeface="Heading Now 71-78"/>
                <a:cs typeface="Heading Now 71-78"/>
                <a:sym typeface="Heading Now 71-78"/>
              </a:rPr>
              <a:t>грн</a:t>
            </a:r>
            <a:r>
              <a:rPr lang="ru-RU" sz="2400" dirty="0" smtClean="0">
                <a:latin typeface="TT Firs Neue Bold Italics" charset="-52"/>
                <a:ea typeface="Heading Now 71-78"/>
                <a:cs typeface="Heading Now 71-78"/>
                <a:sym typeface="Heading Now 71-78"/>
              </a:rPr>
              <a:t>,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ru-RU" sz="2400" dirty="0" smtClean="0">
                <a:latin typeface="TT Firs Neue Bold Italics" charset="-52"/>
                <a:ea typeface="Heading Now 71-78"/>
                <a:cs typeface="Heading Now 71-78"/>
                <a:sym typeface="Heading Now 71-78"/>
              </a:rPr>
              <a:t> - 2024 – </a:t>
            </a:r>
            <a:r>
              <a:rPr lang="ru-RU" sz="2400" dirty="0" err="1" smtClean="0">
                <a:latin typeface="TT Firs Neue Bold Italics" charset="-52"/>
                <a:ea typeface="Heading Now 71-78"/>
                <a:cs typeface="Heading Now 71-78"/>
                <a:sym typeface="Heading Now 71-78"/>
              </a:rPr>
              <a:t>збиток</a:t>
            </a:r>
            <a:r>
              <a:rPr lang="ru-RU" sz="2400" dirty="0" smtClean="0">
                <a:latin typeface="TT Firs Neue Bold Italics" charset="-52"/>
                <a:ea typeface="Heading Now 71-78"/>
                <a:cs typeface="Heading Now 71-78"/>
                <a:sym typeface="Heading Now 71-78"/>
              </a:rPr>
              <a:t> – </a:t>
            </a:r>
            <a:r>
              <a:rPr lang="ru-RU" sz="2400" dirty="0" smtClean="0">
                <a:latin typeface="TT Firs Neue Bold Italics" charset="-52"/>
                <a:ea typeface="Heading Now 71-78"/>
                <a:cs typeface="Heading Now 71-78"/>
                <a:sym typeface="Heading Now 71-78"/>
              </a:rPr>
              <a:t>68 988</a:t>
            </a:r>
            <a:r>
              <a:rPr lang="ru-RU" sz="2400" dirty="0" smtClean="0">
                <a:latin typeface="TT Firs Neue Bold Italics" charset="-52"/>
                <a:ea typeface="Heading Now 71-78"/>
                <a:cs typeface="Heading Now 71-78"/>
                <a:sym typeface="Heading Now 71-78"/>
              </a:rPr>
              <a:t> </a:t>
            </a:r>
            <a:r>
              <a:rPr lang="ru-RU" sz="2400" dirty="0" smtClean="0">
                <a:latin typeface="TT Firs Neue Bold Italics" charset="-52"/>
                <a:ea typeface="Heading Now 71-78"/>
                <a:cs typeface="Heading Now 71-78"/>
                <a:sym typeface="Heading Now 71-78"/>
              </a:rPr>
              <a:t>тис. </a:t>
            </a:r>
            <a:r>
              <a:rPr lang="ru-RU" sz="2400" dirty="0" err="1" smtClean="0">
                <a:latin typeface="TT Firs Neue Bold Italics" charset="-52"/>
                <a:ea typeface="Heading Now 71-78"/>
                <a:cs typeface="Heading Now 71-78"/>
                <a:sym typeface="Heading Now 71-78"/>
              </a:rPr>
              <a:t>грн</a:t>
            </a:r>
            <a:r>
              <a:rPr lang="ru-RU" sz="2400" dirty="0" smtClean="0">
                <a:latin typeface="TT Firs Neue Bold Italics" charset="-52"/>
                <a:ea typeface="Heading Now 71-78"/>
                <a:cs typeface="Heading Now 71-78"/>
                <a:sym typeface="Heading Now 71-78"/>
              </a:rPr>
              <a:t>.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endParaRPr lang="ru-RU" sz="2400" dirty="0" smtClean="0">
              <a:latin typeface="TT Firs Neue Bold Italics" charset="-52"/>
            </a:endParaRP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ru-RU" sz="2400" dirty="0" err="1" smtClean="0">
                <a:latin typeface="TT Firs Neue Bold Italics" charset="-52"/>
                <a:ea typeface="Heading Now 71-78"/>
                <a:cs typeface="Heading Now 71-78"/>
                <a:sym typeface="Heading Now 71-78"/>
              </a:rPr>
              <a:t>Ступінь</a:t>
            </a:r>
            <a:r>
              <a:rPr lang="ru-RU" sz="2400" dirty="0" smtClean="0">
                <a:latin typeface="TT Firs Neue Bold Italics" charset="-52"/>
                <a:ea typeface="Heading Now 71-78"/>
                <a:cs typeface="Heading Now 71-78"/>
                <a:sym typeface="Heading Now 71-78"/>
              </a:rPr>
              <a:t> фактичного </a:t>
            </a:r>
            <a:r>
              <a:rPr lang="ru-RU" sz="2400" dirty="0" err="1" smtClean="0">
                <a:latin typeface="TT Firs Neue Bold Italics" charset="-52"/>
                <a:ea typeface="Heading Now 71-78"/>
                <a:cs typeface="Heading Now 71-78"/>
                <a:sym typeface="Heading Now 71-78"/>
              </a:rPr>
              <a:t>покриття</a:t>
            </a:r>
            <a:r>
              <a:rPr lang="ru-RU" sz="2400" dirty="0" smtClean="0">
                <a:latin typeface="TT Firs Neue Bold Italics" charset="-52"/>
                <a:ea typeface="Heading Now 71-78"/>
                <a:cs typeface="Heading Now 71-78"/>
                <a:sym typeface="Heading Now 71-78"/>
              </a:rPr>
              <a:t> </a:t>
            </a:r>
            <a:r>
              <a:rPr lang="ru-RU" sz="2400" dirty="0" err="1" smtClean="0">
                <a:latin typeface="TT Firs Neue Bold Italics" charset="-52"/>
                <a:ea typeface="Heading Now 71-78"/>
                <a:cs typeface="Heading Now 71-78"/>
                <a:sym typeface="Heading Now 71-78"/>
              </a:rPr>
              <a:t>витрат</a:t>
            </a:r>
            <a:r>
              <a:rPr lang="ru-RU" sz="2400" dirty="0" smtClean="0">
                <a:latin typeface="TT Firs Neue Bold Italics" charset="-52"/>
                <a:ea typeface="Heading Now 71-78"/>
                <a:cs typeface="Heading Now 71-78"/>
                <a:sym typeface="Heading Now 71-78"/>
              </a:rPr>
              <a:t> </a:t>
            </a:r>
            <a:r>
              <a:rPr lang="ru-RU" sz="2400" dirty="0" err="1" smtClean="0">
                <a:latin typeface="TT Firs Neue Bold Italics" charset="-52"/>
                <a:ea typeface="Heading Now 71-78"/>
                <a:cs typeface="Heading Now 71-78"/>
                <a:sym typeface="Heading Now 71-78"/>
              </a:rPr>
              <a:t>послуг</a:t>
            </a:r>
            <a:r>
              <a:rPr lang="ru-RU" sz="2400" dirty="0" smtClean="0">
                <a:latin typeface="TT Firs Neue Bold Italics" charset="-52"/>
                <a:ea typeface="Heading Now 71-78"/>
                <a:cs typeface="Heading Now 71-78"/>
                <a:sym typeface="Heading Now 71-78"/>
              </a:rPr>
              <a:t> </a:t>
            </a:r>
            <a:r>
              <a:rPr lang="ru-RU" sz="2400" dirty="0" err="1" smtClean="0">
                <a:latin typeface="TT Firs Neue Bold Italics" charset="-52"/>
                <a:ea typeface="Heading Now 71-78"/>
                <a:cs typeface="Heading Now 71-78"/>
                <a:sym typeface="Heading Now 71-78"/>
              </a:rPr>
              <a:t>чинним</a:t>
            </a:r>
            <a:r>
              <a:rPr lang="ru-RU" sz="2400" dirty="0" smtClean="0">
                <a:latin typeface="TT Firs Neue Bold Italics" charset="-52"/>
                <a:ea typeface="Heading Now 71-78"/>
                <a:cs typeface="Heading Now 71-78"/>
                <a:sym typeface="Heading Now 71-78"/>
              </a:rPr>
              <a:t> тарифом: 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ru-RU" sz="2400" dirty="0" smtClean="0">
                <a:latin typeface="TT Firs Neue Bold Italics" charset="-52"/>
                <a:ea typeface="Heading Now 71-78"/>
                <a:cs typeface="Heading Now 71-78"/>
                <a:sym typeface="Heading Now 71-78"/>
              </a:rPr>
              <a:t> - 2022 – 90,4 %, 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ru-RU" sz="2400" dirty="0" smtClean="0">
                <a:latin typeface="TT Firs Neue Bold Italics" charset="-52"/>
                <a:ea typeface="Heading Now 71-78"/>
                <a:cs typeface="Heading Now 71-78"/>
                <a:sym typeface="Heading Now 71-78"/>
              </a:rPr>
              <a:t> - 2023 – 76,6 %, 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ru-RU" sz="2400" dirty="0" smtClean="0">
                <a:latin typeface="TT Firs Neue Bold Italics" charset="-52"/>
                <a:ea typeface="Heading Now 71-78"/>
                <a:cs typeface="Heading Now 71-78"/>
                <a:sym typeface="Heading Now 71-78"/>
              </a:rPr>
              <a:t> - 2024 – 76,7 % </a:t>
            </a:r>
            <a:endParaRPr lang="ru-RU" sz="2400" dirty="0">
              <a:latin typeface="TT Firs Neue Bold Italics" charset="-52"/>
              <a:ea typeface="Heading Now 71-78"/>
              <a:cs typeface="Heading Now 71-78"/>
              <a:sym typeface="Heading Now 71-78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304228"/>
            <a:ext cx="18288000" cy="3965544"/>
          </a:xfrm>
          <a:custGeom>
            <a:avLst/>
            <a:gdLst/>
            <a:ahLst/>
            <a:cxnLst/>
            <a:rect l="l" t="t" r="r" b="b"/>
            <a:pathLst>
              <a:path w="18288000" h="3965544">
                <a:moveTo>
                  <a:pt x="0" y="0"/>
                </a:moveTo>
                <a:lnTo>
                  <a:pt x="18288000" y="0"/>
                </a:lnTo>
                <a:lnTo>
                  <a:pt x="18288000" y="3965544"/>
                </a:lnTo>
                <a:lnTo>
                  <a:pt x="0" y="396554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alphaModFix amt="46000"/>
            </a:blip>
            <a:stretch>
              <a:fillRect l="-776" r="-776" b="-596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718395" y="572199"/>
            <a:ext cx="995643" cy="942127"/>
          </a:xfrm>
          <a:custGeom>
            <a:avLst/>
            <a:gdLst/>
            <a:ahLst/>
            <a:cxnLst/>
            <a:rect l="l" t="t" r="r" b="b"/>
            <a:pathLst>
              <a:path w="995643" h="942127">
                <a:moveTo>
                  <a:pt x="0" y="0"/>
                </a:moveTo>
                <a:lnTo>
                  <a:pt x="995643" y="0"/>
                </a:lnTo>
                <a:lnTo>
                  <a:pt x="995643" y="942127"/>
                </a:lnTo>
                <a:lnTo>
                  <a:pt x="0" y="942127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68979" y="8770635"/>
            <a:ext cx="995643" cy="942127"/>
          </a:xfrm>
          <a:custGeom>
            <a:avLst/>
            <a:gdLst/>
            <a:ahLst/>
            <a:cxnLst/>
            <a:rect l="l" t="t" r="r" b="b"/>
            <a:pathLst>
              <a:path w="995643" h="942127">
                <a:moveTo>
                  <a:pt x="0" y="0"/>
                </a:moveTo>
                <a:lnTo>
                  <a:pt x="995642" y="0"/>
                </a:lnTo>
                <a:lnTo>
                  <a:pt x="995642" y="942127"/>
                </a:lnTo>
                <a:lnTo>
                  <a:pt x="0" y="942127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927124" y="-2107522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screen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AutoShape 6"/>
          <p:cNvSpPr/>
          <p:nvPr/>
        </p:nvSpPr>
        <p:spPr>
          <a:xfrm>
            <a:off x="1066800" y="3467100"/>
            <a:ext cx="6503308" cy="1524000"/>
          </a:xfrm>
          <a:prstGeom prst="rect">
            <a:avLst/>
          </a:prstGeom>
          <a:solidFill>
            <a:srgbClr val="306992"/>
          </a:solidFill>
        </p:spPr>
      </p:sp>
      <p:sp>
        <p:nvSpPr>
          <p:cNvPr id="7" name="TextBox 7"/>
          <p:cNvSpPr txBox="1"/>
          <p:nvPr/>
        </p:nvSpPr>
        <p:spPr>
          <a:xfrm>
            <a:off x="1371600" y="647700"/>
            <a:ext cx="7059350" cy="3480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71"/>
              </a:lnSpc>
            </a:pPr>
            <a:r>
              <a:rPr lang="en-US" sz="6980" b="1" dirty="0">
                <a:solidFill>
                  <a:srgbClr val="306992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КАДРОВІ ВИКЛИКИ </a:t>
            </a:r>
          </a:p>
          <a:p>
            <a:pPr algn="l">
              <a:lnSpc>
                <a:spcPts val="6771"/>
              </a:lnSpc>
            </a:pPr>
            <a:r>
              <a:rPr lang="en-US" sz="6980" b="1" dirty="0">
                <a:solidFill>
                  <a:srgbClr val="306992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СЬОГОДЕННЯ</a:t>
            </a:r>
          </a:p>
          <a:p>
            <a:pPr algn="l">
              <a:lnSpc>
                <a:spcPts val="6771"/>
              </a:lnSpc>
            </a:pPr>
            <a:endParaRPr dirty="0"/>
          </a:p>
        </p:txBody>
      </p:sp>
      <p:sp>
        <p:nvSpPr>
          <p:cNvPr id="8" name="TextBox 8"/>
          <p:cNvSpPr txBox="1"/>
          <p:nvPr/>
        </p:nvSpPr>
        <p:spPr>
          <a:xfrm>
            <a:off x="1219200" y="3543300"/>
            <a:ext cx="6310622" cy="17656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sz="2400" dirty="0" err="1" smtClean="0">
                <a:solidFill>
                  <a:schemeClr val="bg1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Середній</a:t>
            </a:r>
            <a:r>
              <a:rPr lang="en-US" sz="2400" dirty="0" smtClean="0">
                <a:solidFill>
                  <a:schemeClr val="bg1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рівень</a:t>
            </a:r>
            <a:r>
              <a:rPr lang="en-US" sz="2400" dirty="0" smtClean="0">
                <a:solidFill>
                  <a:schemeClr val="bg1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оплати</a:t>
            </a:r>
            <a:r>
              <a:rPr lang="en-US" sz="2400" dirty="0" smtClean="0">
                <a:solidFill>
                  <a:schemeClr val="bg1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праці</a:t>
            </a:r>
            <a:r>
              <a:rPr lang="en-US" sz="2400" dirty="0" smtClean="0">
                <a:solidFill>
                  <a:schemeClr val="bg1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на</a:t>
            </a:r>
            <a:r>
              <a:rPr lang="en-US" sz="2400" dirty="0" smtClean="0">
                <a:solidFill>
                  <a:schemeClr val="bg1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підприємстві</a:t>
            </a:r>
            <a:r>
              <a:rPr lang="en-US" sz="2400" dirty="0" smtClean="0">
                <a:solidFill>
                  <a:schemeClr val="bg1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за</a:t>
            </a:r>
            <a:r>
              <a:rPr lang="en-US" sz="2400" dirty="0" smtClean="0">
                <a:solidFill>
                  <a:schemeClr val="bg1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 2024 </a:t>
            </a:r>
            <a:r>
              <a:rPr lang="en-US" sz="2400" dirty="0" err="1" smtClean="0">
                <a:solidFill>
                  <a:schemeClr val="bg1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рік</a:t>
            </a:r>
            <a:r>
              <a:rPr lang="en-US" sz="2400" dirty="0" smtClean="0">
                <a:solidFill>
                  <a:schemeClr val="bg1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 –14 877 </a:t>
            </a:r>
            <a:r>
              <a:rPr lang="en-US" sz="2400" dirty="0" err="1" smtClean="0">
                <a:solidFill>
                  <a:schemeClr val="bg1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грн</a:t>
            </a:r>
            <a:r>
              <a:rPr lang="en-US" sz="2400" dirty="0" smtClean="0">
                <a:solidFill>
                  <a:schemeClr val="bg1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 (</a:t>
            </a:r>
            <a:r>
              <a:rPr lang="en-US" sz="2400" dirty="0" err="1" smtClean="0">
                <a:solidFill>
                  <a:schemeClr val="bg1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нараховано</a:t>
            </a:r>
            <a:r>
              <a:rPr lang="en-US" sz="2400" dirty="0" smtClean="0">
                <a:solidFill>
                  <a:schemeClr val="bg1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), 11 827 («</a:t>
            </a:r>
            <a:r>
              <a:rPr lang="en-US" sz="2400" dirty="0" err="1" smtClean="0">
                <a:solidFill>
                  <a:schemeClr val="bg1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на</a:t>
            </a:r>
            <a:r>
              <a:rPr lang="en-US" sz="2400" dirty="0" smtClean="0">
                <a:solidFill>
                  <a:schemeClr val="bg1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руки</a:t>
            </a:r>
            <a:r>
              <a:rPr lang="en-US" sz="2400" dirty="0" smtClean="0">
                <a:solidFill>
                  <a:schemeClr val="bg1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»).</a:t>
            </a:r>
          </a:p>
          <a:p>
            <a:pPr algn="just">
              <a:lnSpc>
                <a:spcPts val="3919"/>
              </a:lnSpc>
            </a:pPr>
            <a:endParaRPr dirty="0"/>
          </a:p>
        </p:txBody>
      </p:sp>
      <p:sp>
        <p:nvSpPr>
          <p:cNvPr id="9" name="AutoShape 9"/>
          <p:cNvSpPr/>
          <p:nvPr/>
        </p:nvSpPr>
        <p:spPr>
          <a:xfrm>
            <a:off x="1066800" y="5143500"/>
            <a:ext cx="6503308" cy="1524000"/>
          </a:xfrm>
          <a:prstGeom prst="rect">
            <a:avLst/>
          </a:prstGeom>
          <a:solidFill>
            <a:srgbClr val="306992"/>
          </a:solidFill>
        </p:spPr>
      </p:sp>
      <p:sp>
        <p:nvSpPr>
          <p:cNvPr id="10" name="AutoShape 10"/>
          <p:cNvSpPr/>
          <p:nvPr/>
        </p:nvSpPr>
        <p:spPr>
          <a:xfrm>
            <a:off x="1066800" y="6819900"/>
            <a:ext cx="6477000" cy="1447800"/>
          </a:xfrm>
          <a:prstGeom prst="rect">
            <a:avLst/>
          </a:prstGeom>
          <a:solidFill>
            <a:srgbClr val="306992"/>
          </a:solidFill>
        </p:spPr>
      </p:sp>
      <p:grpSp>
        <p:nvGrpSpPr>
          <p:cNvPr id="11" name="Group 11"/>
          <p:cNvGrpSpPr/>
          <p:nvPr/>
        </p:nvGrpSpPr>
        <p:grpSpPr>
          <a:xfrm>
            <a:off x="609600" y="4229100"/>
            <a:ext cx="264701" cy="264701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06992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609600" y="5676900"/>
            <a:ext cx="264701" cy="264701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06992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609600" y="7353300"/>
            <a:ext cx="264701" cy="264701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06992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9144000" y="4661611"/>
            <a:ext cx="4777218" cy="4777218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37274" y="0"/>
                  </a:moveTo>
                  <a:lnTo>
                    <a:pt x="775526" y="0"/>
                  </a:lnTo>
                  <a:cubicBezTo>
                    <a:pt x="785412" y="0"/>
                    <a:pt x="794893" y="3927"/>
                    <a:pt x="801883" y="10917"/>
                  </a:cubicBezTo>
                  <a:cubicBezTo>
                    <a:pt x="808873" y="17907"/>
                    <a:pt x="812800" y="27388"/>
                    <a:pt x="812800" y="37274"/>
                  </a:cubicBezTo>
                  <a:lnTo>
                    <a:pt x="812800" y="775526"/>
                  </a:lnTo>
                  <a:cubicBezTo>
                    <a:pt x="812800" y="785412"/>
                    <a:pt x="808873" y="794893"/>
                    <a:pt x="801883" y="801883"/>
                  </a:cubicBezTo>
                  <a:cubicBezTo>
                    <a:pt x="794893" y="808873"/>
                    <a:pt x="785412" y="812800"/>
                    <a:pt x="775526" y="812800"/>
                  </a:cubicBezTo>
                  <a:lnTo>
                    <a:pt x="37274" y="812800"/>
                  </a:lnTo>
                  <a:cubicBezTo>
                    <a:pt x="27388" y="812800"/>
                    <a:pt x="17907" y="808873"/>
                    <a:pt x="10917" y="801883"/>
                  </a:cubicBezTo>
                  <a:cubicBezTo>
                    <a:pt x="3927" y="794893"/>
                    <a:pt x="0" y="785412"/>
                    <a:pt x="0" y="775526"/>
                  </a:cubicBezTo>
                  <a:lnTo>
                    <a:pt x="0" y="37274"/>
                  </a:lnTo>
                  <a:cubicBezTo>
                    <a:pt x="0" y="27388"/>
                    <a:pt x="3927" y="17907"/>
                    <a:pt x="10917" y="10917"/>
                  </a:cubicBezTo>
                  <a:cubicBezTo>
                    <a:pt x="17907" y="3927"/>
                    <a:pt x="27388" y="0"/>
                    <a:pt x="37274" y="0"/>
                  </a:cubicBezTo>
                  <a:close/>
                </a:path>
              </a:pathLst>
            </a:custGeom>
            <a:blipFill>
              <a:blip r:embed="rId7" cstate="screen"/>
              <a:stretch>
                <a:fillRect l="-3065" t="-14526" r="-11134" b="-15706"/>
              </a:stretch>
            </a:blipFill>
          </p:spPr>
        </p:sp>
      </p:grpSp>
      <p:sp>
        <p:nvSpPr>
          <p:cNvPr id="22" name="TextBox 22"/>
          <p:cNvSpPr txBox="1"/>
          <p:nvPr/>
        </p:nvSpPr>
        <p:spPr>
          <a:xfrm>
            <a:off x="1143000" y="5219700"/>
            <a:ext cx="6310622" cy="13295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dirty="0" err="1" smtClean="0">
                <a:solidFill>
                  <a:schemeClr val="bg1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Кількість</a:t>
            </a:r>
            <a:r>
              <a:rPr lang="en-US" sz="2400" dirty="0" smtClean="0">
                <a:solidFill>
                  <a:schemeClr val="bg1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постійних</a:t>
            </a:r>
            <a:r>
              <a:rPr lang="en-US" sz="2400" dirty="0" smtClean="0">
                <a:solidFill>
                  <a:schemeClr val="bg1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вакансій</a:t>
            </a:r>
            <a:r>
              <a:rPr lang="en-US" sz="2400" dirty="0" smtClean="0">
                <a:solidFill>
                  <a:schemeClr val="bg1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переважно</a:t>
            </a:r>
            <a:r>
              <a:rPr lang="en-US" sz="2400" dirty="0" smtClean="0">
                <a:solidFill>
                  <a:schemeClr val="bg1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робітничих</a:t>
            </a:r>
            <a:r>
              <a:rPr lang="en-US" sz="2400" dirty="0" smtClean="0">
                <a:solidFill>
                  <a:schemeClr val="bg1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спеціальностей</a:t>
            </a:r>
            <a:r>
              <a:rPr lang="en-US" sz="2400" dirty="0" smtClean="0">
                <a:solidFill>
                  <a:schemeClr val="bg1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 – 45-50 </a:t>
            </a:r>
            <a:r>
              <a:rPr lang="en-US" sz="2400" dirty="0" err="1" smtClean="0">
                <a:solidFill>
                  <a:schemeClr val="bg1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робочих</a:t>
            </a:r>
            <a:r>
              <a:rPr lang="en-US" sz="2400" dirty="0" smtClean="0">
                <a:solidFill>
                  <a:schemeClr val="bg1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місць</a:t>
            </a:r>
            <a:r>
              <a:rPr lang="en-US" sz="2400" dirty="0" smtClean="0">
                <a:solidFill>
                  <a:schemeClr val="bg1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 (</a:t>
            </a:r>
            <a:r>
              <a:rPr lang="en-US" sz="2400" dirty="0" err="1" smtClean="0">
                <a:solidFill>
                  <a:schemeClr val="bg1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постійний</a:t>
            </a:r>
            <a:r>
              <a:rPr lang="en-US" sz="2400" dirty="0" smtClean="0">
                <a:solidFill>
                  <a:schemeClr val="bg1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дефіцит</a:t>
            </a:r>
            <a:r>
              <a:rPr lang="en-US" sz="2400" dirty="0" smtClean="0">
                <a:solidFill>
                  <a:schemeClr val="bg1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кадрів</a:t>
            </a:r>
            <a:r>
              <a:rPr lang="en-US" sz="2400" dirty="0" smtClean="0">
                <a:solidFill>
                  <a:schemeClr val="bg1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).</a:t>
            </a:r>
            <a:endParaRPr lang="en-US" sz="2400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1143000" y="6896100"/>
            <a:ext cx="6097125" cy="1297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dirty="0" err="1" smtClean="0">
                <a:solidFill>
                  <a:schemeClr val="bg1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Вимушена</a:t>
            </a:r>
            <a:r>
              <a:rPr lang="en-US" sz="2400" dirty="0" smtClean="0">
                <a:solidFill>
                  <a:schemeClr val="bg1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робота</a:t>
            </a:r>
            <a:r>
              <a:rPr lang="en-US" sz="2400" dirty="0" smtClean="0">
                <a:solidFill>
                  <a:schemeClr val="bg1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підприємства</a:t>
            </a:r>
            <a:r>
              <a:rPr lang="en-US" sz="2400" dirty="0" smtClean="0">
                <a:solidFill>
                  <a:schemeClr val="bg1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на</a:t>
            </a:r>
            <a:r>
              <a:rPr lang="en-US" sz="2400" dirty="0" smtClean="0">
                <a:solidFill>
                  <a:schemeClr val="bg1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умовах</a:t>
            </a:r>
            <a:r>
              <a:rPr lang="en-US" sz="2400" dirty="0" smtClean="0">
                <a:solidFill>
                  <a:schemeClr val="bg1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скороченого</a:t>
            </a:r>
            <a:r>
              <a:rPr lang="en-US" sz="2400" dirty="0" smtClean="0">
                <a:solidFill>
                  <a:schemeClr val="bg1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робочого</a:t>
            </a:r>
            <a:r>
              <a:rPr lang="en-US" sz="2400" dirty="0" smtClean="0">
                <a:solidFill>
                  <a:schemeClr val="bg1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тижня</a:t>
            </a:r>
            <a:r>
              <a:rPr lang="en-US" sz="2400" dirty="0" smtClean="0">
                <a:solidFill>
                  <a:schemeClr val="bg1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 (</a:t>
            </a:r>
            <a:r>
              <a:rPr lang="en-US" sz="2400" dirty="0" err="1" smtClean="0">
                <a:solidFill>
                  <a:schemeClr val="bg1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постійна</a:t>
            </a:r>
            <a:r>
              <a:rPr lang="en-US" sz="2400" dirty="0" smtClean="0">
                <a:solidFill>
                  <a:schemeClr val="bg1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економія</a:t>
            </a:r>
            <a:r>
              <a:rPr lang="en-US" sz="2400" dirty="0" smtClean="0">
                <a:solidFill>
                  <a:schemeClr val="bg1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заробітної</a:t>
            </a:r>
            <a:r>
              <a:rPr lang="en-US" sz="2400" dirty="0" smtClean="0">
                <a:solidFill>
                  <a:schemeClr val="bg1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платні</a:t>
            </a:r>
            <a:r>
              <a:rPr lang="en-US" sz="2400" dirty="0" smtClean="0">
                <a:solidFill>
                  <a:schemeClr val="bg1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).</a:t>
            </a:r>
            <a:endParaRPr sz="2400" dirty="0">
              <a:solidFill>
                <a:schemeClr val="bg1"/>
              </a:solidFill>
            </a:endParaRPr>
          </a:p>
        </p:txBody>
      </p:sp>
      <p:grpSp>
        <p:nvGrpSpPr>
          <p:cNvPr id="24" name="Group 24"/>
          <p:cNvGrpSpPr/>
          <p:nvPr/>
        </p:nvGrpSpPr>
        <p:grpSpPr>
          <a:xfrm>
            <a:off x="9626204" y="572199"/>
            <a:ext cx="4227640" cy="3879126"/>
            <a:chOff x="0" y="0"/>
            <a:chExt cx="885825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85825" cy="812800"/>
            </a:xfrm>
            <a:custGeom>
              <a:avLst/>
              <a:gdLst/>
              <a:ahLst/>
              <a:cxnLst/>
              <a:rect l="l" t="t" r="r" b="b"/>
              <a:pathLst>
                <a:path w="885825" h="812800">
                  <a:moveTo>
                    <a:pt x="42119" y="0"/>
                  </a:moveTo>
                  <a:lnTo>
                    <a:pt x="843705" y="0"/>
                  </a:lnTo>
                  <a:cubicBezTo>
                    <a:pt x="866967" y="0"/>
                    <a:pt x="885825" y="18857"/>
                    <a:pt x="885825" y="42119"/>
                  </a:cubicBezTo>
                  <a:lnTo>
                    <a:pt x="885825" y="770681"/>
                  </a:lnTo>
                  <a:cubicBezTo>
                    <a:pt x="885825" y="793943"/>
                    <a:pt x="866967" y="812800"/>
                    <a:pt x="843705" y="812800"/>
                  </a:cubicBezTo>
                  <a:lnTo>
                    <a:pt x="42119" y="812800"/>
                  </a:lnTo>
                  <a:cubicBezTo>
                    <a:pt x="18857" y="812800"/>
                    <a:pt x="0" y="793943"/>
                    <a:pt x="0" y="770681"/>
                  </a:cubicBezTo>
                  <a:lnTo>
                    <a:pt x="0" y="42119"/>
                  </a:lnTo>
                  <a:cubicBezTo>
                    <a:pt x="0" y="18857"/>
                    <a:pt x="18857" y="0"/>
                    <a:pt x="42119" y="0"/>
                  </a:cubicBezTo>
                  <a:close/>
                </a:path>
              </a:pathLst>
            </a:custGeom>
            <a:blipFill>
              <a:blip r:embed="rId8" cstate="screen"/>
              <a:stretch>
                <a:fillRect t="-23234" r="-15803" b="-23854"/>
              </a:stretch>
            </a:blipFill>
          </p:spPr>
        </p:sp>
      </p:grpSp>
      <p:grpSp>
        <p:nvGrpSpPr>
          <p:cNvPr id="26" name="Group 26"/>
          <p:cNvGrpSpPr/>
          <p:nvPr/>
        </p:nvGrpSpPr>
        <p:grpSpPr>
          <a:xfrm>
            <a:off x="14332500" y="1896211"/>
            <a:ext cx="3574500" cy="6447689"/>
            <a:chOff x="0" y="0"/>
            <a:chExt cx="812800" cy="1453651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1453651"/>
            </a:xfrm>
            <a:custGeom>
              <a:avLst/>
              <a:gdLst/>
              <a:ahLst/>
              <a:cxnLst/>
              <a:rect l="l" t="t" r="r" b="b"/>
              <a:pathLst>
                <a:path w="812800" h="1453651">
                  <a:moveTo>
                    <a:pt x="50363" y="0"/>
                  </a:moveTo>
                  <a:lnTo>
                    <a:pt x="762437" y="0"/>
                  </a:lnTo>
                  <a:cubicBezTo>
                    <a:pt x="775794" y="0"/>
                    <a:pt x="788604" y="5306"/>
                    <a:pt x="798049" y="14751"/>
                  </a:cubicBezTo>
                  <a:cubicBezTo>
                    <a:pt x="807494" y="24196"/>
                    <a:pt x="812800" y="37006"/>
                    <a:pt x="812800" y="50363"/>
                  </a:cubicBezTo>
                  <a:lnTo>
                    <a:pt x="812800" y="1403288"/>
                  </a:lnTo>
                  <a:cubicBezTo>
                    <a:pt x="812800" y="1416645"/>
                    <a:pt x="807494" y="1429455"/>
                    <a:pt x="798049" y="1438900"/>
                  </a:cubicBezTo>
                  <a:cubicBezTo>
                    <a:pt x="788604" y="1448344"/>
                    <a:pt x="775794" y="1453651"/>
                    <a:pt x="762437" y="1453651"/>
                  </a:cubicBezTo>
                  <a:lnTo>
                    <a:pt x="50363" y="1453651"/>
                  </a:lnTo>
                  <a:cubicBezTo>
                    <a:pt x="37006" y="1453651"/>
                    <a:pt x="24196" y="1448344"/>
                    <a:pt x="14751" y="1438900"/>
                  </a:cubicBezTo>
                  <a:cubicBezTo>
                    <a:pt x="5306" y="1429455"/>
                    <a:pt x="0" y="1416645"/>
                    <a:pt x="0" y="1403288"/>
                  </a:cubicBezTo>
                  <a:lnTo>
                    <a:pt x="0" y="50363"/>
                  </a:lnTo>
                  <a:cubicBezTo>
                    <a:pt x="0" y="37006"/>
                    <a:pt x="5306" y="24196"/>
                    <a:pt x="14751" y="14751"/>
                  </a:cubicBezTo>
                  <a:cubicBezTo>
                    <a:pt x="24196" y="5306"/>
                    <a:pt x="37006" y="0"/>
                    <a:pt x="50363" y="0"/>
                  </a:cubicBezTo>
                  <a:close/>
                </a:path>
              </a:pathLst>
            </a:custGeom>
            <a:blipFill>
              <a:blip r:embed="rId9" cstate="screen"/>
              <a:stretch>
                <a:fillRect l="-946" t="-1580" r="-28485" b="-7241"/>
              </a:stretch>
            </a:blipFill>
          </p:spPr>
        </p:sp>
      </p:grpSp>
      <p:sp>
        <p:nvSpPr>
          <p:cNvPr id="30" name="AutoShape 10"/>
          <p:cNvSpPr/>
          <p:nvPr/>
        </p:nvSpPr>
        <p:spPr>
          <a:xfrm>
            <a:off x="1066800" y="8420100"/>
            <a:ext cx="6477000" cy="1447800"/>
          </a:xfrm>
          <a:prstGeom prst="rect">
            <a:avLst/>
          </a:prstGeom>
          <a:solidFill>
            <a:srgbClr val="306992"/>
          </a:solidFill>
        </p:spPr>
      </p:sp>
      <p:grpSp>
        <p:nvGrpSpPr>
          <p:cNvPr id="31" name="Group 17"/>
          <p:cNvGrpSpPr/>
          <p:nvPr/>
        </p:nvGrpSpPr>
        <p:grpSpPr>
          <a:xfrm>
            <a:off x="609600" y="9029700"/>
            <a:ext cx="264701" cy="264701"/>
            <a:chOff x="0" y="0"/>
            <a:chExt cx="812800" cy="812800"/>
          </a:xfrm>
        </p:grpSpPr>
        <p:sp>
          <p:nvSpPr>
            <p:cNvPr id="32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06992"/>
            </a:solidFill>
          </p:spPr>
        </p:sp>
        <p:sp>
          <p:nvSpPr>
            <p:cNvPr id="33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37" name="TextBox 23"/>
          <p:cNvSpPr txBox="1"/>
          <p:nvPr/>
        </p:nvSpPr>
        <p:spPr>
          <a:xfrm>
            <a:off x="1219200" y="8496300"/>
            <a:ext cx="6097125" cy="1297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dirty="0" err="1" smtClean="0">
                <a:solidFill>
                  <a:schemeClr val="bg1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Середній</a:t>
            </a:r>
            <a:r>
              <a:rPr lang="en-US" sz="2400" dirty="0" smtClean="0">
                <a:solidFill>
                  <a:schemeClr val="bg1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вік</a:t>
            </a:r>
            <a:r>
              <a:rPr lang="en-US" sz="2400" dirty="0" smtClean="0">
                <a:solidFill>
                  <a:schemeClr val="bg1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працівників</a:t>
            </a:r>
            <a:r>
              <a:rPr lang="en-US" sz="2400" dirty="0" smtClean="0">
                <a:solidFill>
                  <a:schemeClr val="bg1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за</a:t>
            </a:r>
            <a:r>
              <a:rPr lang="en-US" sz="2400" dirty="0" smtClean="0">
                <a:solidFill>
                  <a:schemeClr val="bg1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 2024 </a:t>
            </a:r>
            <a:r>
              <a:rPr lang="en-US" sz="2400" dirty="0" err="1" smtClean="0">
                <a:solidFill>
                  <a:schemeClr val="bg1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рік</a:t>
            </a:r>
            <a:r>
              <a:rPr lang="en-US" sz="2400" dirty="0" smtClean="0">
                <a:solidFill>
                  <a:schemeClr val="bg1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 – 51 </a:t>
            </a:r>
            <a:r>
              <a:rPr lang="en-US" sz="2400" dirty="0" err="1" smtClean="0">
                <a:solidFill>
                  <a:schemeClr val="bg1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рік</a:t>
            </a:r>
            <a:r>
              <a:rPr lang="en-US" sz="2400" dirty="0" smtClean="0">
                <a:solidFill>
                  <a:schemeClr val="bg1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 </a:t>
            </a:r>
            <a:r>
              <a:rPr lang="uk-UA" sz="2400" dirty="0" smtClean="0">
                <a:solidFill>
                  <a:schemeClr val="bg1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(</a:t>
            </a:r>
            <a:r>
              <a:rPr lang="en-US" sz="2400" dirty="0" err="1" smtClean="0">
                <a:solidFill>
                  <a:schemeClr val="bg1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неухильно</a:t>
            </a:r>
            <a:r>
              <a:rPr lang="en-US" sz="2400" dirty="0" smtClean="0">
                <a:solidFill>
                  <a:schemeClr val="bg1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зростає</a:t>
            </a:r>
            <a:r>
              <a:rPr lang="en-US" sz="2400" dirty="0" smtClean="0">
                <a:solidFill>
                  <a:schemeClr val="bg1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персонал</a:t>
            </a:r>
            <a:r>
              <a:rPr lang="en-US" sz="2400" dirty="0" smtClean="0">
                <a:solidFill>
                  <a:schemeClr val="bg1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підприємства</a:t>
            </a:r>
            <a:r>
              <a:rPr lang="en-US" sz="2400" dirty="0" smtClean="0">
                <a:solidFill>
                  <a:schemeClr val="bg1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 «</a:t>
            </a:r>
            <a:r>
              <a:rPr lang="en-US" sz="2400" dirty="0" err="1" smtClean="0">
                <a:solidFill>
                  <a:schemeClr val="bg1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старіє</a:t>
            </a:r>
            <a:r>
              <a:rPr lang="en-US" sz="2400" dirty="0" smtClean="0">
                <a:solidFill>
                  <a:schemeClr val="bg1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»).</a:t>
            </a:r>
            <a:endParaRPr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718395" y="572199"/>
            <a:ext cx="995643" cy="942127"/>
          </a:xfrm>
          <a:custGeom>
            <a:avLst/>
            <a:gdLst/>
            <a:ahLst/>
            <a:cxnLst/>
            <a:rect l="l" t="t" r="r" b="b"/>
            <a:pathLst>
              <a:path w="995643" h="942127">
                <a:moveTo>
                  <a:pt x="0" y="0"/>
                </a:moveTo>
                <a:lnTo>
                  <a:pt x="995643" y="0"/>
                </a:lnTo>
                <a:lnTo>
                  <a:pt x="995643" y="942127"/>
                </a:lnTo>
                <a:lnTo>
                  <a:pt x="0" y="942127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68979" y="8770635"/>
            <a:ext cx="995643" cy="942127"/>
          </a:xfrm>
          <a:custGeom>
            <a:avLst/>
            <a:gdLst/>
            <a:ahLst/>
            <a:cxnLst/>
            <a:rect l="l" t="t" r="r" b="b"/>
            <a:pathLst>
              <a:path w="995643" h="942127">
                <a:moveTo>
                  <a:pt x="0" y="0"/>
                </a:moveTo>
                <a:lnTo>
                  <a:pt x="995642" y="0"/>
                </a:lnTo>
                <a:lnTo>
                  <a:pt x="995642" y="942127"/>
                </a:lnTo>
                <a:lnTo>
                  <a:pt x="0" y="942127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100324" y="8279722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0" y="-1982772"/>
            <a:ext cx="18288000" cy="3965544"/>
          </a:xfrm>
          <a:custGeom>
            <a:avLst/>
            <a:gdLst/>
            <a:ahLst/>
            <a:cxnLst/>
            <a:rect l="l" t="t" r="r" b="b"/>
            <a:pathLst>
              <a:path w="18288000" h="3965544">
                <a:moveTo>
                  <a:pt x="0" y="0"/>
                </a:moveTo>
                <a:lnTo>
                  <a:pt x="18288000" y="0"/>
                </a:lnTo>
                <a:lnTo>
                  <a:pt x="18288000" y="3965544"/>
                </a:lnTo>
                <a:lnTo>
                  <a:pt x="0" y="3965544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screen">
              <a:alphaModFix amt="53000"/>
            </a:blip>
            <a:stretch>
              <a:fillRect l="-776" r="-776" b="-5960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28700" y="3462819"/>
            <a:ext cx="4671767" cy="6533939"/>
          </a:xfrm>
          <a:custGeom>
            <a:avLst/>
            <a:gdLst/>
            <a:ahLst/>
            <a:cxnLst/>
            <a:rect l="l" t="t" r="r" b="b"/>
            <a:pathLst>
              <a:path w="4671767" h="6533939">
                <a:moveTo>
                  <a:pt x="0" y="0"/>
                </a:moveTo>
                <a:lnTo>
                  <a:pt x="4671767" y="0"/>
                </a:lnTo>
                <a:lnTo>
                  <a:pt x="4671767" y="6533939"/>
                </a:lnTo>
                <a:lnTo>
                  <a:pt x="0" y="6533939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screen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477000" y="4457700"/>
            <a:ext cx="5669189" cy="5527459"/>
          </a:xfrm>
          <a:custGeom>
            <a:avLst/>
            <a:gdLst/>
            <a:ahLst/>
            <a:cxnLst/>
            <a:rect l="l" t="t" r="r" b="b"/>
            <a:pathLst>
              <a:path w="5669189" h="5527459">
                <a:moveTo>
                  <a:pt x="0" y="0"/>
                </a:moveTo>
                <a:lnTo>
                  <a:pt x="5669188" y="0"/>
                </a:lnTo>
                <a:lnTo>
                  <a:pt x="5669188" y="5527459"/>
                </a:lnTo>
                <a:lnTo>
                  <a:pt x="0" y="5527459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screen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801600" y="3467100"/>
            <a:ext cx="4334180" cy="6533939"/>
          </a:xfrm>
          <a:custGeom>
            <a:avLst/>
            <a:gdLst/>
            <a:ahLst/>
            <a:cxnLst/>
            <a:rect l="l" t="t" r="r" b="b"/>
            <a:pathLst>
              <a:path w="4334180" h="6533939">
                <a:moveTo>
                  <a:pt x="0" y="0"/>
                </a:moveTo>
                <a:lnTo>
                  <a:pt x="4334180" y="0"/>
                </a:lnTo>
                <a:lnTo>
                  <a:pt x="4334180" y="6533939"/>
                </a:lnTo>
                <a:lnTo>
                  <a:pt x="0" y="6533939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screen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309857" y="667449"/>
            <a:ext cx="13668287" cy="31983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63"/>
              </a:lnSpc>
            </a:pPr>
            <a:r>
              <a:rPr lang="en-US" sz="6080" b="1">
                <a:solidFill>
                  <a:srgbClr val="306992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ПОШКОДЖЕННЯ ОБ’ЄКТІВ ВОДОКАНАЛУ</a:t>
            </a:r>
          </a:p>
          <a:p>
            <a:pPr algn="ctr">
              <a:lnSpc>
                <a:spcPts val="6263"/>
              </a:lnSpc>
            </a:pPr>
            <a:r>
              <a:rPr lang="en-US" sz="6080" b="1">
                <a:solidFill>
                  <a:srgbClr val="306992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ВНАСЛІДОК РАКЕТНИХ ОБСТРІЛІВ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7112175"/>
          </a:xfrm>
          <a:prstGeom prst="rect">
            <a:avLst/>
          </a:prstGeom>
          <a:solidFill>
            <a:srgbClr val="EDEDED"/>
          </a:solidFill>
        </p:spPr>
      </p:sp>
      <p:sp>
        <p:nvSpPr>
          <p:cNvPr id="3" name="Freeform 3"/>
          <p:cNvSpPr/>
          <p:nvPr/>
        </p:nvSpPr>
        <p:spPr>
          <a:xfrm>
            <a:off x="16718395" y="572199"/>
            <a:ext cx="995643" cy="942127"/>
          </a:xfrm>
          <a:custGeom>
            <a:avLst/>
            <a:gdLst/>
            <a:ahLst/>
            <a:cxnLst/>
            <a:rect l="l" t="t" r="r" b="b"/>
            <a:pathLst>
              <a:path w="995643" h="942127">
                <a:moveTo>
                  <a:pt x="0" y="0"/>
                </a:moveTo>
                <a:lnTo>
                  <a:pt x="995643" y="0"/>
                </a:lnTo>
                <a:lnTo>
                  <a:pt x="995643" y="942127"/>
                </a:lnTo>
                <a:lnTo>
                  <a:pt x="0" y="942127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7511492" y="101135"/>
            <a:ext cx="995643" cy="942127"/>
          </a:xfrm>
          <a:custGeom>
            <a:avLst/>
            <a:gdLst/>
            <a:ahLst/>
            <a:cxnLst/>
            <a:rect l="l" t="t" r="r" b="b"/>
            <a:pathLst>
              <a:path w="995643" h="942127">
                <a:moveTo>
                  <a:pt x="0" y="0"/>
                </a:moveTo>
                <a:lnTo>
                  <a:pt x="995642" y="0"/>
                </a:lnTo>
                <a:lnTo>
                  <a:pt x="995642" y="942127"/>
                </a:lnTo>
                <a:lnTo>
                  <a:pt x="0" y="942127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100324" y="8279722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screen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2057400" y="-2600474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screen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220200" y="3314700"/>
            <a:ext cx="8630400" cy="6422845"/>
          </a:xfrm>
          <a:custGeom>
            <a:avLst/>
            <a:gdLst/>
            <a:ahLst/>
            <a:cxnLst/>
            <a:rect l="l" t="t" r="r" b="b"/>
            <a:pathLst>
              <a:path w="8630400" h="6422845">
                <a:moveTo>
                  <a:pt x="0" y="0"/>
                </a:moveTo>
                <a:lnTo>
                  <a:pt x="8630400" y="0"/>
                </a:lnTo>
                <a:lnTo>
                  <a:pt x="8630400" y="6422846"/>
                </a:lnTo>
                <a:lnTo>
                  <a:pt x="0" y="6422846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screen"/>
            <a:stretch>
              <a:fillRect t="-48" r="-20858" b="-48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09600" y="3238500"/>
            <a:ext cx="8314249" cy="6422845"/>
          </a:xfrm>
          <a:custGeom>
            <a:avLst/>
            <a:gdLst/>
            <a:ahLst/>
            <a:cxnLst/>
            <a:rect l="l" t="t" r="r" b="b"/>
            <a:pathLst>
              <a:path w="8314249" h="6422845">
                <a:moveTo>
                  <a:pt x="0" y="0"/>
                </a:moveTo>
                <a:lnTo>
                  <a:pt x="8314249" y="0"/>
                </a:lnTo>
                <a:lnTo>
                  <a:pt x="8314249" y="6422846"/>
                </a:lnTo>
                <a:lnTo>
                  <a:pt x="0" y="6422846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screen"/>
            <a:stretch>
              <a:fillRect l="-16405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568979" y="657924"/>
            <a:ext cx="17440334" cy="3238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24"/>
              </a:lnSpc>
            </a:pPr>
            <a:r>
              <a:rPr lang="en-US" sz="6080" b="1">
                <a:solidFill>
                  <a:srgbClr val="236089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ЗАБЕЗПЕЧЕННЯ РОБОТИ ОБ’ЄКТІВ ПІДПРИЄМСТВА НА ЧАС ВІДСУТНОСТІ ЕЛЕКТРОЕНЕРГІЇ</a:t>
            </a:r>
          </a:p>
          <a:p>
            <a:pPr algn="ctr">
              <a:lnSpc>
                <a:spcPts val="6324"/>
              </a:lnSpc>
            </a:pP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69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718395" y="572199"/>
            <a:ext cx="995643" cy="942127"/>
          </a:xfrm>
          <a:custGeom>
            <a:avLst/>
            <a:gdLst/>
            <a:ahLst/>
            <a:cxnLst/>
            <a:rect l="l" t="t" r="r" b="b"/>
            <a:pathLst>
              <a:path w="995643" h="942127">
                <a:moveTo>
                  <a:pt x="0" y="0"/>
                </a:moveTo>
                <a:lnTo>
                  <a:pt x="995643" y="0"/>
                </a:lnTo>
                <a:lnTo>
                  <a:pt x="995643" y="942127"/>
                </a:lnTo>
                <a:lnTo>
                  <a:pt x="0" y="942127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68979" y="8770635"/>
            <a:ext cx="995643" cy="942127"/>
          </a:xfrm>
          <a:custGeom>
            <a:avLst/>
            <a:gdLst/>
            <a:ahLst/>
            <a:cxnLst/>
            <a:rect l="l" t="t" r="r" b="b"/>
            <a:pathLst>
              <a:path w="995643" h="942127">
                <a:moveTo>
                  <a:pt x="0" y="0"/>
                </a:moveTo>
                <a:lnTo>
                  <a:pt x="995642" y="0"/>
                </a:lnTo>
                <a:lnTo>
                  <a:pt x="995642" y="942127"/>
                </a:lnTo>
                <a:lnTo>
                  <a:pt x="0" y="942127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100324" y="8279722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0" y="-1982772"/>
            <a:ext cx="18288000" cy="3965544"/>
          </a:xfrm>
          <a:custGeom>
            <a:avLst/>
            <a:gdLst/>
            <a:ahLst/>
            <a:cxnLst/>
            <a:rect l="l" t="t" r="r" b="b"/>
            <a:pathLst>
              <a:path w="18288000" h="3965544">
                <a:moveTo>
                  <a:pt x="0" y="0"/>
                </a:moveTo>
                <a:lnTo>
                  <a:pt x="18288000" y="0"/>
                </a:lnTo>
                <a:lnTo>
                  <a:pt x="18288000" y="3965544"/>
                </a:lnTo>
                <a:lnTo>
                  <a:pt x="0" y="3965544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screen">
              <a:alphaModFix amt="53000"/>
            </a:blip>
            <a:stretch>
              <a:fillRect l="-776" r="-776" b="-5960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68979" y="3313330"/>
            <a:ext cx="3598634" cy="6399431"/>
          </a:xfrm>
          <a:custGeom>
            <a:avLst/>
            <a:gdLst/>
            <a:ahLst/>
            <a:cxnLst/>
            <a:rect l="l" t="t" r="r" b="b"/>
            <a:pathLst>
              <a:path w="3598634" h="6399431">
                <a:moveTo>
                  <a:pt x="0" y="0"/>
                </a:moveTo>
                <a:lnTo>
                  <a:pt x="3598634" y="0"/>
                </a:lnTo>
                <a:lnTo>
                  <a:pt x="3598634" y="6399432"/>
                </a:lnTo>
                <a:lnTo>
                  <a:pt x="0" y="6399432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screen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722194" y="3313330"/>
            <a:ext cx="4335099" cy="6399431"/>
          </a:xfrm>
          <a:custGeom>
            <a:avLst/>
            <a:gdLst/>
            <a:ahLst/>
            <a:cxnLst/>
            <a:rect l="l" t="t" r="r" b="b"/>
            <a:pathLst>
              <a:path w="4335099" h="6399431">
                <a:moveTo>
                  <a:pt x="0" y="0"/>
                </a:moveTo>
                <a:lnTo>
                  <a:pt x="4335098" y="0"/>
                </a:lnTo>
                <a:lnTo>
                  <a:pt x="4335098" y="6399432"/>
                </a:lnTo>
                <a:lnTo>
                  <a:pt x="0" y="6399432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screen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543983" y="3313330"/>
            <a:ext cx="4295656" cy="6399431"/>
          </a:xfrm>
          <a:custGeom>
            <a:avLst/>
            <a:gdLst/>
            <a:ahLst/>
            <a:cxnLst/>
            <a:rect l="l" t="t" r="r" b="b"/>
            <a:pathLst>
              <a:path w="4295656" h="6399431">
                <a:moveTo>
                  <a:pt x="0" y="0"/>
                </a:moveTo>
                <a:lnTo>
                  <a:pt x="4295655" y="0"/>
                </a:lnTo>
                <a:lnTo>
                  <a:pt x="4295655" y="6399432"/>
                </a:lnTo>
                <a:lnTo>
                  <a:pt x="0" y="6399432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screen"/>
            <a:stretch>
              <a:fillRect l="-1741" t="-1860" r="-111235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326329" y="3313330"/>
            <a:ext cx="3387709" cy="6399431"/>
          </a:xfrm>
          <a:custGeom>
            <a:avLst/>
            <a:gdLst/>
            <a:ahLst/>
            <a:cxnLst/>
            <a:rect l="l" t="t" r="r" b="b"/>
            <a:pathLst>
              <a:path w="3387709" h="6399431">
                <a:moveTo>
                  <a:pt x="0" y="0"/>
                </a:moveTo>
                <a:lnTo>
                  <a:pt x="3387709" y="0"/>
                </a:lnTo>
                <a:lnTo>
                  <a:pt x="3387709" y="6399432"/>
                </a:lnTo>
                <a:lnTo>
                  <a:pt x="0" y="6399432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screen"/>
            <a:stretch>
              <a:fillRect l="-170057" t="-1860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441909" y="667449"/>
            <a:ext cx="15404182" cy="1615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63"/>
              </a:lnSpc>
            </a:pPr>
            <a:r>
              <a:rPr lang="uk-UA" sz="6080" b="1" dirty="0" smtClean="0">
                <a:solidFill>
                  <a:srgbClr val="EDEDED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ВІДНОВЛЕННЯ АЛЬТЕРНАТИВНИХ ДЖЕРЕЛ ВОДОПОСТАЧАННЯ</a:t>
            </a:r>
            <a:endParaRPr lang="en-US" sz="6080" b="1" dirty="0">
              <a:solidFill>
                <a:srgbClr val="EDEDED"/>
              </a:solidFill>
              <a:latin typeface="Montserrat Heavy"/>
              <a:ea typeface="Montserrat Heavy"/>
              <a:cs typeface="Montserrat Heavy"/>
              <a:sym typeface="Montserrat Heavy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7112175"/>
          </a:xfrm>
          <a:prstGeom prst="rect">
            <a:avLst/>
          </a:prstGeom>
          <a:solidFill>
            <a:srgbClr val="306992"/>
          </a:solidFill>
        </p:spPr>
      </p:sp>
      <p:sp>
        <p:nvSpPr>
          <p:cNvPr id="3" name="Freeform 3"/>
          <p:cNvSpPr/>
          <p:nvPr/>
        </p:nvSpPr>
        <p:spPr>
          <a:xfrm>
            <a:off x="16718395" y="572199"/>
            <a:ext cx="995643" cy="942127"/>
          </a:xfrm>
          <a:custGeom>
            <a:avLst/>
            <a:gdLst/>
            <a:ahLst/>
            <a:cxnLst/>
            <a:rect l="l" t="t" r="r" b="b"/>
            <a:pathLst>
              <a:path w="995643" h="942127">
                <a:moveTo>
                  <a:pt x="0" y="0"/>
                </a:moveTo>
                <a:lnTo>
                  <a:pt x="995643" y="0"/>
                </a:lnTo>
                <a:lnTo>
                  <a:pt x="995643" y="942127"/>
                </a:lnTo>
                <a:lnTo>
                  <a:pt x="0" y="942127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68979" y="8770635"/>
            <a:ext cx="995643" cy="942127"/>
          </a:xfrm>
          <a:custGeom>
            <a:avLst/>
            <a:gdLst/>
            <a:ahLst/>
            <a:cxnLst/>
            <a:rect l="l" t="t" r="r" b="b"/>
            <a:pathLst>
              <a:path w="995643" h="942127">
                <a:moveTo>
                  <a:pt x="0" y="0"/>
                </a:moveTo>
                <a:lnTo>
                  <a:pt x="995642" y="0"/>
                </a:lnTo>
                <a:lnTo>
                  <a:pt x="995642" y="942127"/>
                </a:lnTo>
                <a:lnTo>
                  <a:pt x="0" y="942127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100324" y="8279722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screen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927124" y="-2107522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screen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220200" y="3009900"/>
            <a:ext cx="8856285" cy="6877307"/>
          </a:xfrm>
          <a:custGeom>
            <a:avLst/>
            <a:gdLst/>
            <a:ahLst/>
            <a:cxnLst/>
            <a:rect l="l" t="t" r="r" b="b"/>
            <a:pathLst>
              <a:path w="8856285" h="6877307">
                <a:moveTo>
                  <a:pt x="0" y="0"/>
                </a:moveTo>
                <a:lnTo>
                  <a:pt x="8856285" y="0"/>
                </a:lnTo>
                <a:lnTo>
                  <a:pt x="8856285" y="6877307"/>
                </a:lnTo>
                <a:lnTo>
                  <a:pt x="0" y="6877307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screen"/>
            <a:stretch>
              <a:fillRect t="-535" r="-4707" b="-535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28600" y="3009900"/>
            <a:ext cx="8884415" cy="6863305"/>
          </a:xfrm>
          <a:custGeom>
            <a:avLst/>
            <a:gdLst/>
            <a:ahLst/>
            <a:cxnLst/>
            <a:rect l="l" t="t" r="r" b="b"/>
            <a:pathLst>
              <a:path w="8884415" h="6863305">
                <a:moveTo>
                  <a:pt x="0" y="0"/>
                </a:moveTo>
                <a:lnTo>
                  <a:pt x="8884415" y="0"/>
                </a:lnTo>
                <a:lnTo>
                  <a:pt x="8884415" y="6863304"/>
                </a:lnTo>
                <a:lnTo>
                  <a:pt x="0" y="6863304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screen"/>
            <a:stretch>
              <a:fillRect l="-4605" t="-750" b="-750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232836" y="3695557"/>
            <a:ext cx="12284877" cy="1228881"/>
          </a:xfrm>
          <a:custGeom>
            <a:avLst/>
            <a:gdLst/>
            <a:ahLst/>
            <a:cxnLst/>
            <a:rect l="l" t="t" r="r" b="b"/>
            <a:pathLst>
              <a:path w="12284877" h="1228881">
                <a:moveTo>
                  <a:pt x="0" y="0"/>
                </a:moveTo>
                <a:lnTo>
                  <a:pt x="12284878" y="0"/>
                </a:lnTo>
                <a:lnTo>
                  <a:pt x="12284878" y="1228881"/>
                </a:lnTo>
                <a:lnTo>
                  <a:pt x="0" y="1228881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screen">
              <a:alphaModFix amt="64000"/>
            </a:blip>
            <a:stretch>
              <a:fillRect l="-4562" r="-4562"/>
            </a:stretch>
          </a:blipFill>
        </p:spPr>
      </p:sp>
      <p:sp>
        <p:nvSpPr>
          <p:cNvPr id="10" name="Freeform 10"/>
          <p:cNvSpPr/>
          <p:nvPr/>
        </p:nvSpPr>
        <p:spPr>
          <a:xfrm rot="-10800000">
            <a:off x="3089960" y="1955121"/>
            <a:ext cx="12284877" cy="1228881"/>
          </a:xfrm>
          <a:custGeom>
            <a:avLst/>
            <a:gdLst/>
            <a:ahLst/>
            <a:cxnLst/>
            <a:rect l="l" t="t" r="r" b="b"/>
            <a:pathLst>
              <a:path w="12284877" h="1228881">
                <a:moveTo>
                  <a:pt x="0" y="0"/>
                </a:moveTo>
                <a:lnTo>
                  <a:pt x="12284878" y="0"/>
                </a:lnTo>
                <a:lnTo>
                  <a:pt x="12284878" y="1228881"/>
                </a:lnTo>
                <a:lnTo>
                  <a:pt x="0" y="1228881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screen">
              <a:alphaModFix amt="64000"/>
            </a:blip>
            <a:stretch>
              <a:fillRect l="-4562" r="-4562"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2947084" y="3081235"/>
            <a:ext cx="12570630" cy="717089"/>
            <a:chOff x="0" y="0"/>
            <a:chExt cx="3310783" cy="18886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310783" cy="188863"/>
            </a:xfrm>
            <a:custGeom>
              <a:avLst/>
              <a:gdLst/>
              <a:ahLst/>
              <a:cxnLst/>
              <a:rect l="l" t="t" r="r" b="b"/>
              <a:pathLst>
                <a:path w="3310783" h="188863">
                  <a:moveTo>
                    <a:pt x="31410" y="0"/>
                  </a:moveTo>
                  <a:lnTo>
                    <a:pt x="3279373" y="0"/>
                  </a:lnTo>
                  <a:cubicBezTo>
                    <a:pt x="3287704" y="0"/>
                    <a:pt x="3295693" y="3309"/>
                    <a:pt x="3301583" y="9200"/>
                  </a:cubicBezTo>
                  <a:cubicBezTo>
                    <a:pt x="3307474" y="15090"/>
                    <a:pt x="3310783" y="23079"/>
                    <a:pt x="3310783" y="31410"/>
                  </a:cubicBezTo>
                  <a:lnTo>
                    <a:pt x="3310783" y="157453"/>
                  </a:lnTo>
                  <a:cubicBezTo>
                    <a:pt x="3310783" y="174800"/>
                    <a:pt x="3296720" y="188863"/>
                    <a:pt x="3279373" y="188863"/>
                  </a:cubicBezTo>
                  <a:lnTo>
                    <a:pt x="31410" y="188863"/>
                  </a:lnTo>
                  <a:cubicBezTo>
                    <a:pt x="14063" y="188863"/>
                    <a:pt x="0" y="174800"/>
                    <a:pt x="0" y="157453"/>
                  </a:cubicBezTo>
                  <a:lnTo>
                    <a:pt x="0" y="31410"/>
                  </a:lnTo>
                  <a:cubicBezTo>
                    <a:pt x="0" y="14063"/>
                    <a:pt x="14063" y="0"/>
                    <a:pt x="31410" y="0"/>
                  </a:cubicBezTo>
                  <a:close/>
                </a:path>
              </a:pathLst>
            </a:custGeom>
            <a:solidFill>
              <a:srgbClr val="306992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3310783" cy="2269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2445173" y="947987"/>
            <a:ext cx="13397655" cy="28503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53"/>
              </a:lnSpc>
            </a:pPr>
            <a:r>
              <a:rPr lang="en-US" sz="7580" b="1">
                <a:solidFill>
                  <a:srgbClr val="FFFFFF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ЕНЕРГОЕФЕКТИВНІСТЬ ПІДПРИЄМСТВА</a:t>
            </a:r>
          </a:p>
          <a:p>
            <a:pPr algn="ctr">
              <a:lnSpc>
                <a:spcPts val="7353"/>
              </a:lnSpc>
            </a:pPr>
            <a:endParaRPr/>
          </a:p>
        </p:txBody>
      </p:sp>
      <p:sp>
        <p:nvSpPr>
          <p:cNvPr id="15" name="TextBox 15"/>
          <p:cNvSpPr txBox="1"/>
          <p:nvPr/>
        </p:nvSpPr>
        <p:spPr>
          <a:xfrm>
            <a:off x="3232836" y="3231627"/>
            <a:ext cx="11822327" cy="4639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1"/>
              </a:lnSpc>
              <a:spcBef>
                <a:spcPct val="0"/>
              </a:spcBef>
            </a:pPr>
            <a:r>
              <a:rPr lang="en-US" sz="3399" b="1">
                <a:solidFill>
                  <a:srgbClr val="F2F2F2"/>
                </a:solidFill>
                <a:latin typeface="TT Firs Neue Bold"/>
                <a:ea typeface="TT Firs Neue Bold"/>
                <a:cs typeface="TT Firs Neue Bold"/>
                <a:sym typeface="TT Firs Neue Bold"/>
              </a:rPr>
              <a:t>Встановлення комплексу сонячних електростанцій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488</Words>
  <Application>Microsoft Office PowerPoint</Application>
  <PresentationFormat>Произвольный</PresentationFormat>
  <Paragraphs>92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8" baseType="lpstr">
      <vt:lpstr>Arial</vt:lpstr>
      <vt:lpstr>Montserrat Ultra-Bold</vt:lpstr>
      <vt:lpstr>Montserrat</vt:lpstr>
      <vt:lpstr>Montserrat Heavy Italics</vt:lpstr>
      <vt:lpstr>Montserrat Heavy</vt:lpstr>
      <vt:lpstr>TT Firs Neue</vt:lpstr>
      <vt:lpstr>TT Firs Neue Bold</vt:lpstr>
      <vt:lpstr>Calibri</vt:lpstr>
      <vt:lpstr>TT Firs Neue Bold Italics</vt:lpstr>
      <vt:lpstr>Heading Now 71-78</vt:lpstr>
      <vt:lpstr>TT Firs Neue Italics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</dc:title>
  <dc:creator>PRESSA</dc:creator>
  <cp:lastModifiedBy>Director</cp:lastModifiedBy>
  <cp:revision>13</cp:revision>
  <dcterms:created xsi:type="dcterms:W3CDTF">2006-08-16T00:00:00Z</dcterms:created>
  <dcterms:modified xsi:type="dcterms:W3CDTF">2025-05-09T13:55:27Z</dcterms:modified>
  <dc:identifier>DAGml5E5yRc</dc:identifier>
</cp:coreProperties>
</file>