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5" r:id="rId1"/>
  </p:sldMasterIdLst>
  <p:notesMasterIdLst>
    <p:notesMasterId r:id="rId15"/>
  </p:notesMasterIdLst>
  <p:sldIdLst>
    <p:sldId id="256" r:id="rId2"/>
    <p:sldId id="257" r:id="rId3"/>
    <p:sldId id="298" r:id="rId4"/>
    <p:sldId id="261" r:id="rId5"/>
    <p:sldId id="262" r:id="rId6"/>
    <p:sldId id="263" r:id="rId7"/>
    <p:sldId id="264" r:id="rId8"/>
    <p:sldId id="304" r:id="rId9"/>
    <p:sldId id="267" r:id="rId10"/>
    <p:sldId id="272" r:id="rId11"/>
    <p:sldId id="302" r:id="rId12"/>
    <p:sldId id="303" r:id="rId13"/>
    <p:sldId id="274" r:id="rId14"/>
  </p:sldIdLst>
  <p:sldSz cx="9144000" cy="5143500" type="screen16x9"/>
  <p:notesSz cx="6858000" cy="9144000"/>
  <p:embeddedFontLst>
    <p:embeddedFont>
      <p:font typeface="Inter Tight" panose="020B0604020202020204" charset="0"/>
      <p:regular r:id="rId16"/>
      <p:bold r:id="rId17"/>
      <p:italic r:id="rId18"/>
      <p:boldItalic r:id="rId19"/>
    </p:embeddedFont>
    <p:embeddedFont>
      <p:font typeface="Lato" panose="020F0502020204030203" pitchFamily="34" charset="0"/>
      <p:regular r:id="rId20"/>
      <p:bold r:id="rId21"/>
      <p:italic r:id="rId22"/>
      <p:boldItalic r:id="rId23"/>
    </p:embeddedFont>
    <p:embeddedFont>
      <p:font typeface="Nunito Light" pitchFamily="2" charset="-52"/>
      <p:regular r:id="rId24"/>
      <p:italic r:id="rId25"/>
    </p:embeddedFont>
    <p:embeddedFont>
      <p:font typeface="Playfair Display" panose="00000500000000000000" pitchFamily="2" charset="-52"/>
      <p:regular r:id="rId26"/>
      <p:bold r:id="rId27"/>
      <p:italic r:id="rId28"/>
      <p:boldItalic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BB230B6-EC55-4171-BAA9-32A9F65FFB11}">
  <a:tblStyle styleId="{9BB230B6-EC55-4171-BAA9-32A9F65FFB1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9102A686-39E6-4114-8937-BA861409BEFA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29" d="100"/>
          <a:sy n="129" d="100"/>
        </p:scale>
        <p:origin x="90" y="2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1ec2f7479d0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1ec2f7479d0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54dda1946d_4_27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" name="Google Shape;376;g54dda1946d_4_27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>
          <a:extLst>
            <a:ext uri="{FF2B5EF4-FFF2-40B4-BE49-F238E27FC236}">
              <a16:creationId xmlns:a16="http://schemas.microsoft.com/office/drawing/2014/main" id="{D516F1D5-5CEF-521F-00D4-642038A0D0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54dda1946d_4_2701:notes">
            <a:extLst>
              <a:ext uri="{FF2B5EF4-FFF2-40B4-BE49-F238E27FC236}">
                <a16:creationId xmlns:a16="http://schemas.microsoft.com/office/drawing/2014/main" id="{05090F72-E7A7-6505-F02B-5B5E5FC05C0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" name="Google Shape;376;g54dda1946d_4_2701:notes">
            <a:extLst>
              <a:ext uri="{FF2B5EF4-FFF2-40B4-BE49-F238E27FC236}">
                <a16:creationId xmlns:a16="http://schemas.microsoft.com/office/drawing/2014/main" id="{90215B56-35DB-C262-091C-4BAFCBD9B08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165777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>
          <a:extLst>
            <a:ext uri="{FF2B5EF4-FFF2-40B4-BE49-F238E27FC236}">
              <a16:creationId xmlns:a16="http://schemas.microsoft.com/office/drawing/2014/main" id="{C537F30F-A2EA-B4BC-CD4A-3F5A128F89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54dda1946d_4_2701:notes">
            <a:extLst>
              <a:ext uri="{FF2B5EF4-FFF2-40B4-BE49-F238E27FC236}">
                <a16:creationId xmlns:a16="http://schemas.microsoft.com/office/drawing/2014/main" id="{7E87FDE6-DBF6-ABF8-ABDE-F9A3C0D6093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" name="Google Shape;376;g54dda1946d_4_2701:notes">
            <a:extLst>
              <a:ext uri="{FF2B5EF4-FFF2-40B4-BE49-F238E27FC236}">
                <a16:creationId xmlns:a16="http://schemas.microsoft.com/office/drawing/2014/main" id="{76CE5B1A-09D1-3B7E-19CD-B3137C2677B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85737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g204f468eb89_1_3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0" name="Google Shape;410;g204f468eb89_1_3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>
          <a:extLst>
            <a:ext uri="{FF2B5EF4-FFF2-40B4-BE49-F238E27FC236}">
              <a16:creationId xmlns:a16="http://schemas.microsoft.com/office/drawing/2014/main" id="{9B7213CA-59F2-C17F-245D-0B88662E33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d431007ba2_0_208:notes">
            <a:extLst>
              <a:ext uri="{FF2B5EF4-FFF2-40B4-BE49-F238E27FC236}">
                <a16:creationId xmlns:a16="http://schemas.microsoft.com/office/drawing/2014/main" id="{3CCC9232-6974-9398-52FC-718C0BFB18F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d431007ba2_0_208:notes">
            <a:extLst>
              <a:ext uri="{FF2B5EF4-FFF2-40B4-BE49-F238E27FC236}">
                <a16:creationId xmlns:a16="http://schemas.microsoft.com/office/drawing/2014/main" id="{45A1A1CC-EC43-D60D-5A5F-73CC5226C24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51450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1910c9cffe2_0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1910c9cffe2_0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1910c9cffe2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1910c9cffe2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1910c9cffe2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1910c9cffe2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>
          <a:extLst>
            <a:ext uri="{FF2B5EF4-FFF2-40B4-BE49-F238E27FC236}">
              <a16:creationId xmlns:a16="http://schemas.microsoft.com/office/drawing/2014/main" id="{53491FBF-C665-EBF3-0DCF-05B99745E6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1910c9cffe2_0_56:notes">
            <a:extLst>
              <a:ext uri="{FF2B5EF4-FFF2-40B4-BE49-F238E27FC236}">
                <a16:creationId xmlns:a16="http://schemas.microsoft.com/office/drawing/2014/main" id="{705A8C74-8266-3CC8-6A6C-C807FE90D21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1910c9cffe2_0_56:notes">
            <a:extLst>
              <a:ext uri="{FF2B5EF4-FFF2-40B4-BE49-F238E27FC236}">
                <a16:creationId xmlns:a16="http://schemas.microsoft.com/office/drawing/2014/main" id="{A5850634-D5CE-926F-835F-4D794CC0650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986463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428750" y="-2489450"/>
            <a:ext cx="13306424" cy="9434299"/>
            <a:chOff x="-1428750" y="-2489450"/>
            <a:chExt cx="13306424" cy="9434299"/>
          </a:xfrm>
        </p:grpSpPr>
        <p:pic>
          <p:nvPicPr>
            <p:cNvPr id="10" name="Google Shape;10;p2"/>
            <p:cNvPicPr preferRelativeResize="0"/>
            <p:nvPr/>
          </p:nvPicPr>
          <p:blipFill>
            <a:blip r:embed="rId2">
              <a:alphaModFix amt="80000"/>
            </a:blip>
            <a:stretch>
              <a:fillRect/>
            </a:stretch>
          </p:blipFill>
          <p:spPr>
            <a:xfrm>
              <a:off x="-1428750" y="1344150"/>
              <a:ext cx="5143499" cy="51434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Google Shape;11;p2"/>
            <p:cNvPicPr preferRelativeResize="0"/>
            <p:nvPr/>
          </p:nvPicPr>
          <p:blipFill>
            <a:blip r:embed="rId2">
              <a:alphaModFix amt="80000"/>
            </a:blip>
            <a:stretch>
              <a:fillRect/>
            </a:stretch>
          </p:blipFill>
          <p:spPr>
            <a:xfrm flipH="1">
              <a:off x="6734175" y="1801350"/>
              <a:ext cx="5143499" cy="51434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12;p2"/>
            <p:cNvPicPr preferRelativeResize="0"/>
            <p:nvPr/>
          </p:nvPicPr>
          <p:blipFill>
            <a:blip r:embed="rId2">
              <a:alphaModFix amt="80000"/>
            </a:blip>
            <a:stretch>
              <a:fillRect/>
            </a:stretch>
          </p:blipFill>
          <p:spPr>
            <a:xfrm rot="10800000">
              <a:off x="4248150" y="-2489450"/>
              <a:ext cx="5143499" cy="514349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713225" y="920500"/>
            <a:ext cx="6838800" cy="178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layfair Display"/>
              <a:buNone/>
              <a:defRPr sz="65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layfair Display"/>
              <a:buNone/>
              <a:defRPr sz="5200">
                <a:solidFill>
                  <a:srgbClr val="191919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layfair Display"/>
              <a:buNone/>
              <a:defRPr sz="5200">
                <a:solidFill>
                  <a:srgbClr val="191919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layfair Display"/>
              <a:buNone/>
              <a:defRPr sz="5200">
                <a:solidFill>
                  <a:srgbClr val="191919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layfair Display"/>
              <a:buNone/>
              <a:defRPr sz="5200">
                <a:solidFill>
                  <a:srgbClr val="191919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layfair Display"/>
              <a:buNone/>
              <a:defRPr sz="5200">
                <a:solidFill>
                  <a:srgbClr val="191919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layfair Display"/>
              <a:buNone/>
              <a:defRPr sz="5200">
                <a:solidFill>
                  <a:srgbClr val="191919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layfair Display"/>
              <a:buNone/>
              <a:defRPr sz="5200">
                <a:solidFill>
                  <a:srgbClr val="191919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layfair Display"/>
              <a:buNone/>
              <a:defRPr sz="5200">
                <a:solidFill>
                  <a:srgbClr val="191919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3901975" y="3791900"/>
            <a:ext cx="4528800" cy="43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Lato"/>
              <a:buNone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Lato"/>
              <a:buNone/>
              <a:defRPr sz="1800">
                <a:latin typeface="Lato"/>
                <a:ea typeface="Lato"/>
                <a:cs typeface="Lato"/>
                <a:sym typeface="Lat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Lato"/>
              <a:buNone/>
              <a:defRPr sz="1800">
                <a:latin typeface="Lato"/>
                <a:ea typeface="Lato"/>
                <a:cs typeface="Lato"/>
                <a:sym typeface="Lat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Lato"/>
              <a:buNone/>
              <a:defRPr sz="1800">
                <a:latin typeface="Lato"/>
                <a:ea typeface="Lato"/>
                <a:cs typeface="Lato"/>
                <a:sym typeface="Lat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Lato"/>
              <a:buNone/>
              <a:defRPr sz="1800">
                <a:latin typeface="Lato"/>
                <a:ea typeface="Lato"/>
                <a:cs typeface="Lato"/>
                <a:sym typeface="Lat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Lato"/>
              <a:buNone/>
              <a:defRPr sz="1800">
                <a:latin typeface="Lato"/>
                <a:ea typeface="Lato"/>
                <a:cs typeface="Lato"/>
                <a:sym typeface="Lat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Lato"/>
              <a:buNone/>
              <a:defRPr sz="1800">
                <a:latin typeface="Lato"/>
                <a:ea typeface="Lato"/>
                <a:cs typeface="Lato"/>
                <a:sym typeface="Lat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Lato"/>
              <a:buNone/>
              <a:defRPr sz="1800">
                <a:latin typeface="Lato"/>
                <a:ea typeface="Lato"/>
                <a:cs typeface="Lato"/>
                <a:sym typeface="Lat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Lato"/>
              <a:buNone/>
              <a:defRPr sz="1800"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10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" name="Google Shape;107;p17"/>
          <p:cNvGrpSpPr/>
          <p:nvPr/>
        </p:nvGrpSpPr>
        <p:grpSpPr>
          <a:xfrm>
            <a:off x="-1636754" y="-3707104"/>
            <a:ext cx="12855657" cy="12388932"/>
            <a:chOff x="-1636754" y="-3707104"/>
            <a:chExt cx="12855657" cy="12388932"/>
          </a:xfrm>
        </p:grpSpPr>
        <p:pic>
          <p:nvPicPr>
            <p:cNvPr id="108" name="Google Shape;108;p17"/>
            <p:cNvPicPr preferRelativeResize="0"/>
            <p:nvPr/>
          </p:nvPicPr>
          <p:blipFill>
            <a:blip r:embed="rId2">
              <a:alphaModFix amt="80000"/>
            </a:blip>
            <a:stretch>
              <a:fillRect/>
            </a:stretch>
          </p:blipFill>
          <p:spPr>
            <a:xfrm rot="8100000">
              <a:off x="-571501" y="-2641850"/>
              <a:ext cx="5143500" cy="5143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9" name="Google Shape;109;p17"/>
            <p:cNvPicPr preferRelativeResize="0"/>
            <p:nvPr/>
          </p:nvPicPr>
          <p:blipFill>
            <a:blip r:embed="rId2">
              <a:alphaModFix amt="80000"/>
            </a:blip>
            <a:stretch>
              <a:fillRect/>
            </a:stretch>
          </p:blipFill>
          <p:spPr>
            <a:xfrm rot="2700000" flipH="1">
              <a:off x="5010149" y="2473075"/>
              <a:ext cx="5143500" cy="51435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0" name="Google Shape;110;p17"/>
          <p:cNvSpPr txBox="1">
            <a:spLocks noGrp="1"/>
          </p:cNvSpPr>
          <p:nvPr>
            <p:ph type="title"/>
          </p:nvPr>
        </p:nvSpPr>
        <p:spPr>
          <a:xfrm>
            <a:off x="4215250" y="448050"/>
            <a:ext cx="42156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17"/>
          <p:cNvSpPr txBox="1">
            <a:spLocks noGrp="1"/>
          </p:cNvSpPr>
          <p:nvPr>
            <p:ph type="subTitle" idx="1"/>
          </p:nvPr>
        </p:nvSpPr>
        <p:spPr>
          <a:xfrm>
            <a:off x="4215250" y="1268200"/>
            <a:ext cx="4215600" cy="7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17"/>
          <p:cNvSpPr>
            <a:spLocks noGrp="1"/>
          </p:cNvSpPr>
          <p:nvPr>
            <p:ph type="pic" idx="2"/>
          </p:nvPr>
        </p:nvSpPr>
        <p:spPr>
          <a:xfrm flipH="1">
            <a:off x="-48" y="820674"/>
            <a:ext cx="3502200" cy="3502200"/>
          </a:xfrm>
          <a:prstGeom prst="rect">
            <a:avLst/>
          </a:prstGeom>
          <a:noFill/>
          <a:ln>
            <a:noFill/>
          </a:ln>
        </p:spPr>
      </p:sp>
      <p:sp>
        <p:nvSpPr>
          <p:cNvPr id="113" name="Google Shape;113;p17"/>
          <p:cNvSpPr>
            <a:spLocks noGrp="1"/>
          </p:cNvSpPr>
          <p:nvPr>
            <p:ph type="pic" idx="3"/>
          </p:nvPr>
        </p:nvSpPr>
        <p:spPr>
          <a:xfrm flipH="1">
            <a:off x="3690299" y="2166200"/>
            <a:ext cx="5453700" cy="21567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10_1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18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 rot="2700000" flipH="1">
            <a:off x="819149" y="1939675"/>
            <a:ext cx="51435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18"/>
          <p:cNvSpPr txBox="1">
            <a:spLocks noGrp="1"/>
          </p:cNvSpPr>
          <p:nvPr>
            <p:ph type="title"/>
          </p:nvPr>
        </p:nvSpPr>
        <p:spPr>
          <a:xfrm>
            <a:off x="713250" y="445025"/>
            <a:ext cx="4635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18"/>
          <p:cNvSpPr txBox="1">
            <a:spLocks noGrp="1"/>
          </p:cNvSpPr>
          <p:nvPr>
            <p:ph type="body" idx="1"/>
          </p:nvPr>
        </p:nvSpPr>
        <p:spPr>
          <a:xfrm>
            <a:off x="713250" y="1281688"/>
            <a:ext cx="7717500" cy="246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1pPr>
            <a:lvl2pPr marL="914400" lvl="1" indent="-304800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2pPr>
            <a:lvl3pPr marL="1371600" lvl="2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3pPr>
            <a:lvl4pPr marL="1828800" lvl="3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4pPr>
            <a:lvl5pPr marL="2286000" lvl="4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5pPr>
            <a:lvl6pPr marL="2743200" lvl="5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6pPr>
            <a:lvl7pPr marL="3200400" lvl="6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7pPr>
            <a:lvl8pPr marL="3657600" lvl="7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8pPr>
            <a:lvl9pPr marL="4114800" lvl="8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25"/>
          <p:cNvGrpSpPr/>
          <p:nvPr/>
        </p:nvGrpSpPr>
        <p:grpSpPr>
          <a:xfrm flipH="1">
            <a:off x="-1200150" y="-2489450"/>
            <a:ext cx="12315824" cy="9129499"/>
            <a:chOff x="-666750" y="-2489450"/>
            <a:chExt cx="12315824" cy="9129499"/>
          </a:xfrm>
        </p:grpSpPr>
        <p:pic>
          <p:nvPicPr>
            <p:cNvPr id="174" name="Google Shape;174;p25"/>
            <p:cNvPicPr preferRelativeResize="0"/>
            <p:nvPr/>
          </p:nvPicPr>
          <p:blipFill>
            <a:blip r:embed="rId2">
              <a:alphaModFix amt="80000"/>
            </a:blip>
            <a:stretch>
              <a:fillRect/>
            </a:stretch>
          </p:blipFill>
          <p:spPr>
            <a:xfrm>
              <a:off x="-666750" y="1344150"/>
              <a:ext cx="5143499" cy="51434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5" name="Google Shape;175;p25"/>
            <p:cNvPicPr preferRelativeResize="0"/>
            <p:nvPr/>
          </p:nvPicPr>
          <p:blipFill>
            <a:blip r:embed="rId2">
              <a:alphaModFix amt="80000"/>
            </a:blip>
            <a:stretch>
              <a:fillRect/>
            </a:stretch>
          </p:blipFill>
          <p:spPr>
            <a:xfrm flipH="1">
              <a:off x="6505575" y="1496550"/>
              <a:ext cx="5143499" cy="51434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6" name="Google Shape;176;p25"/>
            <p:cNvPicPr preferRelativeResize="0"/>
            <p:nvPr/>
          </p:nvPicPr>
          <p:blipFill>
            <a:blip r:embed="rId2">
              <a:alphaModFix amt="80000"/>
            </a:blip>
            <a:stretch>
              <a:fillRect/>
            </a:stretch>
          </p:blipFill>
          <p:spPr>
            <a:xfrm rot="10800000">
              <a:off x="5467350" y="-2489450"/>
              <a:ext cx="5143499" cy="514349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8" name="Google Shape;178;p26"/>
          <p:cNvGrpSpPr/>
          <p:nvPr/>
        </p:nvGrpSpPr>
        <p:grpSpPr>
          <a:xfrm rot="10800000" flipH="1">
            <a:off x="-533400" y="-2022304"/>
            <a:ext cx="10133052" cy="10110153"/>
            <a:chOff x="-533400" y="-3317704"/>
            <a:chExt cx="10133052" cy="10110153"/>
          </a:xfrm>
        </p:grpSpPr>
        <p:pic>
          <p:nvPicPr>
            <p:cNvPr id="179" name="Google Shape;179;p26"/>
            <p:cNvPicPr preferRelativeResize="0"/>
            <p:nvPr/>
          </p:nvPicPr>
          <p:blipFill>
            <a:blip r:embed="rId2">
              <a:alphaModFix amt="80000"/>
            </a:blip>
            <a:stretch>
              <a:fillRect/>
            </a:stretch>
          </p:blipFill>
          <p:spPr>
            <a:xfrm rot="10800000" flipH="1">
              <a:off x="-533400" y="-2032250"/>
              <a:ext cx="5143499" cy="51434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0" name="Google Shape;180;p26"/>
            <p:cNvPicPr preferRelativeResize="0"/>
            <p:nvPr/>
          </p:nvPicPr>
          <p:blipFill>
            <a:blip r:embed="rId2">
              <a:alphaModFix amt="80000"/>
            </a:blip>
            <a:stretch>
              <a:fillRect/>
            </a:stretch>
          </p:blipFill>
          <p:spPr>
            <a:xfrm flipH="1">
              <a:off x="4295775" y="1648950"/>
              <a:ext cx="5143499" cy="51434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1" name="Google Shape;181;p26"/>
            <p:cNvPicPr preferRelativeResize="0"/>
            <p:nvPr/>
          </p:nvPicPr>
          <p:blipFill>
            <a:blip r:embed="rId2">
              <a:alphaModFix amt="80000"/>
            </a:blip>
            <a:stretch>
              <a:fillRect/>
            </a:stretch>
          </p:blipFill>
          <p:spPr>
            <a:xfrm rot="8100000">
              <a:off x="3390899" y="-2252450"/>
              <a:ext cx="5143500" cy="51435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oogle Shape;16;p3"/>
          <p:cNvGrpSpPr/>
          <p:nvPr/>
        </p:nvGrpSpPr>
        <p:grpSpPr>
          <a:xfrm>
            <a:off x="-457200" y="-3470104"/>
            <a:ext cx="10056852" cy="10262553"/>
            <a:chOff x="-457200" y="-3470104"/>
            <a:chExt cx="10056852" cy="10262553"/>
          </a:xfrm>
        </p:grpSpPr>
        <p:pic>
          <p:nvPicPr>
            <p:cNvPr id="17" name="Google Shape;17;p3"/>
            <p:cNvPicPr preferRelativeResize="0"/>
            <p:nvPr/>
          </p:nvPicPr>
          <p:blipFill>
            <a:blip r:embed="rId2">
              <a:alphaModFix amt="80000"/>
            </a:blip>
            <a:stretch>
              <a:fillRect/>
            </a:stretch>
          </p:blipFill>
          <p:spPr>
            <a:xfrm rot="10800000" flipH="1">
              <a:off x="-457200" y="-2032250"/>
              <a:ext cx="5143499" cy="51434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" name="Google Shape;18;p3"/>
            <p:cNvPicPr preferRelativeResize="0"/>
            <p:nvPr/>
          </p:nvPicPr>
          <p:blipFill>
            <a:blip r:embed="rId2">
              <a:alphaModFix amt="80000"/>
            </a:blip>
            <a:stretch>
              <a:fillRect/>
            </a:stretch>
          </p:blipFill>
          <p:spPr>
            <a:xfrm flipH="1">
              <a:off x="4295775" y="1648950"/>
              <a:ext cx="5143499" cy="51434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" name="Google Shape;19;p3"/>
            <p:cNvPicPr preferRelativeResize="0"/>
            <p:nvPr/>
          </p:nvPicPr>
          <p:blipFill>
            <a:blip r:embed="rId2">
              <a:alphaModFix amt="80000"/>
            </a:blip>
            <a:stretch>
              <a:fillRect/>
            </a:stretch>
          </p:blipFill>
          <p:spPr>
            <a:xfrm rot="8100000">
              <a:off x="3390899" y="-2404850"/>
              <a:ext cx="5143500" cy="51435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713225" y="2695696"/>
            <a:ext cx="3819900" cy="110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title" idx="2" hasCustomPrompt="1"/>
          </p:nvPr>
        </p:nvSpPr>
        <p:spPr>
          <a:xfrm>
            <a:off x="7141975" y="1263396"/>
            <a:ext cx="1288800" cy="1108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3;p4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 rot="10800000">
            <a:off x="5543550" y="-2489450"/>
            <a:ext cx="5143499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subTitle" idx="1"/>
          </p:nvPr>
        </p:nvSpPr>
        <p:spPr>
          <a:xfrm>
            <a:off x="717739" y="1133856"/>
            <a:ext cx="7708500" cy="36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oogle Shape;27;p5"/>
          <p:cNvGrpSpPr/>
          <p:nvPr/>
        </p:nvGrpSpPr>
        <p:grpSpPr>
          <a:xfrm>
            <a:off x="4324350" y="-2870450"/>
            <a:ext cx="7324724" cy="9815299"/>
            <a:chOff x="4324350" y="-2870450"/>
            <a:chExt cx="7324724" cy="9815299"/>
          </a:xfrm>
        </p:grpSpPr>
        <p:pic>
          <p:nvPicPr>
            <p:cNvPr id="28" name="Google Shape;28;p5"/>
            <p:cNvPicPr preferRelativeResize="0"/>
            <p:nvPr/>
          </p:nvPicPr>
          <p:blipFill>
            <a:blip r:embed="rId2">
              <a:alphaModFix amt="80000"/>
            </a:blip>
            <a:stretch>
              <a:fillRect/>
            </a:stretch>
          </p:blipFill>
          <p:spPr>
            <a:xfrm flipH="1">
              <a:off x="6505575" y="1801350"/>
              <a:ext cx="5143499" cy="51434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" name="Google Shape;29;p5"/>
            <p:cNvPicPr preferRelativeResize="0"/>
            <p:nvPr/>
          </p:nvPicPr>
          <p:blipFill>
            <a:blip r:embed="rId2">
              <a:alphaModFix amt="80000"/>
            </a:blip>
            <a:stretch>
              <a:fillRect/>
            </a:stretch>
          </p:blipFill>
          <p:spPr>
            <a:xfrm rot="10800000">
              <a:off x="4324350" y="-2870450"/>
              <a:ext cx="5143499" cy="514349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0" name="Google Shape;30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subTitle" idx="1"/>
          </p:nvPr>
        </p:nvSpPr>
        <p:spPr>
          <a:xfrm>
            <a:off x="713217" y="3291295"/>
            <a:ext cx="7717500" cy="7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ubTitle" idx="2"/>
          </p:nvPr>
        </p:nvSpPr>
        <p:spPr>
          <a:xfrm>
            <a:off x="713233" y="2007850"/>
            <a:ext cx="7717500" cy="7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subTitle" idx="3"/>
          </p:nvPr>
        </p:nvSpPr>
        <p:spPr>
          <a:xfrm>
            <a:off x="713233" y="1591450"/>
            <a:ext cx="77175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nter Tight"/>
              <a:buNone/>
              <a:defRPr sz="2000" b="1">
                <a:solidFill>
                  <a:schemeClr val="dk1"/>
                </a:solidFill>
                <a:latin typeface="Inter Tight"/>
                <a:ea typeface="Inter Tight"/>
                <a:cs typeface="Inter Tight"/>
                <a:sym typeface="Inter T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nter Tight"/>
              <a:buNone/>
              <a:defRPr sz="2400" b="1">
                <a:latin typeface="Inter Tight"/>
                <a:ea typeface="Inter Tight"/>
                <a:cs typeface="Inter Tight"/>
                <a:sym typeface="Inter T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nter Tight"/>
              <a:buNone/>
              <a:defRPr sz="2400" b="1">
                <a:latin typeface="Inter Tight"/>
                <a:ea typeface="Inter Tight"/>
                <a:cs typeface="Inter Tight"/>
                <a:sym typeface="Inter T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nter Tight"/>
              <a:buNone/>
              <a:defRPr sz="2400" b="1">
                <a:latin typeface="Inter Tight"/>
                <a:ea typeface="Inter Tight"/>
                <a:cs typeface="Inter Tight"/>
                <a:sym typeface="Inter T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nter Tight"/>
              <a:buNone/>
              <a:defRPr sz="2400" b="1">
                <a:latin typeface="Inter Tight"/>
                <a:ea typeface="Inter Tight"/>
                <a:cs typeface="Inter Tight"/>
                <a:sym typeface="Inter T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nter Tight"/>
              <a:buNone/>
              <a:defRPr sz="2400" b="1">
                <a:latin typeface="Inter Tight"/>
                <a:ea typeface="Inter Tight"/>
                <a:cs typeface="Inter Tight"/>
                <a:sym typeface="Inter T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nter Tight"/>
              <a:buNone/>
              <a:defRPr sz="2400" b="1">
                <a:latin typeface="Inter Tight"/>
                <a:ea typeface="Inter Tight"/>
                <a:cs typeface="Inter Tight"/>
                <a:sym typeface="Inter T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nter Tight"/>
              <a:buNone/>
              <a:defRPr sz="2400" b="1">
                <a:latin typeface="Inter Tight"/>
                <a:ea typeface="Inter Tight"/>
                <a:cs typeface="Inter Tight"/>
                <a:sym typeface="Inter T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nter Tight"/>
              <a:buNone/>
              <a:defRPr sz="2400" b="1">
                <a:latin typeface="Inter Tight"/>
                <a:ea typeface="Inter Tight"/>
                <a:cs typeface="Inter Tight"/>
                <a:sym typeface="Inter Tight"/>
              </a:defRPr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subTitle" idx="4"/>
          </p:nvPr>
        </p:nvSpPr>
        <p:spPr>
          <a:xfrm>
            <a:off x="713217" y="2874900"/>
            <a:ext cx="77175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nter Tight"/>
              <a:buNone/>
              <a:defRPr sz="2000" b="1">
                <a:solidFill>
                  <a:schemeClr val="dk1"/>
                </a:solidFill>
                <a:latin typeface="Inter Tight"/>
                <a:ea typeface="Inter Tight"/>
                <a:cs typeface="Inter Tight"/>
                <a:sym typeface="Inter T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nter Tight"/>
              <a:buNone/>
              <a:defRPr sz="2400" b="1">
                <a:latin typeface="Inter Tight"/>
                <a:ea typeface="Inter Tight"/>
                <a:cs typeface="Inter Tight"/>
                <a:sym typeface="Inter T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nter Tight"/>
              <a:buNone/>
              <a:defRPr sz="2400" b="1">
                <a:latin typeface="Inter Tight"/>
                <a:ea typeface="Inter Tight"/>
                <a:cs typeface="Inter Tight"/>
                <a:sym typeface="Inter T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nter Tight"/>
              <a:buNone/>
              <a:defRPr sz="2400" b="1">
                <a:latin typeface="Inter Tight"/>
                <a:ea typeface="Inter Tight"/>
                <a:cs typeface="Inter Tight"/>
                <a:sym typeface="Inter T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nter Tight"/>
              <a:buNone/>
              <a:defRPr sz="2400" b="1">
                <a:latin typeface="Inter Tight"/>
                <a:ea typeface="Inter Tight"/>
                <a:cs typeface="Inter Tight"/>
                <a:sym typeface="Inter T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nter Tight"/>
              <a:buNone/>
              <a:defRPr sz="2400" b="1">
                <a:latin typeface="Inter Tight"/>
                <a:ea typeface="Inter Tight"/>
                <a:cs typeface="Inter Tight"/>
                <a:sym typeface="Inter T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nter Tight"/>
              <a:buNone/>
              <a:defRPr sz="2400" b="1">
                <a:latin typeface="Inter Tight"/>
                <a:ea typeface="Inter Tight"/>
                <a:cs typeface="Inter Tight"/>
                <a:sym typeface="Inter T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nter Tight"/>
              <a:buNone/>
              <a:defRPr sz="2400" b="1">
                <a:latin typeface="Inter Tight"/>
                <a:ea typeface="Inter Tight"/>
                <a:cs typeface="Inter Tight"/>
                <a:sym typeface="Inter T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nter Tight"/>
              <a:buNone/>
              <a:defRPr sz="2400" b="1">
                <a:latin typeface="Inter Tight"/>
                <a:ea typeface="Inter Tight"/>
                <a:cs typeface="Inter Tight"/>
                <a:sym typeface="Inter T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oogle Shape;48;p8"/>
          <p:cNvGrpSpPr/>
          <p:nvPr/>
        </p:nvGrpSpPr>
        <p:grpSpPr>
          <a:xfrm>
            <a:off x="-1428750" y="-2489450"/>
            <a:ext cx="13306424" cy="9434299"/>
            <a:chOff x="-1428750" y="-2489450"/>
            <a:chExt cx="13306424" cy="9434299"/>
          </a:xfrm>
        </p:grpSpPr>
        <p:pic>
          <p:nvPicPr>
            <p:cNvPr id="49" name="Google Shape;49;p8"/>
            <p:cNvPicPr preferRelativeResize="0"/>
            <p:nvPr/>
          </p:nvPicPr>
          <p:blipFill>
            <a:blip r:embed="rId2">
              <a:alphaModFix amt="80000"/>
            </a:blip>
            <a:stretch>
              <a:fillRect/>
            </a:stretch>
          </p:blipFill>
          <p:spPr>
            <a:xfrm>
              <a:off x="-1428750" y="1344150"/>
              <a:ext cx="5143499" cy="51434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" name="Google Shape;50;p8"/>
            <p:cNvPicPr preferRelativeResize="0"/>
            <p:nvPr/>
          </p:nvPicPr>
          <p:blipFill>
            <a:blip r:embed="rId2">
              <a:alphaModFix amt="80000"/>
            </a:blip>
            <a:stretch>
              <a:fillRect/>
            </a:stretch>
          </p:blipFill>
          <p:spPr>
            <a:xfrm flipH="1">
              <a:off x="6734175" y="1801350"/>
              <a:ext cx="5143499" cy="51434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" name="Google Shape;51;p8"/>
            <p:cNvPicPr preferRelativeResize="0"/>
            <p:nvPr/>
          </p:nvPicPr>
          <p:blipFill>
            <a:blip r:embed="rId2">
              <a:alphaModFix amt="80000"/>
            </a:blip>
            <a:stretch>
              <a:fillRect/>
            </a:stretch>
          </p:blipFill>
          <p:spPr>
            <a:xfrm rot="10800000">
              <a:off x="4248150" y="-2489450"/>
              <a:ext cx="5143499" cy="514349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2" name="Google Shape;52;p8"/>
          <p:cNvSpPr txBox="1">
            <a:spLocks noGrp="1"/>
          </p:cNvSpPr>
          <p:nvPr>
            <p:ph type="title"/>
          </p:nvPr>
        </p:nvSpPr>
        <p:spPr>
          <a:xfrm>
            <a:off x="2317950" y="1307100"/>
            <a:ext cx="45081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oogle Shape;54;p9"/>
          <p:cNvGrpSpPr/>
          <p:nvPr/>
        </p:nvGrpSpPr>
        <p:grpSpPr>
          <a:xfrm>
            <a:off x="-457200" y="-3470104"/>
            <a:ext cx="10056852" cy="10262553"/>
            <a:chOff x="-457200" y="-3470104"/>
            <a:chExt cx="10056852" cy="10262553"/>
          </a:xfrm>
        </p:grpSpPr>
        <p:pic>
          <p:nvPicPr>
            <p:cNvPr id="55" name="Google Shape;55;p9"/>
            <p:cNvPicPr preferRelativeResize="0"/>
            <p:nvPr/>
          </p:nvPicPr>
          <p:blipFill>
            <a:blip r:embed="rId2">
              <a:alphaModFix amt="80000"/>
            </a:blip>
            <a:stretch>
              <a:fillRect/>
            </a:stretch>
          </p:blipFill>
          <p:spPr>
            <a:xfrm rot="10800000" flipH="1">
              <a:off x="-457200" y="-2032250"/>
              <a:ext cx="5143499" cy="51434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" name="Google Shape;56;p9"/>
            <p:cNvPicPr preferRelativeResize="0"/>
            <p:nvPr/>
          </p:nvPicPr>
          <p:blipFill>
            <a:blip r:embed="rId2">
              <a:alphaModFix amt="80000"/>
            </a:blip>
            <a:stretch>
              <a:fillRect/>
            </a:stretch>
          </p:blipFill>
          <p:spPr>
            <a:xfrm flipH="1">
              <a:off x="4295775" y="1648950"/>
              <a:ext cx="5143499" cy="51434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7" name="Google Shape;57;p9"/>
            <p:cNvPicPr preferRelativeResize="0"/>
            <p:nvPr/>
          </p:nvPicPr>
          <p:blipFill>
            <a:blip r:embed="rId2">
              <a:alphaModFix amt="80000"/>
            </a:blip>
            <a:stretch>
              <a:fillRect/>
            </a:stretch>
          </p:blipFill>
          <p:spPr>
            <a:xfrm rot="8100000">
              <a:off x="3390899" y="-2404850"/>
              <a:ext cx="5143500" cy="51435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8" name="Google Shape;58;p9"/>
          <p:cNvSpPr txBox="1">
            <a:spLocks noGrp="1"/>
          </p:cNvSpPr>
          <p:nvPr>
            <p:ph type="title"/>
          </p:nvPr>
        </p:nvSpPr>
        <p:spPr>
          <a:xfrm>
            <a:off x="2135550" y="1189100"/>
            <a:ext cx="4872900" cy="19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subTitle" idx="1"/>
          </p:nvPr>
        </p:nvSpPr>
        <p:spPr>
          <a:xfrm>
            <a:off x="2135550" y="3153500"/>
            <a:ext cx="4872900" cy="67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1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oogle Shape;89;p14"/>
          <p:cNvGrpSpPr/>
          <p:nvPr/>
        </p:nvGrpSpPr>
        <p:grpSpPr>
          <a:xfrm>
            <a:off x="-2571750" y="1127050"/>
            <a:ext cx="14589374" cy="6198799"/>
            <a:chOff x="-2571750" y="1127050"/>
            <a:chExt cx="14589374" cy="6198799"/>
          </a:xfrm>
        </p:grpSpPr>
        <p:pic>
          <p:nvPicPr>
            <p:cNvPr id="90" name="Google Shape;90;p14"/>
            <p:cNvPicPr preferRelativeResize="0"/>
            <p:nvPr/>
          </p:nvPicPr>
          <p:blipFill>
            <a:blip r:embed="rId2">
              <a:alphaModFix amt="80000"/>
            </a:blip>
            <a:stretch>
              <a:fillRect/>
            </a:stretch>
          </p:blipFill>
          <p:spPr>
            <a:xfrm flipH="1">
              <a:off x="6874125" y="1127050"/>
              <a:ext cx="5143499" cy="51434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1" name="Google Shape;91;p14"/>
            <p:cNvPicPr preferRelativeResize="0"/>
            <p:nvPr/>
          </p:nvPicPr>
          <p:blipFill>
            <a:blip r:embed="rId2">
              <a:alphaModFix amt="80000"/>
            </a:blip>
            <a:stretch>
              <a:fillRect/>
            </a:stretch>
          </p:blipFill>
          <p:spPr>
            <a:xfrm>
              <a:off x="-2571750" y="2182350"/>
              <a:ext cx="5143499" cy="514349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2" name="Google Shape;92;p14"/>
          <p:cNvSpPr txBox="1">
            <a:spLocks noGrp="1"/>
          </p:cNvSpPr>
          <p:nvPr>
            <p:ph type="title"/>
          </p:nvPr>
        </p:nvSpPr>
        <p:spPr>
          <a:xfrm>
            <a:off x="1727575" y="448050"/>
            <a:ext cx="1893300" cy="576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_ONLY_2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" name="Google Shape;94;p15"/>
          <p:cNvGrpSpPr/>
          <p:nvPr/>
        </p:nvGrpSpPr>
        <p:grpSpPr>
          <a:xfrm>
            <a:off x="-2381250" y="-2870450"/>
            <a:ext cx="15468232" cy="8838758"/>
            <a:chOff x="-2381250" y="-2870450"/>
            <a:chExt cx="15468232" cy="8838758"/>
          </a:xfrm>
        </p:grpSpPr>
        <p:pic>
          <p:nvPicPr>
            <p:cNvPr id="95" name="Google Shape;95;p15"/>
            <p:cNvPicPr preferRelativeResize="0"/>
            <p:nvPr/>
          </p:nvPicPr>
          <p:blipFill>
            <a:blip r:embed="rId2">
              <a:alphaModFix amt="80000"/>
            </a:blip>
            <a:stretch>
              <a:fillRect/>
            </a:stretch>
          </p:blipFill>
          <p:spPr>
            <a:xfrm rot="10800000" flipH="1">
              <a:off x="-2381250" y="-2870450"/>
              <a:ext cx="5143499" cy="51434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6" name="Google Shape;96;p15"/>
            <p:cNvPicPr preferRelativeResize="0"/>
            <p:nvPr/>
          </p:nvPicPr>
          <p:blipFill>
            <a:blip r:embed="rId2">
              <a:alphaModFix amt="80000"/>
            </a:blip>
            <a:stretch>
              <a:fillRect/>
            </a:stretch>
          </p:blipFill>
          <p:spPr>
            <a:xfrm rot="-2014366" flipH="1">
              <a:off x="6950324" y="-168350"/>
              <a:ext cx="5143500" cy="51435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7" name="Google Shape;97;p1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Inter Tight"/>
              <a:buNone/>
              <a:defRPr sz="3000" b="1">
                <a:solidFill>
                  <a:schemeClr val="dk1"/>
                </a:solidFill>
                <a:latin typeface="Inter Tight"/>
                <a:ea typeface="Inter Tight"/>
                <a:cs typeface="Inter Tight"/>
                <a:sym typeface="Inter Tigh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Inter Tight"/>
              <a:buNone/>
              <a:defRPr sz="3000">
                <a:solidFill>
                  <a:schemeClr val="dk1"/>
                </a:solidFill>
                <a:latin typeface="Inter Tight"/>
                <a:ea typeface="Inter Tight"/>
                <a:cs typeface="Inter Tight"/>
                <a:sym typeface="Inter Tigh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Inter Tight"/>
              <a:buNone/>
              <a:defRPr sz="3000">
                <a:solidFill>
                  <a:schemeClr val="dk1"/>
                </a:solidFill>
                <a:latin typeface="Inter Tight"/>
                <a:ea typeface="Inter Tight"/>
                <a:cs typeface="Inter Tight"/>
                <a:sym typeface="Inter Tigh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Inter Tight"/>
              <a:buNone/>
              <a:defRPr sz="3000">
                <a:solidFill>
                  <a:schemeClr val="dk1"/>
                </a:solidFill>
                <a:latin typeface="Inter Tight"/>
                <a:ea typeface="Inter Tight"/>
                <a:cs typeface="Inter Tight"/>
                <a:sym typeface="Inter Tigh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Inter Tight"/>
              <a:buNone/>
              <a:defRPr sz="3000">
                <a:solidFill>
                  <a:schemeClr val="dk1"/>
                </a:solidFill>
                <a:latin typeface="Inter Tight"/>
                <a:ea typeface="Inter Tight"/>
                <a:cs typeface="Inter Tight"/>
                <a:sym typeface="Inter Tigh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Inter Tight"/>
              <a:buNone/>
              <a:defRPr sz="3000">
                <a:solidFill>
                  <a:schemeClr val="dk1"/>
                </a:solidFill>
                <a:latin typeface="Inter Tight"/>
                <a:ea typeface="Inter Tight"/>
                <a:cs typeface="Inter Tight"/>
                <a:sym typeface="Inter Tigh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Inter Tight"/>
              <a:buNone/>
              <a:defRPr sz="3000">
                <a:solidFill>
                  <a:schemeClr val="dk1"/>
                </a:solidFill>
                <a:latin typeface="Inter Tight"/>
                <a:ea typeface="Inter Tight"/>
                <a:cs typeface="Inter Tight"/>
                <a:sym typeface="Inter Tigh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Inter Tight"/>
              <a:buNone/>
              <a:defRPr sz="3000">
                <a:solidFill>
                  <a:schemeClr val="dk1"/>
                </a:solidFill>
                <a:latin typeface="Inter Tight"/>
                <a:ea typeface="Inter Tight"/>
                <a:cs typeface="Inter Tight"/>
                <a:sym typeface="Inter Tigh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Inter Tight"/>
              <a:buNone/>
              <a:defRPr sz="3000">
                <a:solidFill>
                  <a:schemeClr val="dk1"/>
                </a:solidFill>
                <a:latin typeface="Inter Tight"/>
                <a:ea typeface="Inter Tight"/>
                <a:cs typeface="Inter Tight"/>
                <a:sym typeface="Inter Tigh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Char char="●"/>
              <a:defRPr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Char char="○"/>
              <a:defRPr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Char char="■"/>
              <a:defRPr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Char char="●"/>
              <a:defRPr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Char char="○"/>
              <a:defRPr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Char char="■"/>
              <a:defRPr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Char char="●"/>
              <a:defRPr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Char char="○"/>
              <a:defRPr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048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Lato"/>
              <a:buChar char="■"/>
              <a:defRPr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4" r:id="rId5"/>
    <p:sldLayoutId id="2147483655" r:id="rId6"/>
    <p:sldLayoutId id="2147483658" r:id="rId7"/>
    <p:sldLayoutId id="2147483660" r:id="rId8"/>
    <p:sldLayoutId id="2147483661" r:id="rId9"/>
    <p:sldLayoutId id="2147483663" r:id="rId10"/>
    <p:sldLayoutId id="2147483664" r:id="rId11"/>
    <p:sldLayoutId id="2147483671" r:id="rId12"/>
    <p:sldLayoutId id="2147483672" r:id="rId1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449">
          <p15:clr>
            <a:srgbClr val="EA4335"/>
          </p15:clr>
        </p15:guide>
        <p15:guide id="2" pos="5311">
          <p15:clr>
            <a:srgbClr val="EA4335"/>
          </p15:clr>
        </p15:guide>
        <p15:guide id="3" orient="horz" pos="340">
          <p15:clr>
            <a:srgbClr val="EA4335"/>
          </p15:clr>
        </p15:guide>
        <p15:guide id="4" orient="horz" pos="2900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6" Type="http://schemas.microsoft.com/office/2007/relationships/hdphoto" Target="../media/hdphoto1.wdp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0"/>
          <p:cNvSpPr txBox="1">
            <a:spLocks noGrp="1"/>
          </p:cNvSpPr>
          <p:nvPr>
            <p:ph type="subTitle" idx="1"/>
          </p:nvPr>
        </p:nvSpPr>
        <p:spPr>
          <a:xfrm>
            <a:off x="87923" y="79670"/>
            <a:ext cx="9056077" cy="43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800" b="1" dirty="0"/>
              <a:t>Інтелектуальна система управління водними ресурсами</a:t>
            </a:r>
            <a:endParaRPr sz="2800" b="1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338D800-44F6-5E45-988E-7E9AB5525E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0" y="1030242"/>
            <a:ext cx="5403174" cy="3602116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4" name="Google Shape;193;p30">
            <a:extLst>
              <a:ext uri="{FF2B5EF4-FFF2-40B4-BE49-F238E27FC236}">
                <a16:creationId xmlns:a16="http://schemas.microsoft.com/office/drawing/2014/main" id="{4B6DB35B-7EEC-7BC0-0EA7-B2B71BB56CDF}"/>
              </a:ext>
            </a:extLst>
          </p:cNvPr>
          <p:cNvSpPr txBox="1">
            <a:spLocks/>
          </p:cNvSpPr>
          <p:nvPr/>
        </p:nvSpPr>
        <p:spPr>
          <a:xfrm>
            <a:off x="3585031" y="4635031"/>
            <a:ext cx="2500568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None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 algn="ctr"/>
            <a:r>
              <a:rPr lang="ru-RU" sz="1800" b="1" dirty="0" err="1"/>
              <a:t>Київ</a:t>
            </a:r>
            <a:r>
              <a:rPr lang="ru-RU" sz="1800" b="1" dirty="0"/>
              <a:t> </a:t>
            </a:r>
            <a:r>
              <a:rPr lang="ru-RU" sz="1800" b="1" dirty="0" err="1"/>
              <a:t>Акватерм</a:t>
            </a:r>
            <a:r>
              <a:rPr lang="ru-RU" sz="1800" b="1" dirty="0"/>
              <a:t> 2025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99;p31">
            <a:extLst>
              <a:ext uri="{FF2B5EF4-FFF2-40B4-BE49-F238E27FC236}">
                <a16:creationId xmlns:a16="http://schemas.microsoft.com/office/drawing/2014/main" id="{0CF0445A-E399-228B-19C3-79B319BCB86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" y="0"/>
            <a:ext cx="9143999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800" b="0" dirty="0"/>
              <a:t>Програма </a:t>
            </a:r>
            <a:r>
              <a:rPr lang="en-US" sz="2800" b="0" dirty="0"/>
              <a:t>WLM (water loss management)</a:t>
            </a:r>
            <a:br>
              <a:rPr lang="en-US" sz="2800" b="0" dirty="0"/>
            </a:br>
            <a:r>
              <a:rPr lang="uk-UA" sz="2400" b="0" dirty="0"/>
              <a:t>управління втратами води</a:t>
            </a:r>
            <a:endParaRPr sz="2400" b="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0AEE6F9-26C2-6C0B-E278-54BF6493C6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196" y="953663"/>
            <a:ext cx="7644329" cy="398694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3A01A28-F6D3-EE38-8BBE-5C5981D633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6376" y="572700"/>
            <a:ext cx="768401" cy="4288597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>
          <a:extLst>
            <a:ext uri="{FF2B5EF4-FFF2-40B4-BE49-F238E27FC236}">
              <a16:creationId xmlns:a16="http://schemas.microsoft.com/office/drawing/2014/main" id="{A5E8841C-83D6-6611-EDA4-DB041D2865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99;p31">
            <a:extLst>
              <a:ext uri="{FF2B5EF4-FFF2-40B4-BE49-F238E27FC236}">
                <a16:creationId xmlns:a16="http://schemas.microsoft.com/office/drawing/2014/main" id="{5906D201-8FBD-5D39-2960-A5B11880AC6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" y="0"/>
            <a:ext cx="9143999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800" b="0" dirty="0"/>
              <a:t>Програма </a:t>
            </a:r>
            <a:r>
              <a:rPr lang="en-US" sz="2800" b="0" dirty="0"/>
              <a:t>WLM (water loss management)</a:t>
            </a:r>
            <a:br>
              <a:rPr lang="en-US" sz="2800" b="0" dirty="0"/>
            </a:br>
            <a:r>
              <a:rPr lang="uk-UA" sz="2400" b="0" dirty="0"/>
              <a:t>функціонал</a:t>
            </a:r>
            <a:endParaRPr sz="2400" b="0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68E2212-2638-BAD2-5A8A-85EDE10696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6398" y="1032829"/>
            <a:ext cx="4167602" cy="3821151"/>
          </a:xfrm>
          <a:prstGeom prst="rect">
            <a:avLst/>
          </a:prstGeom>
          <a:effectLst>
            <a:softEdge rad="25400"/>
          </a:effectLst>
        </p:spPr>
      </p:pic>
      <p:sp>
        <p:nvSpPr>
          <p:cNvPr id="10" name="Textfeld 8">
            <a:extLst>
              <a:ext uri="{FF2B5EF4-FFF2-40B4-BE49-F238E27FC236}">
                <a16:creationId xmlns:a16="http://schemas.microsoft.com/office/drawing/2014/main" id="{DA1FF35B-E2CF-FC01-274D-7585B757B3BF}"/>
              </a:ext>
            </a:extLst>
          </p:cNvPr>
          <p:cNvSpPr txBox="1"/>
          <p:nvPr/>
        </p:nvSpPr>
        <p:spPr>
          <a:xfrm>
            <a:off x="58805" y="1233229"/>
            <a:ext cx="4722513" cy="37600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15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Відображення</a:t>
            </a:r>
            <a:r>
              <a:rPr lang="ru-RU" sz="15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ru-RU" sz="15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зонування</a:t>
            </a:r>
            <a:r>
              <a:rPr lang="ru-RU" sz="15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ru-RU" sz="15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водопровідної</a:t>
            </a:r>
            <a:r>
              <a:rPr lang="ru-RU" sz="15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ru-RU" sz="15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мережі</a:t>
            </a:r>
            <a:r>
              <a:rPr lang="ru-RU" sz="15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на </a:t>
            </a:r>
            <a:r>
              <a:rPr lang="ru-RU" sz="15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мапі</a:t>
            </a:r>
            <a:r>
              <a:rPr lang="ru-RU" sz="15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з </a:t>
            </a:r>
            <a:r>
              <a:rPr lang="ru-RU" sz="15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кольоровим</a:t>
            </a:r>
            <a:r>
              <a:rPr lang="ru-RU" sz="15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ru-RU" sz="15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індикатором</a:t>
            </a:r>
            <a:r>
              <a:rPr lang="ru-RU" sz="15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ru-RU" sz="15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рівня</a:t>
            </a:r>
            <a:r>
              <a:rPr lang="ru-RU" sz="15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ru-RU" sz="15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втрат</a:t>
            </a:r>
            <a:endParaRPr lang="ru-RU" sz="15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 algn="just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15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Моніторинг</a:t>
            </a:r>
            <a:r>
              <a:rPr lang="ru-RU" sz="15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ru-RU" sz="15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нічного</a:t>
            </a:r>
            <a:r>
              <a:rPr lang="ru-RU" sz="15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ru-RU" sz="15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споживання</a:t>
            </a:r>
            <a:endParaRPr lang="ru-RU" sz="15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 algn="just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15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Зведення</a:t>
            </a:r>
            <a:r>
              <a:rPr lang="ru-RU" sz="15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актуального водного балансу в автоматичному </a:t>
            </a:r>
            <a:r>
              <a:rPr lang="ru-RU" sz="15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режимі</a:t>
            </a:r>
            <a:endParaRPr lang="ru-RU" sz="15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 algn="just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15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Побудова</a:t>
            </a:r>
            <a:r>
              <a:rPr lang="ru-RU" sz="15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ru-RU" sz="15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цифрової</a:t>
            </a:r>
            <a:r>
              <a:rPr lang="ru-RU" sz="15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ru-RU" sz="15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копії</a:t>
            </a:r>
            <a:r>
              <a:rPr lang="ru-RU" sz="15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ru-RU" sz="15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водопровідної</a:t>
            </a:r>
            <a:r>
              <a:rPr lang="ru-RU" sz="15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ru-RU" sz="15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мережі</a:t>
            </a:r>
            <a:endParaRPr lang="ru-RU" sz="15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 algn="just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15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Контроль </a:t>
            </a:r>
            <a:r>
              <a:rPr lang="ru-RU" sz="15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тиску</a:t>
            </a:r>
            <a:r>
              <a:rPr lang="ru-RU" sz="15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</a:p>
          <a:p>
            <a:pPr marL="285750" indent="-285750" algn="just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15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Використання</a:t>
            </a:r>
            <a:r>
              <a:rPr lang="ru-RU" sz="15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ШІ для </a:t>
            </a:r>
            <a:r>
              <a:rPr lang="ru-RU" sz="15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прогнозування</a:t>
            </a:r>
            <a:r>
              <a:rPr lang="ru-RU" sz="15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ru-RU" sz="15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проблемних</a:t>
            </a:r>
            <a:r>
              <a:rPr lang="ru-RU" sz="15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зон на </a:t>
            </a:r>
            <a:r>
              <a:rPr lang="ru-RU" sz="15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основі</a:t>
            </a:r>
            <a:r>
              <a:rPr lang="ru-RU" sz="15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ru-RU" sz="15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аналізу</a:t>
            </a:r>
            <a:r>
              <a:rPr lang="ru-RU" sz="15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ru-RU" sz="15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попередніх</a:t>
            </a:r>
            <a:r>
              <a:rPr lang="ru-RU" sz="15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ru-RU" sz="15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даних</a:t>
            </a:r>
            <a:endParaRPr lang="ru-RU" sz="15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 algn="just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15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Знаходження</a:t>
            </a:r>
            <a:r>
              <a:rPr lang="ru-RU" sz="15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і </a:t>
            </a:r>
            <a:r>
              <a:rPr lang="ru-RU" sz="15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локалізація</a:t>
            </a:r>
            <a:r>
              <a:rPr lang="ru-RU" sz="15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ru-RU" sz="15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місця</a:t>
            </a:r>
            <a:r>
              <a:rPr lang="ru-RU" sz="15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ru-RU" sz="15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витоку</a:t>
            </a:r>
            <a:endParaRPr lang="ru-RU" sz="15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 algn="just">
              <a:spcAft>
                <a:spcPts val="1000"/>
              </a:spcAft>
              <a:buFont typeface="Arial" panose="020B0604020202020204" pitchFamily="34" charset="0"/>
              <a:buChar char="•"/>
            </a:pPr>
            <a:endParaRPr lang="ru-RU" sz="15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53611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>
          <a:extLst>
            <a:ext uri="{FF2B5EF4-FFF2-40B4-BE49-F238E27FC236}">
              <a16:creationId xmlns:a16="http://schemas.microsoft.com/office/drawing/2014/main" id="{B5F3B4A8-5235-5DB4-8EAE-0486E66D02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99;p31">
            <a:extLst>
              <a:ext uri="{FF2B5EF4-FFF2-40B4-BE49-F238E27FC236}">
                <a16:creationId xmlns:a16="http://schemas.microsoft.com/office/drawing/2014/main" id="{1E0D90D0-A8A0-6AE1-E6F4-01562F572FC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" y="0"/>
            <a:ext cx="9143999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800" b="0" dirty="0"/>
              <a:t>Програма </a:t>
            </a:r>
            <a:r>
              <a:rPr lang="en-US" sz="2800" b="0" dirty="0"/>
              <a:t>WLM (water loss management)</a:t>
            </a:r>
            <a:br>
              <a:rPr lang="en-US" sz="2800" b="0" dirty="0"/>
            </a:br>
            <a:r>
              <a:rPr lang="uk-UA" sz="2400" b="0" dirty="0"/>
              <a:t>результат</a:t>
            </a:r>
            <a:endParaRPr sz="2400" b="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FDD513A-186B-0B8F-129A-9518D168DB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2021" y="1515758"/>
            <a:ext cx="4919655" cy="2761526"/>
          </a:xfrm>
          <a:prstGeom prst="rect">
            <a:avLst/>
          </a:prstGeom>
        </p:spPr>
      </p:pic>
      <p:sp>
        <p:nvSpPr>
          <p:cNvPr id="7" name="Textfeld 8">
            <a:extLst>
              <a:ext uri="{FF2B5EF4-FFF2-40B4-BE49-F238E27FC236}">
                <a16:creationId xmlns:a16="http://schemas.microsoft.com/office/drawing/2014/main" id="{CBA15698-5905-64EB-389C-3A3F0B5B1FDF}"/>
              </a:ext>
            </a:extLst>
          </p:cNvPr>
          <p:cNvSpPr txBox="1"/>
          <p:nvPr/>
        </p:nvSpPr>
        <p:spPr>
          <a:xfrm>
            <a:off x="0" y="983017"/>
            <a:ext cx="3927943" cy="4349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uk-UA" sz="15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Зменшення втрат необлікованої води</a:t>
            </a:r>
          </a:p>
          <a:p>
            <a:pPr marL="285750" indent="-285750" algn="just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uk-UA" sz="15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Реальна картина стану водопровідної мережі</a:t>
            </a:r>
          </a:p>
          <a:p>
            <a:pPr marL="285750" indent="-285750" algn="just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uk-UA" sz="15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Повний облік водних ресурсів</a:t>
            </a:r>
          </a:p>
          <a:p>
            <a:pPr marL="285750" indent="-285750" algn="just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uk-UA" sz="15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Сучасна система управління і контролю технологічних процесів</a:t>
            </a:r>
          </a:p>
          <a:p>
            <a:pPr marL="285750" indent="-285750" algn="just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uk-UA" sz="15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Зменшення аварійних ситуацій з витоком води</a:t>
            </a:r>
          </a:p>
          <a:p>
            <a:pPr marL="285750" indent="-285750" algn="just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uk-UA" sz="15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Оптимізація роботи мережі</a:t>
            </a:r>
          </a:p>
          <a:p>
            <a:pPr marL="285750" indent="-285750" algn="just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15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Вироблення</a:t>
            </a:r>
            <a:r>
              <a:rPr lang="ru-RU" sz="15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ru-RU" sz="15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подальших</a:t>
            </a:r>
            <a:r>
              <a:rPr lang="ru-RU" sz="15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ru-RU" sz="15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кроків</a:t>
            </a:r>
            <a:r>
              <a:rPr lang="ru-RU" sz="15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ru-RU" sz="15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модернізації</a:t>
            </a:r>
            <a:r>
              <a:rPr lang="ru-RU" sz="15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ru-RU" sz="15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підприємства</a:t>
            </a:r>
            <a:endParaRPr lang="ru-RU" sz="15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 algn="just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15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Впровадження</a:t>
            </a:r>
            <a:r>
              <a:rPr lang="ru-RU" sz="15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ru-RU" sz="15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кращих</a:t>
            </a:r>
            <a:r>
              <a:rPr lang="ru-RU" sz="15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ru-RU" sz="15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європейських</a:t>
            </a:r>
            <a:r>
              <a:rPr lang="ru-RU" sz="15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ru-RU" sz="15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технічних</a:t>
            </a:r>
            <a:r>
              <a:rPr lang="ru-RU" sz="15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ru-RU" sz="15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рішень</a:t>
            </a:r>
            <a:endParaRPr lang="ru-RU" sz="15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 algn="just">
              <a:spcAft>
                <a:spcPts val="1000"/>
              </a:spcAft>
              <a:buFont typeface="Arial" panose="020B0604020202020204" pitchFamily="34" charset="0"/>
              <a:buChar char="•"/>
            </a:pPr>
            <a:endParaRPr lang="ru-RU" sz="15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17454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>
            <a:extLst>
              <a:ext uri="{FF2B5EF4-FFF2-40B4-BE49-F238E27FC236}">
                <a16:creationId xmlns:a16="http://schemas.microsoft.com/office/drawing/2014/main" id="{65540A7C-64B3-B016-1EB6-B25B15F5CCC4}"/>
              </a:ext>
            </a:extLst>
          </p:cNvPr>
          <p:cNvSpPr txBox="1">
            <a:spLocks/>
          </p:cNvSpPr>
          <p:nvPr/>
        </p:nvSpPr>
        <p:spPr>
          <a:xfrm>
            <a:off x="939552" y="832626"/>
            <a:ext cx="7264896" cy="2029520"/>
          </a:xfrm>
          <a:prstGeom prst="rect">
            <a:avLst/>
          </a:prstGeom>
        </p:spPr>
        <p:txBody>
          <a:bodyPr vert="horz" rtlCol="0" anchor="ctr">
            <a:normAutofit fontScale="92500" lnSpcReduction="1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uk-UA" sz="2400" b="1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Для проведення технічних консультацій, презентацій та обговорення проектів, прохання звертатись до спеціалістів </a:t>
            </a:r>
            <a:r>
              <a:rPr lang="ru-RU" sz="2400" b="1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ТОВ </a:t>
            </a:r>
            <a:r>
              <a:rPr lang="pl-PL" sz="2400" b="1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„</a:t>
            </a:r>
            <a:r>
              <a:rPr lang="uk-UA" sz="2400" b="1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Антап Україна</a:t>
            </a:r>
            <a:r>
              <a:rPr lang="pl-PL" sz="2400" b="1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”</a:t>
            </a:r>
            <a:endParaRPr lang="uk-UA" sz="2400" b="1" dirty="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lvl="0" algn="ctr">
              <a:spcBef>
                <a:spcPct val="0"/>
              </a:spcBef>
              <a:defRPr/>
            </a:pPr>
            <a:endParaRPr lang="uk-UA" sz="2400" b="1" dirty="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lvl="0" algn="ctr">
              <a:spcBef>
                <a:spcPct val="0"/>
              </a:spcBef>
              <a:defRPr/>
            </a:pPr>
            <a:r>
              <a:rPr lang="uk-UA" sz="2400" b="1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Запрошуємо вас на наш стенд</a:t>
            </a:r>
          </a:p>
          <a:p>
            <a:pPr lvl="0" algn="ctr">
              <a:spcBef>
                <a:spcPct val="0"/>
              </a:spcBef>
              <a:defRPr/>
            </a:pPr>
            <a:r>
              <a:rPr lang="ru-RU" sz="2400" b="1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1А-С-18</a:t>
            </a:r>
          </a:p>
        </p:txBody>
      </p:sp>
      <p:pic>
        <p:nvPicPr>
          <p:cNvPr id="5" name="Picture 4" descr="ЛОГО">
            <a:extLst>
              <a:ext uri="{FF2B5EF4-FFF2-40B4-BE49-F238E27FC236}">
                <a16:creationId xmlns:a16="http://schemas.microsoft.com/office/drawing/2014/main" id="{D04817F1-4105-885C-0CB5-4A5287D5C7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58019" y="110794"/>
            <a:ext cx="1847199" cy="646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2">
            <a:extLst>
              <a:ext uri="{FF2B5EF4-FFF2-40B4-BE49-F238E27FC236}">
                <a16:creationId xmlns:a16="http://schemas.microsoft.com/office/drawing/2014/main" id="{BCDF75E6-CA12-59E0-EA73-586C7B879DC1}"/>
              </a:ext>
            </a:extLst>
          </p:cNvPr>
          <p:cNvSpPr txBox="1">
            <a:spLocks/>
          </p:cNvSpPr>
          <p:nvPr/>
        </p:nvSpPr>
        <p:spPr bwMode="auto">
          <a:xfrm>
            <a:off x="457200" y="3553522"/>
            <a:ext cx="8229600" cy="1918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  <a:normAutofit fontScale="90000" lnSpcReduction="20000"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Тел. (044) 5361411, (050)4241411, (066)0806295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ru-RU" sz="2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uk-UA" sz="2200" b="1" kern="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5361411</a:t>
            </a:r>
            <a:r>
              <a:rPr lang="en-US" sz="2200" b="1" kern="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@antap.com.ua</a:t>
            </a:r>
            <a:endParaRPr lang="pl-PL" sz="2200" b="1" kern="0" dirty="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2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sz="2200" b="1" u="sng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https://antap.com.ua</a:t>
            </a:r>
            <a:endParaRPr lang="uk-UA" sz="2200" b="1" u="sng" kern="0" noProof="0" dirty="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j-ea"/>
                <a:cs typeface="Tahoma" panose="020B0604030504040204" pitchFamily="34" charset="0"/>
              </a:rPr>
            </a:br>
            <a:endParaRPr kumimoji="0" lang="ru-RU" sz="22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j-ea"/>
              <a:cs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31"/>
          <p:cNvSpPr txBox="1">
            <a:spLocks noGrp="1"/>
          </p:cNvSpPr>
          <p:nvPr>
            <p:ph type="title"/>
          </p:nvPr>
        </p:nvSpPr>
        <p:spPr>
          <a:xfrm>
            <a:off x="1" y="60015"/>
            <a:ext cx="9143999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800" b="0" dirty="0"/>
              <a:t>Основні завдання системи</a:t>
            </a:r>
            <a:endParaRPr sz="2800" b="0" dirty="0"/>
          </a:p>
        </p:txBody>
      </p:sp>
      <p:sp>
        <p:nvSpPr>
          <p:cNvPr id="200" name="Google Shape;200;p31"/>
          <p:cNvSpPr txBox="1">
            <a:spLocks noGrp="1"/>
          </p:cNvSpPr>
          <p:nvPr>
            <p:ph type="subTitle" idx="1"/>
          </p:nvPr>
        </p:nvSpPr>
        <p:spPr>
          <a:xfrm>
            <a:off x="613251" y="790096"/>
            <a:ext cx="7917498" cy="36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just" rtl="0">
              <a:spcBef>
                <a:spcPts val="0"/>
              </a:spcBef>
              <a:spcAft>
                <a:spcPts val="1400"/>
              </a:spcAft>
              <a:buFont typeface="Arial" panose="020B0604020202020204" pitchFamily="34" charset="0"/>
              <a:buChar char="•"/>
            </a:pPr>
            <a:r>
              <a:rPr lang="uk-UA" sz="1400" dirty="0"/>
              <a:t>Зменшення втрат в водопровідній мережі, зниження частки необлікованої води</a:t>
            </a:r>
          </a:p>
          <a:p>
            <a:pPr marL="171450" lvl="0" indent="-171450" algn="just" rtl="0">
              <a:spcBef>
                <a:spcPts val="0"/>
              </a:spcBef>
              <a:spcAft>
                <a:spcPts val="1400"/>
              </a:spcAft>
              <a:buFont typeface="Arial" panose="020B0604020202020204" pitchFamily="34" charset="0"/>
              <a:buChar char="•"/>
            </a:pPr>
            <a:r>
              <a:rPr lang="uk-UA" sz="1400" dirty="0"/>
              <a:t>Впровадження високоточних, надійних комерційних та технологічних приладів обліку, адаптованих до системи дистанційної передачі даних</a:t>
            </a:r>
          </a:p>
          <a:p>
            <a:pPr marL="171450" lvl="0" indent="-171450" algn="just" rtl="0">
              <a:spcBef>
                <a:spcPts val="0"/>
              </a:spcBef>
              <a:spcAft>
                <a:spcPts val="1400"/>
              </a:spcAft>
              <a:buFont typeface="Arial" panose="020B0604020202020204" pitchFamily="34" charset="0"/>
              <a:buChar char="•"/>
            </a:pPr>
            <a:r>
              <a:rPr lang="uk-UA" sz="1400" dirty="0"/>
              <a:t>Побудова стаціонарної мережі дистанційного збору даних з комерційних лічильників води</a:t>
            </a:r>
          </a:p>
          <a:p>
            <a:pPr marL="171450" lvl="0" indent="-171450" algn="just" rtl="0">
              <a:spcBef>
                <a:spcPts val="0"/>
              </a:spcBef>
              <a:spcAft>
                <a:spcPts val="1400"/>
              </a:spcAft>
              <a:buFont typeface="Arial" panose="020B0604020202020204" pitchFamily="34" charset="0"/>
              <a:buChar char="•"/>
            </a:pPr>
            <a:r>
              <a:rPr lang="uk-UA" sz="1400" dirty="0"/>
              <a:t>Забезпечення постійного моніторингу споживання та тиску у водопровідній мережі міста</a:t>
            </a:r>
          </a:p>
          <a:p>
            <a:pPr marL="171450" lvl="0" indent="-171450" algn="just" rtl="0">
              <a:spcBef>
                <a:spcPts val="0"/>
              </a:spcBef>
              <a:spcAft>
                <a:spcPts val="1400"/>
              </a:spcAft>
              <a:buFont typeface="Arial" panose="020B0604020202020204" pitchFamily="34" charset="0"/>
              <a:buChar char="•"/>
            </a:pPr>
            <a:r>
              <a:rPr lang="uk-UA" sz="1400" dirty="0"/>
              <a:t>Впровадження системи автоматизованого моніторингу та управління технологічними процесами </a:t>
            </a:r>
            <a:r>
              <a:rPr lang="en-US" sz="1400" dirty="0"/>
              <a:t>(SCADA)</a:t>
            </a:r>
          </a:p>
          <a:p>
            <a:pPr marL="171450" lvl="0" indent="-171450" algn="just" rtl="0">
              <a:spcBef>
                <a:spcPts val="0"/>
              </a:spcBef>
              <a:spcAft>
                <a:spcPts val="1400"/>
              </a:spcAft>
              <a:buFont typeface="Arial" panose="020B0604020202020204" pitchFamily="34" charset="0"/>
              <a:buChar char="•"/>
            </a:pPr>
            <a:r>
              <a:rPr lang="uk-UA" sz="1400" dirty="0"/>
              <a:t>Адаптація програми </a:t>
            </a:r>
            <a:r>
              <a:rPr lang="en-US" sz="1400" dirty="0"/>
              <a:t>Water Loss Management (</a:t>
            </a:r>
            <a:r>
              <a:rPr lang="uk-UA" sz="1400" dirty="0"/>
              <a:t>Управління втратами води</a:t>
            </a:r>
            <a:r>
              <a:rPr lang="en-US" sz="1400" dirty="0"/>
              <a:t>)</a:t>
            </a:r>
            <a:r>
              <a:rPr lang="uk-UA" sz="1400" dirty="0"/>
              <a:t> для водопровідної мережі міста та зведення </a:t>
            </a:r>
            <a:r>
              <a:rPr lang="en-US" sz="1400" dirty="0"/>
              <a:t>“</a:t>
            </a:r>
            <a:r>
              <a:rPr lang="uk-UA" sz="1400" dirty="0"/>
              <a:t>водного балансу</a:t>
            </a:r>
            <a:r>
              <a:rPr lang="en-US" sz="1400" dirty="0"/>
              <a:t>”</a:t>
            </a:r>
            <a:endParaRPr sz="1400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D81FF58-D6C4-DC14-B05E-CA9F73AD96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7132" y="4056359"/>
            <a:ext cx="913473" cy="74431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2433736-DFEE-1DA7-E1CD-024B62F4A1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4300" y="4056359"/>
            <a:ext cx="928681" cy="74431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159DADC-2455-8F74-61E6-6B10273087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6676" y="4057769"/>
            <a:ext cx="937281" cy="744311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>
          <a:extLst>
            <a:ext uri="{FF2B5EF4-FFF2-40B4-BE49-F238E27FC236}">
              <a16:creationId xmlns:a16="http://schemas.microsoft.com/office/drawing/2014/main" id="{E74F62AC-DFF7-5354-7A4C-664B0F38C8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31">
            <a:extLst>
              <a:ext uri="{FF2B5EF4-FFF2-40B4-BE49-F238E27FC236}">
                <a16:creationId xmlns:a16="http://schemas.microsoft.com/office/drawing/2014/main" id="{1F11FF77-8744-8267-5E6A-753E958DD42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" y="0"/>
            <a:ext cx="9143999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800" b="0" dirty="0"/>
              <a:t>Основні завдання системи</a:t>
            </a:r>
            <a:endParaRPr sz="2800" b="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BB7A861-A094-121F-15BB-C9E8231B09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693" y="648327"/>
            <a:ext cx="8716613" cy="4336183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8240321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99;p31">
            <a:extLst>
              <a:ext uri="{FF2B5EF4-FFF2-40B4-BE49-F238E27FC236}">
                <a16:creationId xmlns:a16="http://schemas.microsoft.com/office/drawing/2014/main" id="{96CAFA40-92C9-09C3-D8A6-B098FDB377E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" y="0"/>
            <a:ext cx="9143999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800" b="0" dirty="0"/>
              <a:t>Схема системи</a:t>
            </a:r>
            <a:endParaRPr sz="2800" b="0" dirty="0"/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18E930BB-7E82-C23B-F568-B5C4C26FB693}"/>
              </a:ext>
            </a:extLst>
          </p:cNvPr>
          <p:cNvSpPr/>
          <p:nvPr/>
        </p:nvSpPr>
        <p:spPr>
          <a:xfrm>
            <a:off x="206615" y="1692841"/>
            <a:ext cx="1313162" cy="4311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Google Shape;193;p30">
            <a:extLst>
              <a:ext uri="{FF2B5EF4-FFF2-40B4-BE49-F238E27FC236}">
                <a16:creationId xmlns:a16="http://schemas.microsoft.com/office/drawing/2014/main" id="{92761493-FB08-B171-D20D-35CF617EBE14}"/>
              </a:ext>
            </a:extLst>
          </p:cNvPr>
          <p:cNvSpPr txBox="1">
            <a:spLocks/>
          </p:cNvSpPr>
          <p:nvPr/>
        </p:nvSpPr>
        <p:spPr>
          <a:xfrm>
            <a:off x="201290" y="1650374"/>
            <a:ext cx="1313162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None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 algn="ctr"/>
            <a:r>
              <a:rPr lang="ru-RU" sz="1000" dirty="0" err="1"/>
              <a:t>Комерційний</a:t>
            </a:r>
            <a:r>
              <a:rPr lang="ru-RU" sz="1000" dirty="0"/>
              <a:t> </a:t>
            </a:r>
            <a:r>
              <a:rPr lang="ru-RU" sz="1000" dirty="0" err="1"/>
              <a:t>облік</a:t>
            </a:r>
            <a:r>
              <a:rPr lang="ru-RU" sz="1000" dirty="0"/>
              <a:t> </a:t>
            </a:r>
            <a:r>
              <a:rPr lang="en-US" sz="1000" dirty="0"/>
              <a:t>Hydrus</a:t>
            </a:r>
            <a:endParaRPr lang="ru-RU" sz="1000" dirty="0"/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C35461E5-EC9A-1FEC-EE8B-17D8D35EA0DB}"/>
              </a:ext>
            </a:extLst>
          </p:cNvPr>
          <p:cNvSpPr/>
          <p:nvPr/>
        </p:nvSpPr>
        <p:spPr>
          <a:xfrm>
            <a:off x="2166784" y="834862"/>
            <a:ext cx="1313163" cy="472724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Google Shape;193;p30">
            <a:extLst>
              <a:ext uri="{FF2B5EF4-FFF2-40B4-BE49-F238E27FC236}">
                <a16:creationId xmlns:a16="http://schemas.microsoft.com/office/drawing/2014/main" id="{B0AC7E5E-433A-536B-2C88-E72055516C1F}"/>
              </a:ext>
            </a:extLst>
          </p:cNvPr>
          <p:cNvSpPr txBox="1">
            <a:spLocks/>
          </p:cNvSpPr>
          <p:nvPr/>
        </p:nvSpPr>
        <p:spPr>
          <a:xfrm>
            <a:off x="2166783" y="801432"/>
            <a:ext cx="1313162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None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 algn="ctr"/>
            <a:r>
              <a:rPr lang="en-US" sz="1200" dirty="0"/>
              <a:t>Fixed Network Diehl</a:t>
            </a:r>
            <a:endParaRPr lang="ru-RU" sz="1200" dirty="0"/>
          </a:p>
        </p:txBody>
      </p:sp>
      <p:sp>
        <p:nvSpPr>
          <p:cNvPr id="20" name="Стрелка: вправо 19">
            <a:extLst>
              <a:ext uri="{FF2B5EF4-FFF2-40B4-BE49-F238E27FC236}">
                <a16:creationId xmlns:a16="http://schemas.microsoft.com/office/drawing/2014/main" id="{E84C7D08-03BF-AE2C-B334-41F78F7EB94C}"/>
              </a:ext>
            </a:extLst>
          </p:cNvPr>
          <p:cNvSpPr/>
          <p:nvPr/>
        </p:nvSpPr>
        <p:spPr>
          <a:xfrm rot="19893289">
            <a:off x="1440803" y="1291806"/>
            <a:ext cx="633685" cy="22098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F063DF07-93D6-9EA5-E2C8-6FC82C29EE4B}"/>
              </a:ext>
            </a:extLst>
          </p:cNvPr>
          <p:cNvSpPr/>
          <p:nvPr/>
        </p:nvSpPr>
        <p:spPr>
          <a:xfrm>
            <a:off x="243362" y="3693472"/>
            <a:ext cx="1313162" cy="4311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8F4409EB-D363-E002-69B6-E5C40E8D1DD2}"/>
              </a:ext>
            </a:extLst>
          </p:cNvPr>
          <p:cNvSpPr/>
          <p:nvPr/>
        </p:nvSpPr>
        <p:spPr>
          <a:xfrm>
            <a:off x="248687" y="4392571"/>
            <a:ext cx="1313162" cy="4311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Google Shape;193;p30">
            <a:extLst>
              <a:ext uri="{FF2B5EF4-FFF2-40B4-BE49-F238E27FC236}">
                <a16:creationId xmlns:a16="http://schemas.microsoft.com/office/drawing/2014/main" id="{23357D0E-C757-0C5B-21DA-3C47CFE140A7}"/>
              </a:ext>
            </a:extLst>
          </p:cNvPr>
          <p:cNvSpPr txBox="1">
            <a:spLocks/>
          </p:cNvSpPr>
          <p:nvPr/>
        </p:nvSpPr>
        <p:spPr>
          <a:xfrm>
            <a:off x="168104" y="4350104"/>
            <a:ext cx="1453701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None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 algn="ctr"/>
            <a:r>
              <a:rPr lang="uk-UA" sz="1000" dirty="0"/>
              <a:t>О</a:t>
            </a:r>
            <a:r>
              <a:rPr lang="ru-RU" sz="1000" dirty="0" err="1"/>
              <a:t>блік</a:t>
            </a:r>
            <a:r>
              <a:rPr lang="ru-RU" sz="1000" dirty="0"/>
              <a:t> </a:t>
            </a:r>
            <a:r>
              <a:rPr lang="ru-RU" sz="1000" dirty="0" err="1"/>
              <a:t>стічних</a:t>
            </a:r>
            <a:r>
              <a:rPr lang="ru-RU" sz="1000" dirty="0"/>
              <a:t> вод </a:t>
            </a:r>
            <a:r>
              <a:rPr lang="en-US" sz="1000" dirty="0"/>
              <a:t>NF</a:t>
            </a:r>
            <a:r>
              <a:rPr lang="uk-UA" sz="1000" dirty="0"/>
              <a:t>75</a:t>
            </a:r>
            <a:r>
              <a:rPr lang="en-US" sz="1000" dirty="0"/>
              <a:t>0/NFM</a:t>
            </a:r>
            <a:r>
              <a:rPr lang="uk-UA" sz="1000" dirty="0"/>
              <a:t>75</a:t>
            </a:r>
            <a:r>
              <a:rPr lang="en-US" sz="1000" dirty="0"/>
              <a:t>0</a:t>
            </a:r>
            <a:endParaRPr lang="ru-RU" sz="1000" dirty="0"/>
          </a:p>
        </p:txBody>
      </p: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A401D5C2-D465-7130-F926-9DB472A20144}"/>
              </a:ext>
            </a:extLst>
          </p:cNvPr>
          <p:cNvGrpSpPr/>
          <p:nvPr/>
        </p:nvGrpSpPr>
        <p:grpSpPr>
          <a:xfrm>
            <a:off x="2510240" y="3990583"/>
            <a:ext cx="1313163" cy="504104"/>
            <a:chOff x="2487798" y="3539520"/>
            <a:chExt cx="1313163" cy="504104"/>
          </a:xfrm>
        </p:grpSpPr>
        <p:sp>
          <p:nvSpPr>
            <p:cNvPr id="18" name="Прямоугольник: скругленные углы 17">
              <a:extLst>
                <a:ext uri="{FF2B5EF4-FFF2-40B4-BE49-F238E27FC236}">
                  <a16:creationId xmlns:a16="http://schemas.microsoft.com/office/drawing/2014/main" id="{DC240651-1D3B-FE65-9BD6-03A18D5A77F2}"/>
                </a:ext>
              </a:extLst>
            </p:cNvPr>
            <p:cNvSpPr/>
            <p:nvPr/>
          </p:nvSpPr>
          <p:spPr>
            <a:xfrm>
              <a:off x="2487798" y="3570900"/>
              <a:ext cx="1313163" cy="472724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Google Shape;193;p30">
              <a:extLst>
                <a:ext uri="{FF2B5EF4-FFF2-40B4-BE49-F238E27FC236}">
                  <a16:creationId xmlns:a16="http://schemas.microsoft.com/office/drawing/2014/main" id="{664F3048-E23A-A589-B318-1784EC67DBCA}"/>
                </a:ext>
              </a:extLst>
            </p:cNvPr>
            <p:cNvSpPr txBox="1">
              <a:spLocks/>
            </p:cNvSpPr>
            <p:nvPr/>
          </p:nvSpPr>
          <p:spPr>
            <a:xfrm>
              <a:off x="2487799" y="3539520"/>
              <a:ext cx="1313162" cy="431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0480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Lato"/>
                <a:buNone/>
                <a:defRPr sz="16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1pPr>
              <a:lvl2pPr marL="914400" marR="0" lvl="1" indent="-3048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Lato"/>
                <a:buNone/>
                <a:defRPr sz="18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2pPr>
              <a:lvl3pPr marL="1371600" marR="0" lvl="2" indent="-3048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Lato"/>
                <a:buNone/>
                <a:defRPr sz="18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3pPr>
              <a:lvl4pPr marL="1828800" marR="0" lvl="3" indent="-3048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Lato"/>
                <a:buNone/>
                <a:defRPr sz="18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4pPr>
              <a:lvl5pPr marL="2286000" marR="0" lvl="4" indent="-3048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Lato"/>
                <a:buNone/>
                <a:defRPr sz="18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5pPr>
              <a:lvl6pPr marL="2743200" marR="0" lvl="5" indent="-3048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Lato"/>
                <a:buNone/>
                <a:defRPr sz="18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6pPr>
              <a:lvl7pPr marL="3200400" marR="0" lvl="6" indent="-3048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Lato"/>
                <a:buNone/>
                <a:defRPr sz="18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7pPr>
              <a:lvl8pPr marL="3657600" marR="0" lvl="7" indent="-3048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Lato"/>
                <a:buNone/>
                <a:defRPr sz="18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8pPr>
              <a:lvl9pPr marL="4114800" marR="0" lvl="8" indent="-3048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Lato"/>
                <a:buNone/>
                <a:defRPr sz="18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9pPr>
            </a:lstStyle>
            <a:p>
              <a:pPr marL="0" indent="0" algn="ctr"/>
              <a:r>
                <a:rPr lang="en-US" sz="1200" dirty="0"/>
                <a:t>Web Portal </a:t>
              </a:r>
            </a:p>
            <a:p>
              <a:pPr marL="0" indent="0" algn="ctr"/>
              <a:r>
                <a:rPr lang="en-US" sz="1200" dirty="0"/>
                <a:t>NIVUS</a:t>
              </a:r>
              <a:endParaRPr lang="ru-RU" sz="1200" dirty="0"/>
            </a:p>
          </p:txBody>
        </p:sp>
      </p:grpSp>
      <p:sp>
        <p:nvSpPr>
          <p:cNvPr id="21" name="Стрелка: влево-вправо 20">
            <a:extLst>
              <a:ext uri="{FF2B5EF4-FFF2-40B4-BE49-F238E27FC236}">
                <a16:creationId xmlns:a16="http://schemas.microsoft.com/office/drawing/2014/main" id="{EF31AD0E-4026-9741-F96B-30D36DED1B39}"/>
              </a:ext>
            </a:extLst>
          </p:cNvPr>
          <p:cNvSpPr/>
          <p:nvPr/>
        </p:nvSpPr>
        <p:spPr>
          <a:xfrm>
            <a:off x="1670854" y="4155990"/>
            <a:ext cx="662445" cy="200518"/>
          </a:xfrm>
          <a:prstGeom prst="left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6" name="Прямоугольник: скругленные углы 225">
            <a:extLst>
              <a:ext uri="{FF2B5EF4-FFF2-40B4-BE49-F238E27FC236}">
                <a16:creationId xmlns:a16="http://schemas.microsoft.com/office/drawing/2014/main" id="{21DD2E2E-B73B-08EE-E46A-8F93AA6DE9C7}"/>
              </a:ext>
            </a:extLst>
          </p:cNvPr>
          <p:cNvSpPr/>
          <p:nvPr/>
        </p:nvSpPr>
        <p:spPr>
          <a:xfrm>
            <a:off x="4704837" y="4021963"/>
            <a:ext cx="1313163" cy="47272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7" name="Google Shape;193;p30">
            <a:extLst>
              <a:ext uri="{FF2B5EF4-FFF2-40B4-BE49-F238E27FC236}">
                <a16:creationId xmlns:a16="http://schemas.microsoft.com/office/drawing/2014/main" id="{87A741A0-1D3C-27B5-1293-CC8E6025CF95}"/>
              </a:ext>
            </a:extLst>
          </p:cNvPr>
          <p:cNvSpPr txBox="1">
            <a:spLocks/>
          </p:cNvSpPr>
          <p:nvPr/>
        </p:nvSpPr>
        <p:spPr>
          <a:xfrm>
            <a:off x="4699511" y="3961471"/>
            <a:ext cx="1313162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None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 algn="ctr"/>
            <a:r>
              <a:rPr lang="en-US" sz="1200" dirty="0"/>
              <a:t>Nicos </a:t>
            </a:r>
          </a:p>
          <a:p>
            <a:pPr marL="0" indent="0" algn="ctr"/>
            <a:r>
              <a:rPr lang="en-US" sz="1200" dirty="0"/>
              <a:t>SCADA</a:t>
            </a:r>
          </a:p>
        </p:txBody>
      </p:sp>
      <p:sp>
        <p:nvSpPr>
          <p:cNvPr id="228" name="Стрелка: вправо 227">
            <a:extLst>
              <a:ext uri="{FF2B5EF4-FFF2-40B4-BE49-F238E27FC236}">
                <a16:creationId xmlns:a16="http://schemas.microsoft.com/office/drawing/2014/main" id="{EBA23727-43B4-4780-359E-F889F8892D0B}"/>
              </a:ext>
            </a:extLst>
          </p:cNvPr>
          <p:cNvSpPr/>
          <p:nvPr/>
        </p:nvSpPr>
        <p:spPr>
          <a:xfrm flipV="1">
            <a:off x="4012635" y="4124572"/>
            <a:ext cx="501760" cy="22114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Google Shape;193;p30">
            <a:extLst>
              <a:ext uri="{FF2B5EF4-FFF2-40B4-BE49-F238E27FC236}">
                <a16:creationId xmlns:a16="http://schemas.microsoft.com/office/drawing/2014/main" id="{3C90483F-9978-E090-4029-DF122FD40A4E}"/>
              </a:ext>
            </a:extLst>
          </p:cNvPr>
          <p:cNvSpPr txBox="1">
            <a:spLocks/>
          </p:cNvSpPr>
          <p:nvPr/>
        </p:nvSpPr>
        <p:spPr>
          <a:xfrm>
            <a:off x="168103" y="3678455"/>
            <a:ext cx="1453701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None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 algn="ctr"/>
            <a:r>
              <a:rPr lang="uk-UA" sz="1000" dirty="0"/>
              <a:t>Технологічний</a:t>
            </a:r>
            <a:r>
              <a:rPr lang="ru-RU" sz="1000" dirty="0"/>
              <a:t> </a:t>
            </a:r>
            <a:r>
              <a:rPr lang="ru-RU" sz="1000" dirty="0" err="1"/>
              <a:t>облік</a:t>
            </a:r>
            <a:r>
              <a:rPr lang="ru-RU" sz="1000" dirty="0"/>
              <a:t> </a:t>
            </a:r>
            <a:r>
              <a:rPr lang="en-US" sz="1000" dirty="0"/>
              <a:t>NF600/NFM600</a:t>
            </a:r>
            <a:endParaRPr lang="ru-RU" sz="1000" dirty="0"/>
          </a:p>
        </p:txBody>
      </p:sp>
      <p:sp>
        <p:nvSpPr>
          <p:cNvPr id="231" name="Прямоугольник: скругленные углы 230">
            <a:extLst>
              <a:ext uri="{FF2B5EF4-FFF2-40B4-BE49-F238E27FC236}">
                <a16:creationId xmlns:a16="http://schemas.microsoft.com/office/drawing/2014/main" id="{10552D75-B0B7-36AF-1C77-210BDC9EB105}"/>
              </a:ext>
            </a:extLst>
          </p:cNvPr>
          <p:cNvSpPr/>
          <p:nvPr/>
        </p:nvSpPr>
        <p:spPr>
          <a:xfrm>
            <a:off x="6906436" y="4021963"/>
            <a:ext cx="1313163" cy="47272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2" name="Google Shape;193;p30">
            <a:extLst>
              <a:ext uri="{FF2B5EF4-FFF2-40B4-BE49-F238E27FC236}">
                <a16:creationId xmlns:a16="http://schemas.microsoft.com/office/drawing/2014/main" id="{7FDC0156-1DF4-AAAE-5954-067A81D6B1AE}"/>
              </a:ext>
            </a:extLst>
          </p:cNvPr>
          <p:cNvSpPr txBox="1">
            <a:spLocks/>
          </p:cNvSpPr>
          <p:nvPr/>
        </p:nvSpPr>
        <p:spPr>
          <a:xfrm>
            <a:off x="6906437" y="3961471"/>
            <a:ext cx="1313162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None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 algn="ctr"/>
            <a:r>
              <a:rPr lang="en-US" sz="1200" dirty="0"/>
              <a:t>Data </a:t>
            </a:r>
          </a:p>
          <a:p>
            <a:pPr marL="0" indent="0" algn="ctr"/>
            <a:r>
              <a:rPr lang="en-US" sz="1200" dirty="0"/>
              <a:t>Kiosk</a:t>
            </a:r>
          </a:p>
        </p:txBody>
      </p:sp>
      <p:sp>
        <p:nvSpPr>
          <p:cNvPr id="233" name="Стрелка: вправо 232">
            <a:extLst>
              <a:ext uri="{FF2B5EF4-FFF2-40B4-BE49-F238E27FC236}">
                <a16:creationId xmlns:a16="http://schemas.microsoft.com/office/drawing/2014/main" id="{C79FD713-6F62-41E5-9066-B9FE4376062F}"/>
              </a:ext>
            </a:extLst>
          </p:cNvPr>
          <p:cNvSpPr/>
          <p:nvPr/>
        </p:nvSpPr>
        <p:spPr>
          <a:xfrm flipV="1">
            <a:off x="6242552" y="4124572"/>
            <a:ext cx="501760" cy="22114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4" name="Прямоугольник: скругленные углы 233">
            <a:extLst>
              <a:ext uri="{FF2B5EF4-FFF2-40B4-BE49-F238E27FC236}">
                <a16:creationId xmlns:a16="http://schemas.microsoft.com/office/drawing/2014/main" id="{665FF6B3-DD5F-E135-9AF2-481FE3A432E3}"/>
              </a:ext>
            </a:extLst>
          </p:cNvPr>
          <p:cNvSpPr/>
          <p:nvPr/>
        </p:nvSpPr>
        <p:spPr>
          <a:xfrm>
            <a:off x="4417264" y="821426"/>
            <a:ext cx="1313163" cy="472724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5" name="Google Shape;193;p30">
            <a:extLst>
              <a:ext uri="{FF2B5EF4-FFF2-40B4-BE49-F238E27FC236}">
                <a16:creationId xmlns:a16="http://schemas.microsoft.com/office/drawing/2014/main" id="{B13AB151-B9B4-26BD-04E9-EBAB0A6B775A}"/>
              </a:ext>
            </a:extLst>
          </p:cNvPr>
          <p:cNvSpPr txBox="1">
            <a:spLocks/>
          </p:cNvSpPr>
          <p:nvPr/>
        </p:nvSpPr>
        <p:spPr>
          <a:xfrm>
            <a:off x="4417265" y="886855"/>
            <a:ext cx="1313162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None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 algn="ctr"/>
            <a:r>
              <a:rPr lang="en-US" sz="1200" dirty="0" err="1"/>
              <a:t>Izar</a:t>
            </a:r>
            <a:r>
              <a:rPr lang="en-US" sz="1200" dirty="0"/>
              <a:t> Portal</a:t>
            </a:r>
            <a:endParaRPr lang="ru-RU" sz="1200" dirty="0"/>
          </a:p>
        </p:txBody>
      </p:sp>
      <p:sp>
        <p:nvSpPr>
          <p:cNvPr id="236" name="Стрелка: вправо 235">
            <a:extLst>
              <a:ext uri="{FF2B5EF4-FFF2-40B4-BE49-F238E27FC236}">
                <a16:creationId xmlns:a16="http://schemas.microsoft.com/office/drawing/2014/main" id="{C8475F57-AA9B-A711-9BC9-8EDCB9D35FA2}"/>
              </a:ext>
            </a:extLst>
          </p:cNvPr>
          <p:cNvSpPr/>
          <p:nvPr/>
        </p:nvSpPr>
        <p:spPr>
          <a:xfrm flipV="1">
            <a:off x="3697725" y="947215"/>
            <a:ext cx="501760" cy="22114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8" name="Облако 237">
            <a:extLst>
              <a:ext uri="{FF2B5EF4-FFF2-40B4-BE49-F238E27FC236}">
                <a16:creationId xmlns:a16="http://schemas.microsoft.com/office/drawing/2014/main" id="{145CCB74-F956-F1E9-4185-5B4D3E7A4240}"/>
              </a:ext>
            </a:extLst>
          </p:cNvPr>
          <p:cNvSpPr/>
          <p:nvPr/>
        </p:nvSpPr>
        <p:spPr>
          <a:xfrm>
            <a:off x="6425685" y="1636330"/>
            <a:ext cx="2044558" cy="1593573"/>
          </a:xfrm>
          <a:prstGeom prst="cloud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9" name="Стрелка: вправо 238">
            <a:extLst>
              <a:ext uri="{FF2B5EF4-FFF2-40B4-BE49-F238E27FC236}">
                <a16:creationId xmlns:a16="http://schemas.microsoft.com/office/drawing/2014/main" id="{61179F0C-C6CD-53B0-5EE6-43F51C7BE67C}"/>
              </a:ext>
            </a:extLst>
          </p:cNvPr>
          <p:cNvSpPr/>
          <p:nvPr/>
        </p:nvSpPr>
        <p:spPr>
          <a:xfrm rot="1438980" flipV="1">
            <a:off x="5977269" y="1155389"/>
            <a:ext cx="501760" cy="22114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0" name="Стрелка: вправо 239">
            <a:extLst>
              <a:ext uri="{FF2B5EF4-FFF2-40B4-BE49-F238E27FC236}">
                <a16:creationId xmlns:a16="http://schemas.microsoft.com/office/drawing/2014/main" id="{D37C0FF5-1358-E29D-718F-59CD173F93E4}"/>
              </a:ext>
            </a:extLst>
          </p:cNvPr>
          <p:cNvSpPr/>
          <p:nvPr/>
        </p:nvSpPr>
        <p:spPr>
          <a:xfrm rot="16200000" flipV="1">
            <a:off x="7509647" y="3536215"/>
            <a:ext cx="501760" cy="22114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1" name="Google Shape;193;p30">
            <a:extLst>
              <a:ext uri="{FF2B5EF4-FFF2-40B4-BE49-F238E27FC236}">
                <a16:creationId xmlns:a16="http://schemas.microsoft.com/office/drawing/2014/main" id="{23C44D51-6F6C-87D1-2F78-F7C3C207EC25}"/>
              </a:ext>
            </a:extLst>
          </p:cNvPr>
          <p:cNvSpPr txBox="1">
            <a:spLocks/>
          </p:cNvSpPr>
          <p:nvPr/>
        </p:nvSpPr>
        <p:spPr>
          <a:xfrm>
            <a:off x="6729950" y="2002016"/>
            <a:ext cx="1313162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None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 algn="ctr"/>
            <a:r>
              <a:rPr lang="en-US" sz="1400" dirty="0"/>
              <a:t>WLM Diehl</a:t>
            </a:r>
          </a:p>
        </p:txBody>
      </p:sp>
      <p:sp>
        <p:nvSpPr>
          <p:cNvPr id="242" name="Google Shape;193;p30">
            <a:extLst>
              <a:ext uri="{FF2B5EF4-FFF2-40B4-BE49-F238E27FC236}">
                <a16:creationId xmlns:a16="http://schemas.microsoft.com/office/drawing/2014/main" id="{916FCAC9-11B0-7DCE-8CEF-B16E6CA82A49}"/>
              </a:ext>
            </a:extLst>
          </p:cNvPr>
          <p:cNvSpPr txBox="1">
            <a:spLocks/>
          </p:cNvSpPr>
          <p:nvPr/>
        </p:nvSpPr>
        <p:spPr>
          <a:xfrm>
            <a:off x="6744312" y="2342983"/>
            <a:ext cx="1313162" cy="5363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None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 algn="ctr"/>
            <a:r>
              <a:rPr lang="uk-UA" sz="1200" dirty="0"/>
              <a:t>Управління </a:t>
            </a:r>
          </a:p>
          <a:p>
            <a:pPr marL="0" indent="0" algn="ctr"/>
            <a:r>
              <a:rPr lang="uk-UA" sz="1200" dirty="0"/>
              <a:t>втратами води </a:t>
            </a:r>
            <a:endParaRPr lang="en-US" sz="1200" dirty="0"/>
          </a:p>
        </p:txBody>
      </p:sp>
      <p:pic>
        <p:nvPicPr>
          <p:cNvPr id="247" name="Рисунок 246">
            <a:extLst>
              <a:ext uri="{FF2B5EF4-FFF2-40B4-BE49-F238E27FC236}">
                <a16:creationId xmlns:a16="http://schemas.microsoft.com/office/drawing/2014/main" id="{042C7C27-DFCA-7301-8563-A14E96B0ED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5783" y="1576386"/>
            <a:ext cx="3273704" cy="2129337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49" name="Рисунок 248">
            <a:extLst>
              <a:ext uri="{FF2B5EF4-FFF2-40B4-BE49-F238E27FC236}">
                <a16:creationId xmlns:a16="http://schemas.microsoft.com/office/drawing/2014/main" id="{8528F980-DDAC-CA8C-E11E-E3FDBC360B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2896" y="359046"/>
            <a:ext cx="1741019" cy="1055618"/>
          </a:xfrm>
          <a:prstGeom prst="rect">
            <a:avLst/>
          </a:prstGeom>
          <a:effectLst>
            <a:softEdge rad="101600"/>
          </a:effectLst>
        </p:spPr>
      </p:pic>
      <p:pic>
        <p:nvPicPr>
          <p:cNvPr id="251" name="Рисунок 250">
            <a:extLst>
              <a:ext uri="{FF2B5EF4-FFF2-40B4-BE49-F238E27FC236}">
                <a16:creationId xmlns:a16="http://schemas.microsoft.com/office/drawing/2014/main" id="{FFC1D883-5334-837E-C286-0BB631F230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559" y="2538570"/>
            <a:ext cx="1436787" cy="1124957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53" name="Рисунок 252">
            <a:extLst>
              <a:ext uri="{FF2B5EF4-FFF2-40B4-BE49-F238E27FC236}">
                <a16:creationId xmlns:a16="http://schemas.microsoft.com/office/drawing/2014/main" id="{034458A1-4538-60A9-32D8-56F4E631D0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77216" y="338338"/>
            <a:ext cx="1988806" cy="1025403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99;p31">
            <a:extLst>
              <a:ext uri="{FF2B5EF4-FFF2-40B4-BE49-F238E27FC236}">
                <a16:creationId xmlns:a16="http://schemas.microsoft.com/office/drawing/2014/main" id="{0488AAC8-FAEA-3A49-62D9-EBABA263C45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" y="0"/>
            <a:ext cx="9143999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800" b="0" dirty="0"/>
              <a:t>Комерційний облік - </a:t>
            </a:r>
            <a:r>
              <a:rPr lang="en-US" sz="2800" b="0" dirty="0"/>
              <a:t>Hydrus</a:t>
            </a:r>
            <a:endParaRPr sz="2800" b="0" dirty="0"/>
          </a:p>
        </p:txBody>
      </p:sp>
      <p:sp>
        <p:nvSpPr>
          <p:cNvPr id="6" name="Textfeld 8">
            <a:extLst>
              <a:ext uri="{FF2B5EF4-FFF2-40B4-BE49-F238E27FC236}">
                <a16:creationId xmlns:a16="http://schemas.microsoft.com/office/drawing/2014/main" id="{246BD40A-11D9-F0DA-2B64-102C25C62B6D}"/>
              </a:ext>
            </a:extLst>
          </p:cNvPr>
          <p:cNvSpPr txBox="1"/>
          <p:nvPr/>
        </p:nvSpPr>
        <p:spPr>
          <a:xfrm>
            <a:off x="4195264" y="987760"/>
            <a:ext cx="4681449" cy="35120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5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Тип – </a:t>
            </a:r>
            <a:r>
              <a:rPr lang="uk-UA" sz="15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ультразвуковий</a:t>
            </a:r>
            <a:endParaRPr lang="pl-PL" sz="1500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5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Динамічний</a:t>
            </a:r>
            <a:r>
              <a:rPr lang="ru-RU" sz="15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диапазон </a:t>
            </a:r>
            <a:r>
              <a:rPr lang="en-US" sz="15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R=80</a:t>
            </a:r>
            <a:r>
              <a:rPr lang="uk-UA" sz="15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0</a:t>
            </a:r>
            <a:endParaRPr lang="ru-RU" sz="15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uk-UA" sz="15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Клас захисту </a:t>
            </a:r>
            <a:r>
              <a:rPr lang="en-US" sz="15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IP68 (</a:t>
            </a:r>
            <a:r>
              <a:rPr lang="uk-UA" sz="15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працює під водою</a:t>
            </a:r>
            <a:r>
              <a:rPr lang="en-US" sz="15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)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5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uk-UA" sz="15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Живлення – автономне, до 16 років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uk-UA" sz="15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Адаптація до систем диспетчеризації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uk-UA" sz="15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Вбудований інтерфейс:</a:t>
            </a:r>
            <a:r>
              <a:rPr lang="en-US" sz="15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radio, LORA, </a:t>
            </a:r>
            <a:r>
              <a:rPr lang="en-US" sz="15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Mioty</a:t>
            </a:r>
            <a:endParaRPr lang="en-US" sz="15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uk-UA" sz="15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Нечутливий до магнітного поля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uk-UA" sz="15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Захист від втручання в конструкцію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uk-UA" sz="15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Діаметри </a:t>
            </a:r>
            <a:r>
              <a:rPr lang="de-DE" sz="15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DN15 – DN</a:t>
            </a:r>
            <a:r>
              <a:rPr lang="uk-UA" sz="15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200</a:t>
            </a:r>
            <a:endParaRPr lang="ru-RU" sz="15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uk-UA" sz="15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Корпус: латунь</a:t>
            </a:r>
            <a:r>
              <a:rPr lang="pl-PL" sz="15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(DN15-50),</a:t>
            </a:r>
            <a:r>
              <a:rPr lang="uk-UA" sz="15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чавун </a:t>
            </a:r>
            <a:r>
              <a:rPr lang="pl-PL" sz="15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(DN</a:t>
            </a:r>
            <a:r>
              <a:rPr lang="uk-UA" sz="15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50</a:t>
            </a:r>
            <a:r>
              <a:rPr lang="pl-PL" sz="15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-</a:t>
            </a:r>
            <a:r>
              <a:rPr lang="uk-UA" sz="15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200</a:t>
            </a:r>
            <a:r>
              <a:rPr lang="pl-PL" sz="15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)</a:t>
            </a:r>
            <a:endParaRPr lang="de-AT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7" name="Рисунок 6" descr="9.jpg">
            <a:extLst>
              <a:ext uri="{FF2B5EF4-FFF2-40B4-BE49-F238E27FC236}">
                <a16:creationId xmlns:a16="http://schemas.microsoft.com/office/drawing/2014/main" id="{DEFF3A14-AA2C-8744-1CEB-E837939FEE5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6571" y="787453"/>
            <a:ext cx="2697810" cy="2075604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B080F656-4F8D-5E52-347C-548D71CB92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402" y="3183725"/>
            <a:ext cx="2374148" cy="1677843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99;p31">
            <a:extLst>
              <a:ext uri="{FF2B5EF4-FFF2-40B4-BE49-F238E27FC236}">
                <a16:creationId xmlns:a16="http://schemas.microsoft.com/office/drawing/2014/main" id="{FE068197-DF14-37FB-3EC8-51DDA7CFA5C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" y="0"/>
            <a:ext cx="9143999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800" b="0" dirty="0"/>
              <a:t>Фіксована мережа збору даних</a:t>
            </a:r>
            <a:endParaRPr sz="2800" b="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E6F3A9D-BDB5-D09D-85D5-648D75A17A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139" y="572700"/>
            <a:ext cx="7479722" cy="250600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664F063-31FF-9835-BA95-1FBD1F7B81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4750" y="3078709"/>
            <a:ext cx="5162843" cy="199157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1A06A15-5639-AC1C-6651-AB310BB173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4681" y="3078708"/>
            <a:ext cx="1996387" cy="1991576"/>
          </a:xfrm>
          <a:prstGeom prst="rect">
            <a:avLst/>
          </a:prstGeom>
          <a:effectLst>
            <a:softEdge rad="50800"/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99;p31">
            <a:extLst>
              <a:ext uri="{FF2B5EF4-FFF2-40B4-BE49-F238E27FC236}">
                <a16:creationId xmlns:a16="http://schemas.microsoft.com/office/drawing/2014/main" id="{EB616DD3-5F7E-02D1-AB9C-DF186FD38C1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" y="0"/>
            <a:ext cx="9143999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800" b="0" dirty="0"/>
              <a:t>Технологічний облік </a:t>
            </a:r>
            <a:r>
              <a:rPr lang="en-US" sz="2800" b="0" dirty="0"/>
              <a:t>NF600 </a:t>
            </a:r>
            <a:endParaRPr sz="2800" b="0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EE17E28-E381-289F-67E3-60578F9592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0226" y="640873"/>
            <a:ext cx="1839352" cy="1240903"/>
          </a:xfrm>
          <a:prstGeom prst="rect">
            <a:avLst/>
          </a:prstGeom>
        </p:spPr>
      </p:pic>
      <p:sp>
        <p:nvSpPr>
          <p:cNvPr id="18" name="Textfeld 8">
            <a:extLst>
              <a:ext uri="{FF2B5EF4-FFF2-40B4-BE49-F238E27FC236}">
                <a16:creationId xmlns:a16="http://schemas.microsoft.com/office/drawing/2014/main" id="{B622C229-8C46-C881-7CF0-5848EF38A1B3}"/>
              </a:ext>
            </a:extLst>
          </p:cNvPr>
          <p:cNvSpPr txBox="1"/>
          <p:nvPr/>
        </p:nvSpPr>
        <p:spPr>
          <a:xfrm>
            <a:off x="4056743" y="507386"/>
            <a:ext cx="4835216" cy="4894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5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Тип </a:t>
            </a:r>
            <a:r>
              <a:rPr lang="uk-UA" sz="15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вимірювання</a:t>
            </a:r>
            <a:r>
              <a:rPr lang="ru-RU" sz="15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– </a:t>
            </a:r>
            <a:r>
              <a:rPr lang="uk-UA" sz="15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ультразвуковий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uk-UA" sz="15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Середовище вимірювання – чиста та забруднена вода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uk-UA" sz="15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Накладні (</a:t>
            </a:r>
            <a:r>
              <a:rPr lang="uk-UA" sz="15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врізні</a:t>
            </a:r>
            <a:r>
              <a:rPr lang="uk-UA" sz="15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) датчики швидкості потоку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uk-UA" sz="15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Встановлення без переривання технологічного процесу</a:t>
            </a:r>
            <a:endParaRPr lang="uk-UA" sz="1500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uk-UA" sz="15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Висока точність вимірювання – від 0,03 м</a:t>
            </a:r>
            <a:r>
              <a:rPr lang="en-US" sz="15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/c</a:t>
            </a:r>
            <a:endParaRPr lang="uk-UA" sz="15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uk-UA" sz="15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Діапазон використання </a:t>
            </a:r>
            <a:r>
              <a:rPr lang="en-US" sz="15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(DN50 – DN6000)</a:t>
            </a:r>
            <a:endParaRPr lang="uk-UA" sz="15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uk-UA" sz="15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Живлення – 220В</a:t>
            </a:r>
            <a:r>
              <a:rPr lang="en-US" sz="15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/ </a:t>
            </a:r>
            <a:r>
              <a:rPr lang="uk-UA" sz="15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автономне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uk-UA" sz="15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Вбудований </a:t>
            </a:r>
            <a:r>
              <a:rPr lang="en-US" sz="15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GPRS </a:t>
            </a:r>
            <a:r>
              <a:rPr lang="uk-UA" sz="15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модем передачі даних</a:t>
            </a:r>
            <a:endParaRPr lang="en-US" sz="15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uk-UA" sz="15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Система швидкого монтажу датчиків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5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Інсталяція</a:t>
            </a:r>
            <a:r>
              <a:rPr lang="ru-RU" sz="15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в </a:t>
            </a:r>
            <a:r>
              <a:rPr lang="ru-RU" sz="15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обмеженому</a:t>
            </a:r>
            <a:r>
              <a:rPr lang="ru-RU" sz="15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ru-RU" sz="15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просторі</a:t>
            </a:r>
            <a:r>
              <a:rPr lang="ru-RU" sz="15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не </a:t>
            </a:r>
            <a:r>
              <a:rPr lang="ru-RU" sz="15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потрібно</a:t>
            </a:r>
            <a:r>
              <a:rPr lang="ru-RU" sz="15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ru-RU" sz="15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споруджувати</a:t>
            </a:r>
            <a:r>
              <a:rPr lang="ru-RU" sz="15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ru-RU" sz="15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додаткові</a:t>
            </a:r>
            <a:r>
              <a:rPr lang="ru-RU" sz="15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ru-RU" sz="15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колодязі</a:t>
            </a:r>
            <a:r>
              <a:rPr lang="ru-RU" sz="15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ru-RU" sz="15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або</a:t>
            </a:r>
            <a:r>
              <a:rPr lang="ru-RU" sz="15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ru-RU" sz="15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камери</a:t>
            </a:r>
            <a:endParaRPr lang="uk-UA" sz="15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5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20" name="Grafik 4">
            <a:extLst>
              <a:ext uri="{FF2B5EF4-FFF2-40B4-BE49-F238E27FC236}">
                <a16:creationId xmlns:a16="http://schemas.microsoft.com/office/drawing/2014/main" id="{2D319316-A700-0043-4251-FB68EF129BB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46" t="11022" r="13668"/>
          <a:stretch/>
        </p:blipFill>
        <p:spPr>
          <a:xfrm>
            <a:off x="329696" y="2027523"/>
            <a:ext cx="1435029" cy="1234891"/>
          </a:xfrm>
          <a:prstGeom prst="rect">
            <a:avLst/>
          </a:prstGeom>
        </p:spPr>
      </p:pic>
      <p:pic>
        <p:nvPicPr>
          <p:cNvPr id="21" name="Grafik 7">
            <a:extLst>
              <a:ext uri="{FF2B5EF4-FFF2-40B4-BE49-F238E27FC236}">
                <a16:creationId xmlns:a16="http://schemas.microsoft.com/office/drawing/2014/main" id="{AF2EB33D-17DA-467A-9909-E548D74E82D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29820" y1="51091" x2="29820" y2="51091"/>
                        <a14:foregroundMark x1="30367" y1="49596" x2="30367" y2="49596"/>
                        <a14:foregroundMark x1="31252" y1="49838" x2="31252" y2="49838"/>
                        <a14:foregroundMark x1="31304" y1="51374" x2="31304" y2="51374"/>
                        <a14:foregroundMark x1="46838" y1="63258" x2="46838" y2="63258"/>
                        <a14:foregroundMark x1="46942" y1="63662" x2="46942" y2="63662"/>
                        <a14:backgroundMark x1="39396" y1="60631" x2="39396" y2="60631"/>
                        <a14:backgroundMark x1="42077" y1="58488" x2="42077" y2="584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077" y="1864194"/>
            <a:ext cx="2096180" cy="1349431"/>
          </a:xfrm>
          <a:prstGeom prst="rect">
            <a:avLst/>
          </a:prstGeom>
        </p:spPr>
      </p:pic>
      <p:pic>
        <p:nvPicPr>
          <p:cNvPr id="2" name="Grafik 24">
            <a:extLst>
              <a:ext uri="{FF2B5EF4-FFF2-40B4-BE49-F238E27FC236}">
                <a16:creationId xmlns:a16="http://schemas.microsoft.com/office/drawing/2014/main" id="{E9B1CC18-391A-935F-A12C-981878AF8A9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8" y="61047"/>
            <a:ext cx="1119182" cy="585838"/>
          </a:xfrm>
          <a:prstGeom prst="rect">
            <a:avLst/>
          </a:prstGeom>
        </p:spPr>
      </p:pic>
      <p:pic>
        <p:nvPicPr>
          <p:cNvPr id="4" name="Picture 2" descr="H:\marketing\Produkte\NivuFlowMobile\NFM 600\NivuFlow M600.png">
            <a:extLst>
              <a:ext uri="{FF2B5EF4-FFF2-40B4-BE49-F238E27FC236}">
                <a16:creationId xmlns:a16="http://schemas.microsoft.com/office/drawing/2014/main" id="{956104ED-6950-0C0E-A130-6C72E43801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60" y="3261725"/>
            <a:ext cx="2097760" cy="1938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rafik 5">
            <a:extLst>
              <a:ext uri="{FF2B5EF4-FFF2-40B4-BE49-F238E27FC236}">
                <a16:creationId xmlns:a16="http://schemas.microsoft.com/office/drawing/2014/main" id="{4D814956-B377-2B40-1653-07A4D6E6C7F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725" y="3327408"/>
            <a:ext cx="1245086" cy="16601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>
          <a:extLst>
            <a:ext uri="{FF2B5EF4-FFF2-40B4-BE49-F238E27FC236}">
              <a16:creationId xmlns:a16="http://schemas.microsoft.com/office/drawing/2014/main" id="{F1B34D97-072B-9211-77B7-F5BEC06EFD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99;p31">
            <a:extLst>
              <a:ext uri="{FF2B5EF4-FFF2-40B4-BE49-F238E27FC236}">
                <a16:creationId xmlns:a16="http://schemas.microsoft.com/office/drawing/2014/main" id="{D53F3F2F-2704-F304-FD34-64103F23A45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" y="0"/>
            <a:ext cx="9143999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800" b="0" dirty="0"/>
              <a:t>Безнапірний облік </a:t>
            </a:r>
            <a:r>
              <a:rPr lang="en-US" sz="2800" b="0" dirty="0"/>
              <a:t>NF</a:t>
            </a:r>
            <a:r>
              <a:rPr lang="uk-UA" sz="2800" b="0" dirty="0"/>
              <a:t>75</a:t>
            </a:r>
            <a:r>
              <a:rPr lang="en-US" sz="2800" b="0"/>
              <a:t>0 </a:t>
            </a:r>
            <a:endParaRPr sz="2800" b="0" dirty="0"/>
          </a:p>
        </p:txBody>
      </p:sp>
      <p:sp>
        <p:nvSpPr>
          <p:cNvPr id="18" name="Textfeld 8">
            <a:extLst>
              <a:ext uri="{FF2B5EF4-FFF2-40B4-BE49-F238E27FC236}">
                <a16:creationId xmlns:a16="http://schemas.microsoft.com/office/drawing/2014/main" id="{993C7A8A-D8B1-D95B-F177-B8B9451E64AE}"/>
              </a:ext>
            </a:extLst>
          </p:cNvPr>
          <p:cNvSpPr txBox="1"/>
          <p:nvPr/>
        </p:nvSpPr>
        <p:spPr>
          <a:xfrm>
            <a:off x="4286244" y="734847"/>
            <a:ext cx="4835216" cy="45095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5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Тип </a:t>
            </a:r>
            <a:r>
              <a:rPr lang="uk-UA" sz="15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вимірювання</a:t>
            </a:r>
            <a:r>
              <a:rPr lang="ru-RU" sz="15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– </a:t>
            </a:r>
            <a:r>
              <a:rPr lang="uk-UA" sz="15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крос-кореляція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uk-UA" sz="15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Запатентована технологія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uk-UA" sz="15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Середовище вимірювання – сильно забруднена вода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uk-UA" sz="15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Вимірювання швидкості потоку в 4-16 зонах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uk-UA" sz="15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Вимірювання рівня рідини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uk-UA" sz="15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Профіль потоку в реальному часі</a:t>
            </a:r>
            <a:endParaRPr lang="uk-UA" sz="1500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uk-UA" sz="15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Використання в каналах та трубопроводах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uk-UA" sz="15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Живлення – 220В</a:t>
            </a:r>
            <a:r>
              <a:rPr lang="en-US" sz="15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/ </a:t>
            </a:r>
            <a:r>
              <a:rPr lang="uk-UA" sz="15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автономне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uk-UA" sz="15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Вбудований </a:t>
            </a:r>
            <a:r>
              <a:rPr lang="en-US" sz="15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GPRS </a:t>
            </a:r>
            <a:r>
              <a:rPr lang="uk-UA" sz="15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модем передачі даних</a:t>
            </a:r>
            <a:endParaRPr lang="en-US" sz="15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5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Самодіагностика</a:t>
            </a:r>
            <a:r>
              <a:rPr lang="ru-RU" sz="15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та </a:t>
            </a:r>
            <a:r>
              <a:rPr lang="ru-RU" sz="15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аналіз</a:t>
            </a:r>
            <a:r>
              <a:rPr lang="ru-RU" sz="15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ru-RU" sz="15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проходження</a:t>
            </a:r>
            <a:r>
              <a:rPr lang="ru-RU" sz="15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сигналу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uk-UA" sz="15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Система швидкого монтажу датчиків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5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2" name="Grafik 24">
            <a:extLst>
              <a:ext uri="{FF2B5EF4-FFF2-40B4-BE49-F238E27FC236}">
                <a16:creationId xmlns:a16="http://schemas.microsoft.com/office/drawing/2014/main" id="{337706BD-5C8F-ABC2-C5EE-2FE1694F74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8" y="61047"/>
            <a:ext cx="1119182" cy="5858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C7015AB-FB50-537B-20F1-9D0A0DB64A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62"/>
          <a:stretch/>
        </p:blipFill>
        <p:spPr bwMode="auto">
          <a:xfrm>
            <a:off x="1169169" y="572700"/>
            <a:ext cx="2645715" cy="2143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8D18AE1-8344-27A7-58F1-B3F4DBC702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9605" y="3796242"/>
            <a:ext cx="2185024" cy="1048420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97CA6603-C890-F16B-BC99-4AA7DE5442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0784" y="2477483"/>
            <a:ext cx="1888821" cy="1612175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0170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99;p31">
            <a:extLst>
              <a:ext uri="{FF2B5EF4-FFF2-40B4-BE49-F238E27FC236}">
                <a16:creationId xmlns:a16="http://schemas.microsoft.com/office/drawing/2014/main" id="{7E2B53C4-86CC-C734-5276-42E9B4D9E95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" y="0"/>
            <a:ext cx="9143999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800" b="0" dirty="0"/>
              <a:t>Приклади встановлення</a:t>
            </a:r>
            <a:endParaRPr sz="2800" b="0" dirty="0"/>
          </a:p>
        </p:txBody>
      </p:sp>
      <p:pic>
        <p:nvPicPr>
          <p:cNvPr id="15" name="Inhaltsplatzhalter 4">
            <a:extLst>
              <a:ext uri="{FF2B5EF4-FFF2-40B4-BE49-F238E27FC236}">
                <a16:creationId xmlns:a16="http://schemas.microsoft.com/office/drawing/2014/main" id="{7CB032BA-2511-6B8B-186D-19774218A0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725" y="269971"/>
            <a:ext cx="1566540" cy="2575806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  <a:softEdge rad="38100"/>
          </a:effectLst>
        </p:spPr>
      </p:pic>
      <p:pic>
        <p:nvPicPr>
          <p:cNvPr id="16" name="Grafik 5">
            <a:extLst>
              <a:ext uri="{FF2B5EF4-FFF2-40B4-BE49-F238E27FC236}">
                <a16:creationId xmlns:a16="http://schemas.microsoft.com/office/drawing/2014/main" id="{48475546-56D8-9EE7-91D8-C64C11766D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1596" y="572700"/>
            <a:ext cx="1502781" cy="25526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  <a:softEdge rad="38100"/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CCA2EE64-8E4A-82B0-508C-CCFBD7003C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8137" y="3324769"/>
            <a:ext cx="2930279" cy="1637143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20" name="Grafik 5">
            <a:extLst>
              <a:ext uri="{FF2B5EF4-FFF2-40B4-BE49-F238E27FC236}">
                <a16:creationId xmlns:a16="http://schemas.microsoft.com/office/drawing/2014/main" id="{F6A6AAA8-E719-DCBA-AD93-E71396699F1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5129" b="29881"/>
          <a:stretch/>
        </p:blipFill>
        <p:spPr>
          <a:xfrm>
            <a:off x="4572000" y="831534"/>
            <a:ext cx="4097296" cy="15603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  <a:softEdge rad="3810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9F370A8-2A9E-955E-2276-290577FA26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9671" y="3074630"/>
            <a:ext cx="1888412" cy="1914641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5" name="Picture 6" descr="29030007">
            <a:extLst>
              <a:ext uri="{FF2B5EF4-FFF2-40B4-BE49-F238E27FC236}">
                <a16:creationId xmlns:a16="http://schemas.microsoft.com/office/drawing/2014/main" id="{968C67BB-C56E-8803-EB92-D4F6314172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1014" y="2661126"/>
            <a:ext cx="3113315" cy="228564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>
            <a:softEdge rad="38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Elegant Blue Gradients Portfolio by Slidesgo">
  <a:themeElements>
    <a:clrScheme name="Simple Light">
      <a:dk1>
        <a:srgbClr val="152C33"/>
      </a:dk1>
      <a:lt1>
        <a:srgbClr val="F2F8FA"/>
      </a:lt1>
      <a:dk2>
        <a:srgbClr val="89D3E8"/>
      </a:dk2>
      <a:lt2>
        <a:srgbClr val="8FADB5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152C3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1023</TotalTime>
  <Words>491</Words>
  <Application>Microsoft Office PowerPoint</Application>
  <PresentationFormat>Экран (16:9)</PresentationFormat>
  <Paragraphs>88</Paragraphs>
  <Slides>13</Slides>
  <Notes>13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9" baseType="lpstr">
      <vt:lpstr>Playfair Display</vt:lpstr>
      <vt:lpstr>Lato</vt:lpstr>
      <vt:lpstr>Inter Tight</vt:lpstr>
      <vt:lpstr>Nunito Light</vt:lpstr>
      <vt:lpstr>Arial</vt:lpstr>
      <vt:lpstr>Elegant Blue Gradients Portfolio by Slidesgo</vt:lpstr>
      <vt:lpstr>Презентация PowerPoint</vt:lpstr>
      <vt:lpstr>Основні завдання системи</vt:lpstr>
      <vt:lpstr>Основні завдання системи</vt:lpstr>
      <vt:lpstr>Схема системи</vt:lpstr>
      <vt:lpstr>Комерційний облік - Hydrus</vt:lpstr>
      <vt:lpstr>Фіксована мережа збору даних</vt:lpstr>
      <vt:lpstr>Технологічний облік NF600 </vt:lpstr>
      <vt:lpstr>Безнапірний облік NF750 </vt:lpstr>
      <vt:lpstr>Приклади встановлення</vt:lpstr>
      <vt:lpstr>Програма WLM (water loss management) управління втратами води</vt:lpstr>
      <vt:lpstr>Програма WLM (water loss management) функціонал</vt:lpstr>
      <vt:lpstr>Програма WLM (water loss management) результат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HP</dc:creator>
  <cp:lastModifiedBy>HP</cp:lastModifiedBy>
  <cp:revision>54</cp:revision>
  <dcterms:modified xsi:type="dcterms:W3CDTF">2025-05-05T08:38:51Z</dcterms:modified>
</cp:coreProperties>
</file>