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4433" r:id="rId2"/>
  </p:sldMasterIdLst>
  <p:notesMasterIdLst>
    <p:notesMasterId r:id="rId16"/>
  </p:notesMasterIdLst>
  <p:handoutMasterIdLst>
    <p:handoutMasterId r:id="rId17"/>
  </p:handoutMasterIdLst>
  <p:sldIdLst>
    <p:sldId id="3352" r:id="rId3"/>
    <p:sldId id="3481" r:id="rId4"/>
    <p:sldId id="3456" r:id="rId5"/>
    <p:sldId id="3504" r:id="rId6"/>
    <p:sldId id="3525" r:id="rId7"/>
    <p:sldId id="3526" r:id="rId8"/>
    <p:sldId id="3528" r:id="rId9"/>
    <p:sldId id="3511" r:id="rId10"/>
    <p:sldId id="3515" r:id="rId11"/>
    <p:sldId id="3523" r:id="rId12"/>
    <p:sldId id="3522" r:id="rId13"/>
    <p:sldId id="3521" r:id="rId14"/>
    <p:sldId id="3353" r:id="rId15"/>
  </p:sldIdLst>
  <p:sldSz cx="12192000" cy="6858000"/>
  <p:notesSz cx="9928225" cy="6797675"/>
  <p:defaultTextStyle>
    <a:defPPr>
      <a:defRPr lang="uk-UA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4" clrIdx="0"/>
  <p:cmAuthor id="2" name="Nataliya" initials="N" lastIdx="3" clrIdx="1">
    <p:extLst>
      <p:ext uri="{19B8F6BF-5375-455C-9EA6-DF929625EA0E}">
        <p15:presenceInfo xmlns:p15="http://schemas.microsoft.com/office/powerpoint/2012/main" userId="Nataliy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3399FF"/>
    <a:srgbClr val="00CC99"/>
    <a:srgbClr val="0000CC"/>
    <a:srgbClr val="FFCC66"/>
    <a:srgbClr val="FF9933"/>
    <a:srgbClr val="006600"/>
    <a:srgbClr val="CCFFFF"/>
    <a:srgbClr val="31EEF7"/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62" autoAdjust="0"/>
    <p:restoredTop sz="95262" autoAdjust="0"/>
  </p:normalViewPr>
  <p:slideViewPr>
    <p:cSldViewPr>
      <p:cViewPr varScale="1">
        <p:scale>
          <a:sx n="113" d="100"/>
          <a:sy n="113" d="100"/>
        </p:scale>
        <p:origin x="516" y="11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29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8" d="100"/>
        <a:sy n="78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commentAuthors" Target="commentAuthors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7" y="20"/>
            <a:ext cx="4299933" cy="341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927" tIns="45963" rIns="91927" bIns="45963" numCol="1" anchor="t" anchorCtr="0" compatLnSpc="1">
            <a:prstTxWarp prst="textNoShape">
              <a:avLst/>
            </a:prstTxWarp>
          </a:bodyPr>
          <a:lstStyle>
            <a:lvl1pPr defTabSz="919395" eaLnBrk="1" hangingPunct="1">
              <a:defRPr sz="1200">
                <a:effectLst/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26001" y="20"/>
            <a:ext cx="4299933" cy="341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927" tIns="45963" rIns="91927" bIns="45963" numCol="1" anchor="t" anchorCtr="0" compatLnSpc="1">
            <a:prstTxWarp prst="textNoShape">
              <a:avLst/>
            </a:prstTxWarp>
          </a:bodyPr>
          <a:lstStyle>
            <a:lvl1pPr algn="r" defTabSz="919395" eaLnBrk="1" hangingPunct="1">
              <a:defRPr sz="1200">
                <a:effectLst/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46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7" y="6455911"/>
            <a:ext cx="4299933" cy="340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927" tIns="45963" rIns="91927" bIns="45963" numCol="1" anchor="b" anchorCtr="0" compatLnSpc="1">
            <a:prstTxWarp prst="textNoShape">
              <a:avLst/>
            </a:prstTxWarp>
          </a:bodyPr>
          <a:lstStyle>
            <a:lvl1pPr defTabSz="919395" eaLnBrk="1" hangingPunct="1">
              <a:defRPr sz="1200">
                <a:effectLst/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46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26001" y="6455911"/>
            <a:ext cx="4299933" cy="340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927" tIns="45963" rIns="91927" bIns="45963" numCol="1" anchor="b" anchorCtr="0" compatLnSpc="1">
            <a:prstTxWarp prst="textNoShape">
              <a:avLst/>
            </a:prstTxWarp>
          </a:bodyPr>
          <a:lstStyle>
            <a:lvl1pPr algn="r" defTabSz="919395" eaLnBrk="1" hangingPunct="1"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24ED1B3F-6487-4D36-928B-E9453F7A538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346524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7" y="20"/>
            <a:ext cx="4299933" cy="341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909" tIns="45955" rIns="91909" bIns="45955" numCol="1" anchor="t" anchorCtr="0" compatLnSpc="1">
            <a:prstTxWarp prst="textNoShape">
              <a:avLst/>
            </a:prstTxWarp>
          </a:bodyPr>
          <a:lstStyle>
            <a:lvl1pPr defTabSz="919395" eaLnBrk="1" hangingPunct="1">
              <a:defRPr sz="1200">
                <a:effectLst/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26001" y="20"/>
            <a:ext cx="4299933" cy="341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909" tIns="45955" rIns="91909" bIns="45955" numCol="1" anchor="t" anchorCtr="0" compatLnSpc="1">
            <a:prstTxWarp prst="textNoShape">
              <a:avLst/>
            </a:prstTxWarp>
          </a:bodyPr>
          <a:lstStyle>
            <a:lvl1pPr algn="r" defTabSz="919395" eaLnBrk="1" hangingPunct="1">
              <a:defRPr sz="1200">
                <a:effectLst/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68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698750" y="509588"/>
            <a:ext cx="4533900" cy="25511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2832" y="3232305"/>
            <a:ext cx="7944879" cy="3055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909" tIns="45955" rIns="91909" bIns="4595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uk-UA" noProof="0"/>
              <a:t>Образец текста</a:t>
            </a:r>
          </a:p>
          <a:p>
            <a:pPr lvl="1"/>
            <a:r>
              <a:rPr lang="uk-UA" noProof="0"/>
              <a:t>Второй уровень</a:t>
            </a:r>
          </a:p>
          <a:p>
            <a:pPr lvl="2"/>
            <a:r>
              <a:rPr lang="uk-UA" noProof="0"/>
              <a:t>Третий уровень</a:t>
            </a:r>
          </a:p>
          <a:p>
            <a:pPr lvl="3"/>
            <a:r>
              <a:rPr lang="uk-UA" noProof="0"/>
              <a:t>Четвертый уровень</a:t>
            </a:r>
          </a:p>
          <a:p>
            <a:pPr lvl="4"/>
            <a:r>
              <a:rPr lang="uk-UA" noProof="0"/>
              <a:t>Пятый уровень</a:t>
            </a:r>
          </a:p>
        </p:txBody>
      </p:sp>
      <p:sp>
        <p:nvSpPr>
          <p:cNvPr id="542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7" y="6455911"/>
            <a:ext cx="4299933" cy="340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909" tIns="45955" rIns="91909" bIns="45955" numCol="1" anchor="b" anchorCtr="0" compatLnSpc="1">
            <a:prstTxWarp prst="textNoShape">
              <a:avLst/>
            </a:prstTxWarp>
          </a:bodyPr>
          <a:lstStyle>
            <a:lvl1pPr defTabSz="919395" eaLnBrk="1" hangingPunct="1">
              <a:defRPr sz="1200">
                <a:effectLst/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42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26001" y="6455911"/>
            <a:ext cx="4299933" cy="340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909" tIns="45955" rIns="91909" bIns="45955" numCol="1" anchor="b" anchorCtr="0" compatLnSpc="1">
            <a:prstTxWarp prst="textNoShape">
              <a:avLst/>
            </a:prstTxWarp>
          </a:bodyPr>
          <a:lstStyle>
            <a:lvl1pPr algn="r" defTabSz="919395" eaLnBrk="1" hangingPunct="1"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56C96965-20E3-4DE1-924A-CCBD97F443A1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val="133446951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6C96965-20E3-4DE1-924A-CCBD97F443A1}" type="slidenum">
              <a:rPr lang="uk-UA" altLang="ru-RU" smtClean="0"/>
              <a:pPr>
                <a:defRPr/>
              </a:pPr>
              <a:t>3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val="31368910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x" preserve="1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verTx" preserve="1">
  <p:cSld name="Заголовок и объект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10972800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3938589"/>
            <a:ext cx="10972800" cy="21875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ru-RU" noProof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627D11-6FC0-46F0-8E41-0109BC8C2CC0}" type="datetimeFigureOut">
              <a:rPr lang="ru-RU"/>
              <a:pPr>
                <a:defRPr/>
              </a:pPr>
              <a:t>01.05.2025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23F861-6EE9-43FD-9650-7FCD0105298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6EBC5E-D087-4E88-B57E-6F0C35908D7B}" type="datetimeFigureOut">
              <a:rPr lang="ru-RU"/>
              <a:pPr>
                <a:defRPr/>
              </a:pPr>
              <a:t>01.05.2025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487894-0B4C-4D6C-BA6C-E0EA677B11B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39E6C6-19DA-4A4D-B787-FF72AE29B568}" type="datetimeFigureOut">
              <a:rPr lang="ru-RU"/>
              <a:pPr>
                <a:defRPr/>
              </a:pPr>
              <a:t>01.05.2025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08CBDD-4666-42E4-ABE3-8DF370F3EF0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358938-EE47-4B10-8795-7EDE553B8CDD}" type="datetimeFigureOut">
              <a:rPr lang="ru-RU"/>
              <a:pPr>
                <a:defRPr/>
              </a:pPr>
              <a:t>01.05.2025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7DF3D1-091A-4F44-986E-FBDCBE9FEB2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25636F-1F67-4485-85EB-5930E55B378D}" type="datetimeFigureOut">
              <a:rPr lang="ru-RU"/>
              <a:pPr>
                <a:defRPr/>
              </a:pPr>
              <a:t>01.05.2025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D07231-A828-4FB3-9CB6-06A50EFFE7D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BE9B42-0891-438B-ABF7-CCCE9D7851CE}" type="datetimeFigureOut">
              <a:rPr lang="ru-RU"/>
              <a:pPr>
                <a:defRPr/>
              </a:pPr>
              <a:t>01.05.2025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7C0CD4-5E38-4563-904F-49E84325097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D821CD-162C-43D9-82F7-1D51395DB0BF}" type="datetimeFigureOut">
              <a:rPr lang="ru-RU"/>
              <a:pPr>
                <a:defRPr/>
              </a:pPr>
              <a:t>01.05.2025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C3319C-CA61-4241-B4B7-B5B76BE4CDE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A86A3D-4CBD-4600-B0F8-83CB287F6E9F}" type="datetimeFigureOut">
              <a:rPr lang="ru-RU"/>
              <a:pPr>
                <a:defRPr/>
              </a:pPr>
              <a:t>01.05.2025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12BE37-3538-43DA-8C20-476FA3400EF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7963F2-3AFE-4677-83BF-F2CA882A1B36}" type="datetimeFigureOut">
              <a:rPr lang="ru-RU"/>
              <a:pPr>
                <a:defRPr/>
              </a:pPr>
              <a:t>01.05.2025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A7A09C-E0BA-408A-8F2A-252DC581AD8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AB6F19-FFBB-4080-9B47-9ED3638EC1EB}" type="datetimeFigureOut">
              <a:rPr lang="ru-RU"/>
              <a:pPr>
                <a:defRPr/>
              </a:pPr>
              <a:t>01.05.2025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438238-2F80-4F2E-96EE-F09588A87E5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6FFF03-0DB9-4E86-87C3-715264ABD45F}" type="datetimeFigureOut">
              <a:rPr lang="ru-RU"/>
              <a:pPr>
                <a:defRPr/>
              </a:pPr>
              <a:t>01.05.2025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50211C-9966-4A73-A8AD-A0BB770361A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 b="1">
                <a:solidFill>
                  <a:srgbClr val="33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uk-UA" altLang="ru-RU"/>
              <a:t>Образец заголовка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uk-UA" altLang="ru-RU"/>
              <a:t>Образец текста</a:t>
            </a:r>
          </a:p>
          <a:p>
            <a:pPr lvl="1"/>
            <a:r>
              <a:rPr lang="uk-UA" altLang="ru-RU"/>
              <a:t>Второй уровень</a:t>
            </a:r>
          </a:p>
          <a:p>
            <a:pPr lvl="2"/>
            <a:r>
              <a:rPr lang="uk-UA" altLang="ru-RU"/>
              <a:t>Третий уровень</a:t>
            </a:r>
          </a:p>
          <a:p>
            <a:pPr lvl="3"/>
            <a:r>
              <a:rPr lang="uk-UA" altLang="ru-RU"/>
              <a:t>Четвертый уровень</a:t>
            </a:r>
          </a:p>
          <a:p>
            <a:pPr lvl="4"/>
            <a:r>
              <a:rPr lang="uk-UA" altLang="ru-RU"/>
              <a:t>Пятый уровень</a:t>
            </a:r>
          </a:p>
        </p:txBody>
      </p:sp>
      <p:pic>
        <p:nvPicPr>
          <p:cNvPr id="2052" name="Picture 7" descr="Ukraina"/>
          <p:cNvPicPr>
            <a:picLocks noChangeAspect="1" noChangeArrowheads="1" noCrop="1"/>
          </p:cNvPicPr>
          <p:nvPr/>
        </p:nvPicPr>
        <p:blipFill>
          <a:blip r:embed="rId20">
            <a:lum contrast="6000"/>
          </a:blip>
          <a:srcRect/>
          <a:stretch>
            <a:fillRect/>
          </a:stretch>
        </p:blipFill>
        <p:spPr bwMode="auto">
          <a:xfrm>
            <a:off x="0" y="5943600"/>
            <a:ext cx="1625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3" name="WordArt 8"/>
          <p:cNvSpPr>
            <a:spLocks noChangeArrowheads="1" noChangeShapeType="1" noTextEdit="1"/>
          </p:cNvSpPr>
          <p:nvPr/>
        </p:nvSpPr>
        <p:spPr bwMode="auto">
          <a:xfrm>
            <a:off x="2743200" y="6324600"/>
            <a:ext cx="8940800" cy="3444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effectLst>
                  <a:prstShdw prst="shdw17" dist="17961" dir="13500000">
                    <a:srgbClr val="1F1F5C"/>
                  </a:prstShdw>
                </a:effectLst>
                <a:latin typeface="Impact"/>
              </a:rPr>
              <a:t>КП "ЧЕРНІГІВВОДОКАНАЛ"  </a:t>
            </a:r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1828801" y="6248400"/>
            <a:ext cx="681567" cy="45085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accent2"/>
              </a:gs>
              <a:gs pos="100000">
                <a:schemeClr val="accent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706" r:id="rId1"/>
    <p:sldLayoutId id="2147485707" r:id="rId2"/>
    <p:sldLayoutId id="2147485708" r:id="rId3"/>
    <p:sldLayoutId id="2147485709" r:id="rId4"/>
    <p:sldLayoutId id="2147485710" r:id="rId5"/>
    <p:sldLayoutId id="2147485711" r:id="rId6"/>
    <p:sldLayoutId id="2147485712" r:id="rId7"/>
    <p:sldLayoutId id="2147485713" r:id="rId8"/>
    <p:sldLayoutId id="2147485714" r:id="rId9"/>
    <p:sldLayoutId id="2147485715" r:id="rId10"/>
    <p:sldLayoutId id="2147485716" r:id="rId11"/>
    <p:sldLayoutId id="2147485717" r:id="rId12"/>
    <p:sldLayoutId id="2147485718" r:id="rId13"/>
    <p:sldLayoutId id="2147485719" r:id="rId14"/>
    <p:sldLayoutId id="2147485720" r:id="rId15"/>
    <p:sldLayoutId id="2147485721" r:id="rId16"/>
    <p:sldLayoutId id="2147485694" r:id="rId17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075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E281EE71-BA2C-4C5F-AC49-EEA1F96B75C7}" type="datetimeFigureOut">
              <a:rPr lang="ru-RU"/>
              <a:pPr>
                <a:defRPr/>
              </a:pPr>
              <a:t>01.05.2025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06E6E3F5-D2F3-48F2-AE60-A7A4CAFD0F2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695" r:id="rId1"/>
    <p:sldLayoutId id="2147485696" r:id="rId2"/>
    <p:sldLayoutId id="2147485697" r:id="rId3"/>
    <p:sldLayoutId id="2147485698" r:id="rId4"/>
    <p:sldLayoutId id="2147485699" r:id="rId5"/>
    <p:sldLayoutId id="2147485700" r:id="rId6"/>
    <p:sldLayoutId id="2147485701" r:id="rId7"/>
    <p:sldLayoutId id="2147485702" r:id="rId8"/>
    <p:sldLayoutId id="2147485703" r:id="rId9"/>
    <p:sldLayoutId id="2147485704" r:id="rId10"/>
    <p:sldLayoutId id="214748570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mailto:smaliavko@water.cn.ua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6.jpeg"/><Relationship Id="rId4" Type="http://schemas.openxmlformats.org/officeDocument/2006/relationships/image" Target="../media/image1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5F6CFA6-B357-00BD-2690-EA9A5A935F59}"/>
              </a:ext>
            </a:extLst>
          </p:cNvPr>
          <p:cNvSpPr txBox="1"/>
          <p:nvPr/>
        </p:nvSpPr>
        <p:spPr>
          <a:xfrm>
            <a:off x="983432" y="764704"/>
            <a:ext cx="10009112" cy="27546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4000" b="1" dirty="0">
                <a:latin typeface="+mn-lt"/>
                <a:ea typeface="Calibri" panose="020F0502020204030204" pitchFamily="34" charset="0"/>
              </a:rPr>
              <a:t>КП «ЧЕРНІГІВВОДОКАНАЛ» </a:t>
            </a:r>
          </a:p>
          <a:p>
            <a:pPr algn="ctr"/>
            <a:endParaRPr lang="uk-UA" sz="500" b="1" dirty="0">
              <a:latin typeface="+mn-lt"/>
              <a:ea typeface="Calibri" panose="020F0502020204030204" pitchFamily="34" charset="0"/>
            </a:endParaRPr>
          </a:p>
          <a:p>
            <a:pPr algn="ctr"/>
            <a:r>
              <a:rPr lang="uk-UA" sz="4000" b="1" dirty="0">
                <a:latin typeface="+mn-lt"/>
                <a:ea typeface="Calibri" panose="020F0502020204030204" pitchFamily="34" charset="0"/>
              </a:rPr>
              <a:t>ЧЕРНІГІВСЬКОЇ МІСЬКОЇ РАДИ</a:t>
            </a:r>
          </a:p>
          <a:p>
            <a:pPr algn="ctr"/>
            <a:r>
              <a:rPr lang="uk-UA" sz="4000" b="1" dirty="0">
                <a:latin typeface="+mn-lt"/>
                <a:ea typeface="Calibri" panose="020F0502020204030204" pitchFamily="34" charset="0"/>
              </a:rPr>
              <a:t> </a:t>
            </a:r>
          </a:p>
          <a:p>
            <a:pPr algn="ctr"/>
            <a:r>
              <a:rPr lang="uk-UA" sz="4800" b="1" dirty="0">
                <a:solidFill>
                  <a:srgbClr val="002060"/>
                </a:solidFill>
                <a:latin typeface="+mn-lt"/>
              </a:rPr>
              <a:t>ВІДНОВЛЕННЯ ТА РОЗВИТОК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BCD989-9C3A-343F-BF6C-74FF67D94F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7488" y="-10533"/>
            <a:ext cx="8839200" cy="1143000"/>
          </a:xfrm>
        </p:spPr>
        <p:txBody>
          <a:bodyPr/>
          <a:lstStyle/>
          <a:p>
            <a:r>
              <a:rPr lang="uk-UA" sz="3200" b="1" dirty="0" err="1">
                <a:latin typeface="+mn-lt"/>
              </a:rPr>
              <a:t>Когенераційна</a:t>
            </a:r>
            <a:r>
              <a:rPr lang="uk-UA" sz="3200" b="1" dirty="0">
                <a:latin typeface="+mn-lt"/>
              </a:rPr>
              <a:t> установка - додаткове джерело </a:t>
            </a:r>
            <a:r>
              <a:rPr lang="uk-UA" sz="3200" b="1" dirty="0" err="1">
                <a:latin typeface="+mn-lt"/>
              </a:rPr>
              <a:t>електро</a:t>
            </a:r>
            <a:r>
              <a:rPr lang="uk-UA" sz="3200" b="1" dirty="0">
                <a:latin typeface="+mn-lt"/>
              </a:rPr>
              <a:t>- та теплопостачання</a:t>
            </a:r>
            <a:endParaRPr lang="LID4096" sz="3200" b="1" dirty="0">
              <a:latin typeface="+mn-lt"/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C30D2F72-CB46-A96F-45ED-F61F7D97B1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52" b="4758"/>
          <a:stretch/>
        </p:blipFill>
        <p:spPr>
          <a:xfrm>
            <a:off x="661144" y="3166222"/>
            <a:ext cx="4875229" cy="292843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B307261-8438-F08E-8E83-09B5AD567B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7767"/>
          <a:stretch/>
        </p:blipFill>
        <p:spPr>
          <a:xfrm>
            <a:off x="6744071" y="3115118"/>
            <a:ext cx="4803221" cy="296235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F7F2243-7A0D-4C11-F1F2-54122041D7CA}"/>
              </a:ext>
            </a:extLst>
          </p:cNvPr>
          <p:cNvSpPr txBox="1"/>
          <p:nvPr/>
        </p:nvSpPr>
        <p:spPr>
          <a:xfrm>
            <a:off x="10200456" y="800244"/>
            <a:ext cx="14832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400" i="1" dirty="0">
                <a:solidFill>
                  <a:schemeClr val="accent6">
                    <a:lumMod val="50000"/>
                  </a:schemeClr>
                </a:solidFill>
              </a:rPr>
              <a:t>млн грн</a:t>
            </a:r>
          </a:p>
        </p:txBody>
      </p:sp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1EC59702-CC88-E755-75C6-0B7800745F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294092"/>
              </p:ext>
            </p:extLst>
          </p:nvPr>
        </p:nvGraphicFramePr>
        <p:xfrm>
          <a:off x="644708" y="1215502"/>
          <a:ext cx="10886148" cy="195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65349">
                  <a:extLst>
                    <a:ext uri="{9D8B030D-6E8A-4147-A177-3AD203B41FA5}">
                      <a16:colId xmlns:a16="http://schemas.microsoft.com/office/drawing/2014/main" val="1250859724"/>
                    </a:ext>
                  </a:extLst>
                </a:gridCol>
                <a:gridCol w="1120799">
                  <a:extLst>
                    <a:ext uri="{9D8B030D-6E8A-4147-A177-3AD203B41FA5}">
                      <a16:colId xmlns:a16="http://schemas.microsoft.com/office/drawing/2014/main" val="424109357"/>
                    </a:ext>
                  </a:extLst>
                </a:gridCol>
              </a:tblGrid>
              <a:tr h="312110">
                <a:tc>
                  <a:txBody>
                    <a:bodyPr/>
                    <a:lstStyle/>
                    <a:p>
                      <a:r>
                        <a:rPr lang="uk-UA" sz="2200" dirty="0">
                          <a:solidFill>
                            <a:srgbClr val="002060"/>
                          </a:solidFill>
                        </a:rPr>
                        <a:t>Загальна вартість </a:t>
                      </a:r>
                      <a:endParaRPr lang="LID4096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b="1" i="1" dirty="0">
                          <a:solidFill>
                            <a:srgbClr val="002060"/>
                          </a:solidFill>
                        </a:rPr>
                        <a:t>45,8</a:t>
                      </a:r>
                      <a:endParaRPr lang="LID4096" sz="2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60898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sz="2200" i="1" dirty="0">
                          <a:solidFill>
                            <a:srgbClr val="002060"/>
                          </a:solidFill>
                        </a:rPr>
                        <a:t>Між</a:t>
                      </a:r>
                      <a:r>
                        <a:rPr lang="ru-RU" sz="2200" i="1" dirty="0">
                          <a:solidFill>
                            <a:srgbClr val="002060"/>
                          </a:solidFill>
                        </a:rPr>
                        <a:t>народна </a:t>
                      </a:r>
                      <a:r>
                        <a:rPr lang="ru-RU" sz="2200" i="1" dirty="0" err="1">
                          <a:solidFill>
                            <a:srgbClr val="002060"/>
                          </a:solidFill>
                        </a:rPr>
                        <a:t>організація</a:t>
                      </a:r>
                      <a:r>
                        <a:rPr lang="ru-RU" sz="2200" i="1" dirty="0">
                          <a:solidFill>
                            <a:srgbClr val="002060"/>
                          </a:solidFill>
                        </a:rPr>
                        <a:t>  з </a:t>
                      </a:r>
                      <a:r>
                        <a:rPr lang="ru-RU" sz="2200" i="1" dirty="0" err="1">
                          <a:solidFill>
                            <a:srgbClr val="002060"/>
                          </a:solidFill>
                        </a:rPr>
                        <a:t>міграції</a:t>
                      </a:r>
                      <a:r>
                        <a:rPr lang="ru-RU" sz="2200" i="1" dirty="0">
                          <a:solidFill>
                            <a:srgbClr val="002060"/>
                          </a:solidFill>
                        </a:rPr>
                        <a:t> </a:t>
                      </a:r>
                    </a:p>
                    <a:p>
                      <a:r>
                        <a:rPr lang="ru-RU" sz="2200" i="1" dirty="0">
                          <a:solidFill>
                            <a:srgbClr val="002060"/>
                          </a:solidFill>
                        </a:rPr>
                        <a:t>(</a:t>
                      </a:r>
                      <a:r>
                        <a:rPr lang="ru-RU" sz="2200" i="1" dirty="0" err="1">
                          <a:solidFill>
                            <a:srgbClr val="002060"/>
                          </a:solidFill>
                        </a:rPr>
                        <a:t>когенераційна</a:t>
                      </a:r>
                      <a:r>
                        <a:rPr lang="ru-RU" sz="2200" i="1" dirty="0">
                          <a:solidFill>
                            <a:srgbClr val="002060"/>
                          </a:solidFill>
                        </a:rPr>
                        <a:t>  установка </a:t>
                      </a:r>
                      <a:r>
                        <a:rPr lang="en-US" sz="2200" i="1" dirty="0">
                          <a:solidFill>
                            <a:srgbClr val="002060"/>
                          </a:solidFill>
                        </a:rPr>
                        <a:t>Jenbacher </a:t>
                      </a:r>
                      <a:r>
                        <a:rPr lang="uk-UA" sz="2200" i="1" dirty="0">
                          <a:solidFill>
                            <a:srgbClr val="002060"/>
                          </a:solidFill>
                        </a:rPr>
                        <a:t>потужністю 635 кВт)</a:t>
                      </a:r>
                      <a:endParaRPr lang="LID4096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200" b="1" i="1" dirty="0">
                          <a:solidFill>
                            <a:srgbClr val="002060"/>
                          </a:solidFill>
                        </a:rPr>
                        <a:t>16,6</a:t>
                      </a:r>
                      <a:endParaRPr lang="LID4096" sz="2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61637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sz="2200" i="1" dirty="0">
                          <a:solidFill>
                            <a:srgbClr val="002060"/>
                          </a:solidFill>
                        </a:rPr>
                        <a:t>КП «Чернігівводоканал» (проектна документація,  будівельні та</a:t>
                      </a:r>
                    </a:p>
                    <a:p>
                      <a:r>
                        <a:rPr lang="uk-UA" sz="2200" i="1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uk-UA" sz="2200" i="1" dirty="0" err="1">
                          <a:solidFill>
                            <a:srgbClr val="002060"/>
                          </a:solidFill>
                        </a:rPr>
                        <a:t>пуско</a:t>
                      </a:r>
                      <a:r>
                        <a:rPr lang="uk-UA" sz="2200" i="1" dirty="0">
                          <a:solidFill>
                            <a:srgbClr val="002060"/>
                          </a:solidFill>
                        </a:rPr>
                        <a:t>-налагоджувальні роботи)</a:t>
                      </a:r>
                      <a:endParaRPr lang="LID4096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200" b="1" i="1" dirty="0">
                          <a:solidFill>
                            <a:srgbClr val="002060"/>
                          </a:solidFill>
                        </a:rPr>
                        <a:t>29,2</a:t>
                      </a:r>
                      <a:endParaRPr lang="LID4096" sz="2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12829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816638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FB450E-B8DE-C90A-AE2B-AD6BC9B4A0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392" y="1"/>
            <a:ext cx="11305256" cy="838200"/>
          </a:xfrm>
        </p:spPr>
        <p:txBody>
          <a:bodyPr/>
          <a:lstStyle/>
          <a:p>
            <a:r>
              <a:rPr lang="uk-UA" sz="3200" b="1" dirty="0"/>
              <a:t>Допомога у придбанні спеціалізованої техніки</a:t>
            </a:r>
            <a:endParaRPr lang="LID4096" sz="3200" b="1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9B43581-06EA-764E-628E-2FFDBE32563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5" t="36103" r="31635" b="26510"/>
          <a:stretch/>
        </p:blipFill>
        <p:spPr bwMode="auto">
          <a:xfrm>
            <a:off x="671336" y="3021597"/>
            <a:ext cx="5544616" cy="311058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8F40147-688E-485C-D51F-123E99315B0C}"/>
              </a:ext>
            </a:extLst>
          </p:cNvPr>
          <p:cNvSpPr txBox="1"/>
          <p:nvPr/>
        </p:nvSpPr>
        <p:spPr>
          <a:xfrm>
            <a:off x="607443" y="850508"/>
            <a:ext cx="5557109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200" dirty="0">
                <a:solidFill>
                  <a:schemeClr val="accent6">
                    <a:lumMod val="50000"/>
                  </a:schemeClr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Швейцарська агенція з розвитку та співробітництва (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SDC) – </a:t>
            </a:r>
            <a:r>
              <a:rPr lang="uk-UA" sz="2200" b="1" dirty="0">
                <a:solidFill>
                  <a:schemeClr val="accent6">
                    <a:lumMod val="50000"/>
                  </a:schemeClr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лабораторія</a:t>
            </a:r>
          </a:p>
          <a:p>
            <a:r>
              <a:rPr lang="uk-UA" sz="2200" b="1" dirty="0">
                <a:solidFill>
                  <a:schemeClr val="accent6">
                    <a:lumMod val="50000"/>
                  </a:schemeClr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для</a:t>
            </a:r>
            <a:r>
              <a:rPr lang="en-US" sz="2200" b="1" dirty="0">
                <a:solidFill>
                  <a:schemeClr val="accent6">
                    <a:lumMod val="50000"/>
                  </a:schemeClr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200" b="1" dirty="0">
                <a:solidFill>
                  <a:schemeClr val="accent6">
                    <a:lumMod val="50000"/>
                  </a:schemeClr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діагностики та </a:t>
            </a:r>
            <a:r>
              <a:rPr lang="uk-UA" sz="2200" b="1" dirty="0" err="1">
                <a:solidFill>
                  <a:schemeClr val="accent6">
                    <a:lumMod val="50000"/>
                  </a:schemeClr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телеінспекції</a:t>
            </a:r>
            <a:r>
              <a:rPr lang="uk-UA" sz="2200" b="1" dirty="0">
                <a:solidFill>
                  <a:schemeClr val="accent6">
                    <a:lumMod val="50000"/>
                  </a:schemeClr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 водопровідних мереж</a:t>
            </a:r>
            <a:r>
              <a:rPr lang="ru-RU" sz="2200" b="1" dirty="0">
                <a:solidFill>
                  <a:schemeClr val="accent6">
                    <a:lumMod val="50000"/>
                  </a:schemeClr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>
                <a:solidFill>
                  <a:schemeClr val="accent6">
                    <a:lumMod val="50000"/>
                  </a:schemeClr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Ø</a:t>
            </a:r>
            <a:r>
              <a:rPr lang="ru-RU" sz="2200" dirty="0">
                <a:solidFill>
                  <a:schemeClr val="accent6">
                    <a:lumMod val="50000"/>
                  </a:schemeClr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100–800 мм</a:t>
            </a:r>
          </a:p>
          <a:p>
            <a:r>
              <a:rPr lang="uk-UA" sz="2200" dirty="0">
                <a:solidFill>
                  <a:schemeClr val="accent6">
                    <a:lumMod val="50000"/>
                  </a:schemeClr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на базі автомобіля </a:t>
            </a:r>
            <a:r>
              <a:rPr lang="de-DE" sz="2200" dirty="0">
                <a:solidFill>
                  <a:schemeClr val="accent6">
                    <a:lumMod val="50000"/>
                  </a:schemeClr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Renault </a:t>
            </a:r>
            <a:r>
              <a:rPr lang="de-DE" sz="2200" dirty="0" err="1">
                <a:solidFill>
                  <a:schemeClr val="accent6">
                    <a:lumMod val="50000"/>
                  </a:schemeClr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Trafic</a:t>
            </a:r>
            <a:endParaRPr lang="uk-UA" sz="2200" dirty="0">
              <a:solidFill>
                <a:schemeClr val="accent6">
                  <a:lumMod val="50000"/>
                </a:schemeClr>
              </a:solidFill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200" dirty="0">
                <a:solidFill>
                  <a:schemeClr val="accent6">
                    <a:lumMod val="50000"/>
                  </a:schemeClr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de-DE" sz="2200" dirty="0">
                <a:solidFill>
                  <a:schemeClr val="accent6">
                    <a:lumMod val="50000"/>
                  </a:schemeClr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200" dirty="0">
                <a:solidFill>
                  <a:schemeClr val="accent6">
                    <a:lumMod val="50000"/>
                  </a:schemeClr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обладнанням 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>
                <a:solidFill>
                  <a:schemeClr val="accent6">
                    <a:lumMod val="50000"/>
                  </a:schemeClr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200" b="1" i="1" dirty="0">
                <a:solidFill>
                  <a:schemeClr val="accent6">
                    <a:lumMod val="50000"/>
                  </a:schemeClr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8,9 млн грн</a:t>
            </a:r>
            <a:r>
              <a:rPr lang="en-US" sz="2200" b="1" i="1" dirty="0">
                <a:solidFill>
                  <a:schemeClr val="accent6">
                    <a:lumMod val="50000"/>
                  </a:schemeClr>
                </a:solidFill>
              </a:rPr>
              <a:t>)</a:t>
            </a:r>
            <a:endParaRPr lang="LID4096" sz="2200" b="1" dirty="0">
              <a:solidFill>
                <a:schemeClr val="accent6">
                  <a:lumMod val="50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2B491A3-4A79-F809-4229-E6EB2C335B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7" t="3148" r="17874" b="12089"/>
          <a:stretch/>
        </p:blipFill>
        <p:spPr bwMode="auto">
          <a:xfrm>
            <a:off x="6476256" y="2986473"/>
            <a:ext cx="5044408" cy="316955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0D14D84-E0D6-FC22-2934-FAEBD3451FAD}"/>
              </a:ext>
            </a:extLst>
          </p:cNvPr>
          <p:cNvSpPr txBox="1"/>
          <p:nvPr/>
        </p:nvSpPr>
        <p:spPr>
          <a:xfrm>
            <a:off x="6276020" y="862815"/>
            <a:ext cx="5548072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GIZ </a:t>
            </a:r>
            <a:r>
              <a:rPr lang="uk-UA" sz="2200" dirty="0">
                <a:solidFill>
                  <a:schemeClr val="accent6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та </a:t>
            </a:r>
            <a:r>
              <a:rPr lang="uk-UA" sz="2200" dirty="0" err="1">
                <a:solidFill>
                  <a:schemeClr val="accent6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Ольденбургська</a:t>
            </a:r>
            <a:r>
              <a:rPr lang="uk-UA" sz="2200" dirty="0">
                <a:solidFill>
                  <a:schemeClr val="accent6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 водна асоціація 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OOWV –</a:t>
            </a:r>
            <a:r>
              <a:rPr lang="uk-UA" sz="2200" dirty="0">
                <a:solidFill>
                  <a:schemeClr val="accent6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багатофункціональний </a:t>
            </a:r>
            <a:r>
              <a:rPr lang="uk-UA" sz="2200" b="1" dirty="0">
                <a:solidFill>
                  <a:schemeClr val="accent6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автомобіль для обслуговування каналізаційних мереж</a:t>
            </a:r>
            <a:r>
              <a:rPr lang="uk-UA" sz="2200" dirty="0">
                <a:solidFill>
                  <a:schemeClr val="accent6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, оснащений цистерною 10 </a:t>
            </a:r>
            <a:r>
              <a:rPr lang="uk-UA" sz="2200" dirty="0">
                <a:solidFill>
                  <a:srgbClr val="002060"/>
                </a:solidFill>
                <a:cs typeface="Arial" panose="020B0604020202020204" pitchFamily="34" charset="0"/>
              </a:rPr>
              <a:t>м³</a:t>
            </a:r>
            <a:r>
              <a:rPr lang="uk-UA" sz="2200" dirty="0">
                <a:solidFill>
                  <a:schemeClr val="accent6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  для викачки та </a:t>
            </a:r>
            <a:r>
              <a:rPr lang="uk-UA" sz="2200" dirty="0" err="1">
                <a:solidFill>
                  <a:schemeClr val="accent6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розмивки</a:t>
            </a:r>
            <a:r>
              <a:rPr lang="uk-UA" sz="2200" dirty="0">
                <a:solidFill>
                  <a:schemeClr val="accent6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 мулу </a:t>
            </a:r>
            <a:r>
              <a:rPr lang="en-US" sz="2200" b="1" dirty="0">
                <a:solidFill>
                  <a:schemeClr val="accent6">
                    <a:lumMod val="50000"/>
                  </a:schemeClr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200" b="1" i="1" dirty="0">
                <a:solidFill>
                  <a:schemeClr val="accent6">
                    <a:lumMod val="50000"/>
                  </a:schemeClr>
                </a:solidFill>
              </a:rPr>
              <a:t>17,6 млн грн</a:t>
            </a:r>
            <a:r>
              <a:rPr lang="en-US" sz="2200" b="1" i="1" dirty="0">
                <a:solidFill>
                  <a:schemeClr val="accent6">
                    <a:lumMod val="50000"/>
                  </a:schemeClr>
                </a:solidFill>
              </a:rPr>
              <a:t>)</a:t>
            </a:r>
            <a:endParaRPr lang="LID4096" sz="2200" dirty="0">
              <a:solidFill>
                <a:schemeClr val="accent6">
                  <a:lumMod val="50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42647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BD22EAA-ACEE-C9FD-3CC9-01571C9DC31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668" t="18889" r="29166" b="29259"/>
          <a:stretch/>
        </p:blipFill>
        <p:spPr>
          <a:xfrm>
            <a:off x="6600057" y="1519648"/>
            <a:ext cx="4844574" cy="238816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383526D-2AC3-CDE2-912A-E61964155EB6}"/>
              </a:ext>
            </a:extLst>
          </p:cNvPr>
          <p:cNvSpPr txBox="1"/>
          <p:nvPr/>
        </p:nvSpPr>
        <p:spPr>
          <a:xfrm>
            <a:off x="983432" y="156826"/>
            <a:ext cx="105396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b="1" dirty="0"/>
              <a:t>Екологічний проект моніторингу поверхневих вод </a:t>
            </a:r>
            <a:endParaRPr lang="LID4096" sz="32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0AB211-1741-ADF6-7583-8E432CB692FD}"/>
              </a:ext>
            </a:extLst>
          </p:cNvPr>
          <p:cNvSpPr txBox="1"/>
          <p:nvPr/>
        </p:nvSpPr>
        <p:spPr>
          <a:xfrm>
            <a:off x="595983" y="724508"/>
            <a:ext cx="1074044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uk-UA" sz="2200" dirty="0">
                <a:latin typeface="+mn-lt"/>
                <a:ea typeface="Times New Roman" panose="02020603050405020304" pitchFamily="18" charset="0"/>
              </a:rPr>
              <a:t>Проект реалізується в рамках співпраці з ПРООН в Україні та передбачатиме автоматизований моніторинг  стану води у р. Стрижень, що є притокою р. Десна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64FEAF2-38D7-98C0-85C8-A396C7E9541D}"/>
              </a:ext>
            </a:extLst>
          </p:cNvPr>
          <p:cNvSpPr txBox="1"/>
          <p:nvPr/>
        </p:nvSpPr>
        <p:spPr>
          <a:xfrm>
            <a:off x="3625528" y="4293096"/>
            <a:ext cx="7938274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uk-UA" sz="2200" dirty="0">
                <a:latin typeface="+mn-lt"/>
                <a:ea typeface="Times New Roman" panose="02020603050405020304" pitchFamily="18" charset="0"/>
              </a:rPr>
              <a:t>-  о</a:t>
            </a:r>
            <a:r>
              <a:rPr lang="uk-UA" sz="2200" dirty="0">
                <a:latin typeface="+mn-lt"/>
              </a:rPr>
              <a:t>тримання </a:t>
            </a:r>
            <a:r>
              <a:rPr lang="uk-UA" sz="2200" dirty="0">
                <a:latin typeface="+mn-lt"/>
                <a:ea typeface="Times New Roman" panose="02020603050405020304" pitchFamily="18" charset="0"/>
              </a:rPr>
              <a:t>в режимі реального часу </a:t>
            </a:r>
            <a:r>
              <a:rPr lang="uk-UA" sz="2200" dirty="0">
                <a:latin typeface="+mn-lt"/>
              </a:rPr>
              <a:t> інформації про стан       води, яка відбирається для </a:t>
            </a:r>
            <a:r>
              <a:rPr lang="uk-UA" sz="2200" dirty="0" err="1">
                <a:latin typeface="+mn-lt"/>
              </a:rPr>
              <a:t>водопідготовки</a:t>
            </a:r>
            <a:r>
              <a:rPr lang="uk-UA" sz="2200" dirty="0">
                <a:latin typeface="+mn-lt"/>
              </a:rPr>
              <a:t> та очищення</a:t>
            </a:r>
          </a:p>
          <a:p>
            <a:pPr>
              <a:buNone/>
            </a:pPr>
            <a:r>
              <a:rPr lang="uk-UA" sz="2200" dirty="0">
                <a:latin typeface="+mn-lt"/>
              </a:rPr>
              <a:t>- відстеження виникнення екологічних ризиків</a:t>
            </a:r>
          </a:p>
          <a:p>
            <a:r>
              <a:rPr lang="uk-UA" sz="2200" dirty="0">
                <a:latin typeface="+mn-lt"/>
              </a:rPr>
              <a:t>- встановлення локацій виникнення забруднення</a:t>
            </a:r>
          </a:p>
          <a:p>
            <a:r>
              <a:rPr lang="uk-UA" sz="2200" dirty="0">
                <a:latin typeface="+mn-lt"/>
              </a:rPr>
              <a:t>- визначення концентрації забруднюючих речовин</a:t>
            </a:r>
            <a:endParaRPr lang="uk-UA" sz="2200" dirty="0">
              <a:latin typeface="+mn-lt"/>
              <a:ea typeface="Times New Roman" panose="02020603050405020304" pitchFamily="18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166AFDB-8074-F379-1B3B-491EF16EF79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4645" t="11111" r="13615" b="8700"/>
          <a:stretch/>
        </p:blipFill>
        <p:spPr>
          <a:xfrm>
            <a:off x="580716" y="3123266"/>
            <a:ext cx="2961446" cy="301022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31F5A1F-265A-BF08-F8B9-29D70E2F2B7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4167" t="21852" r="36666" b="38148"/>
          <a:stretch/>
        </p:blipFill>
        <p:spPr>
          <a:xfrm>
            <a:off x="595983" y="1527784"/>
            <a:ext cx="5299260" cy="242508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5C98E62-8EA4-C2E1-E6E1-4CE39599C2CC}"/>
              </a:ext>
            </a:extLst>
          </p:cNvPr>
          <p:cNvSpPr txBox="1"/>
          <p:nvPr/>
        </p:nvSpPr>
        <p:spPr>
          <a:xfrm>
            <a:off x="3647728" y="3929327"/>
            <a:ext cx="761682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200" dirty="0">
                <a:latin typeface="+mn-lt"/>
              </a:rPr>
              <a:t>Вартість </a:t>
            </a:r>
            <a:r>
              <a:rPr lang="uk-UA" sz="2200" dirty="0">
                <a:latin typeface="+mn-lt"/>
                <a:ea typeface="Times New Roman" panose="02020603050405020304" pitchFamily="18" charset="0"/>
              </a:rPr>
              <a:t>закупленого ПРООН  </a:t>
            </a:r>
            <a:r>
              <a:rPr lang="uk-UA" sz="2200" dirty="0">
                <a:effectLst/>
                <a:latin typeface="+mn-lt"/>
                <a:ea typeface="Times New Roman" panose="02020603050405020304" pitchFamily="18" charset="0"/>
              </a:rPr>
              <a:t>обладнання - </a:t>
            </a:r>
            <a:r>
              <a:rPr lang="uk-UA" sz="2200" b="1" dirty="0">
                <a:effectLst/>
                <a:latin typeface="+mn-lt"/>
                <a:ea typeface="Times New Roman" panose="02020603050405020304" pitchFamily="18" charset="0"/>
              </a:rPr>
              <a:t>9,3 млн грн</a:t>
            </a:r>
            <a:endParaRPr lang="LID4096" sz="22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880724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2">
            <a:extLst>
              <a:ext uri="{FF2B5EF4-FFF2-40B4-BE49-F238E27FC236}">
                <a16:creationId xmlns:a16="http://schemas.microsoft.com/office/drawing/2014/main" id="{4B9A7F34-CC1B-A11E-CB2D-4DAABBDA41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052736"/>
            <a:ext cx="109728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uk-UA" sz="4000" b="1" dirty="0"/>
              <a:t>ДЯКУЮ ЗА УВАГУ</a:t>
            </a:r>
          </a:p>
          <a:p>
            <a:pPr marL="0" indent="0" algn="ctr">
              <a:buNone/>
            </a:pPr>
            <a:endParaRPr lang="uk-UA" sz="3000" b="1" dirty="0"/>
          </a:p>
          <a:p>
            <a:pPr marL="0" indent="0">
              <a:buNone/>
            </a:pPr>
            <a:r>
              <a:rPr lang="uk-UA" sz="3000" b="1" dirty="0"/>
              <a:t>   Директор </a:t>
            </a:r>
          </a:p>
          <a:p>
            <a:pPr marL="0" indent="0">
              <a:buNone/>
            </a:pPr>
            <a:r>
              <a:rPr lang="uk-UA" sz="3000" b="1" dirty="0"/>
              <a:t>   КП «Чернігівводоканал»</a:t>
            </a:r>
          </a:p>
          <a:p>
            <a:pPr marL="0" indent="0">
              <a:buNone/>
            </a:pPr>
            <a:r>
              <a:rPr lang="uk-UA" sz="3000" b="1" dirty="0"/>
              <a:t>   Сергій Малявко </a:t>
            </a:r>
          </a:p>
          <a:p>
            <a:pPr marL="0" indent="0">
              <a:buNone/>
            </a:pPr>
            <a:r>
              <a:rPr lang="uk-UA" sz="3000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  </a:t>
            </a:r>
            <a:r>
              <a:rPr lang="en-US" sz="3000" b="1" dirty="0">
                <a:solidFill>
                  <a:srgbClr val="0070C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smaliavko@water.cn.ua</a:t>
            </a:r>
            <a:endParaRPr lang="en-US" sz="3000" b="1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uk-UA" sz="3000" b="1" dirty="0">
                <a:solidFill>
                  <a:srgbClr val="0070C0"/>
                </a:solidFill>
              </a:rPr>
              <a:t>   </a:t>
            </a:r>
            <a:r>
              <a:rPr lang="en-US" sz="3000" b="1" dirty="0">
                <a:solidFill>
                  <a:srgbClr val="0070C0"/>
                </a:solidFill>
              </a:rPr>
              <a:t>+380952850001</a:t>
            </a:r>
          </a:p>
          <a:p>
            <a:endParaRPr lang="LID4096" sz="3000" b="1" dirty="0"/>
          </a:p>
        </p:txBody>
      </p:sp>
    </p:spTree>
    <p:extLst>
      <p:ext uri="{BB962C8B-B14F-4D97-AF65-F5344CB8AC3E}">
        <p14:creationId xmlns:p14="http://schemas.microsoft.com/office/powerpoint/2010/main" val="21811751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9290C20-8327-8DBD-488C-C5DD071F13E2}"/>
              </a:ext>
            </a:extLst>
          </p:cNvPr>
          <p:cNvSpPr txBox="1"/>
          <p:nvPr/>
        </p:nvSpPr>
        <p:spPr>
          <a:xfrm>
            <a:off x="3110742" y="230045"/>
            <a:ext cx="59393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b="1" dirty="0">
                <a:latin typeface="+mn-lt"/>
              </a:rPr>
              <a:t>Пошкодження під час війни</a:t>
            </a:r>
            <a:endParaRPr lang="LID4096" sz="3200" dirty="0">
              <a:latin typeface="+mn-lt"/>
            </a:endParaRPr>
          </a:p>
        </p:txBody>
      </p:sp>
      <p:graphicFrame>
        <p:nvGraphicFramePr>
          <p:cNvPr id="2" name="Таблица 3">
            <a:extLst>
              <a:ext uri="{FF2B5EF4-FFF2-40B4-BE49-F238E27FC236}">
                <a16:creationId xmlns:a16="http://schemas.microsoft.com/office/drawing/2014/main" id="{049B7028-E17C-789E-8EAC-89F0A05A59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2326933"/>
              </p:ext>
            </p:extLst>
          </p:nvPr>
        </p:nvGraphicFramePr>
        <p:xfrm>
          <a:off x="623392" y="764704"/>
          <a:ext cx="10945216" cy="49005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51455">
                  <a:extLst>
                    <a:ext uri="{9D8B030D-6E8A-4147-A177-3AD203B41FA5}">
                      <a16:colId xmlns:a16="http://schemas.microsoft.com/office/drawing/2014/main" val="1639312085"/>
                    </a:ext>
                  </a:extLst>
                </a:gridCol>
                <a:gridCol w="4635153">
                  <a:extLst>
                    <a:ext uri="{9D8B030D-6E8A-4147-A177-3AD203B41FA5}">
                      <a16:colId xmlns:a16="http://schemas.microsoft.com/office/drawing/2014/main" val="3571221470"/>
                    </a:ext>
                  </a:extLst>
                </a:gridCol>
                <a:gridCol w="2958608">
                  <a:extLst>
                    <a:ext uri="{9D8B030D-6E8A-4147-A177-3AD203B41FA5}">
                      <a16:colId xmlns:a16="http://schemas.microsoft.com/office/drawing/2014/main" val="1748355926"/>
                    </a:ext>
                  </a:extLst>
                </a:gridCol>
              </a:tblGrid>
              <a:tr h="2258016">
                <a:tc>
                  <a:txBody>
                    <a:bodyPr/>
                    <a:lstStyle/>
                    <a:p>
                      <a:pPr algn="ctr"/>
                      <a:r>
                        <a:rPr lang="uk-UA" sz="2200" b="1" dirty="0">
                          <a:solidFill>
                            <a:srgbClr val="002060"/>
                          </a:solidFill>
                        </a:rPr>
                        <a:t>3 з 5 водопровідних </a:t>
                      </a:r>
                    </a:p>
                    <a:p>
                      <a:pPr algn="ctr"/>
                      <a:r>
                        <a:rPr lang="uk-UA" sz="2200" b="1" dirty="0">
                          <a:solidFill>
                            <a:srgbClr val="002060"/>
                          </a:solidFill>
                        </a:rPr>
                        <a:t>насосних станцій</a:t>
                      </a:r>
                    </a:p>
                    <a:p>
                      <a:endParaRPr lang="uk-UA" dirty="0">
                        <a:solidFill>
                          <a:schemeClr val="tx1"/>
                        </a:solidFill>
                      </a:endParaRPr>
                    </a:p>
                    <a:p>
                      <a:endParaRPr lang="uk-UA" dirty="0">
                        <a:solidFill>
                          <a:schemeClr val="tx1"/>
                        </a:solidFill>
                      </a:endParaRPr>
                    </a:p>
                    <a:p>
                      <a:endParaRPr lang="uk-UA" dirty="0">
                        <a:solidFill>
                          <a:schemeClr val="tx1"/>
                        </a:solidFill>
                      </a:endParaRPr>
                    </a:p>
                    <a:p>
                      <a:endParaRPr lang="uk-UA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uk-UA" dirty="0">
                          <a:solidFill>
                            <a:schemeClr val="tx1"/>
                          </a:solidFill>
                        </a:rPr>
                        <a:t>  </a:t>
                      </a:r>
                    </a:p>
                    <a:p>
                      <a:endParaRPr lang="uk-UA" dirty="0">
                        <a:solidFill>
                          <a:schemeClr val="tx1"/>
                        </a:solidFill>
                      </a:endParaRPr>
                    </a:p>
                    <a:p>
                      <a:endParaRPr lang="LID4096" sz="5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200" b="1" dirty="0">
                          <a:solidFill>
                            <a:srgbClr val="002060"/>
                          </a:solidFill>
                        </a:rPr>
                        <a:t>14,8 км водопровідних та 10,5 км каналізаційних мереж</a:t>
                      </a:r>
                      <a:endParaRPr lang="LID4096" sz="22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200" dirty="0">
                          <a:solidFill>
                            <a:srgbClr val="002060"/>
                          </a:solidFill>
                        </a:rPr>
                        <a:t>каналізаційні очисні споруди</a:t>
                      </a:r>
                      <a:endParaRPr lang="LID4096" sz="2200" dirty="0">
                        <a:solidFill>
                          <a:srgbClr val="002060"/>
                        </a:solidFill>
                      </a:endParaRPr>
                    </a:p>
                    <a:p>
                      <a:endParaRPr lang="LID4096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2511320"/>
                  </a:ext>
                </a:extLst>
              </a:tr>
              <a:tr h="2416475">
                <a:tc>
                  <a:txBody>
                    <a:bodyPr/>
                    <a:lstStyle/>
                    <a:p>
                      <a:pPr algn="ctr"/>
                      <a:r>
                        <a:rPr lang="uk-UA" sz="2200" b="1" dirty="0">
                          <a:solidFill>
                            <a:srgbClr val="002060"/>
                          </a:solidFill>
                        </a:rPr>
                        <a:t>8 з 22 каналізаційних </a:t>
                      </a:r>
                    </a:p>
                    <a:p>
                      <a:pPr algn="ctr"/>
                      <a:r>
                        <a:rPr lang="uk-UA" sz="2200" b="1" dirty="0">
                          <a:solidFill>
                            <a:srgbClr val="002060"/>
                          </a:solidFill>
                        </a:rPr>
                        <a:t>насосних станцій</a:t>
                      </a:r>
                    </a:p>
                    <a:p>
                      <a:endParaRPr lang="uk-UA" dirty="0">
                        <a:solidFill>
                          <a:schemeClr val="tx1"/>
                        </a:solidFill>
                      </a:endParaRPr>
                    </a:p>
                    <a:p>
                      <a:endParaRPr lang="uk-UA" dirty="0">
                        <a:solidFill>
                          <a:schemeClr val="tx1"/>
                        </a:solidFill>
                      </a:endParaRPr>
                    </a:p>
                    <a:p>
                      <a:endParaRPr lang="uk-UA" dirty="0">
                        <a:solidFill>
                          <a:schemeClr val="tx1"/>
                        </a:solidFill>
                      </a:endParaRPr>
                    </a:p>
                    <a:p>
                      <a:endParaRPr lang="LID4096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200" b="1" dirty="0">
                          <a:solidFill>
                            <a:srgbClr val="002060"/>
                          </a:solidFill>
                        </a:rPr>
                        <a:t>артезіанські свердловини та резервуари питної води</a:t>
                      </a:r>
                      <a:endParaRPr lang="LID4096" sz="22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200" b="1" dirty="0">
                          <a:solidFill>
                            <a:srgbClr val="002060"/>
                          </a:solidFill>
                        </a:rPr>
                        <a:t>14 одиниць спецтранспорту</a:t>
                      </a:r>
                      <a:endParaRPr lang="LID4096" sz="22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3366176"/>
                  </a:ext>
                </a:extLst>
              </a:tr>
            </a:tbl>
          </a:graphicData>
        </a:graphic>
      </p:graphicFrame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0E8AAC0-F2AC-199B-E669-73ADB3482E4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23" t="15564" r="1"/>
          <a:stretch/>
        </p:blipFill>
        <p:spPr bwMode="auto">
          <a:xfrm>
            <a:off x="872114" y="1512061"/>
            <a:ext cx="2619492" cy="15724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6CD50FB-5455-9652-0031-9B5725609A1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9" r="5229"/>
          <a:stretch/>
        </p:blipFill>
        <p:spPr bwMode="auto">
          <a:xfrm>
            <a:off x="757641" y="4010804"/>
            <a:ext cx="2987198" cy="151520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609D15D-7B82-B61A-B97F-923618F50E7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7" t="18302" r="32911"/>
          <a:stretch/>
        </p:blipFill>
        <p:spPr bwMode="auto">
          <a:xfrm>
            <a:off x="6316571" y="1594695"/>
            <a:ext cx="2259257" cy="153308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0A9BEBE-67A7-DC86-EA77-8864EFADBA9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24" r="23220" b="8001"/>
          <a:stretch/>
        </p:blipFill>
        <p:spPr bwMode="auto">
          <a:xfrm>
            <a:off x="4057133" y="1558403"/>
            <a:ext cx="2194001" cy="15562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82DC0412-1A70-A635-2882-35332257089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69" t="24555" r="33001" b="12152"/>
          <a:stretch/>
        </p:blipFill>
        <p:spPr bwMode="auto">
          <a:xfrm>
            <a:off x="6371186" y="4027844"/>
            <a:ext cx="2222303" cy="155942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9E988F7-1541-A479-9A96-345EA9805F8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9381" t="30026" r="31488" b="20447"/>
          <a:stretch/>
        </p:blipFill>
        <p:spPr bwMode="auto">
          <a:xfrm>
            <a:off x="4056802" y="4005064"/>
            <a:ext cx="2185565" cy="155622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237CAE7-0546-E6E3-F696-DBB348921CB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41" r="31528" b="26678"/>
          <a:stretch/>
        </p:blipFill>
        <p:spPr bwMode="auto">
          <a:xfrm>
            <a:off x="8913977" y="1581540"/>
            <a:ext cx="2399757" cy="153308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1AC4638B-DBC5-A6EB-72EB-FB8610DB1B0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3243" r="35507" b="27937"/>
          <a:stretch/>
        </p:blipFill>
        <p:spPr bwMode="auto">
          <a:xfrm>
            <a:off x="8738271" y="4029619"/>
            <a:ext cx="2685555" cy="154129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477299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E32E605-002C-BC19-8D80-EA34D1A9966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9"/>
          <a:stretch/>
        </p:blipFill>
        <p:spPr>
          <a:xfrm>
            <a:off x="9457823" y="3061711"/>
            <a:ext cx="2129641" cy="306599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0F5514-84BD-CAF7-5A19-3C87E6A546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232" y="40357"/>
            <a:ext cx="11089232" cy="711088"/>
          </a:xfrm>
        </p:spPr>
        <p:txBody>
          <a:bodyPr/>
          <a:lstStyle/>
          <a:p>
            <a:r>
              <a:rPr lang="uk-UA" sz="3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Реконструкція артезіанської свердловини № 3 ВНС-1</a:t>
            </a:r>
            <a:endParaRPr lang="LID4096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43A9373-0D6D-5192-8F28-D9BB8CE49FE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0" t="3961" r="12621"/>
          <a:stretch/>
        </p:blipFill>
        <p:spPr>
          <a:xfrm>
            <a:off x="7951548" y="601046"/>
            <a:ext cx="3635916" cy="259975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9F31D28-983F-3602-CCB2-C0CD4F841A7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62"/>
          <a:stretch/>
        </p:blipFill>
        <p:spPr>
          <a:xfrm>
            <a:off x="604536" y="3083955"/>
            <a:ext cx="1853042" cy="306018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C3A352-E994-10B3-9F09-6DC6E6858D15}"/>
              </a:ext>
            </a:extLst>
          </p:cNvPr>
          <p:cNvSpPr txBox="1"/>
          <p:nvPr/>
        </p:nvSpPr>
        <p:spPr>
          <a:xfrm>
            <a:off x="7894212" y="3320665"/>
            <a:ext cx="20882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uk-UA" sz="2400" b="1" i="1" dirty="0">
                <a:solidFill>
                  <a:srgbClr val="00206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млн грн</a:t>
            </a:r>
          </a:p>
        </p:txBody>
      </p:sp>
      <p:sp>
        <p:nvSpPr>
          <p:cNvPr id="9" name="Стрелка: вправо 8">
            <a:extLst>
              <a:ext uri="{FF2B5EF4-FFF2-40B4-BE49-F238E27FC236}">
                <a16:creationId xmlns:a16="http://schemas.microsoft.com/office/drawing/2014/main" id="{7BD6886D-F123-25EE-183E-72F4017C2B56}"/>
              </a:ext>
            </a:extLst>
          </p:cNvPr>
          <p:cNvSpPr/>
          <p:nvPr/>
        </p:nvSpPr>
        <p:spPr bwMode="auto">
          <a:xfrm>
            <a:off x="4442214" y="2849628"/>
            <a:ext cx="3307572" cy="400231"/>
          </a:xfrm>
          <a:prstGeom prst="rightArrow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LID4096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05C2ECC-903A-34DE-A53E-EEB4F975CA8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9381" t="30026" r="31488" b="20447"/>
          <a:stretch/>
        </p:blipFill>
        <p:spPr bwMode="auto">
          <a:xfrm>
            <a:off x="604536" y="624103"/>
            <a:ext cx="3586340" cy="255363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5DE3E22-FBBF-7456-2C82-60EDDDC203A3}"/>
              </a:ext>
            </a:extLst>
          </p:cNvPr>
          <p:cNvSpPr txBox="1"/>
          <p:nvPr/>
        </p:nvSpPr>
        <p:spPr>
          <a:xfrm>
            <a:off x="4240453" y="831247"/>
            <a:ext cx="363591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2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uk-UA" sz="2400" dirty="0">
                <a:effectLst/>
                <a:latin typeface="+mn-lt"/>
                <a:ea typeface="Times New Roman" panose="02020603050405020304" pitchFamily="18" charset="0"/>
              </a:rPr>
              <a:t>      </a:t>
            </a:r>
            <a:r>
              <a:rPr lang="uk-UA" sz="2400" b="1" dirty="0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</a:rPr>
              <a:t>збудовано  новий наземний павільйон </a:t>
            </a:r>
          </a:p>
          <a:p>
            <a:endParaRPr lang="uk-UA" sz="2400" b="1" dirty="0">
              <a:solidFill>
                <a:srgbClr val="002060"/>
              </a:solidFill>
              <a:effectLst/>
              <a:latin typeface="+mn-lt"/>
              <a:ea typeface="Calibri" panose="020F0502020204030204" pitchFamily="34" charset="0"/>
            </a:endParaRPr>
          </a:p>
          <a:p>
            <a:r>
              <a:rPr lang="uk-UA" sz="2400" b="1" dirty="0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</a:rPr>
              <a:t>    </a:t>
            </a:r>
            <a:r>
              <a:rPr lang="uk-UA" sz="2400" b="1" dirty="0">
                <a:solidFill>
                  <a:srgbClr val="002060"/>
                </a:solidFill>
                <a:latin typeface="+mn-lt"/>
                <a:ea typeface="Calibri" panose="020F0502020204030204" pitchFamily="34" charset="0"/>
              </a:rPr>
              <a:t>    в</a:t>
            </a:r>
            <a:r>
              <a:rPr lang="uk-UA" sz="2400" b="1" dirty="0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</a:rPr>
              <a:t>становлено сучасне обладнання</a:t>
            </a:r>
            <a:endParaRPr lang="LID4096" sz="2400" b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B399294-A54A-E597-E676-54798F7070A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6055" y="751445"/>
            <a:ext cx="519551" cy="519551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E4E1DA5-E8BF-071C-6576-E9858A6E062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180" y="1875851"/>
            <a:ext cx="519551" cy="519551"/>
          </a:xfrm>
          <a:prstGeom prst="rect">
            <a:avLst/>
          </a:prstGeom>
        </p:spPr>
      </p:pic>
      <p:graphicFrame>
        <p:nvGraphicFramePr>
          <p:cNvPr id="18" name="Таблица 17">
            <a:extLst>
              <a:ext uri="{FF2B5EF4-FFF2-40B4-BE49-F238E27FC236}">
                <a16:creationId xmlns:a16="http://schemas.microsoft.com/office/drawing/2014/main" id="{621B107C-1563-73EE-9B89-D60FD7E965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9956179"/>
              </p:ext>
            </p:extLst>
          </p:nvPr>
        </p:nvGraphicFramePr>
        <p:xfrm>
          <a:off x="2854055" y="3759217"/>
          <a:ext cx="6408712" cy="137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35632">
                  <a:extLst>
                    <a:ext uri="{9D8B030D-6E8A-4147-A177-3AD203B41FA5}">
                      <a16:colId xmlns:a16="http://schemas.microsoft.com/office/drawing/2014/main" val="1063309005"/>
                    </a:ext>
                  </a:extLst>
                </a:gridCol>
                <a:gridCol w="973080">
                  <a:extLst>
                    <a:ext uri="{9D8B030D-6E8A-4147-A177-3AD203B41FA5}">
                      <a16:colId xmlns:a16="http://schemas.microsoft.com/office/drawing/2014/main" val="362845299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uk-UA" sz="2400" b="1" dirty="0">
                          <a:solidFill>
                            <a:srgbClr val="002060"/>
                          </a:solidFill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Загальна вартість </a:t>
                      </a:r>
                      <a:endParaRPr lang="LID4096" sz="2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>
                          <a:solidFill>
                            <a:srgbClr val="002060"/>
                          </a:solidFill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2,5</a:t>
                      </a:r>
                      <a:endParaRPr lang="LID4096" sz="24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6292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sz="2400" b="1" i="1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+mn-cs"/>
                        </a:rPr>
                        <a:t>«</a:t>
                      </a:r>
                      <a:r>
                        <a:rPr lang="en-US" sz="2400" b="1" i="1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+mn-cs"/>
                        </a:rPr>
                        <a:t>Save the children International</a:t>
                      </a:r>
                      <a:r>
                        <a:rPr lang="uk-UA" sz="2400" b="1" i="1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+mn-cs"/>
                        </a:rPr>
                        <a:t>» </a:t>
                      </a:r>
                      <a:endParaRPr lang="LID4096" sz="2400" b="1" i="1" kern="12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+mn-lt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i="1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+mn-cs"/>
                        </a:rPr>
                        <a:t>2,0</a:t>
                      </a:r>
                      <a:endParaRPr lang="LID4096" sz="2400" b="1" i="1" kern="12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+mn-lt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40976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sz="2400" b="1" i="1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  <a:cs typeface="+mn-cs"/>
                        </a:rPr>
                        <a:t>Водоканал </a:t>
                      </a:r>
                      <a:endParaRPr lang="LID4096" sz="2400" b="1" i="1" kern="12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+mn-lt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i="1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  <a:cs typeface="+mn-cs"/>
                        </a:rPr>
                        <a:t>0,5</a:t>
                      </a:r>
                      <a:endParaRPr lang="LID4096" sz="2400" b="1" i="1" kern="12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+mn-lt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02167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827746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3434F27-0C6D-0168-3A7D-14017DF2702A}"/>
              </a:ext>
            </a:extLst>
          </p:cNvPr>
          <p:cNvSpPr txBox="1"/>
          <p:nvPr/>
        </p:nvSpPr>
        <p:spPr>
          <a:xfrm>
            <a:off x="2667001" y="457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LID4096" dirty="0"/>
          </a:p>
        </p:txBody>
      </p:sp>
      <p:sp>
        <p:nvSpPr>
          <p:cNvPr id="4" name="Google Shape;88;p12">
            <a:extLst>
              <a:ext uri="{FF2B5EF4-FFF2-40B4-BE49-F238E27FC236}">
                <a16:creationId xmlns:a16="http://schemas.microsoft.com/office/drawing/2014/main" id="{E9AB753B-F9AF-3B62-B384-456427AC4AA0}"/>
              </a:ext>
            </a:extLst>
          </p:cNvPr>
          <p:cNvSpPr txBox="1">
            <a:spLocks/>
          </p:cNvSpPr>
          <p:nvPr/>
        </p:nvSpPr>
        <p:spPr>
          <a:xfrm>
            <a:off x="119336" y="1"/>
            <a:ext cx="12072664" cy="92333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 kern="1200">
                <a:solidFill>
                  <a:schemeClr val="dk2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>
                <a:solidFill>
                  <a:schemeClr val="dk2"/>
                </a:solidFill>
              </a:defRPr>
            </a:lvl9pPr>
          </a:lstStyle>
          <a:p>
            <a:pPr algn="ctr">
              <a:lnSpc>
                <a:spcPct val="107000"/>
              </a:lnSpc>
            </a:pPr>
            <a:r>
              <a:rPr lang="ru-RU" sz="3200" b="1" dirty="0" err="1"/>
              <a:t>Реконструкція</a:t>
            </a:r>
            <a:r>
              <a:rPr lang="ru-RU" sz="3200" b="1" dirty="0"/>
              <a:t> водопроводу 2,5 км </a:t>
            </a:r>
            <a:r>
              <a:rPr lang="en-US" sz="3200" b="1" dirty="0"/>
              <a:t>Ø </a:t>
            </a:r>
            <a:r>
              <a:rPr lang="uk-UA" sz="3200" b="1" dirty="0"/>
              <a:t>400  </a:t>
            </a:r>
          </a:p>
          <a:p>
            <a:pPr algn="ctr">
              <a:lnSpc>
                <a:spcPct val="107000"/>
              </a:lnSpc>
            </a:pPr>
            <a:r>
              <a:rPr lang="uk-UA" sz="2800" b="1" dirty="0"/>
              <a:t>по вул. Квітнева до ВНС № 4</a:t>
            </a:r>
            <a:r>
              <a:rPr lang="ru-RU" sz="2800" b="1" dirty="0"/>
              <a:t> </a:t>
            </a:r>
            <a:r>
              <a:rPr lang="ru-RU" sz="2800" b="1" dirty="0" err="1"/>
              <a:t>ураженого</a:t>
            </a:r>
            <a:r>
              <a:rPr lang="ru-RU" sz="2800" b="1" dirty="0"/>
              <a:t> </a:t>
            </a:r>
            <a:r>
              <a:rPr lang="ru-RU" sz="2800" b="1" dirty="0" err="1"/>
              <a:t>внаслідок</a:t>
            </a:r>
            <a:r>
              <a:rPr lang="ru-RU" sz="2800" b="1" dirty="0"/>
              <a:t> </a:t>
            </a:r>
            <a:r>
              <a:rPr lang="ru-RU" sz="2800" b="1" dirty="0" err="1"/>
              <a:t>воєнних</a:t>
            </a:r>
            <a:r>
              <a:rPr lang="ru-RU" sz="2800" b="1" dirty="0"/>
              <a:t> </a:t>
            </a:r>
            <a:r>
              <a:rPr lang="ru-RU" sz="2800" b="1" dirty="0" err="1"/>
              <a:t>дій</a:t>
            </a:r>
            <a:r>
              <a:rPr lang="ru-RU" sz="2800" b="1" dirty="0"/>
              <a:t> </a:t>
            </a:r>
            <a:r>
              <a:rPr lang="ru-RU" sz="2800" b="1" dirty="0" err="1"/>
              <a:t>рф</a:t>
            </a:r>
            <a:endParaRPr lang="uk-UA" sz="2800" b="1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582EB98-2737-41A7-46F1-C116F9D9E8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0" y="1196751"/>
            <a:ext cx="3168353" cy="237626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8FDA454-DC39-9CA7-FE89-7F49BFE0E35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989" t="12701" r="12465" b="21159"/>
          <a:stretch/>
        </p:blipFill>
        <p:spPr>
          <a:xfrm>
            <a:off x="4223792" y="3918059"/>
            <a:ext cx="3058902" cy="218183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E87E8D9-E1E7-D4A1-B556-5B8096051DC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3466" t="7070" r="25157" b="20197"/>
          <a:stretch/>
        </p:blipFill>
        <p:spPr>
          <a:xfrm>
            <a:off x="4220694" y="1202243"/>
            <a:ext cx="3058902" cy="243589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4A8A072-746D-4010-D47C-078DE5C01552}"/>
              </a:ext>
            </a:extLst>
          </p:cNvPr>
          <p:cNvSpPr txBox="1"/>
          <p:nvPr/>
        </p:nvSpPr>
        <p:spPr>
          <a:xfrm>
            <a:off x="7279596" y="1297263"/>
            <a:ext cx="450509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400" dirty="0">
                <a:solidFill>
                  <a:srgbClr val="002060"/>
                </a:solidFill>
                <a:latin typeface="+mn-lt"/>
                <a:ea typeface="Calibri Light" panose="020F0302020204030204" pitchFamily="34" charset="0"/>
                <a:cs typeface="Calibri Light" panose="020F0302020204030204" pitchFamily="34" charset="0"/>
              </a:rPr>
              <a:t>Реалізовано в рамках  </a:t>
            </a:r>
            <a:r>
              <a:rPr lang="uk-UA" sz="2400" dirty="0" err="1">
                <a:solidFill>
                  <a:srgbClr val="002060"/>
                </a:solidFill>
                <a:latin typeface="+mn-lt"/>
                <a:ea typeface="Calibri Light" panose="020F0302020204030204" pitchFamily="34" charset="0"/>
                <a:cs typeface="Calibri Light" panose="020F0302020204030204" pitchFamily="34" charset="0"/>
              </a:rPr>
              <a:t>проєкту</a:t>
            </a:r>
            <a:r>
              <a:rPr lang="uk-UA" sz="2400" dirty="0">
                <a:solidFill>
                  <a:srgbClr val="002060"/>
                </a:solidFill>
                <a:latin typeface="+mn-lt"/>
                <a:ea typeface="Calibri Light" panose="020F0302020204030204" pitchFamily="34" charset="0"/>
                <a:cs typeface="Calibri Light" panose="020F0302020204030204" pitchFamily="34" charset="0"/>
              </a:rPr>
              <a:t> «Підтримка швидкого економічного відновлення українських муніципалітетів (</a:t>
            </a:r>
            <a:r>
              <a:rPr lang="en-US" sz="2400" dirty="0">
                <a:solidFill>
                  <a:srgbClr val="002060"/>
                </a:solidFill>
                <a:latin typeface="+mn-lt"/>
                <a:ea typeface="Calibri Light" panose="020F0302020204030204" pitchFamily="34" charset="0"/>
                <a:cs typeface="Calibri Light" panose="020F0302020204030204" pitchFamily="34" charset="0"/>
              </a:rPr>
              <a:t>SRER)»</a:t>
            </a:r>
            <a:r>
              <a:rPr lang="uk-UA" sz="2400" dirty="0">
                <a:solidFill>
                  <a:srgbClr val="002060"/>
                </a:solidFill>
                <a:latin typeface="+mn-lt"/>
                <a:ea typeface="Calibri Light" panose="020F0302020204030204" pitchFamily="34" charset="0"/>
                <a:cs typeface="Calibri Light" panose="020F0302020204030204" pitchFamily="34" charset="0"/>
              </a:rPr>
              <a:t> за підтримки уряду Німеччини </a:t>
            </a:r>
            <a:r>
              <a:rPr lang="en-US" sz="2400" b="1" dirty="0">
                <a:solidFill>
                  <a:srgbClr val="002060"/>
                </a:solidFill>
                <a:latin typeface="+mn-lt"/>
                <a:ea typeface="Calibri Light" panose="020F0302020204030204" pitchFamily="34" charset="0"/>
                <a:cs typeface="Calibri Light" panose="020F0302020204030204" pitchFamily="34" charset="0"/>
              </a:rPr>
              <a:t>GIZ </a:t>
            </a:r>
            <a:r>
              <a:rPr lang="uk-UA" sz="2400" b="1" dirty="0">
                <a:solidFill>
                  <a:srgbClr val="002060"/>
                </a:solidFill>
                <a:latin typeface="+mn-lt"/>
                <a:ea typeface="Calibri Light" panose="020F0302020204030204" pitchFamily="34" charset="0"/>
                <a:cs typeface="Calibri Light" panose="020F0302020204030204" pitchFamily="34" charset="0"/>
              </a:rPr>
              <a:t>та ПРООН</a:t>
            </a:r>
            <a:endParaRPr lang="LID4096" sz="24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9A944ED-A48D-F8FF-E020-349862068C73}"/>
              </a:ext>
            </a:extLst>
          </p:cNvPr>
          <p:cNvSpPr txBox="1"/>
          <p:nvPr/>
        </p:nvSpPr>
        <p:spPr>
          <a:xfrm>
            <a:off x="9696401" y="3671635"/>
            <a:ext cx="1872208" cy="4809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0215">
              <a:lnSpc>
                <a:spcPct val="115000"/>
              </a:lnSpc>
              <a:spcAft>
                <a:spcPts val="1200"/>
              </a:spcAft>
            </a:pPr>
            <a:r>
              <a:rPr lang="uk-UA" sz="2400" i="1" kern="100" dirty="0">
                <a:solidFill>
                  <a:srgbClr val="002060"/>
                </a:solidFill>
                <a:ea typeface="Calibri Light" panose="020F0302020204030204" pitchFamily="34" charset="0"/>
                <a:cs typeface="Arial" panose="020B0604020202020204" pitchFamily="34" charset="0"/>
              </a:rPr>
              <a:t>млн грн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B21D906-5947-77F3-C05A-EABB12EBA45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91"/>
          <a:stretch/>
        </p:blipFill>
        <p:spPr>
          <a:xfrm>
            <a:off x="623391" y="3912086"/>
            <a:ext cx="3168353" cy="2187807"/>
          </a:xfrm>
          <a:prstGeom prst="rect">
            <a:avLst/>
          </a:prstGeom>
        </p:spPr>
      </p:pic>
      <p:sp>
        <p:nvSpPr>
          <p:cNvPr id="13" name="Стрелка: вправо 12">
            <a:extLst>
              <a:ext uri="{FF2B5EF4-FFF2-40B4-BE49-F238E27FC236}">
                <a16:creationId xmlns:a16="http://schemas.microsoft.com/office/drawing/2014/main" id="{32093266-A90F-602D-08CF-40ADA43B1F31}"/>
              </a:ext>
            </a:extLst>
          </p:cNvPr>
          <p:cNvSpPr/>
          <p:nvPr/>
        </p:nvSpPr>
        <p:spPr bwMode="auto">
          <a:xfrm>
            <a:off x="3816344" y="4599858"/>
            <a:ext cx="407448" cy="406131"/>
          </a:xfrm>
          <a:prstGeom prst="rightArrow">
            <a:avLst/>
          </a:prstGeom>
          <a:solidFill>
            <a:srgbClr val="3399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LID4096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15" name="Стрелка: вправо 14">
            <a:extLst>
              <a:ext uri="{FF2B5EF4-FFF2-40B4-BE49-F238E27FC236}">
                <a16:creationId xmlns:a16="http://schemas.microsoft.com/office/drawing/2014/main" id="{9FE311F1-8AD6-879C-D980-55ECF49573E6}"/>
              </a:ext>
            </a:extLst>
          </p:cNvPr>
          <p:cNvSpPr/>
          <p:nvPr/>
        </p:nvSpPr>
        <p:spPr bwMode="auto">
          <a:xfrm>
            <a:off x="3813246" y="2207384"/>
            <a:ext cx="407448" cy="406131"/>
          </a:xfrm>
          <a:prstGeom prst="rightArrow">
            <a:avLst/>
          </a:prstGeom>
          <a:solidFill>
            <a:srgbClr val="3399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LID4096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graphicFrame>
        <p:nvGraphicFramePr>
          <p:cNvPr id="16" name="Таблица 15">
            <a:extLst>
              <a:ext uri="{FF2B5EF4-FFF2-40B4-BE49-F238E27FC236}">
                <a16:creationId xmlns:a16="http://schemas.microsoft.com/office/drawing/2014/main" id="{FA809E31-A45E-DAE0-5D1F-DAA2737253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8944937"/>
              </p:ext>
            </p:extLst>
          </p:nvPr>
        </p:nvGraphicFramePr>
        <p:xfrm>
          <a:off x="7351605" y="4117123"/>
          <a:ext cx="4217004" cy="137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35602">
                  <a:extLst>
                    <a:ext uri="{9D8B030D-6E8A-4147-A177-3AD203B41FA5}">
                      <a16:colId xmlns:a16="http://schemas.microsoft.com/office/drawing/2014/main" val="978979113"/>
                    </a:ext>
                  </a:extLst>
                </a:gridCol>
                <a:gridCol w="981402">
                  <a:extLst>
                    <a:ext uri="{9D8B030D-6E8A-4147-A177-3AD203B41FA5}">
                      <a16:colId xmlns:a16="http://schemas.microsoft.com/office/drawing/2014/main" val="2018633248"/>
                    </a:ext>
                  </a:extLst>
                </a:gridCol>
              </a:tblGrid>
              <a:tr h="414240">
                <a:tc>
                  <a:txBody>
                    <a:bodyPr/>
                    <a:lstStyle/>
                    <a:p>
                      <a:r>
                        <a:rPr lang="uk-UA" sz="2400" b="1" kern="100" dirty="0">
                          <a:solidFill>
                            <a:srgbClr val="002060"/>
                          </a:solidFill>
                          <a:ea typeface="Calibri Light" panose="020F0302020204030204" pitchFamily="34" charset="0"/>
                          <a:cs typeface="Arial" panose="020B0604020202020204" pitchFamily="34" charset="0"/>
                        </a:rPr>
                        <a:t>Вартість</a:t>
                      </a:r>
                      <a:endParaRPr lang="LID4096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42,2</a:t>
                      </a:r>
                      <a:endParaRPr lang="LID4096" sz="2400" b="1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19103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sz="2400" b="1" i="1" kern="100" dirty="0">
                          <a:solidFill>
                            <a:srgbClr val="002060"/>
                          </a:solidFill>
                          <a:ea typeface="Calibri Light" panose="020F0302020204030204" pitchFamily="34" charset="0"/>
                          <a:cs typeface="Arial" panose="020B0604020202020204" pitchFamily="34" charset="0"/>
                        </a:rPr>
                        <a:t>ПРООН</a:t>
                      </a:r>
                      <a:endParaRPr lang="LID4096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i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31,4</a:t>
                      </a:r>
                      <a:endParaRPr lang="LID4096" sz="2400" b="1" i="1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77589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sz="2400" b="1" i="1" kern="100" dirty="0">
                          <a:solidFill>
                            <a:srgbClr val="002060"/>
                          </a:solidFill>
                          <a:ea typeface="Calibri Light" panose="020F0302020204030204" pitchFamily="34" charset="0"/>
                          <a:cs typeface="Arial" panose="020B0604020202020204" pitchFamily="34" charset="0"/>
                        </a:rPr>
                        <a:t>Муніципалітет</a:t>
                      </a:r>
                      <a:endParaRPr lang="LID4096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i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10,8</a:t>
                      </a:r>
                      <a:endParaRPr lang="LID4096" sz="2400" b="1" i="1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84005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416953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FC7F5C-D50D-33E1-5957-CF3725898C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0A3512-E71A-9FC0-7EEB-6B4E15E832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8" y="420312"/>
            <a:ext cx="10972800" cy="587052"/>
          </a:xfrm>
        </p:spPr>
        <p:txBody>
          <a:bodyPr/>
          <a:lstStyle/>
          <a:p>
            <a:r>
              <a:rPr lang="ru-RU" sz="3200" b="1" dirty="0" err="1"/>
              <a:t>Реконструкція</a:t>
            </a:r>
            <a:r>
              <a:rPr lang="ru-RU" sz="3200" b="1" dirty="0"/>
              <a:t> водопроводу 1,4 км </a:t>
            </a:r>
            <a:r>
              <a:rPr lang="en-US" sz="3200" b="1" dirty="0"/>
              <a:t>Ø </a:t>
            </a:r>
            <a:r>
              <a:rPr lang="uk-UA" sz="3200" b="1" dirty="0"/>
              <a:t>560 мм</a:t>
            </a:r>
            <a:br>
              <a:rPr lang="uk-UA" sz="3200" b="1" dirty="0"/>
            </a:br>
            <a:r>
              <a:rPr lang="ru-RU" sz="2800" dirty="0"/>
              <a:t>по урочищу </a:t>
            </a:r>
            <a:r>
              <a:rPr lang="ru-RU" sz="2800" dirty="0" err="1"/>
              <a:t>Забарівка</a:t>
            </a:r>
            <a:r>
              <a:rPr lang="ru-RU" sz="2800" dirty="0"/>
              <a:t> </a:t>
            </a:r>
            <a:r>
              <a:rPr lang="ru-RU" sz="2800" dirty="0" err="1"/>
              <a:t>від</a:t>
            </a:r>
            <a:r>
              <a:rPr lang="ru-RU" sz="2800" dirty="0"/>
              <a:t> ВНС № 2 до </a:t>
            </a:r>
            <a:r>
              <a:rPr lang="ru-RU" sz="2800" dirty="0" err="1"/>
              <a:t>вул</a:t>
            </a:r>
            <a:r>
              <a:rPr lang="ru-RU" sz="2800" dirty="0"/>
              <a:t>. </a:t>
            </a:r>
            <a:r>
              <a:rPr lang="ru-RU" sz="2800" dirty="0" err="1"/>
              <a:t>Красносільського</a:t>
            </a:r>
            <a:r>
              <a:rPr lang="ru-RU" sz="2800" dirty="0"/>
              <a:t>, </a:t>
            </a:r>
            <a:r>
              <a:rPr lang="ru-RU" sz="2800" dirty="0" err="1"/>
              <a:t>ураженого</a:t>
            </a:r>
            <a:r>
              <a:rPr lang="ru-RU" sz="2800" dirty="0"/>
              <a:t> </a:t>
            </a:r>
            <a:r>
              <a:rPr lang="ru-RU" sz="2800" dirty="0" err="1"/>
              <a:t>внаслідок</a:t>
            </a:r>
            <a:r>
              <a:rPr lang="ru-RU" sz="2800" dirty="0"/>
              <a:t> </a:t>
            </a:r>
            <a:r>
              <a:rPr lang="ru-RU" sz="2800" dirty="0" err="1"/>
              <a:t>воєнних</a:t>
            </a:r>
            <a:r>
              <a:rPr lang="ru-RU" sz="2800" dirty="0"/>
              <a:t> </a:t>
            </a:r>
            <a:r>
              <a:rPr lang="ru-RU" sz="2800" dirty="0" err="1"/>
              <a:t>дій</a:t>
            </a:r>
            <a:r>
              <a:rPr lang="ru-RU" sz="2800" dirty="0"/>
              <a:t> </a:t>
            </a:r>
            <a:r>
              <a:rPr lang="ru-RU" sz="2800" dirty="0" err="1"/>
              <a:t>рф</a:t>
            </a:r>
            <a:r>
              <a:rPr lang="uk-UA" sz="2800" b="1" dirty="0"/>
              <a:t> </a:t>
            </a:r>
            <a:endParaRPr lang="LID4096" sz="2800" b="1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C4B45645-C3B0-D04F-1DB1-C7813ADC3F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0" r="16557"/>
          <a:stretch/>
        </p:blipFill>
        <p:spPr>
          <a:xfrm rot="16200000">
            <a:off x="520415" y="1507797"/>
            <a:ext cx="2253919" cy="2134033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D655742-A2C3-ED87-F6E6-AA54CE8789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97" b="1358"/>
          <a:stretch/>
        </p:blipFill>
        <p:spPr>
          <a:xfrm>
            <a:off x="3116586" y="1484784"/>
            <a:ext cx="4131542" cy="217355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F7AE010-7BE1-EC17-7FCC-92D65F4B91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358" y="3658340"/>
            <a:ext cx="1855865" cy="247448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2C60712-7D30-B043-CE33-32D9BE1405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5"/>
          <a:stretch/>
        </p:blipFill>
        <p:spPr>
          <a:xfrm>
            <a:off x="3109699" y="3678236"/>
            <a:ext cx="1923678" cy="247448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6A31AF9-5D5E-8313-D117-4081D9A56ED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2262" y="3671254"/>
            <a:ext cx="1855866" cy="247448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5A1FF9F-1985-A422-7E01-19A5BB5F4BF5}"/>
              </a:ext>
            </a:extLst>
          </p:cNvPr>
          <p:cNvSpPr txBox="1"/>
          <p:nvPr/>
        </p:nvSpPr>
        <p:spPr>
          <a:xfrm>
            <a:off x="7280222" y="1447854"/>
            <a:ext cx="4132040" cy="29546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sz="1800" dirty="0"/>
          </a:p>
          <a:p>
            <a:r>
              <a:rPr lang="ru-RU" sz="2400" dirty="0" err="1">
                <a:solidFill>
                  <a:srgbClr val="002060"/>
                </a:solidFill>
              </a:rPr>
              <a:t>Реалізовано</a:t>
            </a:r>
            <a:r>
              <a:rPr lang="ru-RU" sz="2400" dirty="0">
                <a:solidFill>
                  <a:srgbClr val="002060"/>
                </a:solidFill>
              </a:rPr>
              <a:t> за </a:t>
            </a:r>
            <a:r>
              <a:rPr lang="ru-RU" sz="2400" dirty="0" err="1">
                <a:solidFill>
                  <a:srgbClr val="002060"/>
                </a:solidFill>
              </a:rPr>
              <a:t>фінансування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b="1" dirty="0" err="1">
                <a:solidFill>
                  <a:srgbClr val="002060"/>
                </a:solidFill>
              </a:rPr>
              <a:t>Міжнародного</a:t>
            </a:r>
            <a:r>
              <a:rPr lang="ru-RU" sz="2400" b="1" dirty="0">
                <a:solidFill>
                  <a:srgbClr val="002060"/>
                </a:solidFill>
              </a:rPr>
              <a:t>  </a:t>
            </a:r>
            <a:r>
              <a:rPr lang="ru-RU" sz="2400" b="1" dirty="0" err="1">
                <a:solidFill>
                  <a:srgbClr val="002060"/>
                </a:solidFill>
              </a:rPr>
              <a:t>комітету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</a:p>
          <a:p>
            <a:r>
              <a:rPr lang="ru-RU" sz="2400" b="1" dirty="0">
                <a:solidFill>
                  <a:srgbClr val="002060"/>
                </a:solidFill>
              </a:rPr>
              <a:t>Червоного </a:t>
            </a:r>
            <a:r>
              <a:rPr lang="ru-RU" sz="2400" b="1" dirty="0" err="1">
                <a:solidFill>
                  <a:srgbClr val="002060"/>
                </a:solidFill>
              </a:rPr>
              <a:t>Хреста</a:t>
            </a:r>
            <a:r>
              <a:rPr lang="ru-RU" sz="2400" b="1" dirty="0">
                <a:solidFill>
                  <a:srgbClr val="002060"/>
                </a:solidFill>
              </a:rPr>
              <a:t> в </a:t>
            </a:r>
            <a:r>
              <a:rPr lang="ru-RU" sz="2400" b="1" dirty="0" err="1">
                <a:solidFill>
                  <a:srgbClr val="002060"/>
                </a:solidFill>
              </a:rPr>
              <a:t>Україні</a:t>
            </a:r>
            <a:endParaRPr lang="ru-RU" sz="2400" b="1" dirty="0">
              <a:solidFill>
                <a:srgbClr val="002060"/>
              </a:solidFill>
            </a:endParaRPr>
          </a:p>
          <a:p>
            <a:endParaRPr lang="ru-RU" sz="2400" dirty="0">
              <a:solidFill>
                <a:srgbClr val="002060"/>
              </a:solidFill>
            </a:endParaRPr>
          </a:p>
          <a:p>
            <a:r>
              <a:rPr lang="ru-RU" sz="2400" b="1" dirty="0" err="1">
                <a:solidFill>
                  <a:srgbClr val="002060"/>
                </a:solidFill>
              </a:rPr>
              <a:t>Вартість</a:t>
            </a:r>
            <a:r>
              <a:rPr lang="ru-RU" sz="2400" b="1" dirty="0">
                <a:solidFill>
                  <a:srgbClr val="002060"/>
                </a:solidFill>
              </a:rPr>
              <a:t> 36,9 млн грн</a:t>
            </a:r>
            <a:endParaRPr lang="LID4096" sz="2400" b="1" dirty="0">
              <a:solidFill>
                <a:srgbClr val="002060"/>
              </a:solidFill>
            </a:endParaRPr>
          </a:p>
        </p:txBody>
      </p:sp>
      <p:sp>
        <p:nvSpPr>
          <p:cNvPr id="6" name="Стрелка: вправо 5">
            <a:extLst>
              <a:ext uri="{FF2B5EF4-FFF2-40B4-BE49-F238E27FC236}">
                <a16:creationId xmlns:a16="http://schemas.microsoft.com/office/drawing/2014/main" id="{D2616371-D5DE-728F-2920-12AE8C1E13DA}"/>
              </a:ext>
            </a:extLst>
          </p:cNvPr>
          <p:cNvSpPr/>
          <p:nvPr/>
        </p:nvSpPr>
        <p:spPr bwMode="auto">
          <a:xfrm>
            <a:off x="2723930" y="2446244"/>
            <a:ext cx="407448" cy="341537"/>
          </a:xfrm>
          <a:prstGeom prst="rightArrow">
            <a:avLst/>
          </a:prstGeom>
          <a:solidFill>
            <a:srgbClr val="3399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LID4096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8" name="Стрелка: вправо 7">
            <a:extLst>
              <a:ext uri="{FF2B5EF4-FFF2-40B4-BE49-F238E27FC236}">
                <a16:creationId xmlns:a16="http://schemas.microsoft.com/office/drawing/2014/main" id="{84895AFA-5C87-A5A8-1DFF-C9670EA14A57}"/>
              </a:ext>
            </a:extLst>
          </p:cNvPr>
          <p:cNvSpPr/>
          <p:nvPr/>
        </p:nvSpPr>
        <p:spPr bwMode="auto">
          <a:xfrm>
            <a:off x="2438673" y="4539665"/>
            <a:ext cx="638932" cy="406131"/>
          </a:xfrm>
          <a:prstGeom prst="rightArrow">
            <a:avLst/>
          </a:prstGeom>
          <a:solidFill>
            <a:srgbClr val="3399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LID4096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02105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004F3B-4A7F-821E-9673-08AFE24E26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378D0E-3AF5-0C7A-7CC3-8A58B48EA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dirty="0" err="1"/>
              <a:t>Реконструкція</a:t>
            </a:r>
            <a:r>
              <a:rPr lang="ru-RU" sz="3200" b="1" dirty="0"/>
              <a:t> водоводу 1,8 км </a:t>
            </a:r>
            <a:r>
              <a:rPr lang="en-US" sz="3200" b="1" dirty="0"/>
              <a:t>Ø </a:t>
            </a:r>
            <a:r>
              <a:rPr lang="uk-UA" sz="3200" b="1" dirty="0"/>
              <a:t>560 мм </a:t>
            </a:r>
            <a:br>
              <a:rPr lang="uk-UA" sz="2000" b="1" dirty="0"/>
            </a:br>
            <a:r>
              <a:rPr lang="ru-RU" sz="2800" dirty="0"/>
              <a:t>ВНС № 2 </a:t>
            </a:r>
            <a:r>
              <a:rPr lang="ru-RU" sz="2800" dirty="0" err="1"/>
              <a:t>від</a:t>
            </a:r>
            <a:r>
              <a:rPr lang="ru-RU" sz="2800" dirty="0"/>
              <a:t> </a:t>
            </a:r>
            <a:r>
              <a:rPr lang="ru-RU" sz="2800" dirty="0" err="1"/>
              <a:t>камери</a:t>
            </a:r>
            <a:r>
              <a:rPr lang="ru-RU" sz="2800" dirty="0"/>
              <a:t> </a:t>
            </a:r>
            <a:r>
              <a:rPr lang="ru-RU" sz="2800" dirty="0" err="1"/>
              <a:t>переключення</a:t>
            </a:r>
            <a:r>
              <a:rPr lang="ru-RU" sz="2800" dirty="0"/>
              <a:t> до поворотного </a:t>
            </a:r>
            <a:r>
              <a:rPr lang="ru-RU" sz="2800" dirty="0" err="1"/>
              <a:t>колодязя</a:t>
            </a:r>
            <a:r>
              <a:rPr lang="ru-RU" sz="2800" dirty="0"/>
              <a:t> по </a:t>
            </a:r>
            <a:r>
              <a:rPr lang="ru-RU" sz="2800" dirty="0" err="1"/>
              <a:t>вул</a:t>
            </a:r>
            <a:r>
              <a:rPr lang="ru-RU" sz="2800" dirty="0"/>
              <a:t>. </a:t>
            </a:r>
            <a:r>
              <a:rPr lang="ru-RU" sz="2800" dirty="0" err="1"/>
              <a:t>Глібова</a:t>
            </a:r>
            <a:r>
              <a:rPr lang="ru-RU" sz="2800" dirty="0"/>
              <a:t>, </a:t>
            </a:r>
            <a:r>
              <a:rPr lang="ru-RU" sz="2800" dirty="0" err="1"/>
              <a:t>пошкодженого</a:t>
            </a:r>
            <a:r>
              <a:rPr lang="ru-RU" sz="2800" dirty="0"/>
              <a:t> </a:t>
            </a:r>
            <a:r>
              <a:rPr lang="ru-RU" sz="2800" dirty="0" err="1"/>
              <a:t>внаслідок</a:t>
            </a:r>
            <a:r>
              <a:rPr lang="ru-RU" sz="2800" dirty="0"/>
              <a:t> </a:t>
            </a:r>
            <a:r>
              <a:rPr lang="ru-RU" sz="2800" dirty="0" err="1"/>
              <a:t>воєнних</a:t>
            </a:r>
            <a:r>
              <a:rPr lang="ru-RU" sz="2800" dirty="0"/>
              <a:t> </a:t>
            </a:r>
            <a:r>
              <a:rPr lang="ru-RU" sz="2800" dirty="0" err="1"/>
              <a:t>дій</a:t>
            </a:r>
            <a:r>
              <a:rPr lang="ru-RU" sz="2800" dirty="0"/>
              <a:t> </a:t>
            </a:r>
            <a:r>
              <a:rPr lang="ru-RU" sz="2800" dirty="0" err="1"/>
              <a:t>рф</a:t>
            </a:r>
            <a:br>
              <a:rPr lang="ru-RU" sz="2800" dirty="0"/>
            </a:br>
            <a:endParaRPr lang="LID4096" sz="2000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DD1C7DC6-6A26-8763-19A4-3409606214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9"/>
          <a:stretch/>
        </p:blipFill>
        <p:spPr>
          <a:xfrm rot="16200000">
            <a:off x="315129" y="2038550"/>
            <a:ext cx="3339039" cy="2750095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D4600D0-6A28-DAEC-9957-1754C3DCD8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3" r="14147" b="15048"/>
          <a:stretch/>
        </p:blipFill>
        <p:spPr>
          <a:xfrm>
            <a:off x="3791745" y="1737704"/>
            <a:ext cx="2623748" cy="335389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329AF72-CBC3-7A0C-0CAB-1EEF3FBBE5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51" r="14879"/>
          <a:stretch/>
        </p:blipFill>
        <p:spPr>
          <a:xfrm>
            <a:off x="6439540" y="1734482"/>
            <a:ext cx="2336226" cy="335389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1D6A56D-931B-BA06-2300-E3D9129CC087}"/>
              </a:ext>
            </a:extLst>
          </p:cNvPr>
          <p:cNvSpPr txBox="1"/>
          <p:nvPr/>
        </p:nvSpPr>
        <p:spPr>
          <a:xfrm>
            <a:off x="8775766" y="1960963"/>
            <a:ext cx="2804188" cy="200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sz="1800" dirty="0"/>
          </a:p>
          <a:p>
            <a:r>
              <a:rPr lang="ru-RU" sz="2400" dirty="0" err="1">
                <a:solidFill>
                  <a:srgbClr val="002060"/>
                </a:solidFill>
              </a:rPr>
              <a:t>Реалізовано</a:t>
            </a:r>
            <a:r>
              <a:rPr lang="ru-RU" sz="2400" dirty="0">
                <a:solidFill>
                  <a:srgbClr val="002060"/>
                </a:solidFill>
              </a:rPr>
              <a:t> за </a:t>
            </a:r>
          </a:p>
          <a:p>
            <a:r>
              <a:rPr lang="ru-RU" sz="2400" dirty="0" err="1">
                <a:solidFill>
                  <a:srgbClr val="002060"/>
                </a:solidFill>
              </a:rPr>
              <a:t>рахунок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коштів</a:t>
            </a:r>
            <a:endParaRPr lang="ru-RU" sz="2400" dirty="0">
              <a:solidFill>
                <a:srgbClr val="002060"/>
              </a:solidFill>
            </a:endParaRPr>
          </a:p>
          <a:p>
            <a:pPr>
              <a:spcAft>
                <a:spcPts val="1200"/>
              </a:spcAft>
            </a:pPr>
            <a:r>
              <a:rPr lang="ru-RU" sz="2400" dirty="0">
                <a:solidFill>
                  <a:srgbClr val="002060"/>
                </a:solidFill>
              </a:rPr>
              <a:t>Водоканалу -</a:t>
            </a:r>
            <a:endParaRPr lang="ru-RU" sz="2400" b="1" dirty="0">
              <a:solidFill>
                <a:srgbClr val="002060"/>
              </a:solidFill>
            </a:endParaRPr>
          </a:p>
          <a:p>
            <a:pPr>
              <a:spcAft>
                <a:spcPts val="1200"/>
              </a:spcAft>
            </a:pPr>
            <a:r>
              <a:rPr lang="ru-RU" sz="2400" b="1" dirty="0">
                <a:solidFill>
                  <a:srgbClr val="002060"/>
                </a:solidFill>
              </a:rPr>
              <a:t>45,3 млн грн</a:t>
            </a:r>
            <a:endParaRPr lang="LID4096" sz="2400" b="1" dirty="0">
              <a:solidFill>
                <a:srgbClr val="002060"/>
              </a:solidFill>
            </a:endParaRPr>
          </a:p>
        </p:txBody>
      </p:sp>
      <p:sp>
        <p:nvSpPr>
          <p:cNvPr id="4" name="Стрелка: вправо 3">
            <a:extLst>
              <a:ext uri="{FF2B5EF4-FFF2-40B4-BE49-F238E27FC236}">
                <a16:creationId xmlns:a16="http://schemas.microsoft.com/office/drawing/2014/main" id="{1A03A84D-0F74-3CF6-E52F-CFC21FF7DC95}"/>
              </a:ext>
            </a:extLst>
          </p:cNvPr>
          <p:cNvSpPr/>
          <p:nvPr/>
        </p:nvSpPr>
        <p:spPr bwMode="auto">
          <a:xfrm>
            <a:off x="3359697" y="3068959"/>
            <a:ext cx="432048" cy="349415"/>
          </a:xfrm>
          <a:prstGeom prst="rightArrow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LID4096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98400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EE259C-6A66-B58B-47AF-226359830E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>
            <a:extLst>
              <a:ext uri="{FF2B5EF4-FFF2-40B4-BE49-F238E27FC236}">
                <a16:creationId xmlns:a16="http://schemas.microsoft.com/office/drawing/2014/main" id="{D441CDCF-21B1-742F-1461-1EAF6531E0B4}"/>
              </a:ext>
            </a:extLst>
          </p:cNvPr>
          <p:cNvSpPr/>
          <p:nvPr/>
        </p:nvSpPr>
        <p:spPr>
          <a:xfrm>
            <a:off x="667881" y="1486308"/>
            <a:ext cx="3274780" cy="1986801"/>
          </a:xfrm>
          <a:prstGeom prst="rect">
            <a:avLst/>
          </a:prstGeom>
          <a:blipFill>
            <a:blip r:embed="rId2"/>
            <a:srcRect/>
            <a:stretch>
              <a:fillRect l="-2385" t="-4485" r="-3296" b="-6265"/>
            </a:stretch>
          </a:blipFill>
          <a:ln>
            <a:noFill/>
          </a:ln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D8D5EFDB-6C42-4ACA-F5D9-50B1CFDC4413}"/>
              </a:ext>
            </a:extLst>
          </p:cNvPr>
          <p:cNvSpPr/>
          <p:nvPr/>
        </p:nvSpPr>
        <p:spPr>
          <a:xfrm>
            <a:off x="667881" y="3839842"/>
            <a:ext cx="3274780" cy="1996738"/>
          </a:xfrm>
          <a:custGeom>
            <a:avLst/>
            <a:gdLst/>
            <a:ahLst/>
            <a:cxnLst/>
            <a:rect l="l" t="t" r="r" b="b"/>
            <a:pathLst>
              <a:path w="5214823" h="2868153">
                <a:moveTo>
                  <a:pt x="0" y="0"/>
                </a:moveTo>
                <a:lnTo>
                  <a:pt x="5214823" y="0"/>
                </a:lnTo>
                <a:lnTo>
                  <a:pt x="5214823" y="2868153"/>
                </a:lnTo>
                <a:lnTo>
                  <a:pt x="0" y="286815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rcRect/>
            <a:stretch>
              <a:fillRect l="-1940" t="-3990" r="-3346" b="-6715"/>
            </a:stretch>
          </a:blipFill>
          <a:ln>
            <a:noFill/>
          </a:ln>
        </p:spPr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5A86E162-5CB2-CB0C-12F8-08557BE42D35}"/>
              </a:ext>
            </a:extLst>
          </p:cNvPr>
          <p:cNvSpPr txBox="1"/>
          <p:nvPr/>
        </p:nvSpPr>
        <p:spPr>
          <a:xfrm>
            <a:off x="777851" y="890329"/>
            <a:ext cx="3247984" cy="5413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135"/>
              </a:lnSpc>
            </a:pPr>
            <a:r>
              <a:rPr lang="uk-UA" sz="2400" dirty="0">
                <a:solidFill>
                  <a:srgbClr val="002060"/>
                </a:solidFill>
                <a:ea typeface="Libra Serif Modern Bold"/>
                <a:cs typeface="Arial" panose="020B0604020202020204" pitchFamily="34" charset="0"/>
                <a:sym typeface="Libra Serif Modern Bold"/>
              </a:rPr>
              <a:t>Реконструйовано будівлю </a:t>
            </a:r>
            <a:r>
              <a:rPr lang="uk-UA" sz="2400" dirty="0" err="1">
                <a:solidFill>
                  <a:srgbClr val="002060"/>
                </a:solidFill>
                <a:ea typeface="Libra Serif Modern Bold"/>
                <a:cs typeface="Arial" panose="020B0604020202020204" pitchFamily="34" charset="0"/>
                <a:sym typeface="Libra Serif Modern Bold"/>
              </a:rPr>
              <a:t>маш.залу</a:t>
            </a:r>
            <a:endParaRPr lang="en-US" sz="2400" dirty="0">
              <a:solidFill>
                <a:srgbClr val="002060"/>
              </a:solidFill>
              <a:ea typeface="Libra Serif Modern Bold"/>
              <a:cs typeface="Arial" panose="020B0604020202020204" pitchFamily="34" charset="0"/>
              <a:sym typeface="Libra Serif Modern Bold"/>
            </a:endParaRPr>
          </a:p>
        </p:txBody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61EED6C7-F365-46FC-9B41-C0ED37F41801}"/>
              </a:ext>
            </a:extLst>
          </p:cNvPr>
          <p:cNvSpPr/>
          <p:nvPr/>
        </p:nvSpPr>
        <p:spPr>
          <a:xfrm>
            <a:off x="4422778" y="1445691"/>
            <a:ext cx="3214633" cy="2068038"/>
          </a:xfrm>
          <a:custGeom>
            <a:avLst/>
            <a:gdLst/>
            <a:ahLst/>
            <a:cxnLst/>
            <a:rect l="l" t="t" r="r" b="b"/>
            <a:pathLst>
              <a:path w="5595106" h="3090855">
                <a:moveTo>
                  <a:pt x="0" y="0"/>
                </a:moveTo>
                <a:lnTo>
                  <a:pt x="5595107" y="0"/>
                </a:lnTo>
                <a:lnTo>
                  <a:pt x="5595107" y="3090855"/>
                </a:lnTo>
                <a:lnTo>
                  <a:pt x="0" y="309085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rcRect/>
            <a:stretch>
              <a:fillRect l="-2425" t="-3765" r="-3991" b="-5124"/>
            </a:stretch>
          </a:blipFill>
          <a:ln>
            <a:noFill/>
          </a:ln>
        </p:spPr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D792A147-448C-5B87-65D3-F45416AC00B2}"/>
              </a:ext>
            </a:extLst>
          </p:cNvPr>
          <p:cNvSpPr/>
          <p:nvPr/>
        </p:nvSpPr>
        <p:spPr>
          <a:xfrm>
            <a:off x="4398849" y="3853283"/>
            <a:ext cx="3274780" cy="2032751"/>
          </a:xfrm>
          <a:custGeom>
            <a:avLst/>
            <a:gdLst/>
            <a:ahLst/>
            <a:cxnLst/>
            <a:rect l="l" t="t" r="r" b="b"/>
            <a:pathLst>
              <a:path w="5595106" h="2653991">
                <a:moveTo>
                  <a:pt x="0" y="0"/>
                </a:moveTo>
                <a:lnTo>
                  <a:pt x="5595107" y="0"/>
                </a:lnTo>
                <a:lnTo>
                  <a:pt x="5595107" y="2653990"/>
                </a:lnTo>
                <a:lnTo>
                  <a:pt x="0" y="265399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rcRect/>
            <a:stretch>
              <a:fillRect l="-2425" t="-24598" r="-3991" b="-27839"/>
            </a:stretch>
          </a:blipFill>
          <a:ln>
            <a:noFill/>
          </a:ln>
        </p:spPr>
      </p:sp>
      <p:sp>
        <p:nvSpPr>
          <p:cNvPr id="18" name="TextBox 18">
            <a:extLst>
              <a:ext uri="{FF2B5EF4-FFF2-40B4-BE49-F238E27FC236}">
                <a16:creationId xmlns:a16="http://schemas.microsoft.com/office/drawing/2014/main" id="{9BD52059-4063-C0FB-94D7-672284329DE6}"/>
              </a:ext>
            </a:extLst>
          </p:cNvPr>
          <p:cNvSpPr txBox="1"/>
          <p:nvPr/>
        </p:nvSpPr>
        <p:spPr>
          <a:xfrm>
            <a:off x="4207984" y="904389"/>
            <a:ext cx="3634853" cy="5413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137"/>
              </a:lnSpc>
            </a:pPr>
            <a:r>
              <a:rPr lang="uk-UA" sz="2400" dirty="0">
                <a:solidFill>
                  <a:srgbClr val="002060"/>
                </a:solidFill>
                <a:ea typeface="Libra Serif Modern Bold"/>
                <a:cs typeface="Arial" panose="020B0604020202020204" pitchFamily="34" charset="0"/>
                <a:sym typeface="Libra Serif Modern Bold"/>
              </a:rPr>
              <a:t>Відновлено систему  автоматизації управління</a:t>
            </a:r>
            <a:endParaRPr lang="en-US" sz="2400" dirty="0">
              <a:solidFill>
                <a:srgbClr val="002060"/>
              </a:solidFill>
              <a:ea typeface="Libra Serif Modern Bold"/>
              <a:cs typeface="Arial" panose="020B0604020202020204" pitchFamily="34" charset="0"/>
              <a:sym typeface="Libra Serif Modern Bold"/>
            </a:endParaRPr>
          </a:p>
        </p:txBody>
      </p:sp>
      <p:sp>
        <p:nvSpPr>
          <p:cNvPr id="2" name="Freeform 10">
            <a:extLst>
              <a:ext uri="{FF2B5EF4-FFF2-40B4-BE49-F238E27FC236}">
                <a16:creationId xmlns:a16="http://schemas.microsoft.com/office/drawing/2014/main" id="{7895796C-B543-8A24-DF14-8FCD0959B855}"/>
              </a:ext>
            </a:extLst>
          </p:cNvPr>
          <p:cNvSpPr/>
          <p:nvPr/>
        </p:nvSpPr>
        <p:spPr>
          <a:xfrm>
            <a:off x="8217476" y="1481679"/>
            <a:ext cx="3214633" cy="2068039"/>
          </a:xfrm>
          <a:custGeom>
            <a:avLst/>
            <a:gdLst/>
            <a:ahLst/>
            <a:cxnLst/>
            <a:rect l="l" t="t" r="r" b="b"/>
            <a:pathLst>
              <a:path w="5430012" h="3070782">
                <a:moveTo>
                  <a:pt x="0" y="0"/>
                </a:moveTo>
                <a:lnTo>
                  <a:pt x="5430012" y="0"/>
                </a:lnTo>
                <a:lnTo>
                  <a:pt x="5430012" y="3070782"/>
                </a:lnTo>
                <a:lnTo>
                  <a:pt x="0" y="307078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rcRect/>
            <a:stretch>
              <a:fillRect l="-2242" t="-4200" r="-4116" b="-12850"/>
            </a:stretch>
          </a:blipFill>
        </p:spPr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92AC6B9-22E1-0AC5-85DA-657FCC1135A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3374" r="10848" b="21018"/>
          <a:stretch/>
        </p:blipFill>
        <p:spPr>
          <a:xfrm>
            <a:off x="8190943" y="3835638"/>
            <a:ext cx="3251389" cy="2068039"/>
          </a:xfrm>
          <a:prstGeom prst="rect">
            <a:avLst/>
          </a:prstGeom>
          <a:ln w="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contourClr>
              <a:schemeClr val="bg1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EBF8FDF-8A56-1C91-4E3C-195A4ED6FDE4}"/>
              </a:ext>
            </a:extLst>
          </p:cNvPr>
          <p:cNvSpPr txBox="1"/>
          <p:nvPr/>
        </p:nvSpPr>
        <p:spPr>
          <a:xfrm>
            <a:off x="8051782" y="861032"/>
            <a:ext cx="6096000" cy="6453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135"/>
              </a:lnSpc>
            </a:pPr>
            <a:r>
              <a:rPr lang="uk-UA" sz="2400" dirty="0">
                <a:solidFill>
                  <a:srgbClr val="002060"/>
                </a:solidFill>
                <a:ea typeface="Libra Serif Modern Bold"/>
                <a:cs typeface="Arial" panose="020B0604020202020204" pitchFamily="34" charset="0"/>
                <a:sym typeface="Libra Serif Modern Bold"/>
              </a:rPr>
              <a:t>Побудовано резерву</a:t>
            </a:r>
            <a:r>
              <a:rPr lang="uk-UA" sz="2400" dirty="0">
                <a:solidFill>
                  <a:srgbClr val="002060"/>
                </a:solidFill>
                <a:cs typeface="Arial" panose="020B0604020202020204" pitchFamily="34" charset="0"/>
                <a:sym typeface="Libra Serif Modern Bold"/>
              </a:rPr>
              <a:t>ар </a:t>
            </a:r>
          </a:p>
          <a:p>
            <a:pPr>
              <a:lnSpc>
                <a:spcPts val="2135"/>
              </a:lnSpc>
            </a:pPr>
            <a:r>
              <a:rPr lang="uk-UA" sz="2400" dirty="0">
                <a:solidFill>
                  <a:srgbClr val="002060"/>
                </a:solidFill>
                <a:cs typeface="Arial" panose="020B0604020202020204" pitchFamily="34" charset="0"/>
                <a:sym typeface="Libra Serif Modern Bold"/>
              </a:rPr>
              <a:t>питної води </a:t>
            </a:r>
            <a:r>
              <a:rPr lang="en-US" sz="2400" dirty="0">
                <a:solidFill>
                  <a:srgbClr val="002060"/>
                </a:solidFill>
                <a:cs typeface="Arial" panose="020B0604020202020204" pitchFamily="34" charset="0"/>
                <a:sym typeface="Libra Serif Modern Bold"/>
              </a:rPr>
              <a:t>8000 </a:t>
            </a:r>
            <a:r>
              <a:rPr lang="uk-UA" sz="2400" dirty="0">
                <a:solidFill>
                  <a:srgbClr val="002060"/>
                </a:solidFill>
                <a:cs typeface="Arial" panose="020B0604020202020204" pitchFamily="34" charset="0"/>
              </a:rPr>
              <a:t>м³</a:t>
            </a:r>
            <a:endParaRPr lang="en-US" sz="2400" dirty="0">
              <a:solidFill>
                <a:srgbClr val="002060"/>
              </a:solidFill>
              <a:cs typeface="Arial" panose="020B0604020202020204" pitchFamily="34" charset="0"/>
              <a:sym typeface="Libra Serif Modern Bold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5E7F124-65F6-3014-482C-DE607285813A}"/>
              </a:ext>
            </a:extLst>
          </p:cNvPr>
          <p:cNvSpPr txBox="1"/>
          <p:nvPr/>
        </p:nvSpPr>
        <p:spPr>
          <a:xfrm>
            <a:off x="1055440" y="105574"/>
            <a:ext cx="1159328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3200" b="1" kern="0" dirty="0">
                <a:latin typeface="+mn-lt"/>
                <a:ea typeface="Times New Roman" panose="02020603050405020304" pitchFamily="18" charset="0"/>
              </a:rPr>
              <a:t>Реконструкція ВНС № 2 (І етап – відновлення)</a:t>
            </a:r>
            <a:br>
              <a:rPr lang="LID4096" sz="3200" b="1" kern="0" dirty="0">
                <a:solidFill>
                  <a:schemeClr val="tx1"/>
                </a:solidFill>
                <a:latin typeface="+mn-lt"/>
              </a:rPr>
            </a:br>
            <a:endParaRPr lang="LID4096" sz="3200" dirty="0"/>
          </a:p>
        </p:txBody>
      </p:sp>
      <p:sp>
        <p:nvSpPr>
          <p:cNvPr id="12" name="Стрелка: вправо 11">
            <a:extLst>
              <a:ext uri="{FF2B5EF4-FFF2-40B4-BE49-F238E27FC236}">
                <a16:creationId xmlns:a16="http://schemas.microsoft.com/office/drawing/2014/main" id="{6322A178-8F9A-A3D1-DB91-95C34A500A9C}"/>
              </a:ext>
            </a:extLst>
          </p:cNvPr>
          <p:cNvSpPr/>
          <p:nvPr/>
        </p:nvSpPr>
        <p:spPr bwMode="auto">
          <a:xfrm rot="5400000">
            <a:off x="1961805" y="3488764"/>
            <a:ext cx="397446" cy="349417"/>
          </a:xfrm>
          <a:prstGeom prst="rightArrow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LID4096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13" name="Стрелка: вправо 12">
            <a:extLst>
              <a:ext uri="{FF2B5EF4-FFF2-40B4-BE49-F238E27FC236}">
                <a16:creationId xmlns:a16="http://schemas.microsoft.com/office/drawing/2014/main" id="{69122B52-EECF-A181-B5A8-57C5D8001941}"/>
              </a:ext>
            </a:extLst>
          </p:cNvPr>
          <p:cNvSpPr/>
          <p:nvPr/>
        </p:nvSpPr>
        <p:spPr bwMode="auto">
          <a:xfrm rot="5400000">
            <a:off x="5874287" y="3520013"/>
            <a:ext cx="361980" cy="349416"/>
          </a:xfrm>
          <a:prstGeom prst="rightArrow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LID4096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14" name="Стрелка: вправо 13">
            <a:extLst>
              <a:ext uri="{FF2B5EF4-FFF2-40B4-BE49-F238E27FC236}">
                <a16:creationId xmlns:a16="http://schemas.microsoft.com/office/drawing/2014/main" id="{06433528-23F9-CE08-D31C-486958C664F2}"/>
              </a:ext>
            </a:extLst>
          </p:cNvPr>
          <p:cNvSpPr/>
          <p:nvPr/>
        </p:nvSpPr>
        <p:spPr bwMode="auto">
          <a:xfrm rot="5400000">
            <a:off x="9786125" y="3520013"/>
            <a:ext cx="361981" cy="349416"/>
          </a:xfrm>
          <a:prstGeom prst="rightArrow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LID4096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85738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5DA1F9-54D7-4C46-C72E-13AE665DD2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2">
            <a:extLst>
              <a:ext uri="{FF2B5EF4-FFF2-40B4-BE49-F238E27FC236}">
                <a16:creationId xmlns:a16="http://schemas.microsoft.com/office/drawing/2014/main" id="{9C46E8B7-417A-7C54-47C8-47ECC219712F}"/>
              </a:ext>
            </a:extLst>
          </p:cNvPr>
          <p:cNvSpPr/>
          <p:nvPr/>
        </p:nvSpPr>
        <p:spPr>
          <a:xfrm>
            <a:off x="4096767" y="1426566"/>
            <a:ext cx="3518045" cy="2138074"/>
          </a:xfrm>
          <a:custGeom>
            <a:avLst/>
            <a:gdLst/>
            <a:ahLst/>
            <a:cxnLst/>
            <a:rect l="l" t="t" r="r" b="b"/>
            <a:pathLst>
              <a:path w="6294668" h="3097631">
                <a:moveTo>
                  <a:pt x="0" y="0"/>
                </a:moveTo>
                <a:lnTo>
                  <a:pt x="6294668" y="0"/>
                </a:lnTo>
                <a:lnTo>
                  <a:pt x="6294668" y="3097632"/>
                </a:lnTo>
                <a:lnTo>
                  <a:pt x="0" y="30976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7263" t="-44110" r="-8056" b="-49112"/>
            </a:stretch>
          </a:blipFill>
        </p:spPr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6BA7B206-7E49-BA66-4011-1791A1144D6A}"/>
              </a:ext>
            </a:extLst>
          </p:cNvPr>
          <p:cNvSpPr/>
          <p:nvPr/>
        </p:nvSpPr>
        <p:spPr>
          <a:xfrm>
            <a:off x="4101243" y="3595190"/>
            <a:ext cx="3513569" cy="2138074"/>
          </a:xfrm>
          <a:custGeom>
            <a:avLst/>
            <a:gdLst/>
            <a:ahLst/>
            <a:cxnLst/>
            <a:rect l="l" t="t" r="r" b="b"/>
            <a:pathLst>
              <a:path w="6379954" h="3175101">
                <a:moveTo>
                  <a:pt x="0" y="0"/>
                </a:moveTo>
                <a:lnTo>
                  <a:pt x="6379954" y="0"/>
                </a:lnTo>
                <a:lnTo>
                  <a:pt x="6379954" y="3175102"/>
                </a:lnTo>
                <a:lnTo>
                  <a:pt x="0" y="31751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rcRect/>
            <a:stretch>
              <a:fillRect l="-1355" t="-43034" r="-23964" b="-45474"/>
            </a:stretch>
          </a:blipFill>
        </p:spPr>
        <p:txBody>
          <a:bodyPr/>
          <a:lstStyle/>
          <a:p>
            <a:endParaRPr lang="uk-UA" dirty="0"/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6E6B2F2C-1433-9B57-638D-C34FA5E82879}"/>
              </a:ext>
            </a:extLst>
          </p:cNvPr>
          <p:cNvSpPr txBox="1"/>
          <p:nvPr/>
        </p:nvSpPr>
        <p:spPr>
          <a:xfrm>
            <a:off x="4302700" y="371128"/>
            <a:ext cx="3388291" cy="2693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100"/>
              </a:lnSpc>
            </a:pPr>
            <a:r>
              <a:rPr lang="ru-RU" sz="2000" b="1" dirty="0">
                <a:ea typeface="Libra Serif Modern Bold"/>
                <a:cs typeface="Arial" panose="020B0604020202020204" pitchFamily="34" charset="0"/>
                <a:sym typeface="Libra Serif Modern Bold"/>
              </a:rPr>
              <a:t>       </a:t>
            </a:r>
            <a:endParaRPr lang="en-US" sz="2000" dirty="0">
              <a:ea typeface="Libra Serif Modern Bold"/>
              <a:cs typeface="Arial" panose="020B0604020202020204" pitchFamily="34" charset="0"/>
              <a:sym typeface="Libra Serif Modern Bold"/>
            </a:endParaRPr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F1794F69-1E8B-0BA9-21A6-C6BD58B4138C}"/>
              </a:ext>
            </a:extLst>
          </p:cNvPr>
          <p:cNvSpPr txBox="1"/>
          <p:nvPr/>
        </p:nvSpPr>
        <p:spPr>
          <a:xfrm>
            <a:off x="4370569" y="348395"/>
            <a:ext cx="4270495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uk-UA" sz="2400" dirty="0">
                <a:solidFill>
                  <a:srgbClr val="002060"/>
                </a:solidFill>
                <a:latin typeface="+mn-lt"/>
                <a:ea typeface="Libra Serif Modern Bold"/>
                <a:cs typeface="Libra Serif Modern Bold"/>
                <a:sym typeface="Libra Serif Modern Bold"/>
              </a:rPr>
              <a:t>Побудовано будівлю станції </a:t>
            </a:r>
          </a:p>
          <a:p>
            <a:pPr>
              <a:spcBef>
                <a:spcPct val="0"/>
              </a:spcBef>
            </a:pPr>
            <a:r>
              <a:rPr lang="uk-UA" sz="2400" dirty="0">
                <a:solidFill>
                  <a:srgbClr val="002060"/>
                </a:solidFill>
                <a:latin typeface="+mn-lt"/>
                <a:ea typeface="Libra Serif Modern Bold"/>
                <a:cs typeface="Libra Serif Modern Bold"/>
                <a:sym typeface="Libra Serif Modern Bold"/>
              </a:rPr>
              <a:t>та становлено обладнання </a:t>
            </a:r>
          </a:p>
          <a:p>
            <a:pPr>
              <a:spcBef>
                <a:spcPct val="0"/>
              </a:spcBef>
            </a:pPr>
            <a:r>
              <a:rPr lang="uk-UA" sz="2400" dirty="0">
                <a:solidFill>
                  <a:srgbClr val="002060"/>
                </a:solidFill>
                <a:latin typeface="+mn-lt"/>
                <a:ea typeface="Libra Serif Modern Bold"/>
                <a:cs typeface="Libra Serif Modern Bold"/>
                <a:sym typeface="Libra Serif Modern Bold"/>
              </a:rPr>
              <a:t>УФ знезараження питної води</a:t>
            </a:r>
            <a:endParaRPr lang="en-US" sz="2400" dirty="0">
              <a:solidFill>
                <a:srgbClr val="002060"/>
              </a:solidFill>
              <a:latin typeface="+mn-lt"/>
              <a:ea typeface="Libra Serif Modern Bold"/>
              <a:cs typeface="Libra Serif Modern Bold"/>
              <a:sym typeface="Libra Serif Modern Bold"/>
            </a:endParaRPr>
          </a:p>
        </p:txBody>
      </p:sp>
      <p:sp>
        <p:nvSpPr>
          <p:cNvPr id="3" name="Freeform 14">
            <a:extLst>
              <a:ext uri="{FF2B5EF4-FFF2-40B4-BE49-F238E27FC236}">
                <a16:creationId xmlns:a16="http://schemas.microsoft.com/office/drawing/2014/main" id="{46CD995A-99C5-38AC-B220-8F247F3C4586}"/>
              </a:ext>
            </a:extLst>
          </p:cNvPr>
          <p:cNvSpPr/>
          <p:nvPr/>
        </p:nvSpPr>
        <p:spPr>
          <a:xfrm>
            <a:off x="675288" y="1371518"/>
            <a:ext cx="3260472" cy="2138075"/>
          </a:xfrm>
          <a:custGeom>
            <a:avLst/>
            <a:gdLst/>
            <a:ahLst/>
            <a:cxnLst/>
            <a:rect l="l" t="t" r="r" b="b"/>
            <a:pathLst>
              <a:path w="5423954" h="3153152">
                <a:moveTo>
                  <a:pt x="0" y="0"/>
                </a:moveTo>
                <a:lnTo>
                  <a:pt x="5423954" y="0"/>
                </a:lnTo>
                <a:lnTo>
                  <a:pt x="5423954" y="3153151"/>
                </a:lnTo>
                <a:lnTo>
                  <a:pt x="0" y="315315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rcRect/>
            <a:stretch>
              <a:fillRect l="-3027" t="-108127" r="-4822" b="-90383"/>
            </a:stretch>
          </a:blipFill>
        </p:spPr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B9E3BA-1E06-F99B-C40D-1252F1AD6D17}"/>
              </a:ext>
            </a:extLst>
          </p:cNvPr>
          <p:cNvSpPr txBox="1"/>
          <p:nvPr/>
        </p:nvSpPr>
        <p:spPr>
          <a:xfrm>
            <a:off x="444078" y="450924"/>
            <a:ext cx="3931262" cy="9029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135"/>
              </a:lnSpc>
            </a:pPr>
            <a:r>
              <a:rPr lang="uk-UA" sz="2400" dirty="0">
                <a:solidFill>
                  <a:srgbClr val="002060"/>
                </a:solidFill>
                <a:latin typeface="+mn-lt"/>
                <a:ea typeface="Libra Serif Modern Bold"/>
                <a:cs typeface="Libra Serif Modern Bold"/>
                <a:sym typeface="Libra Serif Modern Bold"/>
              </a:rPr>
              <a:t>Прокладено водопровідні, каналізаційні, електричні </a:t>
            </a:r>
          </a:p>
          <a:p>
            <a:pPr>
              <a:lnSpc>
                <a:spcPts val="2135"/>
              </a:lnSpc>
            </a:pPr>
            <a:r>
              <a:rPr lang="uk-UA" sz="2400" dirty="0">
                <a:solidFill>
                  <a:srgbClr val="002060"/>
                </a:solidFill>
                <a:latin typeface="+mn-lt"/>
                <a:ea typeface="Libra Serif Modern Bold"/>
                <a:cs typeface="Libra Serif Modern Bold"/>
                <a:sym typeface="Libra Serif Modern Bold"/>
              </a:rPr>
              <a:t>та комунікаційні мережі</a:t>
            </a:r>
            <a:endParaRPr lang="en-US" sz="2400" dirty="0">
              <a:solidFill>
                <a:srgbClr val="002060"/>
              </a:solidFill>
              <a:latin typeface="+mn-lt"/>
              <a:ea typeface="Libra Serif Modern Bold"/>
              <a:cs typeface="Libra Serif Modern Bold"/>
              <a:sym typeface="Libra Serif Modern Bold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DF953C2-A11A-E200-7040-382CCA1D1A9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7895"/>
          <a:stretch/>
        </p:blipFill>
        <p:spPr>
          <a:xfrm>
            <a:off x="672258" y="3560068"/>
            <a:ext cx="3242985" cy="2222760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chemeClr val="bg1">
                <a:alpha val="43000"/>
              </a:schemeClr>
            </a:outerShdw>
          </a:effectLst>
          <a:scene3d>
            <a:camera prst="orthographicFront"/>
            <a:lightRig rig="threePt" dir="t"/>
          </a:scene3d>
          <a:sp3d>
            <a:contourClr>
              <a:schemeClr val="bg1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E1EDB24-13DB-3E0B-3FAB-DA693EEEE323}"/>
              </a:ext>
            </a:extLst>
          </p:cNvPr>
          <p:cNvSpPr txBox="1"/>
          <p:nvPr/>
        </p:nvSpPr>
        <p:spPr>
          <a:xfrm>
            <a:off x="10219235" y="1671191"/>
            <a:ext cx="13179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i="1" dirty="0">
                <a:solidFill>
                  <a:schemeClr val="accent6">
                    <a:lumMod val="50000"/>
                  </a:schemeClr>
                </a:solidFill>
              </a:rPr>
              <a:t>млн грн</a:t>
            </a:r>
          </a:p>
        </p:txBody>
      </p:sp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56606CF9-CF48-12C4-5C3F-A638B11F02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5992118"/>
              </p:ext>
            </p:extLst>
          </p:nvPr>
        </p:nvGraphicFramePr>
        <p:xfrm>
          <a:off x="7637185" y="2132856"/>
          <a:ext cx="3953796" cy="32149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73676">
                  <a:extLst>
                    <a:ext uri="{9D8B030D-6E8A-4147-A177-3AD203B41FA5}">
                      <a16:colId xmlns:a16="http://schemas.microsoft.com/office/drawing/2014/main" val="394205298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524244583"/>
                    </a:ext>
                  </a:extLst>
                </a:gridCol>
              </a:tblGrid>
              <a:tr h="399986">
                <a:tc>
                  <a:txBody>
                    <a:bodyPr/>
                    <a:lstStyle/>
                    <a:p>
                      <a:r>
                        <a:rPr lang="uk-UA" sz="2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Вартість І етапу</a:t>
                      </a:r>
                      <a:endParaRPr lang="LID4096" sz="2400" b="1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uk-UA" sz="2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655,5</a:t>
                      </a:r>
                      <a:endParaRPr lang="LID4096" sz="2400" b="1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9957053"/>
                  </a:ext>
                </a:extLst>
              </a:tr>
              <a:tr h="399986">
                <a:tc>
                  <a:txBody>
                    <a:bodyPr/>
                    <a:lstStyle/>
                    <a:p>
                      <a:r>
                        <a:rPr lang="ru-RU" sz="2400" b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Витрачено</a:t>
                      </a:r>
                      <a:endParaRPr lang="LID4096" sz="2400" b="1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uk-UA" sz="2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396,0</a:t>
                      </a:r>
                      <a:endParaRPr lang="LID4096" sz="2400" b="1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538899"/>
                  </a:ext>
                </a:extLst>
              </a:tr>
              <a:tr h="399986">
                <a:tc>
                  <a:txBody>
                    <a:bodyPr/>
                    <a:lstStyle/>
                    <a:p>
                      <a:r>
                        <a:rPr lang="uk-UA" sz="2400" i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Держбюджет</a:t>
                      </a:r>
                      <a:endParaRPr lang="LID4096" sz="2400" i="1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uk-UA" sz="2400" i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293,1 </a:t>
                      </a:r>
                      <a:endParaRPr lang="LID4096" sz="2400" i="1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2151945"/>
                  </a:ext>
                </a:extLst>
              </a:tr>
              <a:tr h="471793">
                <a:tc>
                  <a:txBody>
                    <a:bodyPr/>
                    <a:lstStyle/>
                    <a:p>
                      <a:r>
                        <a:rPr lang="uk-UA" sz="2400" i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Місцевий бюджет </a:t>
                      </a:r>
                      <a:endParaRPr lang="LID4096" sz="2400" i="1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uk-UA" sz="2400" i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29,1</a:t>
                      </a:r>
                      <a:endParaRPr lang="LID4096" sz="2400" i="1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8967867"/>
                  </a:ext>
                </a:extLst>
              </a:tr>
              <a:tr h="399986">
                <a:tc>
                  <a:txBody>
                    <a:bodyPr/>
                    <a:lstStyle/>
                    <a:p>
                      <a:r>
                        <a:rPr lang="uk-UA" sz="2400" i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Допомога</a:t>
                      </a:r>
                      <a:endParaRPr lang="LID4096" sz="2400" i="1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uk-UA" sz="2400" i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50,5</a:t>
                      </a:r>
                      <a:endParaRPr lang="LID4096" sz="2400" i="1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2144678"/>
                  </a:ext>
                </a:extLst>
              </a:tr>
              <a:tr h="399986">
                <a:tc>
                  <a:txBody>
                    <a:bodyPr/>
                    <a:lstStyle/>
                    <a:p>
                      <a:r>
                        <a:rPr lang="uk-UA" sz="2400" i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Водоканал</a:t>
                      </a:r>
                      <a:endParaRPr lang="LID4096" sz="2400" i="1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uk-UA" sz="2400" i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23,3</a:t>
                      </a:r>
                      <a:endParaRPr lang="LID4096" sz="2400" i="1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1432273"/>
                  </a:ext>
                </a:extLst>
              </a:tr>
              <a:tr h="399986">
                <a:tc>
                  <a:txBody>
                    <a:bodyPr/>
                    <a:lstStyle/>
                    <a:p>
                      <a:r>
                        <a:rPr lang="uk-UA" sz="2400" b="1" dirty="0">
                          <a:solidFill>
                            <a:srgbClr val="0070C0"/>
                          </a:solidFill>
                        </a:rPr>
                        <a:t>Потреба </a:t>
                      </a:r>
                      <a:endParaRPr lang="LID4096" sz="2400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uk-UA" sz="2400" b="1">
                          <a:solidFill>
                            <a:srgbClr val="0070C0"/>
                          </a:solidFill>
                        </a:rPr>
                        <a:t>259,5</a:t>
                      </a:r>
                      <a:endParaRPr lang="LID4096" sz="2400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08410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599736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28A1F7-9E30-F14D-2616-07108D4103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17420AA-50CA-3420-75BA-45947B559F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35" t="23333" r="13865" b="6667"/>
          <a:stretch/>
        </p:blipFill>
        <p:spPr>
          <a:xfrm>
            <a:off x="571725" y="980605"/>
            <a:ext cx="3377883" cy="221673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1932208-3BEB-D166-E71F-003F39FD0D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19" r="13653" b="31630"/>
          <a:stretch/>
        </p:blipFill>
        <p:spPr>
          <a:xfrm>
            <a:off x="5973836" y="4232375"/>
            <a:ext cx="2303713" cy="186335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E10663A-8DD7-C5AD-47B7-B16F89CC658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222" t="15556"/>
          <a:stretch/>
        </p:blipFill>
        <p:spPr>
          <a:xfrm>
            <a:off x="5973836" y="993513"/>
            <a:ext cx="2306343" cy="221876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3260F48-008F-B2D5-BE99-9766C9815F04}"/>
              </a:ext>
            </a:extLst>
          </p:cNvPr>
          <p:cNvSpPr txBox="1"/>
          <p:nvPr/>
        </p:nvSpPr>
        <p:spPr>
          <a:xfrm>
            <a:off x="8243894" y="4153323"/>
            <a:ext cx="317702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200" dirty="0"/>
              <a:t>На даний час </a:t>
            </a:r>
            <a:r>
              <a:rPr lang="ru-RU" sz="2200" dirty="0" err="1"/>
              <a:t>реконструкція</a:t>
            </a:r>
            <a:r>
              <a:rPr lang="ru-RU" sz="2200" dirty="0"/>
              <a:t> </a:t>
            </a:r>
            <a:r>
              <a:rPr lang="ru-RU" sz="2200" dirty="0" err="1"/>
              <a:t>системи</a:t>
            </a:r>
            <a:r>
              <a:rPr lang="ru-RU" sz="2200" dirty="0"/>
              <a:t> </a:t>
            </a:r>
            <a:r>
              <a:rPr lang="ru-RU" sz="2200" dirty="0" err="1"/>
              <a:t>повітропостачання</a:t>
            </a:r>
            <a:r>
              <a:rPr lang="ru-RU" sz="2200" dirty="0"/>
              <a:t> </a:t>
            </a:r>
            <a:r>
              <a:rPr lang="ru-RU" sz="2200" dirty="0" err="1"/>
              <a:t>виконана</a:t>
            </a:r>
            <a:r>
              <a:rPr lang="ru-RU" sz="2200" dirty="0"/>
              <a:t> на </a:t>
            </a:r>
            <a:r>
              <a:rPr lang="ru-RU" sz="2200" b="1" dirty="0">
                <a:solidFill>
                  <a:srgbClr val="002060"/>
                </a:solidFill>
              </a:rPr>
              <a:t>56%</a:t>
            </a:r>
            <a:r>
              <a:rPr lang="LID4096" sz="2200" dirty="0"/>
              <a:t> </a:t>
            </a:r>
            <a:endParaRPr lang="uk-UA" sz="22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12CA33A-0DE0-B83C-4ECA-D1F4993FCB59}"/>
              </a:ext>
            </a:extLst>
          </p:cNvPr>
          <p:cNvSpPr txBox="1"/>
          <p:nvPr/>
        </p:nvSpPr>
        <p:spPr>
          <a:xfrm>
            <a:off x="17880" y="-46959"/>
            <a:ext cx="1185664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3200" b="1" dirty="0"/>
              <a:t>Реконструкція  КОС </a:t>
            </a:r>
          </a:p>
          <a:p>
            <a:pPr algn="ctr"/>
            <a:r>
              <a:rPr lang="uk-UA" sz="3200" b="1" dirty="0"/>
              <a:t>(І етап – реконструкція системи </a:t>
            </a:r>
            <a:r>
              <a:rPr lang="uk-UA" sz="3200" b="1" dirty="0" err="1"/>
              <a:t>повітрозабезпечення</a:t>
            </a:r>
            <a:r>
              <a:rPr lang="uk-UA" sz="3200" b="1" dirty="0"/>
              <a:t>) </a:t>
            </a:r>
            <a:endParaRPr lang="LID4096" sz="3200" b="1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6EB6138-8C1B-0CE9-08E8-BEFF737BC4A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110" t="12070" r="22222" b="5555"/>
          <a:stretch/>
        </p:blipFill>
        <p:spPr>
          <a:xfrm>
            <a:off x="4054825" y="997583"/>
            <a:ext cx="1794020" cy="221673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B056D96-95E9-C1BC-74A0-02804D7E921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0853" r="16584" b="3460"/>
          <a:stretch/>
        </p:blipFill>
        <p:spPr>
          <a:xfrm>
            <a:off x="4054825" y="4247181"/>
            <a:ext cx="1813987" cy="186335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5437D98-ADAA-63B3-4FF9-DD10EA576B6F}"/>
              </a:ext>
            </a:extLst>
          </p:cNvPr>
          <p:cNvSpPr txBox="1"/>
          <p:nvPr/>
        </p:nvSpPr>
        <p:spPr>
          <a:xfrm>
            <a:off x="3627532" y="3228649"/>
            <a:ext cx="285848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/>
              <a:t>Система </a:t>
            </a:r>
            <a:r>
              <a:rPr lang="ru-RU" sz="2000" dirty="0" err="1"/>
              <a:t>розподілу</a:t>
            </a:r>
            <a:r>
              <a:rPr lang="ru-RU" sz="2000" dirty="0"/>
              <a:t> </a:t>
            </a:r>
            <a:r>
              <a:rPr lang="ru-RU" sz="2000" dirty="0" err="1"/>
              <a:t>ел.ен</a:t>
            </a:r>
            <a:r>
              <a:rPr lang="ru-RU" sz="2000" dirty="0"/>
              <a:t>. </a:t>
            </a:r>
            <a:r>
              <a:rPr lang="en-US" sz="2000" i="1" dirty="0"/>
              <a:t>10/0,4kV</a:t>
            </a:r>
          </a:p>
          <a:p>
            <a:r>
              <a:rPr lang="en-US" sz="2000" i="1" dirty="0"/>
              <a:t>device XIRIA</a:t>
            </a:r>
            <a:r>
              <a:rPr lang="uk-UA" sz="2000" i="1" dirty="0"/>
              <a:t> </a:t>
            </a:r>
            <a:r>
              <a:rPr lang="en-US" sz="2000" i="1" dirty="0"/>
              <a:t>Eaton</a:t>
            </a:r>
            <a:endParaRPr lang="uk-UA" sz="2000" i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D5070F7-F03F-7E5C-CF24-FA674E149A31}"/>
              </a:ext>
            </a:extLst>
          </p:cNvPr>
          <p:cNvSpPr txBox="1"/>
          <p:nvPr/>
        </p:nvSpPr>
        <p:spPr>
          <a:xfrm>
            <a:off x="542883" y="3182929"/>
            <a:ext cx="285848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000" dirty="0"/>
              <a:t>Турбоповітродувки </a:t>
            </a:r>
            <a:r>
              <a:rPr lang="en-US" sz="2000" i="1" dirty="0"/>
              <a:t>Sanitaire Turbo Max </a:t>
            </a:r>
            <a:endParaRPr lang="uk-UA" sz="2000" i="1" dirty="0"/>
          </a:p>
          <a:p>
            <a:r>
              <a:rPr lang="en-US" sz="2000" i="1" dirty="0"/>
              <a:t> 200-C060 </a:t>
            </a:r>
            <a:r>
              <a:rPr lang="en-US" sz="2000" dirty="0"/>
              <a:t>(6 </a:t>
            </a:r>
            <a:r>
              <a:rPr lang="uk-UA" sz="2000" dirty="0" err="1"/>
              <a:t>шт</a:t>
            </a:r>
            <a:r>
              <a:rPr lang="en-US" sz="2000" dirty="0"/>
              <a:t>)</a:t>
            </a:r>
            <a:endParaRPr lang="LID4096" sz="20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327DDD6-1975-D57F-0102-78264C9C2402}"/>
              </a:ext>
            </a:extLst>
          </p:cNvPr>
          <p:cNvSpPr txBox="1"/>
          <p:nvPr/>
        </p:nvSpPr>
        <p:spPr>
          <a:xfrm>
            <a:off x="5946200" y="3228649"/>
            <a:ext cx="24553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dirty="0"/>
              <a:t>Трансформатори</a:t>
            </a:r>
            <a:endParaRPr lang="en-US" sz="2000" dirty="0"/>
          </a:p>
          <a:p>
            <a:pPr algn="ctr"/>
            <a:r>
              <a:rPr lang="en-US" sz="2000" i="1" dirty="0"/>
              <a:t>TC-1250-10/04IP00 </a:t>
            </a:r>
            <a:r>
              <a:rPr lang="en-US" sz="2000" dirty="0"/>
              <a:t>( 2 </a:t>
            </a:r>
            <a:r>
              <a:rPr lang="uk-UA" sz="2000" dirty="0" err="1"/>
              <a:t>шт</a:t>
            </a:r>
            <a:r>
              <a:rPr lang="en-US" sz="2000" dirty="0"/>
              <a:t>)</a:t>
            </a:r>
            <a:endParaRPr lang="LID4096" sz="2000" dirty="0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8B9547B7-182F-4B9C-ACDE-87885A69F7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5918" y="4232375"/>
            <a:ext cx="3365275" cy="1892968"/>
          </a:xfrm>
          <a:prstGeom prst="rect">
            <a:avLst/>
          </a:prstGeom>
        </p:spPr>
      </p:pic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6D5591B3-30D2-E630-DE6F-15BBD9EEA6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1895549"/>
              </p:ext>
            </p:extLst>
          </p:nvPr>
        </p:nvGraphicFramePr>
        <p:xfrm>
          <a:off x="8328248" y="1355374"/>
          <a:ext cx="3171519" cy="19961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7423">
                  <a:extLst>
                    <a:ext uri="{9D8B030D-6E8A-4147-A177-3AD203B41FA5}">
                      <a16:colId xmlns:a16="http://schemas.microsoft.com/office/drawing/2014/main" val="394205298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524244583"/>
                    </a:ext>
                  </a:extLst>
                </a:gridCol>
              </a:tblGrid>
              <a:tr h="399986">
                <a:tc>
                  <a:txBody>
                    <a:bodyPr/>
                    <a:lstStyle/>
                    <a:p>
                      <a:r>
                        <a:rPr lang="uk-UA" sz="20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Вартість І етапу</a:t>
                      </a:r>
                      <a:endParaRPr lang="LID4096" sz="2000" b="1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uk-UA" sz="20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196,0</a:t>
                      </a:r>
                      <a:endParaRPr lang="LID4096" sz="2000" b="1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9957053"/>
                  </a:ext>
                </a:extLst>
              </a:tr>
              <a:tr h="399986">
                <a:tc>
                  <a:txBody>
                    <a:bodyPr/>
                    <a:lstStyle/>
                    <a:p>
                      <a:r>
                        <a:rPr lang="ru-RU" sz="2000" b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Витрачено</a:t>
                      </a:r>
                      <a:endParaRPr lang="LID4096" sz="2000" b="1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uk-UA" sz="20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89,0</a:t>
                      </a:r>
                      <a:endParaRPr lang="LID4096" sz="2000" b="1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538899"/>
                  </a:ext>
                </a:extLst>
              </a:tr>
              <a:tr h="399986">
                <a:tc>
                  <a:txBody>
                    <a:bodyPr/>
                    <a:lstStyle/>
                    <a:p>
                      <a:r>
                        <a:rPr lang="uk-UA" sz="2000" i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Допомога</a:t>
                      </a:r>
                      <a:endParaRPr lang="LID4096" sz="2000" i="1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uk-UA" sz="2000" i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59,0</a:t>
                      </a:r>
                      <a:endParaRPr lang="LID4096" sz="2000" i="1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2144678"/>
                  </a:ext>
                </a:extLst>
              </a:tr>
              <a:tr h="399986">
                <a:tc>
                  <a:txBody>
                    <a:bodyPr/>
                    <a:lstStyle/>
                    <a:p>
                      <a:r>
                        <a:rPr lang="uk-UA" sz="2000" i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Водоканал</a:t>
                      </a:r>
                      <a:endParaRPr lang="LID4096" sz="2000" i="1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uk-UA" sz="2000" i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30,0</a:t>
                      </a:r>
                      <a:endParaRPr lang="LID4096" sz="2000" i="1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143227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uk-UA" sz="2000" b="1" dirty="0">
                          <a:solidFill>
                            <a:srgbClr val="002060"/>
                          </a:solidFill>
                        </a:rPr>
                        <a:t>Потреба </a:t>
                      </a:r>
                      <a:endParaRPr lang="LID4096" sz="20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uk-UA" sz="2000" b="1" dirty="0">
                          <a:solidFill>
                            <a:srgbClr val="002060"/>
                          </a:solidFill>
                        </a:rPr>
                        <a:t>107,0</a:t>
                      </a:r>
                      <a:endParaRPr lang="LID4096" sz="20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0841041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D9714905-A3E9-71AD-E383-45B90C229B35}"/>
              </a:ext>
            </a:extLst>
          </p:cNvPr>
          <p:cNvSpPr txBox="1"/>
          <p:nvPr/>
        </p:nvSpPr>
        <p:spPr>
          <a:xfrm>
            <a:off x="10424357" y="955264"/>
            <a:ext cx="112319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000" i="1" dirty="0">
                <a:solidFill>
                  <a:schemeClr val="accent6">
                    <a:lumMod val="50000"/>
                  </a:schemeClr>
                </a:solidFill>
              </a:rPr>
              <a:t>млн грн</a:t>
            </a:r>
          </a:p>
        </p:txBody>
      </p:sp>
    </p:spTree>
    <p:extLst>
      <p:ext uri="{BB962C8B-B14F-4D97-AF65-F5344CB8AC3E}">
        <p14:creationId xmlns:p14="http://schemas.microsoft.com/office/powerpoint/2010/main" val="1622773352"/>
      </p:ext>
    </p:extLst>
  </p:cSld>
  <p:clrMapOvr>
    <a:masterClrMapping/>
  </p:clrMapOvr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uk-UA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uk-UA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50645</TotalTime>
  <Words>528</Words>
  <Application>Microsoft Office PowerPoint</Application>
  <PresentationFormat>Широкоэкранный</PresentationFormat>
  <Paragraphs>131</Paragraphs>
  <Slides>13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13</vt:i4>
      </vt:variant>
    </vt:vector>
  </HeadingPairs>
  <TitlesOfParts>
    <vt:vector size="21" baseType="lpstr">
      <vt:lpstr>Arial</vt:lpstr>
      <vt:lpstr>Calibri</vt:lpstr>
      <vt:lpstr>Calibri Light</vt:lpstr>
      <vt:lpstr>Impact</vt:lpstr>
      <vt:lpstr>Libra Serif Modern Bold</vt:lpstr>
      <vt:lpstr>Times New Roman</vt:lpstr>
      <vt:lpstr>Оформление по умолчанию</vt:lpstr>
      <vt:lpstr>Специальное оформление</vt:lpstr>
      <vt:lpstr>Презентация PowerPoint</vt:lpstr>
      <vt:lpstr>Презентация PowerPoint</vt:lpstr>
      <vt:lpstr>Реконструкція артезіанської свердловини № 3 ВНС-1</vt:lpstr>
      <vt:lpstr>Презентация PowerPoint</vt:lpstr>
      <vt:lpstr>Реконструкція водопроводу 1,4 км Ø 560 мм по урочищу Забарівка від ВНС № 2 до вул. Красносільського, ураженого внаслідок воєнних дій рф </vt:lpstr>
      <vt:lpstr>Реконструкція водоводу 1,8 км Ø 560 мм  ВНС № 2 від камери переключення до поворотного колодязя по вул. Глібова, пошкодженого внаслідок воєнних дій рф </vt:lpstr>
      <vt:lpstr>Презентация PowerPoint</vt:lpstr>
      <vt:lpstr>Презентация PowerPoint</vt:lpstr>
      <vt:lpstr>Презентация PowerPoint</vt:lpstr>
      <vt:lpstr>Когенераційна установка - додаткове джерело електро- та теплопостачання</vt:lpstr>
      <vt:lpstr>Допомога у придбанні спеціалізованої техніки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PEO_NACH</dc:creator>
  <cp:lastModifiedBy>Nataliia Muzychenko</cp:lastModifiedBy>
  <cp:revision>3258</cp:revision>
  <cp:lastPrinted>2025-05-01T10:19:07Z</cp:lastPrinted>
  <dcterms:created xsi:type="dcterms:W3CDTF">1601-01-01T00:00:00Z</dcterms:created>
  <dcterms:modified xsi:type="dcterms:W3CDTF">2025-05-01T10:22:05Z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