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30165-AAE3-4752-821B-E47EFA2686C1}" v="82" dt="2025-05-12T08:36:40.863"/>
    <p1510:client id="{801E0A72-5252-44E3-8AC1-B6817370C1AE}" v="74" dt="2025-05-12T11:26:19.345"/>
    <p1510:client id="{B557F1BB-4738-43EA-B2D2-5BB4767D5F97}" v="238" dt="2025-05-12T11:49:14.893"/>
    <p1510:client id="{BE7F3F6D-8F00-4AE8-BEA2-CD4EC37915B1}" v="1475" dt="2025-05-13T05:56:22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плавательный бассейн, небо, облак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750CE6F-AEF0-F611-7ECF-92B62AF57B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6" b="43520"/>
          <a:stretch/>
        </p:blipFill>
        <p:spPr>
          <a:xfrm>
            <a:off x="5001" y="0"/>
            <a:ext cx="12187009" cy="68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A6EDD-BECD-52E8-E42B-A8EC21C68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B8EEB9D-9546-64E0-977F-86705BD3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0"/>
            <a:ext cx="12192000" cy="973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1DDB7A-3DDE-4C5F-C44E-FD996EECC296}"/>
              </a:ext>
            </a:extLst>
          </p:cNvPr>
          <p:cNvSpPr txBox="1"/>
          <p:nvPr/>
        </p:nvSpPr>
        <p:spPr>
          <a:xfrm>
            <a:off x="1917514" y="1010489"/>
            <a:ext cx="83544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err="1">
                <a:cs typeface="Browallia New"/>
              </a:rPr>
              <a:t>Джерела</a:t>
            </a:r>
            <a:r>
              <a:rPr lang="ru-RU" sz="4000" b="1" dirty="0">
                <a:cs typeface="Browallia New"/>
              </a:rPr>
              <a:t> </a:t>
            </a:r>
            <a:r>
              <a:rPr lang="ru-RU" sz="4000" b="1" err="1">
                <a:cs typeface="Browallia New"/>
              </a:rPr>
              <a:t>забруднення</a:t>
            </a:r>
            <a:r>
              <a:rPr lang="ru-RU" sz="4000" b="1" dirty="0">
                <a:cs typeface="Browallia New"/>
              </a:rPr>
              <a:t> води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D94D0-E74E-1669-C7F3-73AD99934CB2}"/>
              </a:ext>
            </a:extLst>
          </p:cNvPr>
          <p:cNvSpPr txBox="1"/>
          <p:nvPr/>
        </p:nvSpPr>
        <p:spPr>
          <a:xfrm>
            <a:off x="1448356" y="2010123"/>
            <a:ext cx="6975915" cy="3917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err="1">
                <a:latin typeface="Aptos"/>
              </a:rPr>
              <a:t>Інтенсивне</a:t>
            </a:r>
            <a:r>
              <a:rPr lang="en-US" sz="2400" dirty="0">
                <a:latin typeface="Aptos"/>
              </a:rPr>
              <a:t> </a:t>
            </a:r>
            <a:r>
              <a:rPr lang="en-US" sz="2400" err="1">
                <a:latin typeface="Aptos"/>
              </a:rPr>
              <a:t>сільське</a:t>
            </a:r>
            <a:r>
              <a:rPr lang="en-US" sz="2400" dirty="0">
                <a:latin typeface="Aptos"/>
              </a:rPr>
              <a:t> </a:t>
            </a:r>
            <a:r>
              <a:rPr lang="en-US" sz="2400" err="1">
                <a:latin typeface="Aptos"/>
              </a:rPr>
              <a:t>господарство</a:t>
            </a:r>
            <a:r>
              <a:rPr lang="en-US" sz="2400" dirty="0">
                <a:latin typeface="Aptos"/>
              </a:rPr>
              <a:t> </a:t>
            </a:r>
            <a:endParaRPr lang="ru-RU" sz="240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err="1">
                <a:latin typeface="Aptos"/>
              </a:rPr>
              <a:t>Промислова</a:t>
            </a:r>
            <a:r>
              <a:rPr lang="en-US" sz="2400" dirty="0">
                <a:latin typeface="Aptos"/>
              </a:rPr>
              <a:t> </a:t>
            </a:r>
            <a:r>
              <a:rPr lang="en-US" sz="2400" err="1">
                <a:latin typeface="Aptos"/>
              </a:rPr>
              <a:t>діяльність</a:t>
            </a:r>
            <a:endParaRPr lang="en-US" sz="2400" dirty="0">
              <a:latin typeface="Apto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err="1">
                <a:latin typeface="Aptos"/>
              </a:rPr>
              <a:t>Зміна</a:t>
            </a:r>
            <a:r>
              <a:rPr lang="en-US" sz="2400" dirty="0">
                <a:latin typeface="Aptos"/>
              </a:rPr>
              <a:t> </a:t>
            </a:r>
            <a:r>
              <a:rPr lang="en-US" sz="2400" err="1">
                <a:latin typeface="Aptos"/>
              </a:rPr>
              <a:t>клімату</a:t>
            </a:r>
            <a:endParaRPr lang="en-US" sz="2400" dirty="0">
              <a:latin typeface="Apto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err="1">
                <a:latin typeface="Aptos"/>
                <a:cs typeface="Times New Roman"/>
              </a:rPr>
              <a:t>Розкладання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рослин</a:t>
            </a:r>
            <a:r>
              <a:rPr lang="en-US" sz="2400" dirty="0">
                <a:latin typeface="Aptos"/>
                <a:cs typeface="Times New Roman"/>
              </a:rPr>
              <a:t> і </a:t>
            </a:r>
            <a:r>
              <a:rPr lang="en-US" sz="2400" dirty="0" err="1">
                <a:latin typeface="Aptos"/>
                <a:cs typeface="Times New Roman"/>
              </a:rPr>
              <a:t>тварин</a:t>
            </a:r>
            <a:r>
              <a:rPr lang="en-US" sz="2400" dirty="0">
                <a:latin typeface="Aptos"/>
                <a:cs typeface="Times New Roman"/>
              </a:rPr>
              <a:t>, </a:t>
            </a:r>
            <a:r>
              <a:rPr lang="en-US" sz="2400" dirty="0" err="1">
                <a:latin typeface="Aptos"/>
                <a:cs typeface="Times New Roman"/>
              </a:rPr>
              <a:t>що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живуть</a:t>
            </a:r>
            <a:r>
              <a:rPr lang="en-US" sz="2400" dirty="0">
                <a:latin typeface="Aptos"/>
                <a:cs typeface="Times New Roman"/>
              </a:rPr>
              <a:t> у </a:t>
            </a:r>
            <a:r>
              <a:rPr lang="en-US" sz="2400" dirty="0" err="1">
                <a:latin typeface="Aptos"/>
                <a:cs typeface="Times New Roman"/>
              </a:rPr>
              <a:t>водозбірній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зоні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або</a:t>
            </a:r>
            <a:r>
              <a:rPr lang="en-US" sz="2400" dirty="0">
                <a:latin typeface="Aptos"/>
                <a:cs typeface="Times New Roman"/>
              </a:rPr>
              <a:t> в </a:t>
            </a:r>
            <a:r>
              <a:rPr lang="en-US" sz="2400" dirty="0" err="1">
                <a:latin typeface="Aptos"/>
                <a:cs typeface="Times New Roman"/>
              </a:rPr>
              <a:t>самій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річці</a:t>
            </a:r>
            <a:endParaRPr lang="en-US" sz="2400" dirty="0">
              <a:latin typeface="Aptos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err="1">
                <a:latin typeface="Aptos"/>
                <a:cs typeface="Times New Roman"/>
              </a:rPr>
              <a:t>Продукти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життєдіяльності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людини</a:t>
            </a:r>
            <a:endParaRPr lang="en-US" sz="2400" dirty="0">
              <a:latin typeface="Aptos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400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88100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486A1-3922-837B-970F-FA53E9866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236E5D0-193C-0159-34DC-5E111105B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0"/>
            <a:ext cx="12192000" cy="973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989858-8E51-CB57-ADD6-92707A12542B}"/>
              </a:ext>
            </a:extLst>
          </p:cNvPr>
          <p:cNvSpPr txBox="1"/>
          <p:nvPr/>
        </p:nvSpPr>
        <p:spPr>
          <a:xfrm>
            <a:off x="1659714" y="1008955"/>
            <a:ext cx="887257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/>
              <a:t>Наслідки</a:t>
            </a:r>
            <a:r>
              <a:rPr lang="en-US" sz="4000" b="1" dirty="0"/>
              <a:t> </a:t>
            </a:r>
            <a:r>
              <a:rPr lang="en-US" sz="4000" b="1" dirty="0" err="1"/>
              <a:t>органічних</a:t>
            </a:r>
            <a:r>
              <a:rPr lang="en-US" sz="4000" b="1" dirty="0"/>
              <a:t> </a:t>
            </a:r>
            <a:r>
              <a:rPr lang="en-US" sz="4000" b="1" dirty="0" err="1"/>
              <a:t>забруднень</a:t>
            </a:r>
            <a:r>
              <a:rPr lang="en-US" sz="4000" b="1" dirty="0"/>
              <a:t> у </a:t>
            </a:r>
            <a:r>
              <a:rPr lang="en-US" sz="4000" b="1" dirty="0" err="1"/>
              <a:t>природній</a:t>
            </a:r>
            <a:r>
              <a:rPr lang="en-US" sz="4000" b="1" dirty="0"/>
              <a:t> </a:t>
            </a:r>
            <a:r>
              <a:rPr lang="en-US" sz="4000" b="1" dirty="0" err="1"/>
              <a:t>воді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FC1E7-2EBA-BD58-A291-C43242D4ACEC}"/>
              </a:ext>
            </a:extLst>
          </p:cNvPr>
          <p:cNvSpPr txBox="1"/>
          <p:nvPr/>
        </p:nvSpPr>
        <p:spPr>
          <a:xfrm>
            <a:off x="1153568" y="2549641"/>
            <a:ext cx="7192835" cy="28090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Високий</a:t>
            </a:r>
            <a:r>
              <a:rPr lang="en-US" sz="2400" dirty="0"/>
              <a:t> </a:t>
            </a:r>
            <a:r>
              <a:rPr lang="en-US" sz="2400" dirty="0" err="1"/>
              <a:t>вміст</a:t>
            </a:r>
            <a:r>
              <a:rPr lang="en-US" sz="2400" dirty="0"/>
              <a:t> </a:t>
            </a:r>
            <a:r>
              <a:rPr lang="en-US" sz="2400" dirty="0" err="1"/>
              <a:t>органічних</a:t>
            </a:r>
            <a:r>
              <a:rPr lang="en-US" sz="2400" dirty="0"/>
              <a:t> </a:t>
            </a:r>
            <a:r>
              <a:rPr lang="en-US" sz="2400" dirty="0" err="1"/>
              <a:t>речовин</a:t>
            </a:r>
            <a:r>
              <a:rPr lang="en-US" sz="2400" dirty="0"/>
              <a:t> у </a:t>
            </a:r>
            <a:r>
              <a:rPr lang="en-US" sz="2400" dirty="0" err="1"/>
              <a:t>природній</a:t>
            </a:r>
            <a:r>
              <a:rPr lang="en-US" sz="2400" dirty="0"/>
              <a:t> </a:t>
            </a:r>
            <a:r>
              <a:rPr lang="en-US" sz="2400" dirty="0" err="1"/>
              <a:t>воді</a:t>
            </a:r>
            <a:r>
              <a:rPr lang="en-US" sz="2400" dirty="0"/>
              <a:t> </a:t>
            </a:r>
            <a:r>
              <a:rPr lang="en-US" sz="2400" dirty="0" err="1"/>
              <a:t>призводить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: 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err="1"/>
              <a:t>збільшення</a:t>
            </a:r>
            <a:r>
              <a:rPr lang="en-US" sz="2400" dirty="0"/>
              <a:t> </a:t>
            </a:r>
            <a:r>
              <a:rPr lang="en-US" sz="2400" err="1"/>
              <a:t>потреб</a:t>
            </a:r>
            <a:r>
              <a:rPr lang="en-US" sz="2400" dirty="0"/>
              <a:t> в </a:t>
            </a:r>
            <a:r>
              <a:rPr lang="en-US" sz="2400" err="1"/>
              <a:t>хлорі</a:t>
            </a:r>
            <a:endParaRPr lang="en-US" sz="240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err="1"/>
              <a:t>утворення</a:t>
            </a:r>
            <a:r>
              <a:rPr lang="en-US" sz="2400" dirty="0"/>
              <a:t> </a:t>
            </a:r>
            <a:r>
              <a:rPr lang="en-US" sz="2400" err="1"/>
              <a:t>побічних</a:t>
            </a:r>
            <a:r>
              <a:rPr lang="en-US" sz="2400" dirty="0"/>
              <a:t> </a:t>
            </a:r>
            <a:r>
              <a:rPr lang="en-US" sz="2400" err="1"/>
              <a:t>продуктів</a:t>
            </a:r>
            <a:r>
              <a:rPr lang="en-US" sz="2400" dirty="0"/>
              <a:t> </a:t>
            </a:r>
            <a:r>
              <a:rPr lang="en-US" sz="2400" err="1"/>
              <a:t>дезінфекції</a:t>
            </a:r>
            <a:r>
              <a:rPr lang="en-US" sz="2400" dirty="0"/>
              <a:t> (ПДП)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 </a:t>
            </a:r>
            <a:r>
              <a:rPr lang="en-US" sz="2400" err="1"/>
              <a:t>появи</a:t>
            </a:r>
            <a:r>
              <a:rPr lang="en-US" sz="2400" dirty="0"/>
              <a:t> </a:t>
            </a:r>
            <a:r>
              <a:rPr lang="en-US" sz="2400" err="1"/>
              <a:t>неприємного</a:t>
            </a:r>
            <a:r>
              <a:rPr lang="en-US" sz="2400" dirty="0"/>
              <a:t> </a:t>
            </a:r>
            <a:r>
              <a:rPr lang="en-US" sz="2400" err="1"/>
              <a:t>смаку</a:t>
            </a:r>
            <a:r>
              <a:rPr lang="en-US" sz="2400" dirty="0"/>
              <a:t> </a:t>
            </a:r>
            <a:r>
              <a:rPr lang="en-US" sz="2400" err="1"/>
              <a:t>та</a:t>
            </a:r>
            <a:r>
              <a:rPr lang="en-US" sz="2400" dirty="0"/>
              <a:t> </a:t>
            </a:r>
            <a:r>
              <a:rPr lang="en-US" sz="2400" err="1"/>
              <a:t>запаху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57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C7740-CB96-C816-B827-62669D252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878D7DA-1AF7-2F1D-D543-C80B200E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0"/>
            <a:ext cx="12192000" cy="973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DD290A-24E4-F2EB-F43F-85938B7F0E63}"/>
              </a:ext>
            </a:extLst>
          </p:cNvPr>
          <p:cNvSpPr txBox="1"/>
          <p:nvPr/>
        </p:nvSpPr>
        <p:spPr>
          <a:xfrm>
            <a:off x="1659714" y="1008955"/>
            <a:ext cx="88725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/>
              <a:t>Утворення</a:t>
            </a:r>
            <a:r>
              <a:rPr lang="en-US" sz="4000" b="1" dirty="0"/>
              <a:t> </a:t>
            </a:r>
            <a:r>
              <a:rPr lang="en-US" sz="4000" b="1" dirty="0" err="1"/>
              <a:t>канцерогенних</a:t>
            </a:r>
            <a:r>
              <a:rPr lang="en-US" sz="4000" b="1" dirty="0"/>
              <a:t> </a:t>
            </a:r>
            <a:r>
              <a:rPr lang="en-US" sz="4000" b="1" dirty="0" err="1"/>
              <a:t>речовин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32E79-E31F-55F6-3323-D82FFD6CC586}"/>
              </a:ext>
            </a:extLst>
          </p:cNvPr>
          <p:cNvSpPr txBox="1"/>
          <p:nvPr/>
        </p:nvSpPr>
        <p:spPr>
          <a:xfrm>
            <a:off x="4368430" y="316146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/>
              <a:t>+</a:t>
            </a:r>
            <a:endParaRPr lang="ru-RU" sz="48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4EEBF-2528-AF7C-19DB-4BCCA6AA75AA}"/>
              </a:ext>
            </a:extLst>
          </p:cNvPr>
          <p:cNvSpPr txBox="1"/>
          <p:nvPr/>
        </p:nvSpPr>
        <p:spPr>
          <a:xfrm rot="18360000">
            <a:off x="5708455" y="2777920"/>
            <a:ext cx="25696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|</a:t>
            </a:r>
            <a:endParaRPr lang="ru-RU" sz="4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AD006-B6F3-82B0-06B5-30662297AE77}"/>
              </a:ext>
            </a:extLst>
          </p:cNvPr>
          <p:cNvSpPr txBox="1"/>
          <p:nvPr/>
        </p:nvSpPr>
        <p:spPr>
          <a:xfrm rot="14640000">
            <a:off x="5725140" y="3895891"/>
            <a:ext cx="25696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|</a:t>
            </a:r>
            <a:endParaRPr lang="ru-RU" sz="4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EB614-A78E-17A8-463C-5D01587C6391}"/>
              </a:ext>
            </a:extLst>
          </p:cNvPr>
          <p:cNvSpPr txBox="1"/>
          <p:nvPr/>
        </p:nvSpPr>
        <p:spPr>
          <a:xfrm>
            <a:off x="1659713" y="2021247"/>
            <a:ext cx="250959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err="1"/>
              <a:t>Органічні</a:t>
            </a:r>
            <a:r>
              <a:rPr lang="en-US" sz="3200" dirty="0"/>
              <a:t> </a:t>
            </a:r>
            <a:r>
              <a:rPr lang="en-US" sz="3200" err="1"/>
              <a:t>сполуки</a:t>
            </a:r>
            <a:endParaRPr lang="en-US" sz="3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A55D27-2903-9E97-35E3-81B5D0D6011B}"/>
              </a:ext>
            </a:extLst>
          </p:cNvPr>
          <p:cNvSpPr txBox="1"/>
          <p:nvPr/>
        </p:nvSpPr>
        <p:spPr>
          <a:xfrm>
            <a:off x="2338283" y="4279437"/>
            <a:ext cx="37554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Хлор</a:t>
            </a:r>
            <a:endParaRPr lang="ru-RU" sz="3200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0C4FBB-A494-C06B-163C-1C2BD3CBE7AD}"/>
              </a:ext>
            </a:extLst>
          </p:cNvPr>
          <p:cNvSpPr txBox="1"/>
          <p:nvPr/>
        </p:nvSpPr>
        <p:spPr>
          <a:xfrm>
            <a:off x="7722341" y="3361700"/>
            <a:ext cx="37554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ea typeface="+mn-lt"/>
                <a:cs typeface="+mn-lt"/>
              </a:rPr>
              <a:t>Тригалометан</a:t>
            </a:r>
            <a:endParaRPr lang="ru-RU" dirty="0" err="1"/>
          </a:p>
        </p:txBody>
      </p:sp>
      <p:pic>
        <p:nvPicPr>
          <p:cNvPr id="16" name="Рисунок 15" descr="Изображение выглядит как мультфильм, Графика, творческий подход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71D9AAC-CF4F-A4B0-3483-DB5475A29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72" y="3159369"/>
            <a:ext cx="4148413" cy="308316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шар, Товары для праздников, сфера, мяч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2CE68C1-BC51-86B4-3DE5-F01AE7906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676" y="2692276"/>
            <a:ext cx="1893277" cy="191306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ыба, искусство, рисунок, Цвет морской волн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FFE0EEB-1E2C-FC43-F987-87F3C81DA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746" y="1902067"/>
            <a:ext cx="1301262" cy="131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5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05B21-F293-EECE-A99E-CBD6B6AC3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8E49F9E-35AF-BA85-CFC1-CDCE2DAF1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0"/>
            <a:ext cx="12192000" cy="973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33A114-23F6-BC50-E360-7DB971977329}"/>
              </a:ext>
            </a:extLst>
          </p:cNvPr>
          <p:cNvSpPr txBox="1"/>
          <p:nvPr/>
        </p:nvSpPr>
        <p:spPr>
          <a:xfrm>
            <a:off x="1242561" y="1008955"/>
            <a:ext cx="970687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ea typeface="+mn-lt"/>
                <a:cs typeface="+mn-lt"/>
              </a:rPr>
              <a:t>Забруднення</a:t>
            </a:r>
            <a:r>
              <a:rPr lang="en-US" sz="4000" b="1" dirty="0">
                <a:ea typeface="+mn-lt"/>
                <a:cs typeface="+mn-lt"/>
              </a:rPr>
              <a:t> </a:t>
            </a:r>
            <a:r>
              <a:rPr lang="en-US" sz="4000" b="1" dirty="0" err="1">
                <a:ea typeface="+mn-lt"/>
                <a:cs typeface="+mn-lt"/>
              </a:rPr>
              <a:t>що</a:t>
            </a:r>
            <a:r>
              <a:rPr lang="en-US" sz="4000" b="1" dirty="0">
                <a:ea typeface="+mn-lt"/>
                <a:cs typeface="+mn-lt"/>
              </a:rPr>
              <a:t> </a:t>
            </a:r>
            <a:r>
              <a:rPr lang="en-US" sz="4000" b="1" dirty="0" err="1">
                <a:ea typeface="+mn-lt"/>
                <a:cs typeface="+mn-lt"/>
              </a:rPr>
              <a:t>видаляються</a:t>
            </a:r>
            <a:r>
              <a:rPr lang="en-US" sz="4000" b="1" dirty="0">
                <a:ea typeface="+mn-lt"/>
                <a:cs typeface="+mn-lt"/>
              </a:rPr>
              <a:t> </a:t>
            </a:r>
            <a:r>
              <a:rPr lang="en-US" sz="4000" b="1" dirty="0" err="1">
                <a:ea typeface="+mn-lt"/>
                <a:cs typeface="+mn-lt"/>
              </a:rPr>
              <a:t>активованим</a:t>
            </a:r>
            <a:r>
              <a:rPr lang="en-US" sz="4000" b="1" dirty="0">
                <a:ea typeface="+mn-lt"/>
                <a:cs typeface="+mn-lt"/>
              </a:rPr>
              <a:t> </a:t>
            </a:r>
            <a:r>
              <a:rPr lang="en-US" sz="4000" b="1" dirty="0" err="1">
                <a:ea typeface="+mn-lt"/>
                <a:cs typeface="+mn-lt"/>
              </a:rPr>
              <a:t>вугіллям</a:t>
            </a:r>
            <a:endParaRPr lang="ru-RU" b="1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98675-7AE2-A62E-39BC-A84A859D79BA}"/>
              </a:ext>
            </a:extLst>
          </p:cNvPr>
          <p:cNvSpPr txBox="1"/>
          <p:nvPr/>
        </p:nvSpPr>
        <p:spPr>
          <a:xfrm>
            <a:off x="1565159" y="2332721"/>
            <a:ext cx="7192835" cy="44710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err="1">
                <a:ea typeface="+mn-lt"/>
                <a:cs typeface="+mn-lt"/>
              </a:rPr>
              <a:t>Органічні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речовини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err="1">
                <a:ea typeface="+mn-lt"/>
                <a:cs typeface="+mn-lt"/>
              </a:rPr>
              <a:t>Пестициди</a:t>
            </a:r>
            <a:endParaRPr lang="en-US" err="1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err="1">
                <a:ea typeface="+mn-lt"/>
                <a:cs typeface="+mn-lt"/>
              </a:rPr>
              <a:t>Смаки</a:t>
            </a:r>
            <a:endParaRPr lang="en-US" err="1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err="1">
                <a:ea typeface="+mn-lt"/>
                <a:cs typeface="+mn-lt"/>
              </a:rPr>
              <a:t>Запахи</a:t>
            </a:r>
            <a:endParaRPr lang="en-US" err="1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err="1">
                <a:ea typeface="+mn-lt"/>
                <a:cs typeface="+mn-lt"/>
              </a:rPr>
              <a:t>Токсини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водоростей</a:t>
            </a:r>
            <a:endParaRPr lang="en-US" err="1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err="1">
                <a:ea typeface="+mn-lt"/>
                <a:cs typeface="+mn-lt"/>
              </a:rPr>
              <a:t>Вуглеводні</a:t>
            </a:r>
            <a:endParaRPr lang="en-US" err="1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err="1">
                <a:ea typeface="+mn-lt"/>
                <a:cs typeface="+mn-lt"/>
              </a:rPr>
              <a:t>Інші</a:t>
            </a:r>
            <a:r>
              <a:rPr lang="en-US" sz="2400">
                <a:ea typeface="+mn-lt"/>
                <a:cs typeface="+mn-lt"/>
              </a:rPr>
              <a:t>...</a:t>
            </a:r>
            <a:endParaRPr lang="en-US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198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32CC5-F345-847D-48B4-3D33FE61C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93E8AF5-B5A2-A191-B896-B04F904FC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0"/>
            <a:ext cx="12192000" cy="973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B0045F-8797-5A6F-675C-B84581794A88}"/>
              </a:ext>
            </a:extLst>
          </p:cNvPr>
          <p:cNvSpPr txBox="1"/>
          <p:nvPr/>
        </p:nvSpPr>
        <p:spPr>
          <a:xfrm>
            <a:off x="1659714" y="1008955"/>
            <a:ext cx="88725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/>
              <a:t>Структура</a:t>
            </a:r>
            <a:r>
              <a:rPr lang="en-US" sz="4000" b="1" dirty="0"/>
              <a:t> </a:t>
            </a:r>
            <a:r>
              <a:rPr lang="en-US" sz="4000" b="1" dirty="0" err="1"/>
              <a:t>вугілля</a:t>
            </a:r>
          </a:p>
        </p:txBody>
      </p:sp>
      <p:pic>
        <p:nvPicPr>
          <p:cNvPr id="2" name="Рисунок 1" descr="Изображение выглядит как текст, Графика, графический дизайн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90B6BDE-C76B-4B34-F1A3-29AFD5208B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31" t="1902" r="11253" b="11886"/>
          <a:stretch/>
        </p:blipFill>
        <p:spPr>
          <a:xfrm>
            <a:off x="5483332" y="2049328"/>
            <a:ext cx="6203047" cy="3514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49F5C3-5E35-F151-3313-6E60BD1FA73A}"/>
              </a:ext>
            </a:extLst>
          </p:cNvPr>
          <p:cNvSpPr txBox="1"/>
          <p:nvPr/>
        </p:nvSpPr>
        <p:spPr>
          <a:xfrm>
            <a:off x="1153568" y="2549641"/>
            <a:ext cx="3321653" cy="17010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&lt; 2 </a:t>
            </a:r>
            <a:r>
              <a:rPr lang="en-US" sz="2400" err="1"/>
              <a:t>нм</a:t>
            </a:r>
            <a:r>
              <a:rPr lang="en-US" sz="2400" dirty="0"/>
              <a:t> </a:t>
            </a:r>
            <a:r>
              <a:rPr lang="en-US" sz="2400" err="1"/>
              <a:t>мікропори</a:t>
            </a:r>
            <a:endParaRPr lang="ru-RU" err="1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2 – 50 </a:t>
            </a:r>
            <a:r>
              <a:rPr lang="en-US" sz="2400" err="1"/>
              <a:t>нм</a:t>
            </a:r>
            <a:r>
              <a:rPr lang="en-US" sz="2400" dirty="0"/>
              <a:t> </a:t>
            </a:r>
            <a:r>
              <a:rPr lang="en-US" sz="2400" err="1"/>
              <a:t>мезопори</a:t>
            </a:r>
            <a:endParaRPr lang="en-US" sz="2400" dirty="0" err="1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&gt; 50 </a:t>
            </a:r>
            <a:r>
              <a:rPr lang="en-US" sz="2400" dirty="0" err="1"/>
              <a:t>нм</a:t>
            </a:r>
            <a:r>
              <a:rPr lang="en-US" sz="2400" dirty="0"/>
              <a:t> </a:t>
            </a:r>
            <a:r>
              <a:rPr lang="en-US" sz="2400" dirty="0" err="1"/>
              <a:t>макропори</a:t>
            </a:r>
          </a:p>
        </p:txBody>
      </p:sp>
    </p:spTree>
    <p:extLst>
      <p:ext uri="{BB962C8B-B14F-4D97-AF65-F5344CB8AC3E}">
        <p14:creationId xmlns:p14="http://schemas.microsoft.com/office/powerpoint/2010/main" val="119066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5000" r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21D6B0-E522-A8EB-154D-3A0C73452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D6E6498-0AAA-DE8C-2B74-8412F1B29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00"/>
            <a:ext cx="12192000" cy="973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A12D2-48AE-AB6A-805B-D026201CC347}"/>
              </a:ext>
            </a:extLst>
          </p:cNvPr>
          <p:cNvSpPr txBox="1"/>
          <p:nvPr/>
        </p:nvSpPr>
        <p:spPr>
          <a:xfrm>
            <a:off x="1659714" y="1008955"/>
            <a:ext cx="88725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Reference 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113AE-87B2-BE34-28D6-5DFE4E6325FD}"/>
              </a:ext>
            </a:extLst>
          </p:cNvPr>
          <p:cNvSpPr txBox="1"/>
          <p:nvPr/>
        </p:nvSpPr>
        <p:spPr>
          <a:xfrm>
            <a:off x="758663" y="1948939"/>
            <a:ext cx="3638690" cy="2960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США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en-US" b="1" err="1">
                <a:ea typeface="+mn-lt"/>
                <a:cs typeface="+mn-lt"/>
              </a:rPr>
              <a:t>Amerochem</a:t>
            </a:r>
            <a:r>
              <a:rPr lang="en-US" b="1" dirty="0">
                <a:ea typeface="+mn-lt"/>
                <a:cs typeface="+mn-lt"/>
              </a:rPr>
              <a:t> Corporation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en-US" b="1" dirty="0">
                <a:ea typeface="+mn-lt"/>
                <a:cs typeface="+mn-lt"/>
              </a:rPr>
              <a:t>Bonded </a:t>
            </a:r>
            <a:r>
              <a:rPr lang="en-US" b="1" err="1">
                <a:ea typeface="+mn-lt"/>
                <a:cs typeface="+mn-lt"/>
              </a:rPr>
              <a:t>Chemichal</a:t>
            </a:r>
            <a:endParaRPr lang="en-US" b="1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en-US" b="1" dirty="0">
                <a:ea typeface="+mn-lt"/>
                <a:cs typeface="+mn-lt"/>
              </a:rPr>
              <a:t>Kinetix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en-US" b="1" dirty="0">
                <a:ea typeface="+mn-lt"/>
                <a:cs typeface="+mn-lt"/>
              </a:rPr>
              <a:t>VEOLIA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en-US" b="1" dirty="0">
                <a:ea typeface="+mn-lt"/>
                <a:cs typeface="+mn-lt"/>
              </a:rPr>
              <a:t>Citizen's Energy Group</a:t>
            </a:r>
          </a:p>
          <a:p>
            <a:pPr marL="800100" lvl="1" indent="-342900">
              <a:lnSpc>
                <a:spcPct val="150000"/>
              </a:lnSpc>
              <a:buFont typeface="Courier New,monospace"/>
              <a:buChar char="o"/>
            </a:pPr>
            <a:r>
              <a:rPr lang="en-US" b="1" dirty="0" err="1">
                <a:ea typeface="+mn-lt"/>
                <a:cs typeface="+mn-lt"/>
              </a:rPr>
              <a:t>etc</a:t>
            </a:r>
            <a:r>
              <a:rPr lang="en-US" b="1" dirty="0">
                <a:ea typeface="+mn-lt"/>
                <a:cs typeface="+mn-lt"/>
              </a:rPr>
              <a:t> ...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A2025-90A5-D8D4-575D-6EC14D4184A9}"/>
              </a:ext>
            </a:extLst>
          </p:cNvPr>
          <p:cNvSpPr txBox="1"/>
          <p:nvPr/>
        </p:nvSpPr>
        <p:spPr>
          <a:xfrm>
            <a:off x="6470881" y="1948940"/>
            <a:ext cx="3638690" cy="33763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b="1" dirty="0" err="1">
                <a:ea typeface="+mn-lt"/>
                <a:cs typeface="+mn-lt"/>
              </a:rPr>
              <a:t>Франція</a:t>
            </a:r>
            <a:endParaRPr lang="en-US" b="1" dirty="0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Courier New,monospace"/>
              <a:buChar char="o"/>
            </a:pPr>
            <a:r>
              <a:rPr lang="en-US" b="1" dirty="0">
                <a:ea typeface="+mn-lt"/>
                <a:cs typeface="+mn-lt"/>
              </a:rPr>
              <a:t>SUEZ</a:t>
            </a:r>
          </a:p>
          <a:p>
            <a:pPr marL="800100" lvl="1" indent="-342900">
              <a:lnSpc>
                <a:spcPct val="150000"/>
              </a:lnSpc>
              <a:buFont typeface="Courier New,monospace"/>
              <a:buChar char="o"/>
            </a:pPr>
            <a:r>
              <a:rPr lang="en-US" b="1" dirty="0">
                <a:ea typeface="+mn-lt"/>
                <a:cs typeface="+mn-lt"/>
              </a:rPr>
              <a:t>VEOLIA</a:t>
            </a:r>
          </a:p>
          <a:p>
            <a:pPr marL="800100" lvl="1" indent="-342900">
              <a:lnSpc>
                <a:spcPct val="150000"/>
              </a:lnSpc>
              <a:buFont typeface="Courier New,monospace"/>
              <a:buChar char="o"/>
            </a:pPr>
            <a:r>
              <a:rPr lang="en-US" b="1" dirty="0" err="1">
                <a:ea typeface="+mn-lt"/>
                <a:cs typeface="+mn-lt"/>
              </a:rPr>
              <a:t>etc</a:t>
            </a:r>
            <a:r>
              <a:rPr lang="en-US" b="1" dirty="0">
                <a:ea typeface="+mn-lt"/>
                <a:cs typeface="+mn-lt"/>
              </a:rPr>
              <a:t> ...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 b="1" err="1">
                <a:ea typeface="+mn-lt"/>
                <a:cs typeface="+mn-lt"/>
              </a:rPr>
              <a:t>Велика</a:t>
            </a:r>
            <a:r>
              <a:rPr lang="en-US" b="1" dirty="0">
                <a:ea typeface="+mn-lt"/>
                <a:cs typeface="+mn-lt"/>
              </a:rPr>
              <a:t> Британія</a:t>
            </a:r>
          </a:p>
          <a:p>
            <a:pPr marL="800100" lvl="1" indent="-342900">
              <a:lnSpc>
                <a:spcPct val="150000"/>
              </a:lnSpc>
              <a:buFont typeface="Courier New,monospace"/>
              <a:buChar char="o"/>
            </a:pPr>
            <a:r>
              <a:rPr lang="en-US" b="1" dirty="0">
                <a:ea typeface="+mn-lt"/>
                <a:cs typeface="+mn-lt"/>
              </a:rPr>
              <a:t>South West Water</a:t>
            </a:r>
          </a:p>
          <a:p>
            <a:pPr marL="800100" lvl="1" indent="-342900">
              <a:lnSpc>
                <a:spcPct val="150000"/>
              </a:lnSpc>
              <a:buFont typeface="Courier New,monospace"/>
              <a:buChar char="o"/>
            </a:pPr>
            <a:r>
              <a:rPr lang="en-US" b="1" dirty="0">
                <a:ea typeface="+mn-lt"/>
                <a:cs typeface="+mn-lt"/>
              </a:rPr>
              <a:t>United Utilities Water</a:t>
            </a:r>
          </a:p>
          <a:p>
            <a:pPr marL="800100" lvl="1" indent="-342900">
              <a:lnSpc>
                <a:spcPct val="150000"/>
              </a:lnSpc>
              <a:buFont typeface="Courier New,monospace"/>
              <a:buChar char="o"/>
            </a:pPr>
            <a:r>
              <a:rPr lang="en-US" b="1" dirty="0" err="1">
                <a:ea typeface="+mn-lt"/>
                <a:cs typeface="+mn-lt"/>
              </a:rPr>
              <a:t>etc</a:t>
            </a:r>
            <a:r>
              <a:rPr lang="en-US" b="1" dirty="0">
                <a:ea typeface="+mn-lt"/>
                <a:cs typeface="+mn-lt"/>
              </a:rPr>
              <a:t> ...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268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CA972-FE37-121B-5E08-83976AB37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60049F-C26E-DBAA-B123-395D06FB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0"/>
            <a:ext cx="12192000" cy="973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43030B-C38F-B1C0-9B5B-82CD2E21FFC3}"/>
              </a:ext>
            </a:extLst>
          </p:cNvPr>
          <p:cNvSpPr txBox="1"/>
          <p:nvPr/>
        </p:nvSpPr>
        <p:spPr>
          <a:xfrm>
            <a:off x="2215917" y="2427275"/>
            <a:ext cx="5980309" cy="14986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err="1">
                <a:solidFill>
                  <a:srgbClr val="000000"/>
                </a:solidFill>
              </a:rPr>
              <a:t>Стратегічний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err="1">
                <a:solidFill>
                  <a:srgbClr val="000000"/>
                </a:solidFill>
              </a:rPr>
              <a:t>партнер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endParaRPr lang="ru-RU" sz="32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                Jacobi Group в </a:t>
            </a:r>
            <a:r>
              <a:rPr lang="en-US" sz="3200" b="1" err="1">
                <a:solidFill>
                  <a:srgbClr val="000000"/>
                </a:solidFill>
              </a:rPr>
              <a:t>Україні</a:t>
            </a:r>
            <a:endParaRPr lang="ru-RU" sz="3200" err="1"/>
          </a:p>
        </p:txBody>
      </p:sp>
      <p:pic>
        <p:nvPicPr>
          <p:cNvPr id="4" name="Рисунок 3" descr="Изображение выглядит как Шрифт, текст, График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156B3AE-8734-B01C-CFFE-02B4AB90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3" y="1167903"/>
            <a:ext cx="5229369" cy="1094135"/>
          </a:xfrm>
          <a:prstGeom prst="rect">
            <a:avLst/>
          </a:prstGeom>
        </p:spPr>
      </p:pic>
      <p:pic>
        <p:nvPicPr>
          <p:cNvPr id="2" name="Рисунок 1" descr="Изображение выглядит как круг, символ, эмбле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79FE006-5318-D178-3578-A0BECDA1C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520" y="3427490"/>
            <a:ext cx="2716352" cy="27081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FABCF5-A02D-E49A-E904-0899817D7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36" y="4114396"/>
            <a:ext cx="2418382" cy="13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52C51-6321-5901-50CD-5C24BAD1A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82CCFA9-C2A3-D3DB-F6CB-6E4F8C9E5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0"/>
            <a:ext cx="12192000" cy="973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09B1-21E2-D992-0992-4A4E9D532F58}"/>
              </a:ext>
            </a:extLst>
          </p:cNvPr>
          <p:cNvSpPr txBox="1"/>
          <p:nvPr/>
        </p:nvSpPr>
        <p:spPr>
          <a:xfrm>
            <a:off x="1659714" y="3700983"/>
            <a:ext cx="887257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err="1">
                <a:solidFill>
                  <a:srgbClr val="000000"/>
                </a:solidFill>
              </a:rPr>
              <a:t>Запрошуємо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err="1">
                <a:solidFill>
                  <a:srgbClr val="000000"/>
                </a:solidFill>
              </a:rPr>
              <a:t>відвідати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err="1">
                <a:solidFill>
                  <a:srgbClr val="000000"/>
                </a:solidFill>
              </a:rPr>
              <a:t>наш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err="1">
                <a:solidFill>
                  <a:srgbClr val="000000"/>
                </a:solidFill>
              </a:rPr>
              <a:t>стенд</a:t>
            </a:r>
            <a:r>
              <a:rPr lang="en-US" sz="2800" b="1" dirty="0">
                <a:solidFill>
                  <a:srgbClr val="000000"/>
                </a:solidFill>
              </a:rPr>
              <a:t>: </a:t>
            </a:r>
            <a:r>
              <a:rPr lang="ru-RU" sz="3600" b="1" u="sng" dirty="0">
                <a:solidFill>
                  <a:srgbClr val="000000"/>
                </a:solidFill>
                <a:latin typeface="Aptos"/>
                <a:cs typeface="Times New Roman"/>
              </a:rPr>
              <a:t>1</a:t>
            </a:r>
            <a:r>
              <a:rPr lang="en-US" sz="3600" b="1" u="sng" dirty="0">
                <a:solidFill>
                  <a:srgbClr val="000000"/>
                </a:solidFill>
                <a:latin typeface="Aptos"/>
                <a:cs typeface="Times New Roman"/>
              </a:rPr>
              <a:t>A</a:t>
            </a:r>
            <a:r>
              <a:rPr lang="ru-RU" sz="3600" b="1" u="sng" dirty="0">
                <a:solidFill>
                  <a:srgbClr val="000000"/>
                </a:solidFill>
                <a:latin typeface="Aptos"/>
                <a:cs typeface="Times New Roman"/>
              </a:rPr>
              <a:t>–</a:t>
            </a:r>
            <a:r>
              <a:rPr lang="en-US" sz="3600" b="1" u="sng" dirty="0">
                <a:solidFill>
                  <a:srgbClr val="000000"/>
                </a:solidFill>
                <a:latin typeface="Aptos"/>
                <a:cs typeface="Times New Roman"/>
              </a:rPr>
              <a:t>D</a:t>
            </a:r>
            <a:r>
              <a:rPr lang="ru-RU" sz="3600" b="1" u="sng" dirty="0">
                <a:solidFill>
                  <a:srgbClr val="000000"/>
                </a:solidFill>
                <a:latin typeface="Aptos"/>
                <a:cs typeface="Times New Roman"/>
              </a:rPr>
              <a:t>–6</a:t>
            </a:r>
            <a:r>
              <a:rPr lang="uk-UA" sz="1600" b="1" u="sng" dirty="0">
                <a:solidFill>
                  <a:srgbClr val="000000"/>
                </a:solidFill>
                <a:latin typeface="Aptos"/>
                <a:cs typeface="Times New Roman"/>
              </a:rPr>
              <a:t> </a:t>
            </a:r>
            <a:endParaRPr lang="ru-RU" sz="1600" b="1" u="sng">
              <a:solidFill>
                <a:srgbClr val="000000"/>
              </a:solidFill>
              <a:latin typeface="Aptos"/>
            </a:endParaRP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2D87B-AD89-7297-313C-75BE547B081C}"/>
              </a:ext>
            </a:extLst>
          </p:cNvPr>
          <p:cNvSpPr txBox="1"/>
          <p:nvPr/>
        </p:nvSpPr>
        <p:spPr>
          <a:xfrm>
            <a:off x="2499583" y="2277101"/>
            <a:ext cx="7192835" cy="11470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err="1">
                <a:solidFill>
                  <a:srgbClr val="000000"/>
                </a:solidFill>
                <a:ea typeface="+mn-lt"/>
                <a:cs typeface="+mn-lt"/>
              </a:rPr>
              <a:t>Телефон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: 0505074343</a:t>
            </a:r>
            <a:endParaRPr lang="ru-RU" b="1"/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Веб-сайт: www.jacobi.com.ua</a:t>
            </a:r>
          </a:p>
        </p:txBody>
      </p:sp>
      <p:pic>
        <p:nvPicPr>
          <p:cNvPr id="5" name="Рисунок 4" descr="Изображение выглядит как Шрифт, текст, График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0B71809-C25D-9FB6-BF83-0323C0383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3" y="1167904"/>
            <a:ext cx="5229369" cy="10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1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462</cp:revision>
  <dcterms:created xsi:type="dcterms:W3CDTF">2025-05-12T04:47:44Z</dcterms:created>
  <dcterms:modified xsi:type="dcterms:W3CDTF">2025-05-13T05:57:22Z</dcterms:modified>
</cp:coreProperties>
</file>