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10"/>
  </p:notesMasterIdLst>
  <p:handoutMasterIdLst>
    <p:handoutMasterId r:id="rId11"/>
  </p:handoutMasterIdLst>
  <p:sldIdLst>
    <p:sldId id="410" r:id="rId5"/>
    <p:sldId id="391" r:id="rId6"/>
    <p:sldId id="416" r:id="rId7"/>
    <p:sldId id="417" r:id="rId8"/>
    <p:sldId id="3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6327" autoAdjust="0"/>
  </p:normalViewPr>
  <p:slideViewPr>
    <p:cSldViewPr snapToGrid="0">
      <p:cViewPr>
        <p:scale>
          <a:sx n="66" d="100"/>
          <a:sy n="66" d="100"/>
        </p:scale>
        <p:origin x="-804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28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=""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F555767-B3D8-BD57-1D42-7F6E1E668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8B149C6-5AAC-B8E5-5411-EA38821F6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06C6F65-35CD-D64B-992A-0C1C1E003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=""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=""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=""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79826C1-7A52-DA25-F422-EE62DED7D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6BA398-1ED2-1FCA-63B9-8915A8C7A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9169ED6-4B82-6844-119F-AC15CDF2D3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57F1500-1A16-D1EF-4F0C-030852B29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D07A0BE-3890-193E-9439-F294E61A7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2E558A9-6DD6-E21D-3A8F-6707E1DD1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=""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=""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=""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8229" y="1523998"/>
            <a:ext cx="5863771" cy="2481942"/>
          </a:xfrm>
        </p:spPr>
        <p:txBody>
          <a:bodyPr anchor="t"/>
          <a:lstStyle/>
          <a:p>
            <a:r>
              <a:rPr lang="uk-UA" sz="4800" dirty="0" smtClean="0"/>
              <a:t>Томаківська селищна територіальна громада</a:t>
            </a:r>
            <a:endParaRPr lang="en-US" sz="48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7AB1D9D6-2977-ABCD-FDF8-51AFA5064E54}"/>
              </a:ext>
            </a:extLst>
          </p:cNvPr>
          <p:cNvSpPr txBox="1">
            <a:spLocks/>
          </p:cNvSpPr>
          <p:nvPr/>
        </p:nvSpPr>
        <p:spPr>
          <a:xfrm>
            <a:off x="6328229" y="4209143"/>
            <a:ext cx="5863771" cy="6531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000" b="0" dirty="0" smtClean="0"/>
              <a:t>Дніпропетровська область, </a:t>
            </a:r>
          </a:p>
          <a:p>
            <a:pPr>
              <a:lnSpc>
                <a:spcPct val="100000"/>
              </a:lnSpc>
            </a:pPr>
            <a:r>
              <a:rPr lang="uk-UA" sz="2000" b="0" dirty="0" smtClean="0"/>
              <a:t>Нікопольський район, селище Томаківка</a:t>
            </a:r>
          </a:p>
          <a:p>
            <a:endParaRPr lang="uk-UA" sz="2000" b="0" dirty="0"/>
          </a:p>
          <a:p>
            <a:endParaRPr lang="en-US" sz="20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99" y="186144"/>
            <a:ext cx="2264229" cy="10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17015" r="42303" b="13144"/>
          <a:stretch/>
        </p:blipFill>
        <p:spPr bwMode="auto">
          <a:xfrm>
            <a:off x="-1" y="11989"/>
            <a:ext cx="4688114" cy="68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31307" y="944309"/>
            <a:ext cx="7137781" cy="378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</a:pPr>
            <a:r>
              <a:rPr lang="uk-UA" dirty="0" smtClean="0">
                <a:solidFill>
                  <a:schemeClr val="bg1"/>
                </a:solidFill>
              </a:rPr>
              <a:t>      </a:t>
            </a:r>
            <a:r>
              <a:rPr lang="uk-UA" sz="2000" dirty="0" smtClean="0">
                <a:solidFill>
                  <a:schemeClr val="bg1"/>
                </a:solidFill>
              </a:rPr>
              <a:t>Томаківська </a:t>
            </a:r>
            <a:r>
              <a:rPr lang="uk-UA" sz="2000" dirty="0">
                <a:solidFill>
                  <a:schemeClr val="bg1"/>
                </a:solidFill>
              </a:rPr>
              <a:t>селищна територіальна громада утворена у 2016 році. Має у своєму складі 35 населених пунктів. Загальна чисельність населення складає </a:t>
            </a:r>
            <a:r>
              <a:rPr lang="uk-UA" sz="2000" dirty="0" smtClean="0">
                <a:solidFill>
                  <a:schemeClr val="bg1"/>
                </a:solidFill>
              </a:rPr>
              <a:t>18343 жителі., </a:t>
            </a:r>
            <a:r>
              <a:rPr lang="uk-UA" sz="2000" dirty="0">
                <a:solidFill>
                  <a:schemeClr val="bg1"/>
                </a:solidFill>
              </a:rPr>
              <a:t>у тому числі </a:t>
            </a:r>
            <a:r>
              <a:rPr lang="uk-UA" sz="2000" dirty="0" smtClean="0">
                <a:solidFill>
                  <a:schemeClr val="bg1"/>
                </a:solidFill>
              </a:rPr>
              <a:t>4043 </a:t>
            </a:r>
            <a:r>
              <a:rPr lang="uk-UA" sz="2000" dirty="0" err="1" smtClean="0">
                <a:solidFill>
                  <a:schemeClr val="bg1"/>
                </a:solidFill>
              </a:rPr>
              <a:t>чол</a:t>
            </a:r>
            <a:r>
              <a:rPr lang="uk-UA" sz="2000" dirty="0" smtClean="0">
                <a:solidFill>
                  <a:schemeClr val="bg1"/>
                </a:solidFill>
              </a:rPr>
              <a:t>. внутрішньо переміщених </a:t>
            </a:r>
            <a:r>
              <a:rPr lang="uk-UA" sz="2000" dirty="0">
                <a:solidFill>
                  <a:schemeClr val="bg1"/>
                </a:solidFill>
              </a:rPr>
              <a:t>осіб. </a:t>
            </a:r>
            <a:r>
              <a:rPr lang="uk-UA" sz="2000" dirty="0" smtClean="0">
                <a:solidFill>
                  <a:schemeClr val="bg1"/>
                </a:solidFill>
              </a:rPr>
              <a:t>     </a:t>
            </a:r>
          </a:p>
          <a:p>
            <a:pPr algn="just">
              <a:lnSpc>
                <a:spcPts val="2500"/>
              </a:lnSpc>
            </a:pP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Адміністративним </a:t>
            </a:r>
            <a:r>
              <a:rPr lang="uk-UA" sz="2000" dirty="0">
                <a:solidFill>
                  <a:schemeClr val="bg1"/>
                </a:solidFill>
              </a:rPr>
              <a:t>центром громади є селище Томаківка. </a:t>
            </a:r>
            <a:endParaRPr lang="uk-UA" sz="2000" dirty="0" smtClean="0">
              <a:solidFill>
                <a:schemeClr val="bg1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    Географічно </a:t>
            </a:r>
            <a:r>
              <a:rPr lang="uk-UA" sz="2000" dirty="0">
                <a:solidFill>
                  <a:schemeClr val="bg1"/>
                </a:solidFill>
              </a:rPr>
              <a:t>селище знаходиться за 90 км від </a:t>
            </a:r>
            <a:r>
              <a:rPr lang="uk-UA" sz="2000" dirty="0" smtClean="0">
                <a:solidFill>
                  <a:schemeClr val="bg1"/>
                </a:solidFill>
              </a:rPr>
              <a:t>                        м</a:t>
            </a:r>
            <a:r>
              <a:rPr lang="uk-UA" sz="2000" dirty="0">
                <a:solidFill>
                  <a:schemeClr val="bg1"/>
                </a:solidFill>
              </a:rPr>
              <a:t>. Дніпра, 18 км автошляху до м. Марганець, 35 км від селища Томаківка до м. Нікополь та 20 км до </a:t>
            </a:r>
            <a:r>
              <a:rPr lang="uk-UA" sz="2000" dirty="0" smtClean="0">
                <a:solidFill>
                  <a:schemeClr val="bg1"/>
                </a:solidFill>
              </a:rPr>
              <a:t>                           м</a:t>
            </a:r>
            <a:r>
              <a:rPr lang="uk-UA" sz="2000" dirty="0">
                <a:solidFill>
                  <a:schemeClr val="bg1"/>
                </a:solidFill>
              </a:rPr>
              <a:t>. Запоріжжя. 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99" y="186144"/>
            <a:ext cx="2264229" cy="1018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2" y="4091945"/>
            <a:ext cx="653458" cy="653458"/>
          </a:xfrm>
          <a:prstGeom prst="rect">
            <a:avLst/>
          </a:prstGeom>
          <a:effectLst>
            <a:glow rad="101600">
              <a:schemeClr val="tx1">
                <a:alpha val="51000"/>
              </a:schemeClr>
            </a:glow>
            <a:reflection endPos="0" dist="508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61397" y="4643439"/>
            <a:ext cx="1050874" cy="210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</a:pPr>
            <a:r>
              <a:rPr lang="uk-UA" sz="1400" b="1" dirty="0" smtClean="0">
                <a:solidFill>
                  <a:schemeClr val="bg1"/>
                </a:solidFill>
              </a:rPr>
              <a:t>Томаківка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41" y="4292139"/>
            <a:ext cx="3875317" cy="2583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6"/>
          <a:stretch/>
        </p:blipFill>
        <p:spPr>
          <a:xfrm>
            <a:off x="8529481" y="4275815"/>
            <a:ext cx="3657319" cy="261619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697180" y="4275814"/>
            <a:ext cx="7489620" cy="1"/>
          </a:xfrm>
          <a:prstGeom prst="line">
            <a:avLst/>
          </a:prstGeom>
          <a:ln w="793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1614" r="50659" b="8594"/>
          <a:stretch/>
        </p:blipFill>
        <p:spPr bwMode="auto">
          <a:xfrm>
            <a:off x="-261807" y="0"/>
            <a:ext cx="495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99" y="186144"/>
            <a:ext cx="2264229" cy="1018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95" y="305685"/>
            <a:ext cx="9015322" cy="166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900"/>
              </a:lnSpc>
            </a:pPr>
            <a:r>
              <a:rPr lang="uk-UA" sz="2600" b="1" dirty="0" smtClean="0">
                <a:solidFill>
                  <a:schemeClr val="bg1"/>
                </a:solidFill>
              </a:rPr>
              <a:t>Встановлення станцій очищення води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6553" y="2133602"/>
            <a:ext cx="6209047" cy="3323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ts val="2900"/>
              </a:lnSpc>
              <a:buBlip>
                <a:blip r:embed="rId4"/>
              </a:buBlip>
            </a:pPr>
            <a:r>
              <a:rPr lang="uk-UA" sz="2000" dirty="0">
                <a:solidFill>
                  <a:schemeClr val="bg1"/>
                </a:solidFill>
              </a:rPr>
              <a:t>п</a:t>
            </a:r>
            <a:r>
              <a:rPr lang="uk-UA" sz="2000" dirty="0" smtClean="0">
                <a:solidFill>
                  <a:schemeClr val="bg1"/>
                </a:solidFill>
              </a:rPr>
              <a:t>очинаючи з червня 2023 </a:t>
            </a:r>
            <a:r>
              <a:rPr lang="uk-UA" sz="2000" dirty="0">
                <a:solidFill>
                  <a:schemeClr val="bg1"/>
                </a:solidFill>
              </a:rPr>
              <a:t>року, після підриву Каховської ГЕС, </a:t>
            </a:r>
            <a:r>
              <a:rPr lang="uk-UA" sz="2000" dirty="0" smtClean="0">
                <a:solidFill>
                  <a:schemeClr val="bg1"/>
                </a:solidFill>
              </a:rPr>
              <a:t>працювали над забезпеченням жителів громади очищеною водою. Встановлено 5 станцій зворотного осмосу, проводиться щоденний підвоз питної води з міста Запоріжжя, працюють пункти видачі питної води на території селища, практично щоденно працює комунальний водовоз.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2"/>
          <a:stretch/>
        </p:blipFill>
        <p:spPr>
          <a:xfrm>
            <a:off x="7323431" y="2107382"/>
            <a:ext cx="4863106" cy="25553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30" y="4667144"/>
            <a:ext cx="4868570" cy="2190856"/>
          </a:xfrm>
          <a:prstGeom prst="rect">
            <a:avLst/>
          </a:prstGeom>
        </p:spPr>
      </p:pic>
      <p:pic>
        <p:nvPicPr>
          <p:cNvPr id="1026" name="Picture 2" descr="На зображенні може бути: службовий транспортний засіб та текс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6814" b="21294"/>
          <a:stretch/>
        </p:blipFill>
        <p:spPr bwMode="auto">
          <a:xfrm>
            <a:off x="4551199" y="5174291"/>
            <a:ext cx="2772229" cy="16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Mission Partner Resources - Water Miss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3" y="224244"/>
            <a:ext cx="1496104" cy="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ждународная организация по миграции (IOM) - Z Ukrajiny na Slovensk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46" y="-35331"/>
            <a:ext cx="1370239" cy="9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LIDARITÉS INTERNATIONAL - Aid organisation, association - Safe water for  all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56" y="712"/>
            <a:ext cx="1678948" cy="8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zom-logo (3) – Raz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76" y="94456"/>
            <a:ext cx="1722758" cy="6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cue Now UA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09" y="-35331"/>
            <a:ext cx="1110591" cy="11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Товариство Червоного Хреста України — Вікіпеді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98343" y="124100"/>
            <a:ext cx="762343" cy="7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gency for Technical Cooperation and Development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8" y="239671"/>
            <a:ext cx="1451394" cy="5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99" y="186144"/>
            <a:ext cx="2264229" cy="1018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995" y="695596"/>
            <a:ext cx="9015322" cy="107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900"/>
              </a:lnSpc>
            </a:pPr>
            <a:r>
              <a:rPr lang="uk-UA" sz="2600" b="1" dirty="0" smtClean="0">
                <a:solidFill>
                  <a:schemeClr val="bg1"/>
                </a:solidFill>
              </a:rPr>
              <a:t>Пріоритетні проєкти в сфері водопостачання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3314" y="1944915"/>
            <a:ext cx="10145486" cy="4601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900"/>
              </a:lnSpc>
            </a:pPr>
            <a:endParaRPr lang="uk-UA" sz="2000" b="1" dirty="0" smtClean="0">
              <a:solidFill>
                <a:schemeClr val="bg1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uk-UA" sz="1700" b="1" dirty="0">
                <a:solidFill>
                  <a:schemeClr val="bg1"/>
                </a:solidFill>
              </a:rPr>
              <a:t>п</a:t>
            </a:r>
            <a:r>
              <a:rPr lang="uk-UA" sz="1700" b="1" dirty="0" smtClean="0">
                <a:solidFill>
                  <a:schemeClr val="bg1"/>
                </a:solidFill>
              </a:rPr>
              <a:t>ридбання для КП «Томаківське водопровідно-каналізаційне господарство» Томаківської селищної ради аварійно-ремонтної машини;</a:t>
            </a:r>
          </a:p>
          <a:p>
            <a:endParaRPr lang="uk-UA" sz="900" b="1" dirty="0" smtClean="0">
              <a:solidFill>
                <a:schemeClr val="bg1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uk-UA" sz="1700" b="1" dirty="0" smtClean="0">
                <a:solidFill>
                  <a:schemeClr val="bg1"/>
                </a:solidFill>
              </a:rPr>
              <a:t>придбання для </a:t>
            </a:r>
            <a:r>
              <a:rPr lang="uk-UA" sz="1700" b="1" dirty="0">
                <a:solidFill>
                  <a:schemeClr val="bg1"/>
                </a:solidFill>
              </a:rPr>
              <a:t>КП «Томаківське водопровідно-каналізаційне господарство» Томаківської селищної </a:t>
            </a:r>
            <a:r>
              <a:rPr lang="uk-UA" sz="1700" b="1" dirty="0" smtClean="0">
                <a:solidFill>
                  <a:schemeClr val="bg1"/>
                </a:solidFill>
              </a:rPr>
              <a:t>ради </a:t>
            </a:r>
            <a:r>
              <a:rPr lang="uk-UA" sz="1700" b="1" dirty="0" err="1" smtClean="0">
                <a:solidFill>
                  <a:schemeClr val="bg1"/>
                </a:solidFill>
              </a:rPr>
              <a:t>барової</a:t>
            </a:r>
            <a:r>
              <a:rPr lang="uk-UA" sz="1700" b="1" dirty="0" smtClean="0">
                <a:solidFill>
                  <a:schemeClr val="bg1"/>
                </a:solidFill>
              </a:rPr>
              <a:t> установки (траншеєкопача) на базі трактора;</a:t>
            </a:r>
          </a:p>
          <a:p>
            <a:r>
              <a:rPr lang="uk-UA" sz="9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Blip>
                <a:blip r:embed="rId4"/>
              </a:buBlip>
            </a:pPr>
            <a:r>
              <a:rPr lang="uk-UA" sz="1700" b="1" dirty="0" smtClean="0">
                <a:solidFill>
                  <a:schemeClr val="bg1"/>
                </a:solidFill>
              </a:rPr>
              <a:t>завершення </a:t>
            </a:r>
            <a:r>
              <a:rPr lang="uk-UA" sz="1700" b="1" dirty="0">
                <a:solidFill>
                  <a:schemeClr val="bg1"/>
                </a:solidFill>
              </a:rPr>
              <a:t>проєкту «</a:t>
            </a:r>
            <a:r>
              <a:rPr lang="ru-RU" sz="1700" b="1" dirty="0" err="1">
                <a:solidFill>
                  <a:schemeClr val="bg1"/>
                </a:solidFill>
              </a:rPr>
              <a:t>Нове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будівництво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магістрального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водогону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  <a:r>
              <a:rPr lang="ru-RU" sz="1700" b="1" dirty="0" err="1">
                <a:solidFill>
                  <a:schemeClr val="bg1"/>
                </a:solidFill>
              </a:rPr>
              <a:t>Томаківка</a:t>
            </a:r>
            <a:r>
              <a:rPr lang="ru-RU" sz="1700" b="1" dirty="0">
                <a:solidFill>
                  <a:schemeClr val="bg1"/>
                </a:solidFill>
              </a:rPr>
              <a:t> - </a:t>
            </a:r>
            <a:r>
              <a:rPr lang="ru-RU" sz="1700" b="1" dirty="0" err="1">
                <a:solidFill>
                  <a:schemeClr val="bg1"/>
                </a:solidFill>
              </a:rPr>
              <a:t>Кисличувате</a:t>
            </a:r>
            <a:r>
              <a:rPr lang="ru-RU" sz="1700" b="1" dirty="0">
                <a:solidFill>
                  <a:schemeClr val="bg1"/>
                </a:solidFill>
              </a:rPr>
              <a:t> - Преображенка Томаківського району</a:t>
            </a:r>
            <a:r>
              <a:rPr lang="ru-RU" sz="1700" b="1" dirty="0" smtClean="0">
                <a:solidFill>
                  <a:schemeClr val="bg1"/>
                </a:solidFill>
              </a:rPr>
              <a:t>»;</a:t>
            </a:r>
          </a:p>
          <a:p>
            <a:endParaRPr lang="uk-UA" sz="900" b="1" dirty="0">
              <a:solidFill>
                <a:schemeClr val="bg1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uk-UA" sz="1700" b="1" dirty="0" smtClean="0">
                <a:solidFill>
                  <a:schemeClr val="bg1"/>
                </a:solidFill>
              </a:rPr>
              <a:t>локальне забезпечення жителів Преображенського старостинського округу водою: необхідність </a:t>
            </a:r>
            <a:r>
              <a:rPr lang="uk-UA" sz="1700" b="1" dirty="0">
                <a:solidFill>
                  <a:schemeClr val="bg1"/>
                </a:solidFill>
              </a:rPr>
              <a:t>приєднання до існуючого водогону з </a:t>
            </a:r>
            <a:r>
              <a:rPr lang="uk-UA" sz="1700" b="1" dirty="0" err="1" smtClean="0">
                <a:solidFill>
                  <a:schemeClr val="bg1"/>
                </a:solidFill>
              </a:rPr>
              <a:t>р.Дніпро</a:t>
            </a:r>
            <a:r>
              <a:rPr lang="uk-UA" sz="1700" b="1" dirty="0" smtClean="0">
                <a:solidFill>
                  <a:schemeClr val="bg1"/>
                </a:solidFill>
              </a:rPr>
              <a:t>, будівництво станції </a:t>
            </a:r>
            <a:r>
              <a:rPr lang="uk-UA" sz="1700" b="1" dirty="0">
                <a:solidFill>
                  <a:schemeClr val="bg1"/>
                </a:solidFill>
              </a:rPr>
              <a:t>очищення </a:t>
            </a:r>
            <a:r>
              <a:rPr lang="uk-UA" sz="1700" b="1" dirty="0" smtClean="0">
                <a:solidFill>
                  <a:schemeClr val="bg1"/>
                </a:solidFill>
              </a:rPr>
              <a:t>води</a:t>
            </a:r>
            <a:r>
              <a:rPr lang="uk-UA" sz="1700" b="1" dirty="0">
                <a:solidFill>
                  <a:schemeClr val="bg1"/>
                </a:solidFill>
              </a:rPr>
              <a:t> </a:t>
            </a:r>
            <a:r>
              <a:rPr lang="uk-UA" sz="1700" b="1" dirty="0" smtClean="0">
                <a:solidFill>
                  <a:schemeClr val="bg1"/>
                </a:solidFill>
              </a:rPr>
              <a:t>та розвідних мереж;</a:t>
            </a:r>
          </a:p>
          <a:p>
            <a:endParaRPr lang="uk-UA" sz="900" b="1" dirty="0" smtClean="0">
              <a:solidFill>
                <a:schemeClr val="bg1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uk-UA" sz="1700" b="1" dirty="0" smtClean="0">
                <a:solidFill>
                  <a:schemeClr val="bg1"/>
                </a:solidFill>
              </a:rPr>
              <a:t>локальне </a:t>
            </a:r>
            <a:r>
              <a:rPr lang="uk-UA" sz="1700" b="1" dirty="0">
                <a:solidFill>
                  <a:schemeClr val="bg1"/>
                </a:solidFill>
              </a:rPr>
              <a:t>забезпечення жителів </a:t>
            </a:r>
            <a:r>
              <a:rPr lang="uk-UA" sz="1700" b="1" dirty="0" smtClean="0">
                <a:solidFill>
                  <a:schemeClr val="bg1"/>
                </a:solidFill>
              </a:rPr>
              <a:t>Кисличуватського </a:t>
            </a:r>
            <a:r>
              <a:rPr lang="uk-UA" sz="1700" b="1" dirty="0">
                <a:solidFill>
                  <a:schemeClr val="bg1"/>
                </a:solidFill>
              </a:rPr>
              <a:t>старостинського округу водою: необхідність приєднання до існуючого водогону з </a:t>
            </a:r>
            <a:r>
              <a:rPr lang="uk-UA" sz="1700" b="1" dirty="0" err="1">
                <a:solidFill>
                  <a:schemeClr val="bg1"/>
                </a:solidFill>
              </a:rPr>
              <a:t>р.Дніпро</a:t>
            </a:r>
            <a:r>
              <a:rPr lang="uk-UA" sz="1700" b="1" dirty="0">
                <a:solidFill>
                  <a:schemeClr val="bg1"/>
                </a:solidFill>
              </a:rPr>
              <a:t>, будівництво станції очищення води та розвідних </a:t>
            </a:r>
            <a:r>
              <a:rPr lang="uk-UA" sz="1700" b="1" dirty="0" smtClean="0">
                <a:solidFill>
                  <a:schemeClr val="bg1"/>
                </a:solidFill>
              </a:rPr>
              <a:t>мереж. </a:t>
            </a:r>
            <a:endParaRPr lang="uk-UA" sz="1700" b="1" dirty="0">
              <a:solidFill>
                <a:schemeClr val="bg1"/>
              </a:solidFill>
            </a:endParaRPr>
          </a:p>
          <a:p>
            <a:pPr>
              <a:lnSpc>
                <a:spcPts val="2900"/>
              </a:lnSpc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411479"/>
            <a:ext cx="6851469" cy="329184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5145315"/>
            <a:ext cx="1712685" cy="171268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18" y="4360867"/>
            <a:ext cx="5704840" cy="1343248"/>
          </a:xfrm>
        </p:spPr>
        <p:txBody>
          <a:bodyPr/>
          <a:lstStyle/>
          <a:p>
            <a:r>
              <a:rPr lang="uk-UA" dirty="0" smtClean="0"/>
              <a:t>Олексій ВЕЛИЧКО</a:t>
            </a:r>
            <a:endParaRPr lang="en-US" dirty="0"/>
          </a:p>
          <a:p>
            <a:r>
              <a:rPr lang="uk-UA" dirty="0" smtClean="0"/>
              <a:t>+38(067)686-45-01</a:t>
            </a:r>
            <a:endParaRPr lang="en-US" dirty="0"/>
          </a:p>
          <a:p>
            <a:r>
              <a:rPr lang="en-US" dirty="0" smtClean="0"/>
              <a:t>oleksij.velichko@ukr.net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FE134-9032-4C7F-BC57-C7DE3F83336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Произвольный</PresentationFormat>
  <Paragraphs>29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Custom</vt:lpstr>
      <vt:lpstr>Томаківська селищна територіальна громада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2023-12-20T08:12:12Z</dcterms:created>
  <dcterms:modified xsi:type="dcterms:W3CDTF">2025-05-09T10:14:04Z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