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Nunito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5" roundtripDataSignature="AMtx7mhneU5YbETvCgRR+sTRqj/ebz/E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B4A84A8-5581-456C-9989-52663CA9A9AF}">
  <a:tblStyle styleId="{2B4A84A8-5581-456C-9989-52663CA9A9A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3.xml"/><Relationship Id="rId42" Type="http://schemas.openxmlformats.org/officeDocument/2006/relationships/font" Target="fonts/NunitoSans-bold.fntdata"/><Relationship Id="rId41" Type="http://schemas.openxmlformats.org/officeDocument/2006/relationships/font" Target="fonts/NunitoSans-regular.fntdata"/><Relationship Id="rId22" Type="http://schemas.openxmlformats.org/officeDocument/2006/relationships/slide" Target="slides/slide15.xml"/><Relationship Id="rId44" Type="http://schemas.openxmlformats.org/officeDocument/2006/relationships/font" Target="fonts/NunitoSans-boldItalic.fntdata"/><Relationship Id="rId21" Type="http://schemas.openxmlformats.org/officeDocument/2006/relationships/slide" Target="slides/slide14.xml"/><Relationship Id="rId43" Type="http://schemas.openxmlformats.org/officeDocument/2006/relationships/font" Target="fonts/NunitoSans-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Roboto-regular.fntdata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Roboto-italic.fntdata"/><Relationship Id="rId16" Type="http://schemas.openxmlformats.org/officeDocument/2006/relationships/slide" Target="slides/slide9.xml"/><Relationship Id="rId38" Type="http://schemas.openxmlformats.org/officeDocument/2006/relationships/font" Target="fonts/Roboto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61287da2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561287da2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61287da2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3561287da2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61287da2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3561287da2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61287da2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3561287da2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61287da21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3561287da21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61287da21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3561287da21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61287da21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3561287da21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61287da21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561287da21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61287da21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3561287da21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61287da21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3561287da21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61287da2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3561287da2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61287da21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561287da21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61287da21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3561287da21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8db199a9f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28db199a9f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61287da21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561287da21_0_3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61287da21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3561287da21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61287da21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3561287da21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61287da21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3561287da21_0_3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61287da21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561287da21_0_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61287da21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3561287da21_0_3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61287da21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3561287da21_0_3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61287da21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3561287da21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61287da21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561287da21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61287da21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3561287da21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5a57469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55a57469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61287da21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3561287da21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61287da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561287da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61287da2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3561287da2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61287da21_0_38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g3561287da21_0_380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g3561287da21_0_38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g3561287da21_0_38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g3561287da21_0_38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61287da21_0_38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g3561287da21_0_38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g3561287da21_0_38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g3561287da21_0_38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g3561287da21_0_38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61287da21_0_392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g3561287da21_0_392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g3561287da21_0_39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g3561287da21_0_39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g3561287da21_0_39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61287da21_0_3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g3561287da21_0_39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g3561287da21_0_39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g3561287da21_0_3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g3561287da21_0_3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g3561287da21_0_3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561287da21_0_40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g3561287da21_0_405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g3561287da21_0_405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g3561287da21_0_40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g3561287da21_0_405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g3561287da21_0_40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g3561287da21_0_40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3561287da21_0_40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61287da21_0_4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g3561287da21_0_4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g3561287da21_0_4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g3561287da21_0_4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61287da21_0_4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g3561287da21_0_4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g3561287da21_0_4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61287da21_0_4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g3561287da21_0_42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g3561287da21_0_423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g3561287da21_0_4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g3561287da21_0_4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g3561287da21_0_4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61287da21_0_430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g3561287da21_0_43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g3561287da21_0_430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g3561287da21_0_4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g3561287da21_0_4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g3561287da21_0_4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61287da21_0_4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g3561287da21_0_437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g3561287da21_0_4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g3561287da21_0_4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g3561287da21_0_4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61287da21_0_443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g3561287da21_0_443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g3561287da21_0_4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g3561287da21_0_4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g3561287da21_0_4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61287da21_0_37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g3561287da21_0_37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g3561287da21_0_37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g3561287da21_0_37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g3561287da21_0_37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hyperlink" Target="https://www.meteo.gov.ua/ua/Shchodenna-hidrolohichna-situaciya" TargetMode="External"/><Relationship Id="rId5" Type="http://schemas.openxmlformats.org/officeDocument/2006/relationships/hyperlink" Target="https://landwater.uhmi.org.ua/" TargetMode="External"/><Relationship Id="rId6" Type="http://schemas.openxmlformats.org/officeDocument/2006/relationships/hyperlink" Target="https://mepr.gov.ua/diyalnist/plany/plany-upravlinnya-richkovymy-basejnamy-2025-2030-roky/" TargetMode="External"/><Relationship Id="rId7" Type="http://schemas.openxmlformats.org/officeDocument/2006/relationships/hyperlink" Target="https://data.apps.fao.org/aquastat/?lang=en" TargetMode="External"/><Relationship Id="rId8" Type="http://schemas.openxmlformats.org/officeDocument/2006/relationships/hyperlink" Target="http://www.aquanty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hyperlink" Target="mailto:artem.shyra@nerex.ua" TargetMode="External"/><Relationship Id="rId6" Type="http://schemas.openxmlformats.org/officeDocument/2006/relationships/hyperlink" Target="https://www.linkedin.com/in/artem-shyra-27020666/" TargetMode="External"/><Relationship Id="rId7" Type="http://schemas.openxmlformats.org/officeDocument/2006/relationships/hyperlink" Target="https://www.ukrainian-water-association.org/" TargetMode="External"/><Relationship Id="rId8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43.jpg"/><Relationship Id="rId5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Relationship Id="rId5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8.jpg"/><Relationship Id="rId10" Type="http://schemas.openxmlformats.org/officeDocument/2006/relationships/image" Target="../media/image41.jpg"/><Relationship Id="rId9" Type="http://schemas.openxmlformats.org/officeDocument/2006/relationships/image" Target="../media/image2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40.jpg"/><Relationship Id="rId8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7.pn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13" y="0"/>
            <a:ext cx="911237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"/>
          <p:cNvSpPr txBox="1"/>
          <p:nvPr/>
        </p:nvSpPr>
        <p:spPr>
          <a:xfrm>
            <a:off x="318975" y="2078500"/>
            <a:ext cx="6217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3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 Проект </a:t>
            </a:r>
            <a:br>
              <a:rPr b="1" lang="ru" sz="3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ru" sz="3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r>
              <a:rPr b="1" lang="ru" sz="3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Водні стратегії для громад”</a:t>
            </a:r>
            <a:br>
              <a:rPr b="1" lang="ru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br>
              <a:rPr b="1" lang="ru" sz="2800"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ru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Проміжний звіт 1-го етапу</a:t>
            </a:r>
            <a:endParaRPr b="1" i="0" sz="2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31" name="Google Shape;13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8850" y="446650"/>
            <a:ext cx="2168074" cy="78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561287da21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561287da21_0_51"/>
          <p:cNvSpPr txBox="1"/>
          <p:nvPr/>
        </p:nvSpPr>
        <p:spPr>
          <a:xfrm>
            <a:off x="445500" y="0"/>
            <a:ext cx="654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3. </a:t>
            </a: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Глухівська ТГ Сумської області</a:t>
            </a:r>
            <a:r>
              <a:rPr b="1" i="0" lang="ru" sz="2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 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g3561287da21_0_51" title="1 — копия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1007" y="741150"/>
            <a:ext cx="6882991" cy="44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561287da21_0_51" title="2.png"/>
          <p:cNvPicPr preferRelativeResize="0"/>
          <p:nvPr/>
        </p:nvPicPr>
        <p:blipFill rotWithShape="1">
          <a:blip r:embed="rId5">
            <a:alphaModFix/>
          </a:blip>
          <a:srcRect b="12134" l="35336" r="2896" t="0"/>
          <a:stretch/>
        </p:blipFill>
        <p:spPr>
          <a:xfrm>
            <a:off x="0" y="1905750"/>
            <a:ext cx="3289499" cy="32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561287da21_0_51" title="Глухів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9500" y="3822525"/>
            <a:ext cx="1979350" cy="1320975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13" name="Google Shape;213;g3561287da21_0_51"/>
          <p:cNvCxnSpPr/>
          <p:nvPr/>
        </p:nvCxnSpPr>
        <p:spPr>
          <a:xfrm flipH="1" rot="10800000">
            <a:off x="3740200" y="3984750"/>
            <a:ext cx="760200" cy="2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4" name="Google Shape;214;g3561287da21_0_51"/>
          <p:cNvSpPr txBox="1"/>
          <p:nvPr/>
        </p:nvSpPr>
        <p:spPr>
          <a:xfrm>
            <a:off x="0" y="741150"/>
            <a:ext cx="3289500" cy="1838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Басейн р. Дніпро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Суббасейн р. Десна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Сейм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Клевень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Есмань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3561287da21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561287da21_0_41" title="2.png"/>
          <p:cNvPicPr preferRelativeResize="0"/>
          <p:nvPr/>
        </p:nvPicPr>
        <p:blipFill rotWithShape="1">
          <a:blip r:embed="rId4">
            <a:alphaModFix/>
          </a:blip>
          <a:srcRect b="23286" l="11505" r="10915" t="12475"/>
          <a:stretch/>
        </p:blipFill>
        <p:spPr>
          <a:xfrm>
            <a:off x="-125" y="2393945"/>
            <a:ext cx="3952499" cy="272880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561287da21_0_41"/>
          <p:cNvSpPr txBox="1"/>
          <p:nvPr/>
        </p:nvSpPr>
        <p:spPr>
          <a:xfrm>
            <a:off x="350525" y="-45075"/>
            <a:ext cx="8243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4. </a:t>
            </a: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Томаківська ТГ Дніпропетровської області</a:t>
            </a:r>
            <a:r>
              <a:rPr b="1" i="0" lang="ru" sz="2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 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561287da21_0_41" title="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367" y="741150"/>
            <a:ext cx="5191630" cy="438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561287da21_0_41" title="Томаківка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2375" y="3896671"/>
            <a:ext cx="1837174" cy="122607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24" name="Google Shape;224;g3561287da21_0_41"/>
          <p:cNvCxnSpPr/>
          <p:nvPr/>
        </p:nvCxnSpPr>
        <p:spPr>
          <a:xfrm flipH="1" rot="10800000">
            <a:off x="4372428" y="4622228"/>
            <a:ext cx="760200" cy="2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5" name="Google Shape;225;g3561287da21_0_41"/>
          <p:cNvSpPr txBox="1"/>
          <p:nvPr/>
        </p:nvSpPr>
        <p:spPr>
          <a:xfrm>
            <a:off x="0" y="741150"/>
            <a:ext cx="3952500" cy="1683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Басейн р. Дніпро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Суббасейн Нижнього Дніпра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Ревун - 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Томаківка</a:t>
            </a:r>
            <a:b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ru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Випаровування з Миколаївського водосховища </a:t>
            </a:r>
            <a:r>
              <a:rPr b="1" lang="ru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- 1 млн м</a:t>
            </a:r>
            <a:r>
              <a:rPr b="1" baseline="30000" lang="ru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r>
              <a:rPr b="1" lang="ru" sz="1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/рік</a:t>
            </a:r>
            <a:endParaRPr b="1" sz="1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3561287da21_0_14" title="1.png"/>
          <p:cNvPicPr preferRelativeResize="0"/>
          <p:nvPr/>
        </p:nvPicPr>
        <p:blipFill rotWithShape="1">
          <a:blip r:embed="rId3">
            <a:alphaModFix/>
          </a:blip>
          <a:srcRect b="0" l="0" r="0" t="19961"/>
          <a:stretch/>
        </p:blipFill>
        <p:spPr>
          <a:xfrm>
            <a:off x="2279778" y="741150"/>
            <a:ext cx="6864223" cy="44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561287da21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561287da21_0_14" title="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547250"/>
            <a:ext cx="2481428" cy="35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3561287da21_0_14"/>
          <p:cNvSpPr txBox="1"/>
          <p:nvPr/>
        </p:nvSpPr>
        <p:spPr>
          <a:xfrm>
            <a:off x="463950" y="0"/>
            <a:ext cx="7261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5. Красносільска ТГ Одеської області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3561287da21_0_14"/>
          <p:cNvSpPr txBox="1"/>
          <p:nvPr/>
        </p:nvSpPr>
        <p:spPr>
          <a:xfrm>
            <a:off x="0" y="741150"/>
            <a:ext cx="4266600" cy="806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Басейн річок Причорномор'я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Великий Куяльник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35" name="Google Shape;235;g3561287da21_0_14" title="Красносілка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1420" y="3828313"/>
            <a:ext cx="1970700" cy="131517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36" name="Google Shape;236;g3561287da21_0_14"/>
          <p:cNvCxnSpPr/>
          <p:nvPr/>
        </p:nvCxnSpPr>
        <p:spPr>
          <a:xfrm flipH="1">
            <a:off x="3436100" y="4401950"/>
            <a:ext cx="515700" cy="348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3561287da21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561287da21_0_29"/>
          <p:cNvSpPr txBox="1"/>
          <p:nvPr/>
        </p:nvSpPr>
        <p:spPr>
          <a:xfrm>
            <a:off x="492975" y="0"/>
            <a:ext cx="751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6. Теплодарська ТГ Одеської області</a:t>
            </a:r>
            <a:r>
              <a:rPr b="1" i="0" lang="ru" sz="2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 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561287da21_0_29" title="333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918175"/>
            <a:ext cx="3006976" cy="22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561287da21_0_29" title="3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6982" y="741150"/>
            <a:ext cx="6137017" cy="440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561287da21_0_29"/>
          <p:cNvSpPr txBox="1"/>
          <p:nvPr/>
        </p:nvSpPr>
        <p:spPr>
          <a:xfrm>
            <a:off x="0" y="767725"/>
            <a:ext cx="3006900" cy="2157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Басейн річок Причорномор'я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Барабой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46" name="Google Shape;246;g3561287da21_0_29" title="Теплодар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6975" y="3464775"/>
            <a:ext cx="2515460" cy="1678724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47" name="Google Shape;247;g3561287da21_0_29"/>
          <p:cNvCxnSpPr/>
          <p:nvPr/>
        </p:nvCxnSpPr>
        <p:spPr>
          <a:xfrm flipH="1">
            <a:off x="4288550" y="4186350"/>
            <a:ext cx="599400" cy="474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3561287da21_0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561287da21_0_171"/>
          <p:cNvSpPr txBox="1"/>
          <p:nvPr/>
        </p:nvSpPr>
        <p:spPr>
          <a:xfrm>
            <a:off x="229000" y="860775"/>
            <a:ext cx="3954000" cy="4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Водоспоживання:</a:t>
            </a:r>
            <a:endParaRPr b="1" sz="24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Муніципальне 10-20%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Промисловість 10-30%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Зрошення 60-80%</a:t>
            </a:r>
            <a:endParaRPr sz="24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Екологічна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витрата </a:t>
            </a:r>
            <a:r>
              <a:rPr b="1" lang="ru" sz="1800">
                <a:solidFill>
                  <a:srgbClr val="FF0000"/>
                </a:solidFill>
                <a:latin typeface="Nunito Sans"/>
                <a:ea typeface="Nunito Sans"/>
                <a:cs typeface="Nunito Sans"/>
                <a:sym typeface="Nunito Sans"/>
              </a:rPr>
              <a:t>???</a:t>
            </a:r>
            <a:endParaRPr b="1" sz="180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Одиниці виміру:</a:t>
            </a:r>
            <a:endParaRPr b="1" sz="23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мм/рік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млн м</a:t>
            </a:r>
            <a:r>
              <a:rPr b="1" baseline="30000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/рік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м³/особу/рік</a:t>
            </a:r>
            <a:endParaRPr b="1" sz="180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54" name="Google Shape;254;g3561287da21_0_171"/>
          <p:cNvSpPr txBox="1"/>
          <p:nvPr/>
        </p:nvSpPr>
        <p:spPr>
          <a:xfrm>
            <a:off x="540450" y="0"/>
            <a:ext cx="65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потреби громад в воді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3561287da21_0_171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9079" y="860775"/>
            <a:ext cx="4073696" cy="17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561287da21_0_171"/>
          <p:cNvSpPr txBox="1"/>
          <p:nvPr/>
        </p:nvSpPr>
        <p:spPr>
          <a:xfrm>
            <a:off x="5153000" y="2570300"/>
            <a:ext cx="353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Світовий розподіл (за даними FAO, World Bank)</a:t>
            </a:r>
            <a:endParaRPr b="1"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57" name="Google Shape;257;g3561287da21_0_171"/>
          <p:cNvSpPr txBox="1"/>
          <p:nvPr/>
        </p:nvSpPr>
        <p:spPr>
          <a:xfrm>
            <a:off x="5188488" y="4711475"/>
            <a:ext cx="353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Україна 2021 рік</a:t>
            </a:r>
            <a:r>
              <a:rPr b="1" lang="ru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(за даними ДержВодАгенства)</a:t>
            </a:r>
            <a:endParaRPr b="1"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58" name="Google Shape;258;g3561287da21_0_171" title="Диаграмма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6126" y="3089114"/>
            <a:ext cx="3954001" cy="1707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561287da21_0_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561287da21_0_181"/>
          <p:cNvSpPr txBox="1"/>
          <p:nvPr/>
        </p:nvSpPr>
        <p:spPr>
          <a:xfrm>
            <a:off x="271500" y="1049800"/>
            <a:ext cx="8369700" cy="3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муніципальне водоспоживання на 1 особу:</a:t>
            </a:r>
            <a:endParaRPr b="1"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100-150 л/добу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(FAO AQUASTAT)</a:t>
            </a:r>
            <a:b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	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- 36-55 м³/особу/рік</a:t>
            </a:r>
            <a:endParaRPr b="1" sz="2000" u="sng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271 л/добу: 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споживання на питні та 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санітарно-гігієнічні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потреби в 2021 році 4,1 км</a:t>
            </a:r>
            <a:r>
              <a:rPr baseline="30000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даними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ДержВодАгенства)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населення 41 млн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оцінкою МВФ у 2021 році)</a:t>
            </a:r>
            <a:b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	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- 99 м³/особу/рік</a:t>
            </a:r>
            <a:endParaRPr b="1" sz="2000" u="sng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безповоротне споживання в муніципальному секторі становить 2–10%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даними FAO AQUASTAT,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OECD)</a:t>
            </a:r>
            <a:b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	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- макс 10 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м³/особу/рік</a:t>
            </a:r>
            <a:endParaRPr sz="2000" u="sng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65" name="Google Shape;265;g3561287da21_0_181"/>
          <p:cNvSpPr txBox="1"/>
          <p:nvPr/>
        </p:nvSpPr>
        <p:spPr>
          <a:xfrm>
            <a:off x="540450" y="0"/>
            <a:ext cx="65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потреби громад в воді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3561287da21_0_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561287da21_0_193"/>
          <p:cNvSpPr txBox="1"/>
          <p:nvPr/>
        </p:nvSpPr>
        <p:spPr>
          <a:xfrm>
            <a:off x="461425" y="817350"/>
            <a:ext cx="7451700" cy="41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промислового водоспоживання на 1 особу:</a:t>
            </a:r>
            <a:endParaRPr b="1"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середній промисловий водозабір на душу населення, оціночна цифра, якщо немає детальної промислової структури </a:t>
            </a:r>
            <a:b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даними FAO, EU Water Framework Directive)</a:t>
            </a:r>
            <a:b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	</a:t>
            </a:r>
            <a:r>
              <a:rPr b="1" lang="ru" sz="2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- 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150–300 м³/особа/рік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	</a:t>
            </a:r>
            <a:endParaRPr b="1" sz="2000" u="sng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споживання на промислові потреби 14,280 км</a:t>
            </a:r>
            <a:r>
              <a:rPr baseline="30000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в 2021 році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даними ДержВодАгенства)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населення 41 млн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оцінкою МВФ у 2021 році)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- 348 м³/особу/рік</a:t>
            </a:r>
            <a:endParaRPr b="1" sz="2000" u="sng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безповоротне споживання в промисловості становить близько 20–30%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даними FAO AQUASTAT)</a:t>
            </a:r>
            <a:b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	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- макс 104 м³/особу/рік</a:t>
            </a:r>
            <a:endParaRPr b="1" sz="180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72" name="Google Shape;272;g3561287da21_0_193"/>
          <p:cNvSpPr txBox="1"/>
          <p:nvPr/>
        </p:nvSpPr>
        <p:spPr>
          <a:xfrm>
            <a:off x="540450" y="0"/>
            <a:ext cx="65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потреби громад в воді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3561287da21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561287da21_0_213"/>
          <p:cNvSpPr txBox="1"/>
          <p:nvPr/>
        </p:nvSpPr>
        <p:spPr>
          <a:xfrm>
            <a:off x="461425" y="817350"/>
            <a:ext cx="7451700" cy="3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потреб на зрошення:</a:t>
            </a:r>
            <a:endParaRPr b="1"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Потреба в зрошенні в Україні 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складає від 200 до 700 мм, 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 залежності від регіону та погодних умов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даними FAO)</a:t>
            </a:r>
            <a:b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		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r>
              <a:rPr b="1" lang="ru" sz="20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0,2-0,7 млн м³/км²/рік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	</a:t>
            </a:r>
            <a:endParaRPr b="1" sz="2000" u="sng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екологічної витрати води:</a:t>
            </a:r>
            <a:endParaRPr b="1"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Для забезпечення сталого водокористування, рекомендується, щоб безповоротне водоспоживання не перевищувало </a:t>
            </a:r>
            <a:r>
              <a:rPr b="1" lang="ru" sz="18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25% від наявних водних ресурсів</a:t>
            </a:r>
            <a: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br>
              <a:rPr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даними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FAO SDG Indicator 6.4.2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)</a:t>
            </a:r>
            <a:endParaRPr b="1" sz="180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79" name="Google Shape;279;g3561287da21_0_213"/>
          <p:cNvSpPr txBox="1"/>
          <p:nvPr/>
        </p:nvSpPr>
        <p:spPr>
          <a:xfrm>
            <a:off x="540450" y="0"/>
            <a:ext cx="65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потреби громад в воді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" name="Google Shape;284;g3561287da21_0_203"/>
          <p:cNvGraphicFramePr/>
          <p:nvPr/>
        </p:nvGraphicFramePr>
        <p:xfrm>
          <a:off x="69731" y="8901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{2B4A84A8-5581-456C-9989-52663CA9A9AF}</a:tableStyleId>
              </a:tblPr>
              <a:tblGrid>
                <a:gridCol w="1970275"/>
                <a:gridCol w="1127750"/>
                <a:gridCol w="1127750"/>
                <a:gridCol w="1127750"/>
                <a:gridCol w="1127750"/>
                <a:gridCol w="1191075"/>
                <a:gridCol w="1064425"/>
              </a:tblGrid>
              <a:tr h="496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Тячів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Клесів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Глухів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Томаківка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Красносілка</a:t>
                      </a:r>
                      <a:endParaRPr b="1" sz="13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Теплодар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*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Населення,</a:t>
                      </a:r>
                      <a:b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осіб</a:t>
                      </a:r>
                      <a:endParaRPr b="1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33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000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15 000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40 000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25 000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20000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5 000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**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Безповоротне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 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млн м</a:t>
                      </a:r>
                      <a:r>
                        <a:rPr b="1" baseline="30000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/рік</a:t>
                      </a:r>
                      <a:endParaRPr b="1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3,8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1,6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4,6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2,8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2,3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2,8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***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Загальне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,</a:t>
                      </a:r>
                      <a:b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млн м</a:t>
                      </a:r>
                      <a:r>
                        <a:rPr b="1" baseline="30000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/рік</a:t>
                      </a:r>
                      <a:endParaRPr b="1" sz="18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9,9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4,2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12,0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7,5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6,0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7,5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85" name="Google Shape;285;g3561287da21_0_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3561287da21_0_203"/>
          <p:cNvSpPr txBox="1"/>
          <p:nvPr/>
        </p:nvSpPr>
        <p:spPr>
          <a:xfrm>
            <a:off x="540450" y="0"/>
            <a:ext cx="65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потреби громад в воді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3561287da21_0_203"/>
          <p:cNvSpPr txBox="1"/>
          <p:nvPr/>
        </p:nvSpPr>
        <p:spPr>
          <a:xfrm>
            <a:off x="69725" y="4166000"/>
            <a:ext cx="84693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* 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населення збільшено на 30-50% з урахуванням оптимістичного прогнозу зростання</a:t>
            </a:r>
            <a:b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**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На муніципальне та промислове безповоротне водоспоживання сумарно </a:t>
            </a:r>
            <a:r>
              <a:rPr b="1"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114 м³/особу/рік</a:t>
            </a: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b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*** На муніципальне та промислове загальне водоспоживання сумарно </a:t>
            </a:r>
            <a:r>
              <a:rPr b="1" i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300 м³/особу/рік </a:t>
            </a:r>
            <a:endParaRPr b="1" sz="180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3561287da21_0_4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561287da21_0_460"/>
          <p:cNvSpPr txBox="1"/>
          <p:nvPr/>
        </p:nvSpPr>
        <p:spPr>
          <a:xfrm>
            <a:off x="540450" y="0"/>
            <a:ext cx="780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внутрішніх водних ресурсів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3561287da21_0_460"/>
          <p:cNvSpPr txBox="1"/>
          <p:nvPr/>
        </p:nvSpPr>
        <p:spPr>
          <a:xfrm>
            <a:off x="229000" y="860775"/>
            <a:ext cx="8657700" cy="29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Як знайти шар стоку</a:t>
            </a:r>
            <a:r>
              <a:rPr b="1"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:</a:t>
            </a:r>
            <a:endParaRPr b="1" sz="24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Укргідрометцентр </a:t>
            </a: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https://www.meteo.gov.ua/ua/Shchodenna-hidrolohichna-situaciya</a:t>
            </a: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Український</a:t>
            </a: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гідрометеорологічний інститут</a:t>
            </a:r>
            <a:r>
              <a:rPr b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https://landwater.uhmi.org.ua/</a:t>
            </a:r>
            <a:r>
              <a:rPr b="1" lang="ru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b="1" lang="ru" sz="1600">
                <a:solidFill>
                  <a:srgbClr val="1F6BC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sz="1600">
              <a:solidFill>
                <a:srgbClr val="1F6BC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Плани управління річковими басейнами</a:t>
            </a:r>
            <a:endParaRPr b="1" sz="1600">
              <a:solidFill>
                <a:srgbClr val="1F6BC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https://mepr.gov.ua/diyalnist/plany/plany-upravlinnya-richkovymy-basejnamy-2025-2030-roky/</a:t>
            </a: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Глобальна база даних FAO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https://data.apps.fao.org/aquastat/?lang=en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Гідрологічне моделювання з HydroGeoSphere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www.aquanty.com</a:t>
            </a:r>
            <a:r>
              <a:rPr b="1" lang="ru" u="sng">
                <a:solidFill>
                  <a:srgbClr val="0000FF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sz="1800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g3561287da21_0_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13" y="0"/>
            <a:ext cx="911237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561287da21_0_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8850" y="446650"/>
            <a:ext cx="2168074" cy="78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561287da21_0_119"/>
          <p:cNvSpPr txBox="1"/>
          <p:nvPr/>
        </p:nvSpPr>
        <p:spPr>
          <a:xfrm>
            <a:off x="318975" y="1999375"/>
            <a:ext cx="6217200" cy="22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 Sans"/>
              <a:buAutoNum type="arabicPeriod"/>
            </a:pPr>
            <a:r>
              <a:rPr b="1"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Загальний опис проекту та цілі</a:t>
            </a:r>
            <a:endParaRPr b="1" sz="23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unito Sans"/>
              <a:buAutoNum type="arabicPeriod"/>
            </a:pPr>
            <a:r>
              <a:rPr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потреби громад в воді</a:t>
            </a:r>
            <a:endParaRPr sz="23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2300"/>
              <a:buFont typeface="Nunito Sans"/>
              <a:buAutoNum type="arabicPeriod"/>
            </a:pPr>
            <a:r>
              <a:rPr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наявних внутрішніх водних ресурсів на території громади </a:t>
            </a:r>
            <a:endParaRPr sz="33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" name="Google Shape;299;g3561287da21_0_500"/>
          <p:cNvGraphicFramePr/>
          <p:nvPr/>
        </p:nvGraphicFramePr>
        <p:xfrm>
          <a:off x="203506" y="9486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{2B4A84A8-5581-456C-9989-52663CA9A9AF}</a:tableStyleId>
              </a:tblPr>
              <a:tblGrid>
                <a:gridCol w="1511325"/>
                <a:gridCol w="1204275"/>
                <a:gridCol w="1204275"/>
                <a:gridCol w="1204275"/>
                <a:gridCol w="1204275"/>
                <a:gridCol w="1204275"/>
                <a:gridCol w="1204275"/>
              </a:tblGrid>
              <a:tr h="52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Тячів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Клесів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Глухів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Томаківка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Красносілка</a:t>
                      </a:r>
                      <a:endParaRPr b="1" sz="13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Теплодар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8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Площа,</a:t>
                      </a:r>
                      <a:b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км</a:t>
                      </a:r>
                      <a:r>
                        <a:rPr b="1" baseline="30000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endParaRPr b="1" baseline="30000" sz="16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91,3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337,7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456,5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512,7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374,7</a:t>
                      </a:r>
                      <a:endParaRPr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rgbClr val="FF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114</a:t>
                      </a:r>
                      <a:endParaRPr sz="1600">
                        <a:solidFill>
                          <a:srgbClr val="FF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1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Шар стоку, мм</a:t>
                      </a:r>
                      <a:endParaRPr b="1" sz="18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584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172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142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38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34</a:t>
                      </a:r>
                      <a:endParaRPr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36</a:t>
                      </a:r>
                      <a:endParaRPr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1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Водні ресурси, </a:t>
                      </a:r>
                      <a:b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млн м</a:t>
                      </a:r>
                      <a:r>
                        <a:rPr b="1" baseline="30000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/рік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53,3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58,1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64,8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19,5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12,7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4,1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00" name="Google Shape;300;g3561287da21_0_5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3561287da21_0_500"/>
          <p:cNvSpPr txBox="1"/>
          <p:nvPr/>
        </p:nvSpPr>
        <p:spPr>
          <a:xfrm>
            <a:off x="540450" y="0"/>
            <a:ext cx="780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внутрішніх водних ресурсів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3561287da21_0_500"/>
          <p:cNvSpPr txBox="1"/>
          <p:nvPr/>
        </p:nvSpPr>
        <p:spPr>
          <a:xfrm>
            <a:off x="327200" y="4166000"/>
            <a:ext cx="8546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i="1" lang="ru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Внутрішні водні ресурси</a:t>
            </a:r>
            <a:r>
              <a:rPr i="1" lang="ru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громади обчислюються як добуток шару стоку (мм/рік) на площу громади (км²), поділений на 1000 — для отримання об’єму в мільйонах м³/рік.  </a:t>
            </a:r>
            <a:br>
              <a:rPr i="1" lang="ru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i="1" lang="ru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Формула: </a:t>
            </a:r>
            <a:r>
              <a:rPr i="1" lang="ru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ВВР = (Шар стоку × Площа) / 1000, де: ВВР — внутрішні водні ресурси (млн м³/рік), Шар стоку (мм/рік), Площа ( км²).</a:t>
            </a:r>
            <a:endParaRPr i="1" sz="10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" name="Google Shape;307;g3561287da21_0_469"/>
          <p:cNvGraphicFramePr/>
          <p:nvPr/>
        </p:nvGraphicFramePr>
        <p:xfrm>
          <a:off x="203506" y="9486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{2B4A84A8-5581-456C-9989-52663CA9A9AF}</a:tableStyleId>
              </a:tblPr>
              <a:tblGrid>
                <a:gridCol w="1872950"/>
                <a:gridCol w="1144000"/>
                <a:gridCol w="1144000"/>
                <a:gridCol w="1144000"/>
                <a:gridCol w="1144000"/>
                <a:gridCol w="1277950"/>
                <a:gridCol w="1010050"/>
              </a:tblGrid>
              <a:tr h="52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Тячів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Клесів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Глухів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Томаківка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Красносілка</a:t>
                      </a:r>
                      <a:endParaRPr b="1" sz="13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Теплодар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742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Водні ресурси, </a:t>
                      </a:r>
                      <a:b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млн м</a:t>
                      </a:r>
                      <a:r>
                        <a:rPr b="1" baseline="30000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/рік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53,3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58,1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64,8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19,5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12,7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rgbClr val="FF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4,1</a:t>
                      </a:r>
                      <a:endParaRPr b="1" sz="1600">
                        <a:solidFill>
                          <a:srgbClr val="FF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2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Безповоротне, млн м</a:t>
                      </a:r>
                      <a:r>
                        <a:rPr b="1" baseline="30000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/рік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3,8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1,6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4,6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2,8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2,3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rgbClr val="FF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2,8</a:t>
                      </a:r>
                      <a:endParaRPr b="1" sz="1600">
                        <a:solidFill>
                          <a:srgbClr val="FF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2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%</a:t>
                      </a:r>
                      <a:endParaRPr b="1" sz="18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7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%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%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7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%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14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%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18</a:t>
                      </a: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%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rgbClr val="FF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68%</a:t>
                      </a:r>
                      <a:endParaRPr b="1" sz="1600">
                        <a:solidFill>
                          <a:srgbClr val="FF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08" name="Google Shape;308;g3561287da21_0_4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561287da21_0_469"/>
          <p:cNvSpPr txBox="1"/>
          <p:nvPr/>
        </p:nvSpPr>
        <p:spPr>
          <a:xfrm>
            <a:off x="540450" y="0"/>
            <a:ext cx="780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Розрахунок внутрішніх водних ресурсів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3561287da21_0_469"/>
          <p:cNvSpPr txBox="1"/>
          <p:nvPr/>
        </p:nvSpPr>
        <p:spPr>
          <a:xfrm>
            <a:off x="429750" y="4133025"/>
            <a:ext cx="82845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Для забезпечення сталого водокористування, рекомендується, щоб безповоротне водоспоживання не перевищувало </a:t>
            </a:r>
            <a:r>
              <a:rPr b="1" lang="ru" sz="1300" u="sng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25% від наявних водних ресурсів</a:t>
            </a:r>
            <a:r>
              <a:rPr lang="ru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i="1" lang="ru" sz="1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(за даними FAO SDG Indicator 6.4.2)</a:t>
            </a:r>
            <a:endParaRPr sz="13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28db199a9ff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8db199a9ff_0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0725" y="471700"/>
            <a:ext cx="1977748" cy="71752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28db199a9ff_0_34"/>
          <p:cNvSpPr txBox="1"/>
          <p:nvPr/>
        </p:nvSpPr>
        <p:spPr>
          <a:xfrm>
            <a:off x="578375" y="1776475"/>
            <a:ext cx="5226000" cy="28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Запрошуємо до співпраці</a:t>
            </a:r>
            <a:endParaRPr b="1" sz="2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Артем Шира</a:t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Віце-президента Української водної асоціації</a:t>
            </a:r>
            <a:endParaRPr b="1" sz="15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15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Власник ПП “Нерекс”</a:t>
            </a:r>
            <a:endParaRPr b="1" i="0" sz="1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WhatsApp: +380 50 624 1202 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E-mail: </a:t>
            </a:r>
            <a:r>
              <a:rPr b="1" i="0" lang="ru" sz="1400" u="sng" cap="none" strike="noStrike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artem.shyra@nerex.ua</a:t>
            </a:r>
            <a:endParaRPr b="1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400" u="sng" cap="none" strike="noStrike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https://www.linkedin.com/in/artem-shyra-27020666/</a:t>
            </a:r>
            <a:r>
              <a:rPr b="1" i="0" lang="ru" sz="1400" u="sng" cap="none" strike="noStrike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8db199a9ff_0_34"/>
          <p:cNvSpPr txBox="1"/>
          <p:nvPr/>
        </p:nvSpPr>
        <p:spPr>
          <a:xfrm>
            <a:off x="6027300" y="4609775"/>
            <a:ext cx="3144600" cy="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300" u="sng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www.ukrainian-water-association.org</a:t>
            </a:r>
            <a:endParaRPr b="1" i="0" sz="1300" u="sng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19" name="Google Shape;319;g28db199a9ff_0_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0725" y="1688638"/>
            <a:ext cx="1790701" cy="176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3561287da21_0_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561287da21_0_337"/>
          <p:cNvSpPr txBox="1"/>
          <p:nvPr>
            <p:ph type="ctrTitle"/>
          </p:nvPr>
        </p:nvSpPr>
        <p:spPr>
          <a:xfrm>
            <a:off x="1143000" y="16740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CAAC"/>
              </a:buClr>
              <a:buSzPct val="100000"/>
              <a:buFont typeface="Arial"/>
              <a:buNone/>
            </a:pPr>
            <a:r>
              <a:rPr b="1" lang="ru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ТЯЧІВСЬКА МІСЬКА ТЕРИТОРІАЛЬНА ГРОМАДА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3561287da21_0_4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3561287da21_0_487"/>
          <p:cNvSpPr txBox="1"/>
          <p:nvPr/>
        </p:nvSpPr>
        <p:spPr>
          <a:xfrm>
            <a:off x="445500" y="0"/>
            <a:ext cx="778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1. Тячівська ТГ Закарпатської області</a:t>
            </a:r>
            <a:r>
              <a:rPr b="1" i="0" lang="ru" sz="2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3561287da21_0_487" title="Снимок экрана 2025-05-13 в 06.14.14.png"/>
          <p:cNvPicPr preferRelativeResize="0"/>
          <p:nvPr/>
        </p:nvPicPr>
        <p:blipFill rotWithShape="1">
          <a:blip r:embed="rId4">
            <a:alphaModFix/>
          </a:blip>
          <a:srcRect b="16114" l="0" r="0" t="0"/>
          <a:stretch/>
        </p:blipFill>
        <p:spPr>
          <a:xfrm>
            <a:off x="0" y="741150"/>
            <a:ext cx="9144003" cy="4402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g3561287da21_0_487"/>
          <p:cNvCxnSpPr/>
          <p:nvPr/>
        </p:nvCxnSpPr>
        <p:spPr>
          <a:xfrm flipH="1" rot="10800000">
            <a:off x="2120225" y="4175025"/>
            <a:ext cx="235500" cy="837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3561287da21_0_4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561287da21_0_475"/>
          <p:cNvSpPr txBox="1"/>
          <p:nvPr/>
        </p:nvSpPr>
        <p:spPr>
          <a:xfrm>
            <a:off x="445500" y="0"/>
            <a:ext cx="778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1. Тячівська ТГ Закарпатської області</a:t>
            </a:r>
            <a:r>
              <a:rPr b="1" i="0" lang="ru" sz="2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561287da21_0_475"/>
          <p:cNvSpPr txBox="1"/>
          <p:nvPr/>
        </p:nvSpPr>
        <p:spPr>
          <a:xfrm>
            <a:off x="38" y="898200"/>
            <a:ext cx="3887700" cy="461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Інфільтраційний басейн</a:t>
            </a:r>
            <a:endParaRPr b="0" i="0" sz="1600" u="none" cap="none" strike="noStrike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41" name="Google Shape;341;g3561287da21_0_475" title="photo_2025-03-27_06-31-41.jpg"/>
          <p:cNvPicPr preferRelativeResize="0"/>
          <p:nvPr/>
        </p:nvPicPr>
        <p:blipFill rotWithShape="1">
          <a:blip r:embed="rId4">
            <a:alphaModFix/>
          </a:blip>
          <a:srcRect b="24932" l="0" r="0" t="9420"/>
          <a:stretch/>
        </p:blipFill>
        <p:spPr>
          <a:xfrm>
            <a:off x="0" y="1740675"/>
            <a:ext cx="3887774" cy="340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561287da21_0_475" title="photo_2025-03-27_06-31-49.jpg"/>
          <p:cNvPicPr preferRelativeResize="0"/>
          <p:nvPr/>
        </p:nvPicPr>
        <p:blipFill rotWithShape="1">
          <a:blip r:embed="rId5">
            <a:alphaModFix/>
          </a:blip>
          <a:srcRect b="11234" l="0" r="0" t="23826"/>
          <a:stretch/>
        </p:blipFill>
        <p:spPr>
          <a:xfrm>
            <a:off x="4059459" y="741150"/>
            <a:ext cx="5084542" cy="440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g3561287da21_0_3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561287da21_0_342"/>
          <p:cNvSpPr txBox="1"/>
          <p:nvPr>
            <p:ph type="title"/>
          </p:nvPr>
        </p:nvSpPr>
        <p:spPr>
          <a:xfrm>
            <a:off x="172076" y="-511537"/>
            <a:ext cx="7886700" cy="33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>
                <a:latin typeface="Arial"/>
                <a:ea typeface="Arial"/>
                <a:cs typeface="Arial"/>
                <a:sym typeface="Arial"/>
              </a:rPr>
              <a:t>Тячівська територіальна громада</a:t>
            </a:r>
            <a:br>
              <a:rPr b="1" lang="ru">
                <a:latin typeface="Arial"/>
                <a:ea typeface="Arial"/>
                <a:cs typeface="Arial"/>
                <a:sym typeface="Arial"/>
              </a:rPr>
            </a:br>
            <a:r>
              <a:rPr b="1" lang="ru">
                <a:latin typeface="Arial"/>
                <a:ea typeface="Arial"/>
                <a:cs typeface="Arial"/>
                <a:sym typeface="Arial"/>
              </a:rPr>
              <a:t>- 5 населених пунктів </a:t>
            </a:r>
            <a:br>
              <a:rPr b="1" lang="ru">
                <a:latin typeface="Arial"/>
                <a:ea typeface="Arial"/>
                <a:cs typeface="Arial"/>
                <a:sym typeface="Arial"/>
              </a:rPr>
            </a:br>
            <a:r>
              <a:rPr b="1" lang="ru">
                <a:latin typeface="Arial"/>
                <a:ea typeface="Arial"/>
                <a:cs typeface="Arial"/>
                <a:sym typeface="Arial"/>
              </a:rPr>
              <a:t>- 3 старостинських округів</a:t>
            </a:r>
            <a:br>
              <a:rPr b="1" lang="ru">
                <a:latin typeface="Arial"/>
                <a:ea typeface="Arial"/>
                <a:cs typeface="Arial"/>
                <a:sym typeface="Arial"/>
              </a:rPr>
            </a:br>
            <a:r>
              <a:rPr b="1" lang="ru">
                <a:latin typeface="Arial"/>
                <a:ea typeface="Arial"/>
                <a:cs typeface="Arial"/>
                <a:sym typeface="Arial"/>
              </a:rPr>
              <a:t>- 22 000 жителів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g3561287da21_0_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384803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3561287da21_0_347"/>
          <p:cNvSpPr txBox="1"/>
          <p:nvPr>
            <p:ph type="title"/>
          </p:nvPr>
        </p:nvSpPr>
        <p:spPr>
          <a:xfrm>
            <a:off x="5384800" y="273844"/>
            <a:ext cx="375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ru"/>
              <a:t>ВИГІДНЕ ГЕОГРАФІЧНЕ РОЗТАШУВАННЯ </a:t>
            </a:r>
            <a:endParaRPr/>
          </a:p>
        </p:txBody>
      </p:sp>
      <p:sp>
        <p:nvSpPr>
          <p:cNvPr id="355" name="Google Shape;355;g3561287da21_0_347"/>
          <p:cNvSpPr txBox="1"/>
          <p:nvPr>
            <p:ph idx="1" type="body"/>
          </p:nvPr>
        </p:nvSpPr>
        <p:spPr>
          <a:xfrm>
            <a:off x="5384800" y="1369218"/>
            <a:ext cx="36339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174148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ru"/>
              <a:t>Загальна площа Тячівської територіальної громади – 91,35 кв.км./9135  га</a:t>
            </a:r>
            <a:endParaRPr/>
          </a:p>
          <a:p>
            <a:pPr indent="-174148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ru"/>
              <a:t>Межує з Рахівськи та Хустьким районом Закарпатської області, та має кордон з Румунією по річці Тиса.</a:t>
            </a:r>
            <a:endParaRPr/>
          </a:p>
          <a:p>
            <a:pPr indent="-174148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ru"/>
              <a:t>Територією громади проходять дорога  державного значення Н-09 Мукачево - Рогатин</a:t>
            </a:r>
            <a:endParaRPr/>
          </a:p>
          <a:p>
            <a:pPr indent="-174148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ru"/>
              <a:t>Відстань до обласного центру -  м.Ужгород 135 км.</a:t>
            </a:r>
            <a:endParaRPr/>
          </a:p>
          <a:p>
            <a:pPr indent="-50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61287da21_0_353"/>
          <p:cNvSpPr txBox="1"/>
          <p:nvPr>
            <p:ph type="title"/>
          </p:nvPr>
        </p:nvSpPr>
        <p:spPr>
          <a:xfrm>
            <a:off x="4011930" y="273844"/>
            <a:ext cx="4503300" cy="46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ru" sz="2700"/>
              <a:t>Це створює реальні виклики</a:t>
            </a:r>
            <a:br>
              <a:rPr b="1" lang="ru" sz="2700"/>
            </a:br>
            <a:r>
              <a:rPr b="1" lang="ru" sz="2700"/>
              <a:t>Застарілі мережі та нестача води</a:t>
            </a:r>
            <a:br>
              <a:rPr b="1" lang="ru" sz="2700"/>
            </a:br>
            <a:r>
              <a:rPr lang="ru" sz="1800"/>
              <a:t>-    часті пориви, втрати води</a:t>
            </a:r>
            <a:br>
              <a:rPr lang="ru" sz="1800"/>
            </a:br>
            <a:r>
              <a:rPr lang="ru" sz="1800"/>
              <a:t>Потребує завершення друга черга реконструкції водоочисних споруд м.Тячів</a:t>
            </a:r>
            <a:br>
              <a:rPr lang="ru" sz="1800"/>
            </a:br>
            <a:r>
              <a:rPr lang="ru" sz="1800"/>
              <a:t>Потребують повної реконструкції, а фактично нове будівництво очисних каналізаційних споруд. Зараз проводиться тільки первинна механічна очистка стічних каналізаційних вод</a:t>
            </a:r>
            <a:br>
              <a:rPr lang="ru" sz="1800"/>
            </a:br>
            <a:br>
              <a:rPr lang="ru" sz="1800"/>
            </a:br>
            <a:r>
              <a:rPr b="1" lang="ru" sz="1800"/>
              <a:t>Повна відсутність каналізації</a:t>
            </a:r>
            <a:br>
              <a:rPr b="1" lang="ru" sz="1800"/>
            </a:br>
            <a:r>
              <a:rPr lang="ru" sz="1800"/>
              <a:t>-    Сільські населені пункти  – без централізованого   водовідведення</a:t>
            </a:r>
            <a:br>
              <a:rPr lang="ru" sz="1800"/>
            </a:br>
            <a:r>
              <a:rPr lang="ru" sz="1800"/>
              <a:t>-    екологічні ризики: септики зливи, басейн річки Тиса, що є частиною басейну р.Дунай.</a:t>
            </a:r>
            <a:br>
              <a:rPr lang="ru" sz="1800"/>
            </a:br>
            <a:br>
              <a:rPr lang="ru" sz="1800"/>
            </a:br>
            <a:endParaRPr b="1" sz="1800"/>
          </a:p>
        </p:txBody>
      </p:sp>
      <p:pic>
        <p:nvPicPr>
          <p:cNvPr id="361" name="Google Shape;361;g3561287da21_0_3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994" y="948847"/>
            <a:ext cx="3859800" cy="29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g3561287da21_0_3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1231" y="1368736"/>
            <a:ext cx="2725800" cy="20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3561287da21_0_358"/>
          <p:cNvSpPr txBox="1"/>
          <p:nvPr/>
        </p:nvSpPr>
        <p:spPr>
          <a:xfrm>
            <a:off x="261418" y="343311"/>
            <a:ext cx="85290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i="0" lang="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ПРІОРИТЕТНІ ПРОБЛЕМИ — І ЗАПИТ НА ПІДТРИМКУ</a:t>
            </a:r>
            <a:br>
              <a:rPr b="1" i="0" lang="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3561287da21_0_358"/>
          <p:cNvSpPr txBox="1"/>
          <p:nvPr/>
        </p:nvSpPr>
        <p:spPr>
          <a:xfrm>
            <a:off x="211016" y="3629352"/>
            <a:ext cx="28104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РОЗШИРЕННЯ  МЕРЕЖІ ЦЕНТРАЛІЗОВАНОГО ВОДОПОСТАЧАННЯ ТА </a:t>
            </a:r>
            <a:r>
              <a:rPr b="1" lang="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ВОДОВІДВЕДЕННЯ</a:t>
            </a:r>
            <a:r>
              <a:rPr b="1" i="0" lang="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 М.ТЯЧІВ, ЩО ДОЗВОЛИТЬ ЗБІЛЬШИТИ КІЛЬКІСТЬ СПОЖИВАЧІВ </a:t>
            </a:r>
            <a:r>
              <a:rPr b="1" lang="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ЯКІСНОЇ</a:t>
            </a:r>
            <a:r>
              <a:rPr b="1" i="0" lang="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ВОДИ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561287da21_0_358"/>
          <p:cNvSpPr txBox="1"/>
          <p:nvPr/>
        </p:nvSpPr>
        <p:spPr>
          <a:xfrm>
            <a:off x="3296288" y="3607100"/>
            <a:ext cx="2228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РЕКОНСТРУКЦІЯ ВОДОНАСОСНОЇ СТАНЦІЇ  ТА МЕРЕЖ В М.ТЯЧІВ</a:t>
            </a:r>
            <a:endParaRPr sz="1100"/>
          </a:p>
        </p:txBody>
      </p:sp>
      <p:sp>
        <p:nvSpPr>
          <p:cNvPr id="370" name="Google Shape;370;g3561287da21_0_358"/>
          <p:cNvSpPr txBox="1"/>
          <p:nvPr/>
        </p:nvSpPr>
        <p:spPr>
          <a:xfrm>
            <a:off x="5998370" y="3605435"/>
            <a:ext cx="2624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РЕАЛІЗАЦІЯ ПРОЄКТУ РЕКОНСТРУКЦІЇ ОЧИСНИХ СПОРУД У М.ТЯЧІВ</a:t>
            </a:r>
            <a:endParaRPr sz="1100"/>
          </a:p>
        </p:txBody>
      </p:sp>
      <p:pic>
        <p:nvPicPr>
          <p:cNvPr id="371" name="Google Shape;371;g3561287da21_0_3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1871" y="1368736"/>
            <a:ext cx="2633480" cy="204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561287da21_0_3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016" y="1364082"/>
            <a:ext cx="2725618" cy="2042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3561287da21_0_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561287da21_0_107"/>
          <p:cNvSpPr txBox="1"/>
          <p:nvPr/>
        </p:nvSpPr>
        <p:spPr>
          <a:xfrm>
            <a:off x="540450" y="0"/>
            <a:ext cx="654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Загальний опис проекту і цілі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3561287da21_0_107" title="IMG_536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350" y="741150"/>
            <a:ext cx="2892652" cy="216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561287da21_0_107" title="IMG_536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8734" y="741150"/>
            <a:ext cx="2749993" cy="206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561287da21_0_107" title="IMG_5377.jpg"/>
          <p:cNvPicPr preferRelativeResize="0"/>
          <p:nvPr/>
        </p:nvPicPr>
        <p:blipFill rotWithShape="1">
          <a:blip r:embed="rId6">
            <a:alphaModFix/>
          </a:blip>
          <a:srcRect b="0" l="7278" r="0" t="0"/>
          <a:stretch/>
        </p:blipFill>
        <p:spPr>
          <a:xfrm>
            <a:off x="6251350" y="2803650"/>
            <a:ext cx="2892652" cy="2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3561287da21_0_107"/>
          <p:cNvSpPr txBox="1"/>
          <p:nvPr/>
        </p:nvSpPr>
        <p:spPr>
          <a:xfrm>
            <a:off x="0" y="741150"/>
            <a:ext cx="3592500" cy="2062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800">
                <a:latin typeface="Nunito Sans"/>
                <a:ea typeface="Nunito Sans"/>
                <a:cs typeface="Nunito Sans"/>
                <a:sym typeface="Nunito Sans"/>
              </a:rPr>
              <a:t>Старт проекту </a:t>
            </a:r>
            <a:endParaRPr b="1" sz="1800"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Char char="-"/>
            </a:pPr>
            <a:r>
              <a:rPr lang="ru" sz="1800">
                <a:latin typeface="Nunito Sans"/>
                <a:ea typeface="Nunito Sans"/>
                <a:cs typeface="Nunito Sans"/>
                <a:sym typeface="Nunito Sans"/>
              </a:rPr>
              <a:t>листопад 2024</a:t>
            </a:r>
            <a:endParaRPr sz="18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800">
                <a:latin typeface="Nunito Sans"/>
                <a:ea typeface="Nunito Sans"/>
                <a:cs typeface="Nunito Sans"/>
                <a:sym typeface="Nunito Sans"/>
              </a:rPr>
              <a:t>Підписання</a:t>
            </a:r>
            <a:r>
              <a:rPr b="1" lang="ru" sz="1800">
                <a:latin typeface="Nunito Sans"/>
                <a:ea typeface="Nunito Sans"/>
                <a:cs typeface="Nunito Sans"/>
                <a:sym typeface="Nunito Sans"/>
              </a:rPr>
              <a:t> угод з громадами</a:t>
            </a:r>
            <a:endParaRPr b="1" sz="1800"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Char char="-"/>
            </a:pPr>
            <a:r>
              <a:rPr lang="ru" sz="1800">
                <a:latin typeface="Nunito Sans"/>
                <a:ea typeface="Nunito Sans"/>
                <a:cs typeface="Nunito Sans"/>
                <a:sym typeface="Nunito Sans"/>
              </a:rPr>
              <a:t>березень 2025 року</a:t>
            </a:r>
            <a:endParaRPr sz="18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  </a:t>
            </a:r>
            <a:endParaRPr b="0" i="0" sz="18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49" name="Google Shape;149;g3561287da21_0_107" title="photo_2025-03-15_12-47-09.jpg"/>
          <p:cNvPicPr preferRelativeResize="0"/>
          <p:nvPr/>
        </p:nvPicPr>
        <p:blipFill rotWithShape="1">
          <a:blip r:embed="rId7">
            <a:alphaModFix/>
          </a:blip>
          <a:srcRect b="0" l="29625" r="27213" t="0"/>
          <a:stretch/>
        </p:blipFill>
        <p:spPr>
          <a:xfrm>
            <a:off x="0" y="2803650"/>
            <a:ext cx="1346525" cy="233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561287da21_0_107" title="photo_2025-03-27_06-52-27.jpg"/>
          <p:cNvPicPr preferRelativeResize="0"/>
          <p:nvPr/>
        </p:nvPicPr>
        <p:blipFill rotWithShape="1">
          <a:blip r:embed="rId8">
            <a:alphaModFix/>
          </a:blip>
          <a:srcRect b="0" l="21687" r="20572" t="0"/>
          <a:stretch/>
        </p:blipFill>
        <p:spPr>
          <a:xfrm>
            <a:off x="1284950" y="2803650"/>
            <a:ext cx="1801402" cy="233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561287da21_0_107" title="photo_2025-03-27_12-05-02.jpg"/>
          <p:cNvPicPr preferRelativeResize="0"/>
          <p:nvPr/>
        </p:nvPicPr>
        <p:blipFill rotWithShape="1">
          <a:blip r:embed="rId9">
            <a:alphaModFix/>
          </a:blip>
          <a:srcRect b="0" l="21166" r="22102" t="0"/>
          <a:stretch/>
        </p:blipFill>
        <p:spPr>
          <a:xfrm>
            <a:off x="3003975" y="2803660"/>
            <a:ext cx="1769926" cy="233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561287da21_0_107" title="photo_2025-03-15_12-43-26.jpg"/>
          <p:cNvPicPr preferRelativeResize="0"/>
          <p:nvPr/>
        </p:nvPicPr>
        <p:blipFill rotWithShape="1">
          <a:blip r:embed="rId10">
            <a:alphaModFix/>
          </a:blip>
          <a:srcRect b="0" l="20922" r="21153" t="0"/>
          <a:stretch/>
        </p:blipFill>
        <p:spPr>
          <a:xfrm>
            <a:off x="4572000" y="2803650"/>
            <a:ext cx="1769933" cy="233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" name="Google Shape;157;g3561287da21_0_132"/>
          <p:cNvGraphicFramePr/>
          <p:nvPr/>
        </p:nvGraphicFramePr>
        <p:xfrm>
          <a:off x="215868" y="8835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{2B4A84A8-5581-456C-9989-52663CA9A9AF}</a:tableStyleId>
              </a:tblPr>
              <a:tblGrid>
                <a:gridCol w="1372775"/>
                <a:gridCol w="5545925"/>
                <a:gridCol w="1825225"/>
              </a:tblGrid>
              <a:tr h="496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Опис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Терміни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1-й етап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З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бір вихідних даних.</a:t>
                      </a:r>
                      <a:b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Стратегія розвитку громади, потреба в воді, наявні водні ресурси, наявна водна інфраструктура та її стан, оцінка економічної складової водокористування</a:t>
                      </a:r>
                      <a:endParaRPr sz="17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Березень - Липень 2025</a:t>
                      </a:r>
                      <a:endParaRPr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2-й етап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Напрацювання 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проектів розвитку водної 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інфраструктури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(декілька варіантів </a:t>
                      </a:r>
                      <a:r>
                        <a:rPr lang="ru" sz="17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по кожному з напрямків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),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презентація 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їх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громади та обрання 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пріоритетних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напрямків впровадження </a:t>
                      </a:r>
                      <a:endParaRPr sz="17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Серпень</a:t>
                      </a: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- Жовтень 2025</a:t>
                      </a:r>
                      <a:endParaRPr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3-й етап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Детальне 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опрацювання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обраних проектів та підготовка 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техзавданнь</a:t>
                      </a:r>
                      <a:r>
                        <a:rPr lang="ru" sz="17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на проектування</a:t>
                      </a:r>
                      <a:endParaRPr sz="17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Жовтень</a:t>
                      </a:r>
                      <a:r>
                        <a:rPr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 - Грудень 2025</a:t>
                      </a:r>
                      <a:endParaRPr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58" name="Google Shape;158;g3561287da21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561287da21_0_132"/>
          <p:cNvSpPr txBox="1"/>
          <p:nvPr/>
        </p:nvSpPr>
        <p:spPr>
          <a:xfrm>
            <a:off x="540450" y="0"/>
            <a:ext cx="654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Загальний опис проекту і цілі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3561287da21_0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561287da21_0_144"/>
          <p:cNvSpPr txBox="1"/>
          <p:nvPr/>
        </p:nvSpPr>
        <p:spPr>
          <a:xfrm>
            <a:off x="255675" y="1413800"/>
            <a:ext cx="8243100" cy="27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Цілі проекту:</a:t>
            </a:r>
            <a:endParaRPr b="1" sz="23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ахувати потребу в воді для громади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розрахувати доступні водні ресурси для громади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розробити GIS мапу водних об'єктів та водогосподарських мереж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Nunito Sans"/>
              <a:buChar char="●"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підготувати техзавдання на 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проєктування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або проведення тендерів за Принципом «Проєктуй-Будуй» по обраним</a:t>
            </a: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проектам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6" name="Google Shape;166;g3561287da21_0_144"/>
          <p:cNvSpPr txBox="1"/>
          <p:nvPr/>
        </p:nvSpPr>
        <p:spPr>
          <a:xfrm>
            <a:off x="540450" y="0"/>
            <a:ext cx="654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Загальний опис проекту і цілі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355a574695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55a574695e_0_0"/>
          <p:cNvSpPr txBox="1"/>
          <p:nvPr/>
        </p:nvSpPr>
        <p:spPr>
          <a:xfrm>
            <a:off x="540450" y="0"/>
            <a:ext cx="65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Громади-учасниці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355a574695e_0_0" title="Снимок экрана 2025-05-11 в 12.59.5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1150"/>
            <a:ext cx="6000032" cy="44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355a574695e_0_0"/>
          <p:cNvSpPr txBox="1"/>
          <p:nvPr/>
        </p:nvSpPr>
        <p:spPr>
          <a:xfrm>
            <a:off x="6093075" y="741150"/>
            <a:ext cx="3051000" cy="386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2500">
                <a:latin typeface="Nunito Sans"/>
                <a:ea typeface="Nunito Sans"/>
                <a:cs typeface="Nunito Sans"/>
                <a:sym typeface="Nunito Sans"/>
              </a:rPr>
              <a:t>1. Тячів</a:t>
            </a:r>
            <a:endParaRPr b="1" sz="25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2500">
                <a:latin typeface="Nunito Sans"/>
                <a:ea typeface="Nunito Sans"/>
                <a:cs typeface="Nunito Sans"/>
                <a:sym typeface="Nunito Sans"/>
              </a:rPr>
              <a:t>2. Клесів</a:t>
            </a:r>
            <a:endParaRPr b="1" sz="25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2500">
                <a:latin typeface="Nunito Sans"/>
                <a:ea typeface="Nunito Sans"/>
                <a:cs typeface="Nunito Sans"/>
                <a:sym typeface="Nunito Sans"/>
              </a:rPr>
              <a:t>3. Глухів</a:t>
            </a:r>
            <a:endParaRPr b="1" sz="25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2500">
                <a:latin typeface="Nunito Sans"/>
                <a:ea typeface="Nunito Sans"/>
                <a:cs typeface="Nunito Sans"/>
                <a:sym typeface="Nunito Sans"/>
              </a:rPr>
              <a:t>4. Томаківка</a:t>
            </a:r>
            <a:endParaRPr b="1" sz="25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2500">
                <a:latin typeface="Nunito Sans"/>
                <a:ea typeface="Nunito Sans"/>
                <a:cs typeface="Nunito Sans"/>
                <a:sym typeface="Nunito Sans"/>
              </a:rPr>
              <a:t>5. Красносілка</a:t>
            </a:r>
            <a:endParaRPr b="1" sz="2500"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2500">
                <a:latin typeface="Nunito Sans"/>
                <a:ea typeface="Nunito Sans"/>
                <a:cs typeface="Nunito Sans"/>
                <a:sym typeface="Nunito Sans"/>
              </a:rPr>
              <a:t>6. Теплодар</a:t>
            </a:r>
            <a:endParaRPr b="0" i="0" sz="25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Google Shape;179;g3561287da21_0_164"/>
          <p:cNvGraphicFramePr/>
          <p:nvPr/>
        </p:nvGraphicFramePr>
        <p:xfrm>
          <a:off x="203506" y="14058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{2B4A84A8-5581-456C-9989-52663CA9A9AF}</a:tableStyleId>
              </a:tblPr>
              <a:tblGrid>
                <a:gridCol w="1511325"/>
                <a:gridCol w="1204275"/>
                <a:gridCol w="1204275"/>
                <a:gridCol w="1204275"/>
                <a:gridCol w="1204275"/>
                <a:gridCol w="1204275"/>
                <a:gridCol w="1204275"/>
              </a:tblGrid>
              <a:tr h="496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Тячів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Клесів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Глухів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Томаківка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Красносілка</a:t>
                      </a:r>
                      <a:endParaRPr b="1" sz="13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5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</a:t>
                      </a:r>
                      <a:b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3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Теплодар</a:t>
                      </a:r>
                      <a:endParaRPr b="1" sz="13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993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Площа,</a:t>
                      </a:r>
                      <a:b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км</a:t>
                      </a:r>
                      <a:r>
                        <a:rPr b="1" baseline="30000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endParaRPr b="1" baseline="30000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91,3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337,7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456,5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512,7</a:t>
                      </a:r>
                      <a:endParaRPr b="1" sz="1600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374,7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7,7 </a:t>
                      </a:r>
                      <a:b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600">
                          <a:solidFill>
                            <a:srgbClr val="FF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(114)</a:t>
                      </a:r>
                      <a:endParaRPr b="1" sz="1600">
                        <a:solidFill>
                          <a:srgbClr val="FF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55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Населення,</a:t>
                      </a:r>
                      <a:b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осіб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22 000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10 459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36 889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18 343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14 968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10 200</a:t>
                      </a:r>
                      <a:b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</a:br>
                      <a:r>
                        <a:rPr b="1" lang="ru" sz="1600">
                          <a:solidFill>
                            <a:srgbClr val="FF0000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(19 800)</a:t>
                      </a:r>
                      <a:endParaRPr b="1" sz="1600">
                        <a:solidFill>
                          <a:srgbClr val="FF0000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0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О</a:t>
                      </a:r>
                      <a:r>
                        <a:rPr b="1" lang="ru" sz="18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пади, мм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1416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729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649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488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" sz="1600"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488</a:t>
                      </a:r>
                      <a:endParaRPr b="1" sz="1600" u="none" cap="none" strike="noStrike"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600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499</a:t>
                      </a:r>
                      <a:endParaRPr b="1" sz="1600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80" name="Google Shape;180;g3561287da21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561287da21_0_164"/>
          <p:cNvSpPr txBox="1"/>
          <p:nvPr/>
        </p:nvSpPr>
        <p:spPr>
          <a:xfrm>
            <a:off x="540450" y="0"/>
            <a:ext cx="654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Громади-учасниці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3561287da2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561287da21_0_0"/>
          <p:cNvSpPr txBox="1"/>
          <p:nvPr/>
        </p:nvSpPr>
        <p:spPr>
          <a:xfrm>
            <a:off x="445500" y="0"/>
            <a:ext cx="778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1. </a:t>
            </a: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Тячівська ТГ Закарпатської області</a:t>
            </a:r>
            <a:r>
              <a:rPr b="1" i="0" lang="ru" sz="2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g3561287da21_0_0" title="тяч1.png"/>
          <p:cNvPicPr preferRelativeResize="0"/>
          <p:nvPr/>
        </p:nvPicPr>
        <p:blipFill rotWithShape="1">
          <a:blip r:embed="rId4">
            <a:alphaModFix/>
          </a:blip>
          <a:srcRect b="0" l="0" r="2893" t="0"/>
          <a:stretch/>
        </p:blipFill>
        <p:spPr>
          <a:xfrm>
            <a:off x="3140400" y="741150"/>
            <a:ext cx="6003601" cy="44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561287da21_0_0" title="тяч2.png"/>
          <p:cNvPicPr preferRelativeResize="0"/>
          <p:nvPr/>
        </p:nvPicPr>
        <p:blipFill rotWithShape="1">
          <a:blip r:embed="rId5">
            <a:alphaModFix/>
          </a:blip>
          <a:srcRect b="0" l="31878" r="14955" t="0"/>
          <a:stretch/>
        </p:blipFill>
        <p:spPr>
          <a:xfrm>
            <a:off x="0" y="1521450"/>
            <a:ext cx="3140399" cy="361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561287da21_0_0" title="Тячів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6544" y="741150"/>
            <a:ext cx="1937455" cy="1293001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91" name="Google Shape;191;g3561287da21_0_0"/>
          <p:cNvCxnSpPr/>
          <p:nvPr/>
        </p:nvCxnSpPr>
        <p:spPr>
          <a:xfrm rot="10800000">
            <a:off x="7434025" y="1387650"/>
            <a:ext cx="9897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2" name="Google Shape;192;g3561287da21_0_0"/>
          <p:cNvSpPr txBox="1"/>
          <p:nvPr/>
        </p:nvSpPr>
        <p:spPr>
          <a:xfrm>
            <a:off x="0" y="741150"/>
            <a:ext cx="3140400" cy="780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Басейн р. Дунай</a:t>
            </a:r>
            <a:b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Тиса</a:t>
            </a:r>
            <a:endParaRPr b="0" i="0" sz="1600" u="none" cap="none" strike="noStrike">
              <a:solidFill>
                <a:srgbClr val="FF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3561287da21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"/>
            <a:ext cx="9144003" cy="74116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561287da21_0_62"/>
          <p:cNvSpPr txBox="1"/>
          <p:nvPr/>
        </p:nvSpPr>
        <p:spPr>
          <a:xfrm>
            <a:off x="487850" y="0"/>
            <a:ext cx="6544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2. </a:t>
            </a: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Клесівська ТГ Рівненьскої області</a:t>
            </a:r>
            <a:r>
              <a:rPr b="1" i="0" lang="ru" sz="2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  </a:t>
            </a:r>
            <a:endParaRPr b="1" i="0" sz="2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g3561287da21_0_62" title="66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200" y="741150"/>
            <a:ext cx="4896878" cy="44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561287da21_0_62" title="666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92421"/>
            <a:ext cx="2819400" cy="28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561287da21_0_62" title="Клесів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400" y="3850500"/>
            <a:ext cx="1937476" cy="1293001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02" name="Google Shape;202;g3561287da21_0_62"/>
          <p:cNvCxnSpPr/>
          <p:nvPr/>
        </p:nvCxnSpPr>
        <p:spPr>
          <a:xfrm rot="10800000">
            <a:off x="3432650" y="4186375"/>
            <a:ext cx="655200" cy="362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3" name="Google Shape;203;g3561287da21_0_62"/>
          <p:cNvSpPr txBox="1"/>
          <p:nvPr/>
        </p:nvSpPr>
        <p:spPr>
          <a:xfrm>
            <a:off x="0" y="741150"/>
            <a:ext cx="3831300" cy="1494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Басейн р. Дніпро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Суббасейн р. Прип'ять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Горинь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р. Случ</a:t>
            </a:r>
            <a:endParaRPr b="1" sz="1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