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7" r:id="rId4"/>
  </p:sldMasterIdLst>
  <p:notesMasterIdLst>
    <p:notesMasterId r:id="rId16"/>
  </p:notesMasterIdLst>
  <p:handoutMasterIdLst>
    <p:handoutMasterId r:id="rId17"/>
  </p:handoutMasterIdLst>
  <p:sldIdLst>
    <p:sldId id="289" r:id="rId5"/>
    <p:sldId id="288" r:id="rId6"/>
    <p:sldId id="283" r:id="rId7"/>
    <p:sldId id="264" r:id="rId8"/>
    <p:sldId id="265" r:id="rId9"/>
    <p:sldId id="294" r:id="rId10"/>
    <p:sldId id="293" r:id="rId11"/>
    <p:sldId id="292" r:id="rId12"/>
    <p:sldId id="295" r:id="rId13"/>
    <p:sldId id="268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766" autoAdjust="0"/>
  </p:normalViewPr>
  <p:slideViewPr>
    <p:cSldViewPr snapToGrid="0">
      <p:cViewPr varScale="1">
        <p:scale>
          <a:sx n="93" d="100"/>
          <a:sy n="93" d="100"/>
        </p:scale>
        <p:origin x="968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Натисніть, щоб редагувати основні стилі тексту</a:t>
            </a:r>
          </a:p>
          <a:p>
            <a:pPr lvl="1"/>
            <a:r>
              <a:rPr lang="en-US"/>
              <a:t>Другий рівень</a:t>
            </a:r>
          </a:p>
          <a:p>
            <a:pPr lvl="2"/>
            <a:r>
              <a:rPr lang="en-US"/>
              <a:t>Третій рівень</a:t>
            </a:r>
          </a:p>
          <a:p>
            <a:pPr lvl="3"/>
            <a:r>
              <a:rPr lang="en-US"/>
              <a:t>Четвертий рівень</a:t>
            </a:r>
          </a:p>
          <a:p>
            <a:pPr lvl="4"/>
            <a:r>
              <a:rPr lang="en-US"/>
              <a:t>П'ятий рівень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9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1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1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46702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17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18350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45A11E-9896-BD8B-8CC6-A79C124D8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86022B-53D6-6CE0-2093-873FC64A5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D4BD8F-684C-A145-3376-9E69B0E5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7C1DA9-2A25-EE21-085B-8857DC1AD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36BB3-E567-A8A9-5EC2-BCEF79CF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87C9F-C765-C63C-951E-70721DDA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425665-0C9C-3899-9DB9-ED05D91E2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09014" y="2137059"/>
            <a:ext cx="7059592" cy="398624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1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843C0D-8C0B-0B3C-7014-7B7217C0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B715CF-E60F-DDAE-369E-BCC2CE4F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BD8F5F-4228-6BB9-5EA6-553590898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721F95-97C0-7151-B9F6-C088CEA1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78AD50A-9C6A-454B-0CAD-EAB518440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98854 w 7813675"/>
              <a:gd name="connsiteY3" fmla="*/ 686716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803"/>
              <a:gd name="connsiteX1" fmla="*/ 7813675 w 7813675"/>
              <a:gd name="connsiteY1" fmla="*/ 0 h 6907803"/>
              <a:gd name="connsiteX2" fmla="*/ 7813675 w 7813675"/>
              <a:gd name="connsiteY2" fmla="*/ 6903720 h 6907803"/>
              <a:gd name="connsiteX3" fmla="*/ 809014 w 7813675"/>
              <a:gd name="connsiteY3" fmla="*/ 6907803 h 6907803"/>
              <a:gd name="connsiteX4" fmla="*/ 0 w 7813675"/>
              <a:gd name="connsiteY4" fmla="*/ 6903720 h 6907803"/>
              <a:gd name="connsiteX5" fmla="*/ 0 w 7813675"/>
              <a:gd name="connsiteY5" fmla="*/ 0 h 6907803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8748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80901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740434 w 7813675"/>
              <a:gd name="connsiteY3" fmla="*/ 6898913 h 6903720"/>
              <a:gd name="connsiteX4" fmla="*/ 0 w 7813675"/>
              <a:gd name="connsiteY4" fmla="*/ 6903720 h 6903720"/>
              <a:gd name="connsiteX5" fmla="*/ 0 w 7813675"/>
              <a:gd name="connsiteY5" fmla="*/ 0 h 6903720"/>
              <a:gd name="connsiteX0" fmla="*/ 0 w 7813675"/>
              <a:gd name="connsiteY0" fmla="*/ 0 h 6907385"/>
              <a:gd name="connsiteX1" fmla="*/ 7813675 w 7813675"/>
              <a:gd name="connsiteY1" fmla="*/ 0 h 6907385"/>
              <a:gd name="connsiteX2" fmla="*/ 7813675 w 7813675"/>
              <a:gd name="connsiteY2" fmla="*/ 6903720 h 6907385"/>
              <a:gd name="connsiteX3" fmla="*/ 6359380 w 7813675"/>
              <a:gd name="connsiteY3" fmla="*/ 6907385 h 6907385"/>
              <a:gd name="connsiteX4" fmla="*/ 740434 w 7813675"/>
              <a:gd name="connsiteY4" fmla="*/ 6898913 h 6907385"/>
              <a:gd name="connsiteX5" fmla="*/ 0 w 7813675"/>
              <a:gd name="connsiteY5" fmla="*/ 6903720 h 6907385"/>
              <a:gd name="connsiteX6" fmla="*/ 0 w 7813675"/>
              <a:gd name="connsiteY6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3320 w 7816995"/>
              <a:gd name="connsiteY5" fmla="*/ 690372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7816995 w 7816995"/>
              <a:gd name="connsiteY2" fmla="*/ 690372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  <a:gd name="connsiteX0" fmla="*/ 3320 w 7816995"/>
              <a:gd name="connsiteY0" fmla="*/ 0 h 6907385"/>
              <a:gd name="connsiteX1" fmla="*/ 7816995 w 7816995"/>
              <a:gd name="connsiteY1" fmla="*/ 0 h 6907385"/>
              <a:gd name="connsiteX2" fmla="*/ 2899555 w 7816995"/>
              <a:gd name="connsiteY2" fmla="*/ 4648200 h 6907385"/>
              <a:gd name="connsiteX3" fmla="*/ 6362700 w 7816995"/>
              <a:gd name="connsiteY3" fmla="*/ 6907385 h 6907385"/>
              <a:gd name="connsiteX4" fmla="*/ 743754 w 7816995"/>
              <a:gd name="connsiteY4" fmla="*/ 6898913 h 6907385"/>
              <a:gd name="connsiteX5" fmla="*/ 2876060 w 7816995"/>
              <a:gd name="connsiteY5" fmla="*/ 4644390 h 6907385"/>
              <a:gd name="connsiteX6" fmla="*/ 0 w 7816995"/>
              <a:gd name="connsiteY6" fmla="*/ 2510645 h 6907385"/>
              <a:gd name="connsiteX7" fmla="*/ 3320 w 7816995"/>
              <a:gd name="connsiteY7" fmla="*/ 0 h 690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anchor="b">
            <a:no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37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6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5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6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0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Натисніть, щоб змінити стиль заголовка майстра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Натисніть, щоб редагувати основні стилі тексту</a:t>
            </a:r>
          </a:p>
          <a:p>
            <a:pPr lvl="1"/>
            <a:r>
              <a:rPr lang="en-US"/>
              <a:t>Другий рівень</a:t>
            </a:r>
          </a:p>
          <a:p>
            <a:pPr lvl="2"/>
            <a:r>
              <a:rPr lang="en-US"/>
              <a:t>Третій рівень</a:t>
            </a:r>
          </a:p>
          <a:p>
            <a:pPr lvl="3"/>
            <a:r>
              <a:rPr lang="en-US"/>
              <a:t>Четвертий рівень</a:t>
            </a:r>
          </a:p>
          <a:p>
            <a:pPr lvl="4"/>
            <a:r>
              <a:rPr lang="en-US"/>
              <a:t>П'ятий рівень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5" r:id="rId15"/>
    <p:sldLayoutId id="2147483686" r:id="rId16"/>
    <p:sldLayoutId id="2147483688" r:id="rId17"/>
    <p:sldLayoutId id="21474836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instagram.com/hlukhiv_gromada/" TargetMode="External"/><Relationship Id="rId5" Type="http://schemas.openxmlformats.org/officeDocument/2006/relationships/hyperlink" Target="https://hlukhiv-rada.gov.ua/Facebook.com/HlukhivRadaGovUA" TargetMode="External"/><Relationship Id="rId4" Type="http://schemas.openxmlformats.org/officeDocument/2006/relationships/hyperlink" Target="mailto:glhgor_@ukr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842" y="3328799"/>
            <a:ext cx="5741158" cy="2114189"/>
          </a:xfrm>
        </p:spPr>
        <p:txBody>
          <a:bodyPr/>
          <a:lstStyle/>
          <a:p>
            <a:r>
              <a:rPr lang="en-US" sz="66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Глухівська </a:t>
            </a:r>
            <a:r>
              <a:rPr lang="en-US" sz="6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громада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449" y="1488787"/>
            <a:ext cx="6686551" cy="438250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7722B1-258A-4DB6-B417-534FF3BEF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3" y="718006"/>
            <a:ext cx="2003494" cy="26045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8293C5-C87D-4CDB-9236-76DF5C917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57" y="718006"/>
            <a:ext cx="3904024" cy="26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75" y="255398"/>
            <a:ext cx="5573649" cy="577850"/>
          </a:xfrm>
          <a:noFill/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інвестиційні проекти</a:t>
            </a:r>
          </a:p>
        </p:txBody>
      </p:sp>
      <p:graphicFrame>
        <p:nvGraphicFramePr>
          <p:cNvPr id="3" name="Table Placeholder 2">
            <a:extLst>
              <a:ext uri="{FF2B5EF4-FFF2-40B4-BE49-F238E27FC236}">
                <a16:creationId xmlns:a16="http://schemas.microsoft.com/office/drawing/2014/main" id="{F01CF5D3-D3B1-1944-CFDF-D8EE11DE42AA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019522855"/>
              </p:ext>
            </p:extLst>
          </p:nvPr>
        </p:nvGraphicFramePr>
        <p:xfrm>
          <a:off x="389508" y="1883801"/>
          <a:ext cx="11045825" cy="252319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59743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6776461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178348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131273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55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проекту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проекту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482600" algn="ctr" defTabSz="8953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Сек</a:t>
                      </a: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Загальний кошторис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₴.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1126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270324-1DC2F9BF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Капітальний ремонт системи електромереж комунального підприємства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Глухівський водоканал" Глухівської міської ради з метою впровадження заходів з енергозбереження шляхом встановлення сонячної електростанції за адресою: 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Глухів, вул. Ломоносова, 43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Ломоносова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43, м.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Глухів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Сумська область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Енергетика та гірничодобувна промисловість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20 922 769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9658723"/>
                  </a:ext>
                </a:extLst>
              </a:tr>
              <a:tr h="841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240325-0DACDE74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Реконструкція каналізаційних очисних споруд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аеротенки та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повітродувна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станція з повітропроводом) в м. Глухів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вул. Жужоми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51.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санітарія та поводження з відходами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36 900 378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9259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Placeholder 5">
            <a:extLst>
              <a:ext uri="{FF2B5EF4-FFF2-40B4-BE49-F238E27FC236}">
                <a16:creationId xmlns:a16="http://schemas.microsoft.com/office/drawing/2014/main" id="{E461669C-A7BA-D639-22CB-B5FBBE698B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21474"/>
            <a:ext cx="7816995" cy="521505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753" y="3243527"/>
            <a:ext cx="6984215" cy="745941"/>
          </a:xfrm>
          <a:noFill/>
        </p:spPr>
        <p:txBody>
          <a:bodyPr anchor="b"/>
          <a:lstStyle/>
          <a:p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Глухівська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міська рада Сумської області</a:t>
            </a:r>
            <a:b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Міський голова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Вайло </a:t>
            </a:r>
            <a:r>
              <a:rPr 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Надія </a:t>
            </a:r>
            <a:r>
              <a:rPr lang="en-US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Олексіївна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438" y="4215077"/>
            <a:ext cx="5270687" cy="2642923"/>
          </a:xfrm>
          <a:noFill/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41400 Україна, Сумська область, </a:t>
            </a:r>
            <a:r>
              <a:rPr lang="en-US" dirty="0" err="1"/>
              <a:t>Глухів</a:t>
            </a:r>
            <a:r>
              <a:rPr lang="en-US" dirty="0"/>
              <a:t>, вул. Шевченка, 6</a:t>
            </a:r>
            <a:endParaRPr lang="uk-UA" dirty="0"/>
          </a:p>
          <a:p>
            <a:pPr>
              <a:lnSpc>
                <a:spcPct val="120000"/>
              </a:lnSpc>
            </a:pPr>
            <a:r>
              <a:rPr lang="en-US" dirty="0"/>
              <a:t>Тел.: (05444) 2-21-15</a:t>
            </a:r>
            <a:endParaRPr lang="uk-UA" dirty="0"/>
          </a:p>
          <a:p>
            <a:pPr>
              <a:lnSpc>
                <a:spcPct val="120000"/>
              </a:lnSpc>
            </a:pPr>
            <a:r>
              <a:rPr lang="pt-BR" dirty="0"/>
              <a:t>Електронна пошта: </a:t>
            </a:r>
            <a:r>
              <a:rPr lang="pt-BR" dirty="0">
                <a:hlinkClick r:id="rId4"/>
              </a:rPr>
              <a:t>glhgor_@ukr.net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/>
              <a:t>Facebook: </a:t>
            </a:r>
            <a:r>
              <a:rPr lang="pt-BR" dirty="0">
                <a:hlinkClick r:id="rId5"/>
              </a:rPr>
              <a:t>HlukhivRadaGovUA </a:t>
            </a:r>
            <a:br>
              <a:rPr lang="pt-BR" dirty="0">
                <a:hlinkClick r:id="rId5"/>
              </a:rPr>
            </a:br>
            <a:r>
              <a:rPr lang="pt-BR" dirty="0"/>
              <a:t>Instagram:</a:t>
            </a:r>
            <a:r>
              <a:rPr lang="uk-UA" dirty="0"/>
              <a:t> </a:t>
            </a:r>
            <a:r>
              <a:rPr lang="pt-BR" dirty="0">
                <a:hlinkClick r:id="rId6"/>
              </a:rPr>
              <a:t>hlukhiv_gromada</a:t>
            </a:r>
            <a:endParaRPr lang="pt-BR" dirty="0"/>
          </a:p>
          <a:p>
            <a:endParaRPr lang="uk-UA" dirty="0"/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F42BD5-82CD-48B6-8E7A-227A239400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94" y="150498"/>
            <a:ext cx="2539874" cy="25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ПОРЯДОК ДЕННИЙ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595" y="820181"/>
            <a:ext cx="5078477" cy="5617194"/>
          </a:xfrm>
          <a:noFill/>
        </p:spPr>
        <p:txBody>
          <a:bodyPr anchor="ctr">
            <a:normAutofit fontScale="77500" lnSpcReduction="20000"/>
          </a:bodyPr>
          <a:lstStyle/>
          <a:p>
            <a:r>
              <a:rPr lang="en-US" sz="2400" dirty="0"/>
              <a:t>Населення:</a:t>
            </a:r>
          </a:p>
          <a:p>
            <a:r>
              <a:rPr lang="en-US" sz="2400" dirty="0"/>
              <a:t>Населення громади становить </a:t>
            </a:r>
            <a:r>
              <a:rPr lang="uk-UA" sz="2400" b="1" dirty="0"/>
              <a:t>36 889 </a:t>
            </a:r>
            <a:r>
              <a:rPr lang="en-US" sz="2400" dirty="0"/>
              <a:t>осіб</a:t>
            </a:r>
            <a:br>
              <a:rPr lang="en-US" sz="2400" dirty="0"/>
            </a:br>
            <a:r>
              <a:rPr lang="en-US" sz="2400" dirty="0"/>
              <a:t>Жінки - </a:t>
            </a:r>
            <a:r>
              <a:rPr lang="uk-UA" sz="2400" b="1" dirty="0"/>
              <a:t>16 627</a:t>
            </a:r>
            <a:br>
              <a:rPr lang="en-US" sz="2400" dirty="0"/>
            </a:br>
            <a:r>
              <a:rPr lang="en-US" sz="2400" dirty="0"/>
              <a:t>Чоловіки - </a:t>
            </a:r>
            <a:r>
              <a:rPr lang="uk-UA" sz="2400" b="1" dirty="0"/>
              <a:t>15 935</a:t>
            </a:r>
            <a:br>
              <a:rPr lang="en-US" sz="2400" dirty="0"/>
            </a:br>
            <a:r>
              <a:rPr lang="en-US" sz="2400" dirty="0"/>
              <a:t>Діти до 18 років - </a:t>
            </a:r>
            <a:r>
              <a:rPr lang="uk-UA" sz="2400" b="1" dirty="0"/>
              <a:t>4 327</a:t>
            </a:r>
            <a:br>
              <a:rPr lang="en-US" sz="2400" dirty="0"/>
            </a:br>
            <a:r>
              <a:rPr lang="en-US" sz="2400" dirty="0"/>
              <a:t>Пенсіонери - </a:t>
            </a:r>
            <a:r>
              <a:rPr lang="uk-UA" sz="2400" b="1" dirty="0"/>
              <a:t>9 211</a:t>
            </a:r>
            <a:br>
              <a:rPr lang="en-US" sz="2400" dirty="0"/>
            </a:br>
            <a:r>
              <a:rPr lang="en-US" sz="2400" dirty="0"/>
              <a:t>Особи з інвалідністю - </a:t>
            </a:r>
            <a:r>
              <a:rPr lang="uk-UA" sz="2400" b="1" dirty="0"/>
              <a:t>1 727</a:t>
            </a:r>
            <a:br>
              <a:rPr lang="en-US" sz="2400" dirty="0"/>
            </a:br>
            <a:r>
              <a:rPr lang="en-US" sz="2400" dirty="0"/>
              <a:t>Внутрішньо переміщені особи - </a:t>
            </a:r>
            <a:r>
              <a:rPr lang="uk-UA" sz="2400" b="1" dirty="0"/>
              <a:t>3 669</a:t>
            </a:r>
            <a:endParaRPr lang="en-US" sz="2400" dirty="0"/>
          </a:p>
          <a:p>
            <a:r>
              <a:rPr lang="en-US" sz="2400" dirty="0" err="1"/>
              <a:t>Глухівська </a:t>
            </a:r>
            <a:r>
              <a:rPr lang="en-US" sz="2400" dirty="0"/>
              <a:t>громада складається з</a:t>
            </a:r>
            <a:br>
              <a:rPr lang="en-US" sz="2400" dirty="0"/>
            </a:br>
            <a:r>
              <a:rPr lang="en-US" sz="2400" dirty="0"/>
              <a:t>з </a:t>
            </a:r>
            <a:r>
              <a:rPr lang="en-US" sz="2400" b="1" dirty="0"/>
              <a:t>1 міста </a:t>
            </a:r>
            <a:r>
              <a:rPr lang="en-US" sz="2400" dirty="0"/>
              <a:t>та </a:t>
            </a:r>
            <a:r>
              <a:rPr lang="en-US" sz="2400" b="1" dirty="0"/>
              <a:t>24 сіл</a:t>
            </a:r>
            <a:r>
              <a:rPr lang="en-US" sz="2400" dirty="0"/>
              <a:t>.</a:t>
            </a:r>
            <a:endParaRPr lang="uk-UA" sz="2400" dirty="0"/>
          </a:p>
          <a:p>
            <a:r>
              <a:rPr lang="en-US" sz="2400" dirty="0"/>
              <a:t>Загальна територія громади </a:t>
            </a:r>
            <a:r>
              <a:rPr lang="en-US" sz="2400" dirty="0" err="1"/>
              <a:t>становить</a:t>
            </a:r>
            <a:r>
              <a:rPr lang="en-US" sz="2400" dirty="0"/>
              <a:t> </a:t>
            </a:r>
            <a:r>
              <a:rPr lang="en-US" sz="2400" b="1" dirty="0"/>
              <a:t>456,49 км</a:t>
            </a:r>
            <a:r>
              <a:rPr lang="en-US" sz="2400" b="1" baseline="30000" dirty="0"/>
              <a:t>2</a:t>
            </a:r>
            <a:endParaRPr lang="uk-UA" sz="2400" b="1" dirty="0"/>
          </a:p>
        </p:txBody>
      </p:sp>
      <p:pic>
        <p:nvPicPr>
          <p:cNvPr id="25" name="Picture Placeholder 6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2072" y="2761488"/>
            <a:ext cx="2651760" cy="3977640"/>
          </a:xfrm>
        </p:spPr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825" y="1638299"/>
            <a:ext cx="5029200" cy="2838451"/>
          </a:xfrm>
          <a:noFill/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На території громади зареєстровано </a:t>
            </a:r>
            <a:r>
              <a:rPr lang="uk-UA" sz="2400" b="1" dirty="0">
                <a:latin typeface="+mn-lt"/>
              </a:rPr>
              <a:t>1 838 </a:t>
            </a:r>
            <a:r>
              <a:rPr lang="en-US" sz="2400" dirty="0">
                <a:latin typeface="+mn-lt"/>
              </a:rPr>
              <a:t>суб'єктів господарювання</a:t>
            </a:r>
            <a:r>
              <a:rPr lang="uk-UA" sz="2400" dirty="0">
                <a:latin typeface="+mn-lt"/>
              </a:rPr>
              <a:t>:</a:t>
            </a:r>
            <a:br>
              <a:rPr lang="uk-UA" sz="2400" dirty="0">
                <a:latin typeface="+mn-lt"/>
              </a:rPr>
            </a:br>
            <a:r>
              <a:rPr lang="en-US" sz="2400" dirty="0">
                <a:latin typeface="+mn-lt"/>
              </a:rPr>
              <a:t>фізичних осіб-підприємців </a:t>
            </a:r>
            <a:r>
              <a:rPr lang="en-US" sz="2400" b="1" dirty="0">
                <a:latin typeface="+mn-lt"/>
              </a:rPr>
              <a:t>- 1287</a:t>
            </a:r>
            <a:r>
              <a:rPr lang="en-US" sz="2400" dirty="0">
                <a:latin typeface="+mn-lt"/>
              </a:rPr>
              <a:t>,</a:t>
            </a:r>
            <a:br>
              <a:rPr lang="uk-UA" sz="2400" dirty="0">
                <a:latin typeface="+mn-lt"/>
              </a:rPr>
            </a:br>
            <a:r>
              <a:rPr lang="en-US" sz="2400" dirty="0">
                <a:latin typeface="+mn-lt"/>
              </a:rPr>
              <a:t> юридичних осіб - </a:t>
            </a:r>
            <a:r>
              <a:rPr lang="en-US" sz="2400" b="1" dirty="0">
                <a:latin typeface="+mn-lt"/>
              </a:rPr>
              <a:t>540</a:t>
            </a:r>
            <a:r>
              <a:rPr lang="en-US" sz="2400" dirty="0">
                <a:latin typeface="+mn-lt"/>
              </a:rPr>
              <a:t>, </a:t>
            </a:r>
            <a:br>
              <a:rPr lang="uk-UA" sz="2400" dirty="0">
                <a:latin typeface="+mn-lt"/>
              </a:rPr>
            </a:br>
            <a:r>
              <a:rPr lang="en-US" sz="2400" dirty="0">
                <a:latin typeface="+mn-lt"/>
              </a:rPr>
              <a:t>самозайнятих осіб - </a:t>
            </a:r>
            <a:r>
              <a:rPr lang="uk-UA" sz="2400" dirty="0">
                <a:latin typeface="+mn-lt"/>
              </a:rPr>
              <a:t>11 </a:t>
            </a:r>
            <a:br>
              <a:rPr lang="uk-UA" sz="2400" dirty="0">
                <a:latin typeface="+mn-lt"/>
              </a:rPr>
            </a:br>
            <a:br>
              <a:rPr lang="uk-UA" sz="2400" dirty="0">
                <a:latin typeface="+mn-lt"/>
              </a:rPr>
            </a:br>
            <a:br>
              <a:rPr lang="uk-UA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9100BC91-12A3-DE75-3F38-9C17D39DC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096" y="0"/>
            <a:ext cx="7216904" cy="4808259"/>
          </a:xfr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AE59C6A-063D-4917-90EB-A43F8B71DCAA}"/>
              </a:ext>
            </a:extLst>
          </p:cNvPr>
          <p:cNvSpPr txBox="1">
            <a:spLocks/>
          </p:cNvSpPr>
          <p:nvPr/>
        </p:nvSpPr>
        <p:spPr>
          <a:xfrm>
            <a:off x="885825" y="4135515"/>
            <a:ext cx="6356223" cy="167699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Більшість земель громади використовується в сільськогосподарських цілях.</a:t>
            </a:r>
            <a:br>
              <a:rPr lang="uk-UA" sz="1800" dirty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2">
            <a:extLst>
              <a:ext uri="{FF2B5EF4-FFF2-40B4-BE49-F238E27FC236}">
                <a16:creationId xmlns:a16="http://schemas.microsoft.com/office/drawing/2014/main" id="{8F7542F4-541C-4C5E-8A3C-96BA58583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1707" y="0"/>
            <a:ext cx="6760293" cy="4808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4084081"/>
            <a:ext cx="4289001" cy="1867456"/>
          </a:xfrm>
          <a:noFill/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громаді працюють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агропромислових підприємств та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фермерські господарства.</a:t>
            </a:r>
            <a:br>
              <a:rPr lang="uk-UA" sz="2800" dirty="0">
                <a:latin typeface="+mn-lt"/>
              </a:rPr>
            </a:b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Промисловий потенціал: виробництво електричного обладнання,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хліба та хлібобулочних виробів, вапна та гіпсових сумішей,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мотузок, шпагатів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сіток</a:t>
            </a:r>
            <a:endParaRPr lang="en-US" sz="2800" dirty="0">
              <a:latin typeface="+mn-lt"/>
            </a:endParaRPr>
          </a:p>
        </p:txBody>
      </p:sp>
      <p:pic>
        <p:nvPicPr>
          <p:cNvPr id="14" name="Місце для вмісту 13">
            <a:extLst>
              <a:ext uri="{FF2B5EF4-FFF2-40B4-BE49-F238E27FC236}">
                <a16:creationId xmlns:a16="http://schemas.microsoft.com/office/drawing/2014/main" id="{B022EB46-EA08-471C-8C8A-9291214CD3A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191">
            <a:off x="5713976" y="3646175"/>
            <a:ext cx="6351835" cy="2610342"/>
          </a:xfrm>
        </p:spPr>
      </p:pic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035525-C91D-4B56-82FF-F8CE087B2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70" y="450605"/>
            <a:ext cx="4109546" cy="2722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61" y="450605"/>
            <a:ext cx="6991350" cy="637737"/>
          </a:xfrm>
          <a:noFill/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Природно-заповідний фонд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14BCCB-1BBB-4427-8F4D-4E68FC678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70" y="3898231"/>
            <a:ext cx="4079279" cy="2492257"/>
          </a:xfrm>
          <a:prstGeom prst="rect">
            <a:avLst/>
          </a:prstGeom>
        </p:spPr>
      </p:pic>
      <p:graphicFrame>
        <p:nvGraphicFramePr>
          <p:cNvPr id="12" name="Місце для вмісту 11">
            <a:extLst>
              <a:ext uri="{FF2B5EF4-FFF2-40B4-BE49-F238E27FC236}">
                <a16:creationId xmlns:a16="http://schemas.microsoft.com/office/drawing/2014/main" id="{D997D699-F5FF-46BB-BFBC-A3A7FC60E37B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224719714"/>
              </p:ext>
            </p:extLst>
          </p:nvPr>
        </p:nvGraphicFramePr>
        <p:xfrm>
          <a:off x="39151" y="1008572"/>
          <a:ext cx="7901691" cy="555318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192731">
                  <a:extLst>
                    <a:ext uri="{9D8B030D-6E8A-4147-A177-3AD203B41FA5}">
                      <a16:colId xmlns:a16="http://schemas.microsoft.com/office/drawing/2014/main" val="3450710947"/>
                    </a:ext>
                  </a:extLst>
                </a:gridCol>
                <a:gridCol w="3293688">
                  <a:extLst>
                    <a:ext uri="{9D8B030D-6E8A-4147-A177-3AD203B41FA5}">
                      <a16:colId xmlns:a16="http://schemas.microsoft.com/office/drawing/2014/main" val="328326302"/>
                    </a:ext>
                  </a:extLst>
                </a:gridCol>
                <a:gridCol w="1696085">
                  <a:extLst>
                    <a:ext uri="{9D8B030D-6E8A-4147-A177-3AD203B41FA5}">
                      <a16:colId xmlns:a16="http://schemas.microsoft.com/office/drawing/2014/main" val="4176948808"/>
                    </a:ext>
                  </a:extLst>
                </a:gridCol>
                <a:gridCol w="1719187">
                  <a:extLst>
                    <a:ext uri="{9D8B030D-6E8A-4147-A177-3AD203B41FA5}">
                      <a16:colId xmlns:a16="http://schemas.microsoft.com/office/drawing/2014/main" val="2375063783"/>
                    </a:ext>
                  </a:extLst>
                </a:gridCol>
              </a:tblGrid>
              <a:tr h="3828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природоохоронної території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площа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Місцезнаходження (місцеві ради)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1988653"/>
                  </a:ext>
                </a:extLst>
              </a:tr>
              <a:tr h="3828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Шагова - гідрологічний заказник місцевого значення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136,0000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межами села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Вікторівське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9788573"/>
                  </a:ext>
                </a:extLst>
              </a:tr>
              <a:tr h="191420"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Ботанічні пам'ятки природи місцевого значення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42025"/>
                  </a:ext>
                </a:extLst>
              </a:tr>
              <a:tr h="3281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Сибірський кедр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Полошки</a:t>
                      </a:r>
                      <a:endParaRPr lang="uk-UA" dirty="0"/>
                    </a:p>
                  </a:txBody>
                  <a:tcPr marL="15891" marR="15891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673812"/>
                  </a:ext>
                </a:extLst>
              </a:tr>
              <a:tr h="23448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Гетьманський дуб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0,0145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місто Глухів</a:t>
                      </a:r>
                      <a:endParaRPr lang="uk-UA"/>
                    </a:p>
                  </a:txBody>
                  <a:tcPr marL="15891" marR="15891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4922222"/>
                  </a:ext>
                </a:extLst>
              </a:tr>
              <a:tr h="66243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Екзотичні дерева Глухівського державного педагогічного університету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Глухівський педагогічний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унів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Ім. О. Довженка</a:t>
                      </a:r>
                      <a:endParaRPr lang="uk-UA" dirty="0"/>
                    </a:p>
                  </a:txBody>
                  <a:tcPr marL="15891" marR="15891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5810777"/>
                  </a:ext>
                </a:extLst>
              </a:tr>
              <a:tr h="57426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Дендрологічний парк місцевого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Глухів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"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Глухівське лісове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господарство"</a:t>
                      </a:r>
                      <a:endParaRPr lang="uk-UA" dirty="0"/>
                    </a:p>
                  </a:txBody>
                  <a:tcPr marL="15891" marR="15891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463057"/>
                  </a:ext>
                </a:extLst>
              </a:tr>
              <a:tr h="191420"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Гідрологічні пам'ятки природи місцевого значення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524952"/>
                  </a:ext>
                </a:extLst>
              </a:tr>
              <a:tr h="33461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"Чернечі джерела"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5,2225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межами міста Глухів</a:t>
                      </a:r>
                      <a:endParaRPr lang="uk-UA"/>
                    </a:p>
                  </a:txBody>
                  <a:tcPr marL="15891" marR="15891" marT="0" marB="0">
                    <a:lnL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8114701"/>
                  </a:ext>
                </a:extLst>
              </a:tr>
              <a:tr h="1914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Джерело.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Привольська</a:t>
                      </a:r>
                      <a:endParaRPr lang="uk-UA"/>
                    </a:p>
                  </a:txBody>
                  <a:tcPr marL="15891" marR="15891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3088316"/>
                  </a:ext>
                </a:extLst>
              </a:tr>
              <a:tr h="3828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"Заруцькі джерела"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межами села Білокопитове</a:t>
                      </a:r>
                      <a:endParaRPr lang="uk-UA"/>
                    </a:p>
                  </a:txBody>
                  <a:tcPr marL="15891" marR="15891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7810721"/>
                  </a:ext>
                </a:extLst>
              </a:tr>
              <a:tr h="3828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Джерело біля села Вікторівське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межами села Вікторівське </a:t>
                      </a:r>
                      <a:endParaRPr lang="uk-UA"/>
                    </a:p>
                  </a:txBody>
                  <a:tcPr marL="15891" marR="15891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4170068"/>
                  </a:ext>
                </a:extLst>
              </a:tr>
              <a:tr h="50192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 ж.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0,0200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селі Полошки в парку біля сибірського кедра</a:t>
                      </a:r>
                      <a:endParaRPr lang="uk-UA"/>
                    </a:p>
                  </a:txBody>
                  <a:tcPr marL="15891" marR="15891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3267507"/>
                  </a:ext>
                </a:extLst>
              </a:tr>
              <a:tr h="246112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143,857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891" marR="15891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15891" marR="15891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249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Заміна зношених систем централізованого  питного водопостачання м. Глухів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87678" y="4655902"/>
            <a:ext cx="4106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Потрібна заміна зношених ділянок загальною протяжністю близько 3500 метрів різного діаметру</a:t>
            </a:r>
          </a:p>
        </p:txBody>
      </p:sp>
      <p:pic>
        <p:nvPicPr>
          <p:cNvPr id="1026" name="Picture 2" descr="Водоканал розпочав сезон ремонтних робіт - КП «Чернігівводоканал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880501"/>
            <a:ext cx="5666660" cy="318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Труби зношені. У водоканалі пояснили, чому на водогоні почастішали прориви  » Новини Чернівці: Інформаційний портал «Молодий буковинець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04" y="2651760"/>
            <a:ext cx="6098074" cy="365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50775" y="662912"/>
            <a:ext cx="576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Зношення більшої частини систем централізованого питного  водопостачання  призводить до  втрат у системах водогону порядку 30 % від загального підйому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14605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Заміна зношених систем централізованого водовідведення м. Глухів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309"/>
            <a:ext cx="3458391" cy="46111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69" y="666206"/>
            <a:ext cx="4327729" cy="4963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6639" y="2132486"/>
            <a:ext cx="4106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Зношення більшої частини систем централізованого водовідведення, збудованих за часів Радянського Союзу досягає критичного рівня та вимагає проведення </a:t>
            </a:r>
            <a:r>
              <a:rPr lang="uk-UA" dirty="0" err="1"/>
              <a:t>частккової</a:t>
            </a:r>
            <a:r>
              <a:rPr lang="uk-UA" dirty="0"/>
              <a:t> заміни зношених ділянок загально протяжністю близько 2000 метрів</a:t>
            </a:r>
          </a:p>
        </p:txBody>
      </p:sp>
    </p:spTree>
    <p:extLst>
      <p:ext uri="{BB962C8B-B14F-4D97-AF65-F5344CB8AC3E}">
        <p14:creationId xmlns:p14="http://schemas.microsoft.com/office/powerpoint/2010/main" val="274752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1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Реконструкція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каналізаційних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очисних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аеротенки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повітродувна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станція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повітропроводом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м.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Глухів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Жужоми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51.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55" y="987024"/>
            <a:ext cx="3429544" cy="4572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3354"/>
            <a:ext cx="3364230" cy="4485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0434" y="1484086"/>
            <a:ext cx="52311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Комплекс очисних споруд міста Глухів було збудовано та введено в експлуатацію в 1984 році.</a:t>
            </a:r>
          </a:p>
          <a:p>
            <a:r>
              <a:rPr lang="uk-UA" dirty="0"/>
              <a:t>Проектні показники витрат стічних вод 8000 м. куб. на добу.</a:t>
            </a:r>
          </a:p>
          <a:p>
            <a:r>
              <a:rPr lang="uk-UA" dirty="0"/>
              <a:t>Фактична витрата стічних вод – 2000 м. куб. на добу.</a:t>
            </a:r>
          </a:p>
          <a:p>
            <a:r>
              <a:rPr lang="uk-UA" dirty="0"/>
              <a:t>Перспективні витрати – 5000 м. куб. на добу.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На даний момент фізичний знос системи очисних споруд становить 100%, що в подальшому може призвести до екологічної катастрофи шляхом забруднення стічними водами басейну річки Десна.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878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1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Реконструкція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каналізаційних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очисних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аеротенки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повітродувна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станція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повітропроводом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м.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Глухів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Жужоми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51.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436683" y="1518489"/>
            <a:ext cx="77203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замовлення Комунального підприємства «Глухівський водоканал» Глухівської міської ради ТОВ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Аквантіс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м. Київ було розроблено проектно – кошторисну документацію «Реконструкція каналізаційних очисних споруд (аеротенки та повітродувна станція з повітропроводом Глухів».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вартість проекту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PD:8166-8967-5246-1763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36 900 378 грн. з ПДВ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051"/>
            <a:ext cx="4291834" cy="57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16750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D4B218-C04B-41F5-949D-06E9DAE96B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283731-47E9-4F14-86D1-57C1EA2672A1}">
  <ds:schemaRefs>
    <ds:schemaRef ds:uri="230e9df3-be65-4c73-a93b-d1236ebd677e"/>
    <ds:schemaRef ds:uri="http://schemas.microsoft.com/office/2006/metadata/properties"/>
    <ds:schemaRef ds:uri="http://schemas.microsoft.com/office/infopath/2007/PartnerControls"/>
    <ds:schemaRef ds:uri="http://purl.org/dc/elements/1.1/"/>
    <ds:schemaRef ds:uri="16c05727-aa75-4e4a-9b5f-8a80a1165891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71af3243-3dd4-4a8d-8c0d-dd76da1f02a5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846AD4-435D-4592-8088-FE2831A30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AngleLinesVTI</Template>
  <TotalTime>0</TotalTime>
  <Words>695</Words>
  <Application>Microsoft Office PowerPoint</Application>
  <PresentationFormat>Широкоэкранный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Times New Roman</vt:lpstr>
      <vt:lpstr>Univers Condensed Light</vt:lpstr>
      <vt:lpstr>Walbaum Display Light</vt:lpstr>
      <vt:lpstr>AngleLinesVTI</vt:lpstr>
      <vt:lpstr>Глухівська громада</vt:lpstr>
      <vt:lpstr>ПОРЯДОК ДЕННИЙ</vt:lpstr>
      <vt:lpstr>На території громади зареєстровано 1 838 суб'єктів господарювання: фізичних осіб-підприємців - 1287,  юридичних осіб - 540,  самозайнятих осіб - 11    </vt:lpstr>
      <vt:lpstr>У громаді працюють 20 агропромислових підприємств та 2 фермерські господарства.   Промисловий потенціал: виробництво електричного обладнання,  хліба та хлібобулочних виробів, вапна та гіпсових сумішей,  мотузок, шпагатів та сіток</vt:lpstr>
      <vt:lpstr>Природно-заповідний фонд</vt:lpstr>
      <vt:lpstr>Презентация PowerPoint</vt:lpstr>
      <vt:lpstr>Презентация PowerPoint</vt:lpstr>
      <vt:lpstr>Презентация PowerPoint</vt:lpstr>
      <vt:lpstr>Презентация PowerPoint</vt:lpstr>
      <vt:lpstr>інвестиційні проекти</vt:lpstr>
      <vt:lpstr>Глухівська міська рада Сумської області Міський голова Вайло Надія Олексіївна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, docId:4F59D985CD3D224B04661F9DAB16C8BB</cp:keywords>
  <cp:lastModifiedBy/>
  <cp:revision>1</cp:revision>
  <dcterms:created xsi:type="dcterms:W3CDTF">2023-12-10T21:10:30Z</dcterms:created>
  <dcterms:modified xsi:type="dcterms:W3CDTF">2025-05-09T08:02:24Z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