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League Spartan"/>
      <p:regular r:id="rId15"/>
      <p:bold r:id="rId16"/>
    </p:embeddedFont>
    <p:embeddedFont>
      <p:font typeface="Arimo"/>
      <p:regular r:id="rId17"/>
      <p:bold r:id="rId18"/>
      <p:italic r:id="rId19"/>
      <p:boldItalic r:id="rId20"/>
    </p:embeddedFont>
    <p:embeddedFont>
      <p:font typeface="Poppins"/>
      <p:bold r:id="rId21"/>
      <p:boldItalic r:id="rId22"/>
    </p:embeddedFont>
    <p:embeddedFont>
      <p:font typeface="Lato"/>
      <p:bold r:id="rId23"/>
      <p:boldItalic r:id="rId24"/>
    </p:embeddedFont>
    <p:embeddedFont>
      <p:font typeface="Archivo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jRSWZ+xdC7mPvzlyFxeD/1E41V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boldItalic.fntdata"/><Relationship Id="rId22" Type="http://schemas.openxmlformats.org/officeDocument/2006/relationships/font" Target="fonts/Poppins-boldItalic.fntdata"/><Relationship Id="rId21" Type="http://schemas.openxmlformats.org/officeDocument/2006/relationships/font" Target="fonts/Poppins-bold.fntdata"/><Relationship Id="rId24" Type="http://schemas.openxmlformats.org/officeDocument/2006/relationships/font" Target="fonts/Lato-bold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chivo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eagueSpartan-regular.fntdata"/><Relationship Id="rId14" Type="http://schemas.openxmlformats.org/officeDocument/2006/relationships/slide" Target="slides/slide9.xml"/><Relationship Id="rId17" Type="http://schemas.openxmlformats.org/officeDocument/2006/relationships/font" Target="fonts/Arimo-regular.fntdata"/><Relationship Id="rId16" Type="http://schemas.openxmlformats.org/officeDocument/2006/relationships/font" Target="fonts/LeagueSpartan-bold.fntdata"/><Relationship Id="rId19" Type="http://schemas.openxmlformats.org/officeDocument/2006/relationships/font" Target="fonts/Arimo-italic.fntdata"/><Relationship Id="rId18" Type="http://schemas.openxmlformats.org/officeDocument/2006/relationships/font" Target="fonts/Arim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1" Type="http://schemas.openxmlformats.org/officeDocument/2006/relationships/hyperlink" Target="https://uk.wikipedia.org/wiki/%D0%9F%D0%BE%D1%81%D1%82%D0%B0%D0%BD%D0%BE%D0%B2%D0%B0_%D0%92%D0%B5%D1%80%D1%85%D0%BE%D0%B2%D0%BD%D0%BE%D1%97_%D0%A0%D0%B0%D0%B4%D0%B8_%D0%A3%D0%BA%D1%80%D0%B0%D1%97%D0%BD%D0%B8" TargetMode="External"/><Relationship Id="rId10" Type="http://schemas.openxmlformats.org/officeDocument/2006/relationships/hyperlink" Target="https://uk.wikipedia.org/wiki/2020" TargetMode="External"/><Relationship Id="rId13" Type="http://schemas.openxmlformats.org/officeDocument/2006/relationships/hyperlink" Target="https://uk.wikipedia.org/wiki/%D0%A0%D0%BE%D0%B7%D0%BF%D0%BE%D1%80%D1%8F%D0%B4%D0%B6%D0%B5%D0%BD%D0%BD%D1%8F_(%D0%B4%D0%BE%D0%BA%D1%83%D0%BC%D0%B5%D0%BD%D1%82)" TargetMode="External"/><Relationship Id="rId12" Type="http://schemas.openxmlformats.org/officeDocument/2006/relationships/hyperlink" Target="https://uk.wikipedia.org/wiki/%D0%92%D0%B5%D1%80%D1%85%D0%BE%D0%B2%D0%BD%D0%B0_%D0%A0%D0%B0%D0%B4%D0%B0_%D0%A3%D0%BA%D1%80%D0%B0%D1%97%D0%BD%D0%B8"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9" Type="http://schemas.openxmlformats.org/officeDocument/2006/relationships/hyperlink" Target="https://uk.wikipedia.org/wiki/17_%D0%BB%D0%B8%D0%BF%D0%BD%D1%8F" TargetMode="External"/><Relationship Id="rId15" Type="http://schemas.openxmlformats.org/officeDocument/2006/relationships/hyperlink" Target="https://uk.wikipedia.org/wiki/12_%D1%87%D0%B5%D1%80%D0%B2%D0%BD%D1%8F" TargetMode="External"/><Relationship Id="rId14" Type="http://schemas.openxmlformats.org/officeDocument/2006/relationships/hyperlink" Target="https://uk.wikipedia.org/wiki/%D0%9A%D0%B0%D0%B1%D1%96%D0%BD%D0%B5%D1%82_%D0%9C%D1%96%D0%BD%D1%96%D1%81%D1%82%D1%80%D1%96%D0%B2_%D0%A3%D0%BA%D1%80%D0%B0%D1%97%D0%BD%D0%B8" TargetMode="External"/><Relationship Id="rId16" Type="http://schemas.openxmlformats.org/officeDocument/2006/relationships/hyperlink" Target="https://uk.wikipedia.org/wiki/%D0%A2%D0%B5%D0%BF%D0%BB%D0%BE%D0%B4%D0%B0%D1%80%D1%81%D1%8C%D0%BA%D0%B0_%D0%BC%D1%96%D1%81%D1%8C%D0%BA%D0%B0_%D1%80%D0%B0%D0%B4%D0%B0" TargetMode="External"/><Relationship Id="rId5" Type="http://schemas.openxmlformats.org/officeDocument/2006/relationships/hyperlink" Target="https://uk.wikipedia.org/wiki/%D0%9E%D0%B4%D0%B5%D1%81%D1%8C%D0%BA%D0%B8%D0%B9_%D1%80%D0%B0%D0%B9%D0%BE%D0%BD" TargetMode="External"/><Relationship Id="rId6" Type="http://schemas.openxmlformats.org/officeDocument/2006/relationships/hyperlink" Target="https://uk.wikipedia.org/wiki/%D0%9E%D0%B4%D0%B5%D1%81%D1%8C%D0%BA%D0%B0_%D0%BE%D0%B1%D0%BB%D0%B0%D1%81%D1%82%D1%8C" TargetMode="External"/><Relationship Id="rId7" Type="http://schemas.openxmlformats.org/officeDocument/2006/relationships/hyperlink" Target="https://uk.wikipedia.org/wiki/%D0%A3%D0%BA%D1%80%D0%B0%D1%97%D0%BD%D0%B0" TargetMode="External"/><Relationship Id="rId8" Type="http://schemas.openxmlformats.org/officeDocument/2006/relationships/hyperlink" Target="https://uk.wikipedia.org/wiki/%D0%91%D0%B0%D1%80%D0%B0%D0%B1%D0%BE%D0%B9%D1%81%D1%8C%D0%BA%D0%B5_%D0%B2%D0%BE%D0%B4%D0%BE%D1%81%D1%85%D0%BE%D0%B2%D0%B8%D1%89%D0%B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663" l="0" r="0" t="-16664"/>
            </a:stretch>
          </a:blipFill>
          <a:ln>
            <a:noFill/>
          </a:ln>
        </p:spPr>
      </p:sp>
      <p:grpSp>
        <p:nvGrpSpPr>
          <p:cNvPr id="85" name="Google Shape;85;p1"/>
          <p:cNvGrpSpPr/>
          <p:nvPr/>
        </p:nvGrpSpPr>
        <p:grpSpPr>
          <a:xfrm>
            <a:off x="12966700" y="-311001"/>
            <a:ext cx="5943600" cy="10728176"/>
            <a:chOff x="0" y="-47625"/>
            <a:chExt cx="1565393" cy="2825528"/>
          </a:xfrm>
        </p:grpSpPr>
        <p:sp>
          <p:nvSpPr>
            <p:cNvPr id="86" name="Google Shape;86;p1"/>
            <p:cNvSpPr/>
            <p:nvPr/>
          </p:nvSpPr>
          <p:spPr>
            <a:xfrm>
              <a:off x="0" y="0"/>
              <a:ext cx="1565393" cy="2777903"/>
            </a:xfrm>
            <a:custGeom>
              <a:rect b="b" l="l" r="r" t="t"/>
              <a:pathLst>
                <a:path extrusionOk="0" h="2777903" w="1565393">
                  <a:moveTo>
                    <a:pt x="66431" y="0"/>
                  </a:moveTo>
                  <a:lnTo>
                    <a:pt x="1498962" y="0"/>
                  </a:lnTo>
                  <a:cubicBezTo>
                    <a:pt x="1535651" y="0"/>
                    <a:pt x="1565393" y="29742"/>
                    <a:pt x="1565393" y="66431"/>
                  </a:cubicBezTo>
                  <a:lnTo>
                    <a:pt x="1565393" y="2711472"/>
                  </a:lnTo>
                  <a:cubicBezTo>
                    <a:pt x="1565393" y="2729091"/>
                    <a:pt x="1558394" y="2745988"/>
                    <a:pt x="1545935" y="2758446"/>
                  </a:cubicBezTo>
                  <a:cubicBezTo>
                    <a:pt x="1533477" y="2770904"/>
                    <a:pt x="1516580" y="2777903"/>
                    <a:pt x="1498962" y="2777903"/>
                  </a:cubicBezTo>
                  <a:lnTo>
                    <a:pt x="66431" y="2777903"/>
                  </a:lnTo>
                  <a:cubicBezTo>
                    <a:pt x="29742" y="2777903"/>
                    <a:pt x="0" y="2748161"/>
                    <a:pt x="0" y="2711472"/>
                  </a:cubicBezTo>
                  <a:lnTo>
                    <a:pt x="0" y="66431"/>
                  </a:lnTo>
                  <a:cubicBezTo>
                    <a:pt x="0" y="48812"/>
                    <a:pt x="6999" y="31915"/>
                    <a:pt x="19457" y="19457"/>
                  </a:cubicBezTo>
                  <a:cubicBezTo>
                    <a:pt x="31915" y="6999"/>
                    <a:pt x="48812" y="0"/>
                    <a:pt x="66431"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txBox="1"/>
            <p:nvPr/>
          </p:nvSpPr>
          <p:spPr>
            <a:xfrm>
              <a:off x="0" y="-47625"/>
              <a:ext cx="1565393" cy="28255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
          <p:cNvGrpSpPr/>
          <p:nvPr/>
        </p:nvGrpSpPr>
        <p:grpSpPr>
          <a:xfrm>
            <a:off x="9784572" y="1185059"/>
            <a:ext cx="8163576" cy="7923776"/>
            <a:chOff x="-23042" y="66269"/>
            <a:chExt cx="6542159" cy="6349987"/>
          </a:xfrm>
        </p:grpSpPr>
        <p:sp>
          <p:nvSpPr>
            <p:cNvPr id="89" name="Google Shape;89;p1"/>
            <p:cNvSpPr/>
            <p:nvPr/>
          </p:nvSpPr>
          <p:spPr>
            <a:xfrm>
              <a:off x="-23042" y="119185"/>
              <a:ext cx="6542159" cy="6244242"/>
            </a:xfrm>
            <a:custGeom>
              <a:rect b="b" l="l" r="r" t="t"/>
              <a:pathLst>
                <a:path extrusionOk="0"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gradFill>
              <a:gsLst>
                <a:gs pos="0">
                  <a:srgbClr val="5DE0E6"/>
                </a:gs>
                <a:gs pos="100000">
                  <a:srgbClr val="004AA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73038" y="66269"/>
              <a:ext cx="6350000" cy="6349987"/>
            </a:xfrm>
            <a:custGeom>
              <a:rect b="b" l="l" r="r" t="t"/>
              <a:pathLst>
                <a:path extrusionOk="0"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
          <p:cNvSpPr txBox="1"/>
          <p:nvPr/>
        </p:nvSpPr>
        <p:spPr>
          <a:xfrm>
            <a:off x="1028700" y="3695764"/>
            <a:ext cx="8784625" cy="130479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505" u="none" cap="none" strike="noStrike">
                <a:solidFill>
                  <a:srgbClr val="004AAD"/>
                </a:solidFill>
                <a:latin typeface="Archivo Black"/>
                <a:ea typeface="Archivo Black"/>
                <a:cs typeface="Archivo Black"/>
                <a:sym typeface="Archivo Black"/>
              </a:rPr>
              <a:t>ПРЕЗЕНТАЦІЯ</a:t>
            </a:r>
            <a:endParaRPr/>
          </a:p>
        </p:txBody>
      </p:sp>
      <p:sp>
        <p:nvSpPr>
          <p:cNvPr id="92" name="Google Shape;92;p1"/>
          <p:cNvSpPr txBox="1"/>
          <p:nvPr/>
        </p:nvSpPr>
        <p:spPr>
          <a:xfrm>
            <a:off x="1028700" y="5259286"/>
            <a:ext cx="7654653" cy="88965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74" u="none" cap="none" strike="noStrike">
                <a:solidFill>
                  <a:srgbClr val="2F5F98"/>
                </a:solidFill>
                <a:latin typeface="Poppins"/>
                <a:ea typeface="Poppins"/>
                <a:cs typeface="Poppins"/>
                <a:sym typeface="Poppins"/>
              </a:rPr>
              <a:t>Теплодарська міська територіальна громада </a:t>
            </a:r>
            <a:endParaRPr/>
          </a:p>
          <a:p>
            <a:pPr indent="0" lvl="0" marL="0" marR="0" rtl="0" algn="l">
              <a:lnSpc>
                <a:spcPct val="140016"/>
              </a:lnSpc>
              <a:spcBef>
                <a:spcPts val="0"/>
              </a:spcBef>
              <a:spcAft>
                <a:spcPts val="0"/>
              </a:spcAft>
              <a:buNone/>
            </a:pPr>
            <a:r>
              <a:rPr b="1" i="0" lang="en-US" sz="2474" u="none" cap="none" strike="noStrike">
                <a:solidFill>
                  <a:srgbClr val="2F5F98"/>
                </a:solidFill>
                <a:latin typeface="Poppins"/>
                <a:ea typeface="Poppins"/>
                <a:cs typeface="Poppins"/>
                <a:sym typeface="Poppins"/>
              </a:rPr>
              <a:t>Одеського району Одеської області </a:t>
            </a:r>
            <a:endParaRPr/>
          </a:p>
        </p:txBody>
      </p:sp>
      <p:sp>
        <p:nvSpPr>
          <p:cNvPr id="93" name="Google Shape;93;p1"/>
          <p:cNvSpPr/>
          <p:nvPr/>
        </p:nvSpPr>
        <p:spPr>
          <a:xfrm>
            <a:off x="840852" y="8566935"/>
            <a:ext cx="2984319" cy="1382729"/>
          </a:xfrm>
          <a:custGeom>
            <a:rect b="b" l="l" r="r" t="t"/>
            <a:pathLst>
              <a:path extrusionOk="0" h="1382729" w="2984319">
                <a:moveTo>
                  <a:pt x="0" y="0"/>
                </a:moveTo>
                <a:lnTo>
                  <a:pt x="2984319" y="0"/>
                </a:lnTo>
                <a:lnTo>
                  <a:pt x="2984319" y="1382730"/>
                </a:lnTo>
                <a:lnTo>
                  <a:pt x="0" y="1382730"/>
                </a:lnTo>
                <a:lnTo>
                  <a:pt x="0" y="0"/>
                </a:lnTo>
                <a:close/>
              </a:path>
            </a:pathLst>
          </a:custGeom>
          <a:blipFill rotWithShape="1">
            <a:blip r:embed="rId4">
              <a:alphaModFix/>
            </a:blip>
            <a:stretch>
              <a:fillRect b="-9893" l="0" r="0" t="-31827"/>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663" l="0" r="0" t="-16664"/>
            </a:stretch>
          </a:blipFill>
          <a:ln>
            <a:noFill/>
          </a:ln>
        </p:spPr>
      </p:sp>
      <p:grpSp>
        <p:nvGrpSpPr>
          <p:cNvPr id="99" name="Google Shape;99;p2"/>
          <p:cNvGrpSpPr/>
          <p:nvPr/>
        </p:nvGrpSpPr>
        <p:grpSpPr>
          <a:xfrm>
            <a:off x="-717550" y="-311001"/>
            <a:ext cx="13627104" cy="10728176"/>
            <a:chOff x="0" y="-47625"/>
            <a:chExt cx="3589031" cy="2825528"/>
          </a:xfrm>
        </p:grpSpPr>
        <p:sp>
          <p:nvSpPr>
            <p:cNvPr id="100" name="Google Shape;100;p2"/>
            <p:cNvSpPr/>
            <p:nvPr/>
          </p:nvSpPr>
          <p:spPr>
            <a:xfrm>
              <a:off x="0" y="0"/>
              <a:ext cx="3589031" cy="2777903"/>
            </a:xfrm>
            <a:custGeom>
              <a:rect b="b" l="l" r="r" t="t"/>
              <a:pathLst>
                <a:path extrusionOk="0" h="2777903" w="3589031">
                  <a:moveTo>
                    <a:pt x="28974" y="0"/>
                  </a:moveTo>
                  <a:lnTo>
                    <a:pt x="3560056" y="0"/>
                  </a:lnTo>
                  <a:cubicBezTo>
                    <a:pt x="3576058" y="0"/>
                    <a:pt x="3589031" y="12972"/>
                    <a:pt x="3589031" y="28974"/>
                  </a:cubicBezTo>
                  <a:lnTo>
                    <a:pt x="3589031" y="2748929"/>
                  </a:lnTo>
                  <a:cubicBezTo>
                    <a:pt x="3589031" y="2764931"/>
                    <a:pt x="3576058" y="2777903"/>
                    <a:pt x="3560056" y="2777903"/>
                  </a:cubicBezTo>
                  <a:lnTo>
                    <a:pt x="28974" y="2777903"/>
                  </a:lnTo>
                  <a:cubicBezTo>
                    <a:pt x="12972" y="2777903"/>
                    <a:pt x="0" y="2764931"/>
                    <a:pt x="0" y="2748929"/>
                  </a:cubicBezTo>
                  <a:lnTo>
                    <a:pt x="0" y="28974"/>
                  </a:lnTo>
                  <a:cubicBezTo>
                    <a:pt x="0" y="12972"/>
                    <a:pt x="12972" y="0"/>
                    <a:pt x="28974"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txBox="1"/>
            <p:nvPr/>
          </p:nvSpPr>
          <p:spPr>
            <a:xfrm>
              <a:off x="0" y="-47625"/>
              <a:ext cx="3589030" cy="28255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2"/>
          <p:cNvGrpSpPr/>
          <p:nvPr/>
        </p:nvGrpSpPr>
        <p:grpSpPr>
          <a:xfrm>
            <a:off x="8344977" y="721140"/>
            <a:ext cx="9120327" cy="8852423"/>
            <a:chOff x="-23042" y="66269"/>
            <a:chExt cx="6542159" cy="6349987"/>
          </a:xfrm>
        </p:grpSpPr>
        <p:sp>
          <p:nvSpPr>
            <p:cNvPr id="103" name="Google Shape;103;p2"/>
            <p:cNvSpPr/>
            <p:nvPr/>
          </p:nvSpPr>
          <p:spPr>
            <a:xfrm>
              <a:off x="-23042" y="119185"/>
              <a:ext cx="6542159" cy="6244242"/>
            </a:xfrm>
            <a:custGeom>
              <a:rect b="b" l="l" r="r" t="t"/>
              <a:pathLst>
                <a:path extrusionOk="0"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rotWithShape="1">
              <a:blip r:embed="rId4">
                <a:alphaModFix/>
              </a:blip>
              <a:stretch>
                <a:fillRect b="0" l="-16441" r="-1644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3038" y="66269"/>
              <a:ext cx="6350000" cy="6349987"/>
            </a:xfrm>
            <a:custGeom>
              <a:rect b="b" l="l" r="r" t="t"/>
              <a:pathLst>
                <a:path extrusionOk="0"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2"/>
          <p:cNvSpPr txBox="1"/>
          <p:nvPr/>
        </p:nvSpPr>
        <p:spPr>
          <a:xfrm>
            <a:off x="1028700" y="962025"/>
            <a:ext cx="6267127" cy="111190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3171" u="none" cap="none" strike="noStrike">
                <a:solidFill>
                  <a:srgbClr val="FFFFFF"/>
                </a:solidFill>
                <a:latin typeface="Lato"/>
                <a:ea typeface="Lato"/>
                <a:cs typeface="Lato"/>
                <a:sym typeface="Lato"/>
              </a:rPr>
              <a:t>ВІТАЄМО </a:t>
            </a:r>
            <a:endParaRPr/>
          </a:p>
          <a:p>
            <a:pPr indent="0" lvl="0" marL="0" marR="0" rtl="0" algn="l">
              <a:lnSpc>
                <a:spcPct val="140018"/>
              </a:lnSpc>
              <a:spcBef>
                <a:spcPts val="0"/>
              </a:spcBef>
              <a:spcAft>
                <a:spcPts val="0"/>
              </a:spcAft>
              <a:buNone/>
            </a:pPr>
            <a:r>
              <a:t/>
            </a:r>
            <a:endParaRPr b="1" i="0" sz="3171" u="none" cap="none" strike="noStrike">
              <a:solidFill>
                <a:srgbClr val="FFFFFF"/>
              </a:solidFill>
              <a:latin typeface="Lato"/>
              <a:ea typeface="Lato"/>
              <a:cs typeface="Lato"/>
              <a:sym typeface="Lato"/>
            </a:endParaRPr>
          </a:p>
        </p:txBody>
      </p:sp>
      <p:sp>
        <p:nvSpPr>
          <p:cNvPr id="106" name="Google Shape;106;p2"/>
          <p:cNvSpPr txBox="1"/>
          <p:nvPr/>
        </p:nvSpPr>
        <p:spPr>
          <a:xfrm>
            <a:off x="1028700" y="1537282"/>
            <a:ext cx="5367074" cy="705987"/>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4086" u="none" cap="none" strike="noStrike">
                <a:solidFill>
                  <a:srgbClr val="FFFFFF"/>
                </a:solidFill>
                <a:latin typeface="League Spartan"/>
                <a:ea typeface="League Spartan"/>
                <a:cs typeface="League Spartan"/>
                <a:sym typeface="League Spartan"/>
              </a:rPr>
              <a:t>В НАШІЙ ГРОМАДІ</a:t>
            </a:r>
            <a:endParaRPr/>
          </a:p>
        </p:txBody>
      </p:sp>
      <p:sp>
        <p:nvSpPr>
          <p:cNvPr id="107" name="Google Shape;107;p2"/>
          <p:cNvSpPr txBox="1"/>
          <p:nvPr/>
        </p:nvSpPr>
        <p:spPr>
          <a:xfrm>
            <a:off x="1028700" y="2873056"/>
            <a:ext cx="7348400" cy="3752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Poppins"/>
                <a:ea typeface="Poppins"/>
                <a:cs typeface="Poppins"/>
                <a:sym typeface="Poppins"/>
              </a:rPr>
              <a:t>Громада налічує 1 населенний пункт - м. Теплодар. </a:t>
            </a:r>
            <a:endParaRPr/>
          </a:p>
        </p:txBody>
      </p:sp>
      <p:sp>
        <p:nvSpPr>
          <p:cNvPr id="108" name="Google Shape;108;p2"/>
          <p:cNvSpPr txBox="1"/>
          <p:nvPr/>
        </p:nvSpPr>
        <p:spPr>
          <a:xfrm>
            <a:off x="1028700" y="3543809"/>
            <a:ext cx="7348400" cy="3689087"/>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chemeClr val="lt1"/>
                </a:solidFill>
                <a:latin typeface="Times New Roman"/>
                <a:ea typeface="Times New Roman"/>
                <a:cs typeface="Times New Roman"/>
                <a:sym typeface="Times New Roman"/>
              </a:rPr>
              <a:t>Теплодаар — місто в </a:t>
            </a:r>
            <a:r>
              <a:rPr b="0" i="0" lang="en-US" sz="2100" u="sng" cap="none" strike="noStrike">
                <a:solidFill>
                  <a:schemeClr val="lt1"/>
                </a:solidFill>
                <a:latin typeface="Times New Roman"/>
                <a:ea typeface="Times New Roman"/>
                <a:cs typeface="Times New Roman"/>
                <a:sym typeface="Times New Roman"/>
                <a:hlinkClick r:id="rId5">
                  <a:extLst>
                    <a:ext uri="{A12FA001-AC4F-418D-AE19-62706E023703}">
                      <ahyp:hlinkClr val="tx"/>
                    </a:ext>
                  </a:extLst>
                </a:hlinkClick>
              </a:rPr>
              <a:t>Одеському районі</a:t>
            </a:r>
            <a:r>
              <a:rPr b="0" i="0" lang="en-US" sz="2100" u="none" cap="none" strike="noStrike">
                <a:solidFill>
                  <a:schemeClr val="lt1"/>
                </a:solidFill>
                <a:latin typeface="Times New Roman"/>
                <a:ea typeface="Times New Roman"/>
                <a:cs typeface="Times New Roman"/>
                <a:sym typeface="Times New Roman"/>
              </a:rPr>
              <a:t> </a:t>
            </a:r>
            <a:r>
              <a:rPr b="0" i="0" lang="en-US" sz="2100" u="sng" cap="none" strike="noStrike">
                <a:solidFill>
                  <a:schemeClr val="lt1"/>
                </a:solidFill>
                <a:latin typeface="Times New Roman"/>
                <a:ea typeface="Times New Roman"/>
                <a:cs typeface="Times New Roman"/>
                <a:sym typeface="Times New Roman"/>
                <a:hlinkClick r:id="rId6">
                  <a:extLst>
                    <a:ext uri="{A12FA001-AC4F-418D-AE19-62706E023703}">
                      <ahyp:hlinkClr val="tx"/>
                    </a:ext>
                  </a:extLst>
                </a:hlinkClick>
              </a:rPr>
              <a:t>Одеської області</a:t>
            </a:r>
            <a:r>
              <a:rPr b="0" i="0" lang="en-US" sz="2100" u="none" cap="none" strike="noStrike">
                <a:solidFill>
                  <a:schemeClr val="lt1"/>
                </a:solidFill>
                <a:latin typeface="Times New Roman"/>
                <a:ea typeface="Times New Roman"/>
                <a:cs typeface="Times New Roman"/>
                <a:sym typeface="Times New Roman"/>
              </a:rPr>
              <a:t> </a:t>
            </a:r>
            <a:r>
              <a:rPr b="0" i="0" lang="en-US" sz="2100" u="sng" cap="none" strike="noStrike">
                <a:solidFill>
                  <a:schemeClr val="lt1"/>
                </a:solidFill>
                <a:latin typeface="Times New Roman"/>
                <a:ea typeface="Times New Roman"/>
                <a:cs typeface="Times New Roman"/>
                <a:sym typeface="Times New Roman"/>
                <a:hlinkClick r:id="rId7">
                  <a:extLst>
                    <a:ext uri="{A12FA001-AC4F-418D-AE19-62706E023703}">
                      <ahyp:hlinkClr val="tx"/>
                    </a:ext>
                  </a:extLst>
                </a:hlinkClick>
              </a:rPr>
              <a:t>України</a:t>
            </a:r>
            <a:r>
              <a:rPr b="0" i="0" lang="en-US" sz="2100" u="none" cap="none" strike="noStrike">
                <a:solidFill>
                  <a:schemeClr val="lt1"/>
                </a:solidFill>
                <a:latin typeface="Times New Roman"/>
                <a:ea typeface="Times New Roman"/>
                <a:cs typeface="Times New Roman"/>
                <a:sym typeface="Times New Roman"/>
              </a:rPr>
              <a:t>, розташоване на  березі </a:t>
            </a:r>
            <a:r>
              <a:rPr b="0" i="0" lang="en-US" sz="2100" u="sng" cap="none" strike="noStrike">
                <a:solidFill>
                  <a:schemeClr val="lt1"/>
                </a:solidFill>
                <a:latin typeface="Times New Roman"/>
                <a:ea typeface="Times New Roman"/>
                <a:cs typeface="Times New Roman"/>
                <a:sym typeface="Times New Roman"/>
                <a:hlinkClick r:id="rId8">
                  <a:extLst>
                    <a:ext uri="{A12FA001-AC4F-418D-AE19-62706E023703}">
                      <ahyp:hlinkClr val="tx"/>
                    </a:ext>
                  </a:extLst>
                </a:hlinkClick>
              </a:rPr>
              <a:t>Барабойського водосховищ</a:t>
            </a:r>
            <a:r>
              <a:rPr b="0" i="0" lang="en-US" sz="2100" u="none" cap="none" strike="noStrike">
                <a:solidFill>
                  <a:schemeClr val="lt1"/>
                </a:solidFill>
                <a:latin typeface="Times New Roman"/>
                <a:ea typeface="Times New Roman"/>
                <a:cs typeface="Times New Roman"/>
                <a:sym typeface="Times New Roman"/>
              </a:rPr>
              <a:t>а. Є окремою Теплодарською міською територіальною громадою, яка створена </a:t>
            </a:r>
            <a:r>
              <a:rPr b="0" i="0" lang="en-US" sz="2100" u="sng" cap="none" strike="noStrike">
                <a:solidFill>
                  <a:schemeClr val="lt1"/>
                </a:solidFill>
                <a:latin typeface="Times New Roman"/>
                <a:ea typeface="Times New Roman"/>
                <a:cs typeface="Times New Roman"/>
                <a:sym typeface="Times New Roman"/>
                <a:hlinkClick r:id="rId9">
                  <a:extLst>
                    <a:ext uri="{A12FA001-AC4F-418D-AE19-62706E023703}">
                      <ahyp:hlinkClr val="tx"/>
                    </a:ext>
                  </a:extLst>
                </a:hlinkClick>
              </a:rPr>
              <a:t>17 липня</a:t>
            </a:r>
            <a:r>
              <a:rPr b="0" i="0" lang="en-US" sz="2100" u="none" cap="none" strike="noStrike">
                <a:solidFill>
                  <a:schemeClr val="lt1"/>
                </a:solidFill>
                <a:latin typeface="Times New Roman"/>
                <a:ea typeface="Times New Roman"/>
                <a:cs typeface="Times New Roman"/>
                <a:sym typeface="Times New Roman"/>
              </a:rPr>
              <a:t> </a:t>
            </a:r>
            <a:r>
              <a:rPr b="0" i="0" lang="en-US" sz="2100" u="sng" cap="none" strike="noStrike">
                <a:solidFill>
                  <a:schemeClr val="lt1"/>
                </a:solidFill>
                <a:latin typeface="Times New Roman"/>
                <a:ea typeface="Times New Roman"/>
                <a:cs typeface="Times New Roman"/>
                <a:sym typeface="Times New Roman"/>
                <a:hlinkClick r:id="rId10">
                  <a:extLst>
                    <a:ext uri="{A12FA001-AC4F-418D-AE19-62706E023703}">
                      <ahyp:hlinkClr val="tx"/>
                    </a:ext>
                  </a:extLst>
                </a:hlinkClick>
              </a:rPr>
              <a:t>2020</a:t>
            </a:r>
            <a:r>
              <a:rPr b="0" i="0" lang="en-US" sz="2100" u="none" cap="none" strike="noStrike">
                <a:solidFill>
                  <a:schemeClr val="lt1"/>
                </a:solidFill>
                <a:latin typeface="Times New Roman"/>
                <a:ea typeface="Times New Roman"/>
                <a:cs typeface="Times New Roman"/>
                <a:sym typeface="Times New Roman"/>
              </a:rPr>
              <a:t> року відповідно до </a:t>
            </a:r>
            <a:r>
              <a:rPr b="0" i="0" lang="en-US" sz="2100" u="sng" cap="none" strike="noStrike">
                <a:solidFill>
                  <a:schemeClr val="lt1"/>
                </a:solidFill>
                <a:latin typeface="Times New Roman"/>
                <a:ea typeface="Times New Roman"/>
                <a:cs typeface="Times New Roman"/>
                <a:sym typeface="Times New Roman"/>
                <a:hlinkClick r:id="rId11">
                  <a:extLst>
                    <a:ext uri="{A12FA001-AC4F-418D-AE19-62706E023703}">
                      <ahyp:hlinkClr val="tx"/>
                    </a:ext>
                  </a:extLst>
                </a:hlinkClick>
              </a:rPr>
              <a:t>Постанови</a:t>
            </a:r>
            <a:r>
              <a:rPr b="0" i="0" lang="en-US" sz="2100" u="none" cap="none" strike="noStrike">
                <a:solidFill>
                  <a:schemeClr val="lt1"/>
                </a:solidFill>
                <a:latin typeface="Times New Roman"/>
                <a:ea typeface="Times New Roman"/>
                <a:cs typeface="Times New Roman"/>
                <a:sym typeface="Times New Roman"/>
              </a:rPr>
              <a:t> </a:t>
            </a:r>
            <a:r>
              <a:rPr b="0" i="0" lang="en-US" sz="2100" u="sng" cap="none" strike="noStrike">
                <a:solidFill>
                  <a:schemeClr val="lt1"/>
                </a:solidFill>
                <a:latin typeface="Times New Roman"/>
                <a:ea typeface="Times New Roman"/>
                <a:cs typeface="Times New Roman"/>
                <a:sym typeface="Times New Roman"/>
                <a:hlinkClick r:id="rId12">
                  <a:extLst>
                    <a:ext uri="{A12FA001-AC4F-418D-AE19-62706E023703}">
                      <ahyp:hlinkClr val="tx"/>
                    </a:ext>
                  </a:extLst>
                </a:hlinkClick>
              </a:rPr>
              <a:t>Верховної Ради</a:t>
            </a:r>
            <a:r>
              <a:rPr b="0" i="0" lang="en-US" sz="2100" u="none" cap="none" strike="noStrike">
                <a:solidFill>
                  <a:schemeClr val="lt1"/>
                </a:solidFill>
                <a:latin typeface="Times New Roman"/>
                <a:ea typeface="Times New Roman"/>
                <a:cs typeface="Times New Roman"/>
                <a:sym typeface="Times New Roman"/>
              </a:rPr>
              <a:t> на базі визначення громад </a:t>
            </a:r>
            <a:r>
              <a:rPr b="0" i="0" lang="en-US" sz="2100" u="sng" cap="none" strike="noStrike">
                <a:solidFill>
                  <a:schemeClr val="lt1"/>
                </a:solidFill>
                <a:latin typeface="Times New Roman"/>
                <a:ea typeface="Times New Roman"/>
                <a:cs typeface="Times New Roman"/>
                <a:sym typeface="Times New Roman"/>
                <a:hlinkClick r:id="rId13">
                  <a:extLst>
                    <a:ext uri="{A12FA001-AC4F-418D-AE19-62706E023703}">
                      <ahyp:hlinkClr val="tx"/>
                    </a:ext>
                  </a:extLst>
                </a:hlinkClick>
              </a:rPr>
              <a:t>Розпорядженням</a:t>
            </a:r>
            <a:r>
              <a:rPr b="0" i="0" lang="en-US" sz="2100" u="none" cap="none" strike="noStrike">
                <a:solidFill>
                  <a:schemeClr val="lt1"/>
                </a:solidFill>
                <a:latin typeface="Times New Roman"/>
                <a:ea typeface="Times New Roman"/>
                <a:cs typeface="Times New Roman"/>
                <a:sym typeface="Times New Roman"/>
              </a:rPr>
              <a:t> </a:t>
            </a:r>
            <a:r>
              <a:rPr b="0" i="0" lang="en-US" sz="2100" u="sng" cap="none" strike="noStrike">
                <a:solidFill>
                  <a:schemeClr val="lt1"/>
                </a:solidFill>
                <a:latin typeface="Times New Roman"/>
                <a:ea typeface="Times New Roman"/>
                <a:cs typeface="Times New Roman"/>
                <a:sym typeface="Times New Roman"/>
                <a:hlinkClick r:id="rId14">
                  <a:extLst>
                    <a:ext uri="{A12FA001-AC4F-418D-AE19-62706E023703}">
                      <ahyp:hlinkClr val="tx"/>
                    </a:ext>
                  </a:extLst>
                </a:hlinkClick>
              </a:rPr>
              <a:t>Кабінету Міністрів України</a:t>
            </a:r>
            <a:r>
              <a:rPr b="0" i="0" lang="en-US" sz="2100" u="none" cap="none" strike="noStrike">
                <a:solidFill>
                  <a:schemeClr val="lt1"/>
                </a:solidFill>
                <a:latin typeface="Times New Roman"/>
                <a:ea typeface="Times New Roman"/>
                <a:cs typeface="Times New Roman"/>
                <a:sym typeface="Times New Roman"/>
              </a:rPr>
              <a:t> № 720-р від </a:t>
            </a:r>
            <a:r>
              <a:rPr b="0" i="0" lang="en-US" sz="2100" u="sng" cap="none" strike="noStrike">
                <a:solidFill>
                  <a:schemeClr val="lt1"/>
                </a:solidFill>
                <a:latin typeface="Times New Roman"/>
                <a:ea typeface="Times New Roman"/>
                <a:cs typeface="Times New Roman"/>
                <a:sym typeface="Times New Roman"/>
                <a:hlinkClick r:id="rId15">
                  <a:extLst>
                    <a:ext uri="{A12FA001-AC4F-418D-AE19-62706E023703}">
                      <ahyp:hlinkClr val="tx"/>
                    </a:ext>
                  </a:extLst>
                </a:hlinkClick>
              </a:rPr>
              <a:t>12 червня</a:t>
            </a:r>
            <a:r>
              <a:rPr b="0" i="0" lang="en-US" sz="2100" u="none" cap="none" strike="noStrike">
                <a:solidFill>
                  <a:schemeClr val="lt1"/>
                </a:solidFill>
                <a:latin typeface="Times New Roman"/>
                <a:ea typeface="Times New Roman"/>
                <a:cs typeface="Times New Roman"/>
                <a:sym typeface="Times New Roman"/>
              </a:rPr>
              <a:t> 2020 року «Про визначення адміністративних центрів та затвердження територій територіальних громад Одеської області» у складі </a:t>
            </a:r>
            <a:r>
              <a:rPr b="0" i="0" lang="en-US" sz="2100" u="sng" cap="none" strike="noStrike">
                <a:solidFill>
                  <a:schemeClr val="lt1"/>
                </a:solidFill>
                <a:latin typeface="Times New Roman"/>
                <a:ea typeface="Times New Roman"/>
                <a:cs typeface="Times New Roman"/>
                <a:sym typeface="Times New Roman"/>
                <a:hlinkClick r:id="rId16">
                  <a:extLst>
                    <a:ext uri="{A12FA001-AC4F-418D-AE19-62706E023703}">
                      <ahyp:hlinkClr val="tx"/>
                    </a:ext>
                  </a:extLst>
                </a:hlinkClick>
              </a:rPr>
              <a:t>Теплодарської міської ради</a:t>
            </a:r>
            <a:r>
              <a:rPr b="0" i="0" lang="en-US" sz="2100" u="none" cap="none" strike="noStrike">
                <a:solidFill>
                  <a:schemeClr val="lt1"/>
                </a:solidFill>
                <a:latin typeface="Times New Roman"/>
                <a:ea typeface="Times New Roman"/>
                <a:cs typeface="Times New Roman"/>
                <a:sym typeface="Times New Roman"/>
              </a:rPr>
              <a:t>.</a:t>
            </a:r>
            <a:endParaRPr/>
          </a:p>
          <a:p>
            <a:pPr indent="0" lvl="0" marL="0" marR="0" rtl="0" algn="just">
              <a:lnSpc>
                <a:spcPct val="140000"/>
              </a:lnSpc>
              <a:spcBef>
                <a:spcPts val="0"/>
              </a:spcBef>
              <a:spcAft>
                <a:spcPts val="0"/>
              </a:spcAft>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109" name="Google Shape;109;p2"/>
          <p:cNvSpPr txBox="1"/>
          <p:nvPr/>
        </p:nvSpPr>
        <p:spPr>
          <a:xfrm>
            <a:off x="1028700" y="7755008"/>
            <a:ext cx="8039100" cy="723083"/>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Poppins"/>
                <a:ea typeface="Poppins"/>
                <a:cs typeface="Poppins"/>
                <a:sym typeface="Poppins"/>
              </a:rPr>
              <a:t>Площа Теплодарської міської територіальної громади cтановить 773,72 га, чисельність населення міста 10,2 тис. осіб.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663" l="0" r="0" t="-16664"/>
            </a:stretch>
          </a:blipFill>
          <a:ln>
            <a:noFill/>
          </a:ln>
        </p:spPr>
      </p:sp>
      <p:grpSp>
        <p:nvGrpSpPr>
          <p:cNvPr id="115" name="Google Shape;115;p3"/>
          <p:cNvGrpSpPr/>
          <p:nvPr/>
        </p:nvGrpSpPr>
        <p:grpSpPr>
          <a:xfrm>
            <a:off x="12892925" y="-1194143"/>
            <a:ext cx="14214475" cy="14214475"/>
            <a:chOff x="0" y="0"/>
            <a:chExt cx="812800" cy="812800"/>
          </a:xfrm>
        </p:grpSpPr>
        <p:sp>
          <p:nvSpPr>
            <p:cNvPr id="116" name="Google Shape;11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3"/>
          <p:cNvGrpSpPr/>
          <p:nvPr/>
        </p:nvGrpSpPr>
        <p:grpSpPr>
          <a:xfrm>
            <a:off x="13347700" y="-1194143"/>
            <a:ext cx="14214475" cy="14214475"/>
            <a:chOff x="0" y="0"/>
            <a:chExt cx="812800" cy="812800"/>
          </a:xfrm>
        </p:grpSpPr>
        <p:sp>
          <p:nvSpPr>
            <p:cNvPr id="119" name="Google Shape;11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3"/>
          <p:cNvGrpSpPr/>
          <p:nvPr/>
        </p:nvGrpSpPr>
        <p:grpSpPr>
          <a:xfrm>
            <a:off x="8364178" y="629240"/>
            <a:ext cx="9048745" cy="8782944"/>
            <a:chOff x="-23042" y="66269"/>
            <a:chExt cx="6542159" cy="6349987"/>
          </a:xfrm>
        </p:grpSpPr>
        <p:sp>
          <p:nvSpPr>
            <p:cNvPr id="122" name="Google Shape;122;p3"/>
            <p:cNvSpPr/>
            <p:nvPr/>
          </p:nvSpPr>
          <p:spPr>
            <a:xfrm>
              <a:off x="-23042" y="119185"/>
              <a:ext cx="6542159" cy="6244242"/>
            </a:xfrm>
            <a:custGeom>
              <a:rect b="b" l="l" r="r" t="t"/>
              <a:pathLst>
                <a:path extrusionOk="0"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rotWithShape="1">
              <a:blip r:embed="rId4">
                <a:alphaModFix/>
              </a:blip>
              <a:stretch>
                <a:fillRect b="0" l="-16441" r="-1644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73038" y="66269"/>
              <a:ext cx="6350000" cy="6349987"/>
            </a:xfrm>
            <a:custGeom>
              <a:rect b="b" l="l" r="r" t="t"/>
              <a:pathLst>
                <a:path extrusionOk="0"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3"/>
          <p:cNvSpPr txBox="1"/>
          <p:nvPr/>
        </p:nvSpPr>
        <p:spPr>
          <a:xfrm>
            <a:off x="1028700" y="1369513"/>
            <a:ext cx="5367074" cy="80044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4486" u="none" cap="none" strike="noStrike">
                <a:solidFill>
                  <a:srgbClr val="004AAD"/>
                </a:solidFill>
                <a:latin typeface="Poppins"/>
                <a:ea typeface="Poppins"/>
                <a:cs typeface="Poppins"/>
                <a:sym typeface="Poppins"/>
              </a:rPr>
              <a:t>МІСТО ТЕПЛОДАР</a:t>
            </a:r>
            <a:endParaRPr/>
          </a:p>
        </p:txBody>
      </p:sp>
      <p:sp>
        <p:nvSpPr>
          <p:cNvPr id="125" name="Google Shape;125;p3"/>
          <p:cNvSpPr txBox="1"/>
          <p:nvPr/>
        </p:nvSpPr>
        <p:spPr>
          <a:xfrm>
            <a:off x="1028700" y="2502186"/>
            <a:ext cx="7019497" cy="22326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Poppins"/>
                <a:ea typeface="Poppins"/>
                <a:cs typeface="Poppins"/>
                <a:sym typeface="Poppins"/>
              </a:rPr>
              <a:t>знаходиться на півдні України в центральній частині Одеської області. Відстань до найближчої залізничної станції Вигода 23 км., відстань до обласного центру 40 км. В безпосередній близькості від міста розташовані крупні автомагістралі Одеса – Рені (3 км.) та Одеса – Кишинів (10км.).</a:t>
            </a:r>
            <a:endParaRPr/>
          </a:p>
        </p:txBody>
      </p:sp>
      <p:sp>
        <p:nvSpPr>
          <p:cNvPr id="126" name="Google Shape;126;p3"/>
          <p:cNvSpPr txBox="1"/>
          <p:nvPr/>
        </p:nvSpPr>
        <p:spPr>
          <a:xfrm>
            <a:off x="1028700" y="5358799"/>
            <a:ext cx="7019497" cy="1489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Poppins"/>
                <a:ea typeface="Poppins"/>
                <a:cs typeface="Poppins"/>
                <a:sym typeface="Poppins"/>
              </a:rPr>
              <a:t>Місто з'єднане з Одесою регулярним автобусним сполученням. У самому Теплодарі, у зв'язку з його маленькою площею, громадський транспорт відсутній.</a:t>
            </a:r>
            <a:endParaRPr/>
          </a:p>
        </p:txBody>
      </p:sp>
      <p:sp>
        <p:nvSpPr>
          <p:cNvPr id="127" name="Google Shape;127;p3"/>
          <p:cNvSpPr txBox="1"/>
          <p:nvPr/>
        </p:nvSpPr>
        <p:spPr>
          <a:xfrm>
            <a:off x="1028700" y="7477159"/>
            <a:ext cx="7019497" cy="746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Poppins"/>
                <a:ea typeface="Poppins"/>
                <a:cs typeface="Poppins"/>
                <a:sym typeface="Poppins"/>
              </a:rPr>
              <a:t>Поряд знаходиться рекреаційна зона відпочинку на березі Барайбоського водосховища.</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4"/>
          <p:cNvGrpSpPr/>
          <p:nvPr/>
        </p:nvGrpSpPr>
        <p:grpSpPr>
          <a:xfrm>
            <a:off x="-251211" y="8994531"/>
            <a:ext cx="4053826" cy="3086100"/>
            <a:chOff x="0" y="0"/>
            <a:chExt cx="1067674" cy="812800"/>
          </a:xfrm>
        </p:grpSpPr>
        <p:sp>
          <p:nvSpPr>
            <p:cNvPr id="133" name="Google Shape;133;p4"/>
            <p:cNvSpPr/>
            <p:nvPr/>
          </p:nvSpPr>
          <p:spPr>
            <a:xfrm>
              <a:off x="0" y="0"/>
              <a:ext cx="1067674" cy="812800"/>
            </a:xfrm>
            <a:custGeom>
              <a:rect b="b" l="l" r="r" t="t"/>
              <a:pathLst>
                <a:path extrusionOk="0"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txBox="1"/>
            <p:nvPr/>
          </p:nvSpPr>
          <p:spPr>
            <a:xfrm>
              <a:off x="100094" y="28575"/>
              <a:ext cx="867485"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4"/>
          <p:cNvGrpSpPr/>
          <p:nvPr/>
        </p:nvGrpSpPr>
        <p:grpSpPr>
          <a:xfrm>
            <a:off x="16520471" y="-1001004"/>
            <a:ext cx="4053826" cy="3086100"/>
            <a:chOff x="0" y="0"/>
            <a:chExt cx="1067674" cy="812800"/>
          </a:xfrm>
        </p:grpSpPr>
        <p:sp>
          <p:nvSpPr>
            <p:cNvPr id="136" name="Google Shape;136;p4"/>
            <p:cNvSpPr/>
            <p:nvPr/>
          </p:nvSpPr>
          <p:spPr>
            <a:xfrm>
              <a:off x="0" y="0"/>
              <a:ext cx="1067674" cy="812800"/>
            </a:xfrm>
            <a:custGeom>
              <a:rect b="b" l="l" r="r" t="t"/>
              <a:pathLst>
                <a:path extrusionOk="0"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txBox="1"/>
            <p:nvPr/>
          </p:nvSpPr>
          <p:spPr>
            <a:xfrm>
              <a:off x="100094" y="28575"/>
              <a:ext cx="867485"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4"/>
          <p:cNvGrpSpPr/>
          <p:nvPr/>
        </p:nvGrpSpPr>
        <p:grpSpPr>
          <a:xfrm>
            <a:off x="11763586" y="969967"/>
            <a:ext cx="4376156" cy="4176875"/>
            <a:chOff x="-366471" y="-11891"/>
            <a:chExt cx="15572971" cy="14863810"/>
          </a:xfrm>
        </p:grpSpPr>
        <p:sp>
          <p:nvSpPr>
            <p:cNvPr id="139" name="Google Shape;139;p4"/>
            <p:cNvSpPr/>
            <p:nvPr/>
          </p:nvSpPr>
          <p:spPr>
            <a:xfrm>
              <a:off x="-366471" y="-11891"/>
              <a:ext cx="15572971" cy="14863810"/>
            </a:xfrm>
            <a:custGeom>
              <a:rect b="b" l="l" r="r" t="t"/>
              <a:pathLst>
                <a:path extrusionOk="0"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156193" y="188812"/>
              <a:ext cx="15152415" cy="14462405"/>
            </a:xfrm>
            <a:custGeom>
              <a:rect b="b" l="l" r="r" t="t"/>
              <a:pathLst>
                <a:path extrusionOk="0"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223301" y="551024"/>
              <a:ext cx="14393427" cy="13737979"/>
            </a:xfrm>
            <a:custGeom>
              <a:rect b="b" l="l" r="r" t="t"/>
              <a:pathLst>
                <a:path extrusionOk="0"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3">
                <a:alphaModFix/>
              </a:blip>
              <a:stretch>
                <a:fillRect b="0" l="-16441" r="-1644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4"/>
          <p:cNvGrpSpPr/>
          <p:nvPr/>
        </p:nvGrpSpPr>
        <p:grpSpPr>
          <a:xfrm>
            <a:off x="14456432" y="5140722"/>
            <a:ext cx="3637719" cy="3472065"/>
            <a:chOff x="-366471" y="-11891"/>
            <a:chExt cx="15572971" cy="14863810"/>
          </a:xfrm>
        </p:grpSpPr>
        <p:sp>
          <p:nvSpPr>
            <p:cNvPr id="143" name="Google Shape;143;p4"/>
            <p:cNvSpPr/>
            <p:nvPr/>
          </p:nvSpPr>
          <p:spPr>
            <a:xfrm>
              <a:off x="-366471" y="-11891"/>
              <a:ext cx="15572971" cy="14863810"/>
            </a:xfrm>
            <a:custGeom>
              <a:rect b="b" l="l" r="r" t="t"/>
              <a:pathLst>
                <a:path extrusionOk="0"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2F5F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156193" y="188812"/>
              <a:ext cx="15152415" cy="14462405"/>
            </a:xfrm>
            <a:custGeom>
              <a:rect b="b" l="l" r="r" t="t"/>
              <a:pathLst>
                <a:path extrusionOk="0"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223301" y="551024"/>
              <a:ext cx="14393427" cy="13737979"/>
            </a:xfrm>
            <a:custGeom>
              <a:rect b="b" l="l" r="r" t="t"/>
              <a:pathLst>
                <a:path extrusionOk="0"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4">
                <a:alphaModFix/>
              </a:blip>
              <a:stretch>
                <a:fillRect b="0" l="-16365" r="-1636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4"/>
          <p:cNvSpPr txBox="1"/>
          <p:nvPr/>
        </p:nvSpPr>
        <p:spPr>
          <a:xfrm>
            <a:off x="503103" y="1559951"/>
            <a:ext cx="10275246" cy="743458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000" u="none" cap="none" strike="noStrike">
                <a:solidFill>
                  <a:srgbClr val="040606"/>
                </a:solidFill>
                <a:latin typeface="Poppins"/>
                <a:ea typeface="Poppins"/>
                <a:cs typeface="Poppins"/>
                <a:sym typeface="Poppins"/>
              </a:rPr>
              <a:t>У місті Теплодар послуги з централізованого водопостачання та централізованого водовідведення здійснює міське комунальне підприємство “Теплодарводоканал”. Також на території міста працює бюветний комплекс водопостачання з артезіанською свердловиною. </a:t>
            </a:r>
            <a:endParaRPr/>
          </a:p>
          <a:p>
            <a:pPr indent="0" lvl="0" marL="0" marR="0" rtl="0" algn="just">
              <a:lnSpc>
                <a:spcPct val="140000"/>
              </a:lnSpc>
              <a:spcBef>
                <a:spcPts val="0"/>
              </a:spcBef>
              <a:spcAft>
                <a:spcPts val="0"/>
              </a:spcAft>
              <a:buNone/>
            </a:pPr>
            <a:r>
              <a:t/>
            </a:r>
            <a:endParaRPr b="1" i="0" sz="2000" u="none" cap="none" strike="noStrike">
              <a:solidFill>
                <a:srgbClr val="040606"/>
              </a:solidFill>
              <a:latin typeface="Poppins"/>
              <a:ea typeface="Poppins"/>
              <a:cs typeface="Poppins"/>
              <a:sym typeface="Poppins"/>
            </a:endParaRPr>
          </a:p>
          <a:p>
            <a:pPr indent="0" lvl="0" marL="0" marR="0" rtl="0" algn="just">
              <a:lnSpc>
                <a:spcPct val="140000"/>
              </a:lnSpc>
              <a:spcBef>
                <a:spcPts val="0"/>
              </a:spcBef>
              <a:spcAft>
                <a:spcPts val="0"/>
              </a:spcAft>
              <a:buNone/>
            </a:pPr>
            <a:r>
              <a:rPr b="0" i="0" lang="en-US" sz="2000" u="none" cap="none" strike="noStrike">
                <a:solidFill>
                  <a:srgbClr val="000000"/>
                </a:solidFill>
                <a:latin typeface="Poppins"/>
                <a:ea typeface="Poppins"/>
                <a:cs typeface="Poppins"/>
                <a:sym typeface="Poppins"/>
              </a:rPr>
              <a:t>Систему розподілу питної води складають системи магістральних та між квартальних сталевих і чавунних трубопроводів, загальною протяжністю 37 303 м із запірною арматурою. У всіх трубопроводів двічі відпрацьовано термін експлуатації, тому відсоток зносу сягає від 90%. Це призводить до численних втрат у системі питного водопостачання і як наслідок - завдається шкода фінансовому становищу підприємства. </a:t>
            </a:r>
            <a:endParaRPr/>
          </a:p>
          <a:p>
            <a:pPr indent="0" lvl="0" marL="0" marR="0" rtl="0" algn="just">
              <a:lnSpc>
                <a:spcPct val="140000"/>
              </a:lnSpc>
              <a:spcBef>
                <a:spcPts val="0"/>
              </a:spcBef>
              <a:spcAft>
                <a:spcPts val="0"/>
              </a:spcAft>
              <a:buNone/>
            </a:pPr>
            <a:r>
              <a:t/>
            </a:r>
            <a:endParaRPr b="0" i="0" sz="2000" u="none" cap="none" strike="noStrike">
              <a:solidFill>
                <a:srgbClr val="000000"/>
              </a:solidFill>
              <a:latin typeface="Poppins"/>
              <a:ea typeface="Poppins"/>
              <a:cs typeface="Poppins"/>
              <a:sym typeface="Poppins"/>
            </a:endParaRPr>
          </a:p>
          <a:p>
            <a:pPr indent="0" lvl="0" marL="0" marR="0" rtl="0" algn="just">
              <a:lnSpc>
                <a:spcPct val="140000"/>
              </a:lnSpc>
              <a:spcBef>
                <a:spcPts val="0"/>
              </a:spcBef>
              <a:spcAft>
                <a:spcPts val="0"/>
              </a:spcAft>
              <a:buNone/>
            </a:pPr>
            <a:r>
              <a:rPr b="0" i="0" lang="en-US" sz="2000" u="none" cap="none" strike="noStrike">
                <a:solidFill>
                  <a:srgbClr val="000000"/>
                </a:solidFill>
                <a:latin typeface="Poppins"/>
                <a:ea typeface="Poppins"/>
                <a:cs typeface="Poppins"/>
                <a:sym typeface="Poppins"/>
              </a:rPr>
              <a:t>Загальна протяжність мереж централізованого водовідведення 81980м. Система міжквартальних та магістральних мереж водовідведення знаходиться в незадовільному стані, знос сягає 80%.</a:t>
            </a:r>
            <a:endParaRPr/>
          </a:p>
          <a:p>
            <a:pPr indent="0" lvl="0" marL="0" marR="0" rtl="0" algn="just">
              <a:lnSpc>
                <a:spcPct val="140000"/>
              </a:lnSpc>
              <a:spcBef>
                <a:spcPts val="0"/>
              </a:spcBef>
              <a:spcAft>
                <a:spcPts val="0"/>
              </a:spcAft>
              <a:buNone/>
            </a:pPr>
            <a:r>
              <a:t/>
            </a:r>
            <a:endParaRPr b="0" i="0" sz="2000" u="none" cap="none" strike="noStrike">
              <a:solidFill>
                <a:srgbClr val="000000"/>
              </a:solidFill>
              <a:latin typeface="Poppins"/>
              <a:ea typeface="Poppins"/>
              <a:cs typeface="Poppins"/>
              <a:sym typeface="Poppins"/>
            </a:endParaRPr>
          </a:p>
          <a:p>
            <a:pPr indent="0" lvl="0" marL="0" marR="0" rtl="0" algn="just">
              <a:lnSpc>
                <a:spcPct val="140000"/>
              </a:lnSpc>
              <a:spcBef>
                <a:spcPts val="0"/>
              </a:spcBef>
              <a:spcAft>
                <a:spcPts val="0"/>
              </a:spcAft>
              <a:buNone/>
            </a:pPr>
            <a:r>
              <a:rPr b="0" i="0" lang="en-US" sz="2000" u="none" cap="none" strike="noStrike">
                <a:solidFill>
                  <a:srgbClr val="000000"/>
                </a:solidFill>
                <a:latin typeface="Poppins"/>
                <a:ea typeface="Poppins"/>
                <a:cs typeface="Poppins"/>
                <a:sym typeface="Poppins"/>
              </a:rPr>
              <a:t>Мережі централізованого водопостачання та централізованого водовідведення міста використали свій термін експлуатації, оскільки експлуатуються більше 40 років є фізично зношеними (про що свідчить їх аварійність), тому необхідна їх заміна (реконструкція).</a:t>
            </a:r>
            <a:endParaRPr/>
          </a:p>
          <a:p>
            <a:pPr indent="0" lvl="0" marL="0" marR="0" rtl="0" algn="just">
              <a:lnSpc>
                <a:spcPct val="147000"/>
              </a:lnSpc>
              <a:spcBef>
                <a:spcPts val="0"/>
              </a:spcBef>
              <a:spcAft>
                <a:spcPts val="0"/>
              </a:spcAft>
              <a:buNone/>
            </a:pPr>
            <a:r>
              <a:t/>
            </a:r>
            <a:endParaRPr b="0" i="0" sz="2000" u="none" cap="none" strike="noStrike">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5"/>
          <p:cNvGrpSpPr/>
          <p:nvPr/>
        </p:nvGrpSpPr>
        <p:grpSpPr>
          <a:xfrm>
            <a:off x="11509081" y="342698"/>
            <a:ext cx="6774827" cy="6575820"/>
            <a:chOff x="-23042" y="66269"/>
            <a:chExt cx="6542159" cy="6349987"/>
          </a:xfrm>
        </p:grpSpPr>
        <p:sp>
          <p:nvSpPr>
            <p:cNvPr id="152" name="Google Shape;152;p5"/>
            <p:cNvSpPr/>
            <p:nvPr/>
          </p:nvSpPr>
          <p:spPr>
            <a:xfrm>
              <a:off x="-23042" y="119185"/>
              <a:ext cx="6542159" cy="6244242"/>
            </a:xfrm>
            <a:custGeom>
              <a:rect b="b" l="l" r="r" t="t"/>
              <a:pathLst>
                <a:path extrusionOk="0"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rotWithShape="1">
              <a:blip r:embed="rId3">
                <a:alphaModFix/>
              </a:blip>
              <a:stretch>
                <a:fillRect b="-32244" l="222" r="222" t="-32244"/>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73038" y="66269"/>
              <a:ext cx="6350000" cy="6349987"/>
            </a:xfrm>
            <a:custGeom>
              <a:rect b="b" l="l" r="r" t="t"/>
              <a:pathLst>
                <a:path extrusionOk="0"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4A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5"/>
          <p:cNvSpPr txBox="1"/>
          <p:nvPr/>
        </p:nvSpPr>
        <p:spPr>
          <a:xfrm>
            <a:off x="592561" y="808475"/>
            <a:ext cx="11218500" cy="8665200"/>
          </a:xfrm>
          <a:prstGeom prst="rect">
            <a:avLst/>
          </a:prstGeom>
          <a:noFill/>
          <a:ln>
            <a:noFill/>
          </a:ln>
        </p:spPr>
        <p:txBody>
          <a:bodyPr anchorCtr="0" anchor="t" bIns="0" lIns="0" spcFirstLastPara="1" rIns="0" wrap="square" tIns="0">
            <a:spAutoFit/>
          </a:bodyPr>
          <a:lstStyle/>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Очисні споруди м. Теплодар розташовані на лівому березі р.Дністер в с. Надлиманське Маяківської сільської громади Одеського району Одеської області на відстані 18 км від м. Теплодар та займають площу 13,9 га. Очисні споруди розраховані на приток стічних вод від м.Теплодар, м.Біляївки, с.Маяки і були введені у експлуатацію у 1989 році. Проектна потужність очисних споруд – 17000 м3/добу. Фактичне надходження стічних вод в прийомну камеру становить до 2000- м3/добу, з урахуванням розвитку до 3000 м3/добу. </a:t>
            </a:r>
            <a:endParaRPr/>
          </a:p>
          <a:p>
            <a:pPr indent="0" lvl="0" marL="0" marR="0" rtl="0" algn="just">
              <a:lnSpc>
                <a:spcPct val="122018"/>
              </a:lnSpc>
              <a:spcBef>
                <a:spcPts val="0"/>
              </a:spcBef>
              <a:spcAft>
                <a:spcPts val="0"/>
              </a:spcAft>
              <a:buNone/>
            </a:pPr>
            <a:r>
              <a:t/>
            </a:r>
            <a:endParaRPr b="0" i="0" sz="2020" u="none" cap="none" strike="noStrike">
              <a:solidFill>
                <a:srgbClr val="000000"/>
              </a:solidFill>
              <a:latin typeface="Poppins"/>
              <a:ea typeface="Poppins"/>
              <a:cs typeface="Poppins"/>
              <a:sym typeface="Poppins"/>
            </a:endParaRPr>
          </a:p>
          <a:p>
            <a:pPr indent="0" lvl="0" marL="0" marR="0" rtl="0" algn="just">
              <a:lnSpc>
                <a:spcPct val="122018"/>
              </a:lnSpc>
              <a:spcBef>
                <a:spcPts val="0"/>
              </a:spcBef>
              <a:spcAft>
                <a:spcPts val="0"/>
              </a:spcAft>
              <a:buNone/>
            </a:pPr>
            <a:r>
              <a:t/>
            </a:r>
            <a:endParaRPr b="0" i="0" sz="2020" u="none" cap="none" strike="noStrike">
              <a:solidFill>
                <a:srgbClr val="000000"/>
              </a:solidFill>
              <a:latin typeface="Poppins"/>
              <a:ea typeface="Poppins"/>
              <a:cs typeface="Poppins"/>
              <a:sym typeface="Poppins"/>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С</a:t>
            </a:r>
            <a:r>
              <a:rPr b="1" i="0" lang="en-US" sz="2020" u="none" cap="none" strike="noStrike">
                <a:solidFill>
                  <a:srgbClr val="000000"/>
                </a:solidFill>
                <a:latin typeface="Poppins"/>
                <a:ea typeface="Poppins"/>
                <a:cs typeface="Poppins"/>
                <a:sym typeface="Poppins"/>
              </a:rPr>
              <a:t>клад земель Теплодарської міської територіальної громади за формами власності:</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 державна 2,0040 га</a:t>
            </a:r>
            <a:endParaRPr b="0" i="0" sz="2020" u="none" cap="none" strike="noStrike">
              <a:solidFill>
                <a:srgbClr val="000000"/>
              </a:solidFill>
              <a:latin typeface="Poppins"/>
              <a:ea typeface="Poppins"/>
              <a:cs typeface="Poppins"/>
              <a:sym typeface="Poppins"/>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 комунальна 648,4633 га</a:t>
            </a:r>
            <a:endParaRPr b="0" i="0" sz="2020" u="none" cap="none" strike="noStrike">
              <a:solidFill>
                <a:srgbClr val="000000"/>
              </a:solidFill>
              <a:latin typeface="Poppins"/>
              <a:ea typeface="Poppins"/>
              <a:cs typeface="Poppins"/>
              <a:sym typeface="Poppins"/>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 приватна 171,0472 га</a:t>
            </a:r>
            <a:endParaRPr b="0" i="0" sz="2020" u="none" cap="none" strike="noStrike">
              <a:solidFill>
                <a:srgbClr val="000000"/>
              </a:solidFill>
              <a:latin typeface="Poppins"/>
              <a:ea typeface="Poppins"/>
              <a:cs typeface="Poppins"/>
              <a:sym typeface="Poppins"/>
            </a:endParaRPr>
          </a:p>
          <a:p>
            <a:pPr indent="0" lvl="0" marL="0" marR="0" rtl="0" algn="just">
              <a:lnSpc>
                <a:spcPct val="122018"/>
              </a:lnSpc>
              <a:spcBef>
                <a:spcPts val="0"/>
              </a:spcBef>
              <a:spcAft>
                <a:spcPts val="0"/>
              </a:spcAft>
              <a:buNone/>
            </a:pPr>
            <a:r>
              <a:t/>
            </a:r>
            <a:endParaRPr b="0" i="0" sz="2020" u="none" cap="none" strike="noStrike">
              <a:solidFill>
                <a:srgbClr val="000000"/>
              </a:solidFill>
              <a:latin typeface="Poppins"/>
              <a:ea typeface="Poppins"/>
              <a:cs typeface="Poppins"/>
              <a:sym typeface="Poppins"/>
            </a:endParaRPr>
          </a:p>
          <a:p>
            <a:pPr indent="0" lvl="0" marL="0" marR="0" rtl="0" algn="just">
              <a:lnSpc>
                <a:spcPct val="122079"/>
              </a:lnSpc>
              <a:spcBef>
                <a:spcPts val="0"/>
              </a:spcBef>
              <a:spcAft>
                <a:spcPts val="0"/>
              </a:spcAft>
              <a:buNone/>
            </a:pPr>
            <a:r>
              <a:rPr b="1" i="0" lang="en-US" sz="2020" u="none" cap="none" strike="noStrike">
                <a:solidFill>
                  <a:srgbClr val="000000"/>
                </a:solidFill>
                <a:latin typeface="Poppins"/>
                <a:ea typeface="Poppins"/>
                <a:cs typeface="Poppins"/>
                <a:sym typeface="Poppins"/>
              </a:rPr>
              <a:t>Склад земель Теплодарської міської територіальної громади за категоріями:</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сільськогосподарського призначення - 419,9702 га.</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житлової та громадської забудови - 162,7896 га;</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природно - заповідного та іншого природоохоронного призначення- відсутні;</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оздоровчого призначення- відсутні:</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рекреаційного призначення — 5,7339 га;</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історико-культурного призначення - 0,0089 га:</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лісогосподарського призначення - відсутні;</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водного фонду - відсутні;</a:t>
            </a:r>
            <a:endParaRPr/>
          </a:p>
          <a:p>
            <a:pPr indent="0" lvl="0" marL="0" marR="0" rtl="0" algn="just">
              <a:lnSpc>
                <a:spcPct val="122079"/>
              </a:lnSpc>
              <a:spcBef>
                <a:spcPts val="0"/>
              </a:spcBef>
              <a:spcAft>
                <a:spcPts val="0"/>
              </a:spcAft>
              <a:buNone/>
            </a:pPr>
            <a:r>
              <a:rPr b="0" i="0" lang="en-US" sz="2020" u="none" cap="none" strike="noStrike">
                <a:solidFill>
                  <a:srgbClr val="000000"/>
                </a:solidFill>
                <a:latin typeface="Poppins"/>
                <a:ea typeface="Poppins"/>
                <a:cs typeface="Poppins"/>
                <a:sym typeface="Poppins"/>
              </a:rPr>
              <a:t> -землі промисловості, транспорту, зв'язку, енергетики, оборони та іншого призначення — 233,0119 га</a:t>
            </a:r>
            <a:endParaRPr b="0" i="0" sz="2020" u="none" cap="none" strike="noStrike">
              <a:solidFill>
                <a:srgbClr val="000000"/>
              </a:solidFill>
              <a:latin typeface="Poppins"/>
              <a:ea typeface="Poppins"/>
              <a:cs typeface="Poppins"/>
              <a:sym typeface="Poppins"/>
            </a:endParaRPr>
          </a:p>
        </p:txBody>
      </p:sp>
      <p:grpSp>
        <p:nvGrpSpPr>
          <p:cNvPr id="155" name="Google Shape;155;p5"/>
          <p:cNvGrpSpPr/>
          <p:nvPr/>
        </p:nvGrpSpPr>
        <p:grpSpPr>
          <a:xfrm>
            <a:off x="11430000" y="6883843"/>
            <a:ext cx="4053826" cy="3086100"/>
            <a:chOff x="0" y="0"/>
            <a:chExt cx="1067674" cy="812800"/>
          </a:xfrm>
        </p:grpSpPr>
        <p:sp>
          <p:nvSpPr>
            <p:cNvPr id="156" name="Google Shape;156;p5"/>
            <p:cNvSpPr/>
            <p:nvPr/>
          </p:nvSpPr>
          <p:spPr>
            <a:xfrm>
              <a:off x="0" y="0"/>
              <a:ext cx="1067674" cy="812800"/>
            </a:xfrm>
            <a:custGeom>
              <a:rect b="b" l="l" r="r" t="t"/>
              <a:pathLst>
                <a:path extrusionOk="0"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txBox="1"/>
            <p:nvPr/>
          </p:nvSpPr>
          <p:spPr>
            <a:xfrm>
              <a:off x="100094" y="28575"/>
              <a:ext cx="867485"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6"/>
          <p:cNvGrpSpPr/>
          <p:nvPr/>
        </p:nvGrpSpPr>
        <p:grpSpPr>
          <a:xfrm>
            <a:off x="9167443" y="6852750"/>
            <a:ext cx="4053851" cy="3086120"/>
            <a:chOff x="0" y="0"/>
            <a:chExt cx="1067674" cy="812800"/>
          </a:xfrm>
        </p:grpSpPr>
        <p:sp>
          <p:nvSpPr>
            <p:cNvPr id="163" name="Google Shape;163;p6"/>
            <p:cNvSpPr/>
            <p:nvPr/>
          </p:nvSpPr>
          <p:spPr>
            <a:xfrm>
              <a:off x="0" y="0"/>
              <a:ext cx="1067674" cy="812800"/>
            </a:xfrm>
            <a:custGeom>
              <a:rect b="b" l="l" r="r" t="t"/>
              <a:pathLst>
                <a:path extrusionOk="0"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txBox="1"/>
            <p:nvPr/>
          </p:nvSpPr>
          <p:spPr>
            <a:xfrm>
              <a:off x="100094" y="28575"/>
              <a:ext cx="867485"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6"/>
          <p:cNvGrpSpPr/>
          <p:nvPr/>
        </p:nvGrpSpPr>
        <p:grpSpPr>
          <a:xfrm>
            <a:off x="11920329" y="1423914"/>
            <a:ext cx="4053851" cy="3086120"/>
            <a:chOff x="0" y="0"/>
            <a:chExt cx="1067674" cy="812800"/>
          </a:xfrm>
        </p:grpSpPr>
        <p:sp>
          <p:nvSpPr>
            <p:cNvPr id="166" name="Google Shape;166;p6"/>
            <p:cNvSpPr/>
            <p:nvPr/>
          </p:nvSpPr>
          <p:spPr>
            <a:xfrm>
              <a:off x="0" y="0"/>
              <a:ext cx="1067674" cy="812800"/>
            </a:xfrm>
            <a:custGeom>
              <a:rect b="b" l="l" r="r" t="t"/>
              <a:pathLst>
                <a:path extrusionOk="0"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txBox="1"/>
            <p:nvPr/>
          </p:nvSpPr>
          <p:spPr>
            <a:xfrm>
              <a:off x="100094" y="28575"/>
              <a:ext cx="867485"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6"/>
          <p:cNvSpPr txBox="1"/>
          <p:nvPr/>
        </p:nvSpPr>
        <p:spPr>
          <a:xfrm>
            <a:off x="691650" y="1989090"/>
            <a:ext cx="7557587" cy="743458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000" u="none" cap="none" strike="noStrike">
                <a:solidFill>
                  <a:srgbClr val="040606"/>
                </a:solidFill>
                <a:latin typeface="Poppins"/>
                <a:ea typeface="Poppins"/>
                <a:cs typeface="Poppins"/>
                <a:sym typeface="Poppins"/>
              </a:rPr>
              <a:t>На території міста функціонують 5 закладів культури та спорту</a:t>
            </a:r>
            <a:endParaRPr/>
          </a:p>
          <a:p>
            <a:pPr indent="0" lvl="0" marL="0" marR="0" rtl="0" algn="just">
              <a:lnSpc>
                <a:spcPct val="140000"/>
              </a:lnSpc>
              <a:spcBef>
                <a:spcPts val="0"/>
              </a:spcBef>
              <a:spcAft>
                <a:spcPts val="0"/>
              </a:spcAft>
              <a:buNone/>
            </a:pPr>
            <a:r>
              <a:t/>
            </a:r>
            <a:endParaRPr b="1" i="0" sz="2000" u="none" cap="none" strike="noStrike">
              <a:solidFill>
                <a:srgbClr val="040606"/>
              </a:solidFill>
              <a:latin typeface="Poppins"/>
              <a:ea typeface="Poppins"/>
              <a:cs typeface="Poppins"/>
              <a:sym typeface="Poppins"/>
            </a:endParaRPr>
          </a:p>
          <a:p>
            <a:pPr indent="-215900" lvl="1" marL="431801" marR="0" rtl="0" algn="just">
              <a:lnSpc>
                <a:spcPct val="140000"/>
              </a:lnSpc>
              <a:spcBef>
                <a:spcPts val="0"/>
              </a:spcBef>
              <a:spcAft>
                <a:spcPts val="0"/>
              </a:spcAft>
              <a:buClr>
                <a:srgbClr val="040606"/>
              </a:buClr>
              <a:buSzPts val="2000"/>
              <a:buFont typeface="Arial"/>
              <a:buChar char="•"/>
            </a:pPr>
            <a:r>
              <a:rPr b="0" i="0" lang="en-US" sz="2000" u="none" cap="none" strike="noStrike">
                <a:solidFill>
                  <a:srgbClr val="040606"/>
                </a:solidFill>
                <a:latin typeface="Poppins"/>
                <a:ea typeface="Poppins"/>
                <a:cs typeface="Poppins"/>
                <a:sym typeface="Poppins"/>
              </a:rPr>
              <a:t>Теплодарська дитячо-юнацька спортивна школа Одеського району Одеської області, в якій працює 9 відділень та тренуються 237 дітей</a:t>
            </a:r>
            <a:endParaRPr/>
          </a:p>
          <a:p>
            <a:pPr indent="0" lvl="0" marL="0" marR="0" rtl="0" algn="just">
              <a:lnSpc>
                <a:spcPct val="140000"/>
              </a:lnSpc>
              <a:spcBef>
                <a:spcPts val="0"/>
              </a:spcBef>
              <a:spcAft>
                <a:spcPts val="0"/>
              </a:spcAft>
              <a:buNone/>
            </a:pPr>
            <a:r>
              <a:t/>
            </a:r>
            <a:endParaRPr b="0" i="0" sz="2000" u="none" cap="none" strike="noStrike">
              <a:solidFill>
                <a:srgbClr val="040606"/>
              </a:solidFill>
              <a:latin typeface="Poppins"/>
              <a:ea typeface="Poppins"/>
              <a:cs typeface="Poppins"/>
              <a:sym typeface="Poppins"/>
            </a:endParaRPr>
          </a:p>
          <a:p>
            <a:pPr indent="-215900" lvl="1" marL="431801" marR="0" rtl="0" algn="just">
              <a:lnSpc>
                <a:spcPct val="140000"/>
              </a:lnSpc>
              <a:spcBef>
                <a:spcPts val="0"/>
              </a:spcBef>
              <a:spcAft>
                <a:spcPts val="0"/>
              </a:spcAft>
              <a:buClr>
                <a:srgbClr val="040606"/>
              </a:buClr>
              <a:buSzPts val="2000"/>
              <a:buFont typeface="Arial"/>
              <a:buChar char="•"/>
            </a:pPr>
            <a:r>
              <a:rPr b="0" i="0" lang="en-US" sz="2000" u="none" cap="none" strike="noStrike">
                <a:solidFill>
                  <a:srgbClr val="040606"/>
                </a:solidFill>
                <a:latin typeface="Poppins"/>
                <a:ea typeface="Poppins"/>
                <a:cs typeface="Poppins"/>
                <a:sym typeface="Poppins"/>
              </a:rPr>
              <a:t>Теплодарський будинок дитячої та юнацької творчості Теплодарської міської ради Одеського району Одеської області, налічує 7 груп 18 гуртків, в яких займаються 457 дітей </a:t>
            </a:r>
            <a:endParaRPr/>
          </a:p>
          <a:p>
            <a:pPr indent="0" lvl="0" marL="0" marR="0" rtl="0" algn="just">
              <a:lnSpc>
                <a:spcPct val="140000"/>
              </a:lnSpc>
              <a:spcBef>
                <a:spcPts val="0"/>
              </a:spcBef>
              <a:spcAft>
                <a:spcPts val="0"/>
              </a:spcAft>
              <a:buNone/>
            </a:pPr>
            <a:r>
              <a:t/>
            </a:r>
            <a:endParaRPr b="0" i="0" sz="2000" u="none" cap="none" strike="noStrike">
              <a:solidFill>
                <a:srgbClr val="040606"/>
              </a:solidFill>
              <a:latin typeface="Poppins"/>
              <a:ea typeface="Poppins"/>
              <a:cs typeface="Poppins"/>
              <a:sym typeface="Poppins"/>
            </a:endParaRPr>
          </a:p>
          <a:p>
            <a:pPr indent="-215900" lvl="1" marL="431801" marR="0" rtl="0" algn="just">
              <a:lnSpc>
                <a:spcPct val="140000"/>
              </a:lnSpc>
              <a:spcBef>
                <a:spcPts val="0"/>
              </a:spcBef>
              <a:spcAft>
                <a:spcPts val="0"/>
              </a:spcAft>
              <a:buClr>
                <a:srgbClr val="040606"/>
              </a:buClr>
              <a:buSzPts val="2000"/>
              <a:buFont typeface="Arial"/>
              <a:buChar char="•"/>
            </a:pPr>
            <a:r>
              <a:rPr b="0" i="0" lang="en-US" sz="2000" u="none" cap="none" strike="noStrike">
                <a:solidFill>
                  <a:srgbClr val="040606"/>
                </a:solidFill>
                <a:latin typeface="Poppins"/>
                <a:ea typeface="Poppins"/>
                <a:cs typeface="Poppins"/>
                <a:sym typeface="Poppins"/>
              </a:rPr>
              <a:t>Теплодарський міський Будинок культури (проектна потужність закладу 250 місць)</a:t>
            </a:r>
            <a:endParaRPr/>
          </a:p>
          <a:p>
            <a:pPr indent="0" lvl="0" marL="0" marR="0" rtl="0" algn="just">
              <a:lnSpc>
                <a:spcPct val="140000"/>
              </a:lnSpc>
              <a:spcBef>
                <a:spcPts val="0"/>
              </a:spcBef>
              <a:spcAft>
                <a:spcPts val="0"/>
              </a:spcAft>
              <a:buNone/>
            </a:pPr>
            <a:r>
              <a:t/>
            </a:r>
            <a:endParaRPr b="0" i="0" sz="2000" u="none" cap="none" strike="noStrike">
              <a:solidFill>
                <a:srgbClr val="040606"/>
              </a:solidFill>
              <a:latin typeface="Poppins"/>
              <a:ea typeface="Poppins"/>
              <a:cs typeface="Poppins"/>
              <a:sym typeface="Poppins"/>
            </a:endParaRPr>
          </a:p>
          <a:p>
            <a:pPr indent="-215900" lvl="1" marL="431801" marR="0" rtl="0" algn="just">
              <a:lnSpc>
                <a:spcPct val="140000"/>
              </a:lnSpc>
              <a:spcBef>
                <a:spcPts val="0"/>
              </a:spcBef>
              <a:spcAft>
                <a:spcPts val="0"/>
              </a:spcAft>
              <a:buClr>
                <a:srgbClr val="040606"/>
              </a:buClr>
              <a:buSzPts val="2000"/>
              <a:buFont typeface="Arial"/>
              <a:buChar char="•"/>
            </a:pPr>
            <a:r>
              <a:rPr b="0" i="0" lang="en-US" sz="2000" u="none" cap="none" strike="noStrike">
                <a:solidFill>
                  <a:srgbClr val="040606"/>
                </a:solidFill>
                <a:latin typeface="Poppins"/>
                <a:ea typeface="Poppins"/>
                <a:cs typeface="Poppins"/>
                <a:sym typeface="Poppins"/>
              </a:rPr>
              <a:t>Теплодарська міська бібліотека Теплодарської міської ради Одеського району Одеської області</a:t>
            </a:r>
            <a:endParaRPr/>
          </a:p>
          <a:p>
            <a:pPr indent="0" lvl="0" marL="0" marR="0" rtl="0" algn="just">
              <a:lnSpc>
                <a:spcPct val="140000"/>
              </a:lnSpc>
              <a:spcBef>
                <a:spcPts val="0"/>
              </a:spcBef>
              <a:spcAft>
                <a:spcPts val="0"/>
              </a:spcAft>
              <a:buNone/>
            </a:pPr>
            <a:r>
              <a:t/>
            </a:r>
            <a:endParaRPr b="0" i="0" sz="2000" u="none" cap="none" strike="noStrike">
              <a:solidFill>
                <a:srgbClr val="040606"/>
              </a:solidFill>
              <a:latin typeface="Poppins"/>
              <a:ea typeface="Poppins"/>
              <a:cs typeface="Poppins"/>
              <a:sym typeface="Poppins"/>
            </a:endParaRPr>
          </a:p>
          <a:p>
            <a:pPr indent="-215900" lvl="1" marL="431801" marR="0" rtl="0" algn="just">
              <a:lnSpc>
                <a:spcPct val="140000"/>
              </a:lnSpc>
              <a:spcBef>
                <a:spcPts val="0"/>
              </a:spcBef>
              <a:spcAft>
                <a:spcPts val="0"/>
              </a:spcAft>
              <a:buClr>
                <a:srgbClr val="040606"/>
              </a:buClr>
              <a:buSzPts val="2000"/>
              <a:buFont typeface="Arial"/>
              <a:buChar char="•"/>
            </a:pPr>
            <a:r>
              <a:rPr b="0" i="0" lang="en-US" sz="2000" u="none" cap="none" strike="noStrike">
                <a:solidFill>
                  <a:srgbClr val="040606"/>
                </a:solidFill>
                <a:latin typeface="Poppins"/>
                <a:ea typeface="Poppins"/>
                <a:cs typeface="Poppins"/>
                <a:sym typeface="Poppins"/>
              </a:rPr>
              <a:t>Теплодарська мистецька школа Теплодарської міської ради Одеського району Одеської області</a:t>
            </a:r>
            <a:endParaRPr/>
          </a:p>
          <a:p>
            <a:pPr indent="0" lvl="0" marL="0" marR="0" rtl="0" algn="just">
              <a:lnSpc>
                <a:spcPct val="147000"/>
              </a:lnSpc>
              <a:spcBef>
                <a:spcPts val="0"/>
              </a:spcBef>
              <a:spcAft>
                <a:spcPts val="0"/>
              </a:spcAft>
              <a:buNone/>
            </a:pPr>
            <a:r>
              <a:t/>
            </a:r>
            <a:endParaRPr b="0" i="0" sz="2000" u="none" cap="none" strike="noStrike">
              <a:solidFill>
                <a:srgbClr val="040606"/>
              </a:solidFill>
              <a:latin typeface="Poppins"/>
              <a:ea typeface="Poppins"/>
              <a:cs typeface="Poppins"/>
              <a:sym typeface="Poppins"/>
            </a:endParaRPr>
          </a:p>
        </p:txBody>
      </p:sp>
      <p:sp>
        <p:nvSpPr>
          <p:cNvPr id="169" name="Google Shape;169;p6"/>
          <p:cNvSpPr txBox="1"/>
          <p:nvPr/>
        </p:nvSpPr>
        <p:spPr>
          <a:xfrm>
            <a:off x="691650" y="696838"/>
            <a:ext cx="7557587" cy="727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004AAD"/>
                </a:solidFill>
                <a:latin typeface="Poppins"/>
                <a:ea typeface="Poppins"/>
                <a:cs typeface="Poppins"/>
                <a:sym typeface="Poppins"/>
              </a:rPr>
              <a:t>КУЛЬТУРНА СФЕРА</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7"/>
          <p:cNvGrpSpPr/>
          <p:nvPr/>
        </p:nvGrpSpPr>
        <p:grpSpPr>
          <a:xfrm>
            <a:off x="10002198" y="4176727"/>
            <a:ext cx="3356964" cy="3159666"/>
            <a:chOff x="0" y="-47625"/>
            <a:chExt cx="889833" cy="837535"/>
          </a:xfrm>
        </p:grpSpPr>
        <p:sp>
          <p:nvSpPr>
            <p:cNvPr id="175" name="Google Shape;175;p7"/>
            <p:cNvSpPr/>
            <p:nvPr/>
          </p:nvSpPr>
          <p:spPr>
            <a:xfrm>
              <a:off x="0" y="0"/>
              <a:ext cx="889833" cy="789910"/>
            </a:xfrm>
            <a:custGeom>
              <a:rect b="b" l="l" r="r" t="t"/>
              <a:pathLst>
                <a:path extrusionOk="0" h="789910" w="889833">
                  <a:moveTo>
                    <a:pt x="117618" y="0"/>
                  </a:moveTo>
                  <a:lnTo>
                    <a:pt x="772216" y="0"/>
                  </a:lnTo>
                  <a:cubicBezTo>
                    <a:pt x="803410" y="0"/>
                    <a:pt x="833326" y="12392"/>
                    <a:pt x="855384" y="34449"/>
                  </a:cubicBezTo>
                  <a:cubicBezTo>
                    <a:pt x="877442" y="56507"/>
                    <a:pt x="889833" y="86423"/>
                    <a:pt x="889833" y="117618"/>
                  </a:cubicBezTo>
                  <a:lnTo>
                    <a:pt x="889833" y="672293"/>
                  </a:lnTo>
                  <a:cubicBezTo>
                    <a:pt x="889833" y="703487"/>
                    <a:pt x="877442" y="733403"/>
                    <a:pt x="855384" y="755461"/>
                  </a:cubicBezTo>
                  <a:cubicBezTo>
                    <a:pt x="833326" y="777519"/>
                    <a:pt x="803410" y="789910"/>
                    <a:pt x="772216" y="789910"/>
                  </a:cubicBezTo>
                  <a:lnTo>
                    <a:pt x="117618" y="789910"/>
                  </a:lnTo>
                  <a:cubicBezTo>
                    <a:pt x="86423" y="789910"/>
                    <a:pt x="56507" y="777519"/>
                    <a:pt x="34449" y="755461"/>
                  </a:cubicBezTo>
                  <a:cubicBezTo>
                    <a:pt x="12392" y="733403"/>
                    <a:pt x="0" y="703487"/>
                    <a:pt x="0" y="672293"/>
                  </a:cubicBezTo>
                  <a:lnTo>
                    <a:pt x="0" y="117618"/>
                  </a:lnTo>
                  <a:cubicBezTo>
                    <a:pt x="0" y="86423"/>
                    <a:pt x="12392" y="56507"/>
                    <a:pt x="34449" y="34449"/>
                  </a:cubicBezTo>
                  <a:cubicBezTo>
                    <a:pt x="56507" y="12392"/>
                    <a:pt x="86423" y="0"/>
                    <a:pt x="117618"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txBox="1"/>
            <p:nvPr/>
          </p:nvSpPr>
          <p:spPr>
            <a:xfrm>
              <a:off x="0" y="-47625"/>
              <a:ext cx="889833" cy="837535"/>
            </a:xfrm>
            <a:prstGeom prst="rect">
              <a:avLst/>
            </a:prstGeom>
            <a:noFill/>
            <a:ln>
              <a:noFill/>
            </a:ln>
          </p:spPr>
          <p:txBody>
            <a:bodyPr anchorCtr="0" anchor="ctr" bIns="50475" lIns="50475" spcFirstLastPara="1" rIns="50475" wrap="square" tIns="50475">
              <a:noAutofit/>
            </a:bodyPr>
            <a:lstStyle/>
            <a:p>
              <a:pPr indent="0" lvl="0" marL="0" marR="0" rtl="0" algn="ctr">
                <a:lnSpc>
                  <a:spcPct val="146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7"/>
          <p:cNvGrpSpPr/>
          <p:nvPr/>
        </p:nvGrpSpPr>
        <p:grpSpPr>
          <a:xfrm>
            <a:off x="14587887" y="4176727"/>
            <a:ext cx="3356964" cy="3159666"/>
            <a:chOff x="0" y="-47625"/>
            <a:chExt cx="889833" cy="837535"/>
          </a:xfrm>
        </p:grpSpPr>
        <p:sp>
          <p:nvSpPr>
            <p:cNvPr id="178" name="Google Shape;178;p7"/>
            <p:cNvSpPr/>
            <p:nvPr/>
          </p:nvSpPr>
          <p:spPr>
            <a:xfrm>
              <a:off x="0" y="0"/>
              <a:ext cx="889833" cy="789910"/>
            </a:xfrm>
            <a:custGeom>
              <a:rect b="b" l="l" r="r" t="t"/>
              <a:pathLst>
                <a:path extrusionOk="0" h="789910" w="889833">
                  <a:moveTo>
                    <a:pt x="117618" y="0"/>
                  </a:moveTo>
                  <a:lnTo>
                    <a:pt x="772216" y="0"/>
                  </a:lnTo>
                  <a:cubicBezTo>
                    <a:pt x="803410" y="0"/>
                    <a:pt x="833326" y="12392"/>
                    <a:pt x="855384" y="34449"/>
                  </a:cubicBezTo>
                  <a:cubicBezTo>
                    <a:pt x="877442" y="56507"/>
                    <a:pt x="889833" y="86423"/>
                    <a:pt x="889833" y="117618"/>
                  </a:cubicBezTo>
                  <a:lnTo>
                    <a:pt x="889833" y="672293"/>
                  </a:lnTo>
                  <a:cubicBezTo>
                    <a:pt x="889833" y="703487"/>
                    <a:pt x="877442" y="733403"/>
                    <a:pt x="855384" y="755461"/>
                  </a:cubicBezTo>
                  <a:cubicBezTo>
                    <a:pt x="833326" y="777519"/>
                    <a:pt x="803410" y="789910"/>
                    <a:pt x="772216" y="789910"/>
                  </a:cubicBezTo>
                  <a:lnTo>
                    <a:pt x="117618" y="789910"/>
                  </a:lnTo>
                  <a:cubicBezTo>
                    <a:pt x="86423" y="789910"/>
                    <a:pt x="56507" y="777519"/>
                    <a:pt x="34449" y="755461"/>
                  </a:cubicBezTo>
                  <a:cubicBezTo>
                    <a:pt x="12392" y="733403"/>
                    <a:pt x="0" y="703487"/>
                    <a:pt x="0" y="672293"/>
                  </a:cubicBezTo>
                  <a:lnTo>
                    <a:pt x="0" y="117618"/>
                  </a:lnTo>
                  <a:cubicBezTo>
                    <a:pt x="0" y="86423"/>
                    <a:pt x="12392" y="56507"/>
                    <a:pt x="34449" y="34449"/>
                  </a:cubicBezTo>
                  <a:cubicBezTo>
                    <a:pt x="56507" y="12392"/>
                    <a:pt x="86423" y="0"/>
                    <a:pt x="117618"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txBox="1"/>
            <p:nvPr/>
          </p:nvSpPr>
          <p:spPr>
            <a:xfrm>
              <a:off x="0" y="-47625"/>
              <a:ext cx="889833" cy="837535"/>
            </a:xfrm>
            <a:prstGeom prst="rect">
              <a:avLst/>
            </a:prstGeom>
            <a:noFill/>
            <a:ln>
              <a:noFill/>
            </a:ln>
          </p:spPr>
          <p:txBody>
            <a:bodyPr anchorCtr="0" anchor="ctr" bIns="50475" lIns="50475" spcFirstLastPara="1" rIns="50475" wrap="square" tIns="50475">
              <a:noAutofit/>
            </a:bodyPr>
            <a:lstStyle/>
            <a:p>
              <a:pPr indent="0" lvl="0" marL="0" marR="0" rtl="0" algn="ctr">
                <a:lnSpc>
                  <a:spcPct val="146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7"/>
          <p:cNvGrpSpPr/>
          <p:nvPr/>
        </p:nvGrpSpPr>
        <p:grpSpPr>
          <a:xfrm>
            <a:off x="1070190" y="4146318"/>
            <a:ext cx="3356964" cy="3159666"/>
            <a:chOff x="0" y="-47625"/>
            <a:chExt cx="889833" cy="837535"/>
          </a:xfrm>
        </p:grpSpPr>
        <p:sp>
          <p:nvSpPr>
            <p:cNvPr id="181" name="Google Shape;181;p7"/>
            <p:cNvSpPr/>
            <p:nvPr/>
          </p:nvSpPr>
          <p:spPr>
            <a:xfrm>
              <a:off x="0" y="0"/>
              <a:ext cx="889833" cy="789910"/>
            </a:xfrm>
            <a:custGeom>
              <a:rect b="b" l="l" r="r" t="t"/>
              <a:pathLst>
                <a:path extrusionOk="0" h="789910" w="889833">
                  <a:moveTo>
                    <a:pt x="117618" y="0"/>
                  </a:moveTo>
                  <a:lnTo>
                    <a:pt x="772216" y="0"/>
                  </a:lnTo>
                  <a:cubicBezTo>
                    <a:pt x="803410" y="0"/>
                    <a:pt x="833326" y="12392"/>
                    <a:pt x="855384" y="34449"/>
                  </a:cubicBezTo>
                  <a:cubicBezTo>
                    <a:pt x="877442" y="56507"/>
                    <a:pt x="889833" y="86423"/>
                    <a:pt x="889833" y="117618"/>
                  </a:cubicBezTo>
                  <a:lnTo>
                    <a:pt x="889833" y="672293"/>
                  </a:lnTo>
                  <a:cubicBezTo>
                    <a:pt x="889833" y="703487"/>
                    <a:pt x="877442" y="733403"/>
                    <a:pt x="855384" y="755461"/>
                  </a:cubicBezTo>
                  <a:cubicBezTo>
                    <a:pt x="833326" y="777519"/>
                    <a:pt x="803410" y="789910"/>
                    <a:pt x="772216" y="789910"/>
                  </a:cubicBezTo>
                  <a:lnTo>
                    <a:pt x="117618" y="789910"/>
                  </a:lnTo>
                  <a:cubicBezTo>
                    <a:pt x="86423" y="789910"/>
                    <a:pt x="56507" y="777519"/>
                    <a:pt x="34449" y="755461"/>
                  </a:cubicBezTo>
                  <a:cubicBezTo>
                    <a:pt x="12392" y="733403"/>
                    <a:pt x="0" y="703487"/>
                    <a:pt x="0" y="672293"/>
                  </a:cubicBezTo>
                  <a:lnTo>
                    <a:pt x="0" y="117618"/>
                  </a:lnTo>
                  <a:cubicBezTo>
                    <a:pt x="0" y="86423"/>
                    <a:pt x="12392" y="56507"/>
                    <a:pt x="34449" y="34449"/>
                  </a:cubicBezTo>
                  <a:cubicBezTo>
                    <a:pt x="56507" y="12392"/>
                    <a:pt x="86423" y="0"/>
                    <a:pt x="117618"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txBox="1"/>
            <p:nvPr/>
          </p:nvSpPr>
          <p:spPr>
            <a:xfrm>
              <a:off x="0" y="-47625"/>
              <a:ext cx="889833" cy="837535"/>
            </a:xfrm>
            <a:prstGeom prst="rect">
              <a:avLst/>
            </a:prstGeom>
            <a:noFill/>
            <a:ln>
              <a:noFill/>
            </a:ln>
          </p:spPr>
          <p:txBody>
            <a:bodyPr anchorCtr="0" anchor="ctr" bIns="50475" lIns="50475" spcFirstLastPara="1" rIns="50475" wrap="square" tIns="50475">
              <a:noAutofit/>
            </a:bodyPr>
            <a:lstStyle/>
            <a:p>
              <a:pPr indent="0" lvl="0" marL="0" marR="0" rtl="0" algn="ctr">
                <a:lnSpc>
                  <a:spcPct val="146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7"/>
          <p:cNvSpPr txBox="1"/>
          <p:nvPr/>
        </p:nvSpPr>
        <p:spPr>
          <a:xfrm>
            <a:off x="3549683" y="8627786"/>
            <a:ext cx="3921089" cy="1560655"/>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1267" u="none" cap="none" strike="noStrike">
                <a:solidFill>
                  <a:srgbClr val="FFFFFF"/>
                </a:solidFill>
                <a:latin typeface="Poppins"/>
                <a:ea typeface="Poppins"/>
                <a:cs typeface="Poppins"/>
                <a:sym typeface="Poppins"/>
              </a:rPr>
              <a:t>м. Теплодар, вул. Піонерна 7, 65490</a:t>
            </a:r>
            <a:endParaRPr/>
          </a:p>
          <a:p>
            <a:pPr indent="0" lvl="0" marL="0" marR="0" rtl="0" algn="l">
              <a:lnSpc>
                <a:spcPct val="140015"/>
              </a:lnSpc>
              <a:spcBef>
                <a:spcPts val="0"/>
              </a:spcBef>
              <a:spcAft>
                <a:spcPts val="0"/>
              </a:spcAft>
              <a:buNone/>
            </a:pPr>
            <a:r>
              <a:rPr b="0" i="0" lang="en-US" sz="1267" u="none" cap="none" strike="noStrike">
                <a:solidFill>
                  <a:srgbClr val="FFFFFF"/>
                </a:solidFill>
                <a:latin typeface="Poppins"/>
                <a:ea typeface="Poppins"/>
                <a:cs typeface="Poppins"/>
                <a:sym typeface="Poppins"/>
              </a:rPr>
              <a:t>(048) 705-34-60, </a:t>
            </a:r>
            <a:endParaRPr/>
          </a:p>
          <a:p>
            <a:pPr indent="0" lvl="0" marL="0" marR="0" rtl="0" algn="l">
              <a:lnSpc>
                <a:spcPct val="140015"/>
              </a:lnSpc>
              <a:spcBef>
                <a:spcPts val="0"/>
              </a:spcBef>
              <a:spcAft>
                <a:spcPts val="0"/>
              </a:spcAft>
              <a:buNone/>
            </a:pPr>
            <a:r>
              <a:rPr b="0" i="0" lang="en-US" sz="1267" u="none" cap="none" strike="noStrike">
                <a:solidFill>
                  <a:srgbClr val="FFFFFF"/>
                </a:solidFill>
                <a:latin typeface="Poppins"/>
                <a:ea typeface="Poppins"/>
                <a:cs typeface="Poppins"/>
                <a:sym typeface="Poppins"/>
              </a:rPr>
              <a:t>teplodar-city@trada.gov.ua</a:t>
            </a:r>
            <a:endParaRPr/>
          </a:p>
          <a:p>
            <a:pPr indent="0" lvl="0" marL="0" marR="0" rtl="0" algn="l">
              <a:lnSpc>
                <a:spcPct val="140015"/>
              </a:lnSpc>
              <a:spcBef>
                <a:spcPts val="0"/>
              </a:spcBef>
              <a:spcAft>
                <a:spcPts val="0"/>
              </a:spcAft>
              <a:buNone/>
            </a:pPr>
            <a:r>
              <a:t/>
            </a:r>
            <a:endParaRPr b="0" i="0" sz="1267" u="none" cap="none" strike="noStrike">
              <a:solidFill>
                <a:srgbClr val="FFFFFF"/>
              </a:solidFill>
              <a:latin typeface="Poppins"/>
              <a:ea typeface="Poppins"/>
              <a:cs typeface="Poppins"/>
              <a:sym typeface="Poppins"/>
            </a:endParaRPr>
          </a:p>
          <a:p>
            <a:pPr indent="0" lvl="0" marL="0" marR="0" rtl="0" algn="l">
              <a:lnSpc>
                <a:spcPct val="140015"/>
              </a:lnSpc>
              <a:spcBef>
                <a:spcPts val="0"/>
              </a:spcBef>
              <a:spcAft>
                <a:spcPts val="0"/>
              </a:spcAft>
              <a:buNone/>
            </a:pPr>
            <a:r>
              <a:rPr b="0" i="0" lang="en-US" sz="1267" u="none" cap="none" strike="noStrike">
                <a:solidFill>
                  <a:srgbClr val="FFFFFF"/>
                </a:solidFill>
                <a:latin typeface="Poppins"/>
                <a:ea typeface="Poppins"/>
                <a:cs typeface="Poppins"/>
                <a:sym typeface="Poppins"/>
              </a:rPr>
              <a:t>trada.gov.ua</a:t>
            </a:r>
            <a:endParaRPr/>
          </a:p>
          <a:p>
            <a:pPr indent="0" lvl="0" marL="0" marR="0" rtl="0" algn="l">
              <a:lnSpc>
                <a:spcPct val="140015"/>
              </a:lnSpc>
              <a:spcBef>
                <a:spcPts val="0"/>
              </a:spcBef>
              <a:spcAft>
                <a:spcPts val="0"/>
              </a:spcAft>
              <a:buNone/>
            </a:pPr>
            <a:r>
              <a:rPr b="0" i="0" lang="en-US" sz="1267" u="none" cap="none" strike="noStrike">
                <a:solidFill>
                  <a:srgbClr val="FFFFFF"/>
                </a:solidFill>
                <a:latin typeface="Poppins"/>
                <a:ea typeface="Poppins"/>
                <a:cs typeface="Poppins"/>
                <a:sym typeface="Poppins"/>
              </a:rPr>
              <a:t>https://t.me/teplodarofficial</a:t>
            </a:r>
            <a:endParaRPr/>
          </a:p>
          <a:p>
            <a:pPr indent="0" lvl="0" marL="0" marR="0" rtl="0" algn="l">
              <a:lnSpc>
                <a:spcPct val="140015"/>
              </a:lnSpc>
              <a:spcBef>
                <a:spcPts val="0"/>
              </a:spcBef>
              <a:spcAft>
                <a:spcPts val="0"/>
              </a:spcAft>
              <a:buNone/>
            </a:pPr>
            <a:r>
              <a:rPr b="0" i="0" lang="en-US" sz="1267" u="none" cap="none" strike="noStrike">
                <a:solidFill>
                  <a:srgbClr val="FFFFFF"/>
                </a:solidFill>
                <a:latin typeface="Poppins"/>
                <a:ea typeface="Poppins"/>
                <a:cs typeface="Poppins"/>
                <a:sym typeface="Poppins"/>
              </a:rPr>
              <a:t>https://www.facebook.com/teplodarvikonkom</a:t>
            </a:r>
            <a:endParaRPr/>
          </a:p>
        </p:txBody>
      </p:sp>
      <p:grpSp>
        <p:nvGrpSpPr>
          <p:cNvPr id="184" name="Google Shape;184;p7"/>
          <p:cNvGrpSpPr/>
          <p:nvPr/>
        </p:nvGrpSpPr>
        <p:grpSpPr>
          <a:xfrm>
            <a:off x="0" y="7584397"/>
            <a:ext cx="18579376" cy="2702603"/>
            <a:chOff x="0" y="-28575"/>
            <a:chExt cx="11913448" cy="1732960"/>
          </a:xfrm>
        </p:grpSpPr>
        <p:sp>
          <p:nvSpPr>
            <p:cNvPr id="185" name="Google Shape;185;p7"/>
            <p:cNvSpPr/>
            <p:nvPr/>
          </p:nvSpPr>
          <p:spPr>
            <a:xfrm>
              <a:off x="0" y="0"/>
              <a:ext cx="11913448" cy="1704385"/>
            </a:xfrm>
            <a:custGeom>
              <a:rect b="b" l="l" r="r" t="t"/>
              <a:pathLst>
                <a:path extrusionOk="0" h="1704385" w="11913448">
                  <a:moveTo>
                    <a:pt x="8751" y="0"/>
                  </a:moveTo>
                  <a:lnTo>
                    <a:pt x="11904697" y="0"/>
                  </a:lnTo>
                  <a:cubicBezTo>
                    <a:pt x="11909530" y="0"/>
                    <a:pt x="11913448" y="3918"/>
                    <a:pt x="11913448" y="8751"/>
                  </a:cubicBezTo>
                  <a:lnTo>
                    <a:pt x="11913448" y="1695634"/>
                  </a:lnTo>
                  <a:cubicBezTo>
                    <a:pt x="11913448" y="1697955"/>
                    <a:pt x="11912526" y="1700181"/>
                    <a:pt x="11910885" y="1701822"/>
                  </a:cubicBezTo>
                  <a:cubicBezTo>
                    <a:pt x="11909244" y="1703463"/>
                    <a:pt x="11907018" y="1704385"/>
                    <a:pt x="11904697" y="1704385"/>
                  </a:cubicBezTo>
                  <a:lnTo>
                    <a:pt x="8751" y="1704385"/>
                  </a:lnTo>
                  <a:cubicBezTo>
                    <a:pt x="3918" y="1704385"/>
                    <a:pt x="0" y="1700467"/>
                    <a:pt x="0" y="1695634"/>
                  </a:cubicBezTo>
                  <a:lnTo>
                    <a:pt x="0" y="8751"/>
                  </a:lnTo>
                  <a:cubicBezTo>
                    <a:pt x="0" y="3918"/>
                    <a:pt x="3918" y="0"/>
                    <a:pt x="8751"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txBox="1"/>
            <p:nvPr/>
          </p:nvSpPr>
          <p:spPr>
            <a:xfrm>
              <a:off x="0" y="-28575"/>
              <a:ext cx="11913448" cy="1732960"/>
            </a:xfrm>
            <a:prstGeom prst="rect">
              <a:avLst/>
            </a:prstGeom>
            <a:noFill/>
            <a:ln>
              <a:noFill/>
            </a:ln>
          </p:spPr>
          <p:txBody>
            <a:bodyPr anchorCtr="0" anchor="ctr" bIns="20850" lIns="20850" spcFirstLastPara="1" rIns="20850" wrap="square" tIns="20850">
              <a:noAutofit/>
            </a:bodyPr>
            <a:lstStyle/>
            <a:p>
              <a:pPr indent="0" lvl="0" marL="0" marR="0" rtl="0" algn="ctr">
                <a:lnSpc>
                  <a:spcPct val="60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7"/>
          <p:cNvGrpSpPr/>
          <p:nvPr/>
        </p:nvGrpSpPr>
        <p:grpSpPr>
          <a:xfrm>
            <a:off x="5416508" y="4176727"/>
            <a:ext cx="3356964" cy="3159666"/>
            <a:chOff x="0" y="-47625"/>
            <a:chExt cx="889833" cy="837535"/>
          </a:xfrm>
        </p:grpSpPr>
        <p:sp>
          <p:nvSpPr>
            <p:cNvPr id="188" name="Google Shape;188;p7"/>
            <p:cNvSpPr/>
            <p:nvPr/>
          </p:nvSpPr>
          <p:spPr>
            <a:xfrm>
              <a:off x="0" y="0"/>
              <a:ext cx="889833" cy="789910"/>
            </a:xfrm>
            <a:custGeom>
              <a:rect b="b" l="l" r="r" t="t"/>
              <a:pathLst>
                <a:path extrusionOk="0" h="789910" w="889833">
                  <a:moveTo>
                    <a:pt x="117618" y="0"/>
                  </a:moveTo>
                  <a:lnTo>
                    <a:pt x="772216" y="0"/>
                  </a:lnTo>
                  <a:cubicBezTo>
                    <a:pt x="803410" y="0"/>
                    <a:pt x="833326" y="12392"/>
                    <a:pt x="855384" y="34449"/>
                  </a:cubicBezTo>
                  <a:cubicBezTo>
                    <a:pt x="877442" y="56507"/>
                    <a:pt x="889833" y="86423"/>
                    <a:pt x="889833" y="117618"/>
                  </a:cubicBezTo>
                  <a:lnTo>
                    <a:pt x="889833" y="672293"/>
                  </a:lnTo>
                  <a:cubicBezTo>
                    <a:pt x="889833" y="703487"/>
                    <a:pt x="877442" y="733403"/>
                    <a:pt x="855384" y="755461"/>
                  </a:cubicBezTo>
                  <a:cubicBezTo>
                    <a:pt x="833326" y="777519"/>
                    <a:pt x="803410" y="789910"/>
                    <a:pt x="772216" y="789910"/>
                  </a:cubicBezTo>
                  <a:lnTo>
                    <a:pt x="117618" y="789910"/>
                  </a:lnTo>
                  <a:cubicBezTo>
                    <a:pt x="86423" y="789910"/>
                    <a:pt x="56507" y="777519"/>
                    <a:pt x="34449" y="755461"/>
                  </a:cubicBezTo>
                  <a:cubicBezTo>
                    <a:pt x="12392" y="733403"/>
                    <a:pt x="0" y="703487"/>
                    <a:pt x="0" y="672293"/>
                  </a:cubicBezTo>
                  <a:lnTo>
                    <a:pt x="0" y="117618"/>
                  </a:lnTo>
                  <a:cubicBezTo>
                    <a:pt x="0" y="86423"/>
                    <a:pt x="12392" y="56507"/>
                    <a:pt x="34449" y="34449"/>
                  </a:cubicBezTo>
                  <a:cubicBezTo>
                    <a:pt x="56507" y="12392"/>
                    <a:pt x="86423" y="0"/>
                    <a:pt x="117618"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txBox="1"/>
            <p:nvPr/>
          </p:nvSpPr>
          <p:spPr>
            <a:xfrm>
              <a:off x="0" y="-47625"/>
              <a:ext cx="889833" cy="837535"/>
            </a:xfrm>
            <a:prstGeom prst="rect">
              <a:avLst/>
            </a:prstGeom>
            <a:noFill/>
            <a:ln>
              <a:noFill/>
            </a:ln>
          </p:spPr>
          <p:txBody>
            <a:bodyPr anchorCtr="0" anchor="ctr" bIns="50475" lIns="50475" spcFirstLastPara="1" rIns="50475" wrap="square" tIns="50475">
              <a:noAutofit/>
            </a:bodyPr>
            <a:lstStyle/>
            <a:p>
              <a:pPr indent="0" lvl="0" marL="0" marR="0" rtl="0" algn="ctr">
                <a:lnSpc>
                  <a:spcPct val="146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7"/>
          <p:cNvSpPr/>
          <p:nvPr/>
        </p:nvSpPr>
        <p:spPr>
          <a:xfrm>
            <a:off x="2125409" y="1922409"/>
            <a:ext cx="1246525" cy="1688771"/>
          </a:xfrm>
          <a:custGeom>
            <a:rect b="b" l="l" r="r" t="t"/>
            <a:pathLst>
              <a:path extrusionOk="0" h="1688771" w="1246525">
                <a:moveTo>
                  <a:pt x="0" y="0"/>
                </a:moveTo>
                <a:lnTo>
                  <a:pt x="1246526" y="0"/>
                </a:lnTo>
                <a:lnTo>
                  <a:pt x="1246526" y="1688771"/>
                </a:lnTo>
                <a:lnTo>
                  <a:pt x="0" y="1688771"/>
                </a:lnTo>
                <a:lnTo>
                  <a:pt x="0" y="0"/>
                </a:lnTo>
                <a:close/>
              </a:path>
            </a:pathLst>
          </a:custGeom>
          <a:blipFill rotWithShape="1">
            <a:blip r:embed="rId3">
              <a:alphaModFix/>
            </a:blip>
            <a:stretch>
              <a:fillRect b="0" l="0" r="0" t="0"/>
            </a:stretch>
          </a:blipFill>
          <a:ln>
            <a:noFill/>
          </a:ln>
        </p:spPr>
      </p:sp>
      <p:sp>
        <p:nvSpPr>
          <p:cNvPr id="191" name="Google Shape;191;p7"/>
          <p:cNvSpPr txBox="1"/>
          <p:nvPr/>
        </p:nvSpPr>
        <p:spPr>
          <a:xfrm>
            <a:off x="4235201" y="331159"/>
            <a:ext cx="9507049" cy="743526"/>
          </a:xfrm>
          <a:prstGeom prst="rect">
            <a:avLst/>
          </a:prstGeom>
          <a:noFill/>
          <a:ln>
            <a:noFill/>
          </a:ln>
        </p:spPr>
        <p:txBody>
          <a:bodyPr anchorCtr="0" anchor="t" bIns="0" lIns="0" spcFirstLastPara="1" rIns="0" wrap="square" tIns="0">
            <a:spAutoFit/>
          </a:bodyPr>
          <a:lstStyle/>
          <a:p>
            <a:pPr indent="0" lvl="0" marL="0" marR="0" rtl="0" algn="l">
              <a:lnSpc>
                <a:spcPct val="96997"/>
              </a:lnSpc>
              <a:spcBef>
                <a:spcPts val="0"/>
              </a:spcBef>
              <a:spcAft>
                <a:spcPts val="0"/>
              </a:spcAft>
              <a:buNone/>
            </a:pPr>
            <a:r>
              <a:rPr b="1" i="0" lang="en-US" sz="5628" u="none" cap="none" strike="noStrike">
                <a:solidFill>
                  <a:srgbClr val="004AAD"/>
                </a:solidFill>
                <a:latin typeface="Arial"/>
                <a:ea typeface="Arial"/>
                <a:cs typeface="Arial"/>
                <a:sym typeface="Arial"/>
              </a:rPr>
              <a:t>ПЕРСПЕКТИВНІ ПРОЄКТИ</a:t>
            </a:r>
            <a:endParaRPr/>
          </a:p>
        </p:txBody>
      </p:sp>
      <p:sp>
        <p:nvSpPr>
          <p:cNvPr id="192" name="Google Shape;192;p7"/>
          <p:cNvSpPr txBox="1"/>
          <p:nvPr/>
        </p:nvSpPr>
        <p:spPr>
          <a:xfrm>
            <a:off x="10247837" y="4787044"/>
            <a:ext cx="2973058" cy="2099651"/>
          </a:xfrm>
          <a:prstGeom prst="rect">
            <a:avLst/>
          </a:prstGeom>
          <a:noFill/>
          <a:ln>
            <a:noFill/>
          </a:ln>
        </p:spPr>
        <p:txBody>
          <a:bodyPr anchorCtr="0" anchor="t" bIns="0" lIns="0" spcFirstLastPara="1" rIns="0" wrap="square" tIns="0">
            <a:spAutoFit/>
          </a:bodyPr>
          <a:lstStyle/>
          <a:p>
            <a:pPr indent="-103799" lvl="1" marL="207600" marR="0" rtl="0" algn="l">
              <a:lnSpc>
                <a:spcPct val="140208"/>
              </a:lnSpc>
              <a:spcBef>
                <a:spcPts val="0"/>
              </a:spcBef>
              <a:spcAft>
                <a:spcPts val="0"/>
              </a:spcAft>
              <a:buClr>
                <a:srgbClr val="000000"/>
              </a:buClr>
              <a:buSzPts val="960"/>
              <a:buFont typeface="Arial"/>
              <a:buChar char="•"/>
            </a:pPr>
            <a:r>
              <a:rPr b="1" i="0" lang="en-US" sz="960" u="none" cap="none" strike="noStrike">
                <a:solidFill>
                  <a:srgbClr val="000000"/>
                </a:solidFill>
                <a:latin typeface="Poppins"/>
                <a:ea typeface="Poppins"/>
                <a:cs typeface="Poppins"/>
                <a:sym typeface="Poppins"/>
              </a:rPr>
              <a:t>Будівництво артезіанських свердловин для забезпечення якісного та альтернативного водопостачання в місті Теплодар</a:t>
            </a:r>
            <a:endParaRPr b="1" i="0" sz="960" u="none" cap="none" strike="noStrike">
              <a:solidFill>
                <a:srgbClr val="000000"/>
              </a:solidFill>
              <a:latin typeface="Poppins"/>
              <a:ea typeface="Poppins"/>
              <a:cs typeface="Poppins"/>
              <a:sym typeface="Poppins"/>
            </a:endParaRPr>
          </a:p>
          <a:p>
            <a:pPr indent="0" lvl="0" marL="0" marR="0" rtl="0" algn="l">
              <a:lnSpc>
                <a:spcPct val="140062"/>
              </a:lnSpc>
              <a:spcBef>
                <a:spcPts val="0"/>
              </a:spcBef>
              <a:spcAft>
                <a:spcPts val="0"/>
              </a:spcAft>
              <a:buNone/>
            </a:pPr>
            <a:r>
              <a:t/>
            </a:r>
            <a:endParaRPr b="1" i="0" sz="960" u="none" cap="none" strike="noStrike">
              <a:solidFill>
                <a:srgbClr val="000000"/>
              </a:solidFill>
              <a:latin typeface="Poppins"/>
              <a:ea typeface="Poppins"/>
              <a:cs typeface="Poppins"/>
              <a:sym typeface="Poppins"/>
            </a:endParaRPr>
          </a:p>
          <a:p>
            <a:pPr indent="0" lvl="0" marL="0" marR="0" rtl="0" algn="just">
              <a:lnSpc>
                <a:spcPct val="140208"/>
              </a:lnSpc>
              <a:spcBef>
                <a:spcPts val="0"/>
              </a:spcBef>
              <a:spcAft>
                <a:spcPts val="0"/>
              </a:spcAft>
              <a:buNone/>
            </a:pPr>
            <a:r>
              <a:rPr b="0" i="0" lang="en-US" sz="960" u="none" cap="none" strike="noStrike">
                <a:solidFill>
                  <a:srgbClr val="000000"/>
                </a:solidFill>
                <a:latin typeface="Poppins"/>
                <a:ea typeface="Poppins"/>
                <a:cs typeface="Poppins"/>
                <a:sym typeface="Poppins"/>
              </a:rPr>
              <a:t>У разі надзвичайної ситуації або пошкодження основної системи (через збройну агресію, техногенні аварії чи погодні катаклізми), у місті відсутнє альтернативне або резервне джерело водопостачання. Артезіанські свердловини можуть відігравати ключову роль у забезпеченні безперервного водозабезпечення громади.</a:t>
            </a:r>
            <a:endParaRPr/>
          </a:p>
          <a:p>
            <a:pPr indent="0" lvl="0" marL="0" marR="0" rtl="0" algn="just">
              <a:lnSpc>
                <a:spcPct val="140062"/>
              </a:lnSpc>
              <a:spcBef>
                <a:spcPts val="0"/>
              </a:spcBef>
              <a:spcAft>
                <a:spcPts val="0"/>
              </a:spcAft>
              <a:buNone/>
            </a:pPr>
            <a:r>
              <a:t/>
            </a:r>
            <a:endParaRPr b="0" i="0" sz="960" u="none" cap="none" strike="noStrike">
              <a:solidFill>
                <a:srgbClr val="000000"/>
              </a:solidFill>
              <a:latin typeface="Poppins"/>
              <a:ea typeface="Poppins"/>
              <a:cs typeface="Poppins"/>
              <a:sym typeface="Poppins"/>
            </a:endParaRPr>
          </a:p>
        </p:txBody>
      </p:sp>
      <p:sp>
        <p:nvSpPr>
          <p:cNvPr id="193" name="Google Shape;193;p7"/>
          <p:cNvSpPr txBox="1"/>
          <p:nvPr/>
        </p:nvSpPr>
        <p:spPr>
          <a:xfrm>
            <a:off x="14826012" y="4754180"/>
            <a:ext cx="2973058" cy="2379565"/>
          </a:xfrm>
          <a:prstGeom prst="rect">
            <a:avLst/>
          </a:prstGeom>
          <a:noFill/>
          <a:ln>
            <a:noFill/>
          </a:ln>
        </p:spPr>
        <p:txBody>
          <a:bodyPr anchorCtr="0" anchor="t" bIns="0" lIns="0" spcFirstLastPara="1" rIns="0" wrap="square" tIns="0">
            <a:spAutoFit/>
          </a:bodyPr>
          <a:lstStyle/>
          <a:p>
            <a:pPr indent="0" lvl="0" marL="0" marR="0" rtl="0" algn="just">
              <a:lnSpc>
                <a:spcPct val="140208"/>
              </a:lnSpc>
              <a:spcBef>
                <a:spcPts val="0"/>
              </a:spcBef>
              <a:spcAft>
                <a:spcPts val="0"/>
              </a:spcAft>
              <a:buNone/>
            </a:pPr>
            <a:r>
              <a:rPr b="1" i="0" lang="en-US" sz="960" u="none" cap="none" strike="noStrike">
                <a:solidFill>
                  <a:srgbClr val="000000"/>
                </a:solidFill>
                <a:latin typeface="Poppins"/>
                <a:ea typeface="Poppins"/>
                <a:cs typeface="Poppins"/>
                <a:sym typeface="Poppins"/>
              </a:rPr>
              <a:t>Провести реконструкцію каналізаційно-насосної станції 2 (КНС-2) з влаштуванням станції повної біологічної очистки в м. Теплодар </a:t>
            </a:r>
            <a:endParaRPr/>
          </a:p>
          <a:p>
            <a:pPr indent="0" lvl="0" marL="0" marR="0" rtl="0" algn="just">
              <a:lnSpc>
                <a:spcPct val="140062"/>
              </a:lnSpc>
              <a:spcBef>
                <a:spcPts val="0"/>
              </a:spcBef>
              <a:spcAft>
                <a:spcPts val="0"/>
              </a:spcAft>
              <a:buNone/>
            </a:pPr>
            <a:r>
              <a:t/>
            </a:r>
            <a:endParaRPr b="1" i="0" sz="960" u="none" cap="none" strike="noStrike">
              <a:solidFill>
                <a:srgbClr val="000000"/>
              </a:solidFill>
              <a:latin typeface="Poppins"/>
              <a:ea typeface="Poppins"/>
              <a:cs typeface="Poppins"/>
              <a:sym typeface="Poppins"/>
            </a:endParaRPr>
          </a:p>
          <a:p>
            <a:pPr indent="0" lvl="0" marL="0" marR="0" rtl="0" algn="just">
              <a:lnSpc>
                <a:spcPct val="140208"/>
              </a:lnSpc>
              <a:spcBef>
                <a:spcPts val="0"/>
              </a:spcBef>
              <a:spcAft>
                <a:spcPts val="0"/>
              </a:spcAft>
              <a:buNone/>
            </a:pPr>
            <a:r>
              <a:rPr b="0" i="0" lang="en-US" sz="960" u="none" cap="none" strike="noStrike">
                <a:solidFill>
                  <a:srgbClr val="000000"/>
                </a:solidFill>
                <a:latin typeface="Poppins"/>
                <a:ea typeface="Poppins"/>
                <a:cs typeface="Poppins"/>
                <a:sym typeface="Poppins"/>
              </a:rPr>
              <a:t>Каналізаційно-насосна станція №2 є ключовим об'єктом інженерної інфраструктури, що забезпечує перекачку стоків від житлових масивів до очисних споруд. Наразі станція працює на межі технічних можливостей. Обладнання є зношеним, енергозатратним та часто виходить з ладу, що створює ризики виникнення аварійних ситуацій і загрози навколишньому середовищу.</a:t>
            </a:r>
            <a:endParaRPr/>
          </a:p>
        </p:txBody>
      </p:sp>
      <p:sp>
        <p:nvSpPr>
          <p:cNvPr id="194" name="Google Shape;194;p7"/>
          <p:cNvSpPr txBox="1"/>
          <p:nvPr/>
        </p:nvSpPr>
        <p:spPr>
          <a:xfrm>
            <a:off x="1262143" y="4756635"/>
            <a:ext cx="2973058" cy="2099651"/>
          </a:xfrm>
          <a:prstGeom prst="rect">
            <a:avLst/>
          </a:prstGeom>
          <a:noFill/>
          <a:ln>
            <a:noFill/>
          </a:ln>
        </p:spPr>
        <p:txBody>
          <a:bodyPr anchorCtr="0" anchor="t" bIns="0" lIns="0" spcFirstLastPara="1" rIns="0" wrap="square" tIns="0">
            <a:spAutoFit/>
          </a:bodyPr>
          <a:lstStyle/>
          <a:p>
            <a:pPr indent="-103799" lvl="1" marL="207600" marR="0" rtl="0" algn="just">
              <a:lnSpc>
                <a:spcPct val="140208"/>
              </a:lnSpc>
              <a:spcBef>
                <a:spcPts val="0"/>
              </a:spcBef>
              <a:spcAft>
                <a:spcPts val="0"/>
              </a:spcAft>
              <a:buClr>
                <a:srgbClr val="000000"/>
              </a:buClr>
              <a:buSzPts val="960"/>
              <a:buFont typeface="Arial"/>
              <a:buChar char="•"/>
            </a:pPr>
            <a:r>
              <a:rPr b="1" i="0" lang="en-US" sz="960" u="none" cap="none" strike="noStrike">
                <a:solidFill>
                  <a:srgbClr val="000000"/>
                </a:solidFill>
                <a:latin typeface="Poppins"/>
                <a:ea typeface="Poppins"/>
                <a:cs typeface="Poppins"/>
                <a:sym typeface="Poppins"/>
              </a:rPr>
              <a:t>Провести реконструкцію та сучасну модернізацію системи міжквартальних мереж централізованого водопостачання та централізованого водовідведення</a:t>
            </a:r>
            <a:endParaRPr b="1" i="0" sz="960" u="none" cap="none" strike="noStrike">
              <a:solidFill>
                <a:srgbClr val="000000"/>
              </a:solidFill>
              <a:latin typeface="Poppins"/>
              <a:ea typeface="Poppins"/>
              <a:cs typeface="Poppins"/>
              <a:sym typeface="Poppins"/>
            </a:endParaRPr>
          </a:p>
          <a:p>
            <a:pPr indent="0" lvl="0" marL="0" marR="0" rtl="0" algn="just">
              <a:lnSpc>
                <a:spcPct val="140062"/>
              </a:lnSpc>
              <a:spcBef>
                <a:spcPts val="0"/>
              </a:spcBef>
              <a:spcAft>
                <a:spcPts val="0"/>
              </a:spcAft>
              <a:buNone/>
            </a:pPr>
            <a:r>
              <a:t/>
            </a:r>
            <a:endParaRPr b="1" i="0" sz="960" u="none" cap="none" strike="noStrike">
              <a:solidFill>
                <a:srgbClr val="000000"/>
              </a:solidFill>
              <a:latin typeface="Poppins"/>
              <a:ea typeface="Poppins"/>
              <a:cs typeface="Poppins"/>
              <a:sym typeface="Poppins"/>
            </a:endParaRPr>
          </a:p>
          <a:p>
            <a:pPr indent="0" lvl="0" marL="0" marR="0" rtl="0" algn="just">
              <a:lnSpc>
                <a:spcPct val="140208"/>
              </a:lnSpc>
              <a:spcBef>
                <a:spcPts val="0"/>
              </a:spcBef>
              <a:spcAft>
                <a:spcPts val="0"/>
              </a:spcAft>
              <a:buNone/>
            </a:pPr>
            <a:r>
              <a:rPr b="0" i="0" lang="en-US" sz="960" u="none" cap="none" strike="noStrike">
                <a:solidFill>
                  <a:srgbClr val="000000"/>
                </a:solidFill>
                <a:latin typeface="Poppins"/>
                <a:ea typeface="Poppins"/>
                <a:cs typeface="Poppins"/>
                <a:sym typeface="Poppins"/>
              </a:rPr>
              <a:t>Заміна міжквартальних та магістральних каналізаційних трубопроводів, таким чином, є критично важливою для підтримки сталого міського розвитку, підвищення якості життя населення та охорони довкілля. Новітні матеріали та технології дозволяють значно збільшити ефективність каналізаційної системи, знижуючи втрати та оптимізуючи потоки стоків</a:t>
            </a:r>
            <a:endParaRPr b="0" i="0" sz="960" u="none" cap="none" strike="noStrike">
              <a:solidFill>
                <a:srgbClr val="000000"/>
              </a:solidFill>
              <a:latin typeface="Poppins"/>
              <a:ea typeface="Poppins"/>
              <a:cs typeface="Poppins"/>
              <a:sym typeface="Poppins"/>
            </a:endParaRPr>
          </a:p>
        </p:txBody>
      </p:sp>
      <p:sp>
        <p:nvSpPr>
          <p:cNvPr id="195" name="Google Shape;195;p7"/>
          <p:cNvSpPr txBox="1"/>
          <p:nvPr/>
        </p:nvSpPr>
        <p:spPr>
          <a:xfrm>
            <a:off x="5653699" y="4756635"/>
            <a:ext cx="2882582" cy="2038833"/>
          </a:xfrm>
          <a:prstGeom prst="rect">
            <a:avLst/>
          </a:prstGeom>
          <a:noFill/>
          <a:ln>
            <a:noFill/>
          </a:ln>
        </p:spPr>
        <p:txBody>
          <a:bodyPr anchorCtr="0" anchor="t" bIns="0" lIns="0" spcFirstLastPara="1" rIns="0" wrap="square" tIns="0">
            <a:spAutoFit/>
          </a:bodyPr>
          <a:lstStyle/>
          <a:p>
            <a:pPr indent="-103914" lvl="1" marL="207828" marR="0" rtl="0" algn="l">
              <a:lnSpc>
                <a:spcPct val="140020"/>
              </a:lnSpc>
              <a:spcBef>
                <a:spcPts val="0"/>
              </a:spcBef>
              <a:spcAft>
                <a:spcPts val="0"/>
              </a:spcAft>
              <a:buClr>
                <a:srgbClr val="000000"/>
              </a:buClr>
              <a:buSzPts val="962"/>
              <a:buFont typeface="Arial"/>
              <a:buChar char="•"/>
            </a:pPr>
            <a:r>
              <a:rPr b="1" i="0" lang="en-US" sz="962" u="none" cap="none" strike="noStrike">
                <a:solidFill>
                  <a:srgbClr val="000000"/>
                </a:solidFill>
                <a:latin typeface="Poppins"/>
                <a:ea typeface="Poppins"/>
                <a:cs typeface="Poppins"/>
                <a:sym typeface="Poppins"/>
              </a:rPr>
              <a:t>Будівництво очисних споруд в межаж Теплодарської громади</a:t>
            </a:r>
            <a:endParaRPr b="1" i="0" sz="962" u="none" cap="none" strike="noStrike">
              <a:solidFill>
                <a:srgbClr val="000000"/>
              </a:solidFill>
              <a:latin typeface="Poppins"/>
              <a:ea typeface="Poppins"/>
              <a:cs typeface="Poppins"/>
              <a:sym typeface="Poppins"/>
            </a:endParaRPr>
          </a:p>
          <a:p>
            <a:pPr indent="0" lvl="0" marL="0" marR="0" rtl="0" algn="just">
              <a:lnSpc>
                <a:spcPct val="140020"/>
              </a:lnSpc>
              <a:spcBef>
                <a:spcPts val="0"/>
              </a:spcBef>
              <a:spcAft>
                <a:spcPts val="0"/>
              </a:spcAft>
              <a:buNone/>
            </a:pPr>
            <a:r>
              <a:t/>
            </a:r>
            <a:endParaRPr b="1" i="0" sz="962" u="none" cap="none" strike="noStrike">
              <a:solidFill>
                <a:srgbClr val="000000"/>
              </a:solidFill>
              <a:latin typeface="Poppins"/>
              <a:ea typeface="Poppins"/>
              <a:cs typeface="Poppins"/>
              <a:sym typeface="Poppins"/>
            </a:endParaRPr>
          </a:p>
          <a:p>
            <a:pPr indent="0" lvl="0" marL="0" marR="0" rtl="0" algn="just">
              <a:lnSpc>
                <a:spcPct val="140020"/>
              </a:lnSpc>
              <a:spcBef>
                <a:spcPts val="0"/>
              </a:spcBef>
              <a:spcAft>
                <a:spcPts val="0"/>
              </a:spcAft>
              <a:buNone/>
            </a:pPr>
            <a:r>
              <a:rPr b="0" i="0" lang="en-US" sz="962" u="none" cap="none" strike="noStrike">
                <a:solidFill>
                  <a:srgbClr val="000000"/>
                </a:solidFill>
                <a:latin typeface="Poppins"/>
                <a:ea typeface="Poppins"/>
                <a:cs typeface="Poppins"/>
                <a:sym typeface="Poppins"/>
              </a:rPr>
              <a:t>відіграє важливу роль у забезпеченні екологічної безпеки, покращенні якості життя мешканців і забезпеченні стійкого розвитку міської інфраструктури. Сучасні очисні споруди дозволяють місту відповідати національним і міжнародним екологічним стандартам, уникнути штрафів та підвищити екологічний рейтинг території.</a:t>
            </a:r>
            <a:endParaRPr/>
          </a:p>
          <a:p>
            <a:pPr indent="0" lvl="0" marL="0" marR="0" rtl="0" algn="just">
              <a:lnSpc>
                <a:spcPct val="140020"/>
              </a:lnSpc>
              <a:spcBef>
                <a:spcPts val="0"/>
              </a:spcBef>
              <a:spcAft>
                <a:spcPts val="0"/>
              </a:spcAft>
              <a:buNone/>
            </a:pPr>
            <a:r>
              <a:t/>
            </a:r>
            <a:endParaRPr b="0" i="0" sz="962" u="none" cap="none" strike="noStrike">
              <a:solidFill>
                <a:srgbClr val="000000"/>
              </a:solidFill>
              <a:latin typeface="Poppins"/>
              <a:ea typeface="Poppins"/>
              <a:cs typeface="Poppins"/>
              <a:sym typeface="Poppins"/>
            </a:endParaRPr>
          </a:p>
        </p:txBody>
      </p:sp>
      <p:sp>
        <p:nvSpPr>
          <p:cNvPr id="196" name="Google Shape;196;p7"/>
          <p:cNvSpPr/>
          <p:nvPr/>
        </p:nvSpPr>
        <p:spPr>
          <a:xfrm>
            <a:off x="11111103" y="1871155"/>
            <a:ext cx="1246525" cy="1688771"/>
          </a:xfrm>
          <a:custGeom>
            <a:rect b="b" l="l" r="r" t="t"/>
            <a:pathLst>
              <a:path extrusionOk="0" h="1688771" w="1246525">
                <a:moveTo>
                  <a:pt x="0" y="0"/>
                </a:moveTo>
                <a:lnTo>
                  <a:pt x="1246525" y="0"/>
                </a:lnTo>
                <a:lnTo>
                  <a:pt x="1246525" y="1688771"/>
                </a:lnTo>
                <a:lnTo>
                  <a:pt x="0" y="1688771"/>
                </a:lnTo>
                <a:lnTo>
                  <a:pt x="0" y="0"/>
                </a:lnTo>
                <a:close/>
              </a:path>
            </a:pathLst>
          </a:custGeom>
          <a:blipFill rotWithShape="1">
            <a:blip r:embed="rId3">
              <a:alphaModFix/>
            </a:blip>
            <a:stretch>
              <a:fillRect b="0" l="0" r="0" t="0"/>
            </a:stretch>
          </a:blipFill>
          <a:ln>
            <a:noFill/>
          </a:ln>
        </p:spPr>
      </p:sp>
      <p:sp>
        <p:nvSpPr>
          <p:cNvPr id="197" name="Google Shape;197;p7"/>
          <p:cNvSpPr/>
          <p:nvPr/>
        </p:nvSpPr>
        <p:spPr>
          <a:xfrm>
            <a:off x="15643107" y="1871155"/>
            <a:ext cx="1246525" cy="1688771"/>
          </a:xfrm>
          <a:custGeom>
            <a:rect b="b" l="l" r="r" t="t"/>
            <a:pathLst>
              <a:path extrusionOk="0" h="1688771" w="1246525">
                <a:moveTo>
                  <a:pt x="0" y="0"/>
                </a:moveTo>
                <a:lnTo>
                  <a:pt x="1246525" y="0"/>
                </a:lnTo>
                <a:lnTo>
                  <a:pt x="1246525" y="1688771"/>
                </a:lnTo>
                <a:lnTo>
                  <a:pt x="0" y="1688771"/>
                </a:lnTo>
                <a:lnTo>
                  <a:pt x="0" y="0"/>
                </a:lnTo>
                <a:close/>
              </a:path>
            </a:pathLst>
          </a:custGeom>
          <a:blipFill rotWithShape="1">
            <a:blip r:embed="rId3">
              <a:alphaModFix/>
            </a:blip>
            <a:stretch>
              <a:fillRect b="0" l="0" r="0" t="0"/>
            </a:stretch>
          </a:blipFill>
          <a:ln>
            <a:noFill/>
          </a:ln>
        </p:spPr>
      </p:sp>
      <p:sp>
        <p:nvSpPr>
          <p:cNvPr id="198" name="Google Shape;198;p7"/>
          <p:cNvSpPr/>
          <p:nvPr/>
        </p:nvSpPr>
        <p:spPr>
          <a:xfrm>
            <a:off x="6471728" y="1922409"/>
            <a:ext cx="1246525" cy="1688771"/>
          </a:xfrm>
          <a:custGeom>
            <a:rect b="b" l="l" r="r" t="t"/>
            <a:pathLst>
              <a:path extrusionOk="0" h="1688771" w="1246525">
                <a:moveTo>
                  <a:pt x="0" y="0"/>
                </a:moveTo>
                <a:lnTo>
                  <a:pt x="1246525" y="0"/>
                </a:lnTo>
                <a:lnTo>
                  <a:pt x="1246525" y="1688771"/>
                </a:lnTo>
                <a:lnTo>
                  <a:pt x="0" y="168877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p:nvPr/>
        </p:nvSpPr>
        <p:spPr>
          <a:xfrm>
            <a:off x="0" y="-25257"/>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663" l="0" r="0" t="-16664"/>
            </a:stretch>
          </a:blipFill>
          <a:ln>
            <a:noFill/>
          </a:ln>
        </p:spPr>
      </p:sp>
      <p:grpSp>
        <p:nvGrpSpPr>
          <p:cNvPr id="204" name="Google Shape;204;p8"/>
          <p:cNvGrpSpPr/>
          <p:nvPr/>
        </p:nvGrpSpPr>
        <p:grpSpPr>
          <a:xfrm>
            <a:off x="10409137" y="2742970"/>
            <a:ext cx="8512731" cy="1786936"/>
            <a:chOff x="0" y="-47625"/>
            <a:chExt cx="2242036" cy="470633"/>
          </a:xfrm>
        </p:grpSpPr>
        <p:sp>
          <p:nvSpPr>
            <p:cNvPr id="205" name="Google Shape;205;p8"/>
            <p:cNvSpPr/>
            <p:nvPr/>
          </p:nvSpPr>
          <p:spPr>
            <a:xfrm>
              <a:off x="0" y="0"/>
              <a:ext cx="2242036" cy="423008"/>
            </a:xfrm>
            <a:custGeom>
              <a:rect b="b" l="l" r="r" t="t"/>
              <a:pathLst>
                <a:path extrusionOk="0" h="423008" w="2242036">
                  <a:moveTo>
                    <a:pt x="0" y="0"/>
                  </a:moveTo>
                  <a:lnTo>
                    <a:pt x="2242036" y="0"/>
                  </a:lnTo>
                  <a:lnTo>
                    <a:pt x="2242036" y="423008"/>
                  </a:lnTo>
                  <a:lnTo>
                    <a:pt x="0" y="423008"/>
                  </a:lnTo>
                  <a:close/>
                </a:path>
              </a:pathLst>
            </a:custGeom>
            <a:gradFill>
              <a:gsLst>
                <a:gs pos="0">
                  <a:srgbClr val="000000"/>
                </a:gs>
                <a:gs pos="100000">
                  <a:srgbClr val="3533CD"/>
                </a:gs>
              </a:gsLst>
              <a:lin ang="0" scaled="0"/>
            </a:gradFill>
            <a:ln>
              <a:noFill/>
            </a:ln>
          </p:spPr>
        </p:sp>
        <p:sp>
          <p:nvSpPr>
            <p:cNvPr id="206" name="Google Shape;206;p8"/>
            <p:cNvSpPr txBox="1"/>
            <p:nvPr/>
          </p:nvSpPr>
          <p:spPr>
            <a:xfrm>
              <a:off x="0" y="-47625"/>
              <a:ext cx="2242036" cy="470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8"/>
          <p:cNvGrpSpPr/>
          <p:nvPr/>
        </p:nvGrpSpPr>
        <p:grpSpPr>
          <a:xfrm>
            <a:off x="10409137" y="5576268"/>
            <a:ext cx="8512731" cy="1786936"/>
            <a:chOff x="0" y="-47625"/>
            <a:chExt cx="2242036" cy="470633"/>
          </a:xfrm>
        </p:grpSpPr>
        <p:sp>
          <p:nvSpPr>
            <p:cNvPr id="208" name="Google Shape;208;p8"/>
            <p:cNvSpPr/>
            <p:nvPr/>
          </p:nvSpPr>
          <p:spPr>
            <a:xfrm>
              <a:off x="0" y="0"/>
              <a:ext cx="2242036" cy="423008"/>
            </a:xfrm>
            <a:custGeom>
              <a:rect b="b" l="l" r="r" t="t"/>
              <a:pathLst>
                <a:path extrusionOk="0" h="423008" w="2242036">
                  <a:moveTo>
                    <a:pt x="0" y="0"/>
                  </a:moveTo>
                  <a:lnTo>
                    <a:pt x="2242036" y="0"/>
                  </a:lnTo>
                  <a:lnTo>
                    <a:pt x="2242036" y="423008"/>
                  </a:lnTo>
                  <a:lnTo>
                    <a:pt x="0" y="423008"/>
                  </a:lnTo>
                  <a:close/>
                </a:path>
              </a:pathLst>
            </a:custGeom>
            <a:gradFill>
              <a:gsLst>
                <a:gs pos="0">
                  <a:srgbClr val="000000"/>
                </a:gs>
                <a:gs pos="100000">
                  <a:srgbClr val="3533CD"/>
                </a:gs>
              </a:gsLst>
              <a:lin ang="0" scaled="0"/>
            </a:gradFill>
            <a:ln>
              <a:noFill/>
            </a:ln>
          </p:spPr>
        </p:sp>
        <p:sp>
          <p:nvSpPr>
            <p:cNvPr id="209" name="Google Shape;209;p8"/>
            <p:cNvSpPr txBox="1"/>
            <p:nvPr/>
          </p:nvSpPr>
          <p:spPr>
            <a:xfrm>
              <a:off x="0" y="-47625"/>
              <a:ext cx="2242036" cy="470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8"/>
          <p:cNvGrpSpPr/>
          <p:nvPr/>
        </p:nvGrpSpPr>
        <p:grpSpPr>
          <a:xfrm>
            <a:off x="9361387" y="2955326"/>
            <a:ext cx="1543050" cy="1543050"/>
            <a:chOff x="0" y="0"/>
            <a:chExt cx="812800" cy="812800"/>
          </a:xfrm>
        </p:grpSpPr>
        <p:sp>
          <p:nvSpPr>
            <p:cNvPr id="211" name="Google Shape;21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8"/>
          <p:cNvGrpSpPr/>
          <p:nvPr/>
        </p:nvGrpSpPr>
        <p:grpSpPr>
          <a:xfrm>
            <a:off x="9361387" y="5753512"/>
            <a:ext cx="1543050" cy="1543050"/>
            <a:chOff x="0" y="0"/>
            <a:chExt cx="812800" cy="812800"/>
          </a:xfrm>
        </p:grpSpPr>
        <p:sp>
          <p:nvSpPr>
            <p:cNvPr id="214" name="Google Shape;21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8"/>
          <p:cNvGrpSpPr/>
          <p:nvPr/>
        </p:nvGrpSpPr>
        <p:grpSpPr>
          <a:xfrm>
            <a:off x="-1140286" y="-1217161"/>
            <a:ext cx="3086100" cy="3086100"/>
            <a:chOff x="0" y="0"/>
            <a:chExt cx="812800" cy="812800"/>
          </a:xfrm>
        </p:grpSpPr>
        <p:sp>
          <p:nvSpPr>
            <p:cNvPr id="217" name="Google Shape;217;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8"/>
          <p:cNvSpPr txBox="1"/>
          <p:nvPr/>
        </p:nvSpPr>
        <p:spPr>
          <a:xfrm>
            <a:off x="9107274" y="3361867"/>
            <a:ext cx="2051275" cy="925878"/>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5411" u="none" cap="none" strike="noStrike">
                <a:solidFill>
                  <a:srgbClr val="004AAD"/>
                </a:solidFill>
                <a:latin typeface="League Spartan"/>
                <a:ea typeface="League Spartan"/>
                <a:cs typeface="League Spartan"/>
                <a:sym typeface="League Spartan"/>
              </a:rPr>
              <a:t>01</a:t>
            </a:r>
            <a:endParaRPr/>
          </a:p>
        </p:txBody>
      </p:sp>
      <p:sp>
        <p:nvSpPr>
          <p:cNvPr id="220" name="Google Shape;220;p8"/>
          <p:cNvSpPr txBox="1"/>
          <p:nvPr/>
        </p:nvSpPr>
        <p:spPr>
          <a:xfrm>
            <a:off x="9107274" y="6075410"/>
            <a:ext cx="2051275" cy="925878"/>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5411" u="none" cap="none" strike="noStrike">
                <a:solidFill>
                  <a:srgbClr val="004AAD"/>
                </a:solidFill>
                <a:latin typeface="League Spartan"/>
                <a:ea typeface="League Spartan"/>
                <a:cs typeface="League Spartan"/>
                <a:sym typeface="League Spartan"/>
              </a:rPr>
              <a:t>02</a:t>
            </a:r>
            <a:endParaRPr/>
          </a:p>
        </p:txBody>
      </p:sp>
      <p:sp>
        <p:nvSpPr>
          <p:cNvPr id="221" name="Google Shape;221;p8"/>
          <p:cNvSpPr txBox="1"/>
          <p:nvPr/>
        </p:nvSpPr>
        <p:spPr>
          <a:xfrm>
            <a:off x="2074216" y="6599735"/>
            <a:ext cx="5993860" cy="1015029"/>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937" u="none" cap="none" strike="noStrike">
                <a:solidFill>
                  <a:srgbClr val="FFFFFF"/>
                </a:solidFill>
                <a:latin typeface="Poppins"/>
                <a:ea typeface="Poppins"/>
                <a:cs typeface="Poppins"/>
                <a:sym typeface="Poppins"/>
              </a:rPr>
              <a:t>Lorem ipsum dolor sit amet, consectetur adipiscing elit, sed do eiusmod tempor incididunt ut labore et dolore </a:t>
            </a:r>
            <a:endParaRPr/>
          </a:p>
        </p:txBody>
      </p:sp>
      <p:grpSp>
        <p:nvGrpSpPr>
          <p:cNvPr id="222" name="Google Shape;222;p8"/>
          <p:cNvGrpSpPr/>
          <p:nvPr/>
        </p:nvGrpSpPr>
        <p:grpSpPr>
          <a:xfrm>
            <a:off x="13788379" y="-2057400"/>
            <a:ext cx="3086100" cy="3086100"/>
            <a:chOff x="0" y="0"/>
            <a:chExt cx="812800" cy="812800"/>
          </a:xfrm>
        </p:grpSpPr>
        <p:sp>
          <p:nvSpPr>
            <p:cNvPr id="223" name="Google Shape;22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000000"/>
                </a:gs>
                <a:gs pos="100000">
                  <a:srgbClr val="3533C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8"/>
          <p:cNvGrpSpPr/>
          <p:nvPr/>
        </p:nvGrpSpPr>
        <p:grpSpPr>
          <a:xfrm>
            <a:off x="594543" y="3806699"/>
            <a:ext cx="8512731" cy="1786936"/>
            <a:chOff x="0" y="-47625"/>
            <a:chExt cx="2242036" cy="470633"/>
          </a:xfrm>
        </p:grpSpPr>
        <p:sp>
          <p:nvSpPr>
            <p:cNvPr id="226" name="Google Shape;226;p8"/>
            <p:cNvSpPr/>
            <p:nvPr/>
          </p:nvSpPr>
          <p:spPr>
            <a:xfrm>
              <a:off x="0" y="0"/>
              <a:ext cx="2242036" cy="423008"/>
            </a:xfrm>
            <a:custGeom>
              <a:rect b="b" l="l" r="r" t="t"/>
              <a:pathLst>
                <a:path extrusionOk="0" h="423008" w="2242036">
                  <a:moveTo>
                    <a:pt x="0" y="0"/>
                  </a:moveTo>
                  <a:lnTo>
                    <a:pt x="2242036" y="0"/>
                  </a:lnTo>
                  <a:lnTo>
                    <a:pt x="2242036" y="423008"/>
                  </a:lnTo>
                  <a:lnTo>
                    <a:pt x="0" y="423008"/>
                  </a:lnTo>
                  <a:close/>
                </a:path>
              </a:pathLst>
            </a:custGeom>
            <a:gradFill>
              <a:gsLst>
                <a:gs pos="0">
                  <a:srgbClr val="000000"/>
                </a:gs>
                <a:gs pos="100000">
                  <a:srgbClr val="3533CD"/>
                </a:gs>
              </a:gsLst>
              <a:lin ang="0" scaled="0"/>
            </a:gradFill>
            <a:ln>
              <a:noFill/>
            </a:ln>
          </p:spPr>
        </p:sp>
        <p:sp>
          <p:nvSpPr>
            <p:cNvPr id="227" name="Google Shape;227;p8"/>
            <p:cNvSpPr txBox="1"/>
            <p:nvPr/>
          </p:nvSpPr>
          <p:spPr>
            <a:xfrm>
              <a:off x="0" y="-47625"/>
              <a:ext cx="2242036" cy="470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8"/>
          <p:cNvGrpSpPr/>
          <p:nvPr/>
        </p:nvGrpSpPr>
        <p:grpSpPr>
          <a:xfrm>
            <a:off x="16816" y="4019055"/>
            <a:ext cx="1543050" cy="1543050"/>
            <a:chOff x="0" y="0"/>
            <a:chExt cx="812800" cy="812800"/>
          </a:xfrm>
        </p:grpSpPr>
        <p:sp>
          <p:nvSpPr>
            <p:cNvPr id="229" name="Google Shape;22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8"/>
          <p:cNvGrpSpPr/>
          <p:nvPr/>
        </p:nvGrpSpPr>
        <p:grpSpPr>
          <a:xfrm>
            <a:off x="594543" y="6120414"/>
            <a:ext cx="8512731" cy="1786936"/>
            <a:chOff x="0" y="-47625"/>
            <a:chExt cx="2242036" cy="470633"/>
          </a:xfrm>
        </p:grpSpPr>
        <p:sp>
          <p:nvSpPr>
            <p:cNvPr id="232" name="Google Shape;232;p8"/>
            <p:cNvSpPr/>
            <p:nvPr/>
          </p:nvSpPr>
          <p:spPr>
            <a:xfrm>
              <a:off x="0" y="0"/>
              <a:ext cx="2242036" cy="423008"/>
            </a:xfrm>
            <a:custGeom>
              <a:rect b="b" l="l" r="r" t="t"/>
              <a:pathLst>
                <a:path extrusionOk="0" h="423008" w="2242036">
                  <a:moveTo>
                    <a:pt x="0" y="0"/>
                  </a:moveTo>
                  <a:lnTo>
                    <a:pt x="2242036" y="0"/>
                  </a:lnTo>
                  <a:lnTo>
                    <a:pt x="2242036" y="423008"/>
                  </a:lnTo>
                  <a:lnTo>
                    <a:pt x="0" y="423008"/>
                  </a:lnTo>
                  <a:close/>
                </a:path>
              </a:pathLst>
            </a:custGeom>
            <a:gradFill>
              <a:gsLst>
                <a:gs pos="0">
                  <a:srgbClr val="000000"/>
                </a:gs>
                <a:gs pos="100000">
                  <a:srgbClr val="3533CD"/>
                </a:gs>
              </a:gsLst>
              <a:lin ang="0" scaled="0"/>
            </a:gradFill>
            <a:ln>
              <a:noFill/>
            </a:ln>
          </p:spPr>
        </p:sp>
        <p:sp>
          <p:nvSpPr>
            <p:cNvPr id="233" name="Google Shape;233;p8"/>
            <p:cNvSpPr txBox="1"/>
            <p:nvPr/>
          </p:nvSpPr>
          <p:spPr>
            <a:xfrm>
              <a:off x="0" y="-47625"/>
              <a:ext cx="2242036" cy="470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8"/>
          <p:cNvGrpSpPr/>
          <p:nvPr/>
        </p:nvGrpSpPr>
        <p:grpSpPr>
          <a:xfrm>
            <a:off x="631269" y="8345648"/>
            <a:ext cx="8512731" cy="1786936"/>
            <a:chOff x="0" y="-47625"/>
            <a:chExt cx="2242036" cy="470633"/>
          </a:xfrm>
        </p:grpSpPr>
        <p:sp>
          <p:nvSpPr>
            <p:cNvPr id="235" name="Google Shape;235;p8"/>
            <p:cNvSpPr/>
            <p:nvPr/>
          </p:nvSpPr>
          <p:spPr>
            <a:xfrm>
              <a:off x="0" y="0"/>
              <a:ext cx="2242036" cy="423008"/>
            </a:xfrm>
            <a:custGeom>
              <a:rect b="b" l="l" r="r" t="t"/>
              <a:pathLst>
                <a:path extrusionOk="0" h="423008" w="2242036">
                  <a:moveTo>
                    <a:pt x="0" y="0"/>
                  </a:moveTo>
                  <a:lnTo>
                    <a:pt x="2242036" y="0"/>
                  </a:lnTo>
                  <a:lnTo>
                    <a:pt x="2242036" y="423008"/>
                  </a:lnTo>
                  <a:lnTo>
                    <a:pt x="0" y="423008"/>
                  </a:lnTo>
                  <a:close/>
                </a:path>
              </a:pathLst>
            </a:custGeom>
            <a:gradFill>
              <a:gsLst>
                <a:gs pos="0">
                  <a:srgbClr val="000000"/>
                </a:gs>
                <a:gs pos="100000">
                  <a:srgbClr val="3533CD"/>
                </a:gs>
              </a:gsLst>
              <a:lin ang="0" scaled="0"/>
            </a:gradFill>
            <a:ln>
              <a:noFill/>
            </a:ln>
          </p:spPr>
        </p:sp>
        <p:sp>
          <p:nvSpPr>
            <p:cNvPr id="236" name="Google Shape;236;p8"/>
            <p:cNvSpPr txBox="1"/>
            <p:nvPr/>
          </p:nvSpPr>
          <p:spPr>
            <a:xfrm>
              <a:off x="0" y="-47625"/>
              <a:ext cx="2242036" cy="470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8"/>
          <p:cNvGrpSpPr/>
          <p:nvPr/>
        </p:nvGrpSpPr>
        <p:grpSpPr>
          <a:xfrm>
            <a:off x="0" y="6364299"/>
            <a:ext cx="1543050" cy="1543050"/>
            <a:chOff x="0" y="0"/>
            <a:chExt cx="812800" cy="812800"/>
          </a:xfrm>
        </p:grpSpPr>
        <p:sp>
          <p:nvSpPr>
            <p:cNvPr id="238" name="Google Shape;23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8"/>
          <p:cNvGrpSpPr/>
          <p:nvPr/>
        </p:nvGrpSpPr>
        <p:grpSpPr>
          <a:xfrm>
            <a:off x="16816" y="8526474"/>
            <a:ext cx="1543050" cy="1543050"/>
            <a:chOff x="0" y="0"/>
            <a:chExt cx="812800" cy="812800"/>
          </a:xfrm>
        </p:grpSpPr>
        <p:sp>
          <p:nvSpPr>
            <p:cNvPr id="241" name="Google Shape;24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8"/>
          <p:cNvSpPr txBox="1"/>
          <p:nvPr/>
        </p:nvSpPr>
        <p:spPr>
          <a:xfrm>
            <a:off x="11265440" y="3087883"/>
            <a:ext cx="5993860" cy="123983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Вигідне розташування Промислової зони з комунікаціями та під’їзними шляхами для розміщення промислових підприємств та створення індустріального парку/бізнес-інкубатору/логістичного центру.</a:t>
            </a:r>
            <a:endParaRPr/>
          </a:p>
          <a:p>
            <a:pPr indent="0" lvl="0" marL="0" marR="0" rtl="0" algn="l">
              <a:lnSpc>
                <a:spcPct val="140013"/>
              </a:lnSpc>
              <a:spcBef>
                <a:spcPts val="0"/>
              </a:spcBef>
              <a:spcAft>
                <a:spcPts val="0"/>
              </a:spcAft>
              <a:buNone/>
            </a:pPr>
            <a:r>
              <a:t/>
            </a:r>
            <a:endParaRPr b="1" i="0" sz="1437" u="none" cap="none" strike="noStrike">
              <a:solidFill>
                <a:srgbClr val="FFFFFF"/>
              </a:solidFill>
              <a:latin typeface="Poppins"/>
              <a:ea typeface="Poppins"/>
              <a:cs typeface="Poppins"/>
              <a:sym typeface="Poppins"/>
            </a:endParaRPr>
          </a:p>
        </p:txBody>
      </p:sp>
      <p:sp>
        <p:nvSpPr>
          <p:cNvPr id="244" name="Google Shape;244;p8"/>
          <p:cNvSpPr txBox="1"/>
          <p:nvPr/>
        </p:nvSpPr>
        <p:spPr>
          <a:xfrm>
            <a:off x="-237297" y="4425131"/>
            <a:ext cx="2051275" cy="925878"/>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5411" u="none" cap="none" strike="noStrike">
                <a:solidFill>
                  <a:srgbClr val="004AAD"/>
                </a:solidFill>
                <a:latin typeface="League Spartan"/>
                <a:ea typeface="League Spartan"/>
                <a:cs typeface="League Spartan"/>
                <a:sym typeface="League Spartan"/>
              </a:rPr>
              <a:t>01</a:t>
            </a:r>
            <a:endParaRPr/>
          </a:p>
        </p:txBody>
      </p:sp>
      <p:sp>
        <p:nvSpPr>
          <p:cNvPr id="245" name="Google Shape;245;p8"/>
          <p:cNvSpPr txBox="1"/>
          <p:nvPr/>
        </p:nvSpPr>
        <p:spPr>
          <a:xfrm>
            <a:off x="2074216" y="4306471"/>
            <a:ext cx="5993860" cy="99218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відсутність великих інвесторів та великих бюджетоутворюючих підприємств</a:t>
            </a:r>
            <a:endParaRPr/>
          </a:p>
          <a:p>
            <a:pPr indent="0" lvl="0" marL="0" marR="0" rtl="0" algn="l">
              <a:lnSpc>
                <a:spcPct val="140013"/>
              </a:lnSpc>
              <a:spcBef>
                <a:spcPts val="0"/>
              </a:spcBef>
              <a:spcAft>
                <a:spcPts val="0"/>
              </a:spcAft>
              <a:buNone/>
            </a:pPr>
            <a:r>
              <a:t/>
            </a:r>
            <a:endParaRPr b="1" i="0" sz="1437" u="none" cap="none" strike="noStrike">
              <a:solidFill>
                <a:srgbClr val="FFFFFF"/>
              </a:solidFill>
              <a:latin typeface="Poppins"/>
              <a:ea typeface="Poppins"/>
              <a:cs typeface="Poppins"/>
              <a:sym typeface="Poppins"/>
            </a:endParaRPr>
          </a:p>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повільний розвиток Промислової зони</a:t>
            </a:r>
            <a:endParaRPr/>
          </a:p>
        </p:txBody>
      </p:sp>
      <p:sp>
        <p:nvSpPr>
          <p:cNvPr id="246" name="Google Shape;246;p8"/>
          <p:cNvSpPr txBox="1"/>
          <p:nvPr/>
        </p:nvSpPr>
        <p:spPr>
          <a:xfrm>
            <a:off x="-237297" y="6781236"/>
            <a:ext cx="2051275" cy="925878"/>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5411" u="none" cap="none" strike="noStrike">
                <a:solidFill>
                  <a:srgbClr val="004AAD"/>
                </a:solidFill>
                <a:latin typeface="League Spartan"/>
                <a:ea typeface="League Spartan"/>
                <a:cs typeface="League Spartan"/>
                <a:sym typeface="League Spartan"/>
              </a:rPr>
              <a:t>02</a:t>
            </a:r>
            <a:endParaRPr/>
          </a:p>
        </p:txBody>
      </p:sp>
      <p:sp>
        <p:nvSpPr>
          <p:cNvPr id="247" name="Google Shape;247;p8"/>
          <p:cNvSpPr txBox="1"/>
          <p:nvPr/>
        </p:nvSpPr>
        <p:spPr>
          <a:xfrm>
            <a:off x="-254113" y="8933853"/>
            <a:ext cx="2051275" cy="925878"/>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5411" u="none" cap="none" strike="noStrike">
                <a:solidFill>
                  <a:srgbClr val="004AAD"/>
                </a:solidFill>
                <a:latin typeface="League Spartan"/>
                <a:ea typeface="League Spartan"/>
                <a:cs typeface="League Spartan"/>
                <a:sym typeface="League Spartan"/>
              </a:rPr>
              <a:t>03</a:t>
            </a:r>
            <a:endParaRPr/>
          </a:p>
        </p:txBody>
      </p:sp>
      <p:sp>
        <p:nvSpPr>
          <p:cNvPr id="248" name="Google Shape;248;p8"/>
          <p:cNvSpPr txBox="1"/>
          <p:nvPr/>
        </p:nvSpPr>
        <p:spPr>
          <a:xfrm>
            <a:off x="2074216" y="6589152"/>
            <a:ext cx="5993860" cy="148748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відсутність необхідної містобудівної та землевпорядної документації на об’єкти (земельні ділянки та виробничі приміщення/площі), що є причиною нераціонального використання ресурсів міста </a:t>
            </a:r>
            <a:endParaRPr/>
          </a:p>
          <a:p>
            <a:pPr indent="0" lvl="0" marL="0" marR="0" rtl="0" algn="l">
              <a:lnSpc>
                <a:spcPct val="140013"/>
              </a:lnSpc>
              <a:spcBef>
                <a:spcPts val="0"/>
              </a:spcBef>
              <a:spcAft>
                <a:spcPts val="0"/>
              </a:spcAft>
              <a:buNone/>
            </a:pPr>
            <a:r>
              <a:t/>
            </a:r>
            <a:endParaRPr b="1" i="0" sz="1437" u="none" cap="none" strike="noStrike">
              <a:solidFill>
                <a:srgbClr val="FFFFFF"/>
              </a:solidFill>
              <a:latin typeface="Poppins"/>
              <a:ea typeface="Poppins"/>
              <a:cs typeface="Poppins"/>
              <a:sym typeface="Poppins"/>
            </a:endParaRPr>
          </a:p>
          <a:p>
            <a:pPr indent="0" lvl="0" marL="0" marR="0" rtl="0" algn="l">
              <a:lnSpc>
                <a:spcPct val="140013"/>
              </a:lnSpc>
              <a:spcBef>
                <a:spcPts val="0"/>
              </a:spcBef>
              <a:spcAft>
                <a:spcPts val="0"/>
              </a:spcAft>
              <a:buNone/>
            </a:pPr>
            <a:r>
              <a:t/>
            </a:r>
            <a:endParaRPr b="1" i="0" sz="1437" u="none" cap="none" strike="noStrike">
              <a:solidFill>
                <a:srgbClr val="FFFFFF"/>
              </a:solidFill>
              <a:latin typeface="Poppins"/>
              <a:ea typeface="Poppins"/>
              <a:cs typeface="Poppins"/>
              <a:sym typeface="Poppins"/>
            </a:endParaRPr>
          </a:p>
        </p:txBody>
      </p:sp>
      <p:sp>
        <p:nvSpPr>
          <p:cNvPr id="249" name="Google Shape;249;p8"/>
          <p:cNvSpPr txBox="1"/>
          <p:nvPr/>
        </p:nvSpPr>
        <p:spPr>
          <a:xfrm>
            <a:off x="2074216" y="8645098"/>
            <a:ext cx="7033058" cy="1269899"/>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 Відсутність необхідної кількості робочих місць в м. Теплодар, що є причиною того, що в середньому 1500 - 2 000 осіб щоденно від’їзджає на роботу до м.Одеси. Чорноморськ та інших населених пунктів, що в свою чергу призводить до значної кількості маятникових трудових міграцій</a:t>
            </a:r>
            <a:endParaRPr b="1" i="0" sz="1437" u="none" cap="none" strike="noStrike">
              <a:solidFill>
                <a:srgbClr val="FFFFFF"/>
              </a:solidFill>
              <a:latin typeface="Poppins"/>
              <a:ea typeface="Poppins"/>
              <a:cs typeface="Poppins"/>
              <a:sym typeface="Poppins"/>
            </a:endParaRPr>
          </a:p>
          <a:p>
            <a:pPr indent="0" lvl="0" marL="0" marR="0" rtl="0" algn="l">
              <a:lnSpc>
                <a:spcPct val="140013"/>
              </a:lnSpc>
              <a:spcBef>
                <a:spcPts val="0"/>
              </a:spcBef>
              <a:spcAft>
                <a:spcPts val="0"/>
              </a:spcAft>
              <a:buNone/>
            </a:pPr>
            <a:r>
              <a:t/>
            </a:r>
            <a:endParaRPr b="1" i="0" sz="1437" u="none" cap="none" strike="noStrike">
              <a:solidFill>
                <a:srgbClr val="FFFFFF"/>
              </a:solidFill>
              <a:latin typeface="Poppins"/>
              <a:ea typeface="Poppins"/>
              <a:cs typeface="Poppins"/>
              <a:sym typeface="Poppins"/>
            </a:endParaRPr>
          </a:p>
        </p:txBody>
      </p:sp>
      <p:sp>
        <p:nvSpPr>
          <p:cNvPr id="250" name="Google Shape;250;p8"/>
          <p:cNvSpPr txBox="1"/>
          <p:nvPr/>
        </p:nvSpPr>
        <p:spPr>
          <a:xfrm>
            <a:off x="631269" y="2328442"/>
            <a:ext cx="8315029" cy="687533"/>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4056" u="none" cap="none" strike="noStrike">
                <a:solidFill>
                  <a:srgbClr val="004AAD"/>
                </a:solidFill>
                <a:latin typeface="Lato"/>
                <a:ea typeface="Lato"/>
                <a:cs typeface="Lato"/>
                <a:sym typeface="Lato"/>
              </a:rPr>
              <a:t> СЛАБКИМИ СТОРАНАМИ Є:</a:t>
            </a:r>
            <a:endParaRPr/>
          </a:p>
        </p:txBody>
      </p:sp>
      <p:sp>
        <p:nvSpPr>
          <p:cNvPr id="251" name="Google Shape;251;p8"/>
          <p:cNvSpPr txBox="1"/>
          <p:nvPr/>
        </p:nvSpPr>
        <p:spPr>
          <a:xfrm>
            <a:off x="9972971" y="1487073"/>
            <a:ext cx="8315029" cy="687533"/>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4056" u="none" cap="none" strike="noStrike">
                <a:solidFill>
                  <a:srgbClr val="004AAD"/>
                </a:solidFill>
                <a:latin typeface="Lato"/>
                <a:ea typeface="Lato"/>
                <a:cs typeface="Lato"/>
                <a:sym typeface="Lato"/>
              </a:rPr>
              <a:t>  СИЛЬНИМИ СТОРАНАМИ Є:</a:t>
            </a:r>
            <a:endParaRPr/>
          </a:p>
        </p:txBody>
      </p:sp>
      <p:sp>
        <p:nvSpPr>
          <p:cNvPr id="252" name="Google Shape;252;p8"/>
          <p:cNvSpPr txBox="1"/>
          <p:nvPr/>
        </p:nvSpPr>
        <p:spPr>
          <a:xfrm>
            <a:off x="11265440" y="6199418"/>
            <a:ext cx="5993860" cy="74453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є можливість розвитку туристично-рекреаційної зони на території берегової лінії Барабойського водосховища </a:t>
            </a:r>
            <a:endParaRPr/>
          </a:p>
          <a:p>
            <a:pPr indent="0" lvl="0" marL="0" marR="0" rtl="0" algn="l">
              <a:lnSpc>
                <a:spcPct val="140013"/>
              </a:lnSpc>
              <a:spcBef>
                <a:spcPts val="0"/>
              </a:spcBef>
              <a:spcAft>
                <a:spcPts val="0"/>
              </a:spcAft>
              <a:buNone/>
            </a:pPr>
            <a:r>
              <a:t/>
            </a:r>
            <a:endParaRPr b="1" i="0" sz="1437" u="none" cap="none" strike="noStrike">
              <a:solidFill>
                <a:srgbClr val="FFFFFF"/>
              </a:solidFill>
              <a:latin typeface="Poppins"/>
              <a:ea typeface="Poppins"/>
              <a:cs typeface="Poppins"/>
              <a:sym typeface="Poppins"/>
            </a:endParaRPr>
          </a:p>
        </p:txBody>
      </p:sp>
      <p:grpSp>
        <p:nvGrpSpPr>
          <p:cNvPr id="253" name="Google Shape;253;p8"/>
          <p:cNvGrpSpPr/>
          <p:nvPr/>
        </p:nvGrpSpPr>
        <p:grpSpPr>
          <a:xfrm>
            <a:off x="10335281" y="8134878"/>
            <a:ext cx="8512731" cy="1786936"/>
            <a:chOff x="0" y="-47625"/>
            <a:chExt cx="2242036" cy="470633"/>
          </a:xfrm>
        </p:grpSpPr>
        <p:sp>
          <p:nvSpPr>
            <p:cNvPr id="254" name="Google Shape;254;p8"/>
            <p:cNvSpPr/>
            <p:nvPr/>
          </p:nvSpPr>
          <p:spPr>
            <a:xfrm>
              <a:off x="0" y="0"/>
              <a:ext cx="2242036" cy="423008"/>
            </a:xfrm>
            <a:custGeom>
              <a:rect b="b" l="l" r="r" t="t"/>
              <a:pathLst>
                <a:path extrusionOk="0" h="423008" w="2242036">
                  <a:moveTo>
                    <a:pt x="0" y="0"/>
                  </a:moveTo>
                  <a:lnTo>
                    <a:pt x="2242036" y="0"/>
                  </a:lnTo>
                  <a:lnTo>
                    <a:pt x="2242036" y="423008"/>
                  </a:lnTo>
                  <a:lnTo>
                    <a:pt x="0" y="423008"/>
                  </a:lnTo>
                  <a:close/>
                </a:path>
              </a:pathLst>
            </a:custGeom>
            <a:gradFill>
              <a:gsLst>
                <a:gs pos="0">
                  <a:srgbClr val="000000"/>
                </a:gs>
                <a:gs pos="100000">
                  <a:srgbClr val="3533CD"/>
                </a:gs>
              </a:gsLst>
              <a:lin ang="0" scaled="0"/>
            </a:gradFill>
            <a:ln>
              <a:noFill/>
            </a:ln>
          </p:spPr>
        </p:sp>
        <p:sp>
          <p:nvSpPr>
            <p:cNvPr id="255" name="Google Shape;255;p8"/>
            <p:cNvSpPr txBox="1"/>
            <p:nvPr/>
          </p:nvSpPr>
          <p:spPr>
            <a:xfrm>
              <a:off x="0" y="-47625"/>
              <a:ext cx="2242036" cy="470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8"/>
          <p:cNvGrpSpPr/>
          <p:nvPr/>
        </p:nvGrpSpPr>
        <p:grpSpPr>
          <a:xfrm>
            <a:off x="9420225" y="8378764"/>
            <a:ext cx="1543050" cy="1543050"/>
            <a:chOff x="0" y="0"/>
            <a:chExt cx="812800" cy="812800"/>
          </a:xfrm>
        </p:grpSpPr>
        <p:sp>
          <p:nvSpPr>
            <p:cNvPr id="257" name="Google Shape;257;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9" name="Google Shape;259;p8"/>
          <p:cNvSpPr txBox="1"/>
          <p:nvPr/>
        </p:nvSpPr>
        <p:spPr>
          <a:xfrm>
            <a:off x="9214165" y="8725279"/>
            <a:ext cx="2051275" cy="925878"/>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0" i="0" lang="en-US" sz="5411" u="none" cap="none" strike="noStrike">
                <a:solidFill>
                  <a:srgbClr val="004AAD"/>
                </a:solidFill>
                <a:latin typeface="League Spartan"/>
                <a:ea typeface="League Spartan"/>
                <a:cs typeface="League Spartan"/>
                <a:sym typeface="League Spartan"/>
              </a:rPr>
              <a:t>03</a:t>
            </a:r>
            <a:endParaRPr/>
          </a:p>
        </p:txBody>
      </p:sp>
      <p:sp>
        <p:nvSpPr>
          <p:cNvPr id="260" name="Google Shape;260;p8"/>
          <p:cNvSpPr txBox="1"/>
          <p:nvPr/>
        </p:nvSpPr>
        <p:spPr>
          <a:xfrm>
            <a:off x="11265440" y="8906621"/>
            <a:ext cx="5993860" cy="49688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1437" u="none" cap="none" strike="noStrike">
                <a:solidFill>
                  <a:srgbClr val="FFFFFF"/>
                </a:solidFill>
                <a:latin typeface="Poppins"/>
                <a:ea typeface="Poppins"/>
                <a:cs typeface="Poppins"/>
                <a:sym typeface="Poppins"/>
              </a:rPr>
              <a:t>в 2020 році побудовано підвідний газопровід середнього тиску та газорозподільчий пункт на території міста</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100000">
              <a:srgbClr val="3533CD"/>
            </a:gs>
          </a:gsLst>
          <a:lin ang="0" scaled="0"/>
        </a:gradFill>
      </p:bgPr>
    </p:bg>
    <p:spTree>
      <p:nvGrpSpPr>
        <p:cNvPr id="264" name="Shape 264"/>
        <p:cNvGrpSpPr/>
        <p:nvPr/>
      </p:nvGrpSpPr>
      <p:grpSpPr>
        <a:xfrm>
          <a:off x="0" y="0"/>
          <a:ext cx="0" cy="0"/>
          <a:chOff x="0" y="0"/>
          <a:chExt cx="0" cy="0"/>
        </a:xfrm>
      </p:grpSpPr>
      <p:grpSp>
        <p:nvGrpSpPr>
          <p:cNvPr id="265" name="Google Shape;265;p9"/>
          <p:cNvGrpSpPr/>
          <p:nvPr/>
        </p:nvGrpSpPr>
        <p:grpSpPr>
          <a:xfrm>
            <a:off x="0" y="3249434"/>
            <a:ext cx="18372406" cy="3798205"/>
            <a:chOff x="0" y="-47625"/>
            <a:chExt cx="4838823" cy="1000350"/>
          </a:xfrm>
        </p:grpSpPr>
        <p:sp>
          <p:nvSpPr>
            <p:cNvPr id="266" name="Google Shape;266;p9"/>
            <p:cNvSpPr/>
            <p:nvPr/>
          </p:nvSpPr>
          <p:spPr>
            <a:xfrm>
              <a:off x="0" y="0"/>
              <a:ext cx="4838823" cy="952725"/>
            </a:xfrm>
            <a:custGeom>
              <a:rect b="b" l="l" r="r" t="t"/>
              <a:pathLst>
                <a:path extrusionOk="0" h="952725" w="4838823">
                  <a:moveTo>
                    <a:pt x="0" y="0"/>
                  </a:moveTo>
                  <a:lnTo>
                    <a:pt x="4838823" y="0"/>
                  </a:lnTo>
                  <a:lnTo>
                    <a:pt x="4838823" y="952725"/>
                  </a:lnTo>
                  <a:lnTo>
                    <a:pt x="0" y="952725"/>
                  </a:lnTo>
                  <a:close/>
                </a:path>
              </a:pathLst>
            </a:custGeom>
            <a:solidFill>
              <a:srgbClr val="EAEAEA"/>
            </a:solidFill>
            <a:ln>
              <a:noFill/>
            </a:ln>
          </p:spPr>
        </p:sp>
        <p:sp>
          <p:nvSpPr>
            <p:cNvPr id="267" name="Google Shape;267;p9"/>
            <p:cNvSpPr txBox="1"/>
            <p:nvPr/>
          </p:nvSpPr>
          <p:spPr>
            <a:xfrm>
              <a:off x="0" y="-47625"/>
              <a:ext cx="4838823" cy="10003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9"/>
          <p:cNvSpPr txBox="1"/>
          <p:nvPr/>
        </p:nvSpPr>
        <p:spPr>
          <a:xfrm>
            <a:off x="3008157" y="4120661"/>
            <a:ext cx="12271686" cy="1019492"/>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5987" u="none" cap="none" strike="noStrike">
                <a:solidFill>
                  <a:srgbClr val="004AAD"/>
                </a:solidFill>
                <a:latin typeface="League Spartan"/>
                <a:ea typeface="League Spartan"/>
                <a:cs typeface="League Spartan"/>
                <a:sym typeface="League Spartan"/>
              </a:rPr>
              <a:t>ДЯКУЄМО ЗА УВАГУ </a:t>
            </a:r>
            <a:endParaRPr/>
          </a:p>
        </p:txBody>
      </p:sp>
      <p:sp>
        <p:nvSpPr>
          <p:cNvPr id="269" name="Google Shape;269;p9"/>
          <p:cNvSpPr txBox="1"/>
          <p:nvPr/>
        </p:nvSpPr>
        <p:spPr>
          <a:xfrm>
            <a:off x="-356334" y="5191324"/>
            <a:ext cx="18288000" cy="99949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40606"/>
                </a:solidFill>
                <a:latin typeface="Arimo"/>
                <a:ea typeface="Arimo"/>
                <a:cs typeface="Arimo"/>
                <a:sym typeface="Arimo"/>
              </a:rPr>
              <a:t>м. Теплодар, вул. Романа Прокопія 7, 65490</a:t>
            </a:r>
            <a:endParaRPr/>
          </a:p>
          <a:p>
            <a:pPr indent="0" lvl="0" marL="0" marR="0" rtl="0" algn="ctr">
              <a:lnSpc>
                <a:spcPct val="140021"/>
              </a:lnSpc>
              <a:spcBef>
                <a:spcPts val="0"/>
              </a:spcBef>
              <a:spcAft>
                <a:spcPts val="0"/>
              </a:spcAft>
              <a:buNone/>
            </a:pPr>
            <a:r>
              <a:rPr b="0" i="0" lang="en-US" sz="1899" u="none" cap="none" strike="noStrike">
                <a:solidFill>
                  <a:srgbClr val="040606"/>
                </a:solidFill>
                <a:latin typeface="Arimo"/>
                <a:ea typeface="Arimo"/>
                <a:cs typeface="Arimo"/>
                <a:sym typeface="Arimo"/>
              </a:rPr>
              <a:t>Контактна особа: Циберман Оксана  - 0979361465</a:t>
            </a:r>
            <a:endParaRPr/>
          </a:p>
          <a:p>
            <a:pPr indent="0" lvl="0" marL="0" marR="0" rtl="0" algn="ctr">
              <a:lnSpc>
                <a:spcPct val="140021"/>
              </a:lnSpc>
              <a:spcBef>
                <a:spcPts val="0"/>
              </a:spcBef>
              <a:spcAft>
                <a:spcPts val="0"/>
              </a:spcAft>
              <a:buNone/>
            </a:pPr>
            <a:r>
              <a:rPr b="0" i="0" lang="en-US" sz="1899" u="none" cap="none" strike="noStrike">
                <a:solidFill>
                  <a:srgbClr val="040606"/>
                </a:solidFill>
                <a:latin typeface="Arimo"/>
                <a:ea typeface="Arimo"/>
                <a:cs typeface="Arimo"/>
                <a:sym typeface="Arimo"/>
              </a:rPr>
              <a:t>                  </a:t>
            </a:r>
            <a:endParaRPr/>
          </a:p>
        </p:txBody>
      </p:sp>
      <p:sp>
        <p:nvSpPr>
          <p:cNvPr id="270" name="Google Shape;270;p9"/>
          <p:cNvSpPr/>
          <p:nvPr/>
        </p:nvSpPr>
        <p:spPr>
          <a:xfrm>
            <a:off x="84406" y="5882033"/>
            <a:ext cx="2515706" cy="1165606"/>
          </a:xfrm>
          <a:custGeom>
            <a:rect b="b" l="l" r="r" t="t"/>
            <a:pathLst>
              <a:path extrusionOk="0" h="1165606" w="2515706">
                <a:moveTo>
                  <a:pt x="0" y="0"/>
                </a:moveTo>
                <a:lnTo>
                  <a:pt x="2515706" y="0"/>
                </a:lnTo>
                <a:lnTo>
                  <a:pt x="2515706" y="1165605"/>
                </a:lnTo>
                <a:lnTo>
                  <a:pt x="0" y="1165605"/>
                </a:lnTo>
                <a:lnTo>
                  <a:pt x="0" y="0"/>
                </a:lnTo>
                <a:close/>
              </a:path>
            </a:pathLst>
          </a:custGeom>
          <a:blipFill rotWithShape="1">
            <a:blip r:embed="rId3">
              <a:alphaModFix/>
            </a:blip>
            <a:stretch>
              <a:fillRect b="-9893" l="0" r="0" t="-31827"/>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