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Alegreya Sans"/>
      <p:regular r:id="rId29"/>
      <p:bold r:id="rId30"/>
      <p:italic r:id="rId31"/>
      <p:boldItalic r:id="rId32"/>
    </p:embeddedFont>
    <p:embeddedFont>
      <p:font typeface="Poppi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541">
          <p15:clr>
            <a:srgbClr val="A4A3A4"/>
          </p15:clr>
        </p15:guide>
        <p15:guide id="2" orient="horz" pos="21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41"/>
        <p:guide pos="213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egreya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egreyaSans-italic.fntdata"/><Relationship Id="rId30" Type="http://schemas.openxmlformats.org/officeDocument/2006/relationships/font" Target="fonts/AlegreyaSans-bold.fntdata"/><Relationship Id="rId11" Type="http://schemas.openxmlformats.org/officeDocument/2006/relationships/slide" Target="slides/slide6.xml"/><Relationship Id="rId33" Type="http://schemas.openxmlformats.org/officeDocument/2006/relationships/font" Target="fonts/Poppins-regular.fntdata"/><Relationship Id="rId10" Type="http://schemas.openxmlformats.org/officeDocument/2006/relationships/slide" Target="slides/slide5.xml"/><Relationship Id="rId32" Type="http://schemas.openxmlformats.org/officeDocument/2006/relationships/font" Target="fonts/AlegreyaSans-boldItalic.fntdata"/><Relationship Id="rId13" Type="http://schemas.openxmlformats.org/officeDocument/2006/relationships/slide" Target="slides/slide8.xml"/><Relationship Id="rId35" Type="http://schemas.openxmlformats.org/officeDocument/2006/relationships/font" Target="fonts/Poppins-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oppi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6" name="Shape 16"/>
        <p:cNvGrpSpPr/>
        <p:nvPr/>
      </p:nvGrpSpPr>
      <p:grpSpPr>
        <a:xfrm>
          <a:off x="0" y="0"/>
          <a:ext cx="0" cy="0"/>
          <a:chOff x="0" y="0"/>
          <a:chExt cx="0" cy="0"/>
        </a:xfrm>
      </p:grpSpPr>
      <p:sp>
        <p:nvSpPr>
          <p:cNvPr id="17" name="Google Shape;17;p2"/>
          <p:cNvSpPr/>
          <p:nvPr>
            <p:ph idx="2" type="pic"/>
          </p:nvPr>
        </p:nvSpPr>
        <p:spPr>
          <a:xfrm>
            <a:off x="0" y="0"/>
            <a:ext cx="12192000" cy="4176000"/>
          </a:xfrm>
          <a:prstGeom prst="rect">
            <a:avLst/>
          </a:prstGeom>
          <a:noFill/>
          <a:ln>
            <a:noFill/>
          </a:ln>
        </p:spPr>
      </p:sp>
      <p:sp>
        <p:nvSpPr>
          <p:cNvPr id="18" name="Google Shape;18;p2"/>
          <p:cNvSpPr txBox="1"/>
          <p:nvPr>
            <p:ph idx="1" type="body"/>
          </p:nvPr>
        </p:nvSpPr>
        <p:spPr>
          <a:xfrm>
            <a:off x="6532821" y="4269442"/>
            <a:ext cx="4833938" cy="2588558"/>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000"/>
              </a:spcBef>
              <a:spcAft>
                <a:spcPts val="0"/>
              </a:spcAft>
              <a:buClr>
                <a:schemeClr val="accent1"/>
              </a:buClr>
              <a:buSzPts val="4800"/>
              <a:buNone/>
              <a:defRPr b="1" sz="4800">
                <a:solidFill>
                  <a:schemeClr val="accen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2"/>
          <p:cNvPicPr preferRelativeResize="0"/>
          <p:nvPr/>
        </p:nvPicPr>
        <p:blipFill rotWithShape="1">
          <a:blip r:embed="rId2">
            <a:alphaModFix/>
          </a:blip>
          <a:srcRect b="0" l="0" r="0" t="0"/>
          <a:stretch/>
        </p:blipFill>
        <p:spPr>
          <a:xfrm>
            <a:off x="490505" y="4962989"/>
            <a:ext cx="4774443" cy="1346300"/>
          </a:xfrm>
          <a:prstGeom prst="rect">
            <a:avLst/>
          </a:prstGeom>
          <a:noFill/>
          <a:ln>
            <a:noFill/>
          </a:ln>
        </p:spPr>
      </p:pic>
      <p:sp>
        <p:nvSpPr>
          <p:cNvPr id="20" name="Google Shape;20;p2"/>
          <p:cNvSpPr txBox="1"/>
          <p:nvPr>
            <p:ph idx="10" type="dt"/>
          </p:nvPr>
        </p:nvSpPr>
        <p:spPr>
          <a:xfrm>
            <a:off x="2514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4958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2"/>
          <p:cNvSpPr txBox="1"/>
          <p:nvPr>
            <p:ph type="title"/>
          </p:nvPr>
        </p:nvSpPr>
        <p:spPr>
          <a:xfrm>
            <a:off x="947738" y="365125"/>
            <a:ext cx="102965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p:cSld name="3 boxes">
    <p:spTree>
      <p:nvGrpSpPr>
        <p:cNvPr id="68" name="Shape 68"/>
        <p:cNvGrpSpPr/>
        <p:nvPr/>
      </p:nvGrpSpPr>
      <p:grpSpPr>
        <a:xfrm>
          <a:off x="0" y="0"/>
          <a:ext cx="0" cy="0"/>
          <a:chOff x="0" y="0"/>
          <a:chExt cx="0" cy="0"/>
        </a:xfrm>
      </p:grpSpPr>
      <p:sp>
        <p:nvSpPr>
          <p:cNvPr id="69" name="Google Shape;69;p11"/>
          <p:cNvSpPr txBox="1"/>
          <p:nvPr>
            <p:ph type="title"/>
          </p:nvPr>
        </p:nvSpPr>
        <p:spPr>
          <a:xfrm>
            <a:off x="947738" y="736170"/>
            <a:ext cx="10296525" cy="6998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nvSpPr>
        <p:spPr>
          <a:xfrm>
            <a:off x="947738" y="1659466"/>
            <a:ext cx="3208389"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4491805" y="1659466"/>
            <a:ext cx="3208389"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8035873" y="1659466"/>
            <a:ext cx="3208389"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463028" y="2672161"/>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txBox="1"/>
          <p:nvPr>
            <p:ph idx="1" type="body"/>
          </p:nvPr>
        </p:nvSpPr>
        <p:spPr>
          <a:xfrm>
            <a:off x="1108022"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1" sz="24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2" type="body"/>
          </p:nvPr>
        </p:nvSpPr>
        <p:spPr>
          <a:xfrm>
            <a:off x="1108022"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1800"/>
              <a:buNone/>
              <a:defRPr b="0" sz="18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p:nvPr/>
        </p:nvSpPr>
        <p:spPr>
          <a:xfrm>
            <a:off x="5007095" y="2672161"/>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txBox="1"/>
          <p:nvPr>
            <p:ph idx="3" type="body"/>
          </p:nvPr>
        </p:nvSpPr>
        <p:spPr>
          <a:xfrm>
            <a:off x="4652089"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1" sz="24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1"/>
          <p:cNvSpPr txBox="1"/>
          <p:nvPr>
            <p:ph idx="4" type="body"/>
          </p:nvPr>
        </p:nvSpPr>
        <p:spPr>
          <a:xfrm>
            <a:off x="4652089"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1800"/>
              <a:buNone/>
              <a:defRPr b="0" sz="18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
          <p:cNvSpPr/>
          <p:nvPr/>
        </p:nvSpPr>
        <p:spPr>
          <a:xfrm>
            <a:off x="8551163" y="2672161"/>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txBox="1"/>
          <p:nvPr>
            <p:ph idx="5" type="body"/>
          </p:nvPr>
        </p:nvSpPr>
        <p:spPr>
          <a:xfrm>
            <a:off x="8196157"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1" sz="24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1"/>
          <p:cNvSpPr txBox="1"/>
          <p:nvPr>
            <p:ph idx="6" type="body"/>
          </p:nvPr>
        </p:nvSpPr>
        <p:spPr>
          <a:xfrm>
            <a:off x="8196157"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1800"/>
              <a:buNone/>
              <a:defRPr b="0" sz="18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7" type="body"/>
          </p:nvPr>
        </p:nvSpPr>
        <p:spPr>
          <a:xfrm>
            <a:off x="1690741"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1"/>
          <p:cNvSpPr txBox="1"/>
          <p:nvPr>
            <p:ph idx="8" type="body"/>
          </p:nvPr>
        </p:nvSpPr>
        <p:spPr>
          <a:xfrm>
            <a:off x="1690741"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1"/>
          <p:cNvSpPr txBox="1"/>
          <p:nvPr>
            <p:ph idx="9" type="body"/>
          </p:nvPr>
        </p:nvSpPr>
        <p:spPr>
          <a:xfrm>
            <a:off x="5234808"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1"/>
          <p:cNvSpPr txBox="1"/>
          <p:nvPr>
            <p:ph idx="13" type="body"/>
          </p:nvPr>
        </p:nvSpPr>
        <p:spPr>
          <a:xfrm>
            <a:off x="5234808"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
          <p:cNvSpPr txBox="1"/>
          <p:nvPr>
            <p:ph idx="14" type="body"/>
          </p:nvPr>
        </p:nvSpPr>
        <p:spPr>
          <a:xfrm>
            <a:off x="8778876"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1"/>
          <p:cNvSpPr txBox="1"/>
          <p:nvPr>
            <p:ph idx="15" type="body"/>
          </p:nvPr>
        </p:nvSpPr>
        <p:spPr>
          <a:xfrm>
            <a:off x="8778876"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8" name="Google Shape;88;p11"/>
          <p:cNvPicPr preferRelativeResize="0"/>
          <p:nvPr/>
        </p:nvPicPr>
        <p:blipFill rotWithShape="1">
          <a:blip r:embed="rId2">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 Blue">
  <p:cSld name="3 boxes - Blue">
    <p:spTree>
      <p:nvGrpSpPr>
        <p:cNvPr id="89" name="Shape 89"/>
        <p:cNvGrpSpPr/>
        <p:nvPr/>
      </p:nvGrpSpPr>
      <p:grpSpPr>
        <a:xfrm>
          <a:off x="0" y="0"/>
          <a:ext cx="0" cy="0"/>
          <a:chOff x="0" y="0"/>
          <a:chExt cx="0" cy="0"/>
        </a:xfrm>
      </p:grpSpPr>
      <p:sp>
        <p:nvSpPr>
          <p:cNvPr id="90" name="Google Shape;90;p12"/>
          <p:cNvSpPr/>
          <p:nvPr/>
        </p:nvSpPr>
        <p:spPr>
          <a:xfrm>
            <a:off x="0" y="5648"/>
            <a:ext cx="12192000" cy="6852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txBox="1"/>
          <p:nvPr>
            <p:ph type="title"/>
          </p:nvPr>
        </p:nvSpPr>
        <p:spPr>
          <a:xfrm>
            <a:off x="947738" y="736170"/>
            <a:ext cx="10296525" cy="6998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p:nvPr/>
        </p:nvSpPr>
        <p:spPr>
          <a:xfrm>
            <a:off x="947738" y="1659466"/>
            <a:ext cx="3208389"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4491805" y="1659466"/>
            <a:ext cx="3208389"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8035873" y="1659466"/>
            <a:ext cx="3208389"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463028" y="2672161"/>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txBox="1"/>
          <p:nvPr>
            <p:ph idx="1" type="body"/>
          </p:nvPr>
        </p:nvSpPr>
        <p:spPr>
          <a:xfrm>
            <a:off x="1108022"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txBox="1"/>
          <p:nvPr>
            <p:ph idx="2" type="body"/>
          </p:nvPr>
        </p:nvSpPr>
        <p:spPr>
          <a:xfrm>
            <a:off x="1108022"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b="0" sz="18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2"/>
          <p:cNvSpPr/>
          <p:nvPr/>
        </p:nvSpPr>
        <p:spPr>
          <a:xfrm>
            <a:off x="5007095" y="2672161"/>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2"/>
          <p:cNvSpPr txBox="1"/>
          <p:nvPr>
            <p:ph idx="3" type="body"/>
          </p:nvPr>
        </p:nvSpPr>
        <p:spPr>
          <a:xfrm>
            <a:off x="4652089"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2"/>
          <p:cNvSpPr txBox="1"/>
          <p:nvPr>
            <p:ph idx="4" type="body"/>
          </p:nvPr>
        </p:nvSpPr>
        <p:spPr>
          <a:xfrm>
            <a:off x="4652089"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b="0" sz="18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2"/>
          <p:cNvSpPr/>
          <p:nvPr/>
        </p:nvSpPr>
        <p:spPr>
          <a:xfrm>
            <a:off x="8551163" y="2672161"/>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2"/>
          <p:cNvSpPr txBox="1"/>
          <p:nvPr>
            <p:ph idx="5" type="body"/>
          </p:nvPr>
        </p:nvSpPr>
        <p:spPr>
          <a:xfrm>
            <a:off x="8196157" y="1896332"/>
            <a:ext cx="2887820" cy="643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2"/>
          <p:cNvSpPr txBox="1"/>
          <p:nvPr>
            <p:ph idx="6" type="body"/>
          </p:nvPr>
        </p:nvSpPr>
        <p:spPr>
          <a:xfrm>
            <a:off x="8196157" y="5029910"/>
            <a:ext cx="2887820" cy="83944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b="0" sz="18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2"/>
          <p:cNvSpPr txBox="1"/>
          <p:nvPr>
            <p:ph idx="7" type="body"/>
          </p:nvPr>
        </p:nvSpPr>
        <p:spPr>
          <a:xfrm>
            <a:off x="1690741"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2"/>
          <p:cNvSpPr txBox="1"/>
          <p:nvPr>
            <p:ph idx="8" type="body"/>
          </p:nvPr>
        </p:nvSpPr>
        <p:spPr>
          <a:xfrm>
            <a:off x="1690741"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9" type="body"/>
          </p:nvPr>
        </p:nvSpPr>
        <p:spPr>
          <a:xfrm>
            <a:off x="5234808"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2"/>
          <p:cNvSpPr txBox="1"/>
          <p:nvPr>
            <p:ph idx="13" type="body"/>
          </p:nvPr>
        </p:nvSpPr>
        <p:spPr>
          <a:xfrm>
            <a:off x="5234808"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2"/>
          <p:cNvSpPr txBox="1"/>
          <p:nvPr>
            <p:ph idx="14" type="body"/>
          </p:nvPr>
        </p:nvSpPr>
        <p:spPr>
          <a:xfrm>
            <a:off x="8778876" y="2998128"/>
            <a:ext cx="1722382"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2"/>
          <p:cNvSpPr txBox="1"/>
          <p:nvPr>
            <p:ph idx="15" type="body"/>
          </p:nvPr>
        </p:nvSpPr>
        <p:spPr>
          <a:xfrm>
            <a:off x="8778876" y="4079546"/>
            <a:ext cx="1722382" cy="43201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0" name="Google Shape;110;p12"/>
          <p:cNvPicPr preferRelativeResize="0"/>
          <p:nvPr/>
        </p:nvPicPr>
        <p:blipFill rotWithShape="1">
          <a:blip r:embed="rId2">
            <a:alphaModFix/>
          </a:blip>
          <a:srcRect b="0" l="0" r="0" t="0"/>
          <a:stretch/>
        </p:blipFill>
        <p:spPr>
          <a:xfrm>
            <a:off x="793289" y="6076713"/>
            <a:ext cx="2359888"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p:cSld name="4 boxes">
    <p:spTree>
      <p:nvGrpSpPr>
        <p:cNvPr id="111" name="Shape 111"/>
        <p:cNvGrpSpPr/>
        <p:nvPr/>
      </p:nvGrpSpPr>
      <p:grpSpPr>
        <a:xfrm>
          <a:off x="0" y="0"/>
          <a:ext cx="0" cy="0"/>
          <a:chOff x="0" y="0"/>
          <a:chExt cx="0" cy="0"/>
        </a:xfrm>
      </p:grpSpPr>
      <p:sp>
        <p:nvSpPr>
          <p:cNvPr id="112" name="Google Shape;112;p13"/>
          <p:cNvSpPr/>
          <p:nvPr/>
        </p:nvSpPr>
        <p:spPr>
          <a:xfrm>
            <a:off x="6328233" y="3406284"/>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6223718" y="1659466"/>
            <a:ext cx="2386838"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8855958" y="1659466"/>
            <a:ext cx="2386838"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txBox="1"/>
          <p:nvPr>
            <p:ph idx="1" type="body"/>
          </p:nvPr>
        </p:nvSpPr>
        <p:spPr>
          <a:xfrm>
            <a:off x="622371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3"/>
          <p:cNvSpPr txBox="1"/>
          <p:nvPr>
            <p:ph idx="2" type="body"/>
          </p:nvPr>
        </p:nvSpPr>
        <p:spPr>
          <a:xfrm>
            <a:off x="622371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3"/>
          <p:cNvSpPr txBox="1"/>
          <p:nvPr>
            <p:ph idx="3" type="body"/>
          </p:nvPr>
        </p:nvSpPr>
        <p:spPr>
          <a:xfrm>
            <a:off x="622371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3"/>
          <p:cNvSpPr txBox="1"/>
          <p:nvPr>
            <p:ph type="title"/>
          </p:nvPr>
        </p:nvSpPr>
        <p:spPr>
          <a:xfrm>
            <a:off x="947738" y="365126"/>
            <a:ext cx="10296525" cy="120473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9" name="Google Shape;119;p13"/>
          <p:cNvPicPr preferRelativeResize="0"/>
          <p:nvPr/>
        </p:nvPicPr>
        <p:blipFill rotWithShape="1">
          <a:blip r:embed="rId2">
            <a:alphaModFix/>
          </a:blip>
          <a:srcRect b="0" l="0" r="0" t="0"/>
          <a:stretch/>
        </p:blipFill>
        <p:spPr>
          <a:xfrm>
            <a:off x="455379" y="6018552"/>
            <a:ext cx="2393897" cy="839448"/>
          </a:xfrm>
          <a:prstGeom prst="rect">
            <a:avLst/>
          </a:prstGeom>
          <a:noFill/>
          <a:ln>
            <a:noFill/>
          </a:ln>
        </p:spPr>
      </p:pic>
      <p:sp>
        <p:nvSpPr>
          <p:cNvPr id="120" name="Google Shape;120;p13"/>
          <p:cNvSpPr/>
          <p:nvPr/>
        </p:nvSpPr>
        <p:spPr>
          <a:xfrm>
            <a:off x="8960473" y="3406284"/>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txBox="1"/>
          <p:nvPr>
            <p:ph idx="4" type="body"/>
          </p:nvPr>
        </p:nvSpPr>
        <p:spPr>
          <a:xfrm>
            <a:off x="885595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3"/>
          <p:cNvSpPr txBox="1"/>
          <p:nvPr>
            <p:ph idx="5" type="body"/>
          </p:nvPr>
        </p:nvSpPr>
        <p:spPr>
          <a:xfrm>
            <a:off x="885595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3"/>
          <p:cNvSpPr txBox="1"/>
          <p:nvPr>
            <p:ph idx="6" type="body"/>
          </p:nvPr>
        </p:nvSpPr>
        <p:spPr>
          <a:xfrm>
            <a:off x="885595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3"/>
          <p:cNvSpPr/>
          <p:nvPr/>
        </p:nvSpPr>
        <p:spPr>
          <a:xfrm>
            <a:off x="3591478" y="1659466"/>
            <a:ext cx="2386838"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3695993" y="3406284"/>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txBox="1"/>
          <p:nvPr>
            <p:ph idx="7" type="body"/>
          </p:nvPr>
        </p:nvSpPr>
        <p:spPr>
          <a:xfrm>
            <a:off x="359147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3"/>
          <p:cNvSpPr txBox="1"/>
          <p:nvPr>
            <p:ph idx="8" type="body"/>
          </p:nvPr>
        </p:nvSpPr>
        <p:spPr>
          <a:xfrm>
            <a:off x="359147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3"/>
          <p:cNvSpPr txBox="1"/>
          <p:nvPr>
            <p:ph idx="9" type="body"/>
          </p:nvPr>
        </p:nvSpPr>
        <p:spPr>
          <a:xfrm>
            <a:off x="359147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3"/>
          <p:cNvSpPr/>
          <p:nvPr/>
        </p:nvSpPr>
        <p:spPr>
          <a:xfrm>
            <a:off x="956239" y="1659466"/>
            <a:ext cx="2386838" cy="4361921"/>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060754" y="3406284"/>
            <a:ext cx="2177808" cy="217780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txBox="1"/>
          <p:nvPr>
            <p:ph idx="13" type="body"/>
          </p:nvPr>
        </p:nvSpPr>
        <p:spPr>
          <a:xfrm>
            <a:off x="956240"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13"/>
          <p:cNvSpPr txBox="1"/>
          <p:nvPr>
            <p:ph idx="14" type="body"/>
          </p:nvPr>
        </p:nvSpPr>
        <p:spPr>
          <a:xfrm>
            <a:off x="956239"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8000"/>
              <a:buNone/>
              <a:defRPr b="0" sz="80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3"/>
          <p:cNvSpPr txBox="1"/>
          <p:nvPr>
            <p:ph idx="15" type="body"/>
          </p:nvPr>
        </p:nvSpPr>
        <p:spPr>
          <a:xfrm>
            <a:off x="956239"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4" name="Google Shape;134;p13"/>
          <p:cNvPicPr preferRelativeResize="0"/>
          <p:nvPr/>
        </p:nvPicPr>
        <p:blipFill rotWithShape="1">
          <a:blip r:embed="rId3">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 Blue">
  <p:cSld name="4 boxes - Blue">
    <p:spTree>
      <p:nvGrpSpPr>
        <p:cNvPr id="135" name="Shape 135"/>
        <p:cNvGrpSpPr/>
        <p:nvPr/>
      </p:nvGrpSpPr>
      <p:grpSpPr>
        <a:xfrm>
          <a:off x="0" y="0"/>
          <a:ext cx="0" cy="0"/>
          <a:chOff x="0" y="0"/>
          <a:chExt cx="0" cy="0"/>
        </a:xfrm>
      </p:grpSpPr>
      <p:sp>
        <p:nvSpPr>
          <p:cNvPr id="136" name="Google Shape;136;p14"/>
          <p:cNvSpPr/>
          <p:nvPr/>
        </p:nvSpPr>
        <p:spPr>
          <a:xfrm>
            <a:off x="0" y="5648"/>
            <a:ext cx="12192000" cy="6852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6328233" y="3406284"/>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6223718" y="1659466"/>
            <a:ext cx="2386838"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8855958" y="1659466"/>
            <a:ext cx="2386838"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txBox="1"/>
          <p:nvPr>
            <p:ph idx="1" type="body"/>
          </p:nvPr>
        </p:nvSpPr>
        <p:spPr>
          <a:xfrm>
            <a:off x="622371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4"/>
          <p:cNvSpPr txBox="1"/>
          <p:nvPr>
            <p:ph idx="2" type="body"/>
          </p:nvPr>
        </p:nvSpPr>
        <p:spPr>
          <a:xfrm>
            <a:off x="622371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4"/>
          <p:cNvSpPr txBox="1"/>
          <p:nvPr>
            <p:ph idx="3" type="body"/>
          </p:nvPr>
        </p:nvSpPr>
        <p:spPr>
          <a:xfrm>
            <a:off x="622371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14"/>
          <p:cNvSpPr txBox="1"/>
          <p:nvPr>
            <p:ph type="title"/>
          </p:nvPr>
        </p:nvSpPr>
        <p:spPr>
          <a:xfrm>
            <a:off x="947738" y="365126"/>
            <a:ext cx="10296525" cy="120473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14"/>
          <p:cNvSpPr/>
          <p:nvPr/>
        </p:nvSpPr>
        <p:spPr>
          <a:xfrm>
            <a:off x="8960473" y="3406284"/>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4" type="body"/>
          </p:nvPr>
        </p:nvSpPr>
        <p:spPr>
          <a:xfrm>
            <a:off x="885595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4"/>
          <p:cNvSpPr txBox="1"/>
          <p:nvPr>
            <p:ph idx="5" type="body"/>
          </p:nvPr>
        </p:nvSpPr>
        <p:spPr>
          <a:xfrm>
            <a:off x="885595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14"/>
          <p:cNvSpPr txBox="1"/>
          <p:nvPr>
            <p:ph idx="6" type="body"/>
          </p:nvPr>
        </p:nvSpPr>
        <p:spPr>
          <a:xfrm>
            <a:off x="885595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14"/>
          <p:cNvSpPr/>
          <p:nvPr/>
        </p:nvSpPr>
        <p:spPr>
          <a:xfrm>
            <a:off x="3591478" y="1659466"/>
            <a:ext cx="2386838"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3695993" y="3406284"/>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txBox="1"/>
          <p:nvPr>
            <p:ph idx="7" type="body"/>
          </p:nvPr>
        </p:nvSpPr>
        <p:spPr>
          <a:xfrm>
            <a:off x="3591479"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4"/>
          <p:cNvSpPr txBox="1"/>
          <p:nvPr>
            <p:ph idx="8" type="body"/>
          </p:nvPr>
        </p:nvSpPr>
        <p:spPr>
          <a:xfrm>
            <a:off x="3591478"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4"/>
          <p:cNvSpPr txBox="1"/>
          <p:nvPr>
            <p:ph idx="9" type="body"/>
          </p:nvPr>
        </p:nvSpPr>
        <p:spPr>
          <a:xfrm>
            <a:off x="3591478"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4"/>
          <p:cNvSpPr/>
          <p:nvPr/>
        </p:nvSpPr>
        <p:spPr>
          <a:xfrm>
            <a:off x="956239" y="1659466"/>
            <a:ext cx="2386838" cy="4361921"/>
          </a:xfrm>
          <a:prstGeom prst="roundRect">
            <a:avLst>
              <a:gd fmla="val 2790" name="adj"/>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060754" y="3406284"/>
            <a:ext cx="2177808" cy="21778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txBox="1"/>
          <p:nvPr>
            <p:ph idx="13" type="body"/>
          </p:nvPr>
        </p:nvSpPr>
        <p:spPr>
          <a:xfrm>
            <a:off x="956240" y="1905270"/>
            <a:ext cx="2386837" cy="102750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4"/>
          <p:cNvSpPr txBox="1"/>
          <p:nvPr>
            <p:ph idx="14" type="body"/>
          </p:nvPr>
        </p:nvSpPr>
        <p:spPr>
          <a:xfrm>
            <a:off x="956239" y="3815505"/>
            <a:ext cx="2386839" cy="99144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8000"/>
              <a:buNone/>
              <a:defRPr b="0" sz="8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4"/>
          <p:cNvSpPr txBox="1"/>
          <p:nvPr>
            <p:ph idx="15" type="body"/>
          </p:nvPr>
        </p:nvSpPr>
        <p:spPr>
          <a:xfrm>
            <a:off x="956239" y="4805415"/>
            <a:ext cx="2386839" cy="7503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14FA0"/>
              </a:buClr>
              <a:buSzPts val="2400"/>
              <a:buNone/>
              <a:defRPr b="0" sz="24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14"/>
          <p:cNvPicPr preferRelativeResize="0"/>
          <p:nvPr/>
        </p:nvPicPr>
        <p:blipFill rotWithShape="1">
          <a:blip r:embed="rId2">
            <a:alphaModFix/>
          </a:blip>
          <a:srcRect b="0" l="0" r="0" t="0"/>
          <a:stretch/>
        </p:blipFill>
        <p:spPr>
          <a:xfrm>
            <a:off x="793289" y="6076713"/>
            <a:ext cx="2359888" cy="665443"/>
          </a:xfrm>
          <a:prstGeom prst="rect">
            <a:avLst/>
          </a:prstGeom>
          <a:noFill/>
          <a:ln>
            <a:noFill/>
          </a:ln>
        </p:spPr>
      </p:pic>
    </p:spTree>
  </p:cSld>
  <p:clrMapOvr>
    <a:masterClrMapping/>
  </p:clrMapOvr>
  <p:extLst>
    <p:ext uri="{DCECCB84-F9BA-43D5-87BE-67443E8EF086}">
      <p15:sldGuideLst>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obal">
  <p:cSld name="Global">
    <p:spTree>
      <p:nvGrpSpPr>
        <p:cNvPr id="159" name="Shape 159"/>
        <p:cNvGrpSpPr/>
        <p:nvPr/>
      </p:nvGrpSpPr>
      <p:grpSpPr>
        <a:xfrm>
          <a:off x="0" y="0"/>
          <a:ext cx="0" cy="0"/>
          <a:chOff x="0" y="0"/>
          <a:chExt cx="0" cy="0"/>
        </a:xfrm>
      </p:grpSpPr>
      <p:pic>
        <p:nvPicPr>
          <p:cNvPr id="160" name="Google Shape;160;p15"/>
          <p:cNvPicPr preferRelativeResize="0"/>
          <p:nvPr/>
        </p:nvPicPr>
        <p:blipFill rotWithShape="1">
          <a:blip r:embed="rId2">
            <a:alphaModFix/>
          </a:blip>
          <a:srcRect b="0" l="0" r="0" t="0"/>
          <a:stretch/>
        </p:blipFill>
        <p:spPr>
          <a:xfrm>
            <a:off x="7519239" y="363740"/>
            <a:ext cx="3722507" cy="1198647"/>
          </a:xfrm>
          <a:prstGeom prst="rect">
            <a:avLst/>
          </a:prstGeom>
          <a:noFill/>
          <a:ln>
            <a:noFill/>
          </a:ln>
        </p:spPr>
      </p:pic>
      <p:sp>
        <p:nvSpPr>
          <p:cNvPr id="161" name="Google Shape;161;p15"/>
          <p:cNvSpPr txBox="1"/>
          <p:nvPr>
            <p:ph idx="1" type="body"/>
          </p:nvPr>
        </p:nvSpPr>
        <p:spPr>
          <a:xfrm>
            <a:off x="2018816" y="3739233"/>
            <a:ext cx="3208337" cy="31202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000"/>
              <a:buNone/>
              <a:defRPr b="1" sz="2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5"/>
          <p:cNvSpPr/>
          <p:nvPr>
            <p:ph idx="2" type="body"/>
          </p:nvPr>
        </p:nvSpPr>
        <p:spPr>
          <a:xfrm>
            <a:off x="947738" y="3362506"/>
            <a:ext cx="995434" cy="993594"/>
          </a:xfrm>
          <a:prstGeom prst="ellipse">
            <a:avLst/>
          </a:prstGeom>
          <a:solidFill>
            <a:srgbClr val="4772B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5"/>
          <p:cNvSpPr txBox="1"/>
          <p:nvPr>
            <p:ph idx="3" type="body"/>
          </p:nvPr>
        </p:nvSpPr>
        <p:spPr>
          <a:xfrm>
            <a:off x="2018816" y="5041200"/>
            <a:ext cx="3208337" cy="31202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000"/>
              <a:buNone/>
              <a:defRPr b="1" sz="2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15"/>
          <p:cNvSpPr/>
          <p:nvPr>
            <p:ph idx="4" type="body"/>
          </p:nvPr>
        </p:nvSpPr>
        <p:spPr>
          <a:xfrm>
            <a:off x="947738" y="4664473"/>
            <a:ext cx="995434" cy="993594"/>
          </a:xfrm>
          <a:prstGeom prst="ellipse">
            <a:avLst/>
          </a:prstGeom>
          <a:solidFill>
            <a:srgbClr val="8DA7D0"/>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15"/>
          <p:cNvSpPr txBox="1"/>
          <p:nvPr>
            <p:ph idx="5" type="body"/>
          </p:nvPr>
        </p:nvSpPr>
        <p:spPr>
          <a:xfrm>
            <a:off x="2021172" y="2460195"/>
            <a:ext cx="3208337" cy="31202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000"/>
              <a:buNone/>
              <a:defRPr b="1" sz="2000">
                <a:solidFill>
                  <a:srgbClr val="114FA0"/>
                </a:solidFill>
              </a:defRPr>
            </a:lvl1pPr>
            <a:lvl2pPr indent="-228600" lvl="1" marL="914400" algn="l">
              <a:lnSpc>
                <a:spcPct val="90000"/>
              </a:lnSpc>
              <a:spcBef>
                <a:spcPts val="500"/>
              </a:spcBef>
              <a:spcAft>
                <a:spcPts val="0"/>
              </a:spcAft>
              <a:buClr>
                <a:srgbClr val="114FA0"/>
              </a:buClr>
              <a:buSzPts val="2400"/>
              <a:buNone/>
              <a:defRPr sz="2400">
                <a:solidFill>
                  <a:srgbClr val="114FA0"/>
                </a:solidFill>
              </a:defRPr>
            </a:lvl2pPr>
            <a:lvl3pPr indent="-228600" lvl="2" marL="1371600" algn="l">
              <a:lnSpc>
                <a:spcPct val="90000"/>
              </a:lnSpc>
              <a:spcBef>
                <a:spcPts val="500"/>
              </a:spcBef>
              <a:spcAft>
                <a:spcPts val="0"/>
              </a:spcAft>
              <a:buClr>
                <a:srgbClr val="114FA0"/>
              </a:buClr>
              <a:buSzPts val="2400"/>
              <a:buNone/>
              <a:defRPr sz="2400">
                <a:solidFill>
                  <a:srgbClr val="114FA0"/>
                </a:solidFill>
              </a:defRPr>
            </a:lvl3pPr>
            <a:lvl4pPr indent="-228600" lvl="3" marL="1828800" algn="l">
              <a:lnSpc>
                <a:spcPct val="90000"/>
              </a:lnSpc>
              <a:spcBef>
                <a:spcPts val="500"/>
              </a:spcBef>
              <a:spcAft>
                <a:spcPts val="0"/>
              </a:spcAft>
              <a:buClr>
                <a:srgbClr val="114FA0"/>
              </a:buClr>
              <a:buSzPts val="2400"/>
              <a:buNone/>
              <a:defRPr sz="2400">
                <a:solidFill>
                  <a:srgbClr val="114FA0"/>
                </a:solidFill>
              </a:defRPr>
            </a:lvl4pPr>
            <a:lvl5pPr indent="-228600" lvl="4" marL="2286000" algn="l">
              <a:lnSpc>
                <a:spcPct val="90000"/>
              </a:lnSpc>
              <a:spcBef>
                <a:spcPts val="500"/>
              </a:spcBef>
              <a:spcAft>
                <a:spcPts val="0"/>
              </a:spcAft>
              <a:buClr>
                <a:srgbClr val="114FA0"/>
              </a:buClr>
              <a:buSzPts val="2400"/>
              <a:buNone/>
              <a:defRPr sz="2400">
                <a:solidFill>
                  <a:srgbClr val="114FA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15"/>
          <p:cNvSpPr/>
          <p:nvPr>
            <p:ph idx="6" type="body"/>
          </p:nvPr>
        </p:nvSpPr>
        <p:spPr>
          <a:xfrm>
            <a:off x="950094" y="2083468"/>
            <a:ext cx="995434" cy="993594"/>
          </a:xfrm>
          <a:prstGeom prst="ellipse">
            <a:avLst/>
          </a:prstGeom>
          <a:solidFill>
            <a:srgbClr val="114FA0"/>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15"/>
          <p:cNvSpPr txBox="1"/>
          <p:nvPr>
            <p:ph type="title"/>
          </p:nvPr>
        </p:nvSpPr>
        <p:spPr>
          <a:xfrm>
            <a:off x="947738" y="365126"/>
            <a:ext cx="10296525"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15"/>
          <p:cNvSpPr txBox="1"/>
          <p:nvPr>
            <p:ph idx="7" type="body"/>
          </p:nvPr>
        </p:nvSpPr>
        <p:spPr>
          <a:xfrm>
            <a:off x="6407968" y="2521775"/>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200"/>
              <a:buNone/>
              <a:defRPr sz="22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15"/>
          <p:cNvSpPr txBox="1"/>
          <p:nvPr>
            <p:ph idx="8" type="body"/>
          </p:nvPr>
        </p:nvSpPr>
        <p:spPr>
          <a:xfrm>
            <a:off x="6407968" y="3384860"/>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0" name="Google Shape;170;p15"/>
          <p:cNvPicPr preferRelativeResize="0"/>
          <p:nvPr/>
        </p:nvPicPr>
        <p:blipFill rotWithShape="1">
          <a:blip r:embed="rId3">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p:cSld name="Text left">
    <p:spTree>
      <p:nvGrpSpPr>
        <p:cNvPr id="171" name="Shape 171"/>
        <p:cNvGrpSpPr/>
        <p:nvPr/>
      </p:nvGrpSpPr>
      <p:grpSpPr>
        <a:xfrm>
          <a:off x="0" y="0"/>
          <a:ext cx="0" cy="0"/>
          <a:chOff x="0" y="0"/>
          <a:chExt cx="0" cy="0"/>
        </a:xfrm>
      </p:grpSpPr>
      <p:sp>
        <p:nvSpPr>
          <p:cNvPr id="172" name="Google Shape;172;p16"/>
          <p:cNvSpPr txBox="1"/>
          <p:nvPr>
            <p:ph type="title"/>
          </p:nvPr>
        </p:nvSpPr>
        <p:spPr>
          <a:xfrm>
            <a:off x="947738" y="365126"/>
            <a:ext cx="10296525"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16"/>
          <p:cNvSpPr txBox="1"/>
          <p:nvPr>
            <p:ph idx="1" type="body"/>
          </p:nvPr>
        </p:nvSpPr>
        <p:spPr>
          <a:xfrm>
            <a:off x="947738" y="1952750"/>
            <a:ext cx="6632176"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200"/>
              <a:buNone/>
              <a:defRPr sz="22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16"/>
          <p:cNvSpPr txBox="1"/>
          <p:nvPr>
            <p:ph idx="2" type="body"/>
          </p:nvPr>
        </p:nvSpPr>
        <p:spPr>
          <a:xfrm>
            <a:off x="947738" y="2815834"/>
            <a:ext cx="6631958" cy="3063961"/>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16"/>
          <p:cNvSpPr txBox="1"/>
          <p:nvPr>
            <p:ph idx="3" type="body"/>
          </p:nvPr>
        </p:nvSpPr>
        <p:spPr>
          <a:xfrm>
            <a:off x="8465854" y="2168866"/>
            <a:ext cx="2499389" cy="1413164"/>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16"/>
          <p:cNvSpPr txBox="1"/>
          <p:nvPr>
            <p:ph idx="4" type="body"/>
          </p:nvPr>
        </p:nvSpPr>
        <p:spPr>
          <a:xfrm>
            <a:off x="8465853" y="3778512"/>
            <a:ext cx="2499389" cy="1919555"/>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16"/>
          <p:cNvSpPr/>
          <p:nvPr/>
        </p:nvSpPr>
        <p:spPr>
          <a:xfrm>
            <a:off x="8154030" y="1952750"/>
            <a:ext cx="3090075" cy="3927045"/>
          </a:xfrm>
          <a:prstGeom prst="roundRect">
            <a:avLst>
              <a:gd fmla="val 279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8" name="Google Shape;178;p16"/>
          <p:cNvPicPr preferRelativeResize="0"/>
          <p:nvPr/>
        </p:nvPicPr>
        <p:blipFill rotWithShape="1">
          <a:blip r:embed="rId2">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3"/>
          <p:cNvSpPr txBox="1"/>
          <p:nvPr>
            <p:ph type="title"/>
          </p:nvPr>
        </p:nvSpPr>
        <p:spPr>
          <a:xfrm>
            <a:off x="947737" y="317822"/>
            <a:ext cx="10296525" cy="10375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 name="Google Shape;26;p3"/>
          <p:cNvPicPr preferRelativeResize="0"/>
          <p:nvPr/>
        </p:nvPicPr>
        <p:blipFill rotWithShape="1">
          <a:blip r:embed="rId2">
            <a:alphaModFix/>
          </a:blip>
          <a:srcRect b="0" l="0" r="0" t="0"/>
          <a:stretch/>
        </p:blipFill>
        <p:spPr>
          <a:xfrm>
            <a:off x="793288" y="6076713"/>
            <a:ext cx="2359890" cy="665443"/>
          </a:xfrm>
          <a:prstGeom prst="rect">
            <a:avLst/>
          </a:prstGeom>
          <a:noFill/>
          <a:ln>
            <a:noFill/>
          </a:ln>
        </p:spPr>
      </p:pic>
      <p:sp>
        <p:nvSpPr>
          <p:cNvPr id="27" name="Google Shape;27;p3"/>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30" name="Shape 30"/>
        <p:cNvGrpSpPr/>
        <p:nvPr/>
      </p:nvGrpSpPr>
      <p:grpSpPr>
        <a:xfrm>
          <a:off x="0" y="0"/>
          <a:ext cx="0" cy="0"/>
          <a:chOff x="0" y="0"/>
          <a:chExt cx="0" cy="0"/>
        </a:xfrm>
      </p:grpSpPr>
    </p:spTree>
  </p:cSld>
  <p:clrMapOvr>
    <a:masterClrMapping/>
  </p:clrMapOvr>
  <p:extLst>
    <p:ext uri="{DCECCB84-F9BA-43D5-87BE-67443E8EF086}">
      <p15:sldGuideLst>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right">
  <p:cSld name="Text right">
    <p:spTree>
      <p:nvGrpSpPr>
        <p:cNvPr id="31" name="Shape 31"/>
        <p:cNvGrpSpPr/>
        <p:nvPr/>
      </p:nvGrpSpPr>
      <p:grpSpPr>
        <a:xfrm>
          <a:off x="0" y="0"/>
          <a:ext cx="0" cy="0"/>
          <a:chOff x="0" y="0"/>
          <a:chExt cx="0" cy="0"/>
        </a:xfrm>
      </p:grpSpPr>
      <p:sp>
        <p:nvSpPr>
          <p:cNvPr id="32" name="Google Shape;32;p5"/>
          <p:cNvSpPr txBox="1"/>
          <p:nvPr>
            <p:ph type="title"/>
          </p:nvPr>
        </p:nvSpPr>
        <p:spPr>
          <a:xfrm>
            <a:off x="4835525" y="736169"/>
            <a:ext cx="6408738" cy="15077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4835525" y="2565915"/>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200"/>
              <a:buNone/>
              <a:defRPr sz="22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4835525" y="3429000"/>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 name="Google Shape;35;p5"/>
          <p:cNvPicPr preferRelativeResize="0"/>
          <p:nvPr/>
        </p:nvPicPr>
        <p:blipFill rotWithShape="1">
          <a:blip r:embed="rId2">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right - Blue">
  <p:cSld name="Text right - Blue">
    <p:spTree>
      <p:nvGrpSpPr>
        <p:cNvPr id="36" name="Shape 36"/>
        <p:cNvGrpSpPr/>
        <p:nvPr/>
      </p:nvGrpSpPr>
      <p:grpSpPr>
        <a:xfrm>
          <a:off x="0" y="0"/>
          <a:ext cx="0" cy="0"/>
          <a:chOff x="0" y="0"/>
          <a:chExt cx="0" cy="0"/>
        </a:xfrm>
      </p:grpSpPr>
      <p:sp>
        <p:nvSpPr>
          <p:cNvPr id="37" name="Google Shape;37;p6"/>
          <p:cNvSpPr/>
          <p:nvPr/>
        </p:nvSpPr>
        <p:spPr>
          <a:xfrm>
            <a:off x="0" y="5648"/>
            <a:ext cx="12192000" cy="6852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6"/>
          <p:cNvSpPr txBox="1"/>
          <p:nvPr>
            <p:ph type="title"/>
          </p:nvPr>
        </p:nvSpPr>
        <p:spPr>
          <a:xfrm>
            <a:off x="4835525" y="736169"/>
            <a:ext cx="6408738" cy="15077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835525" y="2565915"/>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200"/>
              <a:buNone/>
              <a:defRPr sz="22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4835525" y="3429000"/>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1" name="Google Shape;41;p6"/>
          <p:cNvPicPr preferRelativeResize="0"/>
          <p:nvPr/>
        </p:nvPicPr>
        <p:blipFill rotWithShape="1">
          <a:blip r:embed="rId2">
            <a:alphaModFix/>
          </a:blip>
          <a:srcRect b="0" l="0" r="0" t="0"/>
          <a:stretch/>
        </p:blipFill>
        <p:spPr>
          <a:xfrm>
            <a:off x="793289" y="6076713"/>
            <a:ext cx="2359888"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p:cSld name="Photo left">
    <p:spTree>
      <p:nvGrpSpPr>
        <p:cNvPr id="42" name="Shape 42"/>
        <p:cNvGrpSpPr/>
        <p:nvPr/>
      </p:nvGrpSpPr>
      <p:grpSpPr>
        <a:xfrm>
          <a:off x="0" y="0"/>
          <a:ext cx="0" cy="0"/>
          <a:chOff x="0" y="0"/>
          <a:chExt cx="0" cy="0"/>
        </a:xfrm>
      </p:grpSpPr>
      <p:sp>
        <p:nvSpPr>
          <p:cNvPr id="43" name="Google Shape;43;p7"/>
          <p:cNvSpPr/>
          <p:nvPr>
            <p:ph idx="2" type="pic"/>
          </p:nvPr>
        </p:nvSpPr>
        <p:spPr>
          <a:xfrm>
            <a:off x="0" y="0"/>
            <a:ext cx="4511674" cy="6858000"/>
          </a:xfrm>
          <a:prstGeom prst="rect">
            <a:avLst/>
          </a:prstGeom>
          <a:noFill/>
          <a:ln>
            <a:noFill/>
          </a:ln>
        </p:spPr>
      </p:sp>
      <p:sp>
        <p:nvSpPr>
          <p:cNvPr id="44" name="Google Shape;44;p7"/>
          <p:cNvSpPr txBox="1"/>
          <p:nvPr>
            <p:ph idx="1" type="body"/>
          </p:nvPr>
        </p:nvSpPr>
        <p:spPr>
          <a:xfrm>
            <a:off x="4835525" y="2776859"/>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200"/>
              <a:buNone/>
              <a:defRPr sz="22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4835525" y="3639944"/>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type="title"/>
          </p:nvPr>
        </p:nvSpPr>
        <p:spPr>
          <a:xfrm>
            <a:off x="4835525" y="873263"/>
            <a:ext cx="4833779"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7"/>
          <p:cNvPicPr preferRelativeResize="0"/>
          <p:nvPr/>
        </p:nvPicPr>
        <p:blipFill rotWithShape="1">
          <a:blip r:embed="rId2">
            <a:alphaModFix/>
          </a:blip>
          <a:srcRect b="0" l="0" r="0" t="0"/>
          <a:stretch/>
        </p:blipFill>
        <p:spPr>
          <a:xfrm>
            <a:off x="9589887" y="6076713"/>
            <a:ext cx="2359888" cy="665442"/>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 Blue">
  <p:cSld name="Photo left - Blue">
    <p:spTree>
      <p:nvGrpSpPr>
        <p:cNvPr id="48" name="Shape 48"/>
        <p:cNvGrpSpPr/>
        <p:nvPr/>
      </p:nvGrpSpPr>
      <p:grpSpPr>
        <a:xfrm>
          <a:off x="0" y="0"/>
          <a:ext cx="0" cy="0"/>
          <a:chOff x="0" y="0"/>
          <a:chExt cx="0" cy="0"/>
        </a:xfrm>
      </p:grpSpPr>
      <p:sp>
        <p:nvSpPr>
          <p:cNvPr id="49" name="Google Shape;49;p8"/>
          <p:cNvSpPr/>
          <p:nvPr/>
        </p:nvSpPr>
        <p:spPr>
          <a:xfrm>
            <a:off x="0" y="5648"/>
            <a:ext cx="12192000" cy="6852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8"/>
          <p:cNvSpPr/>
          <p:nvPr>
            <p:ph idx="2" type="pic"/>
          </p:nvPr>
        </p:nvSpPr>
        <p:spPr>
          <a:xfrm>
            <a:off x="0" y="0"/>
            <a:ext cx="4511674" cy="6858000"/>
          </a:xfrm>
          <a:prstGeom prst="rect">
            <a:avLst/>
          </a:prstGeom>
          <a:noFill/>
          <a:ln>
            <a:noFill/>
          </a:ln>
        </p:spPr>
      </p:sp>
      <p:sp>
        <p:nvSpPr>
          <p:cNvPr id="51" name="Google Shape;51;p8"/>
          <p:cNvSpPr txBox="1"/>
          <p:nvPr>
            <p:ph idx="1" type="body"/>
          </p:nvPr>
        </p:nvSpPr>
        <p:spPr>
          <a:xfrm>
            <a:off x="4835525" y="2776859"/>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200"/>
              <a:buNone/>
              <a:defRPr sz="22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4835525" y="3639944"/>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type="title"/>
          </p:nvPr>
        </p:nvSpPr>
        <p:spPr>
          <a:xfrm>
            <a:off x="4835525" y="873263"/>
            <a:ext cx="4833779"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4" name="Google Shape;54;p8"/>
          <p:cNvPicPr preferRelativeResize="0"/>
          <p:nvPr/>
        </p:nvPicPr>
        <p:blipFill rotWithShape="1">
          <a:blip r:embed="rId2">
            <a:alphaModFix/>
          </a:blip>
          <a:srcRect b="0" l="0" r="0" t="0"/>
          <a:stretch/>
        </p:blipFill>
        <p:spPr>
          <a:xfrm>
            <a:off x="9589887" y="6076713"/>
            <a:ext cx="2359888"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right">
  <p:cSld name="Photo right">
    <p:spTree>
      <p:nvGrpSpPr>
        <p:cNvPr id="55" name="Shape 55"/>
        <p:cNvGrpSpPr/>
        <p:nvPr/>
      </p:nvGrpSpPr>
      <p:grpSpPr>
        <a:xfrm>
          <a:off x="0" y="0"/>
          <a:ext cx="0" cy="0"/>
          <a:chOff x="0" y="0"/>
          <a:chExt cx="0" cy="0"/>
        </a:xfrm>
      </p:grpSpPr>
      <p:sp>
        <p:nvSpPr>
          <p:cNvPr id="56" name="Google Shape;56;p9"/>
          <p:cNvSpPr/>
          <p:nvPr>
            <p:ph idx="2" type="pic"/>
          </p:nvPr>
        </p:nvSpPr>
        <p:spPr>
          <a:xfrm>
            <a:off x="7680326" y="0"/>
            <a:ext cx="4511674" cy="6858000"/>
          </a:xfrm>
          <a:prstGeom prst="rect">
            <a:avLst/>
          </a:prstGeom>
          <a:noFill/>
          <a:ln>
            <a:noFill/>
          </a:ln>
        </p:spPr>
      </p:sp>
      <p:sp>
        <p:nvSpPr>
          <p:cNvPr id="57" name="Google Shape;57;p9"/>
          <p:cNvSpPr txBox="1"/>
          <p:nvPr>
            <p:ph idx="1" type="body"/>
          </p:nvPr>
        </p:nvSpPr>
        <p:spPr>
          <a:xfrm>
            <a:off x="948142" y="2776859"/>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14FA0"/>
              </a:buClr>
              <a:buSzPts val="2200"/>
              <a:buNone/>
              <a:defRPr sz="2200">
                <a:solidFill>
                  <a:srgbClr val="114FA0"/>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3" type="body"/>
          </p:nvPr>
        </p:nvSpPr>
        <p:spPr>
          <a:xfrm>
            <a:off x="948142" y="3639944"/>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800"/>
              <a:buFont typeface="Arial"/>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type="title"/>
          </p:nvPr>
        </p:nvSpPr>
        <p:spPr>
          <a:xfrm>
            <a:off x="948142" y="873263"/>
            <a:ext cx="4833779"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0" name="Google Shape;60;p9"/>
          <p:cNvPicPr preferRelativeResize="0"/>
          <p:nvPr/>
        </p:nvPicPr>
        <p:blipFill rotWithShape="1">
          <a:blip r:embed="rId2">
            <a:alphaModFix/>
          </a:blip>
          <a:srcRect b="0" l="0" r="0" t="0"/>
          <a:stretch/>
        </p:blipFill>
        <p:spPr>
          <a:xfrm>
            <a:off x="793288" y="6076713"/>
            <a:ext cx="2359890" cy="665443"/>
          </a:xfrm>
          <a:prstGeom prst="rect">
            <a:avLst/>
          </a:prstGeom>
          <a:noFill/>
          <a:ln>
            <a:noFill/>
          </a:ln>
        </p:spPr>
      </p:pic>
    </p:spTree>
  </p:cSld>
  <p:clrMapOvr>
    <a:masterClrMapping/>
  </p:clrMapOvr>
  <p:extLst>
    <p:ext uri="{DCECCB84-F9BA-43D5-87BE-67443E8EF086}">
      <p15:sldGuideLst>
        <p15:guide id="1" pos="2842">
          <p15:clr>
            <a:srgbClr val="FBAE40"/>
          </p15:clr>
        </p15:guide>
        <p15:guide id="2" pos="30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right - Blue">
  <p:cSld name="Photo right - Blue">
    <p:spTree>
      <p:nvGrpSpPr>
        <p:cNvPr id="61" name="Shape 61"/>
        <p:cNvGrpSpPr/>
        <p:nvPr/>
      </p:nvGrpSpPr>
      <p:grpSpPr>
        <a:xfrm>
          <a:off x="0" y="0"/>
          <a:ext cx="0" cy="0"/>
          <a:chOff x="0" y="0"/>
          <a:chExt cx="0" cy="0"/>
        </a:xfrm>
      </p:grpSpPr>
      <p:sp>
        <p:nvSpPr>
          <p:cNvPr id="62" name="Google Shape;62;p10"/>
          <p:cNvSpPr/>
          <p:nvPr/>
        </p:nvSpPr>
        <p:spPr>
          <a:xfrm>
            <a:off x="0" y="5648"/>
            <a:ext cx="12192000" cy="6852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0"/>
          <p:cNvSpPr/>
          <p:nvPr>
            <p:ph idx="2" type="pic"/>
          </p:nvPr>
        </p:nvSpPr>
        <p:spPr>
          <a:xfrm>
            <a:off x="7680326" y="0"/>
            <a:ext cx="4511674" cy="6858000"/>
          </a:xfrm>
          <a:prstGeom prst="rect">
            <a:avLst/>
          </a:prstGeom>
          <a:noFill/>
          <a:ln>
            <a:noFill/>
          </a:ln>
        </p:spPr>
      </p:sp>
      <p:sp>
        <p:nvSpPr>
          <p:cNvPr id="64" name="Google Shape;64;p10"/>
          <p:cNvSpPr txBox="1"/>
          <p:nvPr>
            <p:ph idx="1" type="body"/>
          </p:nvPr>
        </p:nvSpPr>
        <p:spPr>
          <a:xfrm>
            <a:off x="947739" y="2746631"/>
            <a:ext cx="4833938" cy="6430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200"/>
              <a:buNone/>
              <a:defRPr sz="2200">
                <a:solidFill>
                  <a:schemeClr val="lt1"/>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3" type="body"/>
          </p:nvPr>
        </p:nvSpPr>
        <p:spPr>
          <a:xfrm>
            <a:off x="947739" y="3609716"/>
            <a:ext cx="4833779" cy="182739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1800"/>
              <a:buFont typeface="Arial"/>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0"/>
          <p:cNvSpPr txBox="1"/>
          <p:nvPr>
            <p:ph type="title"/>
          </p:nvPr>
        </p:nvSpPr>
        <p:spPr>
          <a:xfrm>
            <a:off x="948142" y="873263"/>
            <a:ext cx="4833779" cy="12047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7" name="Google Shape;67;p10"/>
          <p:cNvPicPr preferRelativeResize="0"/>
          <p:nvPr/>
        </p:nvPicPr>
        <p:blipFill rotWithShape="1">
          <a:blip r:embed="rId2">
            <a:alphaModFix/>
          </a:blip>
          <a:srcRect b="0" l="0" r="0" t="0"/>
          <a:stretch/>
        </p:blipFill>
        <p:spPr>
          <a:xfrm>
            <a:off x="793289" y="6076713"/>
            <a:ext cx="2359888" cy="665443"/>
          </a:xfrm>
          <a:prstGeom prst="rect">
            <a:avLst/>
          </a:prstGeom>
          <a:noFill/>
          <a:ln>
            <a:noFill/>
          </a:ln>
        </p:spPr>
      </p:pic>
    </p:spTree>
  </p:cSld>
  <p:clrMapOvr>
    <a:masterClrMapping/>
  </p:clrMapOvr>
  <p:extLst>
    <p:ext uri="{DCECCB84-F9BA-43D5-87BE-67443E8EF086}">
      <p15:sldGuideLst>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947738" y="1825625"/>
            <a:ext cx="10296525"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25146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dk1"/>
                </a:solidFill>
                <a:latin typeface="Calibri"/>
                <a:ea typeface="Calibri"/>
                <a:cs typeface="Calibri"/>
                <a:sym typeface="Calibri"/>
              </a:defRPr>
            </a:lvl1pPr>
            <a:lvl2pPr indent="0" lvl="1" marL="0" marR="0" rtl="0" algn="r">
              <a:spcBef>
                <a:spcPts val="0"/>
              </a:spcBef>
              <a:buNone/>
              <a:defRPr b="1" i="0" sz="1200" u="none" cap="none" strike="noStrike">
                <a:solidFill>
                  <a:schemeClr val="dk1"/>
                </a:solidFill>
                <a:latin typeface="Calibri"/>
                <a:ea typeface="Calibri"/>
                <a:cs typeface="Calibri"/>
                <a:sym typeface="Calibri"/>
              </a:defRPr>
            </a:lvl2pPr>
            <a:lvl3pPr indent="0" lvl="2" marL="0" marR="0" rtl="0" algn="r">
              <a:spcBef>
                <a:spcPts val="0"/>
              </a:spcBef>
              <a:buNone/>
              <a:defRPr b="1" i="0" sz="1200" u="none" cap="none" strike="noStrike">
                <a:solidFill>
                  <a:schemeClr val="dk1"/>
                </a:solidFill>
                <a:latin typeface="Calibri"/>
                <a:ea typeface="Calibri"/>
                <a:cs typeface="Calibri"/>
                <a:sym typeface="Calibri"/>
              </a:defRPr>
            </a:lvl3pPr>
            <a:lvl4pPr indent="0" lvl="3" marL="0" marR="0" rtl="0" algn="r">
              <a:spcBef>
                <a:spcPts val="0"/>
              </a:spcBef>
              <a:buNone/>
              <a:defRPr b="1" i="0" sz="1200" u="none" cap="none" strike="noStrike">
                <a:solidFill>
                  <a:schemeClr val="dk1"/>
                </a:solidFill>
                <a:latin typeface="Calibri"/>
                <a:ea typeface="Calibri"/>
                <a:cs typeface="Calibri"/>
                <a:sym typeface="Calibri"/>
              </a:defRPr>
            </a:lvl4pPr>
            <a:lvl5pPr indent="0" lvl="4" marL="0" marR="0" rtl="0" algn="r">
              <a:spcBef>
                <a:spcPts val="0"/>
              </a:spcBef>
              <a:buNone/>
              <a:defRPr b="1" i="0" sz="1200" u="none" cap="none" strike="noStrike">
                <a:solidFill>
                  <a:schemeClr val="dk1"/>
                </a:solidFill>
                <a:latin typeface="Calibri"/>
                <a:ea typeface="Calibri"/>
                <a:cs typeface="Calibri"/>
                <a:sym typeface="Calibri"/>
              </a:defRPr>
            </a:lvl5pPr>
            <a:lvl6pPr indent="0" lvl="5" marL="0" marR="0" rtl="0" algn="r">
              <a:spcBef>
                <a:spcPts val="0"/>
              </a:spcBef>
              <a:buNone/>
              <a:defRPr b="1" i="0" sz="1200" u="none" cap="none" strike="noStrike">
                <a:solidFill>
                  <a:schemeClr val="dk1"/>
                </a:solidFill>
                <a:latin typeface="Calibri"/>
                <a:ea typeface="Calibri"/>
                <a:cs typeface="Calibri"/>
                <a:sym typeface="Calibri"/>
              </a:defRPr>
            </a:lvl6pPr>
            <a:lvl7pPr indent="0" lvl="6" marL="0" marR="0" rtl="0" algn="r">
              <a:spcBef>
                <a:spcPts val="0"/>
              </a:spcBef>
              <a:buNone/>
              <a:defRPr b="1" i="0" sz="1200" u="none" cap="none" strike="noStrike">
                <a:solidFill>
                  <a:schemeClr val="dk1"/>
                </a:solidFill>
                <a:latin typeface="Calibri"/>
                <a:ea typeface="Calibri"/>
                <a:cs typeface="Calibri"/>
                <a:sym typeface="Calibri"/>
              </a:defRPr>
            </a:lvl7pPr>
            <a:lvl8pPr indent="0" lvl="7" marL="0" marR="0" rtl="0" algn="r">
              <a:spcBef>
                <a:spcPts val="0"/>
              </a:spcBef>
              <a:buNone/>
              <a:defRPr b="1" i="0" sz="1200" u="none" cap="none" strike="noStrike">
                <a:solidFill>
                  <a:schemeClr val="dk1"/>
                </a:solidFill>
                <a:latin typeface="Calibri"/>
                <a:ea typeface="Calibri"/>
                <a:cs typeface="Calibri"/>
                <a:sym typeface="Calibri"/>
              </a:defRPr>
            </a:lvl8pPr>
            <a:lvl9pPr indent="0" lvl="8" marL="0" marR="0" rtl="0" algn="r">
              <a:spcBef>
                <a:spcPts val="0"/>
              </a:spcBef>
              <a:buNone/>
              <a:defRPr b="1"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
          <p:cNvSpPr txBox="1"/>
          <p:nvPr>
            <p:ph type="title"/>
          </p:nvPr>
        </p:nvSpPr>
        <p:spPr>
          <a:xfrm>
            <a:off x="947738" y="365125"/>
            <a:ext cx="102965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1" i="0" sz="4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1" type="ftr"/>
          </p:nvPr>
        </p:nvSpPr>
        <p:spPr>
          <a:xfrm>
            <a:off x="44958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nvSpPr>
        <p:spPr>
          <a:xfrm>
            <a:off x="5941187" y="63500"/>
            <a:ext cx="338138"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000" u="none" cap="none" strike="noStrike">
                <a:solidFill>
                  <a:srgbClr val="808080"/>
                </a:solidFill>
                <a:latin typeface="Calibri"/>
                <a:ea typeface="Calibri"/>
                <a:cs typeface="Calibri"/>
                <a:sym typeface="Calibri"/>
              </a:rPr>
              <a:t>Public</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97">
          <p15:clr>
            <a:srgbClr val="F26B43"/>
          </p15:clr>
        </p15:guide>
        <p15:guide id="2" pos="7083">
          <p15:clr>
            <a:srgbClr val="F26B43"/>
          </p15:clr>
        </p15:guide>
        <p15:guide id="3" orient="horz" pos="527">
          <p15:clr>
            <a:srgbClr val="F26B43"/>
          </p15:clr>
        </p15:guide>
        <p15:guide id="4" orient="horz" pos="37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ib.org/en/publications/20230016-eib-water-sector-orientation"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0" Type="http://schemas.openxmlformats.org/officeDocument/2006/relationships/hyperlink" Target="https://www.eib.org/en/publications/20230016-eib-water-sector-orientation" TargetMode="External"/><Relationship Id="rId11" Type="http://schemas.openxmlformats.org/officeDocument/2006/relationships/hyperlink" Target="https://advisory.eib.org/about/adapt" TargetMode="External"/><Relationship Id="rId22" Type="http://schemas.openxmlformats.org/officeDocument/2006/relationships/image" Target="../media/image23.png"/><Relationship Id="rId10" Type="http://schemas.openxmlformats.org/officeDocument/2006/relationships/image" Target="../media/image19.png"/><Relationship Id="rId21" Type="http://schemas.openxmlformats.org/officeDocument/2006/relationships/hyperlink" Target="https://www.eib.org/attachments/lucalli/20220213_eib_environment_framework_en.pdf" TargetMode="External"/><Relationship Id="rId13" Type="http://schemas.openxmlformats.org/officeDocument/2006/relationships/hyperlink" Target="https://www.eib.org/en/publications/the-eib-group-path-framework" TargetMode="External"/><Relationship Id="rId12" Type="http://schemas.openxmlformats.org/officeDocument/2006/relationships/image" Target="../media/image21.png"/><Relationship Id="rId23"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ib.org/attachments/publications/eib_group_environmental_and_social_policy_en.pdf" TargetMode="External"/><Relationship Id="rId4" Type="http://schemas.openxmlformats.org/officeDocument/2006/relationships/image" Target="../media/image20.png"/><Relationship Id="rId9" Type="http://schemas.openxmlformats.org/officeDocument/2006/relationships/hyperlink" Target="https://www.eib.org/en/publications/the-eib-climate-adaptation-plan" TargetMode="External"/><Relationship Id="rId15" Type="http://schemas.openxmlformats.org/officeDocument/2006/relationships/hyperlink" Target="https://www.eib.org/en/publications/climate-action-lending-eligibility-list" TargetMode="External"/><Relationship Id="rId14" Type="http://schemas.openxmlformats.org/officeDocument/2006/relationships/image" Target="../media/image18.png"/><Relationship Id="rId17" Type="http://schemas.openxmlformats.org/officeDocument/2006/relationships/hyperlink" Target="https://www.eib.org/en/projects/sectors/energy/elp-at-a-glance/index.htm" TargetMode="External"/><Relationship Id="rId16" Type="http://schemas.openxmlformats.org/officeDocument/2006/relationships/image" Target="../media/image22.png"/><Relationship Id="rId5" Type="http://schemas.openxmlformats.org/officeDocument/2006/relationships/hyperlink" Target="https://www.eib.org/en/publications/eib-environmental-and-social-standards" TargetMode="External"/><Relationship Id="rId19" Type="http://schemas.openxmlformats.org/officeDocument/2006/relationships/hyperlink" Target="https://www.eib.org/en/projects/sectors/transport/transport-lending-policy-at-a-glance.htm" TargetMode="External"/><Relationship Id="rId6" Type="http://schemas.openxmlformats.org/officeDocument/2006/relationships/image" Target="../media/image30.png"/><Relationship Id="rId18" Type="http://schemas.openxmlformats.org/officeDocument/2006/relationships/hyperlink" Target="https://www.eib.org/en/publications/environmental-climate-and-social-guidelines-on-hydropower-development" TargetMode="External"/><Relationship Id="rId7" Type="http://schemas.openxmlformats.org/officeDocument/2006/relationships/hyperlink" Target="https://www.eib.org/en/about/priorities/climate-action/cbr/index.htm" TargetMode="External"/><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7.png"/><Relationship Id="rId5" Type="http://schemas.openxmlformats.org/officeDocument/2006/relationships/hyperlink" Target="mailto:m.beros@eib.org" TargetMode="External"/><Relationship Id="rId6" Type="http://schemas.openxmlformats.org/officeDocument/2006/relationships/hyperlink" Target="http://www.eib.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idx="1" type="body"/>
          </p:nvPr>
        </p:nvSpPr>
        <p:spPr>
          <a:xfrm>
            <a:off x="638373" y="354166"/>
            <a:ext cx="11121008" cy="14652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None/>
            </a:pPr>
            <a:r>
              <a:rPr lang="en-GB" sz="3600"/>
              <a:t>An Update from the EIB with a Focus on Ukraine</a:t>
            </a:r>
            <a:endParaRPr sz="3600"/>
          </a:p>
        </p:txBody>
      </p:sp>
      <p:sp>
        <p:nvSpPr>
          <p:cNvPr id="184" name="Google Shape;184;p17"/>
          <p:cNvSpPr txBox="1"/>
          <p:nvPr/>
        </p:nvSpPr>
        <p:spPr>
          <a:xfrm>
            <a:off x="6888267" y="4734752"/>
            <a:ext cx="4461832" cy="1465263"/>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accent1"/>
              </a:buClr>
              <a:buSzPts val="2800"/>
              <a:buFont typeface="Arial"/>
              <a:buNone/>
            </a:pPr>
            <a:r>
              <a:t/>
            </a:r>
            <a:endParaRPr b="0" i="1" sz="2800" u="none" cap="none" strike="noStrike">
              <a:solidFill>
                <a:schemeClr val="accent1"/>
              </a:solidFill>
              <a:latin typeface="Calibri"/>
              <a:ea typeface="Calibri"/>
              <a:cs typeface="Calibri"/>
              <a:sym typeface="Calibri"/>
            </a:endParaRPr>
          </a:p>
        </p:txBody>
      </p:sp>
      <p:pic>
        <p:nvPicPr>
          <p:cNvPr id="185" name="Google Shape;185;p17"/>
          <p:cNvPicPr preferRelativeResize="0"/>
          <p:nvPr/>
        </p:nvPicPr>
        <p:blipFill rotWithShape="1">
          <a:blip r:embed="rId3">
            <a:alphaModFix/>
          </a:blip>
          <a:srcRect b="0" l="0" r="0" t="0"/>
          <a:stretch/>
        </p:blipFill>
        <p:spPr>
          <a:xfrm>
            <a:off x="733406" y="1744013"/>
            <a:ext cx="6747047" cy="2910234"/>
          </a:xfrm>
          <a:prstGeom prst="rect">
            <a:avLst/>
          </a:prstGeom>
          <a:noFill/>
          <a:ln>
            <a:noFill/>
          </a:ln>
        </p:spPr>
      </p:pic>
      <p:sp>
        <p:nvSpPr>
          <p:cNvPr id="186" name="Google Shape;186;p17"/>
          <p:cNvSpPr txBox="1"/>
          <p:nvPr/>
        </p:nvSpPr>
        <p:spPr>
          <a:xfrm>
            <a:off x="6888267" y="3763463"/>
            <a:ext cx="4461832" cy="1157329"/>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accent1"/>
              </a:buClr>
              <a:buSzPts val="2800"/>
              <a:buFont typeface="Arial"/>
              <a:buNone/>
            </a:pPr>
            <a:r>
              <a:rPr b="0" i="0" lang="en-GB" sz="2800" u="none" cap="none" strike="noStrike">
                <a:solidFill>
                  <a:schemeClr val="accent1"/>
                </a:solidFill>
                <a:latin typeface="Calibri"/>
                <a:ea typeface="Calibri"/>
                <a:cs typeface="Calibri"/>
                <a:sym typeface="Calibri"/>
              </a:rPr>
              <a:t>Kristina Mikulova</a:t>
            </a:r>
            <a:endParaRPr b="0" i="0" sz="2800" u="none" cap="none" strike="noStrike">
              <a:solidFill>
                <a:schemeClr val="accent1"/>
              </a:solidFill>
              <a:latin typeface="Calibri"/>
              <a:ea typeface="Calibri"/>
              <a:cs typeface="Calibri"/>
              <a:sym typeface="Calibri"/>
            </a:endParaRPr>
          </a:p>
          <a:p>
            <a:pPr indent="0" lvl="0" marL="0" marR="0" rtl="0" algn="r">
              <a:lnSpc>
                <a:spcPct val="90000"/>
              </a:lnSpc>
              <a:spcBef>
                <a:spcPts val="1000"/>
              </a:spcBef>
              <a:spcAft>
                <a:spcPts val="0"/>
              </a:spcAft>
              <a:buClr>
                <a:schemeClr val="accent1"/>
              </a:buClr>
              <a:buSzPts val="2800"/>
              <a:buFont typeface="Arial"/>
              <a:buNone/>
            </a:pPr>
            <a:r>
              <a:rPr b="0" i="1" lang="en-GB" sz="2800" u="none" cap="none" strike="noStrike">
                <a:solidFill>
                  <a:schemeClr val="accent1"/>
                </a:solidFill>
                <a:latin typeface="Calibri"/>
                <a:ea typeface="Calibri"/>
                <a:cs typeface="Calibri"/>
                <a:sym typeface="Calibri"/>
              </a:rPr>
              <a:t>Head of Regional Hub for Eastern Europe</a:t>
            </a:r>
            <a:endParaRPr/>
          </a:p>
          <a:p>
            <a:pPr indent="0" lvl="0" marL="0" marR="0" rtl="0" algn="r">
              <a:lnSpc>
                <a:spcPct val="90000"/>
              </a:lnSpc>
              <a:spcBef>
                <a:spcPts val="1000"/>
              </a:spcBef>
              <a:spcAft>
                <a:spcPts val="0"/>
              </a:spcAft>
              <a:buClr>
                <a:schemeClr val="accent1"/>
              </a:buClr>
              <a:buSzPts val="2800"/>
              <a:buFont typeface="Arial"/>
              <a:buNone/>
            </a:pPr>
            <a:r>
              <a:rPr b="0" i="0" lang="en-GB" sz="2800" u="none" cap="none" strike="noStrike">
                <a:solidFill>
                  <a:schemeClr val="accent1"/>
                </a:solidFill>
                <a:latin typeface="Calibri"/>
                <a:ea typeface="Calibri"/>
                <a:cs typeface="Calibri"/>
                <a:sym typeface="Calibri"/>
              </a:rPr>
              <a:t>EIB Global Directorate</a:t>
            </a:r>
            <a:endParaRPr b="0" i="0" sz="28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6"/>
          <p:cNvSpPr txBox="1"/>
          <p:nvPr>
            <p:ph type="title"/>
          </p:nvPr>
        </p:nvSpPr>
        <p:spPr>
          <a:xfrm>
            <a:off x="677501" y="222500"/>
            <a:ext cx="10296525" cy="5494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GB" sz="3200"/>
              <a:t>2. EIB in the Water Sector </a:t>
            </a:r>
            <a:endParaRPr sz="3200"/>
          </a:p>
        </p:txBody>
      </p:sp>
      <p:sp>
        <p:nvSpPr>
          <p:cNvPr id="291" name="Google Shape;291;p26"/>
          <p:cNvSpPr txBox="1"/>
          <p:nvPr/>
        </p:nvSpPr>
        <p:spPr>
          <a:xfrm>
            <a:off x="677501" y="808344"/>
            <a:ext cx="10836998"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2</a:t>
            </a:r>
            <a:r>
              <a:rPr b="1" i="0" lang="en-GB" sz="2400" u="none" cap="none" strike="noStrike">
                <a:solidFill>
                  <a:schemeClr val="dk1"/>
                </a:solidFill>
                <a:latin typeface="Calibri"/>
                <a:ea typeface="Calibri"/>
                <a:cs typeface="Calibri"/>
                <a:sym typeface="Calibri"/>
              </a:rPr>
              <a:t>.2 </a:t>
            </a:r>
            <a:r>
              <a:rPr b="1" lang="en-GB" sz="2400">
                <a:solidFill>
                  <a:schemeClr val="dk1"/>
                </a:solidFill>
                <a:latin typeface="Calibri"/>
                <a:ea typeface="Calibri"/>
                <a:cs typeface="Calibri"/>
                <a:sym typeface="Calibri"/>
              </a:rPr>
              <a:t>EIB’s Water Sector Orientation (2023)</a:t>
            </a:r>
            <a:endParaRPr b="1" i="0" sz="2400" u="none" cap="none" strike="noStrike">
              <a:solidFill>
                <a:schemeClr val="dk1"/>
              </a:solidFill>
              <a:latin typeface="Calibri"/>
              <a:ea typeface="Calibri"/>
              <a:cs typeface="Calibri"/>
              <a:sym typeface="Calibri"/>
            </a:endParaRPr>
          </a:p>
        </p:txBody>
      </p:sp>
      <p:sp>
        <p:nvSpPr>
          <p:cNvPr id="292" name="Google Shape;292;p26"/>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93" name="Google Shape;293;p26"/>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94" name="Google Shape;294;p26"/>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95" name="Google Shape;295;p26"/>
          <p:cNvSpPr txBox="1"/>
          <p:nvPr/>
        </p:nvSpPr>
        <p:spPr>
          <a:xfrm>
            <a:off x="841343" y="1711364"/>
            <a:ext cx="6094428" cy="2419124"/>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River basin approach (IWRM)</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Sector development </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Adaptation to climate change</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Water efficiency </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Development of new water supply </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Wastewater and sanitation services</a:t>
            </a:r>
            <a:endParaRPr/>
          </a:p>
          <a:p>
            <a:pPr indent="-533400" lvl="0" marL="533400" marR="0" rtl="0" algn="l">
              <a:lnSpc>
                <a:spcPct val="90000"/>
              </a:lnSpc>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Research and Innovation</a:t>
            </a:r>
            <a:endParaRPr/>
          </a:p>
        </p:txBody>
      </p:sp>
      <p:sp>
        <p:nvSpPr>
          <p:cNvPr id="296" name="Google Shape;296;p26"/>
          <p:cNvSpPr txBox="1"/>
          <p:nvPr/>
        </p:nvSpPr>
        <p:spPr>
          <a:xfrm>
            <a:off x="2128266" y="4967691"/>
            <a:ext cx="4572508" cy="576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2800"/>
              <a:buFont typeface="Calibri"/>
              <a:buNone/>
            </a:pPr>
            <a:r>
              <a:rPr b="1" lang="en-GB" sz="2800">
                <a:solidFill>
                  <a:schemeClr val="dk2"/>
                </a:solidFill>
                <a:latin typeface="Calibri"/>
                <a:ea typeface="Calibri"/>
                <a:cs typeface="Calibri"/>
                <a:sym typeface="Calibri"/>
              </a:rPr>
              <a:t>Maximise Added Value</a:t>
            </a:r>
            <a:endParaRPr sz="2800">
              <a:solidFill>
                <a:schemeClr val="dk2"/>
              </a:solidFill>
              <a:latin typeface="Calibri"/>
              <a:ea typeface="Calibri"/>
              <a:cs typeface="Calibri"/>
              <a:sym typeface="Calibri"/>
            </a:endParaRPr>
          </a:p>
        </p:txBody>
      </p:sp>
      <p:sp>
        <p:nvSpPr>
          <p:cNvPr id="297" name="Google Shape;297;p26"/>
          <p:cNvSpPr/>
          <p:nvPr/>
        </p:nvSpPr>
        <p:spPr>
          <a:xfrm>
            <a:off x="1223628" y="5067076"/>
            <a:ext cx="1368425" cy="3683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85AB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8" name="Google Shape;298;p26">
            <a:hlinkClick r:id="rId3"/>
          </p:cNvPr>
          <p:cNvPicPr preferRelativeResize="0"/>
          <p:nvPr/>
        </p:nvPicPr>
        <p:blipFill rotWithShape="1">
          <a:blip r:embed="rId4">
            <a:alphaModFix/>
          </a:blip>
          <a:srcRect b="0" l="0" r="0" t="0"/>
          <a:stretch/>
        </p:blipFill>
        <p:spPr>
          <a:xfrm>
            <a:off x="7760126" y="1241057"/>
            <a:ext cx="3311826" cy="468588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7"/>
          <p:cNvSpPr txBox="1"/>
          <p:nvPr>
            <p:ph type="title"/>
          </p:nvPr>
        </p:nvSpPr>
        <p:spPr>
          <a:xfrm>
            <a:off x="677501" y="222500"/>
            <a:ext cx="10296525" cy="5494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GB" sz="3200"/>
              <a:t>2. EIB in the Water Sector </a:t>
            </a:r>
            <a:endParaRPr sz="3200"/>
          </a:p>
        </p:txBody>
      </p:sp>
      <p:sp>
        <p:nvSpPr>
          <p:cNvPr id="304" name="Google Shape;304;p27"/>
          <p:cNvSpPr txBox="1"/>
          <p:nvPr/>
        </p:nvSpPr>
        <p:spPr>
          <a:xfrm>
            <a:off x="677501" y="808344"/>
            <a:ext cx="10836998"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2</a:t>
            </a:r>
            <a:r>
              <a:rPr b="1" i="0" lang="en-GB" sz="2400" u="none" cap="none" strike="noStrike">
                <a:solidFill>
                  <a:schemeClr val="dk1"/>
                </a:solidFill>
                <a:latin typeface="Calibri"/>
                <a:ea typeface="Calibri"/>
                <a:cs typeface="Calibri"/>
                <a:sym typeface="Calibri"/>
              </a:rPr>
              <a:t>.3 </a:t>
            </a:r>
            <a:r>
              <a:rPr b="1" lang="en-GB" sz="2400">
                <a:solidFill>
                  <a:schemeClr val="dk1"/>
                </a:solidFill>
                <a:latin typeface="Calibri"/>
                <a:ea typeface="Calibri"/>
                <a:cs typeface="Calibri"/>
                <a:sym typeface="Calibri"/>
              </a:rPr>
              <a:t>Lending Data</a:t>
            </a:r>
            <a:endParaRPr b="1" i="0" sz="2400" u="none" cap="none" strike="noStrike">
              <a:solidFill>
                <a:schemeClr val="dk1"/>
              </a:solidFill>
              <a:latin typeface="Calibri"/>
              <a:ea typeface="Calibri"/>
              <a:cs typeface="Calibri"/>
              <a:sym typeface="Calibri"/>
            </a:endParaRPr>
          </a:p>
        </p:txBody>
      </p:sp>
      <p:sp>
        <p:nvSpPr>
          <p:cNvPr id="305" name="Google Shape;305;p27"/>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306" name="Google Shape;306;p27"/>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307" name="Google Shape;307;p27"/>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08" name="Google Shape;308;p27"/>
          <p:cNvSpPr txBox="1"/>
          <p:nvPr/>
        </p:nvSpPr>
        <p:spPr>
          <a:xfrm>
            <a:off x="9450034" y="5077988"/>
            <a:ext cx="2354943" cy="830997"/>
          </a:xfrm>
          <a:prstGeom prst="rect">
            <a:avLst/>
          </a:prstGeom>
          <a:solidFill>
            <a:srgbClr val="C2D5F6"/>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Portfolio under active implementation (monitoring): EUR 22 bn</a:t>
            </a:r>
            <a:endParaRPr/>
          </a:p>
        </p:txBody>
      </p:sp>
      <p:pic>
        <p:nvPicPr>
          <p:cNvPr id="309" name="Google Shape;309;p27"/>
          <p:cNvPicPr preferRelativeResize="0"/>
          <p:nvPr/>
        </p:nvPicPr>
        <p:blipFill rotWithShape="1">
          <a:blip r:embed="rId3">
            <a:alphaModFix/>
          </a:blip>
          <a:srcRect b="0" l="0" r="0" t="0"/>
          <a:stretch/>
        </p:blipFill>
        <p:spPr>
          <a:xfrm>
            <a:off x="1099335" y="949015"/>
            <a:ext cx="9195371" cy="51974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8"/>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315" name="Google Shape;315;p28"/>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316" name="Google Shape;316;p28"/>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17" name="Google Shape;317;p28"/>
          <p:cNvSpPr txBox="1"/>
          <p:nvPr/>
        </p:nvSpPr>
        <p:spPr>
          <a:xfrm>
            <a:off x="719750" y="5043199"/>
            <a:ext cx="10283872" cy="845245"/>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Calibri"/>
              <a:buNone/>
            </a:pPr>
            <a:r>
              <a:rPr b="1" lang="en-GB" sz="2800">
                <a:solidFill>
                  <a:schemeClr val="dk1"/>
                </a:solidFill>
                <a:latin typeface="Calibri"/>
                <a:ea typeface="Calibri"/>
                <a:cs typeface="Calibri"/>
                <a:sym typeface="Calibri"/>
              </a:rPr>
              <a:t>3. EIB, EU’s Climate Bank </a:t>
            </a:r>
            <a:endParaRPr/>
          </a:p>
        </p:txBody>
      </p:sp>
      <p:pic>
        <p:nvPicPr>
          <p:cNvPr id="318" name="Google Shape;318;p28"/>
          <p:cNvPicPr preferRelativeResize="0"/>
          <p:nvPr/>
        </p:nvPicPr>
        <p:blipFill rotWithShape="1">
          <a:blip r:embed="rId3">
            <a:alphaModFix/>
          </a:blip>
          <a:srcRect b="0" l="0" r="0" t="0"/>
          <a:stretch/>
        </p:blipFill>
        <p:spPr>
          <a:xfrm>
            <a:off x="0" y="376312"/>
            <a:ext cx="12192000" cy="4178300"/>
          </a:xfrm>
          <a:prstGeom prst="rect">
            <a:avLst/>
          </a:prstGeom>
          <a:noFill/>
          <a:ln>
            <a:noFill/>
          </a:ln>
        </p:spPr>
      </p:pic>
      <p:sp>
        <p:nvSpPr>
          <p:cNvPr id="319" name="Google Shape;319;p28"/>
          <p:cNvSpPr txBox="1"/>
          <p:nvPr/>
        </p:nvSpPr>
        <p:spPr>
          <a:xfrm>
            <a:off x="6344239" y="4610249"/>
            <a:ext cx="567771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Calibri"/>
                <a:ea typeface="Calibri"/>
                <a:cs typeface="Calibri"/>
                <a:sym typeface="Calibri"/>
              </a:rPr>
              <a:t>WWTP Hamburg (Germany), net energy generating since 2011</a:t>
            </a:r>
            <a:endParaRPr sz="1400">
              <a:solidFill>
                <a:schemeClr val="dk1"/>
              </a:solidFill>
              <a:latin typeface="Calibri"/>
              <a:ea typeface="Calibri"/>
              <a:cs typeface="Calibri"/>
              <a:sym typeface="Calibri"/>
            </a:endParaRPr>
          </a:p>
        </p:txBody>
      </p:sp>
      <p:sp>
        <p:nvSpPr>
          <p:cNvPr id="320" name="Google Shape;320;p28"/>
          <p:cNvSpPr txBox="1"/>
          <p:nvPr/>
        </p:nvSpPr>
        <p:spPr>
          <a:xfrm>
            <a:off x="0" y="4426615"/>
            <a:ext cx="2323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HAMBURGWASSER</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9"/>
          <p:cNvSpPr txBox="1"/>
          <p:nvPr>
            <p:ph type="title"/>
          </p:nvPr>
        </p:nvSpPr>
        <p:spPr>
          <a:xfrm>
            <a:off x="677501" y="222500"/>
            <a:ext cx="10296525" cy="5494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GB" sz="3200"/>
              <a:t>3. EIB, EU’s Climate Bank </a:t>
            </a:r>
            <a:endParaRPr sz="3200"/>
          </a:p>
        </p:txBody>
      </p:sp>
      <p:sp>
        <p:nvSpPr>
          <p:cNvPr id="326" name="Google Shape;326;p29"/>
          <p:cNvSpPr txBox="1"/>
          <p:nvPr/>
        </p:nvSpPr>
        <p:spPr>
          <a:xfrm>
            <a:off x="677501" y="808344"/>
            <a:ext cx="10836998"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3.1 EIB’s Commitments to Climate Action and Environmental Sustainability (CAES)</a:t>
            </a:r>
            <a:endParaRPr b="1" i="0" sz="2400" u="none" cap="none" strike="noStrike">
              <a:solidFill>
                <a:schemeClr val="dk1"/>
              </a:solidFill>
              <a:latin typeface="Calibri"/>
              <a:ea typeface="Calibri"/>
              <a:cs typeface="Calibri"/>
              <a:sym typeface="Calibri"/>
            </a:endParaRPr>
          </a:p>
        </p:txBody>
      </p:sp>
      <p:sp>
        <p:nvSpPr>
          <p:cNvPr id="327" name="Google Shape;327;p29"/>
          <p:cNvSpPr/>
          <p:nvPr/>
        </p:nvSpPr>
        <p:spPr>
          <a:xfrm>
            <a:off x="791578" y="1319989"/>
            <a:ext cx="11065142" cy="1323439"/>
          </a:xfrm>
          <a:prstGeom prst="rect">
            <a:avLst/>
          </a:prstGeom>
          <a:solidFill>
            <a:srgbClr val="FFFFFF"/>
          </a:solidFill>
          <a:ln cap="flat" cmpd="sng" w="9525">
            <a:solidFill>
              <a:srgbClr val="000000"/>
            </a:solidFill>
            <a:prstDash val="solid"/>
            <a:round/>
            <a:headEnd len="sm" w="sm" type="none"/>
            <a:tailEnd len="sm" w="sm" type="none"/>
          </a:ln>
          <a:effectLst>
            <a:outerShdw blurRad="50800" rotWithShape="0" algn="l"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0" i="1" lang="en-GB" sz="2000" u="none" cap="none" strike="noStrike">
                <a:solidFill>
                  <a:srgbClr val="000000"/>
                </a:solidFill>
                <a:latin typeface="Calibri"/>
                <a:ea typeface="Calibri"/>
                <a:cs typeface="Calibri"/>
                <a:sym typeface="Calibri"/>
              </a:rPr>
              <a:t> </a:t>
            </a:r>
            <a:r>
              <a:rPr i="1" lang="en-GB" sz="2000">
                <a:solidFill>
                  <a:schemeClr val="dk1"/>
                </a:solidFill>
                <a:latin typeface="Calibri"/>
                <a:ea typeface="Calibri"/>
                <a:cs typeface="Calibri"/>
                <a:sym typeface="Calibri"/>
              </a:rPr>
              <a:t>“The EIB will increase its level of support to climate action and environmental sustainability to </a:t>
            </a:r>
            <a:r>
              <a:rPr b="1" i="1" lang="en-GB" sz="2000">
                <a:solidFill>
                  <a:schemeClr val="dk1"/>
                </a:solidFill>
                <a:latin typeface="Calibri"/>
                <a:ea typeface="Calibri"/>
                <a:cs typeface="Calibri"/>
                <a:sym typeface="Calibri"/>
              </a:rPr>
              <a:t>exceed 50% of its overall lending activity by 2025</a:t>
            </a:r>
            <a:r>
              <a:rPr i="1" lang="en-GB" sz="2000">
                <a:solidFill>
                  <a:schemeClr val="dk1"/>
                </a:solidFill>
                <a:latin typeface="Calibri"/>
                <a:ea typeface="Calibri"/>
                <a:cs typeface="Calibri"/>
                <a:sym typeface="Calibri"/>
              </a:rPr>
              <a:t>.” (EIB Group Climate Bank Roadmap 2020-2025)</a:t>
            </a:r>
            <a:endParaRPr/>
          </a:p>
          <a:p>
            <a:pPr indent="0" lvl="0" marL="0" marR="0" rtl="0" algn="l">
              <a:spcBef>
                <a:spcPts val="0"/>
              </a:spcBef>
              <a:spcAft>
                <a:spcPts val="0"/>
              </a:spcAft>
              <a:buNone/>
            </a:pPr>
            <a:r>
              <a:rPr i="1" lang="en-GB" sz="2000">
                <a:solidFill>
                  <a:schemeClr val="dk1"/>
                </a:solidFill>
                <a:latin typeface="Calibri"/>
                <a:ea typeface="Calibri"/>
                <a:cs typeface="Calibri"/>
                <a:sym typeface="Calibri"/>
              </a:rPr>
              <a:t>“The EIB supports its countries of operation in delivering on their biodiversity goals” (Environment Framework 2022). Inside EU, it supports EU’s Biodiversity strategy for 2030 as part of the EU Green Deal.</a:t>
            </a:r>
            <a:r>
              <a:rPr lang="en-GB" sz="2000">
                <a:solidFill>
                  <a:schemeClr val="dk1"/>
                </a:solidFill>
                <a:latin typeface="Calibri"/>
                <a:ea typeface="Calibri"/>
                <a:cs typeface="Calibri"/>
                <a:sym typeface="Calibri"/>
              </a:rPr>
              <a:t> </a:t>
            </a:r>
            <a:endParaRPr i="1" sz="2000">
              <a:solidFill>
                <a:schemeClr val="dk1"/>
              </a:solidFill>
              <a:latin typeface="Calibri"/>
              <a:ea typeface="Calibri"/>
              <a:cs typeface="Calibri"/>
              <a:sym typeface="Calibri"/>
            </a:endParaRPr>
          </a:p>
        </p:txBody>
      </p:sp>
      <p:sp>
        <p:nvSpPr>
          <p:cNvPr id="328" name="Google Shape;328;p29"/>
          <p:cNvSpPr/>
          <p:nvPr/>
        </p:nvSpPr>
        <p:spPr>
          <a:xfrm rot="5400000">
            <a:off x="3314398" y="2636834"/>
            <a:ext cx="365461" cy="676275"/>
          </a:xfrm>
          <a:prstGeom prst="rightArrow">
            <a:avLst>
              <a:gd fmla="val 50000" name="adj1"/>
              <a:gd fmla="val 50000" name="adj2"/>
            </a:avLst>
          </a:prstGeom>
          <a:solidFill>
            <a:srgbClr val="BBD6EE"/>
          </a:solidFill>
          <a:ln cap="flat" cmpd="sng" w="1270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9" name="Google Shape;329;p29"/>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330" name="Google Shape;330;p29"/>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331" name="Google Shape;331;p29"/>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32" name="Google Shape;332;p29"/>
          <p:cNvSpPr/>
          <p:nvPr/>
        </p:nvSpPr>
        <p:spPr>
          <a:xfrm>
            <a:off x="783271" y="4736841"/>
            <a:ext cx="11065142" cy="1428848"/>
          </a:xfrm>
          <a:prstGeom prst="rect">
            <a:avLst/>
          </a:prstGeom>
          <a:solidFill>
            <a:srgbClr val="FFC000"/>
          </a:solidFill>
          <a:ln cap="flat" cmpd="sng" w="9525">
            <a:solidFill>
              <a:srgbClr val="000000"/>
            </a:solidFill>
            <a:prstDash val="solid"/>
            <a:miter lim="800000"/>
            <a:headEnd len="sm" w="sm" type="none"/>
            <a:tailEnd len="sm" w="sm" type="none"/>
          </a:ln>
          <a:effectLst>
            <a:outerShdw blurRad="50800" rotWithShape="0" algn="l" dist="38100">
              <a:srgbClr val="000000">
                <a:alpha val="40000"/>
              </a:srgbClr>
            </a:outerShdw>
          </a:effectLst>
        </p:spPr>
        <p:txBody>
          <a:bodyPr anchorCtr="0" anchor="t" bIns="45700" lIns="91425" spcFirstLastPara="1" rIns="91425" wrap="square" tIns="45700">
            <a:noAutofit/>
          </a:bodyPr>
          <a:lstStyle/>
          <a:p>
            <a:pPr indent="9525" lvl="0" marL="0" marR="0" rtl="0" algn="just">
              <a:lnSpc>
                <a:spcPct val="100000"/>
              </a:lnSpc>
              <a:spcBef>
                <a:spcPts val="0"/>
              </a:spcBef>
              <a:spcAft>
                <a:spcPts val="0"/>
              </a:spcAft>
              <a:buClr>
                <a:srgbClr val="000000"/>
              </a:buClr>
              <a:buSzPts val="2000"/>
              <a:buFont typeface="Calibri"/>
              <a:buNone/>
            </a:pPr>
            <a:r>
              <a:rPr lang="en-GB" sz="2000" u="sng" cap="none" strike="noStrike">
                <a:solidFill>
                  <a:srgbClr val="000000"/>
                </a:solidFill>
                <a:latin typeface="Calibri"/>
                <a:ea typeface="Calibri"/>
                <a:cs typeface="Calibri"/>
                <a:sym typeface="Calibri"/>
              </a:rPr>
              <a:t>Results:</a:t>
            </a:r>
            <a:endParaRPr/>
          </a:p>
          <a:p>
            <a:pPr indent="-533400" lvl="0" marL="533400" marR="0" rtl="0" algn="just">
              <a:lnSpc>
                <a:spcPct val="100000"/>
              </a:lnSpc>
              <a:spcBef>
                <a:spcPts val="0"/>
              </a:spcBef>
              <a:spcAft>
                <a:spcPts val="0"/>
              </a:spcAft>
              <a:buClr>
                <a:srgbClr val="000000"/>
              </a:buClr>
              <a:buSzPts val="2000"/>
              <a:buFont typeface="Arial"/>
              <a:buChar char="•"/>
            </a:pPr>
            <a:r>
              <a:rPr lang="en-GB" sz="2000">
                <a:solidFill>
                  <a:srgbClr val="000000"/>
                </a:solidFill>
                <a:latin typeface="Calibri"/>
                <a:ea typeface="Calibri"/>
                <a:cs typeface="Calibri"/>
                <a:sym typeface="Calibri"/>
              </a:rPr>
              <a:t>Since</a:t>
            </a:r>
            <a:r>
              <a:rPr lang="en-GB" sz="2000" u="none" cap="none" strike="noStrike">
                <a:solidFill>
                  <a:srgbClr val="000000"/>
                </a:solidFill>
                <a:latin typeface="Calibri"/>
                <a:ea typeface="Calibri"/>
                <a:cs typeface="Calibri"/>
                <a:sym typeface="Calibri"/>
              </a:rPr>
              <a:t> 2021,</a:t>
            </a:r>
            <a:r>
              <a:rPr lang="en-GB" sz="2000" u="none" cap="none" strike="noStrike">
                <a:solidFill>
                  <a:srgbClr val="000000"/>
                </a:solidFill>
                <a:latin typeface="Calibri"/>
                <a:ea typeface="Calibri"/>
                <a:cs typeface="Calibri"/>
                <a:sym typeface="Calibri"/>
              </a:rPr>
              <a:t> </a:t>
            </a:r>
            <a:r>
              <a:rPr lang="en-GB" sz="2000" u="none" cap="none" strike="noStrike">
                <a:solidFill>
                  <a:srgbClr val="000000"/>
                </a:solidFill>
                <a:latin typeface="Calibri"/>
                <a:ea typeface="Calibri"/>
                <a:cs typeface="Calibri"/>
                <a:sym typeface="Calibri"/>
              </a:rPr>
              <a:t>climate action and environmental</a:t>
            </a:r>
            <a:r>
              <a:rPr lang="en-GB" sz="2000" u="none" cap="none" strike="noStrike">
                <a:solidFill>
                  <a:srgbClr val="000000"/>
                </a:solidFill>
                <a:latin typeface="Calibri"/>
                <a:ea typeface="Calibri"/>
                <a:cs typeface="Calibri"/>
                <a:sym typeface="Calibri"/>
              </a:rPr>
              <a:t> </a:t>
            </a:r>
            <a:r>
              <a:rPr lang="en-GB" sz="2000" u="none" cap="none" strike="noStrike">
                <a:solidFill>
                  <a:srgbClr val="000000"/>
                </a:solidFill>
                <a:latin typeface="Calibri"/>
                <a:ea typeface="Calibri"/>
                <a:cs typeface="Calibri"/>
                <a:sym typeface="Calibri"/>
              </a:rPr>
              <a:t>sustainability financing by the EIB has always been above </a:t>
            </a:r>
            <a:r>
              <a:rPr lang="en-GB" sz="2000">
                <a:solidFill>
                  <a:srgbClr val="000000"/>
                </a:solidFill>
                <a:latin typeface="Calibri"/>
                <a:ea typeface="Calibri"/>
                <a:cs typeface="Calibri"/>
                <a:sym typeface="Calibri"/>
              </a:rPr>
              <a:t>51% of total lending.</a:t>
            </a:r>
            <a:endParaRPr sz="2000">
              <a:solidFill>
                <a:srgbClr val="000000"/>
              </a:solidFill>
              <a:latin typeface="Calibri"/>
              <a:ea typeface="Calibri"/>
              <a:cs typeface="Calibri"/>
              <a:sym typeface="Calibri"/>
            </a:endParaRPr>
          </a:p>
          <a:p>
            <a:pPr indent="-533400" lvl="0" marL="533400" marR="0" rtl="0" algn="just">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weighted average CAES score of water projects has always been above 75% since 2021.</a:t>
            </a:r>
            <a:endParaRPr/>
          </a:p>
          <a:p>
            <a:pPr indent="9525" lvl="0" marL="0" marR="0" rtl="0" algn="just">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endParaRPr/>
          </a:p>
        </p:txBody>
      </p:sp>
      <p:sp>
        <p:nvSpPr>
          <p:cNvPr id="333" name="Google Shape;333;p29"/>
          <p:cNvSpPr/>
          <p:nvPr/>
        </p:nvSpPr>
        <p:spPr>
          <a:xfrm>
            <a:off x="791578" y="3306519"/>
            <a:ext cx="5411102" cy="707886"/>
          </a:xfrm>
          <a:prstGeom prst="rect">
            <a:avLst/>
          </a:prstGeom>
          <a:solidFill>
            <a:srgbClr val="BBD6EE"/>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1" lang="en-GB" sz="2000" u="none" cap="none" strike="noStrike">
                <a:solidFill>
                  <a:srgbClr val="323F4F"/>
                </a:solidFill>
                <a:latin typeface="Calibri"/>
                <a:ea typeface="Calibri"/>
                <a:cs typeface="Calibri"/>
                <a:sym typeface="Calibri"/>
              </a:rPr>
              <a:t>We assess the climate action (CA) contribution of all our </a:t>
            </a:r>
            <a:r>
              <a:rPr b="1" i="1" lang="en-GB" sz="2000">
                <a:solidFill>
                  <a:srgbClr val="323F4F"/>
                </a:solidFill>
                <a:latin typeface="Calibri"/>
                <a:ea typeface="Calibri"/>
                <a:cs typeface="Calibri"/>
                <a:sym typeface="Calibri"/>
              </a:rPr>
              <a:t>projects (adaptation and/or mitigation) </a:t>
            </a:r>
            <a:endParaRPr b="1" i="1" sz="2000" u="none" cap="none" strike="noStrike">
              <a:solidFill>
                <a:srgbClr val="323F4F"/>
              </a:solidFill>
              <a:latin typeface="Calibri"/>
              <a:ea typeface="Calibri"/>
              <a:cs typeface="Calibri"/>
              <a:sym typeface="Calibri"/>
            </a:endParaRPr>
          </a:p>
        </p:txBody>
      </p:sp>
      <p:sp>
        <p:nvSpPr>
          <p:cNvPr id="334" name="Google Shape;334;p29"/>
          <p:cNvSpPr/>
          <p:nvPr/>
        </p:nvSpPr>
        <p:spPr>
          <a:xfrm rot="5400000">
            <a:off x="8903549" y="2636835"/>
            <a:ext cx="365463" cy="676275"/>
          </a:xfrm>
          <a:prstGeom prst="rightArrow">
            <a:avLst>
              <a:gd fmla="val 50000" name="adj1"/>
              <a:gd fmla="val 50000" name="adj2"/>
            </a:avLst>
          </a:prstGeom>
          <a:solidFill>
            <a:srgbClr val="C4E0B2"/>
          </a:solidFill>
          <a:ln cap="flat" cmpd="sng" w="1270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5" name="Google Shape;335;p29"/>
          <p:cNvSpPr/>
          <p:nvPr/>
        </p:nvSpPr>
        <p:spPr>
          <a:xfrm>
            <a:off x="6315842" y="3306517"/>
            <a:ext cx="5540878" cy="707886"/>
          </a:xfrm>
          <a:prstGeom prst="rect">
            <a:avLst/>
          </a:prstGeom>
          <a:solidFill>
            <a:srgbClr val="C4E0B2"/>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1" lang="en-GB" sz="2000" u="none" cap="none" strike="noStrike">
                <a:solidFill>
                  <a:srgbClr val="323F4F"/>
                </a:solidFill>
                <a:latin typeface="Calibri"/>
                <a:ea typeface="Calibri"/>
                <a:cs typeface="Calibri"/>
                <a:sym typeface="Calibri"/>
              </a:rPr>
              <a:t>We </a:t>
            </a:r>
            <a:r>
              <a:rPr b="1" i="1" lang="en-GB" sz="2000">
                <a:solidFill>
                  <a:srgbClr val="323F4F"/>
                </a:solidFill>
                <a:latin typeface="Calibri"/>
                <a:ea typeface="Calibri"/>
                <a:cs typeface="Calibri"/>
                <a:sym typeface="Calibri"/>
              </a:rPr>
              <a:t>determine the environmental sustainability (ES) of all our projects based on the EU Taxonomy.</a:t>
            </a:r>
            <a:endParaRPr b="1" i="1" sz="2000" u="none" cap="none" strike="noStrike">
              <a:solidFill>
                <a:srgbClr val="323F4F"/>
              </a:solidFill>
              <a:latin typeface="Calibri"/>
              <a:ea typeface="Calibri"/>
              <a:cs typeface="Calibri"/>
              <a:sym typeface="Calibri"/>
            </a:endParaRPr>
          </a:p>
        </p:txBody>
      </p:sp>
      <p:sp>
        <p:nvSpPr>
          <p:cNvPr id="336" name="Google Shape;336;p29"/>
          <p:cNvSpPr/>
          <p:nvPr/>
        </p:nvSpPr>
        <p:spPr>
          <a:xfrm>
            <a:off x="5418396" y="4294700"/>
            <a:ext cx="1379727" cy="354207"/>
          </a:xfrm>
          <a:prstGeom prst="rect">
            <a:avLst/>
          </a:prstGeom>
          <a:solidFill>
            <a:srgbClr val="FFC000"/>
          </a:solidFill>
          <a:ln cap="flat" cmpd="sng" w="9525">
            <a:solidFill>
              <a:srgbClr val="000000"/>
            </a:solidFill>
            <a:prstDash val="solid"/>
            <a:miter lim="800000"/>
            <a:headEnd len="sm" w="sm" type="none"/>
            <a:tailEnd len="sm" w="sm" type="none"/>
          </a:ln>
          <a:effectLst>
            <a:outerShdw blurRad="50800" rotWithShape="0" algn="l" dist="38100">
              <a:srgbClr val="000000">
                <a:alpha val="40000"/>
              </a:srgbClr>
            </a:outerShdw>
          </a:effectLst>
        </p:spPr>
        <p:txBody>
          <a:bodyPr anchorCtr="0" anchor="t" bIns="45700" lIns="91425" spcFirstLastPara="1" rIns="91425" wrap="square" tIns="45700">
            <a:noAutofit/>
          </a:bodyPr>
          <a:lstStyle/>
          <a:p>
            <a:pPr indent="9525" lvl="0" marL="0" marR="0" rtl="0" algn="just">
              <a:lnSpc>
                <a:spcPct val="100000"/>
              </a:lnSpc>
              <a:spcBef>
                <a:spcPts val="0"/>
              </a:spcBef>
              <a:spcAft>
                <a:spcPts val="0"/>
              </a:spcAft>
              <a:buClr>
                <a:srgbClr val="000000"/>
              </a:buClr>
              <a:buSzPts val="2000"/>
              <a:buFont typeface="Calibri"/>
              <a:buNone/>
            </a:pPr>
            <a:r>
              <a:rPr b="1" lang="en-GB" sz="2000" u="none" cap="none" strike="noStrike">
                <a:solidFill>
                  <a:srgbClr val="000000"/>
                </a:solidFill>
                <a:latin typeface="Calibri"/>
                <a:ea typeface="Calibri"/>
                <a:cs typeface="Calibri"/>
                <a:sym typeface="Calibri"/>
              </a:rPr>
              <a:t>CAES Score</a:t>
            </a:r>
            <a:endParaRPr b="1" sz="1800" u="none" cap="none" strike="noStrike">
              <a:solidFill>
                <a:srgbClr val="000000"/>
              </a:solidFill>
              <a:latin typeface="Calibri"/>
              <a:ea typeface="Calibri"/>
              <a:cs typeface="Calibri"/>
              <a:sym typeface="Calibri"/>
            </a:endParaRPr>
          </a:p>
        </p:txBody>
      </p:sp>
      <p:sp>
        <p:nvSpPr>
          <p:cNvPr id="337" name="Google Shape;337;p29"/>
          <p:cNvSpPr/>
          <p:nvPr/>
        </p:nvSpPr>
        <p:spPr>
          <a:xfrm rot="2772935">
            <a:off x="4972051" y="4040275"/>
            <a:ext cx="324405" cy="407549"/>
          </a:xfrm>
          <a:prstGeom prst="rightArrow">
            <a:avLst>
              <a:gd fmla="val 50000" name="adj1"/>
              <a:gd fmla="val 50000" name="adj2"/>
            </a:avLst>
          </a:prstGeom>
          <a:solidFill>
            <a:srgbClr val="FFC000"/>
          </a:solidFill>
          <a:ln cap="flat" cmpd="sng" w="1270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8" name="Google Shape;338;p29"/>
          <p:cNvSpPr/>
          <p:nvPr/>
        </p:nvSpPr>
        <p:spPr>
          <a:xfrm rot="8448638">
            <a:off x="6892516" y="4038801"/>
            <a:ext cx="305589" cy="407549"/>
          </a:xfrm>
          <a:prstGeom prst="rightArrow">
            <a:avLst>
              <a:gd fmla="val 50000" name="adj1"/>
              <a:gd fmla="val 50000" name="adj2"/>
            </a:avLst>
          </a:prstGeom>
          <a:solidFill>
            <a:srgbClr val="FFC000"/>
          </a:solidFill>
          <a:ln cap="flat" cmpd="sng" w="12700">
            <a:solidFill>
              <a:srgbClr val="000000"/>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0"/>
          <p:cNvSpPr txBox="1"/>
          <p:nvPr>
            <p:ph type="title"/>
          </p:nvPr>
        </p:nvSpPr>
        <p:spPr>
          <a:xfrm>
            <a:off x="677501" y="222500"/>
            <a:ext cx="10296525" cy="5494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GB" sz="3200"/>
              <a:t>3. EIB, EU’s Climate Bank </a:t>
            </a:r>
            <a:endParaRPr sz="3200"/>
          </a:p>
        </p:txBody>
      </p:sp>
      <p:sp>
        <p:nvSpPr>
          <p:cNvPr id="344" name="Google Shape;344;p30"/>
          <p:cNvSpPr txBox="1"/>
          <p:nvPr/>
        </p:nvSpPr>
        <p:spPr>
          <a:xfrm>
            <a:off x="677501" y="808344"/>
            <a:ext cx="10836998"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3</a:t>
            </a:r>
            <a:r>
              <a:rPr b="1" i="0" lang="en-GB" sz="2400" u="none" cap="none" strike="noStrike">
                <a:solidFill>
                  <a:schemeClr val="dk1"/>
                </a:solidFill>
                <a:latin typeface="Calibri"/>
                <a:ea typeface="Calibri"/>
                <a:cs typeface="Calibri"/>
                <a:sym typeface="Calibri"/>
              </a:rPr>
              <a:t>.2 EIB’s </a:t>
            </a:r>
            <a:r>
              <a:rPr b="1" lang="en-GB" sz="2400">
                <a:solidFill>
                  <a:schemeClr val="dk1"/>
                </a:solidFill>
                <a:latin typeface="Calibri"/>
                <a:ea typeface="Calibri"/>
                <a:cs typeface="Calibri"/>
                <a:sym typeface="Calibri"/>
              </a:rPr>
              <a:t>P</a:t>
            </a:r>
            <a:r>
              <a:rPr b="1" i="0" lang="en-GB" sz="2400" u="none" cap="none" strike="noStrike">
                <a:solidFill>
                  <a:schemeClr val="dk1"/>
                </a:solidFill>
                <a:latin typeface="Calibri"/>
                <a:ea typeface="Calibri"/>
                <a:cs typeface="Calibri"/>
                <a:sym typeface="Calibri"/>
              </a:rPr>
              <a:t>olicy Documents </a:t>
            </a:r>
            <a:r>
              <a:rPr b="1" lang="en-GB" sz="2400">
                <a:solidFill>
                  <a:schemeClr val="dk1"/>
                </a:solidFill>
                <a:latin typeface="Calibri"/>
                <a:ea typeface="Calibri"/>
                <a:cs typeface="Calibri"/>
                <a:sym typeface="Calibri"/>
              </a:rPr>
              <a:t>for Environment, Social and Climate</a:t>
            </a:r>
            <a:endParaRPr b="1" i="0" sz="2400" u="none" cap="none" strike="noStrike">
              <a:solidFill>
                <a:schemeClr val="dk1"/>
              </a:solidFill>
              <a:latin typeface="Calibri"/>
              <a:ea typeface="Calibri"/>
              <a:cs typeface="Calibri"/>
              <a:sym typeface="Calibri"/>
            </a:endParaRPr>
          </a:p>
        </p:txBody>
      </p:sp>
      <p:sp>
        <p:nvSpPr>
          <p:cNvPr id="345" name="Google Shape;345;p30"/>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346" name="Google Shape;346;p30"/>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347" name="Google Shape;347;p30"/>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348" name="Google Shape;348;p30"/>
          <p:cNvGrpSpPr/>
          <p:nvPr/>
        </p:nvGrpSpPr>
        <p:grpSpPr>
          <a:xfrm>
            <a:off x="1029380" y="1272301"/>
            <a:ext cx="10725573" cy="5024665"/>
            <a:chOff x="143261" y="2824"/>
            <a:chExt cx="10725573" cy="5024665"/>
          </a:xfrm>
        </p:grpSpPr>
        <p:sp>
          <p:nvSpPr>
            <p:cNvPr id="349" name="Google Shape;349;p30"/>
            <p:cNvSpPr/>
            <p:nvPr/>
          </p:nvSpPr>
          <p:spPr>
            <a:xfrm>
              <a:off x="5553372" y="1803328"/>
              <a:ext cx="4113284" cy="307931"/>
            </a:xfrm>
            <a:custGeom>
              <a:rect b="b" l="l" r="r" t="t"/>
              <a:pathLst>
                <a:path extrusionOk="0" h="120000" w="120000">
                  <a:moveTo>
                    <a:pt x="0" y="0"/>
                  </a:moveTo>
                  <a:lnTo>
                    <a:pt x="0" y="58876"/>
                  </a:lnTo>
                  <a:lnTo>
                    <a:pt x="120000" y="58876"/>
                  </a:lnTo>
                  <a:lnTo>
                    <a:pt x="120000" y="120000"/>
                  </a:lnTo>
                </a:path>
              </a:pathLst>
            </a:custGeom>
            <a:noFill/>
            <a:ln cap="flat" cmpd="sng" w="12700">
              <a:solidFill>
                <a:srgbClr val="103A84"/>
              </a:solidFill>
              <a:prstDash val="solid"/>
              <a:miter lim="800000"/>
              <a:headEnd len="sm" w="sm" type="none"/>
              <a:tailEnd len="sm" w="sm" type="none"/>
            </a:ln>
          </p:spPr>
        </p:sp>
        <p:sp>
          <p:nvSpPr>
            <p:cNvPr id="350" name="Google Shape;350;p30"/>
            <p:cNvSpPr/>
            <p:nvPr/>
          </p:nvSpPr>
          <p:spPr>
            <a:xfrm>
              <a:off x="5513274" y="2858159"/>
              <a:ext cx="481993" cy="1206884"/>
            </a:xfrm>
            <a:custGeom>
              <a:rect b="b" l="l" r="r" t="t"/>
              <a:pathLst>
                <a:path extrusionOk="0" h="120000" w="120000">
                  <a:moveTo>
                    <a:pt x="0" y="0"/>
                  </a:moveTo>
                  <a:lnTo>
                    <a:pt x="0" y="120000"/>
                  </a:lnTo>
                  <a:lnTo>
                    <a:pt x="120000" y="120000"/>
                  </a:lnTo>
                </a:path>
              </a:pathLst>
            </a:custGeom>
            <a:noFill/>
            <a:ln cap="flat" cmpd="sng" w="12700">
              <a:solidFill>
                <a:srgbClr val="103A84"/>
              </a:solidFill>
              <a:prstDash val="solid"/>
              <a:miter lim="800000"/>
              <a:headEnd len="sm" w="sm" type="none"/>
              <a:tailEnd len="sm" w="sm" type="none"/>
            </a:ln>
          </p:spPr>
        </p:sp>
        <p:sp>
          <p:nvSpPr>
            <p:cNvPr id="351" name="Google Shape;351;p30"/>
            <p:cNvSpPr/>
            <p:nvPr/>
          </p:nvSpPr>
          <p:spPr>
            <a:xfrm>
              <a:off x="5553372" y="1803328"/>
              <a:ext cx="1132127" cy="307931"/>
            </a:xfrm>
            <a:custGeom>
              <a:rect b="b" l="l" r="r" t="t"/>
              <a:pathLst>
                <a:path extrusionOk="0" h="120000" w="120000">
                  <a:moveTo>
                    <a:pt x="0" y="0"/>
                  </a:moveTo>
                  <a:lnTo>
                    <a:pt x="0" y="58876"/>
                  </a:lnTo>
                  <a:lnTo>
                    <a:pt x="120000" y="58876"/>
                  </a:lnTo>
                  <a:lnTo>
                    <a:pt x="120000" y="120000"/>
                  </a:lnTo>
                </a:path>
              </a:pathLst>
            </a:custGeom>
            <a:noFill/>
            <a:ln cap="flat" cmpd="sng" w="12700">
              <a:solidFill>
                <a:srgbClr val="103A84"/>
              </a:solidFill>
              <a:prstDash val="solid"/>
              <a:miter lim="800000"/>
              <a:headEnd len="sm" w="sm" type="none"/>
              <a:tailEnd len="sm" w="sm" type="none"/>
            </a:ln>
          </p:spPr>
        </p:sp>
        <p:sp>
          <p:nvSpPr>
            <p:cNvPr id="352" name="Google Shape;352;p30"/>
            <p:cNvSpPr/>
            <p:nvPr/>
          </p:nvSpPr>
          <p:spPr>
            <a:xfrm>
              <a:off x="3930965" y="1803328"/>
              <a:ext cx="1622406" cy="307931"/>
            </a:xfrm>
            <a:custGeom>
              <a:rect b="b" l="l" r="r" t="t"/>
              <a:pathLst>
                <a:path extrusionOk="0" h="120000" w="120000">
                  <a:moveTo>
                    <a:pt x="120000" y="0"/>
                  </a:moveTo>
                  <a:lnTo>
                    <a:pt x="120000" y="58876"/>
                  </a:lnTo>
                  <a:lnTo>
                    <a:pt x="0" y="58876"/>
                  </a:lnTo>
                  <a:lnTo>
                    <a:pt x="0" y="120000"/>
                  </a:lnTo>
                </a:path>
              </a:pathLst>
            </a:custGeom>
            <a:noFill/>
            <a:ln cap="flat" cmpd="sng" w="12700">
              <a:solidFill>
                <a:srgbClr val="103A84"/>
              </a:solidFill>
              <a:prstDash val="solid"/>
              <a:miter lim="800000"/>
              <a:headEnd len="sm" w="sm" type="none"/>
              <a:tailEnd len="sm" w="sm" type="none"/>
            </a:ln>
          </p:spPr>
        </p:sp>
        <p:sp>
          <p:nvSpPr>
            <p:cNvPr id="353" name="Google Shape;353;p30"/>
            <p:cNvSpPr/>
            <p:nvPr/>
          </p:nvSpPr>
          <p:spPr>
            <a:xfrm>
              <a:off x="393106" y="2858159"/>
              <a:ext cx="374767" cy="932480"/>
            </a:xfrm>
            <a:custGeom>
              <a:rect b="b" l="l" r="r" t="t"/>
              <a:pathLst>
                <a:path extrusionOk="0" h="120000" w="120000">
                  <a:moveTo>
                    <a:pt x="0" y="0"/>
                  </a:moveTo>
                  <a:lnTo>
                    <a:pt x="0" y="120000"/>
                  </a:lnTo>
                  <a:lnTo>
                    <a:pt x="120000" y="120000"/>
                  </a:lnTo>
                </a:path>
              </a:pathLst>
            </a:custGeom>
            <a:noFill/>
            <a:ln cap="flat" cmpd="sng" w="12700">
              <a:solidFill>
                <a:srgbClr val="103A84"/>
              </a:solidFill>
              <a:prstDash val="solid"/>
              <a:miter lim="800000"/>
              <a:headEnd len="sm" w="sm" type="none"/>
              <a:tailEnd len="sm" w="sm" type="none"/>
            </a:ln>
          </p:spPr>
        </p:sp>
        <p:sp>
          <p:nvSpPr>
            <p:cNvPr id="354" name="Google Shape;354;p30"/>
            <p:cNvSpPr/>
            <p:nvPr/>
          </p:nvSpPr>
          <p:spPr>
            <a:xfrm>
              <a:off x="1392487" y="1803328"/>
              <a:ext cx="4160884" cy="307931"/>
            </a:xfrm>
            <a:custGeom>
              <a:rect b="b" l="l" r="r" t="t"/>
              <a:pathLst>
                <a:path extrusionOk="0" h="120000" w="120000">
                  <a:moveTo>
                    <a:pt x="120000" y="0"/>
                  </a:moveTo>
                  <a:lnTo>
                    <a:pt x="120000" y="58876"/>
                  </a:lnTo>
                  <a:lnTo>
                    <a:pt x="0" y="58876"/>
                  </a:lnTo>
                  <a:lnTo>
                    <a:pt x="0" y="120000"/>
                  </a:lnTo>
                </a:path>
              </a:pathLst>
            </a:custGeom>
            <a:noFill/>
            <a:ln cap="flat" cmpd="sng" w="12700">
              <a:solidFill>
                <a:srgbClr val="103A84"/>
              </a:solidFill>
              <a:prstDash val="solid"/>
              <a:miter lim="800000"/>
              <a:headEnd len="sm" w="sm" type="none"/>
              <a:tailEnd len="sm" w="sm" type="none"/>
            </a:ln>
          </p:spPr>
        </p:sp>
        <p:sp>
          <p:nvSpPr>
            <p:cNvPr id="355" name="Google Shape;355;p30"/>
            <p:cNvSpPr/>
            <p:nvPr/>
          </p:nvSpPr>
          <p:spPr>
            <a:xfrm>
              <a:off x="3871116" y="749723"/>
              <a:ext cx="1682255" cy="319463"/>
            </a:xfrm>
            <a:custGeom>
              <a:rect b="b" l="l" r="r" t="t"/>
              <a:pathLst>
                <a:path extrusionOk="0" h="120000" w="120000">
                  <a:moveTo>
                    <a:pt x="0" y="0"/>
                  </a:moveTo>
                  <a:lnTo>
                    <a:pt x="0" y="61083"/>
                  </a:lnTo>
                  <a:lnTo>
                    <a:pt x="120000" y="61083"/>
                  </a:lnTo>
                  <a:lnTo>
                    <a:pt x="120000" y="120000"/>
                  </a:lnTo>
                </a:path>
              </a:pathLst>
            </a:custGeom>
            <a:noFill/>
            <a:ln cap="flat" cmpd="sng" w="12700">
              <a:solidFill>
                <a:srgbClr val="0F3374"/>
              </a:solidFill>
              <a:prstDash val="solid"/>
              <a:miter lim="800000"/>
              <a:headEnd len="sm" w="sm" type="none"/>
              <a:tailEnd len="sm" w="sm" type="none"/>
            </a:ln>
          </p:spPr>
        </p:sp>
        <p:sp>
          <p:nvSpPr>
            <p:cNvPr id="356" name="Google Shape;356;p30"/>
            <p:cNvSpPr/>
            <p:nvPr/>
          </p:nvSpPr>
          <p:spPr>
            <a:xfrm>
              <a:off x="1870271" y="749723"/>
              <a:ext cx="2000845" cy="323765"/>
            </a:xfrm>
            <a:custGeom>
              <a:rect b="b" l="l" r="r" t="t"/>
              <a:pathLst>
                <a:path extrusionOk="0" h="120000" w="120000">
                  <a:moveTo>
                    <a:pt x="120000" y="0"/>
                  </a:moveTo>
                  <a:lnTo>
                    <a:pt x="120000" y="61866"/>
                  </a:lnTo>
                  <a:lnTo>
                    <a:pt x="0" y="61866"/>
                  </a:lnTo>
                  <a:lnTo>
                    <a:pt x="0" y="120000"/>
                  </a:lnTo>
                </a:path>
              </a:pathLst>
            </a:custGeom>
            <a:noFill/>
            <a:ln cap="flat" cmpd="sng" w="12700">
              <a:solidFill>
                <a:srgbClr val="0F3374"/>
              </a:solidFill>
              <a:prstDash val="solid"/>
              <a:miter lim="800000"/>
              <a:headEnd len="sm" w="sm" type="none"/>
              <a:tailEnd len="sm" w="sm" type="none"/>
            </a:ln>
          </p:spPr>
        </p:sp>
        <p:sp>
          <p:nvSpPr>
            <p:cNvPr id="357" name="Google Shape;357;p30"/>
            <p:cNvSpPr/>
            <p:nvPr/>
          </p:nvSpPr>
          <p:spPr>
            <a:xfrm>
              <a:off x="2429721" y="2824"/>
              <a:ext cx="2882791" cy="746898"/>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txBox="1"/>
            <p:nvPr/>
          </p:nvSpPr>
          <p:spPr>
            <a:xfrm>
              <a:off x="2429721" y="2824"/>
              <a:ext cx="2882791" cy="746898"/>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1" i="0" lang="en-GB" sz="1800" u="sng">
                  <a:solidFill>
                    <a:schemeClr val="hlink"/>
                  </a:solidFill>
                  <a:latin typeface="Calibri"/>
                  <a:ea typeface="Calibri"/>
                  <a:cs typeface="Calibri"/>
                  <a:sym typeface="Calibri"/>
                  <a:hlinkClick r:id="rId3"/>
                </a:rPr>
                <a:t>Environmental and Social Policy (Feb. 2022)</a:t>
              </a:r>
              <a:endParaRPr b="1" sz="1800">
                <a:solidFill>
                  <a:schemeClr val="dk1"/>
                </a:solidFill>
                <a:latin typeface="Calibri"/>
                <a:ea typeface="Calibri"/>
                <a:cs typeface="Calibri"/>
                <a:sym typeface="Calibri"/>
              </a:endParaRPr>
            </a:p>
          </p:txBody>
        </p:sp>
        <p:sp>
          <p:nvSpPr>
            <p:cNvPr id="359" name="Google Shape;359;p30"/>
            <p:cNvSpPr/>
            <p:nvPr/>
          </p:nvSpPr>
          <p:spPr>
            <a:xfrm>
              <a:off x="2471821" y="77914"/>
              <a:ext cx="472988" cy="635330"/>
            </a:xfrm>
            <a:prstGeom prst="rect">
              <a:avLst/>
            </a:prstGeom>
            <a:blipFill rotWithShape="1">
              <a:blip r:embed="rId4">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392188" y="1073488"/>
              <a:ext cx="2956166" cy="809384"/>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txBox="1"/>
            <p:nvPr/>
          </p:nvSpPr>
          <p:spPr>
            <a:xfrm>
              <a:off x="392188" y="1073488"/>
              <a:ext cx="2956166" cy="809384"/>
            </a:xfrm>
            <a:prstGeom prst="rect">
              <a:avLst/>
            </a:prstGeom>
            <a:noFill/>
            <a:ln>
              <a:noFill/>
            </a:ln>
          </p:spPr>
          <p:txBody>
            <a:bodyPr anchorCtr="0" anchor="ctr" bIns="11425" lIns="553325" spcFirstLastPara="1" rIns="11425" wrap="square" tIns="11425">
              <a:noAutofit/>
            </a:bodyPr>
            <a:lstStyle/>
            <a:p>
              <a:pPr indent="0" lvl="0" marL="0" marR="0" rtl="0" algn="ctr">
                <a:lnSpc>
                  <a:spcPct val="100000"/>
                </a:lnSpc>
                <a:spcBef>
                  <a:spcPts val="0"/>
                </a:spcBef>
                <a:spcAft>
                  <a:spcPts val="0"/>
                </a:spcAft>
                <a:buClr>
                  <a:schemeClr val="dk1"/>
                </a:buClr>
                <a:buSzPts val="1800"/>
                <a:buFont typeface="Calibri"/>
                <a:buNone/>
              </a:pPr>
              <a:r>
                <a:rPr b="1" lang="en-GB" sz="1800" u="sng">
                  <a:solidFill>
                    <a:schemeClr val="hlink"/>
                  </a:solidFill>
                  <a:latin typeface="Calibri"/>
                  <a:ea typeface="Calibri"/>
                  <a:cs typeface="Calibri"/>
                  <a:sym typeface="Calibri"/>
                  <a:hlinkClick r:id="rId5"/>
                </a:rPr>
                <a:t>Environmental and Social Standards (Feb. 2022)</a:t>
              </a:r>
              <a:endParaRPr b="1" sz="16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362" name="Google Shape;362;p30"/>
            <p:cNvSpPr/>
            <p:nvPr/>
          </p:nvSpPr>
          <p:spPr>
            <a:xfrm>
              <a:off x="488325" y="1158627"/>
              <a:ext cx="440431" cy="555167"/>
            </a:xfrm>
            <a:prstGeom prst="rect">
              <a:avLst/>
            </a:prstGeom>
            <a:blipFill rotWithShape="1">
              <a:blip r:embed="rId6">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3908887" y="1069186"/>
              <a:ext cx="3288969" cy="734141"/>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txBox="1"/>
            <p:nvPr/>
          </p:nvSpPr>
          <p:spPr>
            <a:xfrm>
              <a:off x="3908887" y="1069186"/>
              <a:ext cx="3288969" cy="734141"/>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1" lang="en-GB" sz="1800" u="sng">
                  <a:solidFill>
                    <a:schemeClr val="hlink"/>
                  </a:solidFill>
                  <a:latin typeface="Calibri"/>
                  <a:ea typeface="Calibri"/>
                  <a:cs typeface="Calibri"/>
                  <a:sym typeface="Calibri"/>
                  <a:hlinkClick r:id="rId7"/>
                </a:rPr>
                <a:t>Climate Bank Roadmap (Nov. 2020)</a:t>
              </a:r>
              <a:endParaRPr b="1" sz="1800">
                <a:solidFill>
                  <a:schemeClr val="dk1"/>
                </a:solidFill>
                <a:latin typeface="Calibri"/>
                <a:ea typeface="Calibri"/>
                <a:cs typeface="Calibri"/>
                <a:sym typeface="Calibri"/>
              </a:endParaRPr>
            </a:p>
          </p:txBody>
        </p:sp>
        <p:sp>
          <p:nvSpPr>
            <p:cNvPr id="365" name="Google Shape;365;p30"/>
            <p:cNvSpPr/>
            <p:nvPr/>
          </p:nvSpPr>
          <p:spPr>
            <a:xfrm>
              <a:off x="3976425" y="1102922"/>
              <a:ext cx="494131" cy="660097"/>
            </a:xfrm>
            <a:prstGeom prst="rect">
              <a:avLst/>
            </a:prstGeom>
            <a:blipFill rotWithShape="1">
              <a:blip r:embed="rId8">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143261" y="2111260"/>
              <a:ext cx="2498451" cy="746898"/>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txBox="1"/>
            <p:nvPr/>
          </p:nvSpPr>
          <p:spPr>
            <a:xfrm>
              <a:off x="143261" y="2111260"/>
              <a:ext cx="2498451" cy="746898"/>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lang="en-GB" sz="1800" u="sng">
                  <a:solidFill>
                    <a:schemeClr val="hlink"/>
                  </a:solidFill>
                  <a:latin typeface="Calibri"/>
                  <a:ea typeface="Calibri"/>
                  <a:cs typeface="Calibri"/>
                  <a:sym typeface="Calibri"/>
                  <a:hlinkClick r:id="rId9"/>
                </a:rPr>
                <a:t>Climate Adaptation Plan (Oct. 2021)</a:t>
              </a:r>
              <a:endParaRPr sz="1800">
                <a:solidFill>
                  <a:schemeClr val="dk1"/>
                </a:solidFill>
                <a:latin typeface="Calibri"/>
                <a:ea typeface="Calibri"/>
                <a:cs typeface="Calibri"/>
                <a:sym typeface="Calibri"/>
              </a:endParaRPr>
            </a:p>
          </p:txBody>
        </p:sp>
        <p:sp>
          <p:nvSpPr>
            <p:cNvPr id="368" name="Google Shape;368;p30"/>
            <p:cNvSpPr/>
            <p:nvPr/>
          </p:nvSpPr>
          <p:spPr>
            <a:xfrm>
              <a:off x="221391" y="2135806"/>
              <a:ext cx="448139" cy="597519"/>
            </a:xfrm>
            <a:prstGeom prst="rect">
              <a:avLst/>
            </a:prstGeom>
            <a:blipFill rotWithShape="1">
              <a:blip r:embed="rId10">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767874" y="3171856"/>
              <a:ext cx="3261916" cy="1237566"/>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txBox="1"/>
            <p:nvPr/>
          </p:nvSpPr>
          <p:spPr>
            <a:xfrm>
              <a:off x="767874" y="3171856"/>
              <a:ext cx="3261916" cy="1237566"/>
            </a:xfrm>
            <a:prstGeom prst="rect">
              <a:avLst/>
            </a:prstGeom>
            <a:noFill/>
            <a:ln>
              <a:noFill/>
            </a:ln>
          </p:spPr>
          <p:txBody>
            <a:bodyPr anchorCtr="0" anchor="ctr" bIns="11425" lIns="553325" spcFirstLastPara="1" rIns="11425" wrap="square" tIns="11425">
              <a:noAutofit/>
            </a:bodyPr>
            <a:lstStyle/>
            <a:p>
              <a:pPr indent="0" lvl="0" marL="0" marR="0" rtl="0" algn="ctr">
                <a:lnSpc>
                  <a:spcPct val="100000"/>
                </a:lnSpc>
                <a:spcBef>
                  <a:spcPts val="0"/>
                </a:spcBef>
                <a:spcAft>
                  <a:spcPts val="0"/>
                </a:spcAft>
                <a:buClr>
                  <a:schemeClr val="dk1"/>
                </a:buClr>
                <a:buSzPts val="1800"/>
                <a:buFont typeface="Calibri"/>
                <a:buNone/>
              </a:pPr>
              <a:r>
                <a:rPr b="0" i="0" lang="en-GB" sz="1800" u="sng">
                  <a:solidFill>
                    <a:schemeClr val="hlink"/>
                  </a:solidFill>
                  <a:latin typeface="Calibri"/>
                  <a:ea typeface="Calibri"/>
                  <a:cs typeface="Calibri"/>
                  <a:sym typeface="Calibri"/>
                  <a:hlinkClick r:id="rId11"/>
                </a:rPr>
                <a:t>Climate Adaptation Investment Advisory Platform (ADAPT)</a:t>
              </a:r>
              <a:endParaRPr b="0" i="0" sz="1800">
                <a:solidFill>
                  <a:schemeClr val="dk1"/>
                </a:solidFill>
                <a:latin typeface="Calibri"/>
                <a:ea typeface="Calibri"/>
                <a:cs typeface="Calibri"/>
                <a:sym typeface="Calibri"/>
              </a:endParaRPr>
            </a:p>
          </p:txBody>
        </p:sp>
        <p:sp>
          <p:nvSpPr>
            <p:cNvPr id="371" name="Google Shape;371;p30"/>
            <p:cNvSpPr/>
            <p:nvPr/>
          </p:nvSpPr>
          <p:spPr>
            <a:xfrm>
              <a:off x="841665" y="3201734"/>
              <a:ext cx="853033" cy="348706"/>
            </a:xfrm>
            <a:prstGeom prst="rect">
              <a:avLst/>
            </a:prstGeom>
            <a:blipFill rotWithShape="1">
              <a:blip r:embed="rId12">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2955410" y="2111260"/>
              <a:ext cx="1951109" cy="746898"/>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txBox="1"/>
            <p:nvPr/>
          </p:nvSpPr>
          <p:spPr>
            <a:xfrm>
              <a:off x="2955410" y="2111260"/>
              <a:ext cx="1951109" cy="746898"/>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lang="en-GB" sz="1800" u="sng">
                  <a:solidFill>
                    <a:schemeClr val="hlink"/>
                  </a:solidFill>
                  <a:latin typeface="Calibri"/>
                  <a:ea typeface="Calibri"/>
                  <a:cs typeface="Calibri"/>
                  <a:sym typeface="Calibri"/>
                  <a:hlinkClick r:id="rId13"/>
                </a:rPr>
                <a:t>The PATH Framework (Oct. 2021)</a:t>
              </a:r>
              <a:endParaRPr sz="1800">
                <a:solidFill>
                  <a:schemeClr val="dk1"/>
                </a:solidFill>
                <a:latin typeface="Calibri"/>
                <a:ea typeface="Calibri"/>
                <a:cs typeface="Calibri"/>
                <a:sym typeface="Calibri"/>
              </a:endParaRPr>
            </a:p>
          </p:txBody>
        </p:sp>
        <p:sp>
          <p:nvSpPr>
            <p:cNvPr id="374" name="Google Shape;374;p30"/>
            <p:cNvSpPr/>
            <p:nvPr/>
          </p:nvSpPr>
          <p:spPr>
            <a:xfrm>
              <a:off x="3044940" y="2135806"/>
              <a:ext cx="448139" cy="597519"/>
            </a:xfrm>
            <a:prstGeom prst="rect">
              <a:avLst/>
            </a:prstGeom>
            <a:blipFill rotWithShape="1">
              <a:blip r:embed="rId14">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5220217" y="2111260"/>
              <a:ext cx="2930562" cy="746898"/>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txBox="1"/>
            <p:nvPr/>
          </p:nvSpPr>
          <p:spPr>
            <a:xfrm>
              <a:off x="5220217" y="2111260"/>
              <a:ext cx="2930562" cy="746898"/>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lang="en-GB" sz="1800" u="sng">
                  <a:solidFill>
                    <a:schemeClr val="hlink"/>
                  </a:solidFill>
                  <a:latin typeface="Calibri"/>
                  <a:ea typeface="Calibri"/>
                  <a:cs typeface="Calibri"/>
                  <a:sym typeface="Calibri"/>
                  <a:hlinkClick r:id="rId15"/>
                </a:rPr>
                <a:t>Climate action: eligible sectors and eligibility criteria (May 2022)</a:t>
              </a:r>
              <a:endParaRPr sz="1800">
                <a:solidFill>
                  <a:schemeClr val="dk1"/>
                </a:solidFill>
                <a:latin typeface="Calibri"/>
                <a:ea typeface="Calibri"/>
                <a:cs typeface="Calibri"/>
                <a:sym typeface="Calibri"/>
              </a:endParaRPr>
            </a:p>
          </p:txBody>
        </p:sp>
        <p:sp>
          <p:nvSpPr>
            <p:cNvPr id="377" name="Google Shape;377;p30"/>
            <p:cNvSpPr/>
            <p:nvPr/>
          </p:nvSpPr>
          <p:spPr>
            <a:xfrm>
              <a:off x="5431058" y="2135806"/>
              <a:ext cx="448139" cy="597519"/>
            </a:xfrm>
            <a:prstGeom prst="rect">
              <a:avLst/>
            </a:prstGeom>
            <a:blipFill rotWithShape="1">
              <a:blip r:embed="rId16">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5995267" y="3102596"/>
              <a:ext cx="3948167" cy="1924893"/>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txBox="1"/>
            <p:nvPr/>
          </p:nvSpPr>
          <p:spPr>
            <a:xfrm>
              <a:off x="5995267" y="3102596"/>
              <a:ext cx="3948167" cy="1924893"/>
            </a:xfrm>
            <a:prstGeom prst="rect">
              <a:avLst/>
            </a:prstGeom>
            <a:noFill/>
            <a:ln>
              <a:noFill/>
            </a:ln>
          </p:spPr>
          <p:txBody>
            <a:bodyPr anchorCtr="0" anchor="ctr" bIns="11425" lIns="553325" spcFirstLastPara="1" rIns="11425" wrap="square" tIns="11425">
              <a:noAutofit/>
            </a:bodyPr>
            <a:lstStyle/>
            <a:p>
              <a:pPr indent="0" lvl="0" marL="0" marR="0" rtl="0" algn="ctr">
                <a:lnSpc>
                  <a:spcPct val="100000"/>
                </a:lnSpc>
                <a:spcBef>
                  <a:spcPts val="0"/>
                </a:spcBef>
                <a:spcAft>
                  <a:spcPts val="0"/>
                </a:spcAft>
                <a:buClr>
                  <a:schemeClr val="accent1"/>
                </a:buClr>
                <a:buSzPts val="1800"/>
                <a:buFont typeface="Calibri"/>
                <a:buNone/>
              </a:pPr>
              <a:r>
                <a:rPr lang="en-GB" sz="1800">
                  <a:solidFill>
                    <a:schemeClr val="accent1"/>
                  </a:solidFill>
                  <a:latin typeface="Calibri"/>
                  <a:ea typeface="Calibri"/>
                  <a:cs typeface="Calibri"/>
                  <a:sym typeface="Calibri"/>
                </a:rPr>
                <a:t>EIB’s Guidelines/Lending Policies/Orientations for different sectors:</a:t>
              </a:r>
              <a:r>
                <a:rPr lang="en-GB" sz="1600">
                  <a:solidFill>
                    <a:schemeClr val="accent1"/>
                  </a:solidFill>
                  <a:latin typeface="Calibri"/>
                  <a:ea typeface="Calibri"/>
                  <a:cs typeface="Calibri"/>
                  <a:sym typeface="Calibri"/>
                </a:rPr>
                <a:t> </a:t>
              </a:r>
              <a:endParaRPr/>
            </a:p>
            <a:p>
              <a:pPr indent="0" lvl="0" marL="0" marR="0" rtl="0" algn="l">
                <a:lnSpc>
                  <a:spcPct val="80000"/>
                </a:lnSpc>
                <a:spcBef>
                  <a:spcPts val="630"/>
                </a:spcBef>
                <a:spcAft>
                  <a:spcPts val="0"/>
                </a:spcAft>
                <a:buClr>
                  <a:schemeClr val="dk1"/>
                </a:buClr>
                <a:buSzPts val="1400"/>
                <a:buFont typeface="Calibri"/>
                <a:buNone/>
              </a:pPr>
              <a:r>
                <a:rPr lang="en-GB" sz="1400" u="sng">
                  <a:solidFill>
                    <a:schemeClr val="hlink"/>
                  </a:solidFill>
                  <a:latin typeface="Calibri"/>
                  <a:ea typeface="Calibri"/>
                  <a:cs typeface="Calibri"/>
                  <a:sym typeface="Calibri"/>
                  <a:hlinkClick r:id="rId17"/>
                </a:rPr>
                <a:t>•Energy</a:t>
              </a:r>
              <a:r>
                <a:rPr lang="en-GB" sz="1400">
                  <a:solidFill>
                    <a:schemeClr val="dk1"/>
                  </a:solidFill>
                  <a:latin typeface="Calibri"/>
                  <a:ea typeface="Calibri"/>
                  <a:cs typeface="Calibri"/>
                  <a:sym typeface="Calibri"/>
                </a:rPr>
                <a:t> </a:t>
              </a:r>
              <a:endParaRPr/>
            </a:p>
            <a:p>
              <a:pPr indent="0" lvl="0" marL="0" marR="0" rtl="0" algn="l">
                <a:lnSpc>
                  <a:spcPct val="80000"/>
                </a:lnSpc>
                <a:spcBef>
                  <a:spcPts val="490"/>
                </a:spcBef>
                <a:spcAft>
                  <a:spcPts val="0"/>
                </a:spcAft>
                <a:buClr>
                  <a:schemeClr val="dk1"/>
                </a:buClr>
                <a:buSzPts val="1400"/>
                <a:buFont typeface="Calibri"/>
                <a:buNone/>
              </a:pPr>
              <a:r>
                <a:rPr lang="en-GB" sz="1400" u="sng">
                  <a:solidFill>
                    <a:schemeClr val="hlink"/>
                  </a:solidFill>
                  <a:latin typeface="Calibri"/>
                  <a:ea typeface="Calibri"/>
                  <a:cs typeface="Calibri"/>
                  <a:sym typeface="Calibri"/>
                  <a:hlinkClick r:id="rId18"/>
                </a:rPr>
                <a:t>•Hydropower</a:t>
              </a:r>
              <a:endParaRPr sz="1400">
                <a:solidFill>
                  <a:schemeClr val="dk1"/>
                </a:solidFill>
                <a:latin typeface="Calibri"/>
                <a:ea typeface="Calibri"/>
                <a:cs typeface="Calibri"/>
                <a:sym typeface="Calibri"/>
              </a:endParaRPr>
            </a:p>
            <a:p>
              <a:pPr indent="0" lvl="0" marL="0" marR="0" rtl="0" algn="l">
                <a:lnSpc>
                  <a:spcPct val="80000"/>
                </a:lnSpc>
                <a:spcBef>
                  <a:spcPts val="490"/>
                </a:spcBef>
                <a:spcAft>
                  <a:spcPts val="0"/>
                </a:spcAft>
                <a:buClr>
                  <a:schemeClr val="dk1"/>
                </a:buClr>
                <a:buSzPts val="1400"/>
                <a:buFont typeface="Calibri"/>
                <a:buNone/>
              </a:pPr>
              <a:r>
                <a:rPr lang="en-GB" sz="1400" u="sng">
                  <a:solidFill>
                    <a:schemeClr val="hlink"/>
                  </a:solidFill>
                  <a:latin typeface="Calibri"/>
                  <a:ea typeface="Calibri"/>
                  <a:cs typeface="Calibri"/>
                  <a:sym typeface="Calibri"/>
                  <a:hlinkClick r:id="rId19"/>
                </a:rPr>
                <a:t>•Transport</a:t>
              </a:r>
              <a:r>
                <a:rPr lang="en-GB" sz="1400">
                  <a:solidFill>
                    <a:schemeClr val="dk1"/>
                  </a:solidFill>
                  <a:latin typeface="Calibri"/>
                  <a:ea typeface="Calibri"/>
                  <a:cs typeface="Calibri"/>
                  <a:sym typeface="Calibri"/>
                </a:rPr>
                <a:t> </a:t>
              </a:r>
              <a:endParaRPr/>
            </a:p>
            <a:p>
              <a:pPr indent="0" lvl="0" marL="0" marR="0" rtl="0" algn="l">
                <a:lnSpc>
                  <a:spcPct val="80000"/>
                </a:lnSpc>
                <a:spcBef>
                  <a:spcPts val="49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a:t>
              </a:r>
              <a:r>
                <a:rPr lang="en-GB" sz="1400" u="sng">
                  <a:solidFill>
                    <a:schemeClr val="hlink"/>
                  </a:solidFill>
                  <a:latin typeface="Calibri"/>
                  <a:ea typeface="Calibri"/>
                  <a:cs typeface="Calibri"/>
                  <a:sym typeface="Calibri"/>
                  <a:hlinkClick r:id="rId20"/>
                </a:rPr>
                <a:t>Water</a:t>
              </a:r>
              <a:endParaRPr sz="1400">
                <a:solidFill>
                  <a:schemeClr val="dk1"/>
                </a:solidFill>
                <a:latin typeface="Calibri"/>
                <a:ea typeface="Calibri"/>
                <a:cs typeface="Calibri"/>
                <a:sym typeface="Calibri"/>
              </a:endParaRPr>
            </a:p>
          </p:txBody>
        </p:sp>
        <p:sp>
          <p:nvSpPr>
            <p:cNvPr id="380" name="Google Shape;380;p30"/>
            <p:cNvSpPr/>
            <p:nvPr/>
          </p:nvSpPr>
          <p:spPr>
            <a:xfrm flipH="1">
              <a:off x="6307494" y="3376828"/>
              <a:ext cx="508355" cy="161103"/>
            </a:xfrm>
            <a:prstGeom prst="rect">
              <a:avLst/>
            </a:prstGeom>
            <a:solidFill>
              <a:srgbClr val="B9BED0"/>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p:nvPr/>
          </p:nvSpPr>
          <p:spPr>
            <a:xfrm>
              <a:off x="8464477" y="2111260"/>
              <a:ext cx="2404357" cy="746898"/>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txBox="1"/>
            <p:nvPr/>
          </p:nvSpPr>
          <p:spPr>
            <a:xfrm>
              <a:off x="8464477" y="2111260"/>
              <a:ext cx="2404357" cy="746898"/>
            </a:xfrm>
            <a:prstGeom prst="rect">
              <a:avLst/>
            </a:prstGeom>
            <a:noFill/>
            <a:ln>
              <a:noFill/>
            </a:ln>
          </p:spPr>
          <p:txBody>
            <a:bodyPr anchorCtr="0" anchor="ctr" bIns="11425" lIns="5533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lang="en-GB" sz="1800" u="sng">
                  <a:solidFill>
                    <a:schemeClr val="hlink"/>
                  </a:solidFill>
                  <a:latin typeface="Calibri"/>
                  <a:ea typeface="Calibri"/>
                  <a:cs typeface="Calibri"/>
                  <a:sym typeface="Calibri"/>
                  <a:hlinkClick r:id="rId21"/>
                </a:rPr>
                <a:t>The Environment Framework (Nov. 2022)</a:t>
              </a:r>
              <a:endParaRPr b="0" sz="1800">
                <a:solidFill>
                  <a:schemeClr val="dk1"/>
                </a:solidFill>
                <a:latin typeface="Calibri"/>
                <a:ea typeface="Calibri"/>
                <a:cs typeface="Calibri"/>
                <a:sym typeface="Calibri"/>
              </a:endParaRPr>
            </a:p>
          </p:txBody>
        </p:sp>
        <p:sp>
          <p:nvSpPr>
            <p:cNvPr id="383" name="Google Shape;383;p30"/>
            <p:cNvSpPr/>
            <p:nvPr/>
          </p:nvSpPr>
          <p:spPr>
            <a:xfrm>
              <a:off x="8507907" y="2135800"/>
              <a:ext cx="448139" cy="597519"/>
            </a:xfrm>
            <a:prstGeom prst="rect">
              <a:avLst/>
            </a:prstGeom>
            <a:blipFill rotWithShape="1">
              <a:blip r:embed="rId22">
                <a:alphaModFix/>
              </a:blip>
              <a:stretch>
                <a:fillRect b="0" l="0" r="0"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4" name="Google Shape;384;p30"/>
          <p:cNvPicPr preferRelativeResize="0"/>
          <p:nvPr/>
        </p:nvPicPr>
        <p:blipFill rotWithShape="1">
          <a:blip r:embed="rId23">
            <a:alphaModFix/>
          </a:blip>
          <a:srcRect b="0" l="0" r="0" t="0"/>
          <a:stretch/>
        </p:blipFill>
        <p:spPr>
          <a:xfrm>
            <a:off x="6939033" y="4525251"/>
            <a:ext cx="840637" cy="6588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391" name="Google Shape;391;p31"/>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392" name="Google Shape;392;p31"/>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93" name="Google Shape;393;p31"/>
          <p:cNvSpPr txBox="1"/>
          <p:nvPr/>
        </p:nvSpPr>
        <p:spPr>
          <a:xfrm>
            <a:off x="719750" y="5043199"/>
            <a:ext cx="10283872" cy="845245"/>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Calibri"/>
              <a:buNone/>
            </a:pPr>
            <a:r>
              <a:rPr b="1" lang="en-GB" sz="2800">
                <a:solidFill>
                  <a:schemeClr val="dk1"/>
                </a:solidFill>
                <a:latin typeface="Calibri"/>
                <a:ea typeface="Calibri"/>
                <a:cs typeface="Calibri"/>
                <a:sym typeface="Calibri"/>
              </a:rPr>
              <a:t>4. EIB’s Activity in the Ukrainian Water Sector</a:t>
            </a:r>
            <a:endParaRPr/>
          </a:p>
        </p:txBody>
      </p:sp>
      <p:pic>
        <p:nvPicPr>
          <p:cNvPr id="394" name="Google Shape;394;p31"/>
          <p:cNvPicPr preferRelativeResize="0"/>
          <p:nvPr/>
        </p:nvPicPr>
        <p:blipFill rotWithShape="1">
          <a:blip r:embed="rId3">
            <a:alphaModFix/>
          </a:blip>
          <a:srcRect b="0" l="0" r="0" t="0"/>
          <a:stretch/>
        </p:blipFill>
        <p:spPr>
          <a:xfrm>
            <a:off x="1108029" y="840404"/>
            <a:ext cx="2438771" cy="3268510"/>
          </a:xfrm>
          <a:prstGeom prst="rect">
            <a:avLst/>
          </a:prstGeom>
          <a:noFill/>
          <a:ln>
            <a:noFill/>
          </a:ln>
        </p:spPr>
      </p:pic>
      <p:pic>
        <p:nvPicPr>
          <p:cNvPr id="395" name="Google Shape;395;p31"/>
          <p:cNvPicPr preferRelativeResize="0"/>
          <p:nvPr/>
        </p:nvPicPr>
        <p:blipFill rotWithShape="1">
          <a:blip r:embed="rId4">
            <a:alphaModFix/>
          </a:blip>
          <a:srcRect b="0" l="0" r="0" t="0"/>
          <a:stretch/>
        </p:blipFill>
        <p:spPr>
          <a:xfrm>
            <a:off x="4940186" y="840404"/>
            <a:ext cx="4963101" cy="33459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402" name="Google Shape;402;p32"/>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403" name="Google Shape;403;p32"/>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04" name="Google Shape;404;p32"/>
          <p:cNvSpPr txBox="1"/>
          <p:nvPr/>
        </p:nvSpPr>
        <p:spPr>
          <a:xfrm>
            <a:off x="381664" y="155657"/>
            <a:ext cx="8533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4. EIB’s Activity in the Ukrainian Water Sector</a:t>
            </a:r>
            <a:endParaRPr b="1" sz="3200">
              <a:solidFill>
                <a:schemeClr val="accent1"/>
              </a:solidFill>
              <a:latin typeface="Calibri"/>
              <a:ea typeface="Calibri"/>
              <a:cs typeface="Calibri"/>
              <a:sym typeface="Calibri"/>
            </a:endParaRPr>
          </a:p>
        </p:txBody>
      </p:sp>
      <p:sp>
        <p:nvSpPr>
          <p:cNvPr id="405" name="Google Shape;405;p32"/>
          <p:cNvSpPr txBox="1"/>
          <p:nvPr/>
        </p:nvSpPr>
        <p:spPr>
          <a:xfrm>
            <a:off x="336740" y="1069952"/>
            <a:ext cx="11582803"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 4.1 EIB’s New Framework Loan for the Water Sector in Ukraine</a:t>
            </a:r>
            <a:endParaRPr/>
          </a:p>
        </p:txBody>
      </p:sp>
      <p:sp>
        <p:nvSpPr>
          <p:cNvPr id="406" name="Google Shape;406;p32"/>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32"/>
          <p:cNvSpPr txBox="1"/>
          <p:nvPr/>
        </p:nvSpPr>
        <p:spPr>
          <a:xfrm>
            <a:off x="533686" y="2316328"/>
            <a:ext cx="10819827" cy="3471720"/>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Loan amount: up to EUR 200 M</a:t>
            </a:r>
            <a:endParaRPr/>
          </a:p>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100% financing of the project cost</a:t>
            </a:r>
            <a:endParaRPr/>
          </a:p>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Signed on April 9, 2025: 1</a:t>
            </a:r>
            <a:r>
              <a:rPr baseline="30000" lang="en-GB" sz="2800">
                <a:solidFill>
                  <a:schemeClr val="dk1"/>
                </a:solidFill>
                <a:latin typeface="Calibri"/>
                <a:ea typeface="Calibri"/>
                <a:cs typeface="Calibri"/>
                <a:sym typeface="Calibri"/>
              </a:rPr>
              <a:t>st</a:t>
            </a:r>
            <a:r>
              <a:rPr lang="en-GB" sz="2800">
                <a:solidFill>
                  <a:schemeClr val="dk1"/>
                </a:solidFill>
                <a:latin typeface="Calibri"/>
                <a:ea typeface="Calibri"/>
                <a:cs typeface="Calibri"/>
                <a:sym typeface="Calibri"/>
              </a:rPr>
              <a:t> Tranche of EUR 100m </a:t>
            </a:r>
            <a:endParaRPr/>
          </a:p>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Framework Loan</a:t>
            </a:r>
            <a:endParaRPr/>
          </a:p>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Eligible schemes: water and wastewater investments up to EUR 50 M </a:t>
            </a:r>
            <a:endParaRPr/>
          </a:p>
          <a:p>
            <a:pPr indent="-533400" lvl="0" marL="5334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Allocations will be made further to a call for proposals organised by the Ministry of </a:t>
            </a:r>
            <a:r>
              <a:rPr b="0" i="0" lang="en-GB" sz="2800">
                <a:solidFill>
                  <a:srgbClr val="101418"/>
                </a:solidFill>
                <a:latin typeface="Calibri"/>
                <a:ea typeface="Calibri"/>
                <a:cs typeface="Calibri"/>
                <a:sym typeface="Calibri"/>
              </a:rPr>
              <a:t>Communities and Territories Development</a:t>
            </a:r>
            <a:endParaRPr/>
          </a:p>
          <a:p>
            <a:pPr indent="0" lvl="0" marL="0" marR="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533400" marR="0" rtl="0" algn="l">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A qr code with a few black squares&#10;&#10;AI-generated content may be incorrect." id="408" name="Google Shape;408;p32"/>
          <p:cNvPicPr preferRelativeResize="0"/>
          <p:nvPr/>
        </p:nvPicPr>
        <p:blipFill rotWithShape="1">
          <a:blip r:embed="rId3">
            <a:alphaModFix/>
          </a:blip>
          <a:srcRect b="0" l="0" r="0" t="0"/>
          <a:stretch/>
        </p:blipFill>
        <p:spPr>
          <a:xfrm>
            <a:off x="9341312" y="748413"/>
            <a:ext cx="2057400"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3"/>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415" name="Google Shape;415;p33"/>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416" name="Google Shape;416;p33"/>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17" name="Google Shape;417;p33"/>
          <p:cNvSpPr txBox="1"/>
          <p:nvPr/>
        </p:nvSpPr>
        <p:spPr>
          <a:xfrm>
            <a:off x="381664" y="155657"/>
            <a:ext cx="8533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4. EIB’s Activity in the Ukrainian Water Sector</a:t>
            </a:r>
            <a:endParaRPr b="1" sz="3200">
              <a:solidFill>
                <a:schemeClr val="accent1"/>
              </a:solidFill>
              <a:latin typeface="Calibri"/>
              <a:ea typeface="Calibri"/>
              <a:cs typeface="Calibri"/>
              <a:sym typeface="Calibri"/>
            </a:endParaRPr>
          </a:p>
        </p:txBody>
      </p:sp>
      <p:sp>
        <p:nvSpPr>
          <p:cNvPr id="418" name="Google Shape;418;p33"/>
          <p:cNvSpPr txBox="1"/>
          <p:nvPr/>
        </p:nvSpPr>
        <p:spPr>
          <a:xfrm>
            <a:off x="336740" y="1069952"/>
            <a:ext cx="11582803"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 4.2 EIB’s Recovery Programmes in Ukraine – include Water Sector investments as well</a:t>
            </a:r>
            <a:endParaRPr/>
          </a:p>
        </p:txBody>
      </p:sp>
      <p:sp>
        <p:nvSpPr>
          <p:cNvPr id="419" name="Google Shape;419;p3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33"/>
          <p:cNvSpPr txBox="1"/>
          <p:nvPr/>
        </p:nvSpPr>
        <p:spPr>
          <a:xfrm>
            <a:off x="533686" y="2316328"/>
            <a:ext cx="10819827" cy="1964512"/>
          </a:xfrm>
          <a:prstGeom prst="rect">
            <a:avLst/>
          </a:prstGeom>
          <a:noFill/>
          <a:ln>
            <a:noFill/>
          </a:ln>
        </p:spPr>
        <p:txBody>
          <a:bodyPr anchorCtr="0" anchor="t" bIns="45700" lIns="91425" spcFirstLastPara="1" rIns="91425" wrap="square" tIns="45700">
            <a:spAutoFit/>
          </a:bodyPr>
          <a:lstStyle/>
          <a:p>
            <a:pPr indent="-533400" lvl="0" marL="533400" marR="0" rtl="0" algn="l">
              <a:lnSpc>
                <a:spcPct val="150000"/>
              </a:lnSpc>
              <a:spcBef>
                <a:spcPts val="0"/>
              </a:spcBef>
              <a:spcAft>
                <a:spcPts val="0"/>
              </a:spcAft>
              <a:buClr>
                <a:schemeClr val="dk1"/>
              </a:buClr>
              <a:buSzPts val="2800"/>
              <a:buFont typeface="Courier New"/>
              <a:buChar char="o"/>
            </a:pPr>
            <a:r>
              <a:rPr b="0" i="0" lang="en-GB" sz="2800">
                <a:solidFill>
                  <a:schemeClr val="dk1"/>
                </a:solidFill>
                <a:latin typeface="Calibri"/>
                <a:ea typeface="Calibri"/>
                <a:cs typeface="Calibri"/>
                <a:sym typeface="Calibri"/>
              </a:rPr>
              <a:t>Ukraine Early Recovery Programme</a:t>
            </a:r>
            <a:r>
              <a:rPr lang="en-GB" sz="2800">
                <a:solidFill>
                  <a:schemeClr val="dk1"/>
                </a:solidFill>
                <a:latin typeface="Calibri"/>
                <a:ea typeface="Calibri"/>
                <a:cs typeface="Calibri"/>
                <a:sym typeface="Calibri"/>
              </a:rPr>
              <a:t>: up to EUR 200 M       2014</a:t>
            </a:r>
            <a:endParaRPr/>
          </a:p>
          <a:p>
            <a:pPr indent="-533400" lvl="0" marL="533400" marR="0" rtl="0" algn="l">
              <a:lnSpc>
                <a:spcPct val="150000"/>
              </a:lnSpc>
              <a:spcBef>
                <a:spcPts val="0"/>
              </a:spcBef>
              <a:spcAft>
                <a:spcPts val="0"/>
              </a:spcAft>
              <a:buClr>
                <a:schemeClr val="dk1"/>
              </a:buClr>
              <a:buSzPts val="2800"/>
              <a:buFont typeface="Courier New"/>
              <a:buChar char="o"/>
            </a:pPr>
            <a:r>
              <a:rPr b="0" i="0" lang="en-GB" sz="2800">
                <a:solidFill>
                  <a:schemeClr val="dk1"/>
                </a:solidFill>
                <a:latin typeface="Calibri"/>
                <a:ea typeface="Calibri"/>
                <a:cs typeface="Calibri"/>
                <a:sym typeface="Calibri"/>
              </a:rPr>
              <a:t>Ukraine Recovery Programme: up to EUR 340 M                 2020</a:t>
            </a:r>
            <a:endParaRPr sz="2800">
              <a:solidFill>
                <a:schemeClr val="dk1"/>
              </a:solidFill>
              <a:latin typeface="Calibri"/>
              <a:ea typeface="Calibri"/>
              <a:cs typeface="Calibri"/>
              <a:sym typeface="Calibri"/>
            </a:endParaRPr>
          </a:p>
          <a:p>
            <a:pPr indent="-533400" lvl="0" marL="533400" marR="0" rtl="0" algn="l">
              <a:lnSpc>
                <a:spcPct val="150000"/>
              </a:lnSpc>
              <a:spcBef>
                <a:spcPts val="0"/>
              </a:spcBef>
              <a:spcAft>
                <a:spcPts val="0"/>
              </a:spcAft>
              <a:buClr>
                <a:schemeClr val="dk1"/>
              </a:buClr>
              <a:buSzPts val="2800"/>
              <a:buFont typeface="Courier New"/>
              <a:buChar char="o"/>
            </a:pPr>
            <a:r>
              <a:rPr b="0" i="0" lang="en-GB" sz="2800">
                <a:solidFill>
                  <a:schemeClr val="dk1"/>
                </a:solidFill>
                <a:latin typeface="Calibri"/>
                <a:ea typeface="Calibri"/>
                <a:cs typeface="Calibri"/>
                <a:sym typeface="Calibri"/>
              </a:rPr>
              <a:t>Ukraine Recovery Programme III : up to EUR 100 M            2025</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4"/>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427" name="Google Shape;427;p34"/>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428" name="Google Shape;428;p34"/>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29" name="Google Shape;429;p34"/>
          <p:cNvSpPr txBox="1"/>
          <p:nvPr/>
        </p:nvSpPr>
        <p:spPr>
          <a:xfrm>
            <a:off x="381664" y="155657"/>
            <a:ext cx="8533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4. EIB’s Activity in the Ukrainian Water Sector</a:t>
            </a:r>
            <a:endParaRPr b="1" sz="3200">
              <a:solidFill>
                <a:schemeClr val="accent1"/>
              </a:solidFill>
              <a:latin typeface="Calibri"/>
              <a:ea typeface="Calibri"/>
              <a:cs typeface="Calibri"/>
              <a:sym typeface="Calibri"/>
            </a:endParaRPr>
          </a:p>
        </p:txBody>
      </p:sp>
      <p:sp>
        <p:nvSpPr>
          <p:cNvPr id="430" name="Google Shape;430;p34"/>
          <p:cNvSpPr txBox="1"/>
          <p:nvPr/>
        </p:nvSpPr>
        <p:spPr>
          <a:xfrm>
            <a:off x="407139" y="744242"/>
            <a:ext cx="11582803"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 4.3 Overview of Technical Assistance mobilised by the EIB/EU in Ukraine</a:t>
            </a:r>
            <a:endParaRPr/>
          </a:p>
        </p:txBody>
      </p:sp>
      <p:sp>
        <p:nvSpPr>
          <p:cNvPr id="431" name="Google Shape;431;p3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32" name="Google Shape;432;p34"/>
          <p:cNvPicPr preferRelativeResize="0"/>
          <p:nvPr/>
        </p:nvPicPr>
        <p:blipFill rotWithShape="1">
          <a:blip r:embed="rId3">
            <a:alphaModFix/>
          </a:blip>
          <a:srcRect b="0" l="0" r="0" t="0"/>
          <a:stretch/>
        </p:blipFill>
        <p:spPr>
          <a:xfrm>
            <a:off x="465237" y="1074214"/>
            <a:ext cx="11432237" cy="5296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descr="A picture containing sky, outdoor, building&#10;&#10;Description automatically generated" id="438" name="Google Shape;438;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9" name="Google Shape;439;p35"/>
          <p:cNvSpPr txBox="1"/>
          <p:nvPr>
            <p:ph idx="4294967295" type="title"/>
          </p:nvPr>
        </p:nvSpPr>
        <p:spPr>
          <a:xfrm>
            <a:off x="319777" y="1138463"/>
            <a:ext cx="10296525" cy="14260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solidFill>
                  <a:schemeClr val="lt1"/>
                </a:solidFill>
              </a:rPr>
              <a:t>Thank you!</a:t>
            </a:r>
            <a:endParaRPr>
              <a:solidFill>
                <a:schemeClr val="lt1"/>
              </a:solidFill>
            </a:endParaRPr>
          </a:p>
        </p:txBody>
      </p:sp>
      <p:pic>
        <p:nvPicPr>
          <p:cNvPr id="440" name="Google Shape;440;p35"/>
          <p:cNvPicPr preferRelativeResize="0"/>
          <p:nvPr/>
        </p:nvPicPr>
        <p:blipFill rotWithShape="1">
          <a:blip r:embed="rId4">
            <a:alphaModFix/>
          </a:blip>
          <a:srcRect b="0" l="0" r="0" t="0"/>
          <a:stretch/>
        </p:blipFill>
        <p:spPr>
          <a:xfrm>
            <a:off x="3878358" y="5391838"/>
            <a:ext cx="4435284" cy="1250664"/>
          </a:xfrm>
          <a:prstGeom prst="rect">
            <a:avLst/>
          </a:prstGeom>
          <a:noFill/>
          <a:ln>
            <a:noFill/>
          </a:ln>
        </p:spPr>
      </p:pic>
      <p:sp>
        <p:nvSpPr>
          <p:cNvPr id="441" name="Google Shape;441;p35"/>
          <p:cNvSpPr txBox="1"/>
          <p:nvPr/>
        </p:nvSpPr>
        <p:spPr>
          <a:xfrm>
            <a:off x="3018698" y="2909697"/>
            <a:ext cx="4891375" cy="173422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fontScale="85000" lnSpcReduction="10000"/>
          </a:bodyPr>
          <a:lstStyle/>
          <a:p>
            <a:pPr indent="-342900" lvl="0" marL="342900" marR="0" rtl="0" algn="ctr">
              <a:spcBef>
                <a:spcPts val="0"/>
              </a:spcBef>
              <a:spcAft>
                <a:spcPts val="0"/>
              </a:spcAft>
              <a:buClr>
                <a:schemeClr val="accent4"/>
              </a:buClr>
              <a:buSzPct val="100000"/>
              <a:buFont typeface="Arial"/>
              <a:buNone/>
            </a:pPr>
            <a:r>
              <a:rPr b="1" lang="en-GB" sz="1800">
                <a:solidFill>
                  <a:schemeClr val="dk1"/>
                </a:solidFill>
                <a:latin typeface="Calibri"/>
                <a:ea typeface="Calibri"/>
                <a:cs typeface="Calibri"/>
                <a:sym typeface="Calibri"/>
              </a:rPr>
              <a:t>For more information please contact :</a:t>
            </a:r>
            <a:endParaRPr/>
          </a:p>
          <a:p>
            <a:pPr indent="-342900" lvl="0" marL="342900" marR="0" rtl="0" algn="ctr">
              <a:spcBef>
                <a:spcPts val="306"/>
              </a:spcBef>
              <a:spcAft>
                <a:spcPts val="0"/>
              </a:spcAft>
              <a:buClr>
                <a:schemeClr val="accent4"/>
              </a:buClr>
              <a:buSzPct val="100000"/>
              <a:buFont typeface="Arial"/>
              <a:buNone/>
            </a:pPr>
            <a:r>
              <a:rPr b="1" lang="en-GB" sz="1800">
                <a:solidFill>
                  <a:schemeClr val="dk1"/>
                </a:solidFill>
                <a:latin typeface="Calibri"/>
                <a:ea typeface="Calibri"/>
                <a:cs typeface="Calibri"/>
                <a:sym typeface="Calibri"/>
              </a:rPr>
              <a:t>Kristina Mikulova (k.mikulova@eib.org)</a:t>
            </a:r>
            <a:endParaRPr b="1" sz="1800">
              <a:solidFill>
                <a:schemeClr val="dk1"/>
              </a:solidFill>
              <a:latin typeface="Calibri"/>
              <a:ea typeface="Calibri"/>
              <a:cs typeface="Calibri"/>
              <a:sym typeface="Calibri"/>
            </a:endParaRPr>
          </a:p>
          <a:p>
            <a:pPr indent="-342900" lvl="0" marL="342900" marR="0" rtl="0" algn="ctr">
              <a:spcBef>
                <a:spcPts val="306"/>
              </a:spcBef>
              <a:spcAft>
                <a:spcPts val="0"/>
              </a:spcAft>
              <a:buClr>
                <a:schemeClr val="accent4"/>
              </a:buClr>
              <a:buSzPct val="100000"/>
              <a:buFont typeface="Arial"/>
              <a:buNone/>
            </a:pPr>
            <a:r>
              <a:rPr b="1" lang="en-GB" sz="1800">
                <a:solidFill>
                  <a:schemeClr val="dk1"/>
                </a:solidFill>
                <a:latin typeface="Calibri"/>
                <a:ea typeface="Calibri"/>
                <a:cs typeface="Calibri"/>
                <a:sym typeface="Calibri"/>
              </a:rPr>
              <a:t>Marco Beroš (</a:t>
            </a:r>
            <a:r>
              <a:rPr b="1" lang="en-GB" sz="1800" u="sng">
                <a:solidFill>
                  <a:schemeClr val="hlink"/>
                </a:solidFill>
                <a:latin typeface="Calibri"/>
                <a:ea typeface="Calibri"/>
                <a:cs typeface="Calibri"/>
                <a:sym typeface="Calibri"/>
                <a:hlinkClick r:id="rId5"/>
              </a:rPr>
              <a:t>m.beros@eib.org</a:t>
            </a:r>
            <a:r>
              <a:rPr b="1" lang="en-GB" sz="1800">
                <a:solidFill>
                  <a:schemeClr val="dk1"/>
                </a:solidFill>
                <a:latin typeface="Calibri"/>
                <a:ea typeface="Calibri"/>
                <a:cs typeface="Calibri"/>
                <a:sym typeface="Calibri"/>
              </a:rPr>
              <a:t>), </a:t>
            </a:r>
            <a:endParaRPr/>
          </a:p>
          <a:p>
            <a:pPr indent="-342900" lvl="0" marL="342900" marR="0" rtl="0" algn="ctr">
              <a:spcBef>
                <a:spcPts val="306"/>
              </a:spcBef>
              <a:spcAft>
                <a:spcPts val="0"/>
              </a:spcAft>
              <a:buClr>
                <a:schemeClr val="accent4"/>
              </a:buClr>
              <a:buSzPct val="100000"/>
              <a:buFont typeface="Arial"/>
              <a:buNone/>
            </a:pPr>
            <a:r>
              <a:rPr b="1" lang="en-GB" sz="1800">
                <a:solidFill>
                  <a:schemeClr val="dk1"/>
                </a:solidFill>
                <a:latin typeface="Calibri"/>
                <a:ea typeface="Calibri"/>
                <a:cs typeface="Calibri"/>
                <a:sym typeface="Calibri"/>
              </a:rPr>
              <a:t>Violaine SILVESTRO VON KAMEKE (v.silvestro@eib.org)</a:t>
            </a:r>
            <a:endParaRPr/>
          </a:p>
          <a:p>
            <a:pPr indent="-342900" lvl="0" marL="342900" marR="0" rtl="0" algn="ctr">
              <a:spcBef>
                <a:spcPts val="306"/>
              </a:spcBef>
              <a:spcAft>
                <a:spcPts val="0"/>
              </a:spcAft>
              <a:buClr>
                <a:schemeClr val="accent4"/>
              </a:buClr>
              <a:buSzPct val="100000"/>
              <a:buFont typeface="Arial"/>
              <a:buNone/>
            </a:pPr>
            <a:r>
              <a:rPr b="1" lang="en-GB" sz="1800">
                <a:solidFill>
                  <a:schemeClr val="dk1"/>
                </a:solidFill>
                <a:latin typeface="Calibri"/>
                <a:ea typeface="Calibri"/>
                <a:cs typeface="Calibri"/>
                <a:sym typeface="Calibri"/>
              </a:rPr>
              <a:t>EUROPEAN INVESTMENT BANK</a:t>
            </a:r>
            <a:endParaRPr b="1" sz="1800">
              <a:solidFill>
                <a:schemeClr val="dk1"/>
              </a:solidFill>
              <a:latin typeface="Calibri"/>
              <a:ea typeface="Calibri"/>
              <a:cs typeface="Calibri"/>
              <a:sym typeface="Calibri"/>
            </a:endParaRPr>
          </a:p>
          <a:p>
            <a:pPr indent="-342900" lvl="0" marL="342900" marR="0" rtl="0" algn="ctr">
              <a:spcBef>
                <a:spcPts val="306"/>
              </a:spcBef>
              <a:spcAft>
                <a:spcPts val="0"/>
              </a:spcAft>
              <a:buClr>
                <a:schemeClr val="accent4"/>
              </a:buClr>
              <a:buSzPct val="100000"/>
              <a:buFont typeface="Arial"/>
              <a:buNone/>
            </a:pPr>
            <a:r>
              <a:rPr b="1" lang="en-GB" sz="1800" u="sng">
                <a:solidFill>
                  <a:schemeClr val="hlink"/>
                </a:solidFill>
                <a:latin typeface="Calibri"/>
                <a:ea typeface="Calibri"/>
                <a:cs typeface="Calibri"/>
                <a:sym typeface="Calibri"/>
                <a:hlinkClick r:id="rId6"/>
              </a:rPr>
              <a:t>http://www.eib.org/</a:t>
            </a:r>
            <a:endParaRPr b="1" sz="1800">
              <a:solidFill>
                <a:schemeClr val="dk1"/>
              </a:solidFill>
              <a:latin typeface="Calibri"/>
              <a:ea typeface="Calibri"/>
              <a:cs typeface="Calibri"/>
              <a:sym typeface="Calibri"/>
            </a:endParaRPr>
          </a:p>
          <a:p>
            <a:pPr indent="-342900" lvl="0" marL="342900" marR="0" rtl="0" algn="ctr">
              <a:spcBef>
                <a:spcPts val="306"/>
              </a:spcBef>
              <a:spcAft>
                <a:spcPts val="0"/>
              </a:spcAft>
              <a:buClr>
                <a:schemeClr val="accent4"/>
              </a:buClr>
              <a:buSzPct val="100000"/>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nvSpPr>
        <p:spPr>
          <a:xfrm>
            <a:off x="2784512" y="1679537"/>
            <a:ext cx="7151967"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800" u="none" cap="none" strike="noStrike">
                <a:solidFill>
                  <a:schemeClr val="dk1"/>
                </a:solidFill>
                <a:latin typeface="Calibri"/>
                <a:ea typeface="Calibri"/>
                <a:cs typeface="Calibri"/>
                <a:sym typeface="Calibri"/>
              </a:rPr>
              <a:t>Content</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EIB in Ukraine</a:t>
            </a:r>
            <a:endParaRPr/>
          </a:p>
          <a:p>
            <a:pPr indent="-514350" lvl="0" marL="51435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EIB in the Water Sector</a:t>
            </a:r>
            <a:endParaRPr/>
          </a:p>
          <a:p>
            <a:pPr indent="-514350" lvl="0" marL="51435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EIB, EU’s Climate Bank</a:t>
            </a:r>
            <a:endParaRPr/>
          </a:p>
          <a:p>
            <a:pPr indent="-514350" lvl="0" marL="514350" marR="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EIB’s Activity in the Ukrainian Water Sector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92" name="Google Shape;192;p18"/>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193" name="Google Shape;193;p18"/>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194" name="Google Shape;194;p18"/>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00" name="Google Shape;200;p19"/>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01" name="Google Shape;201;p19"/>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02" name="Google Shape;202;p19"/>
          <p:cNvSpPr txBox="1"/>
          <p:nvPr/>
        </p:nvSpPr>
        <p:spPr>
          <a:xfrm>
            <a:off x="719750" y="5565829"/>
            <a:ext cx="10283872" cy="680736"/>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Calibri"/>
              <a:buNone/>
            </a:pPr>
            <a:r>
              <a:rPr b="1" lang="en-GB" sz="2800">
                <a:solidFill>
                  <a:schemeClr val="dk1"/>
                </a:solidFill>
                <a:latin typeface="Calibri"/>
                <a:ea typeface="Calibri"/>
                <a:cs typeface="Calibri"/>
                <a:sym typeface="Calibri"/>
              </a:rPr>
              <a:t>1. EIB in Ukraine</a:t>
            </a:r>
            <a:endParaRPr/>
          </a:p>
        </p:txBody>
      </p:sp>
      <p:pic>
        <p:nvPicPr>
          <p:cNvPr descr="A group of people standing in front of a row of flags&#10;&#10;AI-generated content may be incorrect." id="203" name="Google Shape;203;p19"/>
          <p:cNvPicPr preferRelativeResize="0"/>
          <p:nvPr/>
        </p:nvPicPr>
        <p:blipFill rotWithShape="1">
          <a:blip r:embed="rId3">
            <a:alphaModFix/>
          </a:blip>
          <a:srcRect b="0" l="0" r="0" t="0"/>
          <a:stretch/>
        </p:blipFill>
        <p:spPr>
          <a:xfrm>
            <a:off x="1793108" y="276912"/>
            <a:ext cx="8876766" cy="4965814"/>
          </a:xfrm>
          <a:prstGeom prst="rect">
            <a:avLst/>
          </a:prstGeom>
          <a:noFill/>
          <a:ln>
            <a:noFill/>
          </a:ln>
        </p:spPr>
      </p:pic>
      <p:sp>
        <p:nvSpPr>
          <p:cNvPr id="204" name="Google Shape;204;p19"/>
          <p:cNvSpPr txBox="1"/>
          <p:nvPr/>
        </p:nvSpPr>
        <p:spPr>
          <a:xfrm>
            <a:off x="3042920" y="5258051"/>
            <a:ext cx="8090978"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600">
                <a:solidFill>
                  <a:schemeClr val="accent1"/>
                </a:solidFill>
                <a:latin typeface="Alegreya Sans"/>
                <a:ea typeface="Alegreya Sans"/>
                <a:cs typeface="Alegreya Sans"/>
                <a:sym typeface="Alegreya Sans"/>
              </a:rPr>
              <a:t>EIB President Nadia Calviño  visited Kyiv in February 2025</a:t>
            </a:r>
            <a:endParaRPr b="1" sz="1600">
              <a:solidFill>
                <a:schemeClr val="accent1"/>
              </a:solidFill>
              <a:latin typeface="Alegreya Sans"/>
              <a:ea typeface="Alegreya Sans"/>
              <a:cs typeface="Alegreya Sans"/>
              <a:sym typeface="Alegrey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11" name="Google Shape;211;p20"/>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12" name="Google Shape;212;p20"/>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213" name="Google Shape;213;p20"/>
          <p:cNvPicPr preferRelativeResize="0"/>
          <p:nvPr/>
        </p:nvPicPr>
        <p:blipFill rotWithShape="1">
          <a:blip r:embed="rId3">
            <a:alphaModFix/>
          </a:blip>
          <a:srcRect b="0" l="0" r="0" t="0"/>
          <a:stretch/>
        </p:blipFill>
        <p:spPr>
          <a:xfrm>
            <a:off x="5943600" y="681436"/>
            <a:ext cx="5170243" cy="3742661"/>
          </a:xfrm>
          <a:prstGeom prst="rect">
            <a:avLst/>
          </a:prstGeom>
          <a:noFill/>
          <a:ln>
            <a:noFill/>
          </a:ln>
        </p:spPr>
      </p:pic>
      <p:sp>
        <p:nvSpPr>
          <p:cNvPr id="214" name="Google Shape;214;p20"/>
          <p:cNvSpPr txBox="1"/>
          <p:nvPr/>
        </p:nvSpPr>
        <p:spPr>
          <a:xfrm>
            <a:off x="35222" y="1397367"/>
            <a:ext cx="5277442" cy="603505"/>
          </a:xfrm>
          <a:prstGeom prst="rect">
            <a:avLst/>
          </a:prstGeom>
          <a:noFill/>
          <a:ln>
            <a:noFill/>
          </a:ln>
        </p:spPr>
        <p:txBody>
          <a:bodyPr anchorCtr="0" anchor="t" bIns="0" lIns="0" spcFirstLastPara="1" rIns="0" wrap="square" tIns="0">
            <a:noAutofit/>
          </a:bodyPr>
          <a:lstStyle/>
          <a:p>
            <a:pPr indent="-342900" lvl="0" marL="352001" marR="0" rtl="0" algn="just">
              <a:spcBef>
                <a:spcPts val="0"/>
              </a:spcBef>
              <a:spcAft>
                <a:spcPts val="0"/>
              </a:spcAft>
              <a:buClr>
                <a:schemeClr val="lt1"/>
              </a:buClr>
              <a:buSzPts val="1300"/>
              <a:buFont typeface="Noto Sans Symbols"/>
              <a:buChar char="▪"/>
            </a:pPr>
            <a:r>
              <a:rPr lang="en-GB" sz="2150">
                <a:solidFill>
                  <a:schemeClr val="dk1"/>
                </a:solidFill>
                <a:latin typeface="Calibri"/>
                <a:ea typeface="Calibri"/>
                <a:cs typeface="Calibri"/>
                <a:sym typeface="Calibri"/>
              </a:rPr>
              <a:t>The EIB has worked with Ukraine </a:t>
            </a:r>
            <a:r>
              <a:rPr b="1" lang="en-GB" sz="2150">
                <a:solidFill>
                  <a:schemeClr val="dk1"/>
                </a:solidFill>
                <a:latin typeface="Calibri"/>
                <a:ea typeface="Calibri"/>
                <a:cs typeface="Calibri"/>
                <a:sym typeface="Calibri"/>
              </a:rPr>
              <a:t>since 2007 in over 60 projects.</a:t>
            </a:r>
            <a:endParaRPr b="1" sz="2150">
              <a:solidFill>
                <a:schemeClr val="dk1"/>
              </a:solidFill>
              <a:latin typeface="Calibri"/>
              <a:ea typeface="Calibri"/>
              <a:cs typeface="Calibri"/>
              <a:sym typeface="Calibri"/>
            </a:endParaRPr>
          </a:p>
        </p:txBody>
      </p:sp>
      <p:sp>
        <p:nvSpPr>
          <p:cNvPr id="215" name="Google Shape;215;p20"/>
          <p:cNvSpPr txBox="1"/>
          <p:nvPr/>
        </p:nvSpPr>
        <p:spPr>
          <a:xfrm>
            <a:off x="76579" y="4424097"/>
            <a:ext cx="5342349" cy="1382051"/>
          </a:xfrm>
          <a:prstGeom prst="rect">
            <a:avLst/>
          </a:prstGeom>
          <a:noFill/>
          <a:ln>
            <a:noFill/>
          </a:ln>
        </p:spPr>
        <p:txBody>
          <a:bodyPr anchorCtr="0" anchor="t" bIns="0" lIns="0" spcFirstLastPara="1" rIns="0" wrap="square" tIns="0">
            <a:noAutofit/>
          </a:bodyPr>
          <a:lstStyle/>
          <a:p>
            <a:pPr indent="-300347" lvl="0" marL="309448" marR="0" rtl="0" algn="just">
              <a:spcBef>
                <a:spcPts val="0"/>
              </a:spcBef>
              <a:spcAft>
                <a:spcPts val="0"/>
              </a:spcAft>
              <a:buClr>
                <a:schemeClr val="lt1"/>
              </a:buClr>
              <a:buSzPts val="1300"/>
              <a:buFont typeface="Roboto"/>
              <a:buChar char="•"/>
            </a:pPr>
            <a:r>
              <a:rPr lang="en-GB" sz="2150">
                <a:solidFill>
                  <a:schemeClr val="dk1"/>
                </a:solidFill>
                <a:latin typeface="Calibri"/>
                <a:ea typeface="Calibri"/>
                <a:cs typeface="Calibri"/>
                <a:sym typeface="Calibri"/>
              </a:rPr>
              <a:t>Together with EBRD and the World Bank, EIB is one of the top-3 largest investors in Ukraine with </a:t>
            </a:r>
            <a:r>
              <a:rPr b="1" lang="en-GB" sz="2150">
                <a:solidFill>
                  <a:schemeClr val="dk1"/>
                </a:solidFill>
                <a:latin typeface="Calibri"/>
                <a:ea typeface="Calibri"/>
                <a:cs typeface="Calibri"/>
                <a:sym typeface="Calibri"/>
              </a:rPr>
              <a:t>signed projects of more than EUR 8.7bn.</a:t>
            </a:r>
            <a:endParaRPr b="1" sz="2150">
              <a:solidFill>
                <a:schemeClr val="dk1"/>
              </a:solidFill>
              <a:latin typeface="Calibri"/>
              <a:ea typeface="Calibri"/>
              <a:cs typeface="Calibri"/>
              <a:sym typeface="Calibri"/>
            </a:endParaRPr>
          </a:p>
        </p:txBody>
      </p:sp>
      <p:sp>
        <p:nvSpPr>
          <p:cNvPr id="216" name="Google Shape;216;p20"/>
          <p:cNvSpPr txBox="1"/>
          <p:nvPr/>
        </p:nvSpPr>
        <p:spPr>
          <a:xfrm>
            <a:off x="370138" y="2196927"/>
            <a:ext cx="5009141" cy="2031115"/>
          </a:xfrm>
          <a:prstGeom prst="rect">
            <a:avLst/>
          </a:prstGeom>
          <a:noFill/>
          <a:ln>
            <a:noFill/>
          </a:ln>
        </p:spPr>
        <p:txBody>
          <a:bodyPr anchorCtr="0" anchor="t" bIns="0" lIns="0" spcFirstLastPara="1" rIns="0" wrap="square" tIns="0">
            <a:noAutofit/>
          </a:bodyPr>
          <a:lstStyle/>
          <a:p>
            <a:pPr indent="0" lvl="0" marL="9101" marR="0" rtl="0" algn="just">
              <a:spcBef>
                <a:spcPts val="0"/>
              </a:spcBef>
              <a:spcAft>
                <a:spcPts val="0"/>
              </a:spcAft>
              <a:buNone/>
            </a:pPr>
            <a:r>
              <a:rPr lang="en-GB" sz="2150">
                <a:solidFill>
                  <a:schemeClr val="dk1"/>
                </a:solidFill>
                <a:latin typeface="Calibri"/>
                <a:ea typeface="Calibri"/>
                <a:cs typeface="Calibri"/>
                <a:sym typeface="Calibri"/>
              </a:rPr>
              <a:t>Most of the EIB’s activities in Ukraine have been carried out with </a:t>
            </a:r>
            <a:r>
              <a:rPr b="1" lang="en-GB" sz="2150">
                <a:solidFill>
                  <a:schemeClr val="dk1"/>
                </a:solidFill>
                <a:latin typeface="Calibri"/>
                <a:ea typeface="Calibri"/>
                <a:cs typeface="Calibri"/>
                <a:sym typeface="Calibri"/>
              </a:rPr>
              <a:t>EU budgetary guarantees </a:t>
            </a:r>
            <a:r>
              <a:rPr lang="en-GB" sz="2150">
                <a:solidFill>
                  <a:schemeClr val="dk1"/>
                </a:solidFill>
                <a:latin typeface="Calibri"/>
                <a:ea typeface="Calibri"/>
                <a:cs typeface="Calibri"/>
                <a:sym typeface="Calibri"/>
              </a:rPr>
              <a:t>under the External Lending Mandate, as well as </a:t>
            </a:r>
            <a:r>
              <a:rPr b="1" lang="en-GB" sz="2150">
                <a:solidFill>
                  <a:schemeClr val="dk1"/>
                </a:solidFill>
                <a:latin typeface="Calibri"/>
                <a:ea typeface="Calibri"/>
                <a:cs typeface="Calibri"/>
                <a:sym typeface="Calibri"/>
              </a:rPr>
              <a:t>technical assistance and investment grants </a:t>
            </a:r>
            <a:r>
              <a:rPr lang="en-GB" sz="2150">
                <a:solidFill>
                  <a:schemeClr val="dk1"/>
                </a:solidFill>
                <a:latin typeface="Calibri"/>
                <a:ea typeface="Calibri"/>
                <a:cs typeface="Calibri"/>
                <a:sym typeface="Calibri"/>
              </a:rPr>
              <a:t>from the EU budget or other sources.  </a:t>
            </a:r>
            <a:endParaRPr sz="2150">
              <a:solidFill>
                <a:schemeClr val="dk1"/>
              </a:solidFill>
              <a:latin typeface="Calibri"/>
              <a:ea typeface="Calibri"/>
              <a:cs typeface="Calibri"/>
              <a:sym typeface="Calibri"/>
            </a:endParaRPr>
          </a:p>
        </p:txBody>
      </p:sp>
      <p:sp>
        <p:nvSpPr>
          <p:cNvPr id="217" name="Google Shape;217;p20"/>
          <p:cNvSpPr txBox="1"/>
          <p:nvPr/>
        </p:nvSpPr>
        <p:spPr>
          <a:xfrm>
            <a:off x="381665" y="155657"/>
            <a:ext cx="69783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1. EIB’s Activity in Ukraine</a:t>
            </a:r>
            <a:endParaRPr b="1" sz="3200">
              <a:solidFill>
                <a:schemeClr val="accent1"/>
              </a:solidFill>
              <a:latin typeface="Calibri"/>
              <a:ea typeface="Calibri"/>
              <a:cs typeface="Calibri"/>
              <a:sym typeface="Calibri"/>
            </a:endParaRPr>
          </a:p>
        </p:txBody>
      </p:sp>
      <p:sp>
        <p:nvSpPr>
          <p:cNvPr id="218" name="Google Shape;218;p20"/>
          <p:cNvSpPr txBox="1"/>
          <p:nvPr/>
        </p:nvSpPr>
        <p:spPr>
          <a:xfrm>
            <a:off x="407140" y="744242"/>
            <a:ext cx="6113282"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1.1 General</a:t>
            </a:r>
            <a:endParaRPr/>
          </a:p>
        </p:txBody>
      </p:sp>
      <p:sp>
        <p:nvSpPr>
          <p:cNvPr id="219" name="Google Shape;219;p20"/>
          <p:cNvSpPr txBox="1"/>
          <p:nvPr/>
        </p:nvSpPr>
        <p:spPr>
          <a:xfrm>
            <a:off x="8915400" y="4949876"/>
            <a:ext cx="2483312" cy="376214"/>
          </a:xfrm>
          <a:prstGeom prst="rect">
            <a:avLst/>
          </a:prstGeom>
          <a:noFill/>
          <a:ln>
            <a:noFill/>
          </a:ln>
        </p:spPr>
        <p:txBody>
          <a:bodyPr anchorCtr="0" anchor="t" bIns="49125" lIns="98275" spcFirstLastPara="1" rIns="98275" wrap="square" tIns="49125">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Areas of EIB activity</a:t>
            </a:r>
            <a:endParaRPr b="1" sz="1800">
              <a:solidFill>
                <a:srgbClr val="FF0000"/>
              </a:solidFill>
              <a:latin typeface="Calibri"/>
              <a:ea typeface="Calibri"/>
              <a:cs typeface="Calibri"/>
              <a:sym typeface="Calibri"/>
            </a:endParaRPr>
          </a:p>
        </p:txBody>
      </p:sp>
      <p:sp>
        <p:nvSpPr>
          <p:cNvPr id="220" name="Google Shape;220;p2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947737" y="317822"/>
            <a:ext cx="10296525" cy="10375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GB"/>
              <a:t>1</a:t>
            </a:r>
            <a:r>
              <a:rPr b="1" lang="en-GB" sz="4400">
                <a:solidFill>
                  <a:schemeClr val="accent1"/>
                </a:solidFill>
              </a:rPr>
              <a:t>. EIB’s Activity in Ukraine</a:t>
            </a:r>
            <a:endParaRPr/>
          </a:p>
        </p:txBody>
      </p:sp>
      <p:sp>
        <p:nvSpPr>
          <p:cNvPr id="226" name="Google Shape;226;p21"/>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27" name="Google Shape;227;p21"/>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28" name="Google Shape;228;p21"/>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A colorful circle with text&#10;&#10;AI-generated content may be incorrect." id="229" name="Google Shape;229;p21"/>
          <p:cNvPicPr preferRelativeResize="0"/>
          <p:nvPr/>
        </p:nvPicPr>
        <p:blipFill rotWithShape="1">
          <a:blip r:embed="rId3">
            <a:alphaModFix/>
          </a:blip>
          <a:srcRect b="0" l="0" r="0" t="0"/>
          <a:stretch/>
        </p:blipFill>
        <p:spPr>
          <a:xfrm>
            <a:off x="2366685" y="1593706"/>
            <a:ext cx="7211431" cy="4153480"/>
          </a:xfrm>
          <a:prstGeom prst="rect">
            <a:avLst/>
          </a:prstGeom>
          <a:noFill/>
          <a:ln>
            <a:noFill/>
          </a:ln>
        </p:spPr>
      </p:pic>
      <p:sp>
        <p:nvSpPr>
          <p:cNvPr id="230" name="Google Shape;230;p21"/>
          <p:cNvSpPr txBox="1"/>
          <p:nvPr/>
        </p:nvSpPr>
        <p:spPr>
          <a:xfrm>
            <a:off x="947737" y="1168974"/>
            <a:ext cx="6113282"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1.1 General (cont.)</a:t>
            </a:r>
            <a:endParaRPr/>
          </a:p>
        </p:txBody>
      </p:sp>
      <p:sp>
        <p:nvSpPr>
          <p:cNvPr id="231" name="Google Shape;231;p21"/>
          <p:cNvSpPr txBox="1"/>
          <p:nvPr/>
        </p:nvSpPr>
        <p:spPr>
          <a:xfrm>
            <a:off x="1703627" y="5509578"/>
            <a:ext cx="7087833" cy="376214"/>
          </a:xfrm>
          <a:prstGeom prst="rect">
            <a:avLst/>
          </a:prstGeom>
          <a:noFill/>
          <a:ln>
            <a:noFill/>
          </a:ln>
        </p:spPr>
        <p:txBody>
          <a:bodyPr anchorCtr="0" anchor="t" bIns="49125" lIns="98275" spcFirstLastPara="1" rIns="98275" wrap="square" tIns="49125">
            <a:spAutoFit/>
          </a:bodyPr>
          <a:lstStyle/>
          <a:p>
            <a:pPr indent="0" lvl="0" marL="0" marR="0" rtl="0" algn="l">
              <a:spcBef>
                <a:spcPts val="0"/>
              </a:spcBef>
              <a:spcAft>
                <a:spcPts val="0"/>
              </a:spcAft>
              <a:buNone/>
            </a:pPr>
            <a:r>
              <a:rPr b="1" i="0" lang="en-GB" sz="1800">
                <a:solidFill>
                  <a:srgbClr val="0E2031"/>
                </a:solidFill>
                <a:latin typeface="Roboto"/>
                <a:ea typeface="Roboto"/>
                <a:cs typeface="Roboto"/>
                <a:sym typeface="Roboto"/>
              </a:rPr>
              <a:t>EIB activity in Ukraine by sector </a:t>
            </a:r>
            <a:r>
              <a:rPr b="0" i="0" lang="en-GB" sz="1800">
                <a:solidFill>
                  <a:srgbClr val="333333"/>
                </a:solidFill>
                <a:latin typeface="Roboto"/>
                <a:ea typeface="Roboto"/>
                <a:cs typeface="Roboto"/>
                <a:sym typeface="Roboto"/>
              </a:rPr>
              <a:t>(since start of operations)</a:t>
            </a:r>
            <a:endParaRPr b="1" i="0" sz="1800">
              <a:solidFill>
                <a:srgbClr val="0E2031"/>
              </a:solidFill>
              <a:latin typeface="Alegreya Sans"/>
              <a:ea typeface="Alegreya Sans"/>
              <a:cs typeface="Alegreya Sans"/>
              <a:sym typeface="Alegreya Sans"/>
            </a:endParaRPr>
          </a:p>
        </p:txBody>
      </p:sp>
      <p:sp>
        <p:nvSpPr>
          <p:cNvPr id="232" name="Google Shape;232;p21"/>
          <p:cNvSpPr/>
          <p:nvPr/>
        </p:nvSpPr>
        <p:spPr>
          <a:xfrm rot="-961804">
            <a:off x="4593651" y="2912689"/>
            <a:ext cx="254961" cy="770800"/>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1"/>
          <p:cNvSpPr/>
          <p:nvPr/>
        </p:nvSpPr>
        <p:spPr>
          <a:xfrm>
            <a:off x="6654188" y="3868672"/>
            <a:ext cx="406831" cy="174518"/>
          </a:xfrm>
          <a:prstGeom prst="chevron">
            <a:avLst>
              <a:gd fmla="val 2199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4" name="Google Shape;234;p21"/>
          <p:cNvCxnSpPr/>
          <p:nvPr/>
        </p:nvCxnSpPr>
        <p:spPr>
          <a:xfrm>
            <a:off x="2126512" y="2736112"/>
            <a:ext cx="701748" cy="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41" name="Google Shape;241;p22"/>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42" name="Google Shape;242;p22"/>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43" name="Google Shape;243;p22"/>
          <p:cNvSpPr txBox="1"/>
          <p:nvPr/>
        </p:nvSpPr>
        <p:spPr>
          <a:xfrm>
            <a:off x="381665" y="155657"/>
            <a:ext cx="69783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1. EIB’s Activity in Ukraine</a:t>
            </a:r>
            <a:endParaRPr b="1" sz="3200">
              <a:solidFill>
                <a:schemeClr val="accent1"/>
              </a:solidFill>
              <a:latin typeface="Calibri"/>
              <a:ea typeface="Calibri"/>
              <a:cs typeface="Calibri"/>
              <a:sym typeface="Calibri"/>
            </a:endParaRPr>
          </a:p>
        </p:txBody>
      </p:sp>
      <p:sp>
        <p:nvSpPr>
          <p:cNvPr id="244" name="Google Shape;244;p22"/>
          <p:cNvSpPr txBox="1"/>
          <p:nvPr/>
        </p:nvSpPr>
        <p:spPr>
          <a:xfrm>
            <a:off x="407140" y="744242"/>
            <a:ext cx="6113282"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1.2 Response to the War in Ukraine</a:t>
            </a:r>
            <a:endParaRPr/>
          </a:p>
        </p:txBody>
      </p:sp>
      <p:pic>
        <p:nvPicPr>
          <p:cNvPr id="245" name="Google Shape;245;p22"/>
          <p:cNvPicPr preferRelativeResize="0"/>
          <p:nvPr/>
        </p:nvPicPr>
        <p:blipFill rotWithShape="1">
          <a:blip r:embed="rId3">
            <a:alphaModFix/>
          </a:blip>
          <a:srcRect b="0" l="0" r="0" t="0"/>
          <a:stretch/>
        </p:blipFill>
        <p:spPr>
          <a:xfrm>
            <a:off x="7634536" y="14086"/>
            <a:ext cx="4233913" cy="6435787"/>
          </a:xfrm>
          <a:prstGeom prst="rect">
            <a:avLst/>
          </a:prstGeom>
          <a:noFill/>
          <a:ln>
            <a:noFill/>
          </a:ln>
        </p:spPr>
      </p:pic>
      <p:sp>
        <p:nvSpPr>
          <p:cNvPr id="246" name="Google Shape;246;p22"/>
          <p:cNvSpPr/>
          <p:nvPr/>
        </p:nvSpPr>
        <p:spPr>
          <a:xfrm>
            <a:off x="505956" y="1674140"/>
            <a:ext cx="1263832" cy="1263832"/>
          </a:xfrm>
          <a:prstGeom prst="ellipse">
            <a:avLst/>
          </a:prstGeom>
          <a:solidFill>
            <a:srgbClr val="C6C6C6"/>
          </a:solidFill>
          <a:ln>
            <a:noFill/>
          </a:ln>
        </p:spPr>
        <p:txBody>
          <a:bodyPr anchorCtr="0" anchor="ctr" bIns="0" lIns="0" spcFirstLastPara="1" rIns="0" wrap="square" tIns="77400">
            <a:noAutofit/>
          </a:bodyPr>
          <a:lstStyle/>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€668</a:t>
            </a:r>
            <a:endParaRPr/>
          </a:p>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million</a:t>
            </a:r>
            <a:endParaRPr sz="2043">
              <a:solidFill>
                <a:srgbClr val="114FA0"/>
              </a:solidFill>
              <a:latin typeface="Poppins"/>
              <a:ea typeface="Poppins"/>
              <a:cs typeface="Poppins"/>
              <a:sym typeface="Poppins"/>
            </a:endParaRPr>
          </a:p>
        </p:txBody>
      </p:sp>
      <p:sp>
        <p:nvSpPr>
          <p:cNvPr id="247" name="Google Shape;247;p22"/>
          <p:cNvSpPr txBox="1"/>
          <p:nvPr/>
        </p:nvSpPr>
        <p:spPr>
          <a:xfrm>
            <a:off x="1769788" y="1697867"/>
            <a:ext cx="1866928" cy="1653713"/>
          </a:xfrm>
          <a:prstGeom prst="rect">
            <a:avLst/>
          </a:prstGeom>
          <a:noFill/>
          <a:ln>
            <a:noFill/>
          </a:ln>
        </p:spPr>
        <p:txBody>
          <a:bodyPr anchorCtr="0" anchor="t" bIns="0" lIns="154800" spcFirstLastPara="1" rIns="0" wrap="square" tIns="0">
            <a:noAutofit/>
          </a:bodyPr>
          <a:lstStyle/>
          <a:p>
            <a:pPr indent="0" lvl="0" marL="0" marR="0" rtl="0" algn="l">
              <a:lnSpc>
                <a:spcPct val="90000"/>
              </a:lnSpc>
              <a:spcBef>
                <a:spcPts val="0"/>
              </a:spcBef>
              <a:spcAft>
                <a:spcPts val="0"/>
              </a:spcAft>
              <a:buNone/>
            </a:pPr>
            <a:r>
              <a:rPr lang="en-GB" sz="1290">
                <a:solidFill>
                  <a:schemeClr val="accent1"/>
                </a:solidFill>
                <a:latin typeface="Poppins"/>
                <a:ea typeface="Poppins"/>
                <a:cs typeface="Poppins"/>
                <a:sym typeface="Poppins"/>
              </a:rPr>
              <a:t>to meet most urgent financial needs of Ukraine fully disbursed within a month from the start of the war.</a:t>
            </a:r>
            <a:endParaRPr/>
          </a:p>
        </p:txBody>
      </p:sp>
      <p:sp>
        <p:nvSpPr>
          <p:cNvPr id="248" name="Google Shape;248;p22"/>
          <p:cNvSpPr/>
          <p:nvPr/>
        </p:nvSpPr>
        <p:spPr>
          <a:xfrm>
            <a:off x="3876173" y="1674140"/>
            <a:ext cx="1263832" cy="1263832"/>
          </a:xfrm>
          <a:prstGeom prst="ellipse">
            <a:avLst/>
          </a:prstGeom>
          <a:solidFill>
            <a:srgbClr val="C6C6C6"/>
          </a:solidFill>
          <a:ln>
            <a:noFill/>
          </a:ln>
        </p:spPr>
        <p:txBody>
          <a:bodyPr anchorCtr="0" anchor="ctr" bIns="0" lIns="0" spcFirstLastPara="1" rIns="0" wrap="square" tIns="77400">
            <a:noAutofit/>
          </a:bodyPr>
          <a:lstStyle/>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€650</a:t>
            </a:r>
            <a:endParaRPr/>
          </a:p>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million</a:t>
            </a:r>
            <a:endParaRPr sz="2043">
              <a:solidFill>
                <a:srgbClr val="114FA0"/>
              </a:solidFill>
              <a:latin typeface="Poppins"/>
              <a:ea typeface="Poppins"/>
              <a:cs typeface="Poppins"/>
              <a:sym typeface="Poppins"/>
            </a:endParaRPr>
          </a:p>
        </p:txBody>
      </p:sp>
      <p:sp>
        <p:nvSpPr>
          <p:cNvPr id="249" name="Google Shape;249;p22"/>
          <p:cNvSpPr txBox="1"/>
          <p:nvPr/>
        </p:nvSpPr>
        <p:spPr>
          <a:xfrm>
            <a:off x="5140005" y="1697867"/>
            <a:ext cx="1946098" cy="1653713"/>
          </a:xfrm>
          <a:prstGeom prst="rect">
            <a:avLst/>
          </a:prstGeom>
          <a:noFill/>
          <a:ln>
            <a:noFill/>
          </a:ln>
        </p:spPr>
        <p:txBody>
          <a:bodyPr anchorCtr="0" anchor="t" bIns="0" lIns="154800" spcFirstLastPara="1" rIns="0" wrap="square" tIns="0">
            <a:noAutofit/>
          </a:bodyPr>
          <a:lstStyle/>
          <a:p>
            <a:pPr indent="0" lvl="0" marL="0" marR="0" rtl="0" algn="l">
              <a:lnSpc>
                <a:spcPct val="90000"/>
              </a:lnSpc>
              <a:spcBef>
                <a:spcPts val="0"/>
              </a:spcBef>
              <a:spcAft>
                <a:spcPts val="0"/>
              </a:spcAft>
              <a:buNone/>
            </a:pPr>
            <a:r>
              <a:rPr lang="en-GB" sz="1290">
                <a:solidFill>
                  <a:schemeClr val="accent1"/>
                </a:solidFill>
                <a:latin typeface="Poppins"/>
                <a:ea typeface="Poppins"/>
                <a:cs typeface="Poppins"/>
                <a:sym typeface="Poppins"/>
              </a:rPr>
              <a:t>to the Ukrainian road agency (Ukravtodor) and the Ukrainian railway (Ukrzaliznytsia) companies for the urgent repair of the road and rail transport infrastructure sector.</a:t>
            </a:r>
            <a:endParaRPr/>
          </a:p>
        </p:txBody>
      </p:sp>
      <p:sp>
        <p:nvSpPr>
          <p:cNvPr id="250" name="Google Shape;250;p22"/>
          <p:cNvSpPr/>
          <p:nvPr/>
        </p:nvSpPr>
        <p:spPr>
          <a:xfrm>
            <a:off x="505956" y="3434718"/>
            <a:ext cx="1263832" cy="1263832"/>
          </a:xfrm>
          <a:prstGeom prst="ellipse">
            <a:avLst/>
          </a:prstGeom>
          <a:solidFill>
            <a:srgbClr val="C6C6C6"/>
          </a:solidFill>
          <a:ln>
            <a:noFill/>
          </a:ln>
        </p:spPr>
        <p:txBody>
          <a:bodyPr anchorCtr="0" anchor="ctr" bIns="0" lIns="0" spcFirstLastPara="1" rIns="0" wrap="square" tIns="77400">
            <a:noAutofit/>
          </a:bodyPr>
          <a:lstStyle/>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€350</a:t>
            </a:r>
            <a:endParaRPr/>
          </a:p>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million</a:t>
            </a:r>
            <a:endParaRPr sz="2043">
              <a:solidFill>
                <a:srgbClr val="114FA0"/>
              </a:solidFill>
              <a:latin typeface="Poppins"/>
              <a:ea typeface="Poppins"/>
              <a:cs typeface="Poppins"/>
              <a:sym typeface="Poppins"/>
            </a:endParaRPr>
          </a:p>
        </p:txBody>
      </p:sp>
      <p:sp>
        <p:nvSpPr>
          <p:cNvPr id="251" name="Google Shape;251;p22"/>
          <p:cNvSpPr txBox="1"/>
          <p:nvPr/>
        </p:nvSpPr>
        <p:spPr>
          <a:xfrm>
            <a:off x="1756920" y="3707650"/>
            <a:ext cx="2000332" cy="1978068"/>
          </a:xfrm>
          <a:prstGeom prst="rect">
            <a:avLst/>
          </a:prstGeom>
          <a:noFill/>
          <a:ln>
            <a:noFill/>
          </a:ln>
        </p:spPr>
        <p:txBody>
          <a:bodyPr anchorCtr="0" anchor="t" bIns="0" lIns="154800" spcFirstLastPara="1" rIns="0" wrap="square" tIns="0">
            <a:noAutofit/>
          </a:bodyPr>
          <a:lstStyle/>
          <a:p>
            <a:pPr indent="0" lvl="0" marL="0" marR="0" rtl="0" algn="l">
              <a:lnSpc>
                <a:spcPct val="90000"/>
              </a:lnSpc>
              <a:spcBef>
                <a:spcPts val="0"/>
              </a:spcBef>
              <a:spcAft>
                <a:spcPts val="0"/>
              </a:spcAft>
              <a:buNone/>
            </a:pPr>
            <a:r>
              <a:rPr lang="en-GB" sz="1290">
                <a:solidFill>
                  <a:schemeClr val="accent1"/>
                </a:solidFill>
                <a:latin typeface="Poppins"/>
                <a:ea typeface="Poppins"/>
                <a:cs typeface="Poppins"/>
                <a:sym typeface="Poppins"/>
              </a:rPr>
              <a:t>to the Ministry for Communities, Territories and Infrastructure Development to cover heating needs, restore municipal facilities to working order, and perform the thermal modernisation of residential and public buildings.</a:t>
            </a:r>
            <a:endParaRPr/>
          </a:p>
        </p:txBody>
      </p:sp>
      <p:sp>
        <p:nvSpPr>
          <p:cNvPr id="252" name="Google Shape;252;p22"/>
          <p:cNvSpPr/>
          <p:nvPr/>
        </p:nvSpPr>
        <p:spPr>
          <a:xfrm>
            <a:off x="3876173" y="3434718"/>
            <a:ext cx="1263832" cy="1263832"/>
          </a:xfrm>
          <a:prstGeom prst="ellipse">
            <a:avLst/>
          </a:prstGeom>
          <a:solidFill>
            <a:srgbClr val="C6C6C6"/>
          </a:solidFill>
          <a:ln>
            <a:noFill/>
          </a:ln>
        </p:spPr>
        <p:txBody>
          <a:bodyPr anchorCtr="0" anchor="ctr" bIns="0" lIns="0" spcFirstLastPara="1" rIns="0" wrap="square" tIns="77400">
            <a:noAutofit/>
          </a:bodyPr>
          <a:lstStyle/>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€50</a:t>
            </a:r>
            <a:endParaRPr/>
          </a:p>
          <a:p>
            <a:pPr indent="0" lvl="0" marL="0" marR="0" rtl="0" algn="ctr">
              <a:lnSpc>
                <a:spcPct val="70000"/>
              </a:lnSpc>
              <a:spcBef>
                <a:spcPts val="0"/>
              </a:spcBef>
              <a:spcAft>
                <a:spcPts val="0"/>
              </a:spcAft>
              <a:buNone/>
            </a:pPr>
            <a:r>
              <a:rPr lang="en-GB" sz="2043">
                <a:solidFill>
                  <a:srgbClr val="114FA0"/>
                </a:solidFill>
                <a:latin typeface="Poppins"/>
                <a:ea typeface="Poppins"/>
                <a:cs typeface="Poppins"/>
                <a:sym typeface="Poppins"/>
              </a:rPr>
              <a:t>million</a:t>
            </a:r>
            <a:endParaRPr sz="2043">
              <a:solidFill>
                <a:srgbClr val="114FA0"/>
              </a:solidFill>
              <a:latin typeface="Poppins"/>
              <a:ea typeface="Poppins"/>
              <a:cs typeface="Poppins"/>
              <a:sym typeface="Poppins"/>
            </a:endParaRPr>
          </a:p>
        </p:txBody>
      </p:sp>
      <p:sp>
        <p:nvSpPr>
          <p:cNvPr id="253" name="Google Shape;253;p22"/>
          <p:cNvSpPr txBox="1"/>
          <p:nvPr/>
        </p:nvSpPr>
        <p:spPr>
          <a:xfrm>
            <a:off x="5166229" y="3709516"/>
            <a:ext cx="1946098" cy="1978068"/>
          </a:xfrm>
          <a:prstGeom prst="rect">
            <a:avLst/>
          </a:prstGeom>
          <a:noFill/>
          <a:ln>
            <a:noFill/>
          </a:ln>
        </p:spPr>
        <p:txBody>
          <a:bodyPr anchorCtr="0" anchor="t" bIns="0" lIns="154800" spcFirstLastPara="1" rIns="0" wrap="square" tIns="0">
            <a:noAutofit/>
          </a:bodyPr>
          <a:lstStyle/>
          <a:p>
            <a:pPr indent="0" lvl="0" marL="0" marR="0" rtl="0" algn="l">
              <a:lnSpc>
                <a:spcPct val="90000"/>
              </a:lnSpc>
              <a:spcBef>
                <a:spcPts val="0"/>
              </a:spcBef>
              <a:spcAft>
                <a:spcPts val="0"/>
              </a:spcAft>
              <a:buNone/>
            </a:pPr>
            <a:r>
              <a:rPr lang="en-GB" sz="1290">
                <a:solidFill>
                  <a:schemeClr val="accent1"/>
                </a:solidFill>
                <a:latin typeface="Poppins"/>
                <a:ea typeface="Poppins"/>
                <a:cs typeface="Poppins"/>
                <a:sym typeface="Poppins"/>
              </a:rPr>
              <a:t>to Ukraine’s transmission system operator Ukrenergo to strengthen its financial resilience and help it to maintain energy supplies for industry and households.</a:t>
            </a:r>
            <a:endParaRPr/>
          </a:p>
        </p:txBody>
      </p:sp>
      <p:sp>
        <p:nvSpPr>
          <p:cNvPr id="254" name="Google Shape;254;p22"/>
          <p:cNvSpPr/>
          <p:nvPr/>
        </p:nvSpPr>
        <p:spPr>
          <a:xfrm>
            <a:off x="9751492" y="142244"/>
            <a:ext cx="2032883" cy="2032883"/>
          </a:xfrm>
          <a:prstGeom prst="ellipse">
            <a:avLst/>
          </a:prstGeom>
          <a:solidFill>
            <a:schemeClr val="lt2"/>
          </a:solidFill>
          <a:ln>
            <a:noFill/>
          </a:ln>
        </p:spPr>
        <p:txBody>
          <a:bodyPr anchorCtr="0" anchor="ctr" bIns="0" lIns="0" spcFirstLastPara="1" rIns="0" wrap="square" tIns="77400">
            <a:noAutofit/>
          </a:bodyPr>
          <a:lstStyle/>
          <a:p>
            <a:pPr indent="0" lvl="0" marL="0" marR="0" rtl="0" algn="ctr">
              <a:lnSpc>
                <a:spcPct val="80000"/>
              </a:lnSpc>
              <a:spcBef>
                <a:spcPts val="0"/>
              </a:spcBef>
              <a:spcAft>
                <a:spcPts val="0"/>
              </a:spcAft>
              <a:buNone/>
            </a:pPr>
            <a:r>
              <a:rPr lang="en-GB" sz="4515">
                <a:solidFill>
                  <a:srgbClr val="114FA0"/>
                </a:solidFill>
                <a:latin typeface="Poppins"/>
                <a:ea typeface="Poppins"/>
                <a:cs typeface="Poppins"/>
                <a:sym typeface="Poppins"/>
              </a:rPr>
              <a:t>€2.2</a:t>
            </a:r>
            <a:endParaRPr sz="2580">
              <a:solidFill>
                <a:srgbClr val="114FA0"/>
              </a:solidFill>
              <a:latin typeface="Poppins"/>
              <a:ea typeface="Poppins"/>
              <a:cs typeface="Poppins"/>
              <a:sym typeface="Poppins"/>
            </a:endParaRPr>
          </a:p>
          <a:p>
            <a:pPr indent="0" lvl="0" marL="0" marR="0" rtl="0" algn="ctr">
              <a:lnSpc>
                <a:spcPct val="80000"/>
              </a:lnSpc>
              <a:spcBef>
                <a:spcPts val="0"/>
              </a:spcBef>
              <a:spcAft>
                <a:spcPts val="0"/>
              </a:spcAft>
              <a:buNone/>
            </a:pPr>
            <a:r>
              <a:rPr lang="en-GB" sz="2580">
                <a:solidFill>
                  <a:srgbClr val="114FA0"/>
                </a:solidFill>
                <a:latin typeface="Poppins"/>
                <a:ea typeface="Poppins"/>
                <a:cs typeface="Poppins"/>
                <a:sym typeface="Poppins"/>
              </a:rPr>
              <a:t>billion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61" name="Google Shape;261;p23"/>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62" name="Google Shape;262;p23"/>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63" name="Google Shape;263;p23"/>
          <p:cNvSpPr txBox="1"/>
          <p:nvPr/>
        </p:nvSpPr>
        <p:spPr>
          <a:xfrm>
            <a:off x="381665" y="155657"/>
            <a:ext cx="69783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1"/>
                </a:solidFill>
                <a:latin typeface="Calibri"/>
                <a:ea typeface="Calibri"/>
                <a:cs typeface="Calibri"/>
                <a:sym typeface="Calibri"/>
              </a:rPr>
              <a:t>1. EIB’s Activity in Ukraine</a:t>
            </a:r>
            <a:endParaRPr b="1" sz="3200">
              <a:solidFill>
                <a:schemeClr val="accent1"/>
              </a:solidFill>
              <a:latin typeface="Calibri"/>
              <a:ea typeface="Calibri"/>
              <a:cs typeface="Calibri"/>
              <a:sym typeface="Calibri"/>
            </a:endParaRPr>
          </a:p>
        </p:txBody>
      </p:sp>
      <p:sp>
        <p:nvSpPr>
          <p:cNvPr id="264" name="Google Shape;264;p23"/>
          <p:cNvSpPr txBox="1"/>
          <p:nvPr/>
        </p:nvSpPr>
        <p:spPr>
          <a:xfrm>
            <a:off x="407139" y="744242"/>
            <a:ext cx="7734325"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None/>
            </a:pPr>
            <a:r>
              <a:rPr b="1" i="0" lang="en-GB" sz="2400" u="none" cap="none" strike="noStrike">
                <a:solidFill>
                  <a:schemeClr val="dk1"/>
                </a:solidFill>
                <a:latin typeface="Calibri"/>
                <a:ea typeface="Calibri"/>
                <a:cs typeface="Calibri"/>
                <a:sym typeface="Calibri"/>
              </a:rPr>
              <a:t>1.3 EU </a:t>
            </a:r>
            <a:r>
              <a:rPr b="1" lang="en-GB" sz="2400">
                <a:solidFill>
                  <a:schemeClr val="dk1"/>
                </a:solidFill>
                <a:latin typeface="Calibri"/>
                <a:ea typeface="Calibri"/>
                <a:cs typeface="Calibri"/>
                <a:sym typeface="Calibri"/>
              </a:rPr>
              <a:t>for Ukraine (EU4U) Initiative</a:t>
            </a:r>
            <a:endParaRPr b="1" i="0" sz="2400" u="none" cap="none" strike="noStrike">
              <a:solidFill>
                <a:schemeClr val="dk1"/>
              </a:solidFill>
              <a:latin typeface="Calibri"/>
              <a:ea typeface="Calibri"/>
              <a:cs typeface="Calibri"/>
              <a:sym typeface="Calibri"/>
            </a:endParaRPr>
          </a:p>
        </p:txBody>
      </p:sp>
      <p:sp>
        <p:nvSpPr>
          <p:cNvPr id="265" name="Google Shape;265;p2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6" name="Google Shape;266;p23"/>
          <p:cNvPicPr preferRelativeResize="0"/>
          <p:nvPr/>
        </p:nvPicPr>
        <p:blipFill rotWithShape="1">
          <a:blip r:embed="rId3">
            <a:alphaModFix/>
          </a:blip>
          <a:srcRect b="0" l="0" r="0" t="0"/>
          <a:stretch/>
        </p:blipFill>
        <p:spPr>
          <a:xfrm>
            <a:off x="455080" y="1131081"/>
            <a:ext cx="11586639" cy="50226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72" name="Google Shape;272;p24"/>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73" name="Google Shape;273;p24"/>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74" name="Google Shape;274;p24"/>
          <p:cNvSpPr txBox="1"/>
          <p:nvPr/>
        </p:nvSpPr>
        <p:spPr>
          <a:xfrm>
            <a:off x="719750" y="5565828"/>
            <a:ext cx="10283872" cy="845245"/>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dk1"/>
              </a:buClr>
              <a:buSzPct val="100000"/>
              <a:buFont typeface="Calibri"/>
              <a:buNone/>
            </a:pPr>
            <a:r>
              <a:rPr b="1" lang="en-GB" sz="2800">
                <a:solidFill>
                  <a:schemeClr val="dk1"/>
                </a:solidFill>
                <a:latin typeface="Calibri"/>
                <a:ea typeface="Calibri"/>
                <a:cs typeface="Calibri"/>
                <a:sym typeface="Calibri"/>
              </a:rPr>
              <a:t>2. EIB in the Water Sector</a:t>
            </a:r>
            <a:endParaRPr/>
          </a:p>
        </p:txBody>
      </p:sp>
      <p:pic>
        <p:nvPicPr>
          <p:cNvPr id="275" name="Google Shape;275;p24"/>
          <p:cNvPicPr preferRelativeResize="0"/>
          <p:nvPr/>
        </p:nvPicPr>
        <p:blipFill rotWithShape="1">
          <a:blip r:embed="rId3">
            <a:alphaModFix/>
          </a:blip>
          <a:srcRect b="0" l="0" r="0" t="0"/>
          <a:stretch/>
        </p:blipFill>
        <p:spPr>
          <a:xfrm>
            <a:off x="0" y="0"/>
            <a:ext cx="12192000" cy="5679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5"/>
          <p:cNvSpPr txBox="1"/>
          <p:nvPr>
            <p:ph type="title"/>
          </p:nvPr>
        </p:nvSpPr>
        <p:spPr>
          <a:xfrm>
            <a:off x="677501" y="222500"/>
            <a:ext cx="10296525" cy="5494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GB" sz="3200"/>
              <a:t>2. EIB in the Water Sector </a:t>
            </a:r>
            <a:endParaRPr sz="3200"/>
          </a:p>
        </p:txBody>
      </p:sp>
      <p:sp>
        <p:nvSpPr>
          <p:cNvPr id="281" name="Google Shape;281;p25"/>
          <p:cNvSpPr txBox="1"/>
          <p:nvPr/>
        </p:nvSpPr>
        <p:spPr>
          <a:xfrm>
            <a:off x="677501" y="808344"/>
            <a:ext cx="10836998" cy="424732"/>
          </a:xfrm>
          <a:prstGeom prst="rect">
            <a:avLst/>
          </a:prstGeom>
          <a:noFill/>
          <a:ln>
            <a:noFill/>
          </a:ln>
        </p:spPr>
        <p:txBody>
          <a:bodyPr anchorCtr="0" anchor="t" bIns="45700" lIns="91425" spcFirstLastPara="1" rIns="91425" wrap="square" tIns="45700">
            <a:spAutoFit/>
          </a:bodyPr>
          <a:lstStyle/>
          <a:p>
            <a:pPr indent="-533400" lvl="0" marL="533400" marR="0" rtl="0" algn="l">
              <a:lnSpc>
                <a:spcPct val="90000"/>
              </a:lnSpc>
              <a:spcBef>
                <a:spcPts val="0"/>
              </a:spcBef>
              <a:spcAft>
                <a:spcPts val="0"/>
              </a:spcAft>
              <a:buClr>
                <a:schemeClr val="dk1"/>
              </a:buClr>
              <a:buSzPts val="2400"/>
              <a:buFont typeface="Calibri"/>
              <a:buNone/>
            </a:pPr>
            <a:r>
              <a:rPr b="1" lang="en-GB" sz="2400">
                <a:solidFill>
                  <a:schemeClr val="dk1"/>
                </a:solidFill>
                <a:latin typeface="Calibri"/>
                <a:ea typeface="Calibri"/>
                <a:cs typeface="Calibri"/>
                <a:sym typeface="Calibri"/>
              </a:rPr>
              <a:t>2</a:t>
            </a:r>
            <a:r>
              <a:rPr b="1" i="0" lang="en-GB" sz="2400" u="none" cap="none" strike="noStrike">
                <a:solidFill>
                  <a:schemeClr val="dk1"/>
                </a:solidFill>
                <a:latin typeface="Calibri"/>
                <a:ea typeface="Calibri"/>
                <a:cs typeface="Calibri"/>
                <a:sym typeface="Calibri"/>
              </a:rPr>
              <a:t>.1 General</a:t>
            </a:r>
            <a:endParaRPr/>
          </a:p>
        </p:txBody>
      </p:sp>
      <p:sp>
        <p:nvSpPr>
          <p:cNvPr id="282" name="Google Shape;282;p25"/>
          <p:cNvSpPr txBox="1"/>
          <p:nvPr>
            <p:ph idx="10" type="dt"/>
          </p:nvPr>
        </p:nvSpPr>
        <p:spPr>
          <a:xfrm>
            <a:off x="3042920" y="6373221"/>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14.05.2025</a:t>
            </a:r>
            <a:endParaRPr/>
          </a:p>
        </p:txBody>
      </p:sp>
      <p:sp>
        <p:nvSpPr>
          <p:cNvPr id="283" name="Google Shape;283;p25"/>
          <p:cNvSpPr txBox="1"/>
          <p:nvPr>
            <p:ph idx="11" type="ftr"/>
          </p:nvPr>
        </p:nvSpPr>
        <p:spPr>
          <a:xfrm>
            <a:off x="4800600" y="637703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2025 - 3rd International Conference - AquaTherm</a:t>
            </a:r>
            <a:endParaRPr/>
          </a:p>
        </p:txBody>
      </p:sp>
      <p:sp>
        <p:nvSpPr>
          <p:cNvPr id="284" name="Google Shape;284;p25"/>
          <p:cNvSpPr txBox="1"/>
          <p:nvPr>
            <p:ph idx="12" type="sldNum"/>
          </p:nvPr>
        </p:nvSpPr>
        <p:spPr>
          <a:xfrm>
            <a:off x="8655512" y="63690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85" name="Google Shape;285;p25"/>
          <p:cNvSpPr txBox="1"/>
          <p:nvPr/>
        </p:nvSpPr>
        <p:spPr>
          <a:xfrm>
            <a:off x="622297" y="1416139"/>
            <a:ext cx="10947405" cy="5113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EIB is one of the largest sources of loan financing to the water sector worldwide: on average EUR 3 Bn per year,</a:t>
            </a:r>
            <a:endParaRPr/>
          </a:p>
          <a:p>
            <a:pPr indent="-228600" lvl="0" marL="228600" marR="0" rtl="0" algn="l">
              <a:lnSpc>
                <a:spcPct val="8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Total loan amount of EUR 30 Bn over the past 10 years, 80% of which for projects inside EU,</a:t>
            </a:r>
            <a:endParaRPr/>
          </a:p>
          <a:p>
            <a:pPr indent="-228600" lvl="0" marL="228600" marR="0" rtl="0" algn="l">
              <a:lnSpc>
                <a:spcPct val="8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Over the past 10 years, 400 major projects have been financed, 70% of which located within the EU,</a:t>
            </a:r>
            <a:endParaRPr/>
          </a:p>
          <a:p>
            <a:pPr indent="-228600" lvl="0" marL="228600" marR="0" rtl="0" algn="l">
              <a:lnSpc>
                <a:spcPct val="8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EIB lending covers the whole water cycle (water resources, water supply, sanitation, flood protection).</a:t>
            </a:r>
            <a:endParaRPr/>
          </a:p>
          <a:p>
            <a:pPr indent="-228600" lvl="0" marL="228600" marR="0" rtl="0" algn="l">
              <a:lnSpc>
                <a:spcPct val="8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EIB is active in the water sector in Ukraine.</a:t>
            </a:r>
            <a:endParaRPr/>
          </a:p>
          <a:p>
            <a:pPr indent="0" lvl="0" marL="0" marR="0" rtl="0" algn="l">
              <a:lnSpc>
                <a:spcPct val="8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Personnalisé 1">
      <a:dk1>
        <a:srgbClr val="000000"/>
      </a:dk1>
      <a:lt1>
        <a:srgbClr val="FFFFFF"/>
      </a:lt1>
      <a:dk2>
        <a:srgbClr val="44546A"/>
      </a:dk2>
      <a:lt2>
        <a:srgbClr val="E7E6E6"/>
      </a:lt2>
      <a:accent1>
        <a:srgbClr val="164193"/>
      </a:accent1>
      <a:accent2>
        <a:srgbClr val="B6B6B6"/>
      </a:accent2>
      <a:accent3>
        <a:srgbClr val="DCDCDC"/>
      </a:accent3>
      <a:accent4>
        <a:srgbClr val="FFE01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