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670675" cy="9777400"/>
  <p:embeddedFontLst>
    <p:embeddedFont>
      <p:font typeface="Roboto"/>
      <p:regular r:id="rId10"/>
      <p:bold r:id="rId11"/>
      <p:italic r:id="rId12"/>
      <p:boldItalic r:id="rId13"/>
    </p:embeddedFont>
    <p:embeddedFont>
      <p:font typeface="Roboto Medium"/>
      <p:regular r:id="rId14"/>
      <p:bold r:id="rId15"/>
      <p:italic r:id="rId16"/>
      <p:boldItalic r:id="rId17"/>
    </p:embeddedFont>
    <p:embeddedFont>
      <p:font typeface="Roboto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miBold-italic.fntdata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21" Type="http://schemas.openxmlformats.org/officeDocument/2006/relationships/font" Target="fonts/RobotoSemiBold-boldItalic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Medium-bold.fntdata"/><Relationship Id="rId14" Type="http://schemas.openxmlformats.org/officeDocument/2006/relationships/font" Target="fonts/RobotoMedium-regular.fntdata"/><Relationship Id="rId17" Type="http://schemas.openxmlformats.org/officeDocument/2006/relationships/font" Target="fonts/RobotoMedium-boldItalic.fntdata"/><Relationship Id="rId16" Type="http://schemas.openxmlformats.org/officeDocument/2006/relationships/font" Target="fonts/RobotoMedium-italic.fntdata"/><Relationship Id="rId5" Type="http://schemas.openxmlformats.org/officeDocument/2006/relationships/slide" Target="slides/slide1.xml"/><Relationship Id="rId19" Type="http://schemas.openxmlformats.org/officeDocument/2006/relationships/font" Target="fonts/RobotoSemiBold-bold.fntdata"/><Relationship Id="rId6" Type="http://schemas.openxmlformats.org/officeDocument/2006/relationships/slide" Target="slides/slide2.xml"/><Relationship Id="rId18" Type="http://schemas.openxmlformats.org/officeDocument/2006/relationships/font" Target="fonts/Roboto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67068" y="4644271"/>
            <a:ext cx="5336540" cy="43998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76200" y="733425"/>
            <a:ext cx="6518275" cy="3667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50" y="1686448"/>
            <a:ext cx="6352030" cy="272441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2307175" y="459925"/>
            <a:ext cx="8652300" cy="10425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Сектор водопостачання та водовідведення: </a:t>
            </a:r>
            <a:b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ключові цифри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1084" y="1895729"/>
            <a:ext cx="3502521" cy="230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title="logoAmb-Ukraine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0" y="73275"/>
            <a:ext cx="1818772" cy="12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2900625" y="5794470"/>
            <a:ext cx="9144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Матільда Аржаковські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Економічний відділ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Посольство Франції в Україні</a:t>
            </a:r>
            <a:b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i="1" lang="fr-FR" sz="1400">
                <a:latin typeface="Roboto Medium"/>
                <a:ea typeface="Roboto Medium"/>
                <a:cs typeface="Roboto Medium"/>
                <a:sym typeface="Roboto Medium"/>
              </a:rPr>
              <a:t>mathilde.arjakovsky@dgtresor.gouv.fr</a:t>
            </a:r>
            <a:endParaRPr i="1" sz="1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790590" y="3499072"/>
            <a:ext cx="2080500" cy="70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5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+5000 компаній</a:t>
            </a:r>
            <a:r>
              <a:rPr b="0" i="0" lang="fr-F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r-FR" sz="1000" u="none" cap="none" strike="noStrik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Холдинги, середні та малі підприємства</a:t>
            </a:r>
            <a:endParaRPr b="0" i="0" sz="2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572022" y="3796689"/>
            <a:ext cx="2293200" cy="70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28 млрд. євро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7257893" y="3825210"/>
            <a:ext cx="4628700" cy="70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+36% обороту на світовому ринку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title="Outils de financement.jpeg"/>
          <p:cNvPicPr preferRelativeResize="0"/>
          <p:nvPr/>
        </p:nvPicPr>
        <p:blipFill rotWithShape="1">
          <a:blip r:embed="rId3">
            <a:alphaModFix/>
          </a:blip>
          <a:srcRect b="0" l="0" r="0" t="14236"/>
          <a:stretch/>
        </p:blipFill>
        <p:spPr>
          <a:xfrm>
            <a:off x="652475" y="1349120"/>
            <a:ext cx="10887075" cy="4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idx="1" type="subTitle"/>
          </p:nvPr>
        </p:nvSpPr>
        <p:spPr>
          <a:xfrm>
            <a:off x="1952125" y="265325"/>
            <a:ext cx="9505200" cy="878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Державні оператори з підтримки компаній на міжнародному ринку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199025" y="1349970"/>
            <a:ext cx="2524500" cy="5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Підтримка експорту</a:t>
            </a:r>
            <a:endParaRPr b="0" i="0" sz="1800" u="none" cap="none" strike="noStrike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541150" y="1349970"/>
            <a:ext cx="2165700" cy="5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Розвиток</a:t>
            </a:r>
            <a:endParaRPr b="0" i="0" sz="1800" u="none" cap="none" strike="noStrike">
              <a:solidFill>
                <a:schemeClr val="dk1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9300725" y="5859650"/>
            <a:ext cx="2815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Матільда Аржаковські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Економічний відділ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Посольство Франції в Україні</a:t>
            </a:r>
            <a:b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i="1" lang="fr-FR" sz="1400">
                <a:latin typeface="Roboto Medium"/>
                <a:ea typeface="Roboto Medium"/>
                <a:cs typeface="Roboto Medium"/>
                <a:sym typeface="Roboto Medium"/>
              </a:rPr>
              <a:t>mathilde.arjakovsky@dgtresor.gouv.fr</a:t>
            </a:r>
            <a:endParaRPr i="1"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86666"/>
              <a:buNone/>
            </a:pPr>
            <a: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01" name="Google Shape;101;p14" title="logoAmb-Ukraine.png"/>
          <p:cNvPicPr preferRelativeResize="0"/>
          <p:nvPr/>
        </p:nvPicPr>
        <p:blipFill rotWithShape="1">
          <a:blip r:embed="rId4">
            <a:alphaModFix/>
          </a:blip>
          <a:srcRect b="0" l="0" r="18566" t="0"/>
          <a:stretch/>
        </p:blipFill>
        <p:spPr>
          <a:xfrm>
            <a:off x="133350" y="73275"/>
            <a:ext cx="1481098" cy="12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170000" y="3158150"/>
            <a:ext cx="13083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Державні гарантії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842925" y="4190425"/>
            <a:ext cx="1481100" cy="3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Пряме кредитування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601025" y="4445950"/>
            <a:ext cx="858600" cy="39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529325" y="4398100"/>
            <a:ext cx="1011900" cy="5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-F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FASEP, пільгове кредитування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529325" y="3393350"/>
            <a:ext cx="930300" cy="439800"/>
          </a:xfrm>
          <a:prstGeom prst="rect">
            <a:avLst/>
          </a:prstGeom>
          <a:solidFill>
            <a:srgbClr val="000092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fr-FR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Спільна підтримк</a:t>
            </a:r>
            <a:r>
              <a:rPr b="0" i="0" lang="fr-F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4323300" y="4701450"/>
            <a:ext cx="1155000" cy="74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2146325" y="224850"/>
            <a:ext cx="8642100" cy="674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Головні фінансові інструменти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5" title="logoAmb-Ukraine.png"/>
          <p:cNvPicPr preferRelativeResize="0"/>
          <p:nvPr/>
        </p:nvPicPr>
        <p:blipFill rotWithShape="1">
          <a:blip r:embed="rId3">
            <a:alphaModFix/>
          </a:blip>
          <a:srcRect b="0" l="0" r="11800" t="0"/>
          <a:stretch/>
        </p:blipFill>
        <p:spPr>
          <a:xfrm>
            <a:off x="133350" y="73275"/>
            <a:ext cx="1604152" cy="12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>
            <p:ph idx="1" type="subTitle"/>
          </p:nvPr>
        </p:nvSpPr>
        <p:spPr>
          <a:xfrm>
            <a:off x="9398275" y="5859650"/>
            <a:ext cx="2718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Матільда Аржаковські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Економічний відділ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Посольство Франції в Україні</a:t>
            </a:r>
            <a:b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i="1" lang="fr-FR" sz="1400">
                <a:latin typeface="Roboto Medium"/>
                <a:ea typeface="Roboto Medium"/>
                <a:cs typeface="Roboto Medium"/>
                <a:sym typeface="Roboto Medium"/>
              </a:rPr>
              <a:t>mathilde.arjakovsky@dgtresor.gouv.fr</a:t>
            </a:r>
            <a:endParaRPr i="1"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86666"/>
              <a:buNone/>
            </a:pPr>
            <a: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14650" y="1336100"/>
            <a:ext cx="3076200" cy="4452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FASEP - Фонд досліджень та допомоги приватному сектору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проведення техніко-економічного обгрунтування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технічна допомога 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демонстраційні проєкти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інноваційні та зелені технології 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100 000</a:t>
            </a: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500 000</a:t>
            </a: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євро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Всі компанії, пріоритет - середні та малі підприємства</a:t>
            </a:r>
            <a:endParaRPr b="0" i="0" sz="1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444450" y="1336100"/>
            <a:ext cx="2921700" cy="4239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Пряме кредитування  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Пільгове кредитування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Позика між Французькою Республікою та іноземною державою</a:t>
            </a:r>
            <a:endParaRPr b="0" i="0" sz="1400" u="none" cap="none" strike="noStrike">
              <a:solidFill>
                <a:srgbClr val="434343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- Бенефіциар: державний або муніципальний орган, забезпечений державною гарантією.</a:t>
            </a:r>
            <a:endParaRPr b="0" i="0" sz="1400" u="none" cap="none" strike="noStrike">
              <a:solidFill>
                <a:srgbClr val="434343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від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5 млн</a:t>
            </a:r>
            <a: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  <a:t>. євро</a:t>
            </a:r>
            <a:b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</a:br>
            <a:br>
              <a:rPr b="0" i="0" lang="fr-FR" sz="1400" u="none" cap="none" strike="noStrike">
                <a:solidFill>
                  <a:srgbClr val="434343"/>
                </a:solidFill>
                <a:latin typeface="Roboto SemiBold"/>
                <a:ea typeface="Roboto SemiBold"/>
                <a:cs typeface="Roboto SemiBold"/>
                <a:sym typeface="Roboto SemiBold"/>
              </a:rPr>
            </a:br>
            <a:endParaRPr b="0" i="0" sz="1400" u="none" cap="none" strike="noStrike">
              <a:solidFill>
                <a:srgbClr val="434343"/>
              </a:solidFill>
              <a:latin typeface="Roboto SemiBold"/>
              <a:ea typeface="Roboto SemiBold"/>
              <a:cs typeface="Roboto SemiBold"/>
              <a:sym typeface="Roboto SemiBold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520650" y="1277575"/>
            <a:ext cx="2789100" cy="3495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Грантовий фонд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з відновлення та підтримки критичної інфраструктури та пріоритетних секторів економіки України</a:t>
            </a: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200 млн.</a:t>
            </a: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євро 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проєктів </a:t>
            </a: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b="1" i="0" lang="fr-FR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місяців - термін реалізації </a:t>
            </a:r>
            <a:r>
              <a:rPr b="1" i="0" lang="fr-FR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9433350" y="1277575"/>
            <a:ext cx="2544000" cy="2350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Страхування воєнних ризиків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Експортно-кредитне агентство Bpifrance</a:t>
            </a:r>
            <a:br>
              <a:rPr b="1" i="0" lang="fr-FR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5" title="1730890290714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375" y="5100925"/>
            <a:ext cx="2248500" cy="16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title="Image.jpg"/>
          <p:cNvPicPr preferRelativeResize="0"/>
          <p:nvPr/>
        </p:nvPicPr>
        <p:blipFill rotWithShape="1">
          <a:blip r:embed="rId5">
            <a:alphaModFix/>
          </a:blip>
          <a:srcRect b="0" l="3782" r="4834" t="0"/>
          <a:stretch/>
        </p:blipFill>
        <p:spPr>
          <a:xfrm>
            <a:off x="6520650" y="4333675"/>
            <a:ext cx="2717901" cy="198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6">
            <a:alphaModFix/>
          </a:blip>
          <a:srcRect b="0" l="11948" r="0" t="0"/>
          <a:stretch/>
        </p:blipFill>
        <p:spPr>
          <a:xfrm>
            <a:off x="3633749" y="4772877"/>
            <a:ext cx="2544000" cy="13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7">
            <a:alphaModFix/>
          </a:blip>
          <a:srcRect b="8184" l="22602" r="5824" t="19256"/>
          <a:stretch/>
        </p:blipFill>
        <p:spPr>
          <a:xfrm>
            <a:off x="9464250" y="3842851"/>
            <a:ext cx="2544000" cy="1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1242" t="0"/>
          <a:stretch/>
        </p:blipFill>
        <p:spPr>
          <a:xfrm>
            <a:off x="323528" y="682121"/>
            <a:ext cx="11423124" cy="54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142550" y="4548150"/>
            <a:ext cx="1277700" cy="30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76625B"/>
                </a:solidFill>
                <a:latin typeface="Calibri"/>
                <a:ea typeface="Calibri"/>
                <a:cs typeface="Calibri"/>
                <a:sym typeface="Calibri"/>
              </a:rPr>
              <a:t>97,5%</a:t>
            </a:r>
            <a:r>
              <a:rPr b="1" i="0" lang="fr-FR" sz="1200" u="none" cap="none" strike="noStrike">
                <a:solidFill>
                  <a:srgbClr val="45373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200" u="none" cap="none" strike="noStrike">
              <a:solidFill>
                <a:srgbClr val="453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" type="subTitle"/>
          </p:nvPr>
        </p:nvSpPr>
        <p:spPr>
          <a:xfrm>
            <a:off x="1644400" y="265333"/>
            <a:ext cx="9144000" cy="878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b="1" lang="fr-FR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Приклади проєктів у секторі водопостачання та водовідведення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7" title="logoAmb-Ukraine.png"/>
          <p:cNvPicPr preferRelativeResize="0"/>
          <p:nvPr/>
        </p:nvPicPr>
        <p:blipFill rotWithShape="1">
          <a:blip r:embed="rId3">
            <a:alphaModFix/>
          </a:blip>
          <a:srcRect b="0" l="0" r="19664" t="0"/>
          <a:stretch/>
        </p:blipFill>
        <p:spPr>
          <a:xfrm>
            <a:off x="133350" y="73275"/>
            <a:ext cx="1461048" cy="12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>
            <p:ph idx="1" type="subTitle"/>
          </p:nvPr>
        </p:nvSpPr>
        <p:spPr>
          <a:xfrm>
            <a:off x="9461700" y="5920975"/>
            <a:ext cx="2718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Матільда Аржаковські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Економічний відділ</a:t>
            </a:r>
            <a:b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fr-FR" sz="1400">
                <a:latin typeface="Roboto Medium"/>
                <a:ea typeface="Roboto Medium"/>
                <a:cs typeface="Roboto Medium"/>
                <a:sym typeface="Roboto Medium"/>
              </a:rPr>
              <a:t>Посольство Франції в Україні</a:t>
            </a:r>
            <a:br>
              <a:rPr lang="fr-FR" sz="15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i="1" lang="fr-FR" sz="1400">
                <a:latin typeface="Roboto Medium"/>
                <a:ea typeface="Roboto Medium"/>
                <a:cs typeface="Roboto Medium"/>
                <a:sym typeface="Roboto Medium"/>
              </a:rPr>
              <a:t>mathilde.arjakovsky@dgtresor.gouv.fr</a:t>
            </a:r>
            <a:endParaRPr i="1" sz="14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t/>
            </a:r>
            <a:endParaRPr sz="1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970425" y="1573975"/>
            <a:ext cx="4180200" cy="2851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В рамках фінансування Французьким агентством розвитку 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❏"/>
            </a:pPr>
            <a:r>
              <a:rPr b="1" i="0" lang="fr-FR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Відновлення та покращення систем водопостачання та очищення у Кривому Розі</a:t>
            </a:r>
            <a: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/ грант 5 000 000 євро, грант МЗС Франції 8 000 000 євро, грант UNICEF 500 000 євро 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Доступ до питної води для 16 000 людей</a:t>
            </a:r>
            <a:b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14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31475" y="1573975"/>
            <a:ext cx="5304600" cy="387691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В рамках Грантового фонду </a:t>
            </a:r>
            <a:b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6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з відновлення та підтримки критичної інфраструктури та пріоритетних секторів економіки України</a:t>
            </a: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❏"/>
            </a:pPr>
            <a: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Saint-Gobain PAM - Виконавчий комітет Криворізької міської ради</a:t>
            </a:r>
            <a:endParaRPr b="1" i="0" sz="13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4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Посилення та забезпечення водопостачання м. Кривий Ріг : водопровід від Карачунівського водосховища</a:t>
            </a:r>
            <a:br>
              <a:rPr b="1" i="0" lang="fr-FR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14 900 000 євро</a:t>
            </a:r>
            <a:r>
              <a:rPr b="1" i="0" lang="fr-FR" sz="1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"/>
              <a:buChar char="❏"/>
            </a:pPr>
            <a: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Schneider Electric - КП “Харківводоканал”</a:t>
            </a:r>
            <a:endParaRPr b="1" i="0" sz="13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4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3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Відновлення та модернізація електричного обладнання КП «Харківводоканал» для забезпечення водопостачання а водовідведення у Харкові</a:t>
            </a:r>
            <a:endParaRPr b="1" i="0" sz="13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46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8 900 000 євро</a:t>
            </a:r>
            <a:endParaRPr b="1" i="0" sz="13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18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7" title="6.jpg"/>
          <p:cNvPicPr preferRelativeResize="0"/>
          <p:nvPr/>
        </p:nvPicPr>
        <p:blipFill rotWithShape="1">
          <a:blip r:embed="rId4">
            <a:alphaModFix/>
          </a:blip>
          <a:srcRect b="18132" l="12311" r="16151" t="7123"/>
          <a:stretch/>
        </p:blipFill>
        <p:spPr>
          <a:xfrm>
            <a:off x="5907525" y="4290725"/>
            <a:ext cx="3554175" cy="20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525" y="5134439"/>
            <a:ext cx="2365517" cy="157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