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14" r:id="rId3"/>
    <p:sldId id="320" r:id="rId4"/>
    <p:sldId id="291" r:id="rId5"/>
    <p:sldId id="321" r:id="rId6"/>
    <p:sldId id="322" r:id="rId7"/>
    <p:sldId id="326" r:id="rId8"/>
    <p:sldId id="319" r:id="rId9"/>
    <p:sldId id="27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6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55547-A1FF-443E-B8E1-D8C351AD813E}" type="datetimeFigureOut">
              <a:rPr lang="ru-RU" smtClean="0"/>
              <a:t>07.05.2025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73D84-8D80-45C6-B0FB-AFB0A146F9EF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387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F0DC-2E94-44E8-BFB2-8DB6B6D317D4}" type="datetime1">
              <a:rPr lang="ru-RU" smtClean="0"/>
              <a:t>07.05.2025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KTS Engineering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91A6-95B0-4301-8C3B-58F671E80376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77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C248-83C8-40C5-83DA-431A9D45EC79}" type="datetime1">
              <a:rPr lang="ru-RU" smtClean="0"/>
              <a:t>07.05.2025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KTS Engineering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91A6-95B0-4301-8C3B-58F671E80376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130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24CE5-E4D3-4E76-B39E-C1274B92027B}" type="datetime1">
              <a:rPr lang="ru-RU" smtClean="0"/>
              <a:t>07.05.2025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KTS Engineering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91A6-95B0-4301-8C3B-58F671E80376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70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F92F-3C26-4F08-8804-4F2091266095}" type="datetime1">
              <a:rPr lang="ru-RU" smtClean="0"/>
              <a:t>07.05.2025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KTS Engineering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91A6-95B0-4301-8C3B-58F671E80376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998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87933-AEDF-4C2A-BC4D-828FB4CB6CCD}" type="datetime1">
              <a:rPr lang="ru-RU" smtClean="0"/>
              <a:t>07.05.2025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KTS Engineering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91A6-95B0-4301-8C3B-58F671E80376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313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51998-EF5B-403A-824C-57A74515A2F5}" type="datetime1">
              <a:rPr lang="ru-RU" smtClean="0"/>
              <a:t>07.05.2025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KTS Engineering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91A6-95B0-4301-8C3B-58F671E80376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304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D4C5-6C41-4D18-9D8D-281754D766D7}" type="datetime1">
              <a:rPr lang="ru-RU" smtClean="0"/>
              <a:t>07.05.2025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KTS Engineering 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91A6-95B0-4301-8C3B-58F671E80376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50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23EB-202F-4F6F-B4F7-BFFEB480EFB4}" type="datetime1">
              <a:rPr lang="ru-RU" smtClean="0"/>
              <a:t>07.05.2025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KTS Engineering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91A6-95B0-4301-8C3B-58F671E80376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07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ADBA0-F571-40B2-B8AC-DC1D2A6528FA}" type="datetime1">
              <a:rPr lang="ru-RU" smtClean="0"/>
              <a:t>07.05.2025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KTS Engineering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91A6-95B0-4301-8C3B-58F671E80376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14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EA7A-6FFB-4EC3-B0FC-897550C47E2D}" type="datetime1">
              <a:rPr lang="ru-RU" smtClean="0"/>
              <a:t>07.05.2025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KTS Engineering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91A6-95B0-4301-8C3B-58F671E80376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58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2272-2A45-474C-83B4-157A24A3720F}" type="datetime1">
              <a:rPr lang="ru-RU" smtClean="0"/>
              <a:t>07.05.2025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KTS Engineering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91A6-95B0-4301-8C3B-58F671E80376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91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30E5-418F-4124-A135-E2CBEE660C48}" type="datetime1">
              <a:rPr lang="ru-RU" smtClean="0"/>
              <a:t>07.05.2025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KTS Engineering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991A6-95B0-4301-8C3B-58F671E80376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57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mailto:office@kts-eng.co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600002"/>
            <a:ext cx="12192000" cy="371301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539017" y="862234"/>
            <a:ext cx="874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Когенераційні установки</a:t>
            </a:r>
            <a:r>
              <a:rPr lang="en-US" sz="2800" dirty="0"/>
              <a:t> JENBACHER</a:t>
            </a:r>
            <a:endParaRPr lang="ru-RU" sz="2800" dirty="0"/>
          </a:p>
        </p:txBody>
      </p:sp>
      <p:pic>
        <p:nvPicPr>
          <p:cNvPr id="12" name="Grafik 8">
            <a:extLst>
              <a:ext uri="{FF2B5EF4-FFF2-40B4-BE49-F238E27FC236}">
                <a16:creationId xmlns:a16="http://schemas.microsoft.com/office/drawing/2014/main" id="{B9C4E2FF-64BF-4D4B-A789-E494D14F9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091" y="1686925"/>
            <a:ext cx="6862618" cy="3812992"/>
          </a:xfrm>
          <a:prstGeom prst="rect">
            <a:avLst/>
          </a:prstGeom>
        </p:spPr>
      </p:pic>
      <p:pic>
        <p:nvPicPr>
          <p:cNvPr id="2" name="Рисунок 1" descr="d:\Users\Office\Desktop\печать\INNIO_JB_D&amp;S_PRINT\INNIO_JB_D&amp;S_PRINT\Jenbacher_RIGHT_INNIO_REL_DES_D&amp;SP_CMYK_FULL_COL_POS.jpg">
            <a:extLst>
              <a:ext uri="{FF2B5EF4-FFF2-40B4-BE49-F238E27FC236}">
                <a16:creationId xmlns:a16="http://schemas.microsoft.com/office/drawing/2014/main" id="{22D67C8D-20A6-FC39-1BE2-7D9E1091D1C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4" y="5586840"/>
            <a:ext cx="2183925" cy="86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Зображення, що містить текст, Шрифт, логотип, Графік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1944D1BE-698D-60D3-59F4-9443BB827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084" y="107308"/>
            <a:ext cx="2561798" cy="821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E64CCF-66DC-897A-283D-E13FCF45F25A}"/>
              </a:ext>
            </a:extLst>
          </p:cNvPr>
          <p:cNvSpPr txBox="1"/>
          <p:nvPr/>
        </p:nvSpPr>
        <p:spPr>
          <a:xfrm>
            <a:off x="9636369" y="5984365"/>
            <a:ext cx="2297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/>
              <a:t>14/05/2025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97322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2">
            <a:extLst>
              <a:ext uri="{FF2B5EF4-FFF2-40B4-BE49-F238E27FC236}">
                <a16:creationId xmlns:a16="http://schemas.microsoft.com/office/drawing/2014/main" id="{74F4F3A5-7E44-4027-8515-945438C3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70" y="884270"/>
            <a:ext cx="230028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afik 22">
            <a:extLst>
              <a:ext uri="{FF2B5EF4-FFF2-40B4-BE49-F238E27FC236}">
                <a16:creationId xmlns:a16="http://schemas.microsoft.com/office/drawing/2014/main" id="{74F4F3A5-7E44-4027-8515-945438C3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83" y="920607"/>
            <a:ext cx="230028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1" y="0"/>
            <a:ext cx="12192000" cy="10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99707" y="6345383"/>
            <a:ext cx="504703" cy="319808"/>
          </a:xfrm>
        </p:spPr>
        <p:txBody>
          <a:bodyPr/>
          <a:lstStyle/>
          <a:p>
            <a:fld id="{B1D991A6-95B0-4301-8C3B-58F671E80376}" type="slidenum">
              <a:rPr lang="ru-RU" smtClean="0"/>
              <a:t>2</a:t>
            </a:fld>
            <a:endParaRPr lang="ru-RU" dirty="0"/>
          </a:p>
        </p:txBody>
      </p:sp>
      <p:sp>
        <p:nvSpPr>
          <p:cNvPr id="15" name="Прямоугольный треугольник 14"/>
          <p:cNvSpPr/>
          <p:nvPr/>
        </p:nvSpPr>
        <p:spPr>
          <a:xfrm rot="5400000">
            <a:off x="37451" y="-27204"/>
            <a:ext cx="1005752" cy="1080655"/>
          </a:xfrm>
          <a:prstGeom prst="rtTriangle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11148797" y="-27204"/>
            <a:ext cx="1005753" cy="108065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AutoShape 2" descr="Все просто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4" descr="Все просто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63663" y="0"/>
            <a:ext cx="8358187" cy="627063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СФЕРА ЗАСТОСУВАННЯ</a:t>
            </a:r>
          </a:p>
        </p:txBody>
      </p:sp>
      <p:sp>
        <p:nvSpPr>
          <p:cNvPr id="18" name="Textfeld 12">
            <a:extLst>
              <a:ext uri="{FF2B5EF4-FFF2-40B4-BE49-F238E27FC236}">
                <a16:creationId xmlns:a16="http://schemas.microsoft.com/office/drawing/2014/main" id="{BCC3B3F2-F367-44FA-B71C-D1F08905F6E2}"/>
              </a:ext>
            </a:extLst>
          </p:cNvPr>
          <p:cNvSpPr txBox="1"/>
          <p:nvPr/>
        </p:nvSpPr>
        <p:spPr>
          <a:xfrm>
            <a:off x="5996756" y="2747343"/>
            <a:ext cx="914400" cy="914400"/>
          </a:xfrm>
          <a:prstGeom prst="rect">
            <a:avLst/>
          </a:prstGeom>
        </p:spPr>
        <p:txBody>
          <a:bodyPr wrap="none" lIns="0" tIns="0" rIns="0" bIns="0" spcCol="180000"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5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9" name="Grafik 22">
            <a:extLst>
              <a:ext uri="{FF2B5EF4-FFF2-40B4-BE49-F238E27FC236}">
                <a16:creationId xmlns:a16="http://schemas.microsoft.com/office/drawing/2014/main" id="{74F4F3A5-7E44-4027-8515-945438C3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000" y="901057"/>
            <a:ext cx="230028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4">
            <a:extLst>
              <a:ext uri="{FF2B5EF4-FFF2-40B4-BE49-F238E27FC236}">
                <a16:creationId xmlns:a16="http://schemas.microsoft.com/office/drawing/2014/main" id="{C0A76A74-B8D0-433F-AD0C-9782FF9511D3}"/>
              </a:ext>
            </a:extLst>
          </p:cNvPr>
          <p:cNvSpPr/>
          <p:nvPr/>
        </p:nvSpPr>
        <p:spPr>
          <a:xfrm>
            <a:off x="2538957" y="1188977"/>
            <a:ext cx="1709737" cy="1709738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5">
            <a:extLst>
              <a:ext uri="{FF2B5EF4-FFF2-40B4-BE49-F238E27FC236}">
                <a16:creationId xmlns:a16="http://schemas.microsoft.com/office/drawing/2014/main" id="{B3A47F10-2807-43B0-8B25-D1B4C63A4986}"/>
              </a:ext>
            </a:extLst>
          </p:cNvPr>
          <p:cNvSpPr/>
          <p:nvPr/>
        </p:nvSpPr>
        <p:spPr>
          <a:xfrm>
            <a:off x="211052" y="1156807"/>
            <a:ext cx="1709738" cy="1711325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BFF2A62-1B28-4337-AD5B-A909994D4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2529" y="2746360"/>
            <a:ext cx="2784475" cy="1092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2.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Комунальні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муніципальні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служби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Інтернет-провайдери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45D04F7-40B3-4C3C-A730-17EE0E0C7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73" y="2752172"/>
            <a:ext cx="2000979" cy="1092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1.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Комерційні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та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промислові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підприємства</a:t>
            </a:r>
          </a:p>
        </p:txBody>
      </p:sp>
      <p:sp>
        <p:nvSpPr>
          <p:cNvPr id="27" name="Oval 41">
            <a:extLst>
              <a:ext uri="{FF2B5EF4-FFF2-40B4-BE49-F238E27FC236}">
                <a16:creationId xmlns:a16="http://schemas.microsoft.com/office/drawing/2014/main" id="{8EAA7AE5-026C-45FB-A2E2-E047334E41EC}"/>
              </a:ext>
            </a:extLst>
          </p:cNvPr>
          <p:cNvSpPr/>
          <p:nvPr/>
        </p:nvSpPr>
        <p:spPr>
          <a:xfrm>
            <a:off x="10200275" y="1191570"/>
            <a:ext cx="1709737" cy="171132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E00D4A6-43B3-41A4-9FD0-F4D074D80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7774" y="2650663"/>
            <a:ext cx="2784475" cy="1090612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5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Теплиці</a:t>
            </a:r>
            <a:endParaRPr lang="en-US" alt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1" name="Grafik 22">
            <a:extLst>
              <a:ext uri="{FF2B5EF4-FFF2-40B4-BE49-F238E27FC236}">
                <a16:creationId xmlns:a16="http://schemas.microsoft.com/office/drawing/2014/main" id="{E2F5CD44-BAB8-4C26-9E43-903A15517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705" y="3826302"/>
            <a:ext cx="230187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7233E889-D081-43C0-A875-1EB3B2F75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2531" y="5614054"/>
            <a:ext cx="2784475" cy="1092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10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Звалищний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газ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0396C9F-078B-474B-8E54-989F97BBC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24" y="5611659"/>
            <a:ext cx="2784475" cy="1092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6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Біогаз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AE2A2CE-D0BA-4C4D-B7EA-F31B1C0B7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542" y="5645131"/>
            <a:ext cx="2784475" cy="1092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9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Спеціальні гази</a:t>
            </a:r>
            <a:endParaRPr lang="en-US" alt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5" name="Grafik 31">
            <a:extLst>
              <a:ext uri="{FF2B5EF4-FFF2-40B4-BE49-F238E27FC236}">
                <a16:creationId xmlns:a16="http://schemas.microsoft.com/office/drawing/2014/main" id="{FEEB352D-19E8-4B1D-A58A-272430217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18" y="3826765"/>
            <a:ext cx="230028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rafik 32">
            <a:extLst>
              <a:ext uri="{FF2B5EF4-FFF2-40B4-BE49-F238E27FC236}">
                <a16:creationId xmlns:a16="http://schemas.microsoft.com/office/drawing/2014/main" id="{1DF48561-3CFC-48C2-81BB-9414A186D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032" y="3747219"/>
            <a:ext cx="2300288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4">
            <a:extLst>
              <a:ext uri="{FF2B5EF4-FFF2-40B4-BE49-F238E27FC236}">
                <a16:creationId xmlns:a16="http://schemas.microsoft.com/office/drawing/2014/main" id="{A4F280E2-9BAC-40DB-9D98-7148FC5613AD}"/>
              </a:ext>
            </a:extLst>
          </p:cNvPr>
          <p:cNvSpPr/>
          <p:nvPr/>
        </p:nvSpPr>
        <p:spPr>
          <a:xfrm>
            <a:off x="10173307" y="4032969"/>
            <a:ext cx="1709738" cy="1711325"/>
          </a:xfrm>
          <a:prstGeom prst="ellipse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C2ED87C-3E77-4A46-8B32-D2E4072A6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0362" y="5621926"/>
            <a:ext cx="2784475" cy="1092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8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Газ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стічних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вод</a:t>
            </a:r>
          </a:p>
        </p:txBody>
      </p:sp>
      <p:pic>
        <p:nvPicPr>
          <p:cNvPr id="39" name="Grafik 40">
            <a:extLst>
              <a:ext uri="{FF2B5EF4-FFF2-40B4-BE49-F238E27FC236}">
                <a16:creationId xmlns:a16="http://schemas.microsoft.com/office/drawing/2014/main" id="{E279AC37-946B-4746-8A49-F8CE6B982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81" y="3875247"/>
            <a:ext cx="230028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42">
            <a:extLst>
              <a:ext uri="{FF2B5EF4-FFF2-40B4-BE49-F238E27FC236}">
                <a16:creationId xmlns:a16="http://schemas.microsoft.com/office/drawing/2014/main" id="{7E48D15F-1A2A-435B-A3C8-1066094725EF}"/>
              </a:ext>
            </a:extLst>
          </p:cNvPr>
          <p:cNvSpPr/>
          <p:nvPr/>
        </p:nvSpPr>
        <p:spPr>
          <a:xfrm>
            <a:off x="4953656" y="4160997"/>
            <a:ext cx="1709737" cy="1711325"/>
          </a:xfrm>
          <a:prstGeom prst="ellipse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27">
            <a:extLst>
              <a:ext uri="{FF2B5EF4-FFF2-40B4-BE49-F238E27FC236}">
                <a16:creationId xmlns:a16="http://schemas.microsoft.com/office/drawing/2014/main" id="{0818CE34-1D06-44EA-A283-AD1DBFFA238B}"/>
              </a:ext>
            </a:extLst>
          </p:cNvPr>
          <p:cNvSpPr/>
          <p:nvPr/>
        </p:nvSpPr>
        <p:spPr>
          <a:xfrm>
            <a:off x="7574855" y="4124752"/>
            <a:ext cx="1709737" cy="1711325"/>
          </a:xfrm>
          <a:prstGeom prst="ellipse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Grafik 29">
            <a:extLst>
              <a:ext uri="{FF2B5EF4-FFF2-40B4-BE49-F238E27FC236}">
                <a16:creationId xmlns:a16="http://schemas.microsoft.com/office/drawing/2014/main" id="{0E52C651-6DC2-4D24-B9DE-7002AD560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74" y="3875247"/>
            <a:ext cx="2300288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1E780591-B6B7-4CA1-A472-FADF3DD4F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878" y="5604134"/>
            <a:ext cx="2784475" cy="1092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7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Шахтний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метан</a:t>
            </a:r>
            <a:endParaRPr lang="en-US" alt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1" name="Grafik 3">
            <a:extLst>
              <a:ext uri="{FF2B5EF4-FFF2-40B4-BE49-F238E27FC236}">
                <a16:creationId xmlns:a16="http://schemas.microsoft.com/office/drawing/2014/main" id="{7736DC44-155B-47E2-B1B4-46539067A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0892" y="4196081"/>
            <a:ext cx="1739984" cy="1683432"/>
          </a:xfrm>
          <a:prstGeom prst="ellipse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>
            <a:noFill/>
          </a:ln>
        </p:spPr>
      </p:pic>
      <p:grpSp>
        <p:nvGrpSpPr>
          <p:cNvPr id="52" name="Gruppieren 11">
            <a:extLst>
              <a:ext uri="{FF2B5EF4-FFF2-40B4-BE49-F238E27FC236}">
                <a16:creationId xmlns:a16="http://schemas.microsoft.com/office/drawing/2014/main" id="{891883CB-8524-4841-859E-BEF305A1EE92}"/>
              </a:ext>
            </a:extLst>
          </p:cNvPr>
          <p:cNvGrpSpPr>
            <a:grpSpLocks/>
          </p:cNvGrpSpPr>
          <p:nvPr/>
        </p:nvGrpSpPr>
        <p:grpSpPr bwMode="auto">
          <a:xfrm>
            <a:off x="156444" y="4091878"/>
            <a:ext cx="3476625" cy="1709737"/>
            <a:chOff x="11223365" y="3128838"/>
            <a:chExt cx="4757927" cy="2378964"/>
          </a:xfrm>
        </p:grpSpPr>
        <p:sp>
          <p:nvSpPr>
            <p:cNvPr id="53" name="Ellipse 13">
              <a:extLst>
                <a:ext uri="{FF2B5EF4-FFF2-40B4-BE49-F238E27FC236}">
                  <a16:creationId xmlns:a16="http://schemas.microsoft.com/office/drawing/2014/main" id="{4FB62ED1-8D63-482C-B642-9786C34B38EE}"/>
                </a:ext>
              </a:extLst>
            </p:cNvPr>
            <p:cNvSpPr/>
            <p:nvPr/>
          </p:nvSpPr>
          <p:spPr>
            <a:xfrm>
              <a:off x="11223365" y="3128838"/>
              <a:ext cx="2378964" cy="2378964"/>
            </a:xfrm>
            <a:prstGeom prst="flowChartConnector">
              <a:avLst/>
            </a:prstGeom>
            <a:blipFill>
              <a:blip r:embed="rId10"/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UA"/>
            </a:p>
          </p:txBody>
        </p:sp>
        <p:sp>
          <p:nvSpPr>
            <p:cNvPr id="54" name="Freihandform: Form 14">
              <a:extLst>
                <a:ext uri="{FF2B5EF4-FFF2-40B4-BE49-F238E27FC236}">
                  <a16:creationId xmlns:a16="http://schemas.microsoft.com/office/drawing/2014/main" id="{A3A54D0A-132B-47AB-A829-EAAC98C1D531}"/>
                </a:ext>
              </a:extLst>
            </p:cNvPr>
            <p:cNvSpPr/>
            <p:nvPr/>
          </p:nvSpPr>
          <p:spPr>
            <a:xfrm>
              <a:off x="14458756" y="3506651"/>
              <a:ext cx="1522536" cy="785058"/>
            </a:xfrm>
            <a:prstGeom prst="flowChartConnector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0" rIns="0" bIns="0" spcCol="1270" anchor="b"/>
            <a:lstStyle/>
            <a:p>
              <a:pPr algn="ctr" defTabSz="22225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de-DE" sz="5000" dirty="0"/>
            </a:p>
          </p:txBody>
        </p:sp>
      </p:grpSp>
      <p:pic>
        <p:nvPicPr>
          <p:cNvPr id="55" name="Grafik 22">
            <a:extLst>
              <a:ext uri="{FF2B5EF4-FFF2-40B4-BE49-F238E27FC236}">
                <a16:creationId xmlns:a16="http://schemas.microsoft.com/office/drawing/2014/main" id="{84AA6965-51EB-4D1F-8448-18175BFF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48" y="938478"/>
            <a:ext cx="230187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id="{01A8BF58-84F9-44A1-88ED-06C0EEC90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541" y="2932379"/>
            <a:ext cx="2300287" cy="1090612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4.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Енергозабезпечення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для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нафтових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родовищ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та заводов ЗПГ</a:t>
            </a:r>
            <a:endParaRPr lang="en-US" alt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7" name="Oval 46">
            <a:extLst>
              <a:ext uri="{FF2B5EF4-FFF2-40B4-BE49-F238E27FC236}">
                <a16:creationId xmlns:a16="http://schemas.microsoft.com/office/drawing/2014/main" id="{B71FDE47-B47B-4191-939E-634B77DC8117}"/>
              </a:ext>
            </a:extLst>
          </p:cNvPr>
          <p:cNvSpPr/>
          <p:nvPr/>
        </p:nvSpPr>
        <p:spPr>
          <a:xfrm>
            <a:off x="7599335" y="1216291"/>
            <a:ext cx="1709738" cy="1711325"/>
          </a:xfrm>
          <a:prstGeom prst="ellipse">
            <a:avLst/>
          </a:prstGeom>
          <a:blipFill dpi="0" rotWithShape="1">
            <a:blip r:embed="rId1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Grafik 23">
            <a:extLst>
              <a:ext uri="{FF2B5EF4-FFF2-40B4-BE49-F238E27FC236}">
                <a16:creationId xmlns:a16="http://schemas.microsoft.com/office/drawing/2014/main" id="{EBDF3795-E53D-4BC0-BE98-AF7D9E377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27" y="902592"/>
            <a:ext cx="2301875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14656140-F1A9-4293-AA7C-15AF52802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702" y="3380000"/>
            <a:ext cx="2319338" cy="508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3.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Попутний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нафтовий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газ,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що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виробляється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під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час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розробки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нафтових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родовищ</a:t>
            </a:r>
          </a:p>
        </p:txBody>
      </p:sp>
      <p:sp>
        <p:nvSpPr>
          <p:cNvPr id="60" name="Oval 21">
            <a:extLst>
              <a:ext uri="{FF2B5EF4-FFF2-40B4-BE49-F238E27FC236}">
                <a16:creationId xmlns:a16="http://schemas.microsoft.com/office/drawing/2014/main" id="{27D425B1-50F0-43FA-A88B-D32939D1A91D}"/>
              </a:ext>
            </a:extLst>
          </p:cNvPr>
          <p:cNvSpPr/>
          <p:nvPr/>
        </p:nvSpPr>
        <p:spPr>
          <a:xfrm>
            <a:off x="4981665" y="1197867"/>
            <a:ext cx="1709737" cy="1711325"/>
          </a:xfrm>
          <a:prstGeom prst="ellipse">
            <a:avLst/>
          </a:prstGeom>
          <a:blipFill dpi="0" rotWithShape="1">
            <a:blip r:embed="rId1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02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1" y="0"/>
            <a:ext cx="12192000" cy="10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99708" y="6345383"/>
            <a:ext cx="284798" cy="319808"/>
          </a:xfrm>
        </p:spPr>
        <p:txBody>
          <a:bodyPr/>
          <a:lstStyle/>
          <a:p>
            <a:fld id="{B1D991A6-95B0-4301-8C3B-58F671E80376}" type="slidenum">
              <a:rPr lang="ru-RU" smtClean="0"/>
              <a:t>3</a:t>
            </a:fld>
            <a:endParaRPr lang="ru-RU" dirty="0"/>
          </a:p>
        </p:txBody>
      </p:sp>
      <p:sp>
        <p:nvSpPr>
          <p:cNvPr id="15" name="Прямоугольный треугольник 14"/>
          <p:cNvSpPr/>
          <p:nvPr/>
        </p:nvSpPr>
        <p:spPr>
          <a:xfrm rot="5400000">
            <a:off x="37451" y="-27204"/>
            <a:ext cx="1005752" cy="1080655"/>
          </a:xfrm>
          <a:prstGeom prst="rtTriangle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11148797" y="-27204"/>
            <a:ext cx="1005753" cy="108065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AutoShape 2" descr="Все просто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4" descr="Все просто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63663" y="0"/>
            <a:ext cx="8358187" cy="627063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ГЕНЕРАЦІЯ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2372C13-8EFB-00B9-C833-D9B342DD06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3" r="28812" b="31305"/>
          <a:stretch/>
        </p:blipFill>
        <p:spPr>
          <a:xfrm>
            <a:off x="186752" y="1585683"/>
            <a:ext cx="6608866" cy="4130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6DB7DF-DEC9-5806-24E3-5999B2EF72DD}"/>
              </a:ext>
            </a:extLst>
          </p:cNvPr>
          <p:cNvSpPr txBox="1"/>
          <p:nvPr/>
        </p:nvSpPr>
        <p:spPr>
          <a:xfrm>
            <a:off x="6795617" y="2189056"/>
            <a:ext cx="4991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Генерація –виробництво електричної енергії для забезпечення потреб підприємства або мережі</a:t>
            </a:r>
            <a:endParaRPr lang="ru-UA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CD0F5-28FE-2FDE-34BA-BDD9B0495ACD}"/>
              </a:ext>
            </a:extLst>
          </p:cNvPr>
          <p:cNvSpPr txBox="1"/>
          <p:nvPr/>
        </p:nvSpPr>
        <p:spPr>
          <a:xfrm>
            <a:off x="6795618" y="3501323"/>
            <a:ext cx="4991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Сфера застосування – будь яке підприємство яке потребує забезпечення електричною енергією</a:t>
            </a:r>
            <a:endParaRPr lang="ru-UA" b="1" dirty="0"/>
          </a:p>
        </p:txBody>
      </p:sp>
      <p:pic>
        <p:nvPicPr>
          <p:cNvPr id="5" name="Рисунок 4" descr="Зображення, що містить текст, Шрифт, логотип, Графік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D389AD9D-8608-446E-E8C6-344BC3F6D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6128754"/>
            <a:ext cx="1339748" cy="4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04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1" y="0"/>
            <a:ext cx="12192000" cy="10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99708" y="6345383"/>
            <a:ext cx="284798" cy="319808"/>
          </a:xfrm>
        </p:spPr>
        <p:txBody>
          <a:bodyPr/>
          <a:lstStyle/>
          <a:p>
            <a:fld id="{B1D991A6-95B0-4301-8C3B-58F671E80376}" type="slidenum">
              <a:rPr lang="ru-RU" smtClean="0"/>
              <a:t>4</a:t>
            </a:fld>
            <a:endParaRPr lang="ru-RU" dirty="0"/>
          </a:p>
        </p:txBody>
      </p:sp>
      <p:sp>
        <p:nvSpPr>
          <p:cNvPr id="15" name="Прямоугольный треугольник 14"/>
          <p:cNvSpPr/>
          <p:nvPr/>
        </p:nvSpPr>
        <p:spPr>
          <a:xfrm rot="5400000">
            <a:off x="37451" y="-27204"/>
            <a:ext cx="1005752" cy="1080655"/>
          </a:xfrm>
          <a:prstGeom prst="rtTriangle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11148797" y="-27204"/>
            <a:ext cx="1005753" cy="108065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AutoShape 2" descr="Все просто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4" descr="Все просто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63663" y="0"/>
            <a:ext cx="8358187" cy="627063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КОГЕНЕРАЦ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ІЯ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6DB7DF-DEC9-5806-24E3-5999B2EF72DD}"/>
              </a:ext>
            </a:extLst>
          </p:cNvPr>
          <p:cNvSpPr txBox="1"/>
          <p:nvPr/>
        </p:nvSpPr>
        <p:spPr>
          <a:xfrm>
            <a:off x="6744113" y="2050911"/>
            <a:ext cx="482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/>
              <a:t>Когенерація</a:t>
            </a:r>
            <a:r>
              <a:rPr lang="uk-UA" b="1" dirty="0"/>
              <a:t> – це комбіноване виробництво електричної та теплової енергії</a:t>
            </a:r>
            <a:endParaRPr lang="ru-UA" b="1" dirty="0"/>
          </a:p>
        </p:txBody>
      </p:sp>
      <p:pic>
        <p:nvPicPr>
          <p:cNvPr id="8" name="Grafik 25">
            <a:extLst>
              <a:ext uri="{FF2B5EF4-FFF2-40B4-BE49-F238E27FC236}">
                <a16:creationId xmlns:a16="http://schemas.microsoft.com/office/drawing/2014/main" id="{94F21FEC-7389-7573-F4D1-C3C7F61D9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" b="4337"/>
          <a:stretch>
            <a:fillRect/>
          </a:stretch>
        </p:blipFill>
        <p:spPr bwMode="auto">
          <a:xfrm>
            <a:off x="712118" y="1721716"/>
            <a:ext cx="5580062" cy="39179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AF087B-0524-3C15-35E2-75019D20906B}"/>
              </a:ext>
            </a:extLst>
          </p:cNvPr>
          <p:cNvSpPr txBox="1"/>
          <p:nvPr/>
        </p:nvSpPr>
        <p:spPr>
          <a:xfrm>
            <a:off x="6744113" y="4378486"/>
            <a:ext cx="490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Сфера застосування – будь яке виробниче або теплопостачальне підприємство</a:t>
            </a:r>
            <a:endParaRPr lang="ru-UA" b="1" dirty="0"/>
          </a:p>
        </p:txBody>
      </p:sp>
      <p:pic>
        <p:nvPicPr>
          <p:cNvPr id="10" name="Рисунок 9" descr="Зображення, що містить текст, Шрифт, логотип, Графік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0F8EA7C-789F-14B5-6797-AB404FB84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6128754"/>
            <a:ext cx="1339748" cy="4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7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1" y="0"/>
            <a:ext cx="12192000" cy="10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99708" y="6345383"/>
            <a:ext cx="284798" cy="319808"/>
          </a:xfrm>
        </p:spPr>
        <p:txBody>
          <a:bodyPr/>
          <a:lstStyle/>
          <a:p>
            <a:fld id="{B1D991A6-95B0-4301-8C3B-58F671E80376}" type="slidenum">
              <a:rPr lang="ru-RU" smtClean="0"/>
              <a:t>5</a:t>
            </a:fld>
            <a:endParaRPr lang="ru-RU" dirty="0"/>
          </a:p>
        </p:txBody>
      </p:sp>
      <p:sp>
        <p:nvSpPr>
          <p:cNvPr id="15" name="Прямоугольный треугольник 14"/>
          <p:cNvSpPr/>
          <p:nvPr/>
        </p:nvSpPr>
        <p:spPr>
          <a:xfrm rot="5400000">
            <a:off x="37451" y="-27204"/>
            <a:ext cx="1005752" cy="1080655"/>
          </a:xfrm>
          <a:prstGeom prst="rtTriangle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11148797" y="-27204"/>
            <a:ext cx="1005753" cy="108065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AutoShape 2" descr="Все просто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4" descr="Все просто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63663" y="0"/>
            <a:ext cx="8358187" cy="627063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ТРИГЕНЕРАЦ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ІЯ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6DB7DF-DEC9-5806-24E3-5999B2EF72DD}"/>
              </a:ext>
            </a:extLst>
          </p:cNvPr>
          <p:cNvSpPr txBox="1"/>
          <p:nvPr/>
        </p:nvSpPr>
        <p:spPr>
          <a:xfrm>
            <a:off x="6786058" y="2089888"/>
            <a:ext cx="482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/>
              <a:t>Тригенерація</a:t>
            </a:r>
            <a:r>
              <a:rPr lang="uk-UA" b="1" dirty="0"/>
              <a:t> – це комбіноване виробництво електричної, теплової енергії та холоду</a:t>
            </a:r>
            <a:endParaRPr lang="ru-UA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AF087B-0524-3C15-35E2-75019D20906B}"/>
              </a:ext>
            </a:extLst>
          </p:cNvPr>
          <p:cNvSpPr txBox="1"/>
          <p:nvPr/>
        </p:nvSpPr>
        <p:spPr>
          <a:xfrm>
            <a:off x="6744113" y="3810107"/>
            <a:ext cx="4907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Сфера застосування – молочні підприємства, виготовлення напоїв, фармакологія, склади зі зберіганням фармакологічної продукції або овочів, торгівельні комплекси, бізнес центри тощо</a:t>
            </a:r>
            <a:endParaRPr lang="ru-UA" b="1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0373631F-6AEF-12FE-7B32-E41E121B3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1800668"/>
            <a:ext cx="6394103" cy="3712366"/>
          </a:xfrm>
          <a:prstGeom prst="rect">
            <a:avLst/>
          </a:prstGeom>
        </p:spPr>
      </p:pic>
      <p:pic>
        <p:nvPicPr>
          <p:cNvPr id="8" name="Рисунок 7" descr="Зображення, що містить текст, Шрифт, логотип, Графік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FC34593D-392B-7EC5-E8D3-F02EEA3B4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6128754"/>
            <a:ext cx="1339748" cy="4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9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1" y="0"/>
            <a:ext cx="12192000" cy="10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99708" y="6345383"/>
            <a:ext cx="284798" cy="319808"/>
          </a:xfrm>
        </p:spPr>
        <p:txBody>
          <a:bodyPr/>
          <a:lstStyle/>
          <a:p>
            <a:fld id="{B1D991A6-95B0-4301-8C3B-58F671E80376}" type="slidenum">
              <a:rPr lang="ru-RU" smtClean="0"/>
              <a:t>6</a:t>
            </a:fld>
            <a:endParaRPr lang="ru-RU" dirty="0"/>
          </a:p>
        </p:txBody>
      </p:sp>
      <p:sp>
        <p:nvSpPr>
          <p:cNvPr id="15" name="Прямоугольный треугольник 14"/>
          <p:cNvSpPr/>
          <p:nvPr/>
        </p:nvSpPr>
        <p:spPr>
          <a:xfrm rot="5400000">
            <a:off x="37451" y="-27204"/>
            <a:ext cx="1005752" cy="1080655"/>
          </a:xfrm>
          <a:prstGeom prst="rtTriangle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11148797" y="-27204"/>
            <a:ext cx="1005753" cy="108065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AutoShape 2" descr="Все просто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4" descr="Все просто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63663" y="0"/>
            <a:ext cx="8358187" cy="627063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КВАДРОГЕНЕРАЦІЯ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6DB7DF-DEC9-5806-24E3-5999B2EF72DD}"/>
              </a:ext>
            </a:extLst>
          </p:cNvPr>
          <p:cNvSpPr txBox="1"/>
          <p:nvPr/>
        </p:nvSpPr>
        <p:spPr>
          <a:xfrm>
            <a:off x="6806823" y="1932846"/>
            <a:ext cx="4823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/>
              <a:t>Квадрогенерація</a:t>
            </a:r>
            <a:r>
              <a:rPr lang="uk-UA" b="1" dirty="0"/>
              <a:t> – це комбіноване виробництво електричної, теплової енергії, холоду та СО2</a:t>
            </a:r>
            <a:endParaRPr lang="ru-UA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AF087B-0524-3C15-35E2-75019D20906B}"/>
              </a:ext>
            </a:extLst>
          </p:cNvPr>
          <p:cNvSpPr txBox="1"/>
          <p:nvPr/>
        </p:nvSpPr>
        <p:spPr>
          <a:xfrm>
            <a:off x="6806823" y="4295661"/>
            <a:ext cx="490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Сфера застосування – виготовлення напоїв, теплиці</a:t>
            </a:r>
            <a:endParaRPr lang="ru-UA" b="1" dirty="0"/>
          </a:p>
        </p:txBody>
      </p:sp>
      <p:pic>
        <p:nvPicPr>
          <p:cNvPr id="10" name="Image">
            <a:extLst>
              <a:ext uri="{FF2B5EF4-FFF2-40B4-BE49-F238E27FC236}">
                <a16:creationId xmlns:a16="http://schemas.microsoft.com/office/drawing/2014/main" id="{E7A46EA9-219D-0796-D890-D96B919AE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608887"/>
            <a:ext cx="6163843" cy="4014522"/>
          </a:xfrm>
          <a:prstGeom prst="rect">
            <a:avLst/>
          </a:prstGeom>
        </p:spPr>
      </p:pic>
      <p:pic>
        <p:nvPicPr>
          <p:cNvPr id="8" name="Рисунок 7" descr="Зображення, що містить текст, Шрифт, логотип, Графік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87AE585E-B102-21A8-C1EC-F3081A74E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6128754"/>
            <a:ext cx="1339748" cy="4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45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1" y="0"/>
            <a:ext cx="12192000" cy="10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99707" y="6345383"/>
            <a:ext cx="380307" cy="319808"/>
          </a:xfrm>
        </p:spPr>
        <p:txBody>
          <a:bodyPr/>
          <a:lstStyle/>
          <a:p>
            <a:fld id="{B1D991A6-95B0-4301-8C3B-58F671E80376}" type="slidenum">
              <a:rPr lang="ru-RU" smtClean="0"/>
              <a:t>7</a:t>
            </a:fld>
            <a:endParaRPr lang="ru-RU" dirty="0"/>
          </a:p>
        </p:txBody>
      </p:sp>
      <p:sp>
        <p:nvSpPr>
          <p:cNvPr id="15" name="Прямоугольный треугольник 14"/>
          <p:cNvSpPr/>
          <p:nvPr/>
        </p:nvSpPr>
        <p:spPr>
          <a:xfrm rot="5400000">
            <a:off x="37451" y="-27204"/>
            <a:ext cx="1005752" cy="1080655"/>
          </a:xfrm>
          <a:prstGeom prst="rtTriangle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11148797" y="-27204"/>
            <a:ext cx="1005753" cy="108065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AutoShape 2" descr="Все просто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4" descr="Все просто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63663" y="0"/>
            <a:ext cx="8358187" cy="627063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ВОДЕНЬ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6DB7DF-DEC9-5806-24E3-5999B2EF72DD}"/>
              </a:ext>
            </a:extLst>
          </p:cNvPr>
          <p:cNvSpPr txBox="1"/>
          <p:nvPr/>
        </p:nvSpPr>
        <p:spPr>
          <a:xfrm>
            <a:off x="6649891" y="1160463"/>
            <a:ext cx="482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Н2</a:t>
            </a:r>
            <a:endParaRPr lang="ru-UA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35F04-5CA8-8C0E-825B-5215138E6A23}"/>
              </a:ext>
            </a:extLst>
          </p:cNvPr>
          <p:cNvSpPr txBox="1"/>
          <p:nvPr/>
        </p:nvSpPr>
        <p:spPr>
          <a:xfrm>
            <a:off x="6649894" y="1806794"/>
            <a:ext cx="482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Електрична потужність для забезпечення власного споживання та/або продажу</a:t>
            </a:r>
          </a:p>
          <a:p>
            <a:r>
              <a:rPr lang="uk-UA" dirty="0"/>
              <a:t>Теплова потужність:</a:t>
            </a:r>
          </a:p>
          <a:p>
            <a:r>
              <a:rPr lang="uk-UA" dirty="0"/>
              <a:t>- за використанням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6DFA3F-DCE3-4EBC-D8B2-353FDFCA72F2}"/>
              </a:ext>
            </a:extLst>
          </p:cNvPr>
          <p:cNvSpPr txBox="1"/>
          <p:nvPr/>
        </p:nvSpPr>
        <p:spPr>
          <a:xfrm>
            <a:off x="6649891" y="3007123"/>
            <a:ext cx="482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Робота в режимі від 10 до 100% водню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622712-F92D-8379-A9F4-2F3F32D568DE}"/>
              </a:ext>
            </a:extLst>
          </p:cNvPr>
          <p:cNvSpPr txBox="1"/>
          <p:nvPr/>
        </p:nvSpPr>
        <p:spPr>
          <a:xfrm>
            <a:off x="6649891" y="3507023"/>
            <a:ext cx="4823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Економічно обґрунтовано використання «зеленого водню», а саме у часи обмеження сонячної генерації потужність сонячних електростанцій живить електролізну установку для виробництва </a:t>
            </a:r>
            <a:r>
              <a:rPr lang="uk-UA" dirty="0" err="1"/>
              <a:t>водня</a:t>
            </a:r>
            <a:r>
              <a:rPr lang="uk-UA" dirty="0"/>
              <a:t>, та накопичення для подальшого використання на </a:t>
            </a:r>
            <a:r>
              <a:rPr lang="uk-UA" dirty="0" err="1"/>
              <a:t>газопоршневому</a:t>
            </a:r>
            <a:r>
              <a:rPr lang="uk-UA" dirty="0"/>
              <a:t> двигуні.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AF00D2D-27B8-215D-3223-FFDC894AA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540" y="143916"/>
            <a:ext cx="1424806" cy="74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ansewerk - WTSH Wasserstoff">
            <a:extLst>
              <a:ext uri="{FF2B5EF4-FFF2-40B4-BE49-F238E27FC236}">
                <a16:creationId xmlns:a16="http://schemas.microsoft.com/office/drawing/2014/main" id="{9E022176-707F-679F-47F5-B44011306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37" y="1932176"/>
            <a:ext cx="5564917" cy="370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Зображення, що містить текст, Шрифт, логотип, Графік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7F116A1D-0869-6C25-FDC6-A9B28D3F7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6128754"/>
            <a:ext cx="1339748" cy="4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80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1" y="0"/>
            <a:ext cx="12192000" cy="10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99707" y="6345383"/>
            <a:ext cx="431233" cy="319808"/>
          </a:xfrm>
        </p:spPr>
        <p:txBody>
          <a:bodyPr/>
          <a:lstStyle/>
          <a:p>
            <a:fld id="{B1D991A6-95B0-4301-8C3B-58F671E80376}" type="slidenum">
              <a:rPr lang="ru-RU" smtClean="0"/>
              <a:t>8</a:t>
            </a:fld>
            <a:endParaRPr lang="ru-RU" dirty="0"/>
          </a:p>
        </p:txBody>
      </p:sp>
      <p:sp>
        <p:nvSpPr>
          <p:cNvPr id="15" name="Прямоугольный треугольник 14"/>
          <p:cNvSpPr/>
          <p:nvPr/>
        </p:nvSpPr>
        <p:spPr>
          <a:xfrm rot="5400000">
            <a:off x="37451" y="-27204"/>
            <a:ext cx="1005752" cy="1080655"/>
          </a:xfrm>
          <a:prstGeom prst="rtTriangle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11148797" y="-27204"/>
            <a:ext cx="1005753" cy="108065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AutoShape 2" descr="Все просто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4" descr="Все просто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63663" y="0"/>
            <a:ext cx="8358187" cy="627063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ПРОДУКТОВА ЛІНІЙКА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arallelogramm 81">
            <a:extLst>
              <a:ext uri="{FF2B5EF4-FFF2-40B4-BE49-F238E27FC236}">
                <a16:creationId xmlns:a16="http://schemas.microsoft.com/office/drawing/2014/main" id="{A61736F4-1047-4514-8186-433F371511D2}"/>
              </a:ext>
            </a:extLst>
          </p:cNvPr>
          <p:cNvSpPr/>
          <p:nvPr/>
        </p:nvSpPr>
        <p:spPr>
          <a:xfrm>
            <a:off x="7663601" y="1088255"/>
            <a:ext cx="3438977" cy="235211"/>
          </a:xfrm>
          <a:prstGeom prst="parallelogram">
            <a:avLst>
              <a:gd name="adj" fmla="val 978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10 </a:t>
            </a:r>
            <a:r>
              <a:rPr lang="ru-RU" alt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МВт</a:t>
            </a:r>
            <a:endParaRPr lang="en-US" altLang="en-US" sz="14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arallelogramm 82">
            <a:extLst>
              <a:ext uri="{FF2B5EF4-FFF2-40B4-BE49-F238E27FC236}">
                <a16:creationId xmlns:a16="http://schemas.microsoft.com/office/drawing/2014/main" id="{C42585C1-2A9E-41E6-8F2E-2CE7B3D88304}"/>
              </a:ext>
            </a:extLst>
          </p:cNvPr>
          <p:cNvSpPr/>
          <p:nvPr/>
        </p:nvSpPr>
        <p:spPr>
          <a:xfrm>
            <a:off x="4658914" y="1088255"/>
            <a:ext cx="3456703" cy="235211"/>
          </a:xfrm>
          <a:prstGeom prst="parallelogram">
            <a:avLst>
              <a:gd name="adj" fmla="val 9789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1.5 – 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МВт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arallelogramm 83">
            <a:extLst>
              <a:ext uri="{FF2B5EF4-FFF2-40B4-BE49-F238E27FC236}">
                <a16:creationId xmlns:a16="http://schemas.microsoft.com/office/drawing/2014/main" id="{027F6535-3B77-403D-AB19-A32857DB98A1}"/>
              </a:ext>
            </a:extLst>
          </p:cNvPr>
          <p:cNvSpPr/>
          <p:nvPr/>
        </p:nvSpPr>
        <p:spPr>
          <a:xfrm>
            <a:off x="0" y="1088255"/>
            <a:ext cx="5645150" cy="235211"/>
          </a:xfrm>
          <a:prstGeom prst="parallelogram">
            <a:avLst>
              <a:gd name="adj" fmla="val 8574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ru-RU" alt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1.5 </a:t>
            </a:r>
            <a:r>
              <a:rPr lang="ru-RU" alt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МВт</a:t>
            </a:r>
            <a:endParaRPr lang="en-US" altLang="en-US" sz="14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5C6F2098-2B0E-451A-9091-CFA5809AB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4561" y="3144717"/>
            <a:ext cx="1649040" cy="230832"/>
          </a:xfrm>
          <a:prstGeom prst="rect">
            <a:avLst/>
          </a:prstGeom>
          <a:solidFill>
            <a:srgbClr val="FFFF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r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1pPr>
            <a:lvl2pPr marL="37931725" indent="-37474525"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2pPr>
            <a:lvl3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3pPr>
            <a:lvl4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4pPr>
            <a:lvl5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en-US" sz="900" b="0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</a:t>
            </a:r>
            <a:r>
              <a:rPr lang="de-DE" altLang="en-US" sz="900" b="0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de-DE" altLang="en-US" sz="900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900" b="0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de-DE" altLang="en-US" sz="900" b="0" kern="0" dirty="0">
                <a:latin typeface="Arial" panose="020B0604020202020204" pitchFamily="34" charset="0"/>
                <a:cs typeface="Arial" panose="020B0604020202020204" pitchFamily="34" charset="0"/>
              </a:rPr>
              <a:t>1,795 </a:t>
            </a:r>
            <a:r>
              <a:rPr lang="ru-RU" altLang="en-US" sz="900" b="0" kern="0" dirty="0">
                <a:latin typeface="Arial" panose="020B0604020202020204" pitchFamily="34" charset="0"/>
                <a:cs typeface="Arial" panose="020B0604020202020204" pitchFamily="34" charset="0"/>
              </a:rPr>
              <a:t>кВт</a:t>
            </a:r>
            <a:r>
              <a:rPr lang="de-DE" altLang="en-US" sz="900" b="0" kern="0" dirty="0">
                <a:latin typeface="Arial" panose="020B0604020202020204" pitchFamily="34" charset="0"/>
                <a:cs typeface="Arial" panose="020B0604020202020204" pitchFamily="34" charset="0"/>
              </a:rPr>
              <a:t> – 4,498 </a:t>
            </a:r>
            <a:r>
              <a:rPr lang="ru-RU" altLang="en-US" sz="900" b="0" kern="0" dirty="0">
                <a:latin typeface="Arial" panose="020B0604020202020204" pitchFamily="34" charset="0"/>
                <a:cs typeface="Arial" panose="020B0604020202020204" pitchFamily="34" charset="0"/>
              </a:rPr>
              <a:t>кВт</a:t>
            </a:r>
            <a:endParaRPr lang="en-US" altLang="en-US" sz="900" b="0" kern="0" dirty="0"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A9B3A286-D9C0-49F3-9D5E-25CBA4AA8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946" y="3174189"/>
            <a:ext cx="1456790" cy="230832"/>
          </a:xfrm>
          <a:prstGeom prst="rect">
            <a:avLst/>
          </a:prstGeom>
          <a:noFill/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rIns="0">
            <a:spAutoFit/>
          </a:bodyPr>
          <a:lstStyle>
            <a:lvl1pPr marL="112713" indent="-112713">
              <a:tabLst>
                <a:tab pos="1943100" algn="l"/>
                <a:tab pos="2630488" algn="l"/>
              </a:tabLs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1pPr>
            <a:lvl2pPr marL="37931725" indent="-37474525">
              <a:tabLst>
                <a:tab pos="1943100" algn="l"/>
                <a:tab pos="2630488" algn="l"/>
              </a:tabLs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2pPr>
            <a:lvl3pPr>
              <a:tabLst>
                <a:tab pos="1943100" algn="l"/>
                <a:tab pos="2630488" algn="l"/>
              </a:tabLs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3pPr>
            <a:lvl4pPr>
              <a:tabLst>
                <a:tab pos="1943100" algn="l"/>
                <a:tab pos="2630488" algn="l"/>
              </a:tabLs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4pPr>
            <a:lvl5pPr>
              <a:tabLst>
                <a:tab pos="1943100" algn="l"/>
                <a:tab pos="2630488" algn="l"/>
              </a:tabLs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  <a:tab pos="2630488" algn="l"/>
              </a:tabLs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  <a:tab pos="2630488" algn="l"/>
              </a:tabLs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  <a:tab pos="2630488" algn="l"/>
              </a:tabLs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  <a:tab pos="2630488" algn="l"/>
              </a:tabLs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en-US" sz="9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2</a:t>
            </a:r>
            <a:r>
              <a:rPr lang="en-US" altLang="en-US" sz="9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900" b="0" dirty="0">
                <a:latin typeface="Arial" panose="020B0604020202020204" pitchFamily="34" charset="0"/>
                <a:cs typeface="Arial" panose="020B0604020202020204" pitchFamily="34" charset="0"/>
              </a:rPr>
              <a:t>| 249 </a:t>
            </a:r>
            <a:r>
              <a:rPr lang="ru-RU" altLang="en-US" sz="900" b="0" dirty="0">
                <a:latin typeface="Arial" panose="020B0604020202020204" pitchFamily="34" charset="0"/>
                <a:cs typeface="Arial" panose="020B0604020202020204" pitchFamily="34" charset="0"/>
              </a:rPr>
              <a:t>кВт</a:t>
            </a:r>
            <a:r>
              <a:rPr lang="en-US" altLang="en-US" sz="900" b="0" dirty="0">
                <a:latin typeface="Arial" panose="020B0604020202020204" pitchFamily="34" charset="0"/>
                <a:cs typeface="Arial" panose="020B0604020202020204" pitchFamily="34" charset="0"/>
              </a:rPr>
              <a:t> – 330</a:t>
            </a:r>
            <a:r>
              <a:rPr lang="en-US" altLang="en-US" sz="300" b="0" kern="0" dirty="0"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</a:t>
            </a:r>
            <a:r>
              <a:rPr lang="ru-RU" altLang="en-US" sz="900" b="0" dirty="0">
                <a:latin typeface="Arial" panose="020B0604020202020204" pitchFamily="34" charset="0"/>
                <a:cs typeface="Arial" panose="020B0604020202020204" pitchFamily="34" charset="0"/>
              </a:rPr>
              <a:t>кВт</a:t>
            </a:r>
            <a:endParaRPr lang="en-US" altLang="en-US" sz="9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E2068EF2-8A6A-430D-A3D0-01D3CE80E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9052" y="3166994"/>
            <a:ext cx="1717896" cy="230832"/>
          </a:xfrm>
          <a:prstGeom prst="rect">
            <a:avLst/>
          </a:prstGeom>
          <a:noFill/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r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1pPr>
            <a:lvl2pPr marL="37931725" indent="-37474525"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2pPr>
            <a:lvl3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3pPr>
            <a:lvl4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4pPr>
            <a:lvl5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en-US" sz="900" b="0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</a:t>
            </a:r>
            <a:r>
              <a:rPr lang="de-DE" altLang="en-US" sz="900" b="0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| </a:t>
            </a:r>
            <a:r>
              <a:rPr lang="de-DE" altLang="en-US" sz="900" b="0" kern="0" dirty="0">
                <a:latin typeface="Arial" panose="020B0604020202020204" pitchFamily="34" charset="0"/>
                <a:cs typeface="Arial" panose="020B0604020202020204" pitchFamily="34" charset="0"/>
              </a:rPr>
              <a:t>526 </a:t>
            </a:r>
            <a:r>
              <a:rPr lang="ru-RU" altLang="en-US" sz="900" b="0" kern="0" dirty="0">
                <a:latin typeface="Arial" panose="020B0604020202020204" pitchFamily="34" charset="0"/>
                <a:cs typeface="Arial" panose="020B0604020202020204" pitchFamily="34" charset="0"/>
              </a:rPr>
              <a:t>кВт</a:t>
            </a:r>
            <a:r>
              <a:rPr lang="de-DE" altLang="en-US" sz="900" b="0" kern="0" dirty="0">
                <a:latin typeface="Arial" panose="020B0604020202020204" pitchFamily="34" charset="0"/>
                <a:cs typeface="Arial" panose="020B0604020202020204" pitchFamily="34" charset="0"/>
              </a:rPr>
              <a:t> – 1,067 </a:t>
            </a:r>
            <a:r>
              <a:rPr lang="ru-RU" altLang="en-US" sz="900" b="0" kern="0" dirty="0">
                <a:latin typeface="Arial" panose="020B0604020202020204" pitchFamily="34" charset="0"/>
                <a:cs typeface="Arial" panose="020B0604020202020204" pitchFamily="34" charset="0"/>
              </a:rPr>
              <a:t>кВт</a:t>
            </a:r>
            <a:endParaRPr lang="en-US" altLang="en-US" sz="900" b="0" kern="0" dirty="0"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9CC6D075-D945-4E64-B662-3FAEFDB82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264" y="3166495"/>
            <a:ext cx="1481248" cy="230832"/>
          </a:xfrm>
          <a:prstGeom prst="rect">
            <a:avLst/>
          </a:prstGeom>
          <a:noFill/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r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1pPr>
            <a:lvl2pPr marL="37931725" indent="-37474525"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2pPr>
            <a:lvl3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3pPr>
            <a:lvl4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4pPr>
            <a:lvl5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en-US" sz="900" b="0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</a:t>
            </a:r>
            <a:r>
              <a:rPr lang="de-DE" altLang="en-US" sz="900" b="0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| </a:t>
            </a:r>
            <a:r>
              <a:rPr lang="de-DE" altLang="en-US" sz="900" b="0" kern="0" dirty="0">
                <a:latin typeface="Arial" panose="020B0604020202020204" pitchFamily="34" charset="0"/>
                <a:cs typeface="Arial" panose="020B0604020202020204" pitchFamily="34" charset="0"/>
              </a:rPr>
              <a:t>746 </a:t>
            </a:r>
            <a:r>
              <a:rPr lang="ru-RU" altLang="en-US" sz="900" b="0" kern="0" dirty="0">
                <a:latin typeface="Arial" panose="020B0604020202020204" pitchFamily="34" charset="0"/>
                <a:cs typeface="Arial" panose="020B0604020202020204" pitchFamily="34" charset="0"/>
              </a:rPr>
              <a:t>кВт</a:t>
            </a:r>
            <a:r>
              <a:rPr lang="de-DE" altLang="en-US" sz="900" b="0" kern="0" dirty="0">
                <a:latin typeface="Arial" panose="020B0604020202020204" pitchFamily="34" charset="0"/>
                <a:cs typeface="Arial" panose="020B0604020202020204" pitchFamily="34" charset="0"/>
              </a:rPr>
              <a:t> – 1,500 </a:t>
            </a:r>
            <a:r>
              <a:rPr lang="ru-RU" altLang="en-US" sz="900" b="0" kern="0" dirty="0">
                <a:latin typeface="Arial" panose="020B0604020202020204" pitchFamily="34" charset="0"/>
                <a:cs typeface="Arial" panose="020B0604020202020204" pitchFamily="34" charset="0"/>
              </a:rPr>
              <a:t>кВт</a:t>
            </a:r>
            <a:endParaRPr lang="en-US" altLang="en-US" sz="9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arallelogramm 81">
            <a:extLst>
              <a:ext uri="{FF2B5EF4-FFF2-40B4-BE49-F238E27FC236}">
                <a16:creationId xmlns:a16="http://schemas.microsoft.com/office/drawing/2014/main" id="{A61736F4-1047-4514-8186-433F371511D2}"/>
              </a:ext>
            </a:extLst>
          </p:cNvPr>
          <p:cNvSpPr/>
          <p:nvPr/>
        </p:nvSpPr>
        <p:spPr>
          <a:xfrm>
            <a:off x="7663601" y="1088255"/>
            <a:ext cx="3438977" cy="235211"/>
          </a:xfrm>
          <a:prstGeom prst="parallelogram">
            <a:avLst>
              <a:gd name="adj" fmla="val 978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10 </a:t>
            </a:r>
            <a:r>
              <a:rPr lang="ru-RU" alt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МВт</a:t>
            </a:r>
            <a:endParaRPr lang="en-US" altLang="en-US" sz="14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arallelogramm 82">
            <a:extLst>
              <a:ext uri="{FF2B5EF4-FFF2-40B4-BE49-F238E27FC236}">
                <a16:creationId xmlns:a16="http://schemas.microsoft.com/office/drawing/2014/main" id="{C42585C1-2A9E-41E6-8F2E-2CE7B3D88304}"/>
              </a:ext>
            </a:extLst>
          </p:cNvPr>
          <p:cNvSpPr/>
          <p:nvPr/>
        </p:nvSpPr>
        <p:spPr>
          <a:xfrm>
            <a:off x="4658914" y="1088255"/>
            <a:ext cx="3456703" cy="235211"/>
          </a:xfrm>
          <a:prstGeom prst="parallelogram">
            <a:avLst>
              <a:gd name="adj" fmla="val 9789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1.5 – 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МВт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arallelogramm 83">
            <a:extLst>
              <a:ext uri="{FF2B5EF4-FFF2-40B4-BE49-F238E27FC236}">
                <a16:creationId xmlns:a16="http://schemas.microsoft.com/office/drawing/2014/main" id="{027F6535-3B77-403D-AB19-A32857DB98A1}"/>
              </a:ext>
            </a:extLst>
          </p:cNvPr>
          <p:cNvSpPr/>
          <p:nvPr/>
        </p:nvSpPr>
        <p:spPr>
          <a:xfrm>
            <a:off x="0" y="1088255"/>
            <a:ext cx="5645150" cy="235211"/>
          </a:xfrm>
          <a:prstGeom prst="parallelogram">
            <a:avLst>
              <a:gd name="adj" fmla="val 8574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ru-RU" alt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1.5 </a:t>
            </a:r>
            <a:r>
              <a:rPr lang="ru-RU" alt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МВт</a:t>
            </a:r>
            <a:endParaRPr lang="en-US" altLang="en-US" sz="14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40B41926-129F-4AF5-B6CC-EA534831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8486" y="3096535"/>
            <a:ext cx="1474787" cy="230832"/>
          </a:xfrm>
          <a:prstGeom prst="rect">
            <a:avLst/>
          </a:prstGeom>
          <a:noFill/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1pPr>
            <a:lvl2pPr marL="37931725" indent="-37474525"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2pPr>
            <a:lvl3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3pPr>
            <a:lvl4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4pPr>
            <a:lvl5pPr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 Inspira Pitch" pitchFamily="-112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en-US" sz="900" b="0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</a:t>
            </a:r>
            <a:r>
              <a:rPr lang="de-DE" altLang="en-US" sz="900" b="0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r>
              <a:rPr lang="de-DE" altLang="en-US" sz="900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900" b="0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de-DE" altLang="en-US" sz="900" b="0" kern="0" dirty="0">
                <a:latin typeface="Arial" panose="020B0604020202020204" pitchFamily="34" charset="0"/>
                <a:cs typeface="Arial" panose="020B0604020202020204" pitchFamily="34" charset="0"/>
              </a:rPr>
              <a:t>9,350 – 10,380 </a:t>
            </a:r>
            <a:r>
              <a:rPr lang="ru-RU" altLang="en-US" sz="900" b="0" kern="0" dirty="0">
                <a:latin typeface="Arial" panose="020B0604020202020204" pitchFamily="34" charset="0"/>
                <a:cs typeface="Arial" panose="020B0604020202020204" pitchFamily="34" charset="0"/>
              </a:rPr>
              <a:t>кВт</a:t>
            </a:r>
            <a:endParaRPr lang="en-US" altLang="en-US" sz="900" b="0" kern="0" dirty="0"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59BA04C7-67E3-4227-A50D-43CF97AD4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25" y="2175708"/>
            <a:ext cx="1139835" cy="807185"/>
          </a:xfrm>
          <a:prstGeom prst="rect">
            <a:avLst/>
          </a:prstGeom>
        </p:spPr>
      </p:pic>
      <p:pic>
        <p:nvPicPr>
          <p:cNvPr id="35" name="Picture 9">
            <a:extLst>
              <a:ext uri="{FF2B5EF4-FFF2-40B4-BE49-F238E27FC236}">
                <a16:creationId xmlns:a16="http://schemas.microsoft.com/office/drawing/2014/main" id="{3C733561-A4C9-402C-B3D4-85576D849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052" y="2024904"/>
            <a:ext cx="1461437" cy="946889"/>
          </a:xfrm>
          <a:prstGeom prst="rect">
            <a:avLst/>
          </a:prstGeom>
        </p:spPr>
      </p:pic>
      <p:pic>
        <p:nvPicPr>
          <p:cNvPr id="36" name="Picture 11">
            <a:extLst>
              <a:ext uri="{FF2B5EF4-FFF2-40B4-BE49-F238E27FC236}">
                <a16:creationId xmlns:a16="http://schemas.microsoft.com/office/drawing/2014/main" id="{73325D0F-DE78-4AB0-B535-25266963A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948" y="1939027"/>
            <a:ext cx="1790473" cy="1135830"/>
          </a:xfrm>
          <a:prstGeom prst="rect">
            <a:avLst/>
          </a:prstGeom>
        </p:spPr>
      </p:pic>
      <p:pic>
        <p:nvPicPr>
          <p:cNvPr id="37" name="Picture 13">
            <a:extLst>
              <a:ext uri="{FF2B5EF4-FFF2-40B4-BE49-F238E27FC236}">
                <a16:creationId xmlns:a16="http://schemas.microsoft.com/office/drawing/2014/main" id="{46000B6A-3769-452A-A855-90BF3280DC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940" y="1854489"/>
            <a:ext cx="2205620" cy="1220368"/>
          </a:xfrm>
          <a:prstGeom prst="rect">
            <a:avLst/>
          </a:prstGeom>
        </p:spPr>
      </p:pic>
      <p:pic>
        <p:nvPicPr>
          <p:cNvPr id="38" name="Picture 34">
            <a:extLst>
              <a:ext uri="{FF2B5EF4-FFF2-40B4-BE49-F238E27FC236}">
                <a16:creationId xmlns:a16="http://schemas.microsoft.com/office/drawing/2014/main" id="{921B733C-933C-486B-94D8-DAD48CD7B9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49" r="14134"/>
          <a:stretch/>
        </p:blipFill>
        <p:spPr>
          <a:xfrm>
            <a:off x="8158481" y="1547023"/>
            <a:ext cx="3271520" cy="1435870"/>
          </a:xfrm>
          <a:prstGeom prst="rect">
            <a:avLst/>
          </a:prstGeom>
        </p:spPr>
      </p:pic>
      <p:sp>
        <p:nvSpPr>
          <p:cNvPr id="40" name="Rectangle 3">
            <a:extLst>
              <a:ext uri="{FF2B5EF4-FFF2-40B4-BE49-F238E27FC236}">
                <a16:creationId xmlns:a16="http://schemas.microsoft.com/office/drawing/2014/main" id="{EBA41E35-131E-4868-963C-7E023E67D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2953" y="5776592"/>
            <a:ext cx="2090973" cy="230832"/>
          </a:xfrm>
          <a:prstGeom prst="rect">
            <a:avLst/>
          </a:prstGeom>
          <a:solidFill>
            <a:srgbClr val="FFFF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rIns="0">
            <a:spAutoFit/>
          </a:bodyPr>
          <a:lstStyle/>
          <a:p>
            <a:pPr marL="112713" indent="-112713" algn="ctr">
              <a:tabLst>
                <a:tab pos="1943100" algn="l"/>
                <a:tab pos="2630488" algn="l"/>
              </a:tabLst>
              <a:defRPr/>
            </a:pPr>
            <a:r>
              <a:rPr lang="uk-UA" sz="900" kern="0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Контейнерний</a:t>
            </a:r>
            <a:r>
              <a:rPr lang="ru-RU" sz="900" kern="0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тип</a:t>
            </a:r>
            <a:r>
              <a:rPr lang="en-US" sz="900" kern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| </a:t>
            </a:r>
            <a:r>
              <a:rPr lang="ru-RU" sz="900" kern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2</a:t>
            </a:r>
            <a:r>
              <a:rPr lang="en-US" sz="900" kern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49</a:t>
            </a:r>
            <a:r>
              <a:rPr lang="ru-RU" sz="900" kern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кВт</a:t>
            </a:r>
            <a:r>
              <a:rPr lang="en-US" sz="900" kern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 - 3360 </a:t>
            </a:r>
            <a:r>
              <a:rPr lang="ru-RU" sz="900" kern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кВт</a:t>
            </a:r>
            <a:endParaRPr lang="en-US" sz="900" kern="0" dirty="0">
              <a:solidFill>
                <a:schemeClr val="tx1"/>
              </a:solidFill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51F24284-448A-442C-960B-12002750F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6495" y="5711944"/>
            <a:ext cx="3403982" cy="230832"/>
          </a:xfrm>
          <a:prstGeom prst="rect">
            <a:avLst/>
          </a:prstGeom>
          <a:solidFill>
            <a:srgbClr val="FFFF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rIns="0">
            <a:spAutoFit/>
          </a:bodyPr>
          <a:lstStyle/>
          <a:p>
            <a:pPr marL="112713" indent="-112713" algn="ctr">
              <a:tabLst>
                <a:tab pos="1943100" algn="l"/>
                <a:tab pos="2630488" algn="l"/>
              </a:tabLst>
              <a:defRPr/>
            </a:pPr>
            <a:r>
              <a:rPr lang="ru-RU" altLang="en-US" sz="900" kern="0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Монтаж в </a:t>
            </a:r>
            <a:r>
              <a:rPr lang="uk-UA" altLang="en-US" sz="900" kern="0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приміщенні</a:t>
            </a:r>
            <a:r>
              <a:rPr lang="ru-RU" altLang="en-US" sz="900" kern="0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</a:t>
            </a:r>
            <a:r>
              <a:rPr lang="en-US" altLang="en-US" sz="900" kern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249 </a:t>
            </a:r>
            <a:r>
              <a:rPr lang="ru-RU" altLang="en-US" sz="900" kern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кВт</a:t>
            </a:r>
            <a:r>
              <a:rPr lang="en-US" altLang="en-US" sz="900" kern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– 10 380</a:t>
            </a:r>
            <a:r>
              <a:rPr lang="ru-RU" altLang="en-US" sz="900" kern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кВт</a:t>
            </a:r>
            <a:endParaRPr lang="en-US" altLang="en-US" sz="900" kern="0" dirty="0">
              <a:solidFill>
                <a:schemeClr val="tx1"/>
              </a:solidFill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</p:txBody>
      </p:sp>
      <p:pic>
        <p:nvPicPr>
          <p:cNvPr id="42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66" y="3820799"/>
            <a:ext cx="3360208" cy="1883852"/>
          </a:xfrm>
          <a:prstGeom prst="rect">
            <a:avLst/>
          </a:prstGeom>
        </p:spPr>
      </p:pic>
      <p:pic>
        <p:nvPicPr>
          <p:cNvPr id="43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87" y="3719091"/>
            <a:ext cx="3351398" cy="1960084"/>
          </a:xfrm>
          <a:prstGeom prst="rect">
            <a:avLst/>
          </a:prstGeom>
        </p:spPr>
      </p:pic>
      <p:pic>
        <p:nvPicPr>
          <p:cNvPr id="2" name="Рисунок 1" descr="Зображення, що містить текст, Шрифт, логотип, Графік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0B7739A4-C335-27EB-1784-1453DD03D6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6128754"/>
            <a:ext cx="1339748" cy="4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53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1" y="0"/>
            <a:ext cx="12192000" cy="10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27" y="194108"/>
            <a:ext cx="10950979" cy="627784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ДИСТРИБЬЮТОР ТА СЕРВІСНИЙ ПРОВАЙДЕР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INNIO JENBACHER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GmbH&amp;Co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99707" y="6345383"/>
            <a:ext cx="461161" cy="319808"/>
          </a:xfrm>
        </p:spPr>
        <p:txBody>
          <a:bodyPr/>
          <a:lstStyle/>
          <a:p>
            <a:fld id="{B1D991A6-95B0-4301-8C3B-58F671E80376}" type="slidenum">
              <a:rPr lang="ru-RU" smtClean="0"/>
              <a:t>9</a:t>
            </a:fld>
            <a:endParaRPr lang="ru-RU" dirty="0"/>
          </a:p>
        </p:txBody>
      </p:sp>
      <p:sp>
        <p:nvSpPr>
          <p:cNvPr id="15" name="Прямоугольный треугольник 14"/>
          <p:cNvSpPr/>
          <p:nvPr/>
        </p:nvSpPr>
        <p:spPr>
          <a:xfrm rot="5400000">
            <a:off x="37451" y="-27204"/>
            <a:ext cx="1005752" cy="1080655"/>
          </a:xfrm>
          <a:prstGeom prst="rtTriangle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11148797" y="-27204"/>
            <a:ext cx="1005753" cy="108065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67121" y="2197893"/>
            <a:ext cx="458749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spc="10" dirty="0">
                <a:latin typeface="Arial" panose="020B0604020202020204" pitchFamily="34" charset="0"/>
                <a:cs typeface="Arial" panose="020B0604020202020204" pitchFamily="34" charset="0"/>
              </a:rPr>
              <a:t>Дякую</a:t>
            </a:r>
            <a:r>
              <a:rPr lang="en-US" sz="2800" b="1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b="1" spc="10" dirty="0">
                <a:latin typeface="Arial" panose="020B0604020202020204" pitchFamily="34" charset="0"/>
                <a:cs typeface="Arial" panose="020B0604020202020204" pitchFamily="34" charset="0"/>
              </a:rPr>
              <a:t>за увагу!</a:t>
            </a:r>
          </a:p>
          <a:p>
            <a:pPr algn="ctr"/>
            <a:endParaRPr lang="uk-UA" sz="2800" b="1" spc="1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sz="2800" b="1" spc="10" dirty="0">
                <a:latin typeface="Arial" panose="020B0604020202020204" pitchFamily="34" charset="0"/>
                <a:cs typeface="Arial" panose="020B0604020202020204" pitchFamily="34" charset="0"/>
              </a:rPr>
              <a:t>KTS Engineering</a:t>
            </a:r>
            <a:endParaRPr lang="uk-UA" sz="2800" b="1" spc="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spc="10" dirty="0">
                <a:latin typeface="Arial" panose="020B0604020202020204" pitchFamily="34" charset="0"/>
                <a:cs typeface="Arial" panose="020B0604020202020204" pitchFamily="34" charset="0"/>
              </a:rPr>
              <a:t>Євген Химорода</a:t>
            </a:r>
          </a:p>
          <a:p>
            <a:pPr algn="ctr"/>
            <a:endParaRPr lang="uk-UA" sz="1400" spc="10" dirty="0"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uk-UA" sz="1400" spc="1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Yevgen.Khymoroda</a:t>
            </a:r>
            <a:r>
              <a:rPr lang="ru-RU" sz="1400" spc="1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@kts-eng.com</a:t>
            </a:r>
            <a:r>
              <a:rPr lang="en-US" sz="14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spc="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spc="10" dirty="0">
                <a:latin typeface="Arial" panose="020B0604020202020204" pitchFamily="34" charset="0"/>
                <a:cs typeface="Arial" panose="020B0604020202020204" pitchFamily="34" charset="0"/>
              </a:rPr>
              <a:t>+38 050 088 10 12</a:t>
            </a:r>
            <a:endParaRPr lang="en-US" sz="1400" spc="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d:\Users\Office\Desktop\печать\INNIO_JB_D&amp;S_PRINT\INNIO_JB_D&amp;S_PRINT\Jenbacher_RIGHT_INNIO_REL_DES_D&amp;SP_CMYK_FULL_COL_POS.jpg">
            <a:extLst>
              <a:ext uri="{FF2B5EF4-FFF2-40B4-BE49-F238E27FC236}">
                <a16:creationId xmlns:a16="http://schemas.microsoft.com/office/drawing/2014/main" id="{D163FFD1-C13F-B978-12B8-CD648FADFA3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095" y="2777592"/>
            <a:ext cx="2497134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Зображення, що містить текст, Шрифт, логотип, Графік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1CFEC00-CE19-673E-E617-EB9CC85FBD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6" y="2695557"/>
            <a:ext cx="3136953" cy="10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672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3310</TotalTime>
  <Words>351</Words>
  <Application>Microsoft Office PowerPoint</Application>
  <PresentationFormat>Широкий екран</PresentationFormat>
  <Paragraphs>62</Paragraphs>
  <Slides>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  <vt:lpstr>СФЕРА ЗАСТОСУВАННЯ</vt:lpstr>
      <vt:lpstr>ГЕНЕРАЦІЯ</vt:lpstr>
      <vt:lpstr>КОГЕНЕРАЦІЯ</vt:lpstr>
      <vt:lpstr>ТРИГЕНЕРАЦІЯ</vt:lpstr>
      <vt:lpstr>КВАДРОГЕНЕРАЦІЯ</vt:lpstr>
      <vt:lpstr>ВОДЕНЬ</vt:lpstr>
      <vt:lpstr>ПРОДУКТОВА ЛІНІЙКА</vt:lpstr>
      <vt:lpstr>ДИСТРИБЬЮТОР ТА СЕРВІСНИЙ ПРОВАЙДЕР - INNIO JENBACHER GmbH&amp;Co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Yevgen Khymoroda</dc:creator>
  <cp:lastModifiedBy>Yevgen Khymoroda</cp:lastModifiedBy>
  <cp:revision>186</cp:revision>
  <dcterms:created xsi:type="dcterms:W3CDTF">2020-06-24T12:14:24Z</dcterms:created>
  <dcterms:modified xsi:type="dcterms:W3CDTF">2025-05-07T09:40:28Z</dcterms:modified>
</cp:coreProperties>
</file>