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069" r:id="rId2"/>
    <p:sldId id="8064" r:id="rId3"/>
    <p:sldId id="8076" r:id="rId4"/>
    <p:sldId id="8080" r:id="rId5"/>
    <p:sldId id="8078" r:id="rId6"/>
    <p:sldId id="8079" r:id="rId7"/>
    <p:sldId id="8053" r:id="rId8"/>
    <p:sldId id="8077" r:id="rId9"/>
    <p:sldId id="8081" r:id="rId10"/>
    <p:sldId id="8035" r:id="rId11"/>
    <p:sldId id="8070" r:id="rId12"/>
    <p:sldId id="269" r:id="rId13"/>
    <p:sldId id="8037" r:id="rId14"/>
    <p:sldId id="8071" r:id="rId15"/>
    <p:sldId id="267" r:id="rId16"/>
  </p:sldIdLst>
  <p:sldSz cx="12192000" cy="6858000"/>
  <p:notesSz cx="6858000" cy="9144000"/>
  <p:defaultTextStyle>
    <a:defPPr>
      <a:defRPr lang="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4F"/>
    <a:srgbClr val="598D77"/>
    <a:srgbClr val="7EA493"/>
    <a:srgbClr val="E66C07"/>
    <a:srgbClr val="DA9794"/>
    <a:srgbClr val="B8DFE9"/>
    <a:srgbClr val="F0EDEC"/>
    <a:srgbClr val="E56C08"/>
    <a:srgbClr val="FFC000"/>
    <a:srgbClr val="DBD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5" autoAdjust="0"/>
    <p:restoredTop sz="94638" autoAdjust="0"/>
  </p:normalViewPr>
  <p:slideViewPr>
    <p:cSldViewPr>
      <p:cViewPr>
        <p:scale>
          <a:sx n="122" d="100"/>
          <a:sy n="122" d="100"/>
        </p:scale>
        <p:origin x="416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206" d="100"/>
          <a:sy n="206" d="100"/>
        </p:scale>
        <p:origin x="75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7261507-48F2-8C88-FFD7-FD06BC39C2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A84133-3403-20E0-3662-CF2357D43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4A194-E4D0-924F-A829-0D82BB36CDBE}" type="datetimeFigureOut">
              <a:rPr lang="ru-UA" smtClean="0"/>
              <a:t>09.05.2025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717DE1-DE75-0A58-A28E-4C8EBEAE3E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20315B-F651-432A-D7C0-8137C00F2C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BF6E8-9C78-DB48-AE9B-3C76E1553D6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0223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57CF1-2C2C-4BD2-93E2-1C9D5FD112C0}" type="datetimeFigureOut">
              <a:rPr lang="" smtClean="0"/>
              <a:t>5/9/25</a:t>
            </a:fld>
            <a:endParaRPr lang="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22103-2DC4-432E-A5DA-EBDE9248C2D5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10598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22103-2DC4-432E-A5DA-EBDE9248C2D5}" type="slidenum">
              <a:rPr lang="" smtClean="0"/>
              <a:t>2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686331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5504B-03CC-D4E7-647C-3345B27EA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5B15CCB-D87D-FEE0-E74D-4635C6348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1905029-95BE-CDAC-E823-271172972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C8438B-91CE-26C1-240F-DAB4A6D65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22103-2DC4-432E-A5DA-EBDE9248C2D5}" type="slidenum">
              <a:rPr lang="" smtClean="0"/>
              <a:t>4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26051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BF08D-3818-1CBF-627B-2AF61FD3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7AFC2FF-E343-994D-5C12-84A8F2631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5416F29-266D-D7BA-B8E7-7FABD88DBB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979BFA-BB90-17CD-C82B-476C43D38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22103-2DC4-432E-A5DA-EBDE9248C2D5}" type="slidenum">
              <a:rPr lang="" smtClean="0"/>
              <a:t>5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5093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22103-2DC4-432E-A5DA-EBDE9248C2D5}" type="slidenum">
              <a:rPr lang="" smtClean="0"/>
              <a:t>7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3939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1F403-316B-E933-D4B2-AB79DF95D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28B9DF3-21DA-020F-3FAE-E0DD660CB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25F581A-6F8D-7047-9CF3-36B26F16A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4AAC72-4D4C-7332-6AC0-A7BABAEC5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22103-2DC4-432E-A5DA-EBDE9248C2D5}" type="slidenum">
              <a:rPr lang="" smtClean="0"/>
              <a:t>8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748048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082C-74B2-E910-E6B8-E7F7F16A5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EE1F39F-380A-610B-C201-2615BC822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90240B2-3BB6-4E4E-F683-B348BD451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6EE01-EBF4-F5A0-533F-241308DC4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22103-2DC4-432E-A5DA-EBDE9248C2D5}" type="slidenum">
              <a:rPr lang="" smtClean="0"/>
              <a:t>9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057271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UA" dirty="0"/>
              <a:t>Розумні мережі тобто </a:t>
            </a:r>
            <a:r>
              <a:rPr lang="en-US" dirty="0"/>
              <a:t>Smart Grid </a:t>
            </a:r>
            <a:r>
              <a:rPr lang="uk-UA" dirty="0"/>
              <a:t>це набір сучасних технологій що перетворюють стару енергетичну інфраструктуру в сучасну цифрову систему через комунікаційні технології, диспетчеризацію та автоматизацію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4C6E0-D6AA-4C96-836C-B12EBD6499B1}" type="slidenum">
              <a:rPr lang="en-NZ" smtClean="0"/>
              <a:pPr/>
              <a:t>10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4339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622103-2DC4-432E-A5DA-EBDE9248C2D5}" type="slidenum">
              <a:rPr lang="" smtClean="0"/>
              <a:t>13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14941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85582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uk-UA" dirty="0" err="1"/>
              <a:t>Обʼєднуємось</a:t>
            </a:r>
            <a:r>
              <a:rPr lang="uk-UA" dirty="0"/>
              <a:t> Заради Майбутнього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27140-71E4-44BA-9EE2-C80B8AD12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4" y="2348886"/>
            <a:ext cx="3177246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9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bullets v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B189BC8-706C-66F6-42BD-A528D3D5709D}"/>
              </a:ext>
            </a:extLst>
          </p:cNvPr>
          <p:cNvSpPr/>
          <p:nvPr userDrawn="1"/>
        </p:nvSpPr>
        <p:spPr>
          <a:xfrm>
            <a:off x="191344" y="188640"/>
            <a:ext cx="11881320" cy="6552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471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2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573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948A6-86E2-7731-23D4-C01BD373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83855E-4190-2628-08A3-D01E6009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2D41C9-4B54-D8E5-884A-A3E34595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BEE1AD-0E68-5449-F1D2-0F8E2F67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621630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27553-87C7-1AD3-0F0B-16E52C259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9F01D8-405F-5BF2-46BE-885E36815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18F254-F05A-7A1B-6D46-A2C4031A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83E232-4E1C-7602-EB2F-30DC43438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61965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88259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91797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91898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47736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4F94-506C-4A06-B0AC-2D7F48682725}" type="datetimeFigureOut">
              <a:rPr lang="en-NZ" smtClean="0"/>
              <a:pPr/>
              <a:t>09/05/2025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1FCA8-7922-43AF-9FC5-6FB2EF866341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90533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81694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125104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090752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185316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05126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727382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60035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09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E3A1D-B9E1-4AAB-8B8E-BEFE5BC25543}" type="datetimeFigureOut">
              <a:rPr lang="" smtClean="0"/>
              <a:t>5/9/25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DC57A-C7F8-4CE6-BA43-5F3813B136B2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1405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8" r:id="rId9"/>
    <p:sldLayoutId id="2147483670" r:id="rId10"/>
    <p:sldLayoutId id="2147483669" r:id="rId11"/>
    <p:sldLayoutId id="2147483665" r:id="rId12"/>
    <p:sldLayoutId id="2147483667" r:id="rId13"/>
    <p:sldLayoutId id="2147483666" r:id="rId14"/>
    <p:sldLayoutId id="2147483656" r:id="rId15"/>
    <p:sldLayoutId id="2147483657" r:id="rId16"/>
    <p:sldLayoutId id="2147483658" r:id="rId17"/>
    <p:sldLayoutId id="2147483659" r:id="rId18"/>
    <p:sldLayoutId id="2147483671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5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64.png"/><Relationship Id="rId10" Type="http://schemas.openxmlformats.org/officeDocument/2006/relationships/image" Target="../media/image30.png"/><Relationship Id="rId4" Type="http://schemas.openxmlformats.org/officeDocument/2006/relationships/image" Target="../media/image63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openxmlformats.org/officeDocument/2006/relationships/image" Target="../media/image32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jpeg"/><Relationship Id="rId20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hyperlink" Target="https://svgsilh.com/pt/image/651818.html" TargetMode="External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7.sv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44.jpeg"/><Relationship Id="rId11" Type="http://schemas.openxmlformats.org/officeDocument/2006/relationships/image" Target="../media/image49.jp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DE51CF0-746A-7B7F-4AC5-E2EC82AA77C1}"/>
              </a:ext>
            </a:extLst>
          </p:cNvPr>
          <p:cNvSpPr txBox="1">
            <a:spLocks/>
          </p:cNvSpPr>
          <p:nvPr/>
        </p:nvSpPr>
        <p:spPr>
          <a:xfrm>
            <a:off x="1127448" y="2996952"/>
            <a:ext cx="9486383" cy="1303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 sz="2400" b="1">
                <a:solidFill>
                  <a:srgbClr val="000099"/>
                </a:solidFill>
              </a:defRPr>
            </a:pPr>
            <a:r>
              <a:rPr lang="uk-UA" sz="1800" b="1" kern="0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РОЛЬ КОГЕНЕРАЦІЇ У НОВІЙ АРХІТЕКТУРІ ЕНЕРГОСИСТЕМИ УКРАЇНИ</a:t>
            </a:r>
            <a:endParaRPr lang="uk-UA" sz="1800" b="1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C31B688-7639-E57C-DB2C-BD5CCF3F45E7}"/>
              </a:ext>
            </a:extLst>
          </p:cNvPr>
          <p:cNvSpPr txBox="1">
            <a:spLocks/>
          </p:cNvSpPr>
          <p:nvPr/>
        </p:nvSpPr>
        <p:spPr>
          <a:xfrm>
            <a:off x="2004759" y="6130650"/>
            <a:ext cx="7731760" cy="727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 sz="2400" b="1">
                <a:solidFill>
                  <a:srgbClr val="000099"/>
                </a:solidFill>
              </a:defRPr>
            </a:pPr>
            <a:r>
              <a:rPr lang="uk-UA" sz="2000" dirty="0">
                <a:solidFill>
                  <a:srgbClr val="007E4F"/>
                </a:solidFill>
              </a:rPr>
              <a:t>14</a:t>
            </a:r>
            <a:r>
              <a:rPr lang="en-US" sz="2000" dirty="0">
                <a:solidFill>
                  <a:srgbClr val="007E4F"/>
                </a:solidFill>
              </a:rPr>
              <a:t> </a:t>
            </a:r>
            <a:r>
              <a:rPr lang="ru-RU" sz="2000" dirty="0">
                <a:solidFill>
                  <a:srgbClr val="007E4F"/>
                </a:solidFill>
              </a:rPr>
              <a:t>травня 2025</a:t>
            </a:r>
            <a:r>
              <a:rPr lang="uk-UA" sz="2000" dirty="0">
                <a:solidFill>
                  <a:srgbClr val="007E4F"/>
                </a:solidFill>
              </a:rPr>
              <a:t> року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E87A4258-E57D-E408-9181-AD7D42ACF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76" y="5837802"/>
            <a:ext cx="1638300" cy="7803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25EA7E4-2F92-8098-BBA2-C9DEA756ADE4}"/>
              </a:ext>
            </a:extLst>
          </p:cNvPr>
          <p:cNvSpPr txBox="1"/>
          <p:nvPr/>
        </p:nvSpPr>
        <p:spPr>
          <a:xfrm>
            <a:off x="335360" y="332656"/>
            <a:ext cx="4896544" cy="2154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000099"/>
                </a:solidFill>
              </a:defRPr>
            </a:pPr>
            <a:r>
              <a:rPr lang="uk-U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Юрій БОНДАРЕНКО</a:t>
            </a:r>
          </a:p>
          <a:p>
            <a:pPr>
              <a:defRPr sz="2400" b="1">
                <a:solidFill>
                  <a:srgbClr val="00009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Генеральний директор ТОВ «НТК ЕНПАСЕЛЕКТРО»</a:t>
            </a:r>
            <a:endParaRPr lang="en-A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 sz="2400" b="1">
                <a:solidFill>
                  <a:srgbClr val="00009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Почесний член </a:t>
            </a:r>
            <a:r>
              <a:rPr lang="en-A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CIGRE Paris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 sz="2400" b="1">
                <a:solidFill>
                  <a:srgbClr val="000099"/>
                </a:solidFill>
              </a:defRPr>
            </a:pPr>
            <a:r>
              <a:rPr lang="uk-UA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Віцепрезидент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A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CIGRE Ukraine</a:t>
            </a: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 sz="2400" b="1">
                <a:solidFill>
                  <a:srgbClr val="00009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Член американського інституту </a:t>
            </a:r>
            <a:r>
              <a:rPr lang="en-A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IEEE</a:t>
            </a: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 sz="2400" b="1">
                <a:solidFill>
                  <a:srgbClr val="00009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Голова Правління НТСЕУ</a:t>
            </a:r>
            <a:r>
              <a:rPr lang="en-A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 sz="2400" b="1">
                <a:solidFill>
                  <a:srgbClr val="00009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Заслужений енергетик України</a:t>
            </a:r>
            <a:br>
              <a:rPr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401621-D7B3-0C39-B002-D888C3A60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360" y="5852720"/>
            <a:ext cx="2325762" cy="67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3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33A3F3-EBF9-5958-A803-9170593B9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659" y="750244"/>
            <a:ext cx="4045679" cy="36213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ебо, на открытом воздухе, строительство, стально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9A3BE1-5302-08D9-C393-C2F0A6FAA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" y="4046732"/>
            <a:ext cx="4694499" cy="2742867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ебо, на открытом воздухе, облако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F891AA-048D-9E6E-363F-AF2A3D648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" t="-1349" r="21595" b="26417"/>
          <a:stretch/>
        </p:blipFill>
        <p:spPr>
          <a:xfrm>
            <a:off x="275974" y="676828"/>
            <a:ext cx="4982677" cy="3248901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0DF0DA2A-3443-8D30-AE92-D5FD42258592}"/>
              </a:ext>
            </a:extLst>
          </p:cNvPr>
          <p:cNvSpPr txBox="1"/>
          <p:nvPr/>
        </p:nvSpPr>
        <p:spPr>
          <a:xfrm>
            <a:off x="9654437" y="-10512"/>
            <a:ext cx="2546399" cy="68718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rIns="45719">
            <a:noAutofit/>
          </a:bodyPr>
          <a:lstStyle/>
          <a:p>
            <a:pPr lvl="1">
              <a:spcBef>
                <a:spcPts val="1000"/>
              </a:spcBef>
              <a:defRPr sz="1200"/>
            </a:pPr>
            <a:r>
              <a:rPr lang="uk-UA" sz="1600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Когенераційна</a:t>
            </a:r>
            <a:r>
              <a:rPr lang="uk-UA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установка 3,3 МВт</a:t>
            </a:r>
          </a:p>
          <a:p>
            <a:pPr>
              <a:spcBef>
                <a:spcPts val="1000"/>
              </a:spcBef>
              <a:defRPr sz="1200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КГУ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побудовано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м.Одеса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обʼєкті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критичної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інфраструктури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підключено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власної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мережі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6кВ.</a:t>
            </a:r>
          </a:p>
          <a:p>
            <a:pPr lvl="1">
              <a:spcBef>
                <a:spcPts val="1000"/>
              </a:spcBef>
              <a:defRPr sz="1200"/>
            </a:pPr>
            <a:r>
              <a:rPr lang="uk-UA" sz="1600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Когенераційна</a:t>
            </a:r>
            <a:r>
              <a:rPr lang="uk-UA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установка 5,5 МВт</a:t>
            </a: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000"/>
              </a:spcBef>
              <a:defRPr sz="1200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КГУ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побудовано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котельні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заміни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застарілого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обладнання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lvl="1">
              <a:spcBef>
                <a:spcPts val="1000"/>
              </a:spcBef>
              <a:defRPr sz="1200"/>
            </a:pPr>
            <a:r>
              <a:rPr lang="uk-UA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Розподільчі підстанції </a:t>
            </a:r>
          </a:p>
          <a:p>
            <a:pPr>
              <a:spcBef>
                <a:spcPts val="1000"/>
              </a:spcBef>
              <a:defRPr sz="1200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Комплекс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електротехнічного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обладнання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,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що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розподіляє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електроенергію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вироблену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</a:rPr>
              <a:t> КГУ.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ea typeface="Calibri" panose="020F0502020204030204" pitchFamily="34" charset="0"/>
            </a:endParaRPr>
          </a:p>
          <a:p>
            <a:pPr lvl="1">
              <a:spcBef>
                <a:spcPts val="1000"/>
              </a:spcBef>
              <a:defRPr sz="1200"/>
            </a:pPr>
            <a:r>
              <a:rPr lang="uk-UA" sz="1600" b="1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Когенераційна</a:t>
            </a:r>
            <a:r>
              <a:rPr lang="uk-UA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установка 1,0 МВт</a:t>
            </a:r>
          </a:p>
          <a:p>
            <a:pPr>
              <a:spcBef>
                <a:spcPts val="1000"/>
              </a:spcBef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</a:rPr>
              <a:t>КГУ на промисловому підприємстві.</a:t>
            </a:r>
            <a:endParaRPr lang="uk-U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000"/>
              </a:spcBef>
              <a:defRPr sz="1200"/>
            </a:pPr>
            <a:endParaRPr lang="uk-U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Номер слайда 67">
            <a:extLst>
              <a:ext uri="{FF2B5EF4-FFF2-40B4-BE49-F238E27FC236}">
                <a16:creationId xmlns:a16="http://schemas.microsoft.com/office/drawing/2014/main" id="{5870E7B9-3A43-01EA-9DD7-A60D700DB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592" y="6558298"/>
            <a:ext cx="534918" cy="222125"/>
          </a:xfr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algn="ctr"/>
            <a:fld id="{84354509-BB7E-4CD0-B600-C43E671D254E}" type="slidenum">
              <a:rPr lang="ru-RU">
                <a:solidFill>
                  <a:schemeClr val="bg1"/>
                </a:solidFill>
              </a:rPr>
              <a:pPr algn="ctr"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C73CE8E-F59A-3626-A3FB-8E1707623D15}"/>
              </a:ext>
            </a:extLst>
          </p:cNvPr>
          <p:cNvCxnSpPr>
            <a:cxnSpLocks/>
          </p:cNvCxnSpPr>
          <p:nvPr/>
        </p:nvCxnSpPr>
        <p:spPr>
          <a:xfrm>
            <a:off x="9624392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82EB23B-CB63-CBB1-F3C3-A3A4B20CD660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23392" y="116632"/>
            <a:ext cx="8641949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Практичні Рішення з Когенерації в Україні</a:t>
            </a:r>
            <a:endParaRPr lang="ru-RU" dirty="0">
              <a:solidFill>
                <a:srgbClr val="007E4F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4BE2EE0-90D3-AB61-E061-48905E7569EC}"/>
              </a:ext>
            </a:extLst>
          </p:cNvPr>
          <p:cNvCxnSpPr>
            <a:cxnSpLocks/>
          </p:cNvCxnSpPr>
          <p:nvPr/>
        </p:nvCxnSpPr>
        <p:spPr>
          <a:xfrm>
            <a:off x="496307" y="620688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Изображение выглядит как машина, в помещении, Мастерская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D1914988-527A-8071-5474-B5F933F426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50" y="4451573"/>
            <a:ext cx="4324014" cy="2340260"/>
          </a:xfrm>
          <a:prstGeom prst="rect">
            <a:avLst/>
          </a:prstGeom>
        </p:spPr>
      </p:pic>
      <p:grpSp>
        <p:nvGrpSpPr>
          <p:cNvPr id="26" name="Google Shape;416;p12">
            <a:extLst>
              <a:ext uri="{FF2B5EF4-FFF2-40B4-BE49-F238E27FC236}">
                <a16:creationId xmlns:a16="http://schemas.microsoft.com/office/drawing/2014/main" id="{12094B59-9F13-16C3-AC25-885D0127D8F4}"/>
              </a:ext>
            </a:extLst>
          </p:cNvPr>
          <p:cNvGrpSpPr/>
          <p:nvPr/>
        </p:nvGrpSpPr>
        <p:grpSpPr>
          <a:xfrm>
            <a:off x="4862603" y="3460805"/>
            <a:ext cx="216002" cy="276956"/>
            <a:chOff x="0" y="-30478"/>
            <a:chExt cx="216000" cy="276953"/>
          </a:xfrm>
        </p:grpSpPr>
        <p:sp>
          <p:nvSpPr>
            <p:cNvPr id="27" name="Коло">
              <a:extLst>
                <a:ext uri="{FF2B5EF4-FFF2-40B4-BE49-F238E27FC236}">
                  <a16:creationId xmlns:a16="http://schemas.microsoft.com/office/drawing/2014/main" id="{F2A33A30-3838-0AD9-113A-1CBF8A836E76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3B2C3997-6F0B-CB68-399F-3F7F2D5B7108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29" name="Google Shape;418;p12">
            <a:extLst>
              <a:ext uri="{FF2B5EF4-FFF2-40B4-BE49-F238E27FC236}">
                <a16:creationId xmlns:a16="http://schemas.microsoft.com/office/drawing/2014/main" id="{8DD5273D-7EED-F259-7B84-1ADD25A7E908}"/>
              </a:ext>
            </a:extLst>
          </p:cNvPr>
          <p:cNvGrpSpPr/>
          <p:nvPr/>
        </p:nvGrpSpPr>
        <p:grpSpPr>
          <a:xfrm>
            <a:off x="5618677" y="3925751"/>
            <a:ext cx="216002" cy="276956"/>
            <a:chOff x="0" y="-30478"/>
            <a:chExt cx="216000" cy="276953"/>
          </a:xfrm>
        </p:grpSpPr>
        <p:sp>
          <p:nvSpPr>
            <p:cNvPr id="30" name="Коло">
              <a:extLst>
                <a:ext uri="{FF2B5EF4-FFF2-40B4-BE49-F238E27FC236}">
                  <a16:creationId xmlns:a16="http://schemas.microsoft.com/office/drawing/2014/main" id="{C8FB1CA3-9D63-CEDA-6D1B-587E7CEFD3DD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31" name="2">
              <a:extLst>
                <a:ext uri="{FF2B5EF4-FFF2-40B4-BE49-F238E27FC236}">
                  <a16:creationId xmlns:a16="http://schemas.microsoft.com/office/drawing/2014/main" id="{2ED9347F-D796-D1FD-8CBB-5AFEE46B870B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grpSp>
        <p:nvGrpSpPr>
          <p:cNvPr id="32" name="Google Shape;438;p12">
            <a:extLst>
              <a:ext uri="{FF2B5EF4-FFF2-40B4-BE49-F238E27FC236}">
                <a16:creationId xmlns:a16="http://schemas.microsoft.com/office/drawing/2014/main" id="{E14C7F55-EAE1-EA9E-329A-53F908B076F5}"/>
              </a:ext>
            </a:extLst>
          </p:cNvPr>
          <p:cNvGrpSpPr/>
          <p:nvPr/>
        </p:nvGrpSpPr>
        <p:grpSpPr>
          <a:xfrm>
            <a:off x="5258659" y="4581128"/>
            <a:ext cx="216002" cy="276956"/>
            <a:chOff x="0" y="-30478"/>
            <a:chExt cx="216000" cy="276953"/>
          </a:xfrm>
        </p:grpSpPr>
        <p:sp>
          <p:nvSpPr>
            <p:cNvPr id="33" name="Коло">
              <a:extLst>
                <a:ext uri="{FF2B5EF4-FFF2-40B4-BE49-F238E27FC236}">
                  <a16:creationId xmlns:a16="http://schemas.microsoft.com/office/drawing/2014/main" id="{C3B41894-6351-C0D2-E7F4-F00BBEF96A13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34" name="3">
              <a:extLst>
                <a:ext uri="{FF2B5EF4-FFF2-40B4-BE49-F238E27FC236}">
                  <a16:creationId xmlns:a16="http://schemas.microsoft.com/office/drawing/2014/main" id="{570E00C6-2874-E626-8BAC-1E70D78E7D2E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grpSp>
        <p:nvGrpSpPr>
          <p:cNvPr id="35" name="Google Shape;440;p12">
            <a:extLst>
              <a:ext uri="{FF2B5EF4-FFF2-40B4-BE49-F238E27FC236}">
                <a16:creationId xmlns:a16="http://schemas.microsoft.com/office/drawing/2014/main" id="{A4A39717-619D-2B86-52CC-8DBB99008658}"/>
              </a:ext>
            </a:extLst>
          </p:cNvPr>
          <p:cNvGrpSpPr/>
          <p:nvPr/>
        </p:nvGrpSpPr>
        <p:grpSpPr>
          <a:xfrm>
            <a:off x="4573322" y="4172231"/>
            <a:ext cx="216002" cy="276956"/>
            <a:chOff x="0" y="-30478"/>
            <a:chExt cx="216000" cy="276953"/>
          </a:xfrm>
        </p:grpSpPr>
        <p:sp>
          <p:nvSpPr>
            <p:cNvPr id="36" name="Коло">
              <a:extLst>
                <a:ext uri="{FF2B5EF4-FFF2-40B4-BE49-F238E27FC236}">
                  <a16:creationId xmlns:a16="http://schemas.microsoft.com/office/drawing/2014/main" id="{D9A02BCC-AAD7-3291-7092-8E899664D215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37" name="4">
              <a:extLst>
                <a:ext uri="{FF2B5EF4-FFF2-40B4-BE49-F238E27FC236}">
                  <a16:creationId xmlns:a16="http://schemas.microsoft.com/office/drawing/2014/main" id="{B0CD977D-887D-8402-1844-563403E5DFE0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8" name="Google Shape;416;p12">
            <a:extLst>
              <a:ext uri="{FF2B5EF4-FFF2-40B4-BE49-F238E27FC236}">
                <a16:creationId xmlns:a16="http://schemas.microsoft.com/office/drawing/2014/main" id="{BA5DBDFB-CB7A-86EA-0FC9-EF18378E7AB6}"/>
              </a:ext>
            </a:extLst>
          </p:cNvPr>
          <p:cNvGrpSpPr/>
          <p:nvPr/>
        </p:nvGrpSpPr>
        <p:grpSpPr>
          <a:xfrm>
            <a:off x="9767442" y="125374"/>
            <a:ext cx="216002" cy="276956"/>
            <a:chOff x="0" y="-30478"/>
            <a:chExt cx="216000" cy="276953"/>
          </a:xfrm>
        </p:grpSpPr>
        <p:sp>
          <p:nvSpPr>
            <p:cNvPr id="39" name="Коло">
              <a:extLst>
                <a:ext uri="{FF2B5EF4-FFF2-40B4-BE49-F238E27FC236}">
                  <a16:creationId xmlns:a16="http://schemas.microsoft.com/office/drawing/2014/main" id="{A69B418D-A037-3303-6CFE-D159F4AA38FB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40" name="1">
              <a:extLst>
                <a:ext uri="{FF2B5EF4-FFF2-40B4-BE49-F238E27FC236}">
                  <a16:creationId xmlns:a16="http://schemas.microsoft.com/office/drawing/2014/main" id="{9EB5B03B-166E-3F8F-9EBF-2BC3E3C7EB02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41" name="Google Shape;418;p12">
            <a:extLst>
              <a:ext uri="{FF2B5EF4-FFF2-40B4-BE49-F238E27FC236}">
                <a16:creationId xmlns:a16="http://schemas.microsoft.com/office/drawing/2014/main" id="{3FBD1E7A-9DCD-956D-4BF7-2BE20997803E}"/>
              </a:ext>
            </a:extLst>
          </p:cNvPr>
          <p:cNvGrpSpPr/>
          <p:nvPr/>
        </p:nvGrpSpPr>
        <p:grpSpPr>
          <a:xfrm>
            <a:off x="9780623" y="1988840"/>
            <a:ext cx="216002" cy="276956"/>
            <a:chOff x="0" y="-30478"/>
            <a:chExt cx="216000" cy="276953"/>
          </a:xfrm>
        </p:grpSpPr>
        <p:sp>
          <p:nvSpPr>
            <p:cNvPr id="42" name="Коло">
              <a:extLst>
                <a:ext uri="{FF2B5EF4-FFF2-40B4-BE49-F238E27FC236}">
                  <a16:creationId xmlns:a16="http://schemas.microsoft.com/office/drawing/2014/main" id="{AAFC56C5-4EAE-E57D-F5BD-CAD4273E07EF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43" name="2">
              <a:extLst>
                <a:ext uri="{FF2B5EF4-FFF2-40B4-BE49-F238E27FC236}">
                  <a16:creationId xmlns:a16="http://schemas.microsoft.com/office/drawing/2014/main" id="{5BFF10E9-DEFE-09CF-0F48-267B2B1693F5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44" name="Google Shape;438;p12">
            <a:extLst>
              <a:ext uri="{FF2B5EF4-FFF2-40B4-BE49-F238E27FC236}">
                <a16:creationId xmlns:a16="http://schemas.microsoft.com/office/drawing/2014/main" id="{3FE22B67-BCC5-6B60-6535-4555720655D1}"/>
              </a:ext>
            </a:extLst>
          </p:cNvPr>
          <p:cNvGrpSpPr/>
          <p:nvPr/>
        </p:nvGrpSpPr>
        <p:grpSpPr>
          <a:xfrm>
            <a:off x="9828988" y="3501008"/>
            <a:ext cx="216002" cy="276956"/>
            <a:chOff x="0" y="-30478"/>
            <a:chExt cx="216000" cy="276953"/>
          </a:xfrm>
        </p:grpSpPr>
        <p:sp>
          <p:nvSpPr>
            <p:cNvPr id="45" name="Коло">
              <a:extLst>
                <a:ext uri="{FF2B5EF4-FFF2-40B4-BE49-F238E27FC236}">
                  <a16:creationId xmlns:a16="http://schemas.microsoft.com/office/drawing/2014/main" id="{6856BAA9-D574-6270-786A-07C851E24168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46" name="3">
              <a:extLst>
                <a:ext uri="{FF2B5EF4-FFF2-40B4-BE49-F238E27FC236}">
                  <a16:creationId xmlns:a16="http://schemas.microsoft.com/office/drawing/2014/main" id="{37FD448E-4477-316A-67A3-BE0DB0394558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grpSp>
        <p:nvGrpSpPr>
          <p:cNvPr id="47" name="Google Shape;438;p12">
            <a:extLst>
              <a:ext uri="{FF2B5EF4-FFF2-40B4-BE49-F238E27FC236}">
                <a16:creationId xmlns:a16="http://schemas.microsoft.com/office/drawing/2014/main" id="{36A91720-A7F8-6CC7-1AE1-7AC106C0E384}"/>
              </a:ext>
            </a:extLst>
          </p:cNvPr>
          <p:cNvGrpSpPr/>
          <p:nvPr/>
        </p:nvGrpSpPr>
        <p:grpSpPr>
          <a:xfrm>
            <a:off x="9840416" y="5456300"/>
            <a:ext cx="216002" cy="276956"/>
            <a:chOff x="0" y="-30478"/>
            <a:chExt cx="216000" cy="276953"/>
          </a:xfrm>
        </p:grpSpPr>
        <p:sp>
          <p:nvSpPr>
            <p:cNvPr id="48" name="Коло">
              <a:extLst>
                <a:ext uri="{FF2B5EF4-FFF2-40B4-BE49-F238E27FC236}">
                  <a16:creationId xmlns:a16="http://schemas.microsoft.com/office/drawing/2014/main" id="{CBA32D9F-83FE-8205-073F-93F95F2804D9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49" name="3">
              <a:extLst>
                <a:ext uri="{FF2B5EF4-FFF2-40B4-BE49-F238E27FC236}">
                  <a16:creationId xmlns:a16="http://schemas.microsoft.com/office/drawing/2014/main" id="{AD6B45AB-256D-81B4-69AA-265D69565F58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lang="uk-UA" dirty="0"/>
                <a:t>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46053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C91D4120-4241-8434-55B7-F69D44CCAE8D}"/>
              </a:ext>
            </a:extLst>
          </p:cNvPr>
          <p:cNvGrpSpPr/>
          <p:nvPr/>
        </p:nvGrpSpPr>
        <p:grpSpPr>
          <a:xfrm>
            <a:off x="47328" y="699624"/>
            <a:ext cx="6085784" cy="6158375"/>
            <a:chOff x="47328" y="699624"/>
            <a:chExt cx="6085784" cy="6158375"/>
          </a:xfrm>
        </p:grpSpPr>
        <p:grpSp>
          <p:nvGrpSpPr>
            <p:cNvPr id="162" name="Группа 161">
              <a:extLst>
                <a:ext uri="{FF2B5EF4-FFF2-40B4-BE49-F238E27FC236}">
                  <a16:creationId xmlns:a16="http://schemas.microsoft.com/office/drawing/2014/main" id="{C1308EB2-5A10-D824-8777-26C46E7B3B52}"/>
                </a:ext>
              </a:extLst>
            </p:cNvPr>
            <p:cNvGrpSpPr/>
            <p:nvPr/>
          </p:nvGrpSpPr>
          <p:grpSpPr>
            <a:xfrm>
              <a:off x="47328" y="699624"/>
              <a:ext cx="6085784" cy="6158375"/>
              <a:chOff x="47328" y="699624"/>
              <a:chExt cx="6085784" cy="6158375"/>
            </a:xfrm>
          </p:grpSpPr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2693BEAA-6140-998C-658F-0628A3CCEED0}"/>
                  </a:ext>
                </a:extLst>
              </p:cNvPr>
              <p:cNvGrpSpPr/>
              <p:nvPr/>
            </p:nvGrpSpPr>
            <p:grpSpPr>
              <a:xfrm>
                <a:off x="47328" y="699624"/>
                <a:ext cx="5976664" cy="6158375"/>
                <a:chOff x="47328" y="699624"/>
                <a:chExt cx="5976664" cy="6158375"/>
              </a:xfrm>
            </p:grpSpPr>
            <p:grpSp>
              <p:nvGrpSpPr>
                <p:cNvPr id="149" name="Группа 148">
                  <a:extLst>
                    <a:ext uri="{FF2B5EF4-FFF2-40B4-BE49-F238E27FC236}">
                      <a16:creationId xmlns:a16="http://schemas.microsoft.com/office/drawing/2014/main" id="{C805653C-6827-B1E4-A051-F0BE53D94731}"/>
                    </a:ext>
                  </a:extLst>
                </p:cNvPr>
                <p:cNvGrpSpPr/>
                <p:nvPr/>
              </p:nvGrpSpPr>
              <p:grpSpPr>
                <a:xfrm>
                  <a:off x="47328" y="699624"/>
                  <a:ext cx="5976664" cy="6158375"/>
                  <a:chOff x="47328" y="699624"/>
                  <a:chExt cx="5976664" cy="6158375"/>
                </a:xfrm>
              </p:grpSpPr>
              <p:grpSp>
                <p:nvGrpSpPr>
                  <p:cNvPr id="136" name="Группа 135">
                    <a:extLst>
                      <a:ext uri="{FF2B5EF4-FFF2-40B4-BE49-F238E27FC236}">
                        <a16:creationId xmlns:a16="http://schemas.microsoft.com/office/drawing/2014/main" id="{6F6D4FD3-23D0-36DF-5F15-74945E5AAED3}"/>
                      </a:ext>
                    </a:extLst>
                  </p:cNvPr>
                  <p:cNvGrpSpPr/>
                  <p:nvPr/>
                </p:nvGrpSpPr>
                <p:grpSpPr>
                  <a:xfrm>
                    <a:off x="47328" y="699624"/>
                    <a:ext cx="5976664" cy="6158375"/>
                    <a:chOff x="47328" y="699624"/>
                    <a:chExt cx="5976664" cy="6158375"/>
                  </a:xfrm>
                </p:grpSpPr>
                <p:pic>
                  <p:nvPicPr>
                    <p:cNvPr id="91" name="Рисунок 90">
                      <a:extLst>
                        <a:ext uri="{FF2B5EF4-FFF2-40B4-BE49-F238E27FC236}">
                          <a16:creationId xmlns:a16="http://schemas.microsoft.com/office/drawing/2014/main" id="{BAE9805A-DF3A-D340-4F6F-84F4BDA171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7328" y="699624"/>
                      <a:ext cx="5837446" cy="61583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5" name="Прямоугольник 134">
                      <a:extLst>
                        <a:ext uri="{FF2B5EF4-FFF2-40B4-BE49-F238E27FC236}">
                          <a16:creationId xmlns:a16="http://schemas.microsoft.com/office/drawing/2014/main" id="{876E105F-4DA6-6E4E-2DE3-BC88F6E887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3792" y="844604"/>
                      <a:ext cx="1800200" cy="4241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UA"/>
                    </a:p>
                  </p:txBody>
                </p:sp>
              </p:grpSp>
              <p:sp>
                <p:nvSpPr>
                  <p:cNvPr id="148" name="Прямоугольник 147">
                    <a:extLst>
                      <a:ext uri="{FF2B5EF4-FFF2-40B4-BE49-F238E27FC236}">
                        <a16:creationId xmlns:a16="http://schemas.microsoft.com/office/drawing/2014/main" id="{FB20C889-ECD6-5FA9-5B3C-DD9FED5E378D}"/>
                      </a:ext>
                    </a:extLst>
                  </p:cNvPr>
                  <p:cNvSpPr/>
                  <p:nvPr/>
                </p:nvSpPr>
                <p:spPr>
                  <a:xfrm>
                    <a:off x="4993414" y="4248565"/>
                    <a:ext cx="681314" cy="430887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1100" dirty="0"/>
                      <a:t>Hydro</a:t>
                    </a:r>
                  </a:p>
                  <a:p>
                    <a:pPr algn="ctr"/>
                    <a:r>
                      <a:rPr lang="en-US" sz="1100" dirty="0"/>
                      <a:t>Power</a:t>
                    </a:r>
                    <a:endParaRPr lang="uk-UA" sz="1100" dirty="0"/>
                  </a:p>
                </p:txBody>
              </p:sp>
            </p:grpSp>
            <p:cxnSp>
              <p:nvCxnSpPr>
                <p:cNvPr id="151" name="Прямая соединительная линия 150">
                  <a:extLst>
                    <a:ext uri="{FF2B5EF4-FFF2-40B4-BE49-F238E27FC236}">
                      <a16:creationId xmlns:a16="http://schemas.microsoft.com/office/drawing/2014/main" id="{236D0E5F-7D7E-ACDD-2942-E531202DF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51784" y="4553643"/>
                  <a:ext cx="0" cy="586224"/>
                </a:xfrm>
                <a:prstGeom prst="line">
                  <a:avLst/>
                </a:prstGeom>
                <a:ln w="2222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Прямая соединительная линия 151">
                  <a:extLst>
                    <a:ext uri="{FF2B5EF4-FFF2-40B4-BE49-F238E27FC236}">
                      <a16:creationId xmlns:a16="http://schemas.microsoft.com/office/drawing/2014/main" id="{F07F7FAE-128E-F021-337A-BC988E69F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03512" y="5139867"/>
                  <a:ext cx="0" cy="590563"/>
                </a:xfrm>
                <a:prstGeom prst="line">
                  <a:avLst/>
                </a:prstGeom>
                <a:ln w="2222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Прямая соединительная линия 153">
                  <a:extLst>
                    <a:ext uri="{FF2B5EF4-FFF2-40B4-BE49-F238E27FC236}">
                      <a16:creationId xmlns:a16="http://schemas.microsoft.com/office/drawing/2014/main" id="{12D928F9-39BC-0BD0-13B6-FDE495F8E4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3512" y="5139867"/>
                  <a:ext cx="2448272" cy="0"/>
                </a:xfrm>
                <a:prstGeom prst="line">
                  <a:avLst/>
                </a:prstGeom>
                <a:ln w="2222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Прямоугольник 157">
                  <a:extLst>
                    <a:ext uri="{FF2B5EF4-FFF2-40B4-BE49-F238E27FC236}">
                      <a16:creationId xmlns:a16="http://schemas.microsoft.com/office/drawing/2014/main" id="{8ECB6446-3DC6-05A3-6B02-57E765240532}"/>
                    </a:ext>
                  </a:extLst>
                </p:cNvPr>
                <p:cNvSpPr/>
                <p:nvPr/>
              </p:nvSpPr>
              <p:spPr>
                <a:xfrm>
                  <a:off x="3180142" y="4918055"/>
                  <a:ext cx="1043650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C00000"/>
                      </a:solidFill>
                    </a:rPr>
                    <a:t>OPTION: Heat</a:t>
                  </a:r>
                  <a:endParaRPr lang="uk-UA" sz="1000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160" name="Прямоугольник 159">
                <a:extLst>
                  <a:ext uri="{FF2B5EF4-FFF2-40B4-BE49-F238E27FC236}">
                    <a16:creationId xmlns:a16="http://schemas.microsoft.com/office/drawing/2014/main" id="{236E58C8-F325-C826-AE74-02E2B59CD954}"/>
                  </a:ext>
                </a:extLst>
              </p:cNvPr>
              <p:cNvSpPr/>
              <p:nvPr/>
            </p:nvSpPr>
            <p:spPr>
              <a:xfrm>
                <a:off x="2495600" y="6596389"/>
                <a:ext cx="1728171" cy="2616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/>
                  <a:t>Drinking water purification</a:t>
                </a:r>
                <a:endParaRPr lang="uk-UA" sz="1100" dirty="0"/>
              </a:p>
            </p:txBody>
          </p:sp>
          <p:sp>
            <p:nvSpPr>
              <p:cNvPr id="161" name="Прямоугольник 160">
                <a:extLst>
                  <a:ext uri="{FF2B5EF4-FFF2-40B4-BE49-F238E27FC236}">
                    <a16:creationId xmlns:a16="http://schemas.microsoft.com/office/drawing/2014/main" id="{96388F69-AEE8-45E7-2D58-92658285E978}"/>
                  </a:ext>
                </a:extLst>
              </p:cNvPr>
              <p:cNvSpPr/>
              <p:nvPr/>
            </p:nvSpPr>
            <p:spPr>
              <a:xfrm>
                <a:off x="4404941" y="6587729"/>
                <a:ext cx="1728171" cy="2616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dirty="0"/>
                  <a:t>Cleaning of drains</a:t>
                </a:r>
                <a:endParaRPr lang="uk-UA" sz="1100" dirty="0"/>
              </a:p>
            </p:txBody>
          </p:sp>
        </p:grpSp>
        <p:cxnSp>
          <p:nvCxnSpPr>
            <p:cNvPr id="167" name="Прямая соединительная линия 166">
              <a:extLst>
                <a:ext uri="{FF2B5EF4-FFF2-40B4-BE49-F238E27FC236}">
                  <a16:creationId xmlns:a16="http://schemas.microsoft.com/office/drawing/2014/main" id="{B5D771FD-BF21-33FB-2699-75D67480DCD4}"/>
                </a:ext>
              </a:extLst>
            </p:cNvPr>
            <p:cNvCxnSpPr>
              <a:cxnSpLocks/>
            </p:cNvCxnSpPr>
            <p:nvPr/>
          </p:nvCxnSpPr>
          <p:spPr>
            <a:xfrm>
              <a:off x="5231904" y="4672901"/>
              <a:ext cx="0" cy="622439"/>
            </a:xfrm>
            <a:prstGeom prst="line">
              <a:avLst/>
            </a:prstGeom>
            <a:ln w="22225">
              <a:solidFill>
                <a:srgbClr val="309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единительная линия 171">
              <a:extLst>
                <a:ext uri="{FF2B5EF4-FFF2-40B4-BE49-F238E27FC236}">
                  <a16:creationId xmlns:a16="http://schemas.microsoft.com/office/drawing/2014/main" id="{1F9BB8D7-11B4-1E29-5E26-7978B93406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0383" y="5295340"/>
              <a:ext cx="251521" cy="6551"/>
            </a:xfrm>
            <a:prstGeom prst="line">
              <a:avLst/>
            </a:prstGeom>
            <a:ln w="22225">
              <a:solidFill>
                <a:srgbClr val="309C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Google Shape;337;p12">
            <a:extLst>
              <a:ext uri="{FF2B5EF4-FFF2-40B4-BE49-F238E27FC236}">
                <a16:creationId xmlns:a16="http://schemas.microsoft.com/office/drawing/2014/main" id="{22E9D6B4-CB1D-2E5F-A314-5BB8BC0EB49F}"/>
              </a:ext>
            </a:extLst>
          </p:cNvPr>
          <p:cNvSpPr txBox="1">
            <a:spLocks/>
          </p:cNvSpPr>
          <p:nvPr/>
        </p:nvSpPr>
        <p:spPr>
          <a:xfrm>
            <a:off x="479376" y="44624"/>
            <a:ext cx="7633836" cy="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uk-UA" sz="2000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Ієрархічна Система Енергозабезпечення </a:t>
            </a:r>
            <a:r>
              <a:rPr lang="en-US" sz="2000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MicroGrid</a:t>
            </a:r>
            <a:endParaRPr lang="ru-RU" sz="2000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Рукописный ввод 23" descr="Рукописный ввод 23">
            <a:extLst>
              <a:ext uri="{FF2B5EF4-FFF2-40B4-BE49-F238E27FC236}">
                <a16:creationId xmlns:a16="http://schemas.microsoft.com/office/drawing/2014/main" id="{5F3835FB-9093-65E8-9EB9-460EE26D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88" y="2434806"/>
            <a:ext cx="171001" cy="1745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Рукописный ввод 25" descr="Рукописный ввод 25">
            <a:extLst>
              <a:ext uri="{FF2B5EF4-FFF2-40B4-BE49-F238E27FC236}">
                <a16:creationId xmlns:a16="http://schemas.microsoft.com/office/drawing/2014/main" id="{67156A41-399D-441E-A466-D47005F88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847" y="5197350"/>
            <a:ext cx="226081" cy="1048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Рукописный ввод 26" descr="Рукописный ввод 26">
            <a:extLst>
              <a:ext uri="{FF2B5EF4-FFF2-40B4-BE49-F238E27FC236}">
                <a16:creationId xmlns:a16="http://schemas.microsoft.com/office/drawing/2014/main" id="{12CEFAC3-8C65-F695-35CB-4944DF247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968" y="4926893"/>
            <a:ext cx="198361" cy="1078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" name="Группа 31">
            <a:extLst>
              <a:ext uri="{FF2B5EF4-FFF2-40B4-BE49-F238E27FC236}">
                <a16:creationId xmlns:a16="http://schemas.microsoft.com/office/drawing/2014/main" id="{FCB8643C-35A7-D059-257D-9B07DC130E78}"/>
              </a:ext>
            </a:extLst>
          </p:cNvPr>
          <p:cNvGrpSpPr/>
          <p:nvPr/>
        </p:nvGrpSpPr>
        <p:grpSpPr>
          <a:xfrm>
            <a:off x="9463128" y="4054259"/>
            <a:ext cx="253441" cy="1016281"/>
            <a:chOff x="0" y="0"/>
            <a:chExt cx="253440" cy="1016280"/>
          </a:xfrm>
        </p:grpSpPr>
        <p:pic>
          <p:nvPicPr>
            <p:cNvPr id="124" name="Рукописный ввод 28" descr="Рукописный ввод 28">
              <a:extLst>
                <a:ext uri="{FF2B5EF4-FFF2-40B4-BE49-F238E27FC236}">
                  <a16:creationId xmlns:a16="http://schemas.microsoft.com/office/drawing/2014/main" id="{3324894F-1E61-7412-686B-AA091F9BD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53441" cy="10162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Рукописный ввод 29" descr="Рукописный ввод 29">
              <a:extLst>
                <a:ext uri="{FF2B5EF4-FFF2-40B4-BE49-F238E27FC236}">
                  <a16:creationId xmlns:a16="http://schemas.microsoft.com/office/drawing/2014/main" id="{95EDB4DB-3EA7-91D4-A791-8B75808E4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840" y="99720"/>
              <a:ext cx="126001" cy="12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" name="Рукописный ввод 30" descr="Рукописный ввод 30">
              <a:extLst>
                <a:ext uri="{FF2B5EF4-FFF2-40B4-BE49-F238E27FC236}">
                  <a16:creationId xmlns:a16="http://schemas.microsoft.com/office/drawing/2014/main" id="{4AE3DA69-1A95-82BB-ABBD-98518B68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840" y="99719"/>
              <a:ext cx="145801" cy="353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8" name="TextBox 10">
            <a:extLst>
              <a:ext uri="{FF2B5EF4-FFF2-40B4-BE49-F238E27FC236}">
                <a16:creationId xmlns:a16="http://schemas.microsoft.com/office/drawing/2014/main" id="{62B2CD56-4727-B8A2-7014-99D9F12A934E}"/>
              </a:ext>
            </a:extLst>
          </p:cNvPr>
          <p:cNvSpPr txBox="1"/>
          <p:nvPr/>
        </p:nvSpPr>
        <p:spPr>
          <a:xfrm>
            <a:off x="9650262" y="0"/>
            <a:ext cx="254429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108000" rIns="45719">
            <a:noAutofit/>
          </a:bodyPr>
          <a:lstStyle/>
          <a:p>
            <a:pPr>
              <a:defRPr b="1">
                <a:solidFill>
                  <a:srgbClr val="59595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Організаційні та Технічні Заходи Впровадження Когенерації:</a:t>
            </a:r>
          </a:p>
          <a:p>
            <a:pPr>
              <a:defRPr b="1">
                <a:solidFill>
                  <a:srgbClr val="59595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Google Shape;415;p12">
            <a:extLst>
              <a:ext uri="{FF2B5EF4-FFF2-40B4-BE49-F238E27FC236}">
                <a16:creationId xmlns:a16="http://schemas.microsoft.com/office/drawing/2014/main" id="{6523E5C8-70D1-1610-90CF-AA1108B3E10F}"/>
              </a:ext>
            </a:extLst>
          </p:cNvPr>
          <p:cNvSpPr txBox="1"/>
          <p:nvPr/>
        </p:nvSpPr>
        <p:spPr>
          <a:xfrm>
            <a:off x="10030511" y="1916832"/>
            <a:ext cx="2072767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Технічні</a:t>
            </a:r>
            <a:r>
              <a:rPr lang="ru-RU" sz="1200" dirty="0"/>
              <a:t> </a:t>
            </a:r>
            <a:r>
              <a:rPr lang="ru-RU" sz="1200" dirty="0" err="1"/>
              <a:t>умови</a:t>
            </a:r>
            <a:r>
              <a:rPr lang="ru-RU" sz="1200" dirty="0"/>
              <a:t> </a:t>
            </a:r>
            <a:r>
              <a:rPr lang="ru-RU" sz="1200" dirty="0" err="1"/>
              <a:t>приєднання</a:t>
            </a:r>
            <a:r>
              <a:rPr lang="ru-RU" sz="1200" dirty="0"/>
              <a:t> до мереж </a:t>
            </a:r>
            <a:r>
              <a:rPr lang="ru-RU" sz="1200" dirty="0" err="1"/>
              <a:t>газопостачання</a:t>
            </a:r>
            <a:r>
              <a:rPr lang="ru-RU" sz="1200" dirty="0"/>
              <a:t>.</a:t>
            </a:r>
            <a:endParaRPr sz="1200" dirty="0"/>
          </a:p>
        </p:txBody>
      </p:sp>
      <p:grpSp>
        <p:nvGrpSpPr>
          <p:cNvPr id="93" name="Google Shape;416;p12">
            <a:extLst>
              <a:ext uri="{FF2B5EF4-FFF2-40B4-BE49-F238E27FC236}">
                <a16:creationId xmlns:a16="http://schemas.microsoft.com/office/drawing/2014/main" id="{C7596C3C-69D3-1349-8258-44A52197A64B}"/>
              </a:ext>
            </a:extLst>
          </p:cNvPr>
          <p:cNvGrpSpPr/>
          <p:nvPr/>
        </p:nvGrpSpPr>
        <p:grpSpPr>
          <a:xfrm>
            <a:off x="9805146" y="1217886"/>
            <a:ext cx="216002" cy="276956"/>
            <a:chOff x="0" y="-30478"/>
            <a:chExt cx="216000" cy="276953"/>
          </a:xfrm>
        </p:grpSpPr>
        <p:sp>
          <p:nvSpPr>
            <p:cNvPr id="94" name="Коло">
              <a:extLst>
                <a:ext uri="{FF2B5EF4-FFF2-40B4-BE49-F238E27FC236}">
                  <a16:creationId xmlns:a16="http://schemas.microsoft.com/office/drawing/2014/main" id="{3B7F0E96-7A3C-DE7D-8465-C7404432F36E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rgbClr val="007E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95" name="1">
              <a:extLst>
                <a:ext uri="{FF2B5EF4-FFF2-40B4-BE49-F238E27FC236}">
                  <a16:creationId xmlns:a16="http://schemas.microsoft.com/office/drawing/2014/main" id="{8D6998C5-D07E-C7CA-55A8-72AE9FB51ADD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sp>
        <p:nvSpPr>
          <p:cNvPr id="96" name="Google Shape;417;p12">
            <a:extLst>
              <a:ext uri="{FF2B5EF4-FFF2-40B4-BE49-F238E27FC236}">
                <a16:creationId xmlns:a16="http://schemas.microsoft.com/office/drawing/2014/main" id="{2E94BFFA-3D14-DA18-8956-0B88BDF77993}"/>
              </a:ext>
            </a:extLst>
          </p:cNvPr>
          <p:cNvSpPr txBox="1"/>
          <p:nvPr/>
        </p:nvSpPr>
        <p:spPr>
          <a:xfrm>
            <a:off x="10030511" y="982512"/>
            <a:ext cx="1994674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Технічні</a:t>
            </a:r>
            <a:r>
              <a:rPr lang="ru-RU" sz="1200" dirty="0"/>
              <a:t> </a:t>
            </a:r>
            <a:r>
              <a:rPr lang="ru-RU" sz="1200" dirty="0" err="1"/>
              <a:t>вимоги</a:t>
            </a:r>
            <a:r>
              <a:rPr lang="ru-RU" sz="1200" dirty="0"/>
              <a:t> чинного </a:t>
            </a:r>
            <a:r>
              <a:rPr lang="ru-RU" sz="1200" dirty="0" err="1"/>
              <a:t>законодавства</a:t>
            </a:r>
            <a:r>
              <a:rPr lang="ru-RU" sz="1200" dirty="0"/>
              <a:t> та </a:t>
            </a:r>
            <a:r>
              <a:rPr lang="ru-RU" sz="1200" dirty="0" err="1"/>
              <a:t>Технічні</a:t>
            </a:r>
            <a:r>
              <a:rPr lang="ru-RU" sz="1200" dirty="0"/>
              <a:t> </a:t>
            </a:r>
            <a:r>
              <a:rPr lang="ru-RU" sz="1200" dirty="0" err="1"/>
              <a:t>Умови</a:t>
            </a:r>
            <a:r>
              <a:rPr lang="ru-RU" sz="1200" dirty="0"/>
              <a:t> </a:t>
            </a:r>
            <a:r>
              <a:rPr lang="ru-RU" sz="1200" dirty="0" err="1"/>
              <a:t>Обленерго</a:t>
            </a:r>
            <a:r>
              <a:rPr lang="ru-RU" sz="1200" dirty="0"/>
              <a:t> для </a:t>
            </a:r>
            <a:r>
              <a:rPr lang="ru-RU" sz="1200" dirty="0" err="1"/>
              <a:t>приєднання</a:t>
            </a:r>
            <a:r>
              <a:rPr lang="ru-RU" sz="1200" dirty="0"/>
              <a:t> КГУ.</a:t>
            </a:r>
            <a:endParaRPr sz="1200" dirty="0"/>
          </a:p>
        </p:txBody>
      </p:sp>
      <p:grpSp>
        <p:nvGrpSpPr>
          <p:cNvPr id="97" name="Google Shape;418;p12">
            <a:extLst>
              <a:ext uri="{FF2B5EF4-FFF2-40B4-BE49-F238E27FC236}">
                <a16:creationId xmlns:a16="http://schemas.microsoft.com/office/drawing/2014/main" id="{B3841CA1-7495-901C-DFF2-D28D46C8F6DC}"/>
              </a:ext>
            </a:extLst>
          </p:cNvPr>
          <p:cNvGrpSpPr/>
          <p:nvPr/>
        </p:nvGrpSpPr>
        <p:grpSpPr>
          <a:xfrm>
            <a:off x="9805146" y="2020596"/>
            <a:ext cx="216002" cy="276956"/>
            <a:chOff x="0" y="-30478"/>
            <a:chExt cx="216000" cy="276953"/>
          </a:xfrm>
        </p:grpSpPr>
        <p:sp>
          <p:nvSpPr>
            <p:cNvPr id="98" name="Коло">
              <a:extLst>
                <a:ext uri="{FF2B5EF4-FFF2-40B4-BE49-F238E27FC236}">
                  <a16:creationId xmlns:a16="http://schemas.microsoft.com/office/drawing/2014/main" id="{16018583-40F2-C7FB-E592-903DE23F2C70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rgbClr val="007E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99" name="2">
              <a:extLst>
                <a:ext uri="{FF2B5EF4-FFF2-40B4-BE49-F238E27FC236}">
                  <a16:creationId xmlns:a16="http://schemas.microsoft.com/office/drawing/2014/main" id="{0F62B37E-9D05-BF75-2115-B568B1CC81D3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101" name="Google Shape;437;p12">
            <a:extLst>
              <a:ext uri="{FF2B5EF4-FFF2-40B4-BE49-F238E27FC236}">
                <a16:creationId xmlns:a16="http://schemas.microsoft.com/office/drawing/2014/main" id="{96876162-9E25-BE17-35C3-01D0DA147D8F}"/>
              </a:ext>
            </a:extLst>
          </p:cNvPr>
          <p:cNvSpPr txBox="1"/>
          <p:nvPr/>
        </p:nvSpPr>
        <p:spPr>
          <a:xfrm>
            <a:off x="10030511" y="2679346"/>
            <a:ext cx="2086860" cy="461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uk-UA" sz="1200" dirty="0"/>
              <a:t>Технічні умови приєднання до мереж теплопостачання.</a:t>
            </a:r>
            <a:endParaRPr sz="1200" dirty="0"/>
          </a:p>
        </p:txBody>
      </p:sp>
      <p:grpSp>
        <p:nvGrpSpPr>
          <p:cNvPr id="102" name="Google Shape;438;p12">
            <a:extLst>
              <a:ext uri="{FF2B5EF4-FFF2-40B4-BE49-F238E27FC236}">
                <a16:creationId xmlns:a16="http://schemas.microsoft.com/office/drawing/2014/main" id="{17D0493B-D96A-A1F8-EB8D-760ABCC3A8FF}"/>
              </a:ext>
            </a:extLst>
          </p:cNvPr>
          <p:cNvGrpSpPr/>
          <p:nvPr/>
        </p:nvGrpSpPr>
        <p:grpSpPr>
          <a:xfrm>
            <a:off x="9804412" y="2823306"/>
            <a:ext cx="217471" cy="276956"/>
            <a:chOff x="0" y="-30478"/>
            <a:chExt cx="216000" cy="276953"/>
          </a:xfrm>
        </p:grpSpPr>
        <p:sp>
          <p:nvSpPr>
            <p:cNvPr id="103" name="Коло">
              <a:extLst>
                <a:ext uri="{FF2B5EF4-FFF2-40B4-BE49-F238E27FC236}">
                  <a16:creationId xmlns:a16="http://schemas.microsoft.com/office/drawing/2014/main" id="{52D0F1D2-891C-778A-294A-3FF81E1063EE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rgbClr val="007E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04" name="3">
              <a:extLst>
                <a:ext uri="{FF2B5EF4-FFF2-40B4-BE49-F238E27FC236}">
                  <a16:creationId xmlns:a16="http://schemas.microsoft.com/office/drawing/2014/main" id="{3F1D0149-889B-0669-5943-E591E24C63FF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sp>
        <p:nvSpPr>
          <p:cNvPr id="105" name="Google Shape;439;p12">
            <a:extLst>
              <a:ext uri="{FF2B5EF4-FFF2-40B4-BE49-F238E27FC236}">
                <a16:creationId xmlns:a16="http://schemas.microsoft.com/office/drawing/2014/main" id="{4B1E3A25-9DD2-6639-8AE6-60BD75D865F6}"/>
              </a:ext>
            </a:extLst>
          </p:cNvPr>
          <p:cNvSpPr txBox="1"/>
          <p:nvPr/>
        </p:nvSpPr>
        <p:spPr>
          <a:xfrm>
            <a:off x="10030511" y="3432568"/>
            <a:ext cx="2167631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Технічні</a:t>
            </a:r>
            <a:r>
              <a:rPr lang="ru-RU" sz="1200" dirty="0"/>
              <a:t> </a:t>
            </a:r>
            <a:r>
              <a:rPr lang="ru-RU" sz="1200" dirty="0" err="1"/>
              <a:t>завдання</a:t>
            </a:r>
            <a:r>
              <a:rPr lang="ru-RU" sz="1200" dirty="0"/>
              <a:t> на </a:t>
            </a:r>
            <a:r>
              <a:rPr lang="ru-RU" sz="1200" dirty="0" err="1"/>
              <a:t>розробку</a:t>
            </a:r>
            <a:r>
              <a:rPr lang="ru-RU" sz="1200" dirty="0"/>
              <a:t> </a:t>
            </a:r>
            <a:r>
              <a:rPr lang="ru-RU" sz="1200" dirty="0" err="1"/>
              <a:t>проєктної</a:t>
            </a:r>
            <a:r>
              <a:rPr lang="ru-RU" sz="1200" dirty="0"/>
              <a:t> </a:t>
            </a:r>
            <a:r>
              <a:rPr lang="ru-RU" sz="1200" dirty="0" err="1"/>
              <a:t>документації</a:t>
            </a:r>
            <a:r>
              <a:rPr lang="ru-RU" sz="1200" dirty="0"/>
              <a:t> і </a:t>
            </a:r>
            <a:r>
              <a:rPr lang="ru-RU" sz="1200" dirty="0" err="1"/>
              <a:t>робочого</a:t>
            </a:r>
            <a:r>
              <a:rPr lang="ru-RU" sz="1200" dirty="0"/>
              <a:t> проєкту.</a:t>
            </a:r>
            <a:endParaRPr sz="1200" dirty="0"/>
          </a:p>
        </p:txBody>
      </p:sp>
      <p:grpSp>
        <p:nvGrpSpPr>
          <p:cNvPr id="106" name="Google Shape;440;p12">
            <a:extLst>
              <a:ext uri="{FF2B5EF4-FFF2-40B4-BE49-F238E27FC236}">
                <a16:creationId xmlns:a16="http://schemas.microsoft.com/office/drawing/2014/main" id="{7AA5CDB6-025B-C689-445D-B90B799986B2}"/>
              </a:ext>
            </a:extLst>
          </p:cNvPr>
          <p:cNvGrpSpPr/>
          <p:nvPr/>
        </p:nvGrpSpPr>
        <p:grpSpPr>
          <a:xfrm>
            <a:off x="9804412" y="3626016"/>
            <a:ext cx="217471" cy="276956"/>
            <a:chOff x="0" y="-30478"/>
            <a:chExt cx="216000" cy="276953"/>
          </a:xfrm>
        </p:grpSpPr>
        <p:sp>
          <p:nvSpPr>
            <p:cNvPr id="107" name="Коло">
              <a:extLst>
                <a:ext uri="{FF2B5EF4-FFF2-40B4-BE49-F238E27FC236}">
                  <a16:creationId xmlns:a16="http://schemas.microsoft.com/office/drawing/2014/main" id="{7AB0FD9B-49BB-BD7F-A530-EFD8B9190F78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rgbClr val="007E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08" name="4">
              <a:extLst>
                <a:ext uri="{FF2B5EF4-FFF2-40B4-BE49-F238E27FC236}">
                  <a16:creationId xmlns:a16="http://schemas.microsoft.com/office/drawing/2014/main" id="{B78E7BBE-B44F-3D95-CC42-CDEDD596F6D5}"/>
                </a:ext>
              </a:extLst>
            </p:cNvPr>
            <p:cNvSpPr txBox="1"/>
            <p:nvPr/>
          </p:nvSpPr>
          <p:spPr>
            <a:xfrm>
              <a:off x="94819" y="-30478"/>
              <a:ext cx="26362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t>4</a:t>
              </a:r>
            </a:p>
          </p:txBody>
        </p:sp>
      </p:grp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AAA3DF25-CA0F-B13E-D1E8-D43A98D5EB5B}"/>
              </a:ext>
            </a:extLst>
          </p:cNvPr>
          <p:cNvCxnSpPr>
            <a:cxnSpLocks/>
          </p:cNvCxnSpPr>
          <p:nvPr/>
        </p:nvCxnSpPr>
        <p:spPr>
          <a:xfrm>
            <a:off x="479376" y="620688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3DEBC62B-661D-A8D6-5FE9-E5AF4DF51943}"/>
              </a:ext>
            </a:extLst>
          </p:cNvPr>
          <p:cNvSpPr/>
          <p:nvPr/>
        </p:nvSpPr>
        <p:spPr>
          <a:xfrm>
            <a:off x="7163767" y="1262415"/>
            <a:ext cx="26046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100" dirty="0"/>
              <a:t>Створення єдиного диспетчерського центру з моніторингу, обліку та управління енергетичними ресурсами громади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5CE005BD-E46A-5541-91C8-518F730A6538}"/>
              </a:ext>
            </a:extLst>
          </p:cNvPr>
          <p:cNvSpPr/>
          <p:nvPr/>
        </p:nvSpPr>
        <p:spPr>
          <a:xfrm>
            <a:off x="7163767" y="2410243"/>
            <a:ext cx="2316609" cy="4308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uk-UA" sz="1100" dirty="0"/>
              <a:t>Створення системи енергетичного менеджменту</a:t>
            </a:r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110797E5-CD72-579A-FCD4-080E0B18AD9F}"/>
              </a:ext>
            </a:extLst>
          </p:cNvPr>
          <p:cNvSpPr/>
          <p:nvPr/>
        </p:nvSpPr>
        <p:spPr>
          <a:xfrm>
            <a:off x="7163767" y="3742577"/>
            <a:ext cx="2316609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uk-UA" sz="1100" dirty="0"/>
              <a:t>Гідроелектростанції</a:t>
            </a:r>
          </a:p>
          <a:p>
            <a:r>
              <a:rPr lang="uk-UA" sz="1100" dirty="0"/>
              <a:t>Газотурбінні</a:t>
            </a:r>
            <a:r>
              <a:rPr lang="en-US" sz="1100" dirty="0"/>
              <a:t>\</a:t>
            </a:r>
            <a:r>
              <a:rPr lang="uk-UA" sz="1100" dirty="0" err="1"/>
              <a:t>газопоршневі</a:t>
            </a:r>
            <a:endParaRPr lang="uk-UA" sz="1100" dirty="0"/>
          </a:p>
          <a:p>
            <a:r>
              <a:rPr lang="uk-UA" sz="1100" dirty="0"/>
              <a:t>Сонячні</a:t>
            </a:r>
          </a:p>
          <a:p>
            <a:r>
              <a:rPr lang="uk-UA" sz="1100" dirty="0"/>
              <a:t>Накопичувачі електрики</a:t>
            </a:r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5BB3EF2D-63F2-6C61-8A01-5788B51F9525}"/>
              </a:ext>
            </a:extLst>
          </p:cNvPr>
          <p:cNvSpPr/>
          <p:nvPr/>
        </p:nvSpPr>
        <p:spPr>
          <a:xfrm>
            <a:off x="7163767" y="4581128"/>
            <a:ext cx="2316609" cy="110799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uk-UA" sz="1100" dirty="0"/>
              <a:t>Модернізація мереж:</a:t>
            </a:r>
          </a:p>
          <a:p>
            <a:r>
              <a:rPr lang="uk-UA" sz="1100" dirty="0"/>
              <a:t>Електричних розподільчих мереж</a:t>
            </a:r>
          </a:p>
          <a:p>
            <a:r>
              <a:rPr lang="uk-UA" sz="1100" dirty="0"/>
              <a:t>Теплових мереж</a:t>
            </a:r>
          </a:p>
          <a:p>
            <a:r>
              <a:rPr lang="uk-UA" sz="1100" dirty="0"/>
              <a:t>Мереж водопостачання</a:t>
            </a:r>
          </a:p>
          <a:p>
            <a:r>
              <a:rPr lang="uk-UA" sz="1100" dirty="0"/>
              <a:t>Газопостачання</a:t>
            </a:r>
          </a:p>
          <a:p>
            <a:r>
              <a:rPr lang="uk-UA" sz="1100" dirty="0"/>
              <a:t>Освітлення</a:t>
            </a:r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FA976B55-C28C-A004-9057-A9DB5EF852D2}"/>
              </a:ext>
            </a:extLst>
          </p:cNvPr>
          <p:cNvSpPr/>
          <p:nvPr/>
        </p:nvSpPr>
        <p:spPr>
          <a:xfrm>
            <a:off x="7163767" y="5733256"/>
            <a:ext cx="2370878" cy="93871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uk-UA" sz="1100" dirty="0"/>
              <a:t>Заміна застарілого технологічного обладнання</a:t>
            </a:r>
          </a:p>
          <a:p>
            <a:r>
              <a:rPr lang="uk-UA" sz="1100" dirty="0"/>
              <a:t>Локальна автоматизація</a:t>
            </a:r>
          </a:p>
          <a:p>
            <a:r>
              <a:rPr lang="uk-UA" sz="1100" dirty="0"/>
              <a:t>Застосування розумних вимірювачів</a:t>
            </a:r>
          </a:p>
          <a:p>
            <a:r>
              <a:rPr lang="uk-UA" sz="1100" dirty="0"/>
              <a:t>Впровадження розумного обліку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AA86C15D-515D-5822-9F74-A3A054DA682A}"/>
              </a:ext>
            </a:extLst>
          </p:cNvPr>
          <p:cNvSpPr txBox="1"/>
          <p:nvPr/>
        </p:nvSpPr>
        <p:spPr>
          <a:xfrm>
            <a:off x="5841895" y="1446503"/>
            <a:ext cx="1550246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Автоматизація</a:t>
            </a:r>
            <a:r>
              <a:rPr lang="ru-RU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1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диспетчеризація</a:t>
            </a:r>
            <a:r>
              <a:rPr lang="ru-RU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FB079A5-E440-B9B3-7D02-114EF09D16FB}"/>
              </a:ext>
            </a:extLst>
          </p:cNvPr>
          <p:cNvSpPr txBox="1"/>
          <p:nvPr/>
        </p:nvSpPr>
        <p:spPr>
          <a:xfrm>
            <a:off x="5875822" y="2348880"/>
            <a:ext cx="1550246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енергетичного</a:t>
            </a:r>
          </a:p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менеджменту</a:t>
            </a:r>
            <a:endParaRPr lang="ru-RU" sz="1100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51BF3F5-852F-B717-1D8A-971DE2B7C69F}"/>
              </a:ext>
            </a:extLst>
          </p:cNvPr>
          <p:cNvSpPr txBox="1"/>
          <p:nvPr/>
        </p:nvSpPr>
        <p:spPr>
          <a:xfrm>
            <a:off x="5879976" y="3933056"/>
            <a:ext cx="1550246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Енергетичні ресурси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90CA798-1697-2E45-C7B6-ADA914445729}"/>
              </a:ext>
            </a:extLst>
          </p:cNvPr>
          <p:cNvSpPr txBox="1"/>
          <p:nvPr/>
        </p:nvSpPr>
        <p:spPr>
          <a:xfrm>
            <a:off x="5879976" y="4939235"/>
            <a:ext cx="1550246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Енергетичні </a:t>
            </a:r>
          </a:p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мережі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70305B4-388D-3DC9-945B-34C5E088C9E0}"/>
              </a:ext>
            </a:extLst>
          </p:cNvPr>
          <p:cNvSpPr txBox="1"/>
          <p:nvPr/>
        </p:nvSpPr>
        <p:spPr>
          <a:xfrm>
            <a:off x="5913903" y="6019355"/>
            <a:ext cx="1550246" cy="24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Споживачі</a:t>
            </a:r>
          </a:p>
        </p:txBody>
      </p: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C244AA06-90D4-D6CC-9980-4BF7842D1D09}"/>
              </a:ext>
            </a:extLst>
          </p:cNvPr>
          <p:cNvCxnSpPr>
            <a:cxnSpLocks/>
          </p:cNvCxnSpPr>
          <p:nvPr/>
        </p:nvCxnSpPr>
        <p:spPr>
          <a:xfrm>
            <a:off x="5587790" y="3645024"/>
            <a:ext cx="3960000" cy="0"/>
          </a:xfrm>
          <a:prstGeom prst="line">
            <a:avLst/>
          </a:prstGeom>
          <a:ln w="6350">
            <a:solidFill>
              <a:srgbClr val="E56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E8ADEF59-C807-F57F-CD92-A030FFD3F50E}"/>
              </a:ext>
            </a:extLst>
          </p:cNvPr>
          <p:cNvCxnSpPr>
            <a:cxnSpLocks/>
          </p:cNvCxnSpPr>
          <p:nvPr/>
        </p:nvCxnSpPr>
        <p:spPr>
          <a:xfrm>
            <a:off x="5587790" y="4597568"/>
            <a:ext cx="3960000" cy="0"/>
          </a:xfrm>
          <a:prstGeom prst="line">
            <a:avLst/>
          </a:prstGeom>
          <a:ln w="6350">
            <a:solidFill>
              <a:srgbClr val="E56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36C0A29D-897A-60DD-E2A8-D55CE5A900CF}"/>
              </a:ext>
            </a:extLst>
          </p:cNvPr>
          <p:cNvCxnSpPr>
            <a:cxnSpLocks/>
          </p:cNvCxnSpPr>
          <p:nvPr/>
        </p:nvCxnSpPr>
        <p:spPr>
          <a:xfrm>
            <a:off x="5587790" y="5677688"/>
            <a:ext cx="3960000" cy="0"/>
          </a:xfrm>
          <a:prstGeom prst="line">
            <a:avLst/>
          </a:prstGeom>
          <a:ln w="6350">
            <a:solidFill>
              <a:srgbClr val="E56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C1E3A492-034A-93FA-30E6-2E389EB2F86D}"/>
              </a:ext>
            </a:extLst>
          </p:cNvPr>
          <p:cNvSpPr/>
          <p:nvPr/>
        </p:nvSpPr>
        <p:spPr>
          <a:xfrm>
            <a:off x="7163767" y="2996952"/>
            <a:ext cx="2316609" cy="6001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uk-UA" sz="1100" dirty="0"/>
              <a:t>Створення надійних каналів </a:t>
            </a:r>
            <a:r>
              <a:rPr lang="uk-UA" sz="1100" dirty="0" err="1"/>
              <a:t>звʼязку</a:t>
            </a:r>
            <a:r>
              <a:rPr lang="uk-UA" sz="1100" dirty="0"/>
              <a:t> та впровадження технологій кібербезпеки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1845BB0-9C9E-3AE8-89FE-3F4A67CE5E16}"/>
              </a:ext>
            </a:extLst>
          </p:cNvPr>
          <p:cNvSpPr txBox="1"/>
          <p:nvPr/>
        </p:nvSpPr>
        <p:spPr>
          <a:xfrm>
            <a:off x="5879976" y="3099744"/>
            <a:ext cx="1550246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Канали </a:t>
            </a:r>
            <a:r>
              <a:rPr lang="uk-UA" sz="11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звʼязку</a:t>
            </a:r>
            <a:r>
              <a:rPr lang="uk-UA" sz="11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11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кібербезпека</a:t>
            </a:r>
            <a:endParaRPr lang="ru-RU" sz="1100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AC98ABD1-9CE1-9963-9B89-9A0F31D04CAD}"/>
              </a:ext>
            </a:extLst>
          </p:cNvPr>
          <p:cNvCxnSpPr>
            <a:cxnSpLocks/>
          </p:cNvCxnSpPr>
          <p:nvPr/>
        </p:nvCxnSpPr>
        <p:spPr>
          <a:xfrm>
            <a:off x="5587790" y="2996952"/>
            <a:ext cx="3960000" cy="0"/>
          </a:xfrm>
          <a:prstGeom prst="line">
            <a:avLst/>
          </a:prstGeom>
          <a:ln w="6350">
            <a:solidFill>
              <a:srgbClr val="E56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824AE9EF-7EB4-40BE-67B2-AD8539D79A9F}"/>
              </a:ext>
            </a:extLst>
          </p:cNvPr>
          <p:cNvCxnSpPr>
            <a:cxnSpLocks/>
          </p:cNvCxnSpPr>
          <p:nvPr/>
        </p:nvCxnSpPr>
        <p:spPr>
          <a:xfrm>
            <a:off x="5587790" y="2204864"/>
            <a:ext cx="3960000" cy="0"/>
          </a:xfrm>
          <a:prstGeom prst="line">
            <a:avLst/>
          </a:prstGeom>
          <a:ln w="6350">
            <a:solidFill>
              <a:srgbClr val="E56C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Google Shape;439;p12">
            <a:extLst>
              <a:ext uri="{FF2B5EF4-FFF2-40B4-BE49-F238E27FC236}">
                <a16:creationId xmlns:a16="http://schemas.microsoft.com/office/drawing/2014/main" id="{62ABE979-F7B5-9BA8-9375-F782FE9739BD}"/>
              </a:ext>
            </a:extLst>
          </p:cNvPr>
          <p:cNvSpPr txBox="1"/>
          <p:nvPr/>
        </p:nvSpPr>
        <p:spPr>
          <a:xfrm>
            <a:off x="10030511" y="4222872"/>
            <a:ext cx="2167631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Вирішення</a:t>
            </a:r>
            <a:r>
              <a:rPr lang="ru-RU" sz="1200" dirty="0"/>
              <a:t> </a:t>
            </a:r>
            <a:r>
              <a:rPr lang="ru-RU" sz="1200" dirty="0" err="1"/>
              <a:t>питань</a:t>
            </a:r>
            <a:r>
              <a:rPr lang="ru-RU" sz="1200" dirty="0"/>
              <a:t> </a:t>
            </a:r>
            <a:r>
              <a:rPr lang="ru-RU" sz="1200" dirty="0" err="1"/>
              <a:t>екології</a:t>
            </a:r>
            <a:r>
              <a:rPr lang="ru-RU" sz="1200" dirty="0"/>
              <a:t> та </a:t>
            </a:r>
            <a:r>
              <a:rPr lang="ru-RU" sz="1200" dirty="0" err="1"/>
              <a:t>впливу</a:t>
            </a:r>
            <a:r>
              <a:rPr lang="ru-RU" sz="1200" dirty="0"/>
              <a:t> на </a:t>
            </a:r>
            <a:r>
              <a:rPr lang="ru-RU" sz="1200" dirty="0" err="1"/>
              <a:t>довколишнє</a:t>
            </a:r>
            <a:r>
              <a:rPr lang="ru-RU" sz="1200" dirty="0"/>
              <a:t> </a:t>
            </a:r>
            <a:r>
              <a:rPr lang="ru-RU" sz="1200" dirty="0" err="1"/>
              <a:t>середовище</a:t>
            </a:r>
            <a:r>
              <a:rPr lang="ru-RU" sz="1200" dirty="0"/>
              <a:t>.</a:t>
            </a:r>
            <a:endParaRPr sz="1200" dirty="0"/>
          </a:p>
        </p:txBody>
      </p:sp>
      <p:grpSp>
        <p:nvGrpSpPr>
          <p:cNvPr id="176" name="Google Shape;440;p12">
            <a:extLst>
              <a:ext uri="{FF2B5EF4-FFF2-40B4-BE49-F238E27FC236}">
                <a16:creationId xmlns:a16="http://schemas.microsoft.com/office/drawing/2014/main" id="{8B07C566-407E-FBF0-F99D-B8CBA2AD718F}"/>
              </a:ext>
            </a:extLst>
          </p:cNvPr>
          <p:cNvGrpSpPr/>
          <p:nvPr/>
        </p:nvGrpSpPr>
        <p:grpSpPr>
          <a:xfrm>
            <a:off x="9804412" y="4428726"/>
            <a:ext cx="217471" cy="276956"/>
            <a:chOff x="0" y="-25287"/>
            <a:chExt cx="216000" cy="276953"/>
          </a:xfrm>
        </p:grpSpPr>
        <p:sp>
          <p:nvSpPr>
            <p:cNvPr id="177" name="Коло">
              <a:extLst>
                <a:ext uri="{FF2B5EF4-FFF2-40B4-BE49-F238E27FC236}">
                  <a16:creationId xmlns:a16="http://schemas.microsoft.com/office/drawing/2014/main" id="{C31F637A-67B1-EB3A-F97F-3F5583BFFBCA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rgbClr val="007E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78" name="4">
              <a:extLst>
                <a:ext uri="{FF2B5EF4-FFF2-40B4-BE49-F238E27FC236}">
                  <a16:creationId xmlns:a16="http://schemas.microsoft.com/office/drawing/2014/main" id="{BA1A4D15-9A33-17E2-56E8-4330753DC724}"/>
                </a:ext>
              </a:extLst>
            </p:cNvPr>
            <p:cNvSpPr txBox="1"/>
            <p:nvPr/>
          </p:nvSpPr>
          <p:spPr>
            <a:xfrm flipH="1">
              <a:off x="55537" y="-25287"/>
              <a:ext cx="130621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lang="uk-UA" dirty="0"/>
                <a:t>5</a:t>
              </a:r>
              <a:endParaRPr dirty="0"/>
            </a:p>
          </p:txBody>
        </p:sp>
      </p:grpSp>
      <p:sp>
        <p:nvSpPr>
          <p:cNvPr id="179" name="Google Shape;439;p12">
            <a:extLst>
              <a:ext uri="{FF2B5EF4-FFF2-40B4-BE49-F238E27FC236}">
                <a16:creationId xmlns:a16="http://schemas.microsoft.com/office/drawing/2014/main" id="{FCD7BA66-DFEE-6DE3-7A60-73AED4B689C6}"/>
              </a:ext>
            </a:extLst>
          </p:cNvPr>
          <p:cNvSpPr txBox="1"/>
          <p:nvPr/>
        </p:nvSpPr>
        <p:spPr>
          <a:xfrm>
            <a:off x="10030511" y="5014960"/>
            <a:ext cx="2167631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Організація</a:t>
            </a:r>
            <a:r>
              <a:rPr lang="ru-RU" sz="1200" dirty="0"/>
              <a:t> </a:t>
            </a:r>
            <a:r>
              <a:rPr lang="ru-RU" sz="1200" dirty="0" err="1"/>
              <a:t>будевально-монтажних</a:t>
            </a:r>
            <a:r>
              <a:rPr lang="ru-RU" sz="1200" dirty="0"/>
              <a:t> та </a:t>
            </a:r>
            <a:r>
              <a:rPr lang="ru-RU" sz="1200" dirty="0" err="1"/>
              <a:t>пусконалагоджувальних</a:t>
            </a:r>
            <a:r>
              <a:rPr lang="ru-RU" sz="1200" dirty="0"/>
              <a:t> </a:t>
            </a:r>
            <a:r>
              <a:rPr lang="ru-RU" sz="1200" dirty="0" err="1"/>
              <a:t>робіт</a:t>
            </a:r>
            <a:r>
              <a:rPr lang="ru-RU" sz="1200" dirty="0"/>
              <a:t>.</a:t>
            </a:r>
            <a:endParaRPr sz="1200" dirty="0"/>
          </a:p>
        </p:txBody>
      </p:sp>
      <p:grpSp>
        <p:nvGrpSpPr>
          <p:cNvPr id="180" name="Google Shape;440;p12">
            <a:extLst>
              <a:ext uri="{FF2B5EF4-FFF2-40B4-BE49-F238E27FC236}">
                <a16:creationId xmlns:a16="http://schemas.microsoft.com/office/drawing/2014/main" id="{9EA2B5FF-A9BA-6792-8241-F6A4E0F3CE26}"/>
              </a:ext>
            </a:extLst>
          </p:cNvPr>
          <p:cNvGrpSpPr/>
          <p:nvPr/>
        </p:nvGrpSpPr>
        <p:grpSpPr>
          <a:xfrm>
            <a:off x="9804412" y="5231436"/>
            <a:ext cx="217471" cy="276956"/>
            <a:chOff x="0" y="-41842"/>
            <a:chExt cx="216000" cy="276953"/>
          </a:xfrm>
        </p:grpSpPr>
        <p:sp>
          <p:nvSpPr>
            <p:cNvPr id="181" name="Коло">
              <a:extLst>
                <a:ext uri="{FF2B5EF4-FFF2-40B4-BE49-F238E27FC236}">
                  <a16:creationId xmlns:a16="http://schemas.microsoft.com/office/drawing/2014/main" id="{4A9300FD-6244-8515-0F26-DAE167B7FCCB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rgbClr val="007E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82" name="4">
              <a:extLst>
                <a:ext uri="{FF2B5EF4-FFF2-40B4-BE49-F238E27FC236}">
                  <a16:creationId xmlns:a16="http://schemas.microsoft.com/office/drawing/2014/main" id="{A8CC8F65-505B-BDFC-0D33-F8EDBC944F39}"/>
                </a:ext>
              </a:extLst>
            </p:cNvPr>
            <p:cNvSpPr txBox="1"/>
            <p:nvPr/>
          </p:nvSpPr>
          <p:spPr>
            <a:xfrm flipH="1">
              <a:off x="42065" y="-41842"/>
              <a:ext cx="130621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lang="uk-UA" dirty="0"/>
                <a:t>6</a:t>
              </a:r>
              <a:endParaRPr dirty="0"/>
            </a:p>
          </p:txBody>
        </p:sp>
      </p:grpSp>
      <p:sp>
        <p:nvSpPr>
          <p:cNvPr id="183" name="Google Shape;439;p12">
            <a:extLst>
              <a:ext uri="{FF2B5EF4-FFF2-40B4-BE49-F238E27FC236}">
                <a16:creationId xmlns:a16="http://schemas.microsoft.com/office/drawing/2014/main" id="{3268B526-36CA-1B47-12C8-5A65F40C30FB}"/>
              </a:ext>
            </a:extLst>
          </p:cNvPr>
          <p:cNvSpPr txBox="1"/>
          <p:nvPr/>
        </p:nvSpPr>
        <p:spPr>
          <a:xfrm>
            <a:off x="10030511" y="6032364"/>
            <a:ext cx="2167631" cy="276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uk-UA" sz="1200" dirty="0"/>
              <a:t>Введення в експлуатацію.</a:t>
            </a:r>
            <a:endParaRPr sz="1200" dirty="0"/>
          </a:p>
        </p:txBody>
      </p:sp>
      <p:grpSp>
        <p:nvGrpSpPr>
          <p:cNvPr id="184" name="Google Shape;440;p12">
            <a:extLst>
              <a:ext uri="{FF2B5EF4-FFF2-40B4-BE49-F238E27FC236}">
                <a16:creationId xmlns:a16="http://schemas.microsoft.com/office/drawing/2014/main" id="{B48A65C4-3015-ED04-2C7F-7308E6BD5FE6}"/>
              </a:ext>
            </a:extLst>
          </p:cNvPr>
          <p:cNvGrpSpPr/>
          <p:nvPr/>
        </p:nvGrpSpPr>
        <p:grpSpPr>
          <a:xfrm>
            <a:off x="9804412" y="6034148"/>
            <a:ext cx="217471" cy="276956"/>
            <a:chOff x="0" y="-41842"/>
            <a:chExt cx="216000" cy="276953"/>
          </a:xfrm>
        </p:grpSpPr>
        <p:sp>
          <p:nvSpPr>
            <p:cNvPr id="185" name="Коло">
              <a:extLst>
                <a:ext uri="{FF2B5EF4-FFF2-40B4-BE49-F238E27FC236}">
                  <a16:creationId xmlns:a16="http://schemas.microsoft.com/office/drawing/2014/main" id="{68828405-E9F0-DF5C-9619-F5353251CEB5}"/>
                </a:ext>
              </a:extLst>
            </p:cNvPr>
            <p:cNvSpPr/>
            <p:nvPr/>
          </p:nvSpPr>
          <p:spPr>
            <a:xfrm>
              <a:off x="0" y="0"/>
              <a:ext cx="216000" cy="216000"/>
            </a:xfrm>
            <a:prstGeom prst="ellipse">
              <a:avLst/>
            </a:prstGeom>
            <a:solidFill>
              <a:srgbClr val="007E4F"/>
            </a:solidFill>
            <a:ln w="34925" cap="flat">
              <a:solidFill>
                <a:srgbClr val="007E4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 b="1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86" name="4">
              <a:extLst>
                <a:ext uri="{FF2B5EF4-FFF2-40B4-BE49-F238E27FC236}">
                  <a16:creationId xmlns:a16="http://schemas.microsoft.com/office/drawing/2014/main" id="{1507FA50-080A-0C62-E4FA-F92862427070}"/>
                </a:ext>
              </a:extLst>
            </p:cNvPr>
            <p:cNvSpPr txBox="1"/>
            <p:nvPr/>
          </p:nvSpPr>
          <p:spPr>
            <a:xfrm flipH="1">
              <a:off x="42065" y="-41842"/>
              <a:ext cx="130621" cy="276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lang="uk-UA" dirty="0"/>
                <a:t>7</a:t>
              </a:r>
              <a:endParaRPr dirty="0"/>
            </a:p>
          </p:txBody>
        </p:sp>
      </p:grp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2E4CB746-7B78-20DF-98DA-DC5A438C7C1F}"/>
              </a:ext>
            </a:extLst>
          </p:cNvPr>
          <p:cNvCxnSpPr>
            <a:cxnSpLocks/>
          </p:cNvCxnSpPr>
          <p:nvPr/>
        </p:nvCxnSpPr>
        <p:spPr>
          <a:xfrm>
            <a:off x="9669770" y="2715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>
            <a:extLst>
              <a:ext uri="{FF2B5EF4-FFF2-40B4-BE49-F238E27FC236}">
                <a16:creationId xmlns:a16="http://schemas.microsoft.com/office/drawing/2014/main" id="{9AE0D323-AE49-109D-3E7E-D5785959B173}"/>
              </a:ext>
            </a:extLst>
          </p:cNvPr>
          <p:cNvSpPr txBox="1"/>
          <p:nvPr/>
        </p:nvSpPr>
        <p:spPr>
          <a:xfrm>
            <a:off x="5802692" y="792108"/>
            <a:ext cx="2885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b="1">
                <a:solidFill>
                  <a:srgbClr val="595959"/>
                </a:solidFill>
              </a:defRPr>
            </a:pP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Техніч</a:t>
            </a:r>
            <a:r>
              <a:rPr lang="uk-UA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ні Заходи Переходу: </a:t>
            </a: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Номер слайда 67">
            <a:extLst>
              <a:ext uri="{FF2B5EF4-FFF2-40B4-BE49-F238E27FC236}">
                <a16:creationId xmlns:a16="http://schemas.microsoft.com/office/drawing/2014/main" id="{25248D57-613A-883F-9CD4-862830B8DA1C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11</a:t>
            </a:fld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54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3A14B-1FA9-61A3-D3C5-993EF0B6D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6CA8C3DD-B590-F86B-5E96-D8259F56F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185241"/>
            <a:ext cx="10408687" cy="57658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98" dirty="0">
                <a:solidFill>
                  <a:srgbClr val="007E4F"/>
                </a:solidFill>
                <a:latin typeface="Segoe UI Variable Small" pitchFamily="2" charset="0"/>
                <a:ea typeface="Roboto Condensed" panose="02000000000000000000" pitchFamily="2" charset="0"/>
                <a:cs typeface="Gotham XNarrow" pitchFamily="2" charset="0"/>
              </a:rPr>
              <a:t>УПРАВЛІННЯ ТЕПЛО/ХОЛОДОПОСТАЧАННЯМ</a:t>
            </a:r>
            <a:endParaRPr lang="ru-RU" sz="3198" dirty="0">
              <a:solidFill>
                <a:srgbClr val="007E4F"/>
              </a:solidFill>
              <a:latin typeface="Segoe UI Variable Small" pitchFamily="2" charset="0"/>
              <a:ea typeface="Roboto Condensed" panose="02000000000000000000" pitchFamily="2" charset="0"/>
              <a:cs typeface="Gotham XNarrow" pitchFamily="2" charset="0"/>
            </a:endParaRPr>
          </a:p>
        </p:txBody>
      </p:sp>
      <p:sp>
        <p:nvSpPr>
          <p:cNvPr id="265" name="Округлений прямокутник 19">
            <a:extLst>
              <a:ext uri="{FF2B5EF4-FFF2-40B4-BE49-F238E27FC236}">
                <a16:creationId xmlns:a16="http://schemas.microsoft.com/office/drawing/2014/main" id="{49E0C786-512A-610B-D30D-47DD1B865D78}"/>
              </a:ext>
            </a:extLst>
          </p:cNvPr>
          <p:cNvSpPr/>
          <p:nvPr/>
        </p:nvSpPr>
        <p:spPr>
          <a:xfrm>
            <a:off x="8081517" y="666721"/>
            <a:ext cx="3763737" cy="1329072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66" name="Округлений прямокутник 106">
            <a:extLst>
              <a:ext uri="{FF2B5EF4-FFF2-40B4-BE49-F238E27FC236}">
                <a16:creationId xmlns:a16="http://schemas.microsoft.com/office/drawing/2014/main" id="{1CF259B5-E18B-E80E-E818-647A8BAE43FE}"/>
              </a:ext>
            </a:extLst>
          </p:cNvPr>
          <p:cNvSpPr/>
          <p:nvPr/>
        </p:nvSpPr>
        <p:spPr>
          <a:xfrm>
            <a:off x="3187172" y="666721"/>
            <a:ext cx="3681691" cy="3998588"/>
          </a:xfrm>
          <a:prstGeom prst="roundRect">
            <a:avLst>
              <a:gd name="adj" fmla="val 2338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67" name="Округлений прямокутник 19">
            <a:extLst>
              <a:ext uri="{FF2B5EF4-FFF2-40B4-BE49-F238E27FC236}">
                <a16:creationId xmlns:a16="http://schemas.microsoft.com/office/drawing/2014/main" id="{98382766-0F4A-DA48-8BA9-6BAC5B02B147}"/>
              </a:ext>
            </a:extLst>
          </p:cNvPr>
          <p:cNvSpPr/>
          <p:nvPr/>
        </p:nvSpPr>
        <p:spPr>
          <a:xfrm>
            <a:off x="8093308" y="2089101"/>
            <a:ext cx="3763737" cy="1429344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68" name="Округлений прямокутник 19">
            <a:extLst>
              <a:ext uri="{FF2B5EF4-FFF2-40B4-BE49-F238E27FC236}">
                <a16:creationId xmlns:a16="http://schemas.microsoft.com/office/drawing/2014/main" id="{EF2E6F68-126C-61AF-4467-A1C61A2FC566}"/>
              </a:ext>
            </a:extLst>
          </p:cNvPr>
          <p:cNvSpPr/>
          <p:nvPr/>
        </p:nvSpPr>
        <p:spPr>
          <a:xfrm>
            <a:off x="8079886" y="3645048"/>
            <a:ext cx="3763737" cy="1429344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69" name="Округлений прямокутник 19">
            <a:extLst>
              <a:ext uri="{FF2B5EF4-FFF2-40B4-BE49-F238E27FC236}">
                <a16:creationId xmlns:a16="http://schemas.microsoft.com/office/drawing/2014/main" id="{9BFFF7B6-ED62-ADE4-80CC-3202ACA5886A}"/>
              </a:ext>
            </a:extLst>
          </p:cNvPr>
          <p:cNvSpPr/>
          <p:nvPr/>
        </p:nvSpPr>
        <p:spPr>
          <a:xfrm>
            <a:off x="8091677" y="5167699"/>
            <a:ext cx="3763737" cy="1648967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70" name="Округлений прямокутник 19">
            <a:extLst>
              <a:ext uri="{FF2B5EF4-FFF2-40B4-BE49-F238E27FC236}">
                <a16:creationId xmlns:a16="http://schemas.microsoft.com/office/drawing/2014/main" id="{43017E18-9FDC-ADAB-BC79-E8E14B5033FE}"/>
              </a:ext>
            </a:extLst>
          </p:cNvPr>
          <p:cNvSpPr/>
          <p:nvPr/>
        </p:nvSpPr>
        <p:spPr>
          <a:xfrm>
            <a:off x="4917825" y="4856575"/>
            <a:ext cx="1958382" cy="961566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71" name="Округлений прямокутник 19">
            <a:extLst>
              <a:ext uri="{FF2B5EF4-FFF2-40B4-BE49-F238E27FC236}">
                <a16:creationId xmlns:a16="http://schemas.microsoft.com/office/drawing/2014/main" id="{03E855CE-1B31-0850-5221-CFE58E44E7C7}"/>
              </a:ext>
            </a:extLst>
          </p:cNvPr>
          <p:cNvSpPr/>
          <p:nvPr/>
        </p:nvSpPr>
        <p:spPr>
          <a:xfrm>
            <a:off x="5109173" y="6036119"/>
            <a:ext cx="1155893" cy="767492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72" name="Округлений прямокутник 106">
            <a:extLst>
              <a:ext uri="{FF2B5EF4-FFF2-40B4-BE49-F238E27FC236}">
                <a16:creationId xmlns:a16="http://schemas.microsoft.com/office/drawing/2014/main" id="{CCB4F895-2330-B4E8-D517-CB91DF81EE16}"/>
              </a:ext>
            </a:extLst>
          </p:cNvPr>
          <p:cNvSpPr/>
          <p:nvPr/>
        </p:nvSpPr>
        <p:spPr>
          <a:xfrm>
            <a:off x="95956" y="1341203"/>
            <a:ext cx="1885554" cy="4237819"/>
          </a:xfrm>
          <a:prstGeom prst="roundRect">
            <a:avLst>
              <a:gd name="adj" fmla="val 2338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73" name="Округлений прямокутник 105">
            <a:extLst>
              <a:ext uri="{FF2B5EF4-FFF2-40B4-BE49-F238E27FC236}">
                <a16:creationId xmlns:a16="http://schemas.microsoft.com/office/drawing/2014/main" id="{8B86A7EF-3C1D-290C-B6A3-81180C87CDE0}"/>
              </a:ext>
            </a:extLst>
          </p:cNvPr>
          <p:cNvSpPr/>
          <p:nvPr/>
        </p:nvSpPr>
        <p:spPr>
          <a:xfrm>
            <a:off x="7053821" y="666721"/>
            <a:ext cx="880086" cy="6149944"/>
          </a:xfrm>
          <a:prstGeom prst="roundRect">
            <a:avLst>
              <a:gd name="adj" fmla="val 8960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74" name="Стрілка вправо 31">
            <a:extLst>
              <a:ext uri="{FF2B5EF4-FFF2-40B4-BE49-F238E27FC236}">
                <a16:creationId xmlns:a16="http://schemas.microsoft.com/office/drawing/2014/main" id="{63A8EA64-16ED-090C-E424-19063726FD9F}"/>
              </a:ext>
            </a:extLst>
          </p:cNvPr>
          <p:cNvSpPr/>
          <p:nvPr/>
        </p:nvSpPr>
        <p:spPr>
          <a:xfrm>
            <a:off x="2046448" y="845904"/>
            <a:ext cx="1535345" cy="48463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Природній</a:t>
            </a:r>
            <a:r>
              <a:rPr lang="ru-RU" sz="1400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газ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25A8B0D7-AEA7-AB10-7BDC-30A4B55D874B}"/>
              </a:ext>
            </a:extLst>
          </p:cNvPr>
          <p:cNvSpPr txBox="1"/>
          <p:nvPr/>
        </p:nvSpPr>
        <p:spPr>
          <a:xfrm>
            <a:off x="11417840" y="647224"/>
            <a:ext cx="46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ХБ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276" name="Групувати 275">
            <a:extLst>
              <a:ext uri="{FF2B5EF4-FFF2-40B4-BE49-F238E27FC236}">
                <a16:creationId xmlns:a16="http://schemas.microsoft.com/office/drawing/2014/main" id="{7D175475-BC8F-2FC5-286E-91E9007E79DA}"/>
              </a:ext>
            </a:extLst>
          </p:cNvPr>
          <p:cNvGrpSpPr/>
          <p:nvPr/>
        </p:nvGrpSpPr>
        <p:grpSpPr>
          <a:xfrm>
            <a:off x="3264749" y="998144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77" name="Овал 276">
              <a:extLst>
                <a:ext uri="{FF2B5EF4-FFF2-40B4-BE49-F238E27FC236}">
                  <a16:creationId xmlns:a16="http://schemas.microsoft.com/office/drawing/2014/main" id="{A7DAC63E-04C4-2A4E-610D-5F2CB794B5F4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278" name="Пряма зі стрілкою 277">
              <a:extLst>
                <a:ext uri="{FF2B5EF4-FFF2-40B4-BE49-F238E27FC236}">
                  <a16:creationId xmlns:a16="http://schemas.microsoft.com/office/drawing/2014/main" id="{4B84A412-BAF6-E41A-093D-2D743F71FEC8}"/>
                </a:ext>
              </a:extLst>
            </p:cNvPr>
            <p:cNvCxnSpPr>
              <a:cxnSpLocks/>
              <a:stCxn id="277" idx="3"/>
              <a:endCxn id="277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9" name="Циліндр 278">
            <a:extLst>
              <a:ext uri="{FF2B5EF4-FFF2-40B4-BE49-F238E27FC236}">
                <a16:creationId xmlns:a16="http://schemas.microsoft.com/office/drawing/2014/main" id="{271BD507-76A6-719B-4D0B-DDE346573A92}"/>
              </a:ext>
            </a:extLst>
          </p:cNvPr>
          <p:cNvSpPr/>
          <p:nvPr/>
        </p:nvSpPr>
        <p:spPr>
          <a:xfrm>
            <a:off x="5375023" y="2135842"/>
            <a:ext cx="409541" cy="573408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80" name="Циліндр 279">
            <a:extLst>
              <a:ext uri="{FF2B5EF4-FFF2-40B4-BE49-F238E27FC236}">
                <a16:creationId xmlns:a16="http://schemas.microsoft.com/office/drawing/2014/main" id="{3A134C79-F725-D9AD-3D16-4C6A8003CBAB}"/>
              </a:ext>
            </a:extLst>
          </p:cNvPr>
          <p:cNvSpPr/>
          <p:nvPr/>
        </p:nvSpPr>
        <p:spPr>
          <a:xfrm>
            <a:off x="5382023" y="2826812"/>
            <a:ext cx="409541" cy="573408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D9A7EA92-7931-D58D-B7F3-F7596B68CE5A}"/>
              </a:ext>
            </a:extLst>
          </p:cNvPr>
          <p:cNvSpPr txBox="1"/>
          <p:nvPr/>
        </p:nvSpPr>
        <p:spPr>
          <a:xfrm>
            <a:off x="7161331" y="643180"/>
            <a:ext cx="930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Мережі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9C805F33-8116-EC8A-F5F2-4F6AC0C9D618}"/>
              </a:ext>
            </a:extLst>
          </p:cNvPr>
          <p:cNvSpPr txBox="1"/>
          <p:nvPr/>
        </p:nvSpPr>
        <p:spPr>
          <a:xfrm>
            <a:off x="5751218" y="634123"/>
            <a:ext cx="1187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Енергоцентр 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pSp>
        <p:nvGrpSpPr>
          <p:cNvPr id="283" name="Групувати 282">
            <a:extLst>
              <a:ext uri="{FF2B5EF4-FFF2-40B4-BE49-F238E27FC236}">
                <a16:creationId xmlns:a16="http://schemas.microsoft.com/office/drawing/2014/main" id="{AB22BE33-7A7B-5AEA-CECE-709955829FD9}"/>
              </a:ext>
            </a:extLst>
          </p:cNvPr>
          <p:cNvGrpSpPr/>
          <p:nvPr/>
        </p:nvGrpSpPr>
        <p:grpSpPr>
          <a:xfrm>
            <a:off x="307480" y="6396094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84" name="Овал 283">
              <a:extLst>
                <a:ext uri="{FF2B5EF4-FFF2-40B4-BE49-F238E27FC236}">
                  <a16:creationId xmlns:a16="http://schemas.microsoft.com/office/drawing/2014/main" id="{17315132-6BEC-DBE1-52EE-F7D86B942830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285" name="Пряма зі стрілкою 284">
              <a:extLst>
                <a:ext uri="{FF2B5EF4-FFF2-40B4-BE49-F238E27FC236}">
                  <a16:creationId xmlns:a16="http://schemas.microsoft.com/office/drawing/2014/main" id="{4972CD4E-EC67-E48B-C920-4EB1C608E6BF}"/>
                </a:ext>
              </a:extLst>
            </p:cNvPr>
            <p:cNvCxnSpPr>
              <a:cxnSpLocks/>
              <a:stCxn id="284" idx="3"/>
              <a:endCxn id="284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TextBox 285">
            <a:extLst>
              <a:ext uri="{FF2B5EF4-FFF2-40B4-BE49-F238E27FC236}">
                <a16:creationId xmlns:a16="http://schemas.microsoft.com/office/drawing/2014/main" id="{951BE1B7-35DB-9E62-4DA2-3870081302C3}"/>
              </a:ext>
            </a:extLst>
          </p:cNvPr>
          <p:cNvSpPr txBox="1"/>
          <p:nvPr/>
        </p:nvSpPr>
        <p:spPr>
          <a:xfrm>
            <a:off x="512291" y="6354425"/>
            <a:ext cx="140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Прилади обліку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287" name="Сполучна лінія: уступом 286">
            <a:extLst>
              <a:ext uri="{FF2B5EF4-FFF2-40B4-BE49-F238E27FC236}">
                <a16:creationId xmlns:a16="http://schemas.microsoft.com/office/drawing/2014/main" id="{31872143-DC86-9A95-685F-4B474CC8FCCD}"/>
              </a:ext>
            </a:extLst>
          </p:cNvPr>
          <p:cNvCxnSpPr>
            <a:cxnSpLocks/>
            <a:stCxn id="478" idx="3"/>
            <a:endCxn id="288" idx="0"/>
          </p:cNvCxnSpPr>
          <p:nvPr/>
        </p:nvCxnSpPr>
        <p:spPr>
          <a:xfrm>
            <a:off x="4552613" y="1157793"/>
            <a:ext cx="1881905" cy="1162791"/>
          </a:xfrm>
          <a:prstGeom prst="bentConnector2">
            <a:avLst/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Овал 287">
            <a:extLst>
              <a:ext uri="{FF2B5EF4-FFF2-40B4-BE49-F238E27FC236}">
                <a16:creationId xmlns:a16="http://schemas.microsoft.com/office/drawing/2014/main" id="{E51A0A3E-6534-68BA-75E0-C0C496A8F4DC}"/>
              </a:ext>
            </a:extLst>
          </p:cNvPr>
          <p:cNvSpPr/>
          <p:nvPr/>
        </p:nvSpPr>
        <p:spPr>
          <a:xfrm>
            <a:off x="6330825" y="2320584"/>
            <a:ext cx="207386" cy="207386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89" name="Групувати 288">
            <a:extLst>
              <a:ext uri="{FF2B5EF4-FFF2-40B4-BE49-F238E27FC236}">
                <a16:creationId xmlns:a16="http://schemas.microsoft.com/office/drawing/2014/main" id="{2E3E9EC2-D5B1-608B-B57E-F6B451918685}"/>
              </a:ext>
            </a:extLst>
          </p:cNvPr>
          <p:cNvGrpSpPr/>
          <p:nvPr/>
        </p:nvGrpSpPr>
        <p:grpSpPr>
          <a:xfrm>
            <a:off x="4692313" y="1055326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90" name="Овал 289">
              <a:extLst>
                <a:ext uri="{FF2B5EF4-FFF2-40B4-BE49-F238E27FC236}">
                  <a16:creationId xmlns:a16="http://schemas.microsoft.com/office/drawing/2014/main" id="{8B96A317-3E11-BEA3-1D3D-F7443F631528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291" name="Пряма зі стрілкою 290">
              <a:extLst>
                <a:ext uri="{FF2B5EF4-FFF2-40B4-BE49-F238E27FC236}">
                  <a16:creationId xmlns:a16="http://schemas.microsoft.com/office/drawing/2014/main" id="{FD7D235F-6821-31A8-6D37-C41F431A7A18}"/>
                </a:ext>
              </a:extLst>
            </p:cNvPr>
            <p:cNvCxnSpPr>
              <a:cxnSpLocks/>
              <a:stCxn id="290" idx="3"/>
              <a:endCxn id="290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2" name="Сполучна лінія: уступом 291">
            <a:extLst>
              <a:ext uri="{FF2B5EF4-FFF2-40B4-BE49-F238E27FC236}">
                <a16:creationId xmlns:a16="http://schemas.microsoft.com/office/drawing/2014/main" id="{4A458CA4-F9E5-237F-B469-60D42DA0BF63}"/>
              </a:ext>
            </a:extLst>
          </p:cNvPr>
          <p:cNvCxnSpPr>
            <a:cxnSpLocks/>
            <a:stCxn id="301" idx="6"/>
            <a:endCxn id="279" idx="2"/>
          </p:cNvCxnSpPr>
          <p:nvPr/>
        </p:nvCxnSpPr>
        <p:spPr>
          <a:xfrm flipV="1">
            <a:off x="4596980" y="2422546"/>
            <a:ext cx="778043" cy="196969"/>
          </a:xfrm>
          <a:prstGeom prst="bentConnector3">
            <a:avLst>
              <a:gd name="adj1" fmla="val 50000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Прямокутник: округлені кути 292">
            <a:extLst>
              <a:ext uri="{FF2B5EF4-FFF2-40B4-BE49-F238E27FC236}">
                <a16:creationId xmlns:a16="http://schemas.microsoft.com/office/drawing/2014/main" id="{14E4A73B-ABCB-9F02-DBB5-FBA2F63F16CC}"/>
              </a:ext>
            </a:extLst>
          </p:cNvPr>
          <p:cNvSpPr/>
          <p:nvPr/>
        </p:nvSpPr>
        <p:spPr>
          <a:xfrm>
            <a:off x="3648838" y="2354759"/>
            <a:ext cx="329363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4" name="Прямокутник: округлені кути 293">
            <a:extLst>
              <a:ext uri="{FF2B5EF4-FFF2-40B4-BE49-F238E27FC236}">
                <a16:creationId xmlns:a16="http://schemas.microsoft.com/office/drawing/2014/main" id="{B7D30CB6-0ED2-5284-4CF7-61AB862AC13F}"/>
              </a:ext>
            </a:extLst>
          </p:cNvPr>
          <p:cNvSpPr/>
          <p:nvPr/>
        </p:nvSpPr>
        <p:spPr>
          <a:xfrm>
            <a:off x="3645980" y="2663628"/>
            <a:ext cx="329363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5" name="Прямокутник: округлені кути 294">
            <a:extLst>
              <a:ext uri="{FF2B5EF4-FFF2-40B4-BE49-F238E27FC236}">
                <a16:creationId xmlns:a16="http://schemas.microsoft.com/office/drawing/2014/main" id="{A4569F8D-D83A-2B67-4147-98ABE3100609}"/>
              </a:ext>
            </a:extLst>
          </p:cNvPr>
          <p:cNvSpPr/>
          <p:nvPr/>
        </p:nvSpPr>
        <p:spPr>
          <a:xfrm>
            <a:off x="3653930" y="2970869"/>
            <a:ext cx="329363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6" name="Прямокутник: округлені кути 295">
            <a:extLst>
              <a:ext uri="{FF2B5EF4-FFF2-40B4-BE49-F238E27FC236}">
                <a16:creationId xmlns:a16="http://schemas.microsoft.com/office/drawing/2014/main" id="{AC1D5CAC-9EB3-064B-38EE-FECD7E73A2AE}"/>
              </a:ext>
            </a:extLst>
          </p:cNvPr>
          <p:cNvSpPr/>
          <p:nvPr/>
        </p:nvSpPr>
        <p:spPr>
          <a:xfrm>
            <a:off x="4082871" y="2354759"/>
            <a:ext cx="329363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7" name="Прямокутник: округлені кути 296">
            <a:extLst>
              <a:ext uri="{FF2B5EF4-FFF2-40B4-BE49-F238E27FC236}">
                <a16:creationId xmlns:a16="http://schemas.microsoft.com/office/drawing/2014/main" id="{152E663D-4A44-5B8E-F6DC-8853BCC5AAAC}"/>
              </a:ext>
            </a:extLst>
          </p:cNvPr>
          <p:cNvSpPr/>
          <p:nvPr/>
        </p:nvSpPr>
        <p:spPr>
          <a:xfrm>
            <a:off x="4080012" y="2663628"/>
            <a:ext cx="329363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8" name="Прямокутник: округлені кути 297">
            <a:extLst>
              <a:ext uri="{FF2B5EF4-FFF2-40B4-BE49-F238E27FC236}">
                <a16:creationId xmlns:a16="http://schemas.microsoft.com/office/drawing/2014/main" id="{76CF8FFE-9A9A-D69F-0A40-899099BA2608}"/>
              </a:ext>
            </a:extLst>
          </p:cNvPr>
          <p:cNvSpPr/>
          <p:nvPr/>
        </p:nvSpPr>
        <p:spPr>
          <a:xfrm>
            <a:off x="4080012" y="2970869"/>
            <a:ext cx="329363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9" name="Округлений прямокутник 19">
            <a:extLst>
              <a:ext uri="{FF2B5EF4-FFF2-40B4-BE49-F238E27FC236}">
                <a16:creationId xmlns:a16="http://schemas.microsoft.com/office/drawing/2014/main" id="{7B17EB9E-2A68-F63A-3625-FE2EA6B20FC0}"/>
              </a:ext>
            </a:extLst>
          </p:cNvPr>
          <p:cNvSpPr/>
          <p:nvPr/>
        </p:nvSpPr>
        <p:spPr>
          <a:xfrm>
            <a:off x="3538218" y="2235594"/>
            <a:ext cx="987758" cy="1066690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00" name="Округлений прямокутник 19">
            <a:extLst>
              <a:ext uri="{FF2B5EF4-FFF2-40B4-BE49-F238E27FC236}">
                <a16:creationId xmlns:a16="http://schemas.microsoft.com/office/drawing/2014/main" id="{377ECF38-5BC1-FA04-32DC-8CC749C7E8F0}"/>
              </a:ext>
            </a:extLst>
          </p:cNvPr>
          <p:cNvSpPr/>
          <p:nvPr/>
        </p:nvSpPr>
        <p:spPr>
          <a:xfrm>
            <a:off x="8820685" y="808075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01" name="Овал 300">
            <a:extLst>
              <a:ext uri="{FF2B5EF4-FFF2-40B4-BE49-F238E27FC236}">
                <a16:creationId xmlns:a16="http://schemas.microsoft.com/office/drawing/2014/main" id="{B2E11FC7-7570-5149-AA16-439943F0A000}"/>
              </a:ext>
            </a:extLst>
          </p:cNvPr>
          <p:cNvSpPr/>
          <p:nvPr/>
        </p:nvSpPr>
        <p:spPr>
          <a:xfrm>
            <a:off x="4462151" y="2552100"/>
            <a:ext cx="134829" cy="13482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2" name="Овал 301">
            <a:extLst>
              <a:ext uri="{FF2B5EF4-FFF2-40B4-BE49-F238E27FC236}">
                <a16:creationId xmlns:a16="http://schemas.microsoft.com/office/drawing/2014/main" id="{094C1A71-6DF2-4687-9E1E-C82941519BA3}"/>
              </a:ext>
            </a:extLst>
          </p:cNvPr>
          <p:cNvSpPr/>
          <p:nvPr/>
        </p:nvSpPr>
        <p:spPr>
          <a:xfrm>
            <a:off x="4459504" y="2868806"/>
            <a:ext cx="134829" cy="134829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03" name="Групувати 302">
            <a:extLst>
              <a:ext uri="{FF2B5EF4-FFF2-40B4-BE49-F238E27FC236}">
                <a16:creationId xmlns:a16="http://schemas.microsoft.com/office/drawing/2014/main" id="{6C29DC5B-942D-3A78-4290-D717F4DA0179}"/>
              </a:ext>
            </a:extLst>
          </p:cNvPr>
          <p:cNvGrpSpPr/>
          <p:nvPr/>
        </p:nvGrpSpPr>
        <p:grpSpPr>
          <a:xfrm>
            <a:off x="4697961" y="2520772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04" name="Овал 303">
              <a:extLst>
                <a:ext uri="{FF2B5EF4-FFF2-40B4-BE49-F238E27FC236}">
                  <a16:creationId xmlns:a16="http://schemas.microsoft.com/office/drawing/2014/main" id="{C676F8F1-BDA7-A387-8FE3-A0196D074339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05" name="Пряма зі стрілкою 304">
              <a:extLst>
                <a:ext uri="{FF2B5EF4-FFF2-40B4-BE49-F238E27FC236}">
                  <a16:creationId xmlns:a16="http://schemas.microsoft.com/office/drawing/2014/main" id="{EB2953B5-AACF-0B49-D683-64C7A460F6FD}"/>
                </a:ext>
              </a:extLst>
            </p:cNvPr>
            <p:cNvCxnSpPr>
              <a:cxnSpLocks/>
              <a:stCxn id="304" idx="3"/>
              <a:endCxn id="304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6" name="Сполучна лінія: уступом 305">
            <a:extLst>
              <a:ext uri="{FF2B5EF4-FFF2-40B4-BE49-F238E27FC236}">
                <a16:creationId xmlns:a16="http://schemas.microsoft.com/office/drawing/2014/main" id="{42A93218-4FFB-C094-C1F0-BE466FAA0295}"/>
              </a:ext>
            </a:extLst>
          </p:cNvPr>
          <p:cNvCxnSpPr>
            <a:cxnSpLocks/>
            <a:stCxn id="279" idx="4"/>
            <a:endCxn id="288" idx="2"/>
          </p:cNvCxnSpPr>
          <p:nvPr/>
        </p:nvCxnSpPr>
        <p:spPr>
          <a:xfrm>
            <a:off x="5784564" y="2422546"/>
            <a:ext cx="546261" cy="1731"/>
          </a:xfrm>
          <a:prstGeom prst="bentConnector3">
            <a:avLst>
              <a:gd name="adj1" fmla="val 50000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Сполучна лінія: уступом 306">
            <a:extLst>
              <a:ext uri="{FF2B5EF4-FFF2-40B4-BE49-F238E27FC236}">
                <a16:creationId xmlns:a16="http://schemas.microsoft.com/office/drawing/2014/main" id="{1C6C9EB0-D326-DE36-F974-3F25D7E619DB}"/>
              </a:ext>
            </a:extLst>
          </p:cNvPr>
          <p:cNvCxnSpPr>
            <a:cxnSpLocks/>
            <a:stCxn id="302" idx="6"/>
            <a:endCxn id="280" idx="2"/>
          </p:cNvCxnSpPr>
          <p:nvPr/>
        </p:nvCxnSpPr>
        <p:spPr>
          <a:xfrm>
            <a:off x="4594333" y="2936221"/>
            <a:ext cx="787690" cy="177295"/>
          </a:xfrm>
          <a:prstGeom prst="bentConnector3">
            <a:avLst>
              <a:gd name="adj1" fmla="val 50000"/>
            </a:avLst>
          </a:prstGeom>
          <a:ln w="762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8" name="Групувати 307">
            <a:extLst>
              <a:ext uri="{FF2B5EF4-FFF2-40B4-BE49-F238E27FC236}">
                <a16:creationId xmlns:a16="http://schemas.microsoft.com/office/drawing/2014/main" id="{DBCF32E4-DD89-0914-A751-25669F5A223B}"/>
              </a:ext>
            </a:extLst>
          </p:cNvPr>
          <p:cNvGrpSpPr/>
          <p:nvPr/>
        </p:nvGrpSpPr>
        <p:grpSpPr>
          <a:xfrm>
            <a:off x="4684089" y="2839559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09" name="Овал 308">
              <a:extLst>
                <a:ext uri="{FF2B5EF4-FFF2-40B4-BE49-F238E27FC236}">
                  <a16:creationId xmlns:a16="http://schemas.microsoft.com/office/drawing/2014/main" id="{E0AC7692-0B83-0C17-2003-83247CCD3EF8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10" name="Пряма зі стрілкою 309">
              <a:extLst>
                <a:ext uri="{FF2B5EF4-FFF2-40B4-BE49-F238E27FC236}">
                  <a16:creationId xmlns:a16="http://schemas.microsoft.com/office/drawing/2014/main" id="{13DFF988-D235-915E-0191-E7B0953720FC}"/>
                </a:ext>
              </a:extLst>
            </p:cNvPr>
            <p:cNvCxnSpPr>
              <a:cxnSpLocks/>
              <a:stCxn id="309" idx="3"/>
              <a:endCxn id="309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1" name="Сполучна лінія: уступом 310">
            <a:extLst>
              <a:ext uri="{FF2B5EF4-FFF2-40B4-BE49-F238E27FC236}">
                <a16:creationId xmlns:a16="http://schemas.microsoft.com/office/drawing/2014/main" id="{1085E44D-38E8-EB1F-43A0-7AB3FE0B5F24}"/>
              </a:ext>
            </a:extLst>
          </p:cNvPr>
          <p:cNvCxnSpPr>
            <a:cxnSpLocks/>
            <a:stCxn id="288" idx="6"/>
            <a:endCxn id="343" idx="1"/>
          </p:cNvCxnSpPr>
          <p:nvPr/>
        </p:nvCxnSpPr>
        <p:spPr>
          <a:xfrm flipV="1">
            <a:off x="6538211" y="2424065"/>
            <a:ext cx="674307" cy="212"/>
          </a:xfrm>
          <a:prstGeom prst="bentConnector3">
            <a:avLst>
              <a:gd name="adj1" fmla="val 50000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Пряма сполучна лінія 311">
            <a:extLst>
              <a:ext uri="{FF2B5EF4-FFF2-40B4-BE49-F238E27FC236}">
                <a16:creationId xmlns:a16="http://schemas.microsoft.com/office/drawing/2014/main" id="{A872F8C7-2ECC-878D-2A96-EFB6863E7376}"/>
              </a:ext>
            </a:extLst>
          </p:cNvPr>
          <p:cNvCxnSpPr>
            <a:cxnSpLocks/>
            <a:stCxn id="316" idx="2"/>
            <a:endCxn id="475" idx="0"/>
          </p:cNvCxnSpPr>
          <p:nvPr/>
        </p:nvCxnSpPr>
        <p:spPr>
          <a:xfrm flipH="1">
            <a:off x="7268578" y="1044254"/>
            <a:ext cx="13847" cy="4472218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Округлений прямокутник 19">
            <a:extLst>
              <a:ext uri="{FF2B5EF4-FFF2-40B4-BE49-F238E27FC236}">
                <a16:creationId xmlns:a16="http://schemas.microsoft.com/office/drawing/2014/main" id="{F60D504B-DB46-8F69-4B26-7A6BE0ABEDE0}"/>
              </a:ext>
            </a:extLst>
          </p:cNvPr>
          <p:cNvSpPr/>
          <p:nvPr/>
        </p:nvSpPr>
        <p:spPr>
          <a:xfrm>
            <a:off x="8830583" y="1192558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14" name="Округлений прямокутник 19">
            <a:extLst>
              <a:ext uri="{FF2B5EF4-FFF2-40B4-BE49-F238E27FC236}">
                <a16:creationId xmlns:a16="http://schemas.microsoft.com/office/drawing/2014/main" id="{0780BECB-AA9E-A498-D3FE-0224766228EC}"/>
              </a:ext>
            </a:extLst>
          </p:cNvPr>
          <p:cNvSpPr/>
          <p:nvPr/>
        </p:nvSpPr>
        <p:spPr>
          <a:xfrm>
            <a:off x="8832299" y="1577057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15" name="Сполучна лінія: уступом 314">
            <a:extLst>
              <a:ext uri="{FF2B5EF4-FFF2-40B4-BE49-F238E27FC236}">
                <a16:creationId xmlns:a16="http://schemas.microsoft.com/office/drawing/2014/main" id="{CB5668B0-DAAE-BFF2-6952-42EE5BBF8821}"/>
              </a:ext>
            </a:extLst>
          </p:cNvPr>
          <p:cNvCxnSpPr>
            <a:cxnSpLocks/>
            <a:stCxn id="316" idx="3"/>
            <a:endCxn id="300" idx="1"/>
          </p:cNvCxnSpPr>
          <p:nvPr/>
        </p:nvCxnSpPr>
        <p:spPr>
          <a:xfrm flipV="1">
            <a:off x="7348310" y="977772"/>
            <a:ext cx="1472375" cy="597"/>
          </a:xfrm>
          <a:prstGeom prst="bentConnector3">
            <a:avLst>
              <a:gd name="adj1" fmla="val 50000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Прямокутник: округлені кути 315">
            <a:extLst>
              <a:ext uri="{FF2B5EF4-FFF2-40B4-BE49-F238E27FC236}">
                <a16:creationId xmlns:a16="http://schemas.microsoft.com/office/drawing/2014/main" id="{B1C30083-0856-CC91-FC67-EDC50B66B50C}"/>
              </a:ext>
            </a:extLst>
          </p:cNvPr>
          <p:cNvSpPr/>
          <p:nvPr/>
        </p:nvSpPr>
        <p:spPr>
          <a:xfrm>
            <a:off x="7216539" y="912483"/>
            <a:ext cx="131771" cy="13177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17" name="Пряма сполучна лінія 316">
            <a:extLst>
              <a:ext uri="{FF2B5EF4-FFF2-40B4-BE49-F238E27FC236}">
                <a16:creationId xmlns:a16="http://schemas.microsoft.com/office/drawing/2014/main" id="{D7FDF71D-0685-38D4-BE56-9C28C8864DB0}"/>
              </a:ext>
            </a:extLst>
          </p:cNvPr>
          <p:cNvCxnSpPr>
            <a:cxnSpLocks/>
            <a:stCxn id="320" idx="2"/>
            <a:endCxn id="411" idx="0"/>
          </p:cNvCxnSpPr>
          <p:nvPr/>
        </p:nvCxnSpPr>
        <p:spPr>
          <a:xfrm>
            <a:off x="7476480" y="1429571"/>
            <a:ext cx="10160" cy="467903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Пряма сполучна лінія 317">
            <a:extLst>
              <a:ext uri="{FF2B5EF4-FFF2-40B4-BE49-F238E27FC236}">
                <a16:creationId xmlns:a16="http://schemas.microsoft.com/office/drawing/2014/main" id="{76E93CAF-C7DD-472E-735D-69D241CD43FD}"/>
              </a:ext>
            </a:extLst>
          </p:cNvPr>
          <p:cNvCxnSpPr>
            <a:cxnSpLocks/>
            <a:stCxn id="322" idx="2"/>
            <a:endCxn id="413" idx="0"/>
          </p:cNvCxnSpPr>
          <p:nvPr/>
        </p:nvCxnSpPr>
        <p:spPr>
          <a:xfrm>
            <a:off x="7680248" y="1812532"/>
            <a:ext cx="10160" cy="468284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Сполучна лінія: уступом 318">
            <a:extLst>
              <a:ext uri="{FF2B5EF4-FFF2-40B4-BE49-F238E27FC236}">
                <a16:creationId xmlns:a16="http://schemas.microsoft.com/office/drawing/2014/main" id="{48D5385F-AACD-2398-EDA4-134F98351BC8}"/>
              </a:ext>
            </a:extLst>
          </p:cNvPr>
          <p:cNvCxnSpPr>
            <a:cxnSpLocks/>
            <a:stCxn id="320" idx="3"/>
            <a:endCxn id="313" idx="1"/>
          </p:cNvCxnSpPr>
          <p:nvPr/>
        </p:nvCxnSpPr>
        <p:spPr>
          <a:xfrm flipV="1">
            <a:off x="7542365" y="1362255"/>
            <a:ext cx="1288218" cy="1431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Прямокутник: округлені кути 319">
            <a:extLst>
              <a:ext uri="{FF2B5EF4-FFF2-40B4-BE49-F238E27FC236}">
                <a16:creationId xmlns:a16="http://schemas.microsoft.com/office/drawing/2014/main" id="{CF3A9C4B-7B9F-C44C-35F8-31341BBAF931}"/>
              </a:ext>
            </a:extLst>
          </p:cNvPr>
          <p:cNvSpPr/>
          <p:nvPr/>
        </p:nvSpPr>
        <p:spPr>
          <a:xfrm>
            <a:off x="7410594" y="1297800"/>
            <a:ext cx="131771" cy="131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21" name="Сполучна лінія: уступом 320">
            <a:extLst>
              <a:ext uri="{FF2B5EF4-FFF2-40B4-BE49-F238E27FC236}">
                <a16:creationId xmlns:a16="http://schemas.microsoft.com/office/drawing/2014/main" id="{6316164F-1284-C892-199C-B01B7CEFFF5C}"/>
              </a:ext>
            </a:extLst>
          </p:cNvPr>
          <p:cNvCxnSpPr>
            <a:cxnSpLocks/>
            <a:stCxn id="322" idx="3"/>
            <a:endCxn id="314" idx="1"/>
          </p:cNvCxnSpPr>
          <p:nvPr/>
        </p:nvCxnSpPr>
        <p:spPr>
          <a:xfrm>
            <a:off x="7746133" y="1746647"/>
            <a:ext cx="1086166" cy="107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Прямокутник: округлені кути 321">
            <a:extLst>
              <a:ext uri="{FF2B5EF4-FFF2-40B4-BE49-F238E27FC236}">
                <a16:creationId xmlns:a16="http://schemas.microsoft.com/office/drawing/2014/main" id="{5DE004C2-FED3-BD2C-F494-172239D04D94}"/>
              </a:ext>
            </a:extLst>
          </p:cNvPr>
          <p:cNvSpPr/>
          <p:nvPr/>
        </p:nvSpPr>
        <p:spPr>
          <a:xfrm>
            <a:off x="7614362" y="1680761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23" name="Групувати 322">
            <a:extLst>
              <a:ext uri="{FF2B5EF4-FFF2-40B4-BE49-F238E27FC236}">
                <a16:creationId xmlns:a16="http://schemas.microsoft.com/office/drawing/2014/main" id="{C36877D5-6852-DE59-156D-420954D00C3A}"/>
              </a:ext>
            </a:extLst>
          </p:cNvPr>
          <p:cNvGrpSpPr/>
          <p:nvPr/>
        </p:nvGrpSpPr>
        <p:grpSpPr>
          <a:xfrm>
            <a:off x="8159362" y="875645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24" name="Овал 323">
              <a:extLst>
                <a:ext uri="{FF2B5EF4-FFF2-40B4-BE49-F238E27FC236}">
                  <a16:creationId xmlns:a16="http://schemas.microsoft.com/office/drawing/2014/main" id="{2EB68E0B-D25B-D410-E991-63CDB44774FF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25" name="Пряма зі стрілкою 324">
              <a:extLst>
                <a:ext uri="{FF2B5EF4-FFF2-40B4-BE49-F238E27FC236}">
                  <a16:creationId xmlns:a16="http://schemas.microsoft.com/office/drawing/2014/main" id="{CFC1E6B3-8147-89D2-430B-3251EEEFF222}"/>
                </a:ext>
              </a:extLst>
            </p:cNvPr>
            <p:cNvCxnSpPr>
              <a:cxnSpLocks/>
              <a:stCxn id="324" idx="3"/>
              <a:endCxn id="324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6" name="Групувати 325">
            <a:extLst>
              <a:ext uri="{FF2B5EF4-FFF2-40B4-BE49-F238E27FC236}">
                <a16:creationId xmlns:a16="http://schemas.microsoft.com/office/drawing/2014/main" id="{5B11C7C4-7473-BC4B-4D14-A9154FFA31DC}"/>
              </a:ext>
            </a:extLst>
          </p:cNvPr>
          <p:cNvGrpSpPr/>
          <p:nvPr/>
        </p:nvGrpSpPr>
        <p:grpSpPr>
          <a:xfrm>
            <a:off x="8159362" y="1248815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27" name="Овал 326">
              <a:extLst>
                <a:ext uri="{FF2B5EF4-FFF2-40B4-BE49-F238E27FC236}">
                  <a16:creationId xmlns:a16="http://schemas.microsoft.com/office/drawing/2014/main" id="{A066CA7F-9F34-F324-61C7-AF21781AE3D0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28" name="Пряма зі стрілкою 327">
              <a:extLst>
                <a:ext uri="{FF2B5EF4-FFF2-40B4-BE49-F238E27FC236}">
                  <a16:creationId xmlns:a16="http://schemas.microsoft.com/office/drawing/2014/main" id="{48497457-8326-B9F7-1C08-174F17EC60A8}"/>
                </a:ext>
              </a:extLst>
            </p:cNvPr>
            <p:cNvCxnSpPr>
              <a:cxnSpLocks/>
              <a:stCxn id="327" idx="3"/>
              <a:endCxn id="327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Групувати 328">
            <a:extLst>
              <a:ext uri="{FF2B5EF4-FFF2-40B4-BE49-F238E27FC236}">
                <a16:creationId xmlns:a16="http://schemas.microsoft.com/office/drawing/2014/main" id="{36684DCF-C2C7-55C8-3BEF-816AD68DDEC5}"/>
              </a:ext>
            </a:extLst>
          </p:cNvPr>
          <p:cNvGrpSpPr/>
          <p:nvPr/>
        </p:nvGrpSpPr>
        <p:grpSpPr>
          <a:xfrm>
            <a:off x="8185367" y="1641954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0" name="Овал 329">
              <a:extLst>
                <a:ext uri="{FF2B5EF4-FFF2-40B4-BE49-F238E27FC236}">
                  <a16:creationId xmlns:a16="http://schemas.microsoft.com/office/drawing/2014/main" id="{B2D0C346-5D1A-70B8-9F9C-23B2539D775E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31" name="Пряма зі стрілкою 330">
              <a:extLst>
                <a:ext uri="{FF2B5EF4-FFF2-40B4-BE49-F238E27FC236}">
                  <a16:creationId xmlns:a16="http://schemas.microsoft.com/office/drawing/2014/main" id="{FB44138D-2620-29B5-97ED-013300C525A7}"/>
                </a:ext>
              </a:extLst>
            </p:cNvPr>
            <p:cNvCxnSpPr>
              <a:cxnSpLocks/>
              <a:stCxn id="330" idx="3"/>
              <a:endCxn id="330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2" name="TextBox 331">
            <a:extLst>
              <a:ext uri="{FF2B5EF4-FFF2-40B4-BE49-F238E27FC236}">
                <a16:creationId xmlns:a16="http://schemas.microsoft.com/office/drawing/2014/main" id="{41CA7CA1-E981-DD9B-87CB-DF2872FFA349}"/>
              </a:ext>
            </a:extLst>
          </p:cNvPr>
          <p:cNvSpPr txBox="1"/>
          <p:nvPr/>
        </p:nvSpPr>
        <p:spPr>
          <a:xfrm>
            <a:off x="9714072" y="610062"/>
            <a:ext cx="1086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Тепла підлога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CA2F1D6F-A767-9693-14F2-146F76FA1E3F}"/>
              </a:ext>
            </a:extLst>
          </p:cNvPr>
          <p:cNvSpPr txBox="1"/>
          <p:nvPr/>
        </p:nvSpPr>
        <p:spPr>
          <a:xfrm>
            <a:off x="9720004" y="1079594"/>
            <a:ext cx="1952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Фанкойли</a:t>
            </a:r>
            <a:endParaRPr lang="uk-UA" sz="11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34" name="Сполучна лінія: уступом 333">
            <a:extLst>
              <a:ext uri="{FF2B5EF4-FFF2-40B4-BE49-F238E27FC236}">
                <a16:creationId xmlns:a16="http://schemas.microsoft.com/office/drawing/2014/main" id="{3A09D327-439E-82D0-E6C5-CA64A5BC1BE8}"/>
              </a:ext>
            </a:extLst>
          </p:cNvPr>
          <p:cNvCxnSpPr>
            <a:cxnSpLocks/>
            <a:stCxn id="300" idx="3"/>
            <a:endCxn id="332" idx="1"/>
          </p:cNvCxnSpPr>
          <p:nvPr/>
        </p:nvCxnSpPr>
        <p:spPr>
          <a:xfrm flipV="1">
            <a:off x="9074372" y="740867"/>
            <a:ext cx="639700" cy="236905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Сполучна лінія: уступом 334">
            <a:extLst>
              <a:ext uri="{FF2B5EF4-FFF2-40B4-BE49-F238E27FC236}">
                <a16:creationId xmlns:a16="http://schemas.microsoft.com/office/drawing/2014/main" id="{BA1F4BC5-634C-51B3-5EE0-5F942C2FA16B}"/>
              </a:ext>
            </a:extLst>
          </p:cNvPr>
          <p:cNvCxnSpPr>
            <a:cxnSpLocks/>
            <a:stCxn id="300" idx="3"/>
            <a:endCxn id="333" idx="1"/>
          </p:cNvCxnSpPr>
          <p:nvPr/>
        </p:nvCxnSpPr>
        <p:spPr>
          <a:xfrm>
            <a:off x="9074372" y="977772"/>
            <a:ext cx="645632" cy="232627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Сполучна лінія: уступом 335">
            <a:extLst>
              <a:ext uri="{FF2B5EF4-FFF2-40B4-BE49-F238E27FC236}">
                <a16:creationId xmlns:a16="http://schemas.microsoft.com/office/drawing/2014/main" id="{D5D6B65B-077F-8208-07A7-DFA7239D31A9}"/>
              </a:ext>
            </a:extLst>
          </p:cNvPr>
          <p:cNvCxnSpPr>
            <a:cxnSpLocks/>
            <a:stCxn id="313" idx="3"/>
          </p:cNvCxnSpPr>
          <p:nvPr/>
        </p:nvCxnSpPr>
        <p:spPr>
          <a:xfrm>
            <a:off x="9084270" y="1362255"/>
            <a:ext cx="629802" cy="158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>
            <a:extLst>
              <a:ext uri="{FF2B5EF4-FFF2-40B4-BE49-F238E27FC236}">
                <a16:creationId xmlns:a16="http://schemas.microsoft.com/office/drawing/2014/main" id="{5C3B97FB-458E-713A-7E66-A02FDDC9B37E}"/>
              </a:ext>
            </a:extLst>
          </p:cNvPr>
          <p:cNvSpPr txBox="1"/>
          <p:nvPr/>
        </p:nvSpPr>
        <p:spPr>
          <a:xfrm>
            <a:off x="10694607" y="847127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ГВП</a:t>
            </a:r>
          </a:p>
        </p:txBody>
      </p:sp>
      <p:cxnSp>
        <p:nvCxnSpPr>
          <p:cNvPr id="338" name="Сполучна лінія: уступом 337">
            <a:extLst>
              <a:ext uri="{FF2B5EF4-FFF2-40B4-BE49-F238E27FC236}">
                <a16:creationId xmlns:a16="http://schemas.microsoft.com/office/drawing/2014/main" id="{F8C5EB48-9BC3-EC7B-56F9-29D31C881880}"/>
              </a:ext>
            </a:extLst>
          </p:cNvPr>
          <p:cNvCxnSpPr>
            <a:cxnSpLocks/>
            <a:stCxn id="300" idx="3"/>
            <a:endCxn id="337" idx="1"/>
          </p:cNvCxnSpPr>
          <p:nvPr/>
        </p:nvCxnSpPr>
        <p:spPr>
          <a:xfrm>
            <a:off x="9074372" y="977772"/>
            <a:ext cx="1620235" cy="160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Сполучна лінія: уступом 338">
            <a:extLst>
              <a:ext uri="{FF2B5EF4-FFF2-40B4-BE49-F238E27FC236}">
                <a16:creationId xmlns:a16="http://schemas.microsoft.com/office/drawing/2014/main" id="{FDE486AF-52EB-B1D6-3AB5-D11CD7146CE7}"/>
              </a:ext>
            </a:extLst>
          </p:cNvPr>
          <p:cNvCxnSpPr>
            <a:cxnSpLocks/>
            <a:stCxn id="314" idx="3"/>
            <a:endCxn id="337" idx="2"/>
          </p:cNvCxnSpPr>
          <p:nvPr/>
        </p:nvCxnSpPr>
        <p:spPr>
          <a:xfrm flipV="1">
            <a:off x="9085986" y="1108737"/>
            <a:ext cx="1826611" cy="638017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TextBox 339">
            <a:extLst>
              <a:ext uri="{FF2B5EF4-FFF2-40B4-BE49-F238E27FC236}">
                <a16:creationId xmlns:a16="http://schemas.microsoft.com/office/drawing/2014/main" id="{F39C7845-C666-B837-ABBD-D7BE91F6A4E1}"/>
              </a:ext>
            </a:extLst>
          </p:cNvPr>
          <p:cNvSpPr txBox="1"/>
          <p:nvPr/>
        </p:nvSpPr>
        <p:spPr>
          <a:xfrm>
            <a:off x="11340688" y="1617933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ХВП</a:t>
            </a:r>
          </a:p>
        </p:txBody>
      </p:sp>
      <p:cxnSp>
        <p:nvCxnSpPr>
          <p:cNvPr id="341" name="Сполучна лінія: уступом 340">
            <a:extLst>
              <a:ext uri="{FF2B5EF4-FFF2-40B4-BE49-F238E27FC236}">
                <a16:creationId xmlns:a16="http://schemas.microsoft.com/office/drawing/2014/main" id="{0C35B952-98D0-3E39-7169-275738292A37}"/>
              </a:ext>
            </a:extLst>
          </p:cNvPr>
          <p:cNvCxnSpPr>
            <a:cxnSpLocks/>
            <a:stCxn id="314" idx="3"/>
            <a:endCxn id="340" idx="1"/>
          </p:cNvCxnSpPr>
          <p:nvPr/>
        </p:nvCxnSpPr>
        <p:spPr>
          <a:xfrm>
            <a:off x="9085986" y="1746754"/>
            <a:ext cx="2254702" cy="198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Пряма сполучна лінія 341">
            <a:extLst>
              <a:ext uri="{FF2B5EF4-FFF2-40B4-BE49-F238E27FC236}">
                <a16:creationId xmlns:a16="http://schemas.microsoft.com/office/drawing/2014/main" id="{013DE7C9-024C-0B73-3FAB-9131EC1A3B62}"/>
              </a:ext>
            </a:extLst>
          </p:cNvPr>
          <p:cNvCxnSpPr/>
          <p:nvPr/>
        </p:nvCxnSpPr>
        <p:spPr>
          <a:xfrm>
            <a:off x="9778117" y="1129784"/>
            <a:ext cx="0" cy="2933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Прямокутник: округлені кути 342">
            <a:extLst>
              <a:ext uri="{FF2B5EF4-FFF2-40B4-BE49-F238E27FC236}">
                <a16:creationId xmlns:a16="http://schemas.microsoft.com/office/drawing/2014/main" id="{8965115D-09CE-D645-07A5-97C1CDA1D186}"/>
              </a:ext>
            </a:extLst>
          </p:cNvPr>
          <p:cNvSpPr/>
          <p:nvPr/>
        </p:nvSpPr>
        <p:spPr>
          <a:xfrm>
            <a:off x="7212518" y="2358179"/>
            <a:ext cx="131771" cy="13177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44" name="Сполучна лінія: уступом 343">
            <a:extLst>
              <a:ext uri="{FF2B5EF4-FFF2-40B4-BE49-F238E27FC236}">
                <a16:creationId xmlns:a16="http://schemas.microsoft.com/office/drawing/2014/main" id="{94A772A4-2BEB-141A-8FD2-6696A90BDAA6}"/>
              </a:ext>
            </a:extLst>
          </p:cNvPr>
          <p:cNvCxnSpPr>
            <a:cxnSpLocks/>
            <a:stCxn id="280" idx="4"/>
            <a:endCxn id="345" idx="1"/>
          </p:cNvCxnSpPr>
          <p:nvPr/>
        </p:nvCxnSpPr>
        <p:spPr>
          <a:xfrm flipV="1">
            <a:off x="5791564" y="3107270"/>
            <a:ext cx="1622914" cy="6246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Прямокутник: округлені кути 344">
            <a:extLst>
              <a:ext uri="{FF2B5EF4-FFF2-40B4-BE49-F238E27FC236}">
                <a16:creationId xmlns:a16="http://schemas.microsoft.com/office/drawing/2014/main" id="{39497321-9C44-C944-B734-1BE1B77FDD7A}"/>
              </a:ext>
            </a:extLst>
          </p:cNvPr>
          <p:cNvSpPr/>
          <p:nvPr/>
        </p:nvSpPr>
        <p:spPr>
          <a:xfrm>
            <a:off x="7414478" y="3041384"/>
            <a:ext cx="131771" cy="131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6" name="Округлений прямокутник 19">
            <a:extLst>
              <a:ext uri="{FF2B5EF4-FFF2-40B4-BE49-F238E27FC236}">
                <a16:creationId xmlns:a16="http://schemas.microsoft.com/office/drawing/2014/main" id="{7ACD9AC1-050C-4CD9-FAED-2891369CDE2B}"/>
              </a:ext>
            </a:extLst>
          </p:cNvPr>
          <p:cNvSpPr/>
          <p:nvPr/>
        </p:nvSpPr>
        <p:spPr>
          <a:xfrm>
            <a:off x="8832476" y="2330727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47" name="Округлений прямокутник 19">
            <a:extLst>
              <a:ext uri="{FF2B5EF4-FFF2-40B4-BE49-F238E27FC236}">
                <a16:creationId xmlns:a16="http://schemas.microsoft.com/office/drawing/2014/main" id="{6321A23B-21F3-FAB4-E0CF-AFF262DB4978}"/>
              </a:ext>
            </a:extLst>
          </p:cNvPr>
          <p:cNvSpPr/>
          <p:nvPr/>
        </p:nvSpPr>
        <p:spPr>
          <a:xfrm>
            <a:off x="8842374" y="2715210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48" name="Округлений прямокутник 19">
            <a:extLst>
              <a:ext uri="{FF2B5EF4-FFF2-40B4-BE49-F238E27FC236}">
                <a16:creationId xmlns:a16="http://schemas.microsoft.com/office/drawing/2014/main" id="{623EB738-3836-DCA2-6031-4779EABCFA2C}"/>
              </a:ext>
            </a:extLst>
          </p:cNvPr>
          <p:cNvSpPr/>
          <p:nvPr/>
        </p:nvSpPr>
        <p:spPr>
          <a:xfrm>
            <a:off x="8844090" y="3099709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49" name="Сполучна лінія: уступом 348">
            <a:extLst>
              <a:ext uri="{FF2B5EF4-FFF2-40B4-BE49-F238E27FC236}">
                <a16:creationId xmlns:a16="http://schemas.microsoft.com/office/drawing/2014/main" id="{0B63335A-FCBD-2BBD-7E00-9F05C470A293}"/>
              </a:ext>
            </a:extLst>
          </p:cNvPr>
          <p:cNvCxnSpPr>
            <a:cxnSpLocks/>
            <a:stCxn id="343" idx="3"/>
            <a:endCxn id="346" idx="1"/>
          </p:cNvCxnSpPr>
          <p:nvPr/>
        </p:nvCxnSpPr>
        <p:spPr>
          <a:xfrm>
            <a:off x="7344289" y="2424065"/>
            <a:ext cx="1488187" cy="76359"/>
          </a:xfrm>
          <a:prstGeom prst="bentConnector3">
            <a:avLst>
              <a:gd name="adj1" fmla="val 44112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Сполучна лінія: уступом 349">
            <a:extLst>
              <a:ext uri="{FF2B5EF4-FFF2-40B4-BE49-F238E27FC236}">
                <a16:creationId xmlns:a16="http://schemas.microsoft.com/office/drawing/2014/main" id="{213CA851-69A8-01A7-5E11-B3D864357C21}"/>
              </a:ext>
            </a:extLst>
          </p:cNvPr>
          <p:cNvCxnSpPr>
            <a:cxnSpLocks/>
            <a:stCxn id="351" idx="3"/>
            <a:endCxn id="347" idx="1"/>
          </p:cNvCxnSpPr>
          <p:nvPr/>
        </p:nvCxnSpPr>
        <p:spPr>
          <a:xfrm flipV="1">
            <a:off x="7554156" y="2884907"/>
            <a:ext cx="1288218" cy="1431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1" name="Прямокутник: округлені кути 350">
            <a:extLst>
              <a:ext uri="{FF2B5EF4-FFF2-40B4-BE49-F238E27FC236}">
                <a16:creationId xmlns:a16="http://schemas.microsoft.com/office/drawing/2014/main" id="{73D52F33-9067-F2DB-49D6-C551C8EAE882}"/>
              </a:ext>
            </a:extLst>
          </p:cNvPr>
          <p:cNvSpPr/>
          <p:nvPr/>
        </p:nvSpPr>
        <p:spPr>
          <a:xfrm>
            <a:off x="7422385" y="2820452"/>
            <a:ext cx="131771" cy="131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52" name="Сполучна лінія: уступом 351">
            <a:extLst>
              <a:ext uri="{FF2B5EF4-FFF2-40B4-BE49-F238E27FC236}">
                <a16:creationId xmlns:a16="http://schemas.microsoft.com/office/drawing/2014/main" id="{448E2D58-952F-E916-4785-43364518948F}"/>
              </a:ext>
            </a:extLst>
          </p:cNvPr>
          <p:cNvCxnSpPr>
            <a:cxnSpLocks/>
            <a:stCxn id="353" idx="3"/>
            <a:endCxn id="348" idx="1"/>
          </p:cNvCxnSpPr>
          <p:nvPr/>
        </p:nvCxnSpPr>
        <p:spPr>
          <a:xfrm>
            <a:off x="7757924" y="3269299"/>
            <a:ext cx="1086166" cy="107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Прямокутник: округлені кути 352">
            <a:extLst>
              <a:ext uri="{FF2B5EF4-FFF2-40B4-BE49-F238E27FC236}">
                <a16:creationId xmlns:a16="http://schemas.microsoft.com/office/drawing/2014/main" id="{91052080-AE76-E398-4F84-9691AAFA929E}"/>
              </a:ext>
            </a:extLst>
          </p:cNvPr>
          <p:cNvSpPr/>
          <p:nvPr/>
        </p:nvSpPr>
        <p:spPr>
          <a:xfrm>
            <a:off x="7626153" y="3203413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54" name="Групувати 353">
            <a:extLst>
              <a:ext uri="{FF2B5EF4-FFF2-40B4-BE49-F238E27FC236}">
                <a16:creationId xmlns:a16="http://schemas.microsoft.com/office/drawing/2014/main" id="{8F1CC471-8672-1D2B-82CB-15CA0702EE54}"/>
              </a:ext>
            </a:extLst>
          </p:cNvPr>
          <p:cNvGrpSpPr/>
          <p:nvPr/>
        </p:nvGrpSpPr>
        <p:grpSpPr>
          <a:xfrm>
            <a:off x="8171153" y="2398297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55" name="Овал 354">
              <a:extLst>
                <a:ext uri="{FF2B5EF4-FFF2-40B4-BE49-F238E27FC236}">
                  <a16:creationId xmlns:a16="http://schemas.microsoft.com/office/drawing/2014/main" id="{1838B8D3-D64D-0582-72F4-A79A5B53C8CA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56" name="Пряма зі стрілкою 355">
              <a:extLst>
                <a:ext uri="{FF2B5EF4-FFF2-40B4-BE49-F238E27FC236}">
                  <a16:creationId xmlns:a16="http://schemas.microsoft.com/office/drawing/2014/main" id="{D9BEF2EA-CF88-D401-CC50-74FE5FD4467E}"/>
                </a:ext>
              </a:extLst>
            </p:cNvPr>
            <p:cNvCxnSpPr>
              <a:cxnSpLocks/>
              <a:stCxn id="355" idx="3"/>
              <a:endCxn id="355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Групувати 356">
            <a:extLst>
              <a:ext uri="{FF2B5EF4-FFF2-40B4-BE49-F238E27FC236}">
                <a16:creationId xmlns:a16="http://schemas.microsoft.com/office/drawing/2014/main" id="{4ADD8E77-47F2-450F-0F3F-A54BFBADE93D}"/>
              </a:ext>
            </a:extLst>
          </p:cNvPr>
          <p:cNvGrpSpPr/>
          <p:nvPr/>
        </p:nvGrpSpPr>
        <p:grpSpPr>
          <a:xfrm>
            <a:off x="8171153" y="2771467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58" name="Овал 357">
              <a:extLst>
                <a:ext uri="{FF2B5EF4-FFF2-40B4-BE49-F238E27FC236}">
                  <a16:creationId xmlns:a16="http://schemas.microsoft.com/office/drawing/2014/main" id="{4AF2013C-6E0B-E938-6A9D-A52DBECC67A8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59" name="Пряма зі стрілкою 358">
              <a:extLst>
                <a:ext uri="{FF2B5EF4-FFF2-40B4-BE49-F238E27FC236}">
                  <a16:creationId xmlns:a16="http://schemas.microsoft.com/office/drawing/2014/main" id="{3D37B066-F11E-2A4B-BA90-DD3971E48B6D}"/>
                </a:ext>
              </a:extLst>
            </p:cNvPr>
            <p:cNvCxnSpPr>
              <a:cxnSpLocks/>
              <a:stCxn id="358" idx="3"/>
              <a:endCxn id="358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0" name="Групувати 359">
            <a:extLst>
              <a:ext uri="{FF2B5EF4-FFF2-40B4-BE49-F238E27FC236}">
                <a16:creationId xmlns:a16="http://schemas.microsoft.com/office/drawing/2014/main" id="{E59A6FDA-CB70-D9EC-90EC-01FEC7BDFCAF}"/>
              </a:ext>
            </a:extLst>
          </p:cNvPr>
          <p:cNvGrpSpPr/>
          <p:nvPr/>
        </p:nvGrpSpPr>
        <p:grpSpPr>
          <a:xfrm>
            <a:off x="8197158" y="3164606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61" name="Овал 360">
              <a:extLst>
                <a:ext uri="{FF2B5EF4-FFF2-40B4-BE49-F238E27FC236}">
                  <a16:creationId xmlns:a16="http://schemas.microsoft.com/office/drawing/2014/main" id="{405D1C8B-E2F7-79EC-B417-BD0D97E9550B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62" name="Пряма зі стрілкою 361">
              <a:extLst>
                <a:ext uri="{FF2B5EF4-FFF2-40B4-BE49-F238E27FC236}">
                  <a16:creationId xmlns:a16="http://schemas.microsoft.com/office/drawing/2014/main" id="{CE9DE0C0-B649-96E1-FB23-70CE9D649E5A}"/>
                </a:ext>
              </a:extLst>
            </p:cNvPr>
            <p:cNvCxnSpPr>
              <a:cxnSpLocks/>
              <a:stCxn id="361" idx="3"/>
              <a:endCxn id="361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3" name="TextBox 362">
            <a:extLst>
              <a:ext uri="{FF2B5EF4-FFF2-40B4-BE49-F238E27FC236}">
                <a16:creationId xmlns:a16="http://schemas.microsoft.com/office/drawing/2014/main" id="{D0A39159-D874-80D6-4649-3B01920FBD10}"/>
              </a:ext>
            </a:extLst>
          </p:cNvPr>
          <p:cNvSpPr txBox="1"/>
          <p:nvPr/>
        </p:nvSpPr>
        <p:spPr>
          <a:xfrm>
            <a:off x="9732361" y="2072872"/>
            <a:ext cx="1086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Тепла підлога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Конвектори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96D3BB28-BE3A-F4BA-7C9E-CC1D807B8FB4}"/>
              </a:ext>
            </a:extLst>
          </p:cNvPr>
          <p:cNvSpPr txBox="1"/>
          <p:nvPr/>
        </p:nvSpPr>
        <p:spPr>
          <a:xfrm>
            <a:off x="9714916" y="2567576"/>
            <a:ext cx="1952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Фанкойли</a:t>
            </a:r>
            <a:endParaRPr lang="uk-UA" sz="11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65" name="Сполучна лінія: уступом 364">
            <a:extLst>
              <a:ext uri="{FF2B5EF4-FFF2-40B4-BE49-F238E27FC236}">
                <a16:creationId xmlns:a16="http://schemas.microsoft.com/office/drawing/2014/main" id="{AE6774F5-4E10-D6A2-BCE8-AB7DD1EE107A}"/>
              </a:ext>
            </a:extLst>
          </p:cNvPr>
          <p:cNvCxnSpPr>
            <a:cxnSpLocks/>
            <a:stCxn id="346" idx="3"/>
            <a:endCxn id="363" idx="1"/>
          </p:cNvCxnSpPr>
          <p:nvPr/>
        </p:nvCxnSpPr>
        <p:spPr>
          <a:xfrm flipV="1">
            <a:off x="9086163" y="2288316"/>
            <a:ext cx="646198" cy="212108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Сполучна лінія: уступом 365">
            <a:extLst>
              <a:ext uri="{FF2B5EF4-FFF2-40B4-BE49-F238E27FC236}">
                <a16:creationId xmlns:a16="http://schemas.microsoft.com/office/drawing/2014/main" id="{2038D1FB-E8EE-18E9-112C-FC79404E1EBB}"/>
              </a:ext>
            </a:extLst>
          </p:cNvPr>
          <p:cNvCxnSpPr>
            <a:cxnSpLocks/>
            <a:stCxn id="346" idx="3"/>
            <a:endCxn id="364" idx="1"/>
          </p:cNvCxnSpPr>
          <p:nvPr/>
        </p:nvCxnSpPr>
        <p:spPr>
          <a:xfrm>
            <a:off x="9086163" y="2500424"/>
            <a:ext cx="628753" cy="197957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Сполучна лінія: уступом 366">
            <a:extLst>
              <a:ext uri="{FF2B5EF4-FFF2-40B4-BE49-F238E27FC236}">
                <a16:creationId xmlns:a16="http://schemas.microsoft.com/office/drawing/2014/main" id="{861B178B-4538-19E2-0B65-7C165E0C262B}"/>
              </a:ext>
            </a:extLst>
          </p:cNvPr>
          <p:cNvCxnSpPr>
            <a:cxnSpLocks/>
            <a:stCxn id="347" idx="3"/>
            <a:endCxn id="368" idx="1"/>
          </p:cNvCxnSpPr>
          <p:nvPr/>
        </p:nvCxnSpPr>
        <p:spPr>
          <a:xfrm>
            <a:off x="9096061" y="2884907"/>
            <a:ext cx="646116" cy="28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952D4873-98D7-F823-5B13-A81F4DDDB43A}"/>
              </a:ext>
            </a:extLst>
          </p:cNvPr>
          <p:cNvSpPr txBox="1"/>
          <p:nvPr/>
        </p:nvSpPr>
        <p:spPr>
          <a:xfrm>
            <a:off x="9742177" y="2754382"/>
            <a:ext cx="1952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100" b="1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Вентиляція</a:t>
            </a:r>
            <a:endParaRPr lang="ru-RU" sz="11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74292F66-09C3-5FCA-0D65-D3811FB572FE}"/>
              </a:ext>
            </a:extLst>
          </p:cNvPr>
          <p:cNvSpPr txBox="1"/>
          <p:nvPr/>
        </p:nvSpPr>
        <p:spPr>
          <a:xfrm>
            <a:off x="10706398" y="2369779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ГВП</a:t>
            </a:r>
          </a:p>
        </p:txBody>
      </p:sp>
      <p:cxnSp>
        <p:nvCxnSpPr>
          <p:cNvPr id="370" name="Сполучна лінія: уступом 369">
            <a:extLst>
              <a:ext uri="{FF2B5EF4-FFF2-40B4-BE49-F238E27FC236}">
                <a16:creationId xmlns:a16="http://schemas.microsoft.com/office/drawing/2014/main" id="{12A8BCEF-3113-C126-2B52-C96BCB29F337}"/>
              </a:ext>
            </a:extLst>
          </p:cNvPr>
          <p:cNvCxnSpPr>
            <a:cxnSpLocks/>
            <a:stCxn id="346" idx="3"/>
            <a:endCxn id="369" idx="1"/>
          </p:cNvCxnSpPr>
          <p:nvPr/>
        </p:nvCxnSpPr>
        <p:spPr>
          <a:xfrm>
            <a:off x="9086163" y="2500424"/>
            <a:ext cx="1620235" cy="160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Сполучна лінія: уступом 370">
            <a:extLst>
              <a:ext uri="{FF2B5EF4-FFF2-40B4-BE49-F238E27FC236}">
                <a16:creationId xmlns:a16="http://schemas.microsoft.com/office/drawing/2014/main" id="{53AE628D-3F37-7DEE-A108-519025C0DE92}"/>
              </a:ext>
            </a:extLst>
          </p:cNvPr>
          <p:cNvCxnSpPr>
            <a:cxnSpLocks/>
            <a:stCxn id="348" idx="3"/>
            <a:endCxn id="369" idx="2"/>
          </p:cNvCxnSpPr>
          <p:nvPr/>
        </p:nvCxnSpPr>
        <p:spPr>
          <a:xfrm flipV="1">
            <a:off x="9097777" y="2631389"/>
            <a:ext cx="1826611" cy="638017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TextBox 371">
            <a:extLst>
              <a:ext uri="{FF2B5EF4-FFF2-40B4-BE49-F238E27FC236}">
                <a16:creationId xmlns:a16="http://schemas.microsoft.com/office/drawing/2014/main" id="{B23BDEA6-7A48-6AD4-1775-EE23D28916C9}"/>
              </a:ext>
            </a:extLst>
          </p:cNvPr>
          <p:cNvSpPr txBox="1"/>
          <p:nvPr/>
        </p:nvSpPr>
        <p:spPr>
          <a:xfrm>
            <a:off x="11352479" y="3140585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ХВП</a:t>
            </a:r>
          </a:p>
        </p:txBody>
      </p:sp>
      <p:cxnSp>
        <p:nvCxnSpPr>
          <p:cNvPr id="373" name="Сполучна лінія: уступом 372">
            <a:extLst>
              <a:ext uri="{FF2B5EF4-FFF2-40B4-BE49-F238E27FC236}">
                <a16:creationId xmlns:a16="http://schemas.microsoft.com/office/drawing/2014/main" id="{826D4E75-8CE1-FA2E-8305-ED2832734B64}"/>
              </a:ext>
            </a:extLst>
          </p:cNvPr>
          <p:cNvCxnSpPr>
            <a:cxnSpLocks/>
            <a:stCxn id="348" idx="3"/>
            <a:endCxn id="372" idx="1"/>
          </p:cNvCxnSpPr>
          <p:nvPr/>
        </p:nvCxnSpPr>
        <p:spPr>
          <a:xfrm>
            <a:off x="9097777" y="3269406"/>
            <a:ext cx="2254702" cy="198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Пряма сполучна лінія 373">
            <a:extLst>
              <a:ext uri="{FF2B5EF4-FFF2-40B4-BE49-F238E27FC236}">
                <a16:creationId xmlns:a16="http://schemas.microsoft.com/office/drawing/2014/main" id="{8C6E7983-8A3C-1EB0-8059-B72D63D6E591}"/>
              </a:ext>
            </a:extLst>
          </p:cNvPr>
          <p:cNvCxnSpPr/>
          <p:nvPr/>
        </p:nvCxnSpPr>
        <p:spPr>
          <a:xfrm>
            <a:off x="9789908" y="2141815"/>
            <a:ext cx="0" cy="2933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Пряма сполучна лінія 374">
            <a:extLst>
              <a:ext uri="{FF2B5EF4-FFF2-40B4-BE49-F238E27FC236}">
                <a16:creationId xmlns:a16="http://schemas.microsoft.com/office/drawing/2014/main" id="{6FF64AB3-5691-F166-DFE4-3BDCF835C823}"/>
              </a:ext>
            </a:extLst>
          </p:cNvPr>
          <p:cNvCxnSpPr/>
          <p:nvPr/>
        </p:nvCxnSpPr>
        <p:spPr>
          <a:xfrm>
            <a:off x="9789908" y="2652436"/>
            <a:ext cx="0" cy="2933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TextBox 375">
            <a:extLst>
              <a:ext uri="{FF2B5EF4-FFF2-40B4-BE49-F238E27FC236}">
                <a16:creationId xmlns:a16="http://schemas.microsoft.com/office/drawing/2014/main" id="{3E43D7FB-A5BA-D89D-0AB7-D09985F20130}"/>
              </a:ext>
            </a:extLst>
          </p:cNvPr>
          <p:cNvSpPr txBox="1"/>
          <p:nvPr/>
        </p:nvSpPr>
        <p:spPr>
          <a:xfrm>
            <a:off x="11371414" y="2069480"/>
            <a:ext cx="46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А</a:t>
            </a:r>
            <a:r>
              <a:rPr lang="uk-UA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2456F209-26AD-6B9D-80E9-2B7F723FB2E6}"/>
              </a:ext>
            </a:extLst>
          </p:cNvPr>
          <p:cNvSpPr txBox="1"/>
          <p:nvPr/>
        </p:nvSpPr>
        <p:spPr>
          <a:xfrm>
            <a:off x="11347389" y="3635614"/>
            <a:ext cx="539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БАС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78" name="Округлений прямокутник 19">
            <a:extLst>
              <a:ext uri="{FF2B5EF4-FFF2-40B4-BE49-F238E27FC236}">
                <a16:creationId xmlns:a16="http://schemas.microsoft.com/office/drawing/2014/main" id="{89D63227-B274-86DB-1179-0CA02B71638F}"/>
              </a:ext>
            </a:extLst>
          </p:cNvPr>
          <p:cNvSpPr/>
          <p:nvPr/>
        </p:nvSpPr>
        <p:spPr>
          <a:xfrm>
            <a:off x="8819054" y="3886674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79" name="Округлений прямокутник 19">
            <a:extLst>
              <a:ext uri="{FF2B5EF4-FFF2-40B4-BE49-F238E27FC236}">
                <a16:creationId xmlns:a16="http://schemas.microsoft.com/office/drawing/2014/main" id="{F07FCB29-AF9F-33C3-2214-DF83B0D7A7A1}"/>
              </a:ext>
            </a:extLst>
          </p:cNvPr>
          <p:cNvSpPr/>
          <p:nvPr/>
        </p:nvSpPr>
        <p:spPr>
          <a:xfrm>
            <a:off x="8828952" y="4271157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80" name="Округлений прямокутник 19">
            <a:extLst>
              <a:ext uri="{FF2B5EF4-FFF2-40B4-BE49-F238E27FC236}">
                <a16:creationId xmlns:a16="http://schemas.microsoft.com/office/drawing/2014/main" id="{BCE311D9-5836-A4BA-FE7A-8D50204C6CC3}"/>
              </a:ext>
            </a:extLst>
          </p:cNvPr>
          <p:cNvSpPr/>
          <p:nvPr/>
        </p:nvSpPr>
        <p:spPr>
          <a:xfrm>
            <a:off x="8830668" y="4655656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81" name="Сполучна лінія: уступом 380">
            <a:extLst>
              <a:ext uri="{FF2B5EF4-FFF2-40B4-BE49-F238E27FC236}">
                <a16:creationId xmlns:a16="http://schemas.microsoft.com/office/drawing/2014/main" id="{9A42DE38-2C89-A3C8-B77C-BDE7F0568D37}"/>
              </a:ext>
            </a:extLst>
          </p:cNvPr>
          <p:cNvCxnSpPr>
            <a:cxnSpLocks/>
            <a:stCxn id="382" idx="3"/>
            <a:endCxn id="378" idx="1"/>
          </p:cNvCxnSpPr>
          <p:nvPr/>
        </p:nvCxnSpPr>
        <p:spPr>
          <a:xfrm>
            <a:off x="7348309" y="3981181"/>
            <a:ext cx="1470745" cy="75190"/>
          </a:xfrm>
          <a:prstGeom prst="bentConnector3">
            <a:avLst>
              <a:gd name="adj1" fmla="val 44819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2" name="Прямокутник: округлені кути 381">
            <a:extLst>
              <a:ext uri="{FF2B5EF4-FFF2-40B4-BE49-F238E27FC236}">
                <a16:creationId xmlns:a16="http://schemas.microsoft.com/office/drawing/2014/main" id="{14D9D987-642D-3AE7-5227-8107457BDEAD}"/>
              </a:ext>
            </a:extLst>
          </p:cNvPr>
          <p:cNvSpPr/>
          <p:nvPr/>
        </p:nvSpPr>
        <p:spPr>
          <a:xfrm>
            <a:off x="7216538" y="3915295"/>
            <a:ext cx="131771" cy="13177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83" name="Сполучна лінія: уступом 382">
            <a:extLst>
              <a:ext uri="{FF2B5EF4-FFF2-40B4-BE49-F238E27FC236}">
                <a16:creationId xmlns:a16="http://schemas.microsoft.com/office/drawing/2014/main" id="{035508A2-9CBC-C66A-79D2-B3BAC9004260}"/>
              </a:ext>
            </a:extLst>
          </p:cNvPr>
          <p:cNvCxnSpPr>
            <a:cxnSpLocks/>
            <a:stCxn id="384" idx="3"/>
            <a:endCxn id="379" idx="1"/>
          </p:cNvCxnSpPr>
          <p:nvPr/>
        </p:nvCxnSpPr>
        <p:spPr>
          <a:xfrm flipV="1">
            <a:off x="7540734" y="4440854"/>
            <a:ext cx="1288218" cy="1431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Прямокутник: округлені кути 383">
            <a:extLst>
              <a:ext uri="{FF2B5EF4-FFF2-40B4-BE49-F238E27FC236}">
                <a16:creationId xmlns:a16="http://schemas.microsoft.com/office/drawing/2014/main" id="{E389A44B-BA45-2C62-3326-B2F42F9B8CEA}"/>
              </a:ext>
            </a:extLst>
          </p:cNvPr>
          <p:cNvSpPr/>
          <p:nvPr/>
        </p:nvSpPr>
        <p:spPr>
          <a:xfrm>
            <a:off x="7408963" y="4376399"/>
            <a:ext cx="131771" cy="131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85" name="Сполучна лінія: уступом 384">
            <a:extLst>
              <a:ext uri="{FF2B5EF4-FFF2-40B4-BE49-F238E27FC236}">
                <a16:creationId xmlns:a16="http://schemas.microsoft.com/office/drawing/2014/main" id="{AD2DF198-6805-5CD3-A1AC-9CE28A88A67F}"/>
              </a:ext>
            </a:extLst>
          </p:cNvPr>
          <p:cNvCxnSpPr>
            <a:cxnSpLocks/>
            <a:stCxn id="386" idx="3"/>
            <a:endCxn id="380" idx="1"/>
          </p:cNvCxnSpPr>
          <p:nvPr/>
        </p:nvCxnSpPr>
        <p:spPr>
          <a:xfrm>
            <a:off x="7744502" y="4825246"/>
            <a:ext cx="1086166" cy="107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Прямокутник: округлені кути 385">
            <a:extLst>
              <a:ext uri="{FF2B5EF4-FFF2-40B4-BE49-F238E27FC236}">
                <a16:creationId xmlns:a16="http://schemas.microsoft.com/office/drawing/2014/main" id="{C2B000DE-C4E3-1666-FC62-CA45C28ED849}"/>
              </a:ext>
            </a:extLst>
          </p:cNvPr>
          <p:cNvSpPr/>
          <p:nvPr/>
        </p:nvSpPr>
        <p:spPr>
          <a:xfrm>
            <a:off x="7612731" y="4759360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87" name="Групувати 386">
            <a:extLst>
              <a:ext uri="{FF2B5EF4-FFF2-40B4-BE49-F238E27FC236}">
                <a16:creationId xmlns:a16="http://schemas.microsoft.com/office/drawing/2014/main" id="{C1C4F2F5-9421-3A3C-2D68-C4B6794E26E9}"/>
              </a:ext>
            </a:extLst>
          </p:cNvPr>
          <p:cNvGrpSpPr/>
          <p:nvPr/>
        </p:nvGrpSpPr>
        <p:grpSpPr>
          <a:xfrm>
            <a:off x="8157731" y="3954244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88" name="Овал 387">
              <a:extLst>
                <a:ext uri="{FF2B5EF4-FFF2-40B4-BE49-F238E27FC236}">
                  <a16:creationId xmlns:a16="http://schemas.microsoft.com/office/drawing/2014/main" id="{93BBCC5E-8F90-9A4C-05C3-8D33CF940A92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89" name="Пряма зі стрілкою 388">
              <a:extLst>
                <a:ext uri="{FF2B5EF4-FFF2-40B4-BE49-F238E27FC236}">
                  <a16:creationId xmlns:a16="http://schemas.microsoft.com/office/drawing/2014/main" id="{223D50C1-BC8A-39C4-26EE-6920A39ECD4E}"/>
                </a:ext>
              </a:extLst>
            </p:cNvPr>
            <p:cNvCxnSpPr>
              <a:cxnSpLocks/>
              <a:stCxn id="388" idx="3"/>
              <a:endCxn id="388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Групувати 389">
            <a:extLst>
              <a:ext uri="{FF2B5EF4-FFF2-40B4-BE49-F238E27FC236}">
                <a16:creationId xmlns:a16="http://schemas.microsoft.com/office/drawing/2014/main" id="{6B23AD70-1DBE-C4F1-BAB0-44E868999501}"/>
              </a:ext>
            </a:extLst>
          </p:cNvPr>
          <p:cNvGrpSpPr/>
          <p:nvPr/>
        </p:nvGrpSpPr>
        <p:grpSpPr>
          <a:xfrm>
            <a:off x="8157731" y="4327414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91" name="Овал 390">
              <a:extLst>
                <a:ext uri="{FF2B5EF4-FFF2-40B4-BE49-F238E27FC236}">
                  <a16:creationId xmlns:a16="http://schemas.microsoft.com/office/drawing/2014/main" id="{60583CB0-F117-8405-2E38-C8EC59D1D129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92" name="Пряма зі стрілкою 391">
              <a:extLst>
                <a:ext uri="{FF2B5EF4-FFF2-40B4-BE49-F238E27FC236}">
                  <a16:creationId xmlns:a16="http://schemas.microsoft.com/office/drawing/2014/main" id="{D9B393C0-F6ED-54A9-2017-79FB5880A610}"/>
                </a:ext>
              </a:extLst>
            </p:cNvPr>
            <p:cNvCxnSpPr>
              <a:cxnSpLocks/>
              <a:stCxn id="391" idx="3"/>
              <a:endCxn id="391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3" name="Групувати 392">
            <a:extLst>
              <a:ext uri="{FF2B5EF4-FFF2-40B4-BE49-F238E27FC236}">
                <a16:creationId xmlns:a16="http://schemas.microsoft.com/office/drawing/2014/main" id="{1F6D12C9-9E7D-9C33-DF6B-A7610EFDF2A0}"/>
              </a:ext>
            </a:extLst>
          </p:cNvPr>
          <p:cNvGrpSpPr/>
          <p:nvPr/>
        </p:nvGrpSpPr>
        <p:grpSpPr>
          <a:xfrm>
            <a:off x="8183736" y="4720553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94" name="Овал 393">
              <a:extLst>
                <a:ext uri="{FF2B5EF4-FFF2-40B4-BE49-F238E27FC236}">
                  <a16:creationId xmlns:a16="http://schemas.microsoft.com/office/drawing/2014/main" id="{AD24BA06-021F-666F-72DA-98D37830B346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395" name="Пряма зі стрілкою 394">
              <a:extLst>
                <a:ext uri="{FF2B5EF4-FFF2-40B4-BE49-F238E27FC236}">
                  <a16:creationId xmlns:a16="http://schemas.microsoft.com/office/drawing/2014/main" id="{87AE7015-4D08-B41A-CA91-D6F84E7B2353}"/>
                </a:ext>
              </a:extLst>
            </p:cNvPr>
            <p:cNvCxnSpPr>
              <a:cxnSpLocks/>
              <a:stCxn id="394" idx="3"/>
              <a:endCxn id="394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6" name="TextBox 395">
            <a:extLst>
              <a:ext uri="{FF2B5EF4-FFF2-40B4-BE49-F238E27FC236}">
                <a16:creationId xmlns:a16="http://schemas.microsoft.com/office/drawing/2014/main" id="{449B0DB6-042B-5271-30FE-33EEF0D43178}"/>
              </a:ext>
            </a:extLst>
          </p:cNvPr>
          <p:cNvSpPr txBox="1"/>
          <p:nvPr/>
        </p:nvSpPr>
        <p:spPr>
          <a:xfrm>
            <a:off x="9740951" y="4510006"/>
            <a:ext cx="1952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Фанкойли</a:t>
            </a:r>
            <a:endParaRPr lang="uk-UA" sz="11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397" name="Сполучна лінія: уступом 396">
            <a:extLst>
              <a:ext uri="{FF2B5EF4-FFF2-40B4-BE49-F238E27FC236}">
                <a16:creationId xmlns:a16="http://schemas.microsoft.com/office/drawing/2014/main" id="{A146F5CC-A49E-D33C-78A2-880257BDDD69}"/>
              </a:ext>
            </a:extLst>
          </p:cNvPr>
          <p:cNvCxnSpPr>
            <a:cxnSpLocks/>
            <a:stCxn id="378" idx="3"/>
            <a:endCxn id="434" idx="1"/>
          </p:cNvCxnSpPr>
          <p:nvPr/>
        </p:nvCxnSpPr>
        <p:spPr>
          <a:xfrm flipV="1">
            <a:off x="9072741" y="3830402"/>
            <a:ext cx="636161" cy="225969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Сполучна лінія: уступом 397">
            <a:extLst>
              <a:ext uri="{FF2B5EF4-FFF2-40B4-BE49-F238E27FC236}">
                <a16:creationId xmlns:a16="http://schemas.microsoft.com/office/drawing/2014/main" id="{86E1C044-29A0-F05C-A34F-CF5412354C94}"/>
              </a:ext>
            </a:extLst>
          </p:cNvPr>
          <p:cNvCxnSpPr>
            <a:cxnSpLocks/>
            <a:stCxn id="379" idx="3"/>
          </p:cNvCxnSpPr>
          <p:nvPr/>
        </p:nvCxnSpPr>
        <p:spPr>
          <a:xfrm flipV="1">
            <a:off x="9082639" y="4381440"/>
            <a:ext cx="646116" cy="5941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" name="TextBox 398">
            <a:extLst>
              <a:ext uri="{FF2B5EF4-FFF2-40B4-BE49-F238E27FC236}">
                <a16:creationId xmlns:a16="http://schemas.microsoft.com/office/drawing/2014/main" id="{9F6D8D1C-D585-A6FD-D482-3CF1D002E82D}"/>
              </a:ext>
            </a:extLst>
          </p:cNvPr>
          <p:cNvSpPr txBox="1"/>
          <p:nvPr/>
        </p:nvSpPr>
        <p:spPr>
          <a:xfrm>
            <a:off x="10692976" y="3925726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ГВП</a:t>
            </a:r>
          </a:p>
        </p:txBody>
      </p:sp>
      <p:cxnSp>
        <p:nvCxnSpPr>
          <p:cNvPr id="400" name="Сполучна лінія: уступом 399">
            <a:extLst>
              <a:ext uri="{FF2B5EF4-FFF2-40B4-BE49-F238E27FC236}">
                <a16:creationId xmlns:a16="http://schemas.microsoft.com/office/drawing/2014/main" id="{B39CE1C8-235D-CF19-02C9-CFA08440AE47}"/>
              </a:ext>
            </a:extLst>
          </p:cNvPr>
          <p:cNvCxnSpPr>
            <a:cxnSpLocks/>
            <a:stCxn id="378" idx="3"/>
            <a:endCxn id="399" idx="1"/>
          </p:cNvCxnSpPr>
          <p:nvPr/>
        </p:nvCxnSpPr>
        <p:spPr>
          <a:xfrm>
            <a:off x="9072741" y="4056371"/>
            <a:ext cx="1620235" cy="160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Сполучна лінія: уступом 400">
            <a:extLst>
              <a:ext uri="{FF2B5EF4-FFF2-40B4-BE49-F238E27FC236}">
                <a16:creationId xmlns:a16="http://schemas.microsoft.com/office/drawing/2014/main" id="{DCCD2A55-B38C-22E6-70E8-A30EA6EB695A}"/>
              </a:ext>
            </a:extLst>
          </p:cNvPr>
          <p:cNvCxnSpPr>
            <a:cxnSpLocks/>
            <a:stCxn id="380" idx="3"/>
            <a:endCxn id="399" idx="2"/>
          </p:cNvCxnSpPr>
          <p:nvPr/>
        </p:nvCxnSpPr>
        <p:spPr>
          <a:xfrm flipV="1">
            <a:off x="9084355" y="4187336"/>
            <a:ext cx="1826611" cy="638017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TextBox 401">
            <a:extLst>
              <a:ext uri="{FF2B5EF4-FFF2-40B4-BE49-F238E27FC236}">
                <a16:creationId xmlns:a16="http://schemas.microsoft.com/office/drawing/2014/main" id="{DC180E38-05FB-CAE1-F12B-EDC71282F033}"/>
              </a:ext>
            </a:extLst>
          </p:cNvPr>
          <p:cNvSpPr txBox="1"/>
          <p:nvPr/>
        </p:nvSpPr>
        <p:spPr>
          <a:xfrm>
            <a:off x="11339057" y="4696532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ХВП</a:t>
            </a:r>
          </a:p>
        </p:txBody>
      </p:sp>
      <p:cxnSp>
        <p:nvCxnSpPr>
          <p:cNvPr id="403" name="Сполучна лінія: уступом 402">
            <a:extLst>
              <a:ext uri="{FF2B5EF4-FFF2-40B4-BE49-F238E27FC236}">
                <a16:creationId xmlns:a16="http://schemas.microsoft.com/office/drawing/2014/main" id="{3BA7FFB5-A816-5D2E-573C-110A2EF89FBE}"/>
              </a:ext>
            </a:extLst>
          </p:cNvPr>
          <p:cNvCxnSpPr>
            <a:cxnSpLocks/>
            <a:stCxn id="380" idx="3"/>
            <a:endCxn id="402" idx="1"/>
          </p:cNvCxnSpPr>
          <p:nvPr/>
        </p:nvCxnSpPr>
        <p:spPr>
          <a:xfrm>
            <a:off x="9084355" y="4825353"/>
            <a:ext cx="2254702" cy="198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Пряма сполучна лінія 403">
            <a:extLst>
              <a:ext uri="{FF2B5EF4-FFF2-40B4-BE49-F238E27FC236}">
                <a16:creationId xmlns:a16="http://schemas.microsoft.com/office/drawing/2014/main" id="{512E63B0-E4FF-FEBE-3775-CD5F155AA217}"/>
              </a:ext>
            </a:extLst>
          </p:cNvPr>
          <p:cNvCxnSpPr/>
          <p:nvPr/>
        </p:nvCxnSpPr>
        <p:spPr>
          <a:xfrm>
            <a:off x="9776486" y="4208383"/>
            <a:ext cx="0" cy="2933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Округлений прямокутник 19">
            <a:extLst>
              <a:ext uri="{FF2B5EF4-FFF2-40B4-BE49-F238E27FC236}">
                <a16:creationId xmlns:a16="http://schemas.microsoft.com/office/drawing/2014/main" id="{95882EC7-B4E8-77F5-A426-91EA9272825B}"/>
              </a:ext>
            </a:extLst>
          </p:cNvPr>
          <p:cNvSpPr/>
          <p:nvPr/>
        </p:nvSpPr>
        <p:spPr>
          <a:xfrm>
            <a:off x="8830845" y="5409326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06" name="Округлений прямокутник 19">
            <a:extLst>
              <a:ext uri="{FF2B5EF4-FFF2-40B4-BE49-F238E27FC236}">
                <a16:creationId xmlns:a16="http://schemas.microsoft.com/office/drawing/2014/main" id="{457052A8-437C-90FB-41B0-293DE598B122}"/>
              </a:ext>
            </a:extLst>
          </p:cNvPr>
          <p:cNvSpPr/>
          <p:nvPr/>
        </p:nvSpPr>
        <p:spPr>
          <a:xfrm>
            <a:off x="8840743" y="6003359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07" name="Округлений прямокутник 19">
            <a:extLst>
              <a:ext uri="{FF2B5EF4-FFF2-40B4-BE49-F238E27FC236}">
                <a16:creationId xmlns:a16="http://schemas.microsoft.com/office/drawing/2014/main" id="{519580C6-C0A6-295E-D1F5-24999055055B}"/>
              </a:ext>
            </a:extLst>
          </p:cNvPr>
          <p:cNvSpPr/>
          <p:nvPr/>
        </p:nvSpPr>
        <p:spPr>
          <a:xfrm>
            <a:off x="8842459" y="6391668"/>
            <a:ext cx="253687" cy="339394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408" name="Сполучна лінія: уступом 407">
            <a:extLst>
              <a:ext uri="{FF2B5EF4-FFF2-40B4-BE49-F238E27FC236}">
                <a16:creationId xmlns:a16="http://schemas.microsoft.com/office/drawing/2014/main" id="{43D08390-C23E-C8A9-23EE-731EAB895425}"/>
              </a:ext>
            </a:extLst>
          </p:cNvPr>
          <p:cNvCxnSpPr>
            <a:cxnSpLocks/>
            <a:stCxn id="475" idx="3"/>
            <a:endCxn id="405" idx="1"/>
          </p:cNvCxnSpPr>
          <p:nvPr/>
        </p:nvCxnSpPr>
        <p:spPr>
          <a:xfrm flipV="1">
            <a:off x="7334463" y="5579023"/>
            <a:ext cx="1496382" cy="3335"/>
          </a:xfrm>
          <a:prstGeom prst="bentConnector3">
            <a:avLst>
              <a:gd name="adj1" fmla="val 50000"/>
            </a:avLst>
          </a:prstGeom>
          <a:ln w="76200">
            <a:solidFill>
              <a:srgbClr val="FF66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Прямокутник: округлені кути 408">
            <a:extLst>
              <a:ext uri="{FF2B5EF4-FFF2-40B4-BE49-F238E27FC236}">
                <a16:creationId xmlns:a16="http://schemas.microsoft.com/office/drawing/2014/main" id="{94D199F1-1C3F-094F-0EC7-108106905779}"/>
              </a:ext>
            </a:extLst>
          </p:cNvPr>
          <p:cNvSpPr/>
          <p:nvPr/>
        </p:nvSpPr>
        <p:spPr>
          <a:xfrm>
            <a:off x="7196549" y="4924454"/>
            <a:ext cx="131771" cy="13177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10" name="Сполучна лінія: уступом 409">
            <a:extLst>
              <a:ext uri="{FF2B5EF4-FFF2-40B4-BE49-F238E27FC236}">
                <a16:creationId xmlns:a16="http://schemas.microsoft.com/office/drawing/2014/main" id="{358C5537-825E-C295-C546-78E8F8FD8FF2}"/>
              </a:ext>
            </a:extLst>
          </p:cNvPr>
          <p:cNvCxnSpPr>
            <a:cxnSpLocks/>
            <a:stCxn id="411" idx="3"/>
            <a:endCxn id="406" idx="1"/>
          </p:cNvCxnSpPr>
          <p:nvPr/>
        </p:nvCxnSpPr>
        <p:spPr>
          <a:xfrm flipV="1">
            <a:off x="7552525" y="6173056"/>
            <a:ext cx="1288218" cy="1431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Прямокутник: округлені кути 410">
            <a:extLst>
              <a:ext uri="{FF2B5EF4-FFF2-40B4-BE49-F238E27FC236}">
                <a16:creationId xmlns:a16="http://schemas.microsoft.com/office/drawing/2014/main" id="{317AAC76-F434-DC89-6C8B-9194604A796B}"/>
              </a:ext>
            </a:extLst>
          </p:cNvPr>
          <p:cNvSpPr/>
          <p:nvPr/>
        </p:nvSpPr>
        <p:spPr>
          <a:xfrm>
            <a:off x="7420754" y="6108601"/>
            <a:ext cx="131771" cy="131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12" name="Сполучна лінія: уступом 411">
            <a:extLst>
              <a:ext uri="{FF2B5EF4-FFF2-40B4-BE49-F238E27FC236}">
                <a16:creationId xmlns:a16="http://schemas.microsoft.com/office/drawing/2014/main" id="{4BA01A66-3B86-53E8-4842-71413DD257DE}"/>
              </a:ext>
            </a:extLst>
          </p:cNvPr>
          <p:cNvCxnSpPr>
            <a:cxnSpLocks/>
            <a:stCxn id="413" idx="3"/>
            <a:endCxn id="407" idx="1"/>
          </p:cNvCxnSpPr>
          <p:nvPr/>
        </p:nvCxnSpPr>
        <p:spPr>
          <a:xfrm>
            <a:off x="7756293" y="6561258"/>
            <a:ext cx="1086166" cy="107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Прямокутник: округлені кути 412">
            <a:extLst>
              <a:ext uri="{FF2B5EF4-FFF2-40B4-BE49-F238E27FC236}">
                <a16:creationId xmlns:a16="http://schemas.microsoft.com/office/drawing/2014/main" id="{0398BBD6-9A3C-7282-5CD1-4916454B158B}"/>
              </a:ext>
            </a:extLst>
          </p:cNvPr>
          <p:cNvSpPr/>
          <p:nvPr/>
        </p:nvSpPr>
        <p:spPr>
          <a:xfrm>
            <a:off x="7624522" y="6495372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14" name="Групувати 413">
            <a:extLst>
              <a:ext uri="{FF2B5EF4-FFF2-40B4-BE49-F238E27FC236}">
                <a16:creationId xmlns:a16="http://schemas.microsoft.com/office/drawing/2014/main" id="{DBA8DC3F-8C75-5E57-C346-765524A8477C}"/>
              </a:ext>
            </a:extLst>
          </p:cNvPr>
          <p:cNvGrpSpPr/>
          <p:nvPr/>
        </p:nvGrpSpPr>
        <p:grpSpPr>
          <a:xfrm>
            <a:off x="8169522" y="5476896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15" name="Овал 414">
              <a:extLst>
                <a:ext uri="{FF2B5EF4-FFF2-40B4-BE49-F238E27FC236}">
                  <a16:creationId xmlns:a16="http://schemas.microsoft.com/office/drawing/2014/main" id="{642A2A44-CD7A-9C7B-2599-876F14C9302F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16" name="Пряма зі стрілкою 415">
              <a:extLst>
                <a:ext uri="{FF2B5EF4-FFF2-40B4-BE49-F238E27FC236}">
                  <a16:creationId xmlns:a16="http://schemas.microsoft.com/office/drawing/2014/main" id="{43BA337C-9C2C-084C-225E-70995EEF5AF9}"/>
                </a:ext>
              </a:extLst>
            </p:cNvPr>
            <p:cNvCxnSpPr>
              <a:cxnSpLocks/>
              <a:stCxn id="415" idx="3"/>
              <a:endCxn id="415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7" name="Групувати 416">
            <a:extLst>
              <a:ext uri="{FF2B5EF4-FFF2-40B4-BE49-F238E27FC236}">
                <a16:creationId xmlns:a16="http://schemas.microsoft.com/office/drawing/2014/main" id="{94714B58-1453-A2E3-7E35-A37A4983B689}"/>
              </a:ext>
            </a:extLst>
          </p:cNvPr>
          <p:cNvGrpSpPr/>
          <p:nvPr/>
        </p:nvGrpSpPr>
        <p:grpSpPr>
          <a:xfrm>
            <a:off x="8169522" y="6059616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18" name="Овал 417">
              <a:extLst>
                <a:ext uri="{FF2B5EF4-FFF2-40B4-BE49-F238E27FC236}">
                  <a16:creationId xmlns:a16="http://schemas.microsoft.com/office/drawing/2014/main" id="{051A1F95-DFA1-5A39-FD41-D107969C2D93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19" name="Пряма зі стрілкою 418">
              <a:extLst>
                <a:ext uri="{FF2B5EF4-FFF2-40B4-BE49-F238E27FC236}">
                  <a16:creationId xmlns:a16="http://schemas.microsoft.com/office/drawing/2014/main" id="{DCC5FC67-E425-671C-5F10-FBE90E82C89A}"/>
                </a:ext>
              </a:extLst>
            </p:cNvPr>
            <p:cNvCxnSpPr>
              <a:cxnSpLocks/>
              <a:stCxn id="418" idx="3"/>
              <a:endCxn id="418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0" name="Групувати 419">
            <a:extLst>
              <a:ext uri="{FF2B5EF4-FFF2-40B4-BE49-F238E27FC236}">
                <a16:creationId xmlns:a16="http://schemas.microsoft.com/office/drawing/2014/main" id="{7BCBB487-51EB-3C96-6612-4D77CF44B9F3}"/>
              </a:ext>
            </a:extLst>
          </p:cNvPr>
          <p:cNvGrpSpPr/>
          <p:nvPr/>
        </p:nvGrpSpPr>
        <p:grpSpPr>
          <a:xfrm>
            <a:off x="8195527" y="6456565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21" name="Овал 420">
              <a:extLst>
                <a:ext uri="{FF2B5EF4-FFF2-40B4-BE49-F238E27FC236}">
                  <a16:creationId xmlns:a16="http://schemas.microsoft.com/office/drawing/2014/main" id="{6C9EBBF1-999B-4F53-36D6-55465BCA518C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22" name="Пряма зі стрілкою 421">
              <a:extLst>
                <a:ext uri="{FF2B5EF4-FFF2-40B4-BE49-F238E27FC236}">
                  <a16:creationId xmlns:a16="http://schemas.microsoft.com/office/drawing/2014/main" id="{F7B01A13-9AC1-4C5B-9C56-FBAE0425C1D1}"/>
                </a:ext>
              </a:extLst>
            </p:cNvPr>
            <p:cNvCxnSpPr>
              <a:cxnSpLocks/>
              <a:stCxn id="421" idx="3"/>
              <a:endCxn id="421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3" name="TextBox 422">
            <a:extLst>
              <a:ext uri="{FF2B5EF4-FFF2-40B4-BE49-F238E27FC236}">
                <a16:creationId xmlns:a16="http://schemas.microsoft.com/office/drawing/2014/main" id="{74BA2C9A-A81B-26F2-D7AC-45903CC35DBA}"/>
              </a:ext>
            </a:extLst>
          </p:cNvPr>
          <p:cNvSpPr txBox="1"/>
          <p:nvPr/>
        </p:nvSpPr>
        <p:spPr>
          <a:xfrm>
            <a:off x="9730730" y="5151471"/>
            <a:ext cx="1086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Тепла підлога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Конвектори</a:t>
            </a:r>
          </a:p>
        </p:txBody>
      </p:sp>
      <p:cxnSp>
        <p:nvCxnSpPr>
          <p:cNvPr id="424" name="Сполучна лінія: уступом 423">
            <a:extLst>
              <a:ext uri="{FF2B5EF4-FFF2-40B4-BE49-F238E27FC236}">
                <a16:creationId xmlns:a16="http://schemas.microsoft.com/office/drawing/2014/main" id="{D9B13CF0-5D3D-CB72-5EF7-217C2E20AE59}"/>
              </a:ext>
            </a:extLst>
          </p:cNvPr>
          <p:cNvCxnSpPr>
            <a:cxnSpLocks/>
            <a:stCxn id="405" idx="3"/>
            <a:endCxn id="423" idx="1"/>
          </p:cNvCxnSpPr>
          <p:nvPr/>
        </p:nvCxnSpPr>
        <p:spPr>
          <a:xfrm flipV="1">
            <a:off x="9084532" y="5366915"/>
            <a:ext cx="646198" cy="212108"/>
          </a:xfrm>
          <a:prstGeom prst="bentConnector3">
            <a:avLst>
              <a:gd name="adj1" fmla="val 64446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Сполучна лінія: уступом 424">
            <a:extLst>
              <a:ext uri="{FF2B5EF4-FFF2-40B4-BE49-F238E27FC236}">
                <a16:creationId xmlns:a16="http://schemas.microsoft.com/office/drawing/2014/main" id="{E2E5F1A6-CCCA-94F9-D8E2-30AB645958FE}"/>
              </a:ext>
            </a:extLst>
          </p:cNvPr>
          <p:cNvCxnSpPr>
            <a:cxnSpLocks/>
            <a:stCxn id="405" idx="3"/>
            <a:endCxn id="441" idx="1"/>
          </p:cNvCxnSpPr>
          <p:nvPr/>
        </p:nvCxnSpPr>
        <p:spPr>
          <a:xfrm>
            <a:off x="9084532" y="5579023"/>
            <a:ext cx="656419" cy="165592"/>
          </a:xfrm>
          <a:prstGeom prst="bentConnector3">
            <a:avLst>
              <a:gd name="adj1" fmla="val 6364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Сполучна лінія: уступом 425">
            <a:extLst>
              <a:ext uri="{FF2B5EF4-FFF2-40B4-BE49-F238E27FC236}">
                <a16:creationId xmlns:a16="http://schemas.microsoft.com/office/drawing/2014/main" id="{2083305F-F18A-1B4A-6928-4AA708627826}"/>
              </a:ext>
            </a:extLst>
          </p:cNvPr>
          <p:cNvCxnSpPr>
            <a:cxnSpLocks/>
            <a:stCxn id="406" idx="3"/>
          </p:cNvCxnSpPr>
          <p:nvPr/>
        </p:nvCxnSpPr>
        <p:spPr>
          <a:xfrm flipV="1">
            <a:off x="9094430" y="5865119"/>
            <a:ext cx="634325" cy="307937"/>
          </a:xfrm>
          <a:prstGeom prst="bentConnector3">
            <a:avLst>
              <a:gd name="adj1" fmla="val 64115"/>
            </a:avLst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7" name="TextBox 426">
            <a:extLst>
              <a:ext uri="{FF2B5EF4-FFF2-40B4-BE49-F238E27FC236}">
                <a16:creationId xmlns:a16="http://schemas.microsoft.com/office/drawing/2014/main" id="{EB85C691-B2B2-440D-026A-309EE3B7DEC9}"/>
              </a:ext>
            </a:extLst>
          </p:cNvPr>
          <p:cNvSpPr txBox="1"/>
          <p:nvPr/>
        </p:nvSpPr>
        <p:spPr>
          <a:xfrm>
            <a:off x="10704767" y="5448378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ГВП</a:t>
            </a:r>
          </a:p>
        </p:txBody>
      </p:sp>
      <p:cxnSp>
        <p:nvCxnSpPr>
          <p:cNvPr id="428" name="Сполучна лінія: уступом 427">
            <a:extLst>
              <a:ext uri="{FF2B5EF4-FFF2-40B4-BE49-F238E27FC236}">
                <a16:creationId xmlns:a16="http://schemas.microsoft.com/office/drawing/2014/main" id="{A4D65B33-CA53-5D4D-BBCA-DE077D3DE8F7}"/>
              </a:ext>
            </a:extLst>
          </p:cNvPr>
          <p:cNvCxnSpPr>
            <a:cxnSpLocks/>
            <a:stCxn id="405" idx="3"/>
            <a:endCxn id="427" idx="1"/>
          </p:cNvCxnSpPr>
          <p:nvPr/>
        </p:nvCxnSpPr>
        <p:spPr>
          <a:xfrm>
            <a:off x="9084532" y="5579023"/>
            <a:ext cx="1620235" cy="160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Сполучна лінія: уступом 428">
            <a:extLst>
              <a:ext uri="{FF2B5EF4-FFF2-40B4-BE49-F238E27FC236}">
                <a16:creationId xmlns:a16="http://schemas.microsoft.com/office/drawing/2014/main" id="{89448415-F3FB-7722-1CFC-2B1BE860C8A2}"/>
              </a:ext>
            </a:extLst>
          </p:cNvPr>
          <p:cNvCxnSpPr>
            <a:cxnSpLocks/>
            <a:stCxn id="407" idx="3"/>
            <a:endCxn id="427" idx="2"/>
          </p:cNvCxnSpPr>
          <p:nvPr/>
        </p:nvCxnSpPr>
        <p:spPr>
          <a:xfrm flipV="1">
            <a:off x="9096146" y="5709988"/>
            <a:ext cx="1826611" cy="851377"/>
          </a:xfrm>
          <a:prstGeom prst="bentConnector2">
            <a:avLst/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" name="TextBox 429">
            <a:extLst>
              <a:ext uri="{FF2B5EF4-FFF2-40B4-BE49-F238E27FC236}">
                <a16:creationId xmlns:a16="http://schemas.microsoft.com/office/drawing/2014/main" id="{B907657E-F8F4-0473-57FD-CAF73B97B6B6}"/>
              </a:ext>
            </a:extLst>
          </p:cNvPr>
          <p:cNvSpPr txBox="1"/>
          <p:nvPr/>
        </p:nvSpPr>
        <p:spPr>
          <a:xfrm>
            <a:off x="11350848" y="6432544"/>
            <a:ext cx="435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ХВП</a:t>
            </a:r>
          </a:p>
        </p:txBody>
      </p:sp>
      <p:cxnSp>
        <p:nvCxnSpPr>
          <p:cNvPr id="431" name="Сполучна лінія: уступом 430">
            <a:extLst>
              <a:ext uri="{FF2B5EF4-FFF2-40B4-BE49-F238E27FC236}">
                <a16:creationId xmlns:a16="http://schemas.microsoft.com/office/drawing/2014/main" id="{A5673E52-062A-147F-F5C2-CC6CEE01F7D1}"/>
              </a:ext>
            </a:extLst>
          </p:cNvPr>
          <p:cNvCxnSpPr>
            <a:cxnSpLocks/>
            <a:stCxn id="407" idx="3"/>
            <a:endCxn id="430" idx="1"/>
          </p:cNvCxnSpPr>
          <p:nvPr/>
        </p:nvCxnSpPr>
        <p:spPr>
          <a:xfrm>
            <a:off x="9096146" y="6561365"/>
            <a:ext cx="2254702" cy="198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Пряма сполучна лінія 431">
            <a:extLst>
              <a:ext uri="{FF2B5EF4-FFF2-40B4-BE49-F238E27FC236}">
                <a16:creationId xmlns:a16="http://schemas.microsoft.com/office/drawing/2014/main" id="{6233E008-F7CE-C986-E7B1-D0488CFC941C}"/>
              </a:ext>
            </a:extLst>
          </p:cNvPr>
          <p:cNvCxnSpPr/>
          <p:nvPr/>
        </p:nvCxnSpPr>
        <p:spPr>
          <a:xfrm>
            <a:off x="9788277" y="5220414"/>
            <a:ext cx="0" cy="2933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TextBox 432">
            <a:extLst>
              <a:ext uri="{FF2B5EF4-FFF2-40B4-BE49-F238E27FC236}">
                <a16:creationId xmlns:a16="http://schemas.microsoft.com/office/drawing/2014/main" id="{1E9193F8-9ABD-C79F-C000-343D4942F2D0}"/>
              </a:ext>
            </a:extLst>
          </p:cNvPr>
          <p:cNvSpPr txBox="1"/>
          <p:nvPr/>
        </p:nvSpPr>
        <p:spPr>
          <a:xfrm>
            <a:off x="11310731" y="5148079"/>
            <a:ext cx="524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СПА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3C89BDB0-5751-0512-428F-515262116A5A}"/>
              </a:ext>
            </a:extLst>
          </p:cNvPr>
          <p:cNvSpPr txBox="1"/>
          <p:nvPr/>
        </p:nvSpPr>
        <p:spPr>
          <a:xfrm>
            <a:off x="9708902" y="3614958"/>
            <a:ext cx="1086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Тепла підлога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Конвектори</a:t>
            </a:r>
          </a:p>
        </p:txBody>
      </p:sp>
      <p:cxnSp>
        <p:nvCxnSpPr>
          <p:cNvPr id="435" name="Пряма сполучна лінія 434">
            <a:extLst>
              <a:ext uri="{FF2B5EF4-FFF2-40B4-BE49-F238E27FC236}">
                <a16:creationId xmlns:a16="http://schemas.microsoft.com/office/drawing/2014/main" id="{76C82ACF-CBFF-93D1-6C0B-E81979386CD0}"/>
              </a:ext>
            </a:extLst>
          </p:cNvPr>
          <p:cNvCxnSpPr/>
          <p:nvPr/>
        </p:nvCxnSpPr>
        <p:spPr>
          <a:xfrm>
            <a:off x="9773460" y="3672806"/>
            <a:ext cx="0" cy="29332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TextBox 435">
            <a:extLst>
              <a:ext uri="{FF2B5EF4-FFF2-40B4-BE49-F238E27FC236}">
                <a16:creationId xmlns:a16="http://schemas.microsoft.com/office/drawing/2014/main" id="{9EABA3A5-4342-1FE3-B913-040E43B4011F}"/>
              </a:ext>
            </a:extLst>
          </p:cNvPr>
          <p:cNvSpPr txBox="1"/>
          <p:nvPr/>
        </p:nvSpPr>
        <p:spPr>
          <a:xfrm>
            <a:off x="9728755" y="4123005"/>
            <a:ext cx="1952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Вентиляція</a:t>
            </a:r>
          </a:p>
        </p:txBody>
      </p:sp>
      <p:cxnSp>
        <p:nvCxnSpPr>
          <p:cNvPr id="437" name="Сполучна лінія: уступом 436">
            <a:extLst>
              <a:ext uri="{FF2B5EF4-FFF2-40B4-BE49-F238E27FC236}">
                <a16:creationId xmlns:a16="http://schemas.microsoft.com/office/drawing/2014/main" id="{49EA50E8-1130-3364-98BF-C269375EC174}"/>
              </a:ext>
            </a:extLst>
          </p:cNvPr>
          <p:cNvCxnSpPr>
            <a:cxnSpLocks/>
            <a:stCxn id="378" idx="3"/>
            <a:endCxn id="436" idx="1"/>
          </p:cNvCxnSpPr>
          <p:nvPr/>
        </p:nvCxnSpPr>
        <p:spPr>
          <a:xfrm>
            <a:off x="9072741" y="4056371"/>
            <a:ext cx="656014" cy="197439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Сполучна лінія: уступом 437">
            <a:extLst>
              <a:ext uri="{FF2B5EF4-FFF2-40B4-BE49-F238E27FC236}">
                <a16:creationId xmlns:a16="http://schemas.microsoft.com/office/drawing/2014/main" id="{4BB9E67E-F81D-43EE-6937-C0273829FE93}"/>
              </a:ext>
            </a:extLst>
          </p:cNvPr>
          <p:cNvCxnSpPr>
            <a:cxnSpLocks/>
            <a:stCxn id="379" idx="3"/>
            <a:endCxn id="396" idx="1"/>
          </p:cNvCxnSpPr>
          <p:nvPr/>
        </p:nvCxnSpPr>
        <p:spPr>
          <a:xfrm>
            <a:off x="9082639" y="4440854"/>
            <a:ext cx="658312" cy="19995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9" name="TextBox 438">
            <a:extLst>
              <a:ext uri="{FF2B5EF4-FFF2-40B4-BE49-F238E27FC236}">
                <a16:creationId xmlns:a16="http://schemas.microsoft.com/office/drawing/2014/main" id="{CDBD2D4A-75A4-F140-58DF-693CBD5DD18A}"/>
              </a:ext>
            </a:extLst>
          </p:cNvPr>
          <p:cNvSpPr txBox="1"/>
          <p:nvPr/>
        </p:nvSpPr>
        <p:spPr>
          <a:xfrm>
            <a:off x="9740951" y="6120899"/>
            <a:ext cx="1952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 err="1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Фанкойли</a:t>
            </a:r>
            <a:endParaRPr lang="uk-UA" sz="11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440" name="Пряма сполучна лінія 439">
            <a:extLst>
              <a:ext uri="{FF2B5EF4-FFF2-40B4-BE49-F238E27FC236}">
                <a16:creationId xmlns:a16="http://schemas.microsoft.com/office/drawing/2014/main" id="{79387702-88E4-4118-6D27-3695AE783581}"/>
              </a:ext>
            </a:extLst>
          </p:cNvPr>
          <p:cNvCxnSpPr>
            <a:cxnSpLocks/>
          </p:cNvCxnSpPr>
          <p:nvPr/>
        </p:nvCxnSpPr>
        <p:spPr>
          <a:xfrm>
            <a:off x="9788277" y="5674514"/>
            <a:ext cx="0" cy="21344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TextBox 440">
            <a:extLst>
              <a:ext uri="{FF2B5EF4-FFF2-40B4-BE49-F238E27FC236}">
                <a16:creationId xmlns:a16="http://schemas.microsoft.com/office/drawing/2014/main" id="{8B6FD7E8-46C5-43E0-AA48-478D9CB3BF0F}"/>
              </a:ext>
            </a:extLst>
          </p:cNvPr>
          <p:cNvSpPr txBox="1"/>
          <p:nvPr/>
        </p:nvSpPr>
        <p:spPr>
          <a:xfrm>
            <a:off x="9740951" y="5613810"/>
            <a:ext cx="1952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Вентиляція</a:t>
            </a:r>
          </a:p>
        </p:txBody>
      </p:sp>
      <p:cxnSp>
        <p:nvCxnSpPr>
          <p:cNvPr id="442" name="Сполучна лінія: уступом 441">
            <a:extLst>
              <a:ext uri="{FF2B5EF4-FFF2-40B4-BE49-F238E27FC236}">
                <a16:creationId xmlns:a16="http://schemas.microsoft.com/office/drawing/2014/main" id="{397A8C48-E3D6-1455-93CB-A7AB72ABC60D}"/>
              </a:ext>
            </a:extLst>
          </p:cNvPr>
          <p:cNvCxnSpPr>
            <a:cxnSpLocks/>
            <a:stCxn id="406" idx="3"/>
            <a:endCxn id="439" idx="1"/>
          </p:cNvCxnSpPr>
          <p:nvPr/>
        </p:nvCxnSpPr>
        <p:spPr>
          <a:xfrm>
            <a:off x="9094430" y="6173056"/>
            <a:ext cx="646521" cy="78648"/>
          </a:xfrm>
          <a:prstGeom prst="bentConnector3">
            <a:avLst>
              <a:gd name="adj1" fmla="val 62965"/>
            </a:avLst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3" name="Прямокутник: округлені кути 442">
            <a:extLst>
              <a:ext uri="{FF2B5EF4-FFF2-40B4-BE49-F238E27FC236}">
                <a16:creationId xmlns:a16="http://schemas.microsoft.com/office/drawing/2014/main" id="{9C3F70E1-5584-B06C-5632-96D9C31EEF36}"/>
              </a:ext>
            </a:extLst>
          </p:cNvPr>
          <p:cNvSpPr/>
          <p:nvPr/>
        </p:nvSpPr>
        <p:spPr>
          <a:xfrm>
            <a:off x="9156110" y="5773897"/>
            <a:ext cx="251856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44" name="Сполучна лінія: уступом 443">
            <a:extLst>
              <a:ext uri="{FF2B5EF4-FFF2-40B4-BE49-F238E27FC236}">
                <a16:creationId xmlns:a16="http://schemas.microsoft.com/office/drawing/2014/main" id="{1004482D-6B18-A007-E3B4-DD72C50A83AD}"/>
              </a:ext>
            </a:extLst>
          </p:cNvPr>
          <p:cNvCxnSpPr>
            <a:cxnSpLocks/>
            <a:stCxn id="443" idx="0"/>
          </p:cNvCxnSpPr>
          <p:nvPr/>
        </p:nvCxnSpPr>
        <p:spPr>
          <a:xfrm rot="16200000" flipV="1">
            <a:off x="9181275" y="5673133"/>
            <a:ext cx="194099" cy="7429"/>
          </a:xfrm>
          <a:prstGeom prst="bentConnector3">
            <a:avLst>
              <a:gd name="adj1" fmla="val 50000"/>
            </a:avLst>
          </a:prstGeom>
          <a:ln w="381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Сполучна лінія: уступом 444">
            <a:extLst>
              <a:ext uri="{FF2B5EF4-FFF2-40B4-BE49-F238E27FC236}">
                <a16:creationId xmlns:a16="http://schemas.microsoft.com/office/drawing/2014/main" id="{B6175494-C18E-7C6E-B3F5-25F874B3FC29}"/>
              </a:ext>
            </a:extLst>
          </p:cNvPr>
          <p:cNvCxnSpPr>
            <a:cxnSpLocks/>
            <a:stCxn id="443" idx="2"/>
          </p:cNvCxnSpPr>
          <p:nvPr/>
        </p:nvCxnSpPr>
        <p:spPr>
          <a:xfrm rot="16200000" flipH="1">
            <a:off x="9193033" y="6078832"/>
            <a:ext cx="184361" cy="635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Пряма сполучна лінія 445">
            <a:extLst>
              <a:ext uri="{FF2B5EF4-FFF2-40B4-BE49-F238E27FC236}">
                <a16:creationId xmlns:a16="http://schemas.microsoft.com/office/drawing/2014/main" id="{3DEA7852-5D49-4BDF-9CED-C6141D3FB11F}"/>
              </a:ext>
            </a:extLst>
          </p:cNvPr>
          <p:cNvCxnSpPr>
            <a:cxnSpLocks/>
            <a:endCxn id="409" idx="1"/>
          </p:cNvCxnSpPr>
          <p:nvPr/>
        </p:nvCxnSpPr>
        <p:spPr>
          <a:xfrm>
            <a:off x="5054679" y="4990340"/>
            <a:ext cx="2141870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7" name="Прямокутник: округлені кути 446">
            <a:extLst>
              <a:ext uri="{FF2B5EF4-FFF2-40B4-BE49-F238E27FC236}">
                <a16:creationId xmlns:a16="http://schemas.microsoft.com/office/drawing/2014/main" id="{8C966E8A-453E-CDEE-93E1-542E3A33BB81}"/>
              </a:ext>
            </a:extLst>
          </p:cNvPr>
          <p:cNvSpPr/>
          <p:nvPr/>
        </p:nvSpPr>
        <p:spPr>
          <a:xfrm>
            <a:off x="7420754" y="5123067"/>
            <a:ext cx="131771" cy="131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48" name="Пряма сполучна лінія 447">
            <a:extLst>
              <a:ext uri="{FF2B5EF4-FFF2-40B4-BE49-F238E27FC236}">
                <a16:creationId xmlns:a16="http://schemas.microsoft.com/office/drawing/2014/main" id="{CFABF815-CECB-B0CF-4B33-48E3987C9434}"/>
              </a:ext>
            </a:extLst>
          </p:cNvPr>
          <p:cNvCxnSpPr>
            <a:cxnSpLocks/>
            <a:endCxn id="447" idx="1"/>
          </p:cNvCxnSpPr>
          <p:nvPr/>
        </p:nvCxnSpPr>
        <p:spPr>
          <a:xfrm>
            <a:off x="5054679" y="5188953"/>
            <a:ext cx="2366075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Прямокутник: округлені кути 448">
            <a:extLst>
              <a:ext uri="{FF2B5EF4-FFF2-40B4-BE49-F238E27FC236}">
                <a16:creationId xmlns:a16="http://schemas.microsoft.com/office/drawing/2014/main" id="{389E7364-F634-B954-F12F-5C9B106601BF}"/>
              </a:ext>
            </a:extLst>
          </p:cNvPr>
          <p:cNvSpPr/>
          <p:nvPr/>
        </p:nvSpPr>
        <p:spPr>
          <a:xfrm>
            <a:off x="7624522" y="5311225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50" name="Пряма сполучна лінія 449">
            <a:extLst>
              <a:ext uri="{FF2B5EF4-FFF2-40B4-BE49-F238E27FC236}">
                <a16:creationId xmlns:a16="http://schemas.microsoft.com/office/drawing/2014/main" id="{B38A6A4E-68BA-418B-73A2-FCBF7DECBA27}"/>
              </a:ext>
            </a:extLst>
          </p:cNvPr>
          <p:cNvCxnSpPr>
            <a:cxnSpLocks/>
            <a:stCxn id="533" idx="1"/>
            <a:endCxn id="449" idx="1"/>
          </p:cNvCxnSpPr>
          <p:nvPr/>
        </p:nvCxnSpPr>
        <p:spPr>
          <a:xfrm>
            <a:off x="3375187" y="5366915"/>
            <a:ext cx="4249335" cy="10196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1" name="Групувати 450">
            <a:extLst>
              <a:ext uri="{FF2B5EF4-FFF2-40B4-BE49-F238E27FC236}">
                <a16:creationId xmlns:a16="http://schemas.microsoft.com/office/drawing/2014/main" id="{853FF10F-2CA7-2A69-AEF0-D3CFF0EE9D12}"/>
              </a:ext>
            </a:extLst>
          </p:cNvPr>
          <p:cNvGrpSpPr/>
          <p:nvPr/>
        </p:nvGrpSpPr>
        <p:grpSpPr>
          <a:xfrm>
            <a:off x="6304810" y="4887616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2" name="Овал 451">
              <a:extLst>
                <a:ext uri="{FF2B5EF4-FFF2-40B4-BE49-F238E27FC236}">
                  <a16:creationId xmlns:a16="http://schemas.microsoft.com/office/drawing/2014/main" id="{2C86E9FC-0284-9BDC-1027-4A7940BE77EE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53" name="Пряма зі стрілкою 452">
              <a:extLst>
                <a:ext uri="{FF2B5EF4-FFF2-40B4-BE49-F238E27FC236}">
                  <a16:creationId xmlns:a16="http://schemas.microsoft.com/office/drawing/2014/main" id="{0B6DE30D-F123-815E-6E7D-EFFA788E40CE}"/>
                </a:ext>
              </a:extLst>
            </p:cNvPr>
            <p:cNvCxnSpPr>
              <a:cxnSpLocks/>
              <a:stCxn id="452" idx="3"/>
              <a:endCxn id="452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4" name="Групувати 453">
            <a:extLst>
              <a:ext uri="{FF2B5EF4-FFF2-40B4-BE49-F238E27FC236}">
                <a16:creationId xmlns:a16="http://schemas.microsoft.com/office/drawing/2014/main" id="{E31FDD63-E56F-B2F2-CF46-0615D524BDBC}"/>
              </a:ext>
            </a:extLst>
          </p:cNvPr>
          <p:cNvGrpSpPr/>
          <p:nvPr/>
        </p:nvGrpSpPr>
        <p:grpSpPr>
          <a:xfrm>
            <a:off x="6512603" y="5086048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5" name="Овал 454">
              <a:extLst>
                <a:ext uri="{FF2B5EF4-FFF2-40B4-BE49-F238E27FC236}">
                  <a16:creationId xmlns:a16="http://schemas.microsoft.com/office/drawing/2014/main" id="{AD520893-7009-3C38-C546-F14B88D1A5D3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56" name="Пряма зі стрілкою 455">
              <a:extLst>
                <a:ext uri="{FF2B5EF4-FFF2-40B4-BE49-F238E27FC236}">
                  <a16:creationId xmlns:a16="http://schemas.microsoft.com/office/drawing/2014/main" id="{BE932B69-00F3-F1A4-31A6-9EDE2079CCEE}"/>
                </a:ext>
              </a:extLst>
            </p:cNvPr>
            <p:cNvCxnSpPr>
              <a:cxnSpLocks/>
              <a:stCxn id="455" idx="3"/>
              <a:endCxn id="455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7" name="Групувати 456">
            <a:extLst>
              <a:ext uri="{FF2B5EF4-FFF2-40B4-BE49-F238E27FC236}">
                <a16:creationId xmlns:a16="http://schemas.microsoft.com/office/drawing/2014/main" id="{8EE8164E-60C4-0369-67A9-5C70DBF1CF53}"/>
              </a:ext>
            </a:extLst>
          </p:cNvPr>
          <p:cNvGrpSpPr/>
          <p:nvPr/>
        </p:nvGrpSpPr>
        <p:grpSpPr>
          <a:xfrm>
            <a:off x="6311268" y="5284356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8" name="Овал 457">
              <a:extLst>
                <a:ext uri="{FF2B5EF4-FFF2-40B4-BE49-F238E27FC236}">
                  <a16:creationId xmlns:a16="http://schemas.microsoft.com/office/drawing/2014/main" id="{10F7FA6C-5954-BDB0-05A7-3430889EE551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59" name="Пряма зі стрілкою 458">
              <a:extLst>
                <a:ext uri="{FF2B5EF4-FFF2-40B4-BE49-F238E27FC236}">
                  <a16:creationId xmlns:a16="http://schemas.microsoft.com/office/drawing/2014/main" id="{C1D1280A-FA2B-D579-0599-97214C369953}"/>
                </a:ext>
              </a:extLst>
            </p:cNvPr>
            <p:cNvCxnSpPr>
              <a:cxnSpLocks/>
              <a:stCxn id="458" idx="3"/>
              <a:endCxn id="458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" name="Прямокутник: округлені кути 459">
            <a:extLst>
              <a:ext uri="{FF2B5EF4-FFF2-40B4-BE49-F238E27FC236}">
                <a16:creationId xmlns:a16="http://schemas.microsoft.com/office/drawing/2014/main" id="{20B5E800-2F68-2ECF-2E5F-59DA42BC3A09}"/>
              </a:ext>
            </a:extLst>
          </p:cNvPr>
          <p:cNvSpPr/>
          <p:nvPr/>
        </p:nvSpPr>
        <p:spPr>
          <a:xfrm>
            <a:off x="5958956" y="4924454"/>
            <a:ext cx="131771" cy="13177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61" name="Сполучна лінія: уступом 460">
            <a:extLst>
              <a:ext uri="{FF2B5EF4-FFF2-40B4-BE49-F238E27FC236}">
                <a16:creationId xmlns:a16="http://schemas.microsoft.com/office/drawing/2014/main" id="{8C5F656D-14BE-64BA-4115-60326D2780D2}"/>
              </a:ext>
            </a:extLst>
          </p:cNvPr>
          <p:cNvCxnSpPr>
            <a:cxnSpLocks/>
            <a:stCxn id="460" idx="2"/>
          </p:cNvCxnSpPr>
          <p:nvPr/>
        </p:nvCxnSpPr>
        <p:spPr>
          <a:xfrm rot="5400000">
            <a:off x="5483029" y="5595580"/>
            <a:ext cx="1081169" cy="2459"/>
          </a:xfrm>
          <a:prstGeom prst="bentConnector3">
            <a:avLst>
              <a:gd name="adj1" fmla="val 50000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Прямокутник: округлені кути 461">
            <a:extLst>
              <a:ext uri="{FF2B5EF4-FFF2-40B4-BE49-F238E27FC236}">
                <a16:creationId xmlns:a16="http://schemas.microsoft.com/office/drawing/2014/main" id="{A1F5608F-43CD-1C99-9B2F-E340B7DE9646}"/>
              </a:ext>
            </a:extLst>
          </p:cNvPr>
          <p:cNvSpPr/>
          <p:nvPr/>
        </p:nvSpPr>
        <p:spPr>
          <a:xfrm>
            <a:off x="5641477" y="5111779"/>
            <a:ext cx="131771" cy="131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63" name="Сполучна лінія: уступом 462">
            <a:extLst>
              <a:ext uri="{FF2B5EF4-FFF2-40B4-BE49-F238E27FC236}">
                <a16:creationId xmlns:a16="http://schemas.microsoft.com/office/drawing/2014/main" id="{4350B77F-1AE1-1134-AB6C-4FD30C7CE5B3}"/>
              </a:ext>
            </a:extLst>
          </p:cNvPr>
          <p:cNvCxnSpPr>
            <a:cxnSpLocks/>
            <a:stCxn id="462" idx="2"/>
          </p:cNvCxnSpPr>
          <p:nvPr/>
        </p:nvCxnSpPr>
        <p:spPr>
          <a:xfrm rot="5400000">
            <a:off x="5260465" y="5683594"/>
            <a:ext cx="886942" cy="6855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4" name="Прямокутник: округлені кути 463">
            <a:extLst>
              <a:ext uri="{FF2B5EF4-FFF2-40B4-BE49-F238E27FC236}">
                <a16:creationId xmlns:a16="http://schemas.microsoft.com/office/drawing/2014/main" id="{9703789E-8931-43E7-5243-95ED21C63BE1}"/>
              </a:ext>
            </a:extLst>
          </p:cNvPr>
          <p:cNvSpPr/>
          <p:nvPr/>
        </p:nvSpPr>
        <p:spPr>
          <a:xfrm>
            <a:off x="5302314" y="5317292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65" name="Сполучна лінія: уступом 464">
            <a:extLst>
              <a:ext uri="{FF2B5EF4-FFF2-40B4-BE49-F238E27FC236}">
                <a16:creationId xmlns:a16="http://schemas.microsoft.com/office/drawing/2014/main" id="{79F4840D-D3E9-B13D-B80D-38FFCAC3DC58}"/>
              </a:ext>
            </a:extLst>
          </p:cNvPr>
          <p:cNvCxnSpPr>
            <a:cxnSpLocks/>
            <a:stCxn id="464" idx="2"/>
          </p:cNvCxnSpPr>
          <p:nvPr/>
        </p:nvCxnSpPr>
        <p:spPr>
          <a:xfrm rot="5400000">
            <a:off x="5020732" y="5789925"/>
            <a:ext cx="688331" cy="6607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6" name="Групувати 465">
            <a:extLst>
              <a:ext uri="{FF2B5EF4-FFF2-40B4-BE49-F238E27FC236}">
                <a16:creationId xmlns:a16="http://schemas.microsoft.com/office/drawing/2014/main" id="{04839DB1-CFA7-65AA-3E66-A7D40A758B80}"/>
              </a:ext>
            </a:extLst>
          </p:cNvPr>
          <p:cNvGrpSpPr/>
          <p:nvPr/>
        </p:nvGrpSpPr>
        <p:grpSpPr>
          <a:xfrm>
            <a:off x="5270885" y="5525612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67" name="Овал 466">
              <a:extLst>
                <a:ext uri="{FF2B5EF4-FFF2-40B4-BE49-F238E27FC236}">
                  <a16:creationId xmlns:a16="http://schemas.microsoft.com/office/drawing/2014/main" id="{12ACE67C-3C21-F42D-C745-488B5554A37F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68" name="Пряма зі стрілкою 467">
              <a:extLst>
                <a:ext uri="{FF2B5EF4-FFF2-40B4-BE49-F238E27FC236}">
                  <a16:creationId xmlns:a16="http://schemas.microsoft.com/office/drawing/2014/main" id="{E7A2F583-ED63-D87A-CDD8-2BA568580281}"/>
                </a:ext>
              </a:extLst>
            </p:cNvPr>
            <p:cNvCxnSpPr>
              <a:cxnSpLocks/>
              <a:stCxn id="467" idx="3"/>
              <a:endCxn id="467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9" name="Групувати 468">
            <a:extLst>
              <a:ext uri="{FF2B5EF4-FFF2-40B4-BE49-F238E27FC236}">
                <a16:creationId xmlns:a16="http://schemas.microsoft.com/office/drawing/2014/main" id="{6889DE93-9C17-A486-351C-B1BFED899547}"/>
              </a:ext>
            </a:extLst>
          </p:cNvPr>
          <p:cNvGrpSpPr/>
          <p:nvPr/>
        </p:nvGrpSpPr>
        <p:grpSpPr>
          <a:xfrm>
            <a:off x="5611766" y="5526903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70" name="Овал 469">
              <a:extLst>
                <a:ext uri="{FF2B5EF4-FFF2-40B4-BE49-F238E27FC236}">
                  <a16:creationId xmlns:a16="http://schemas.microsoft.com/office/drawing/2014/main" id="{EC91AC20-0401-0DAA-DBC2-A4272A945475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71" name="Пряма зі стрілкою 470">
              <a:extLst>
                <a:ext uri="{FF2B5EF4-FFF2-40B4-BE49-F238E27FC236}">
                  <a16:creationId xmlns:a16="http://schemas.microsoft.com/office/drawing/2014/main" id="{E0180D13-2650-568B-BCFF-B41E830726F4}"/>
                </a:ext>
              </a:extLst>
            </p:cNvPr>
            <p:cNvCxnSpPr>
              <a:cxnSpLocks/>
              <a:stCxn id="470" idx="3"/>
              <a:endCxn id="470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2" name="Групувати 471">
            <a:extLst>
              <a:ext uri="{FF2B5EF4-FFF2-40B4-BE49-F238E27FC236}">
                <a16:creationId xmlns:a16="http://schemas.microsoft.com/office/drawing/2014/main" id="{AD3BD95C-1E40-7F6F-F3DA-CE906935A1CB}"/>
              </a:ext>
            </a:extLst>
          </p:cNvPr>
          <p:cNvGrpSpPr/>
          <p:nvPr/>
        </p:nvGrpSpPr>
        <p:grpSpPr>
          <a:xfrm>
            <a:off x="5927787" y="5531619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73" name="Овал 472">
              <a:extLst>
                <a:ext uri="{FF2B5EF4-FFF2-40B4-BE49-F238E27FC236}">
                  <a16:creationId xmlns:a16="http://schemas.microsoft.com/office/drawing/2014/main" id="{3D084F5C-7409-5A5D-18C4-1BF4A495ED5D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74" name="Пряма зі стрілкою 473">
              <a:extLst>
                <a:ext uri="{FF2B5EF4-FFF2-40B4-BE49-F238E27FC236}">
                  <a16:creationId xmlns:a16="http://schemas.microsoft.com/office/drawing/2014/main" id="{B98EF55D-4AAA-1285-BE53-9570CAFC527A}"/>
                </a:ext>
              </a:extLst>
            </p:cNvPr>
            <p:cNvCxnSpPr>
              <a:cxnSpLocks/>
              <a:stCxn id="473" idx="3"/>
              <a:endCxn id="473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5" name="Прямокутник: округлені кути 474">
            <a:extLst>
              <a:ext uri="{FF2B5EF4-FFF2-40B4-BE49-F238E27FC236}">
                <a16:creationId xmlns:a16="http://schemas.microsoft.com/office/drawing/2014/main" id="{27B308E7-6A98-0533-4560-460247513315}"/>
              </a:ext>
            </a:extLst>
          </p:cNvPr>
          <p:cNvSpPr/>
          <p:nvPr/>
        </p:nvSpPr>
        <p:spPr>
          <a:xfrm>
            <a:off x="7202692" y="5516472"/>
            <a:ext cx="131771" cy="131771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41BC3154-D0F8-0902-5C83-A7FD97C18C42}"/>
              </a:ext>
            </a:extLst>
          </p:cNvPr>
          <p:cNvSpPr txBox="1"/>
          <p:nvPr/>
        </p:nvSpPr>
        <p:spPr>
          <a:xfrm>
            <a:off x="5450868" y="6214959"/>
            <a:ext cx="496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Б44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D3D13077-6440-86F2-919C-61E419617981}"/>
              </a:ext>
            </a:extLst>
          </p:cNvPr>
          <p:cNvSpPr txBox="1"/>
          <p:nvPr/>
        </p:nvSpPr>
        <p:spPr>
          <a:xfrm>
            <a:off x="6456732" y="5535329"/>
            <a:ext cx="496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ТК</a:t>
            </a:r>
          </a:p>
        </p:txBody>
      </p:sp>
      <p:sp>
        <p:nvSpPr>
          <p:cNvPr id="478" name="Округлений прямокутник 19">
            <a:extLst>
              <a:ext uri="{FF2B5EF4-FFF2-40B4-BE49-F238E27FC236}">
                <a16:creationId xmlns:a16="http://schemas.microsoft.com/office/drawing/2014/main" id="{22870A64-BEB8-93F0-354A-576D6658E036}"/>
              </a:ext>
            </a:extLst>
          </p:cNvPr>
          <p:cNvSpPr/>
          <p:nvPr/>
        </p:nvSpPr>
        <p:spPr>
          <a:xfrm>
            <a:off x="3564855" y="808075"/>
            <a:ext cx="987758" cy="699436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Пікова/ резервна Котельня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479" name="Округлений прямокутник 19">
            <a:extLst>
              <a:ext uri="{FF2B5EF4-FFF2-40B4-BE49-F238E27FC236}">
                <a16:creationId xmlns:a16="http://schemas.microsoft.com/office/drawing/2014/main" id="{8AE9ADD5-A55E-AAC3-5017-69FD0F57003D}"/>
              </a:ext>
            </a:extLst>
          </p:cNvPr>
          <p:cNvSpPr/>
          <p:nvPr/>
        </p:nvSpPr>
        <p:spPr>
          <a:xfrm>
            <a:off x="786608" y="1517042"/>
            <a:ext cx="921989" cy="489713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err="1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Дров’янакотельня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480" name="Сполучна лінія: уступом 479">
            <a:extLst>
              <a:ext uri="{FF2B5EF4-FFF2-40B4-BE49-F238E27FC236}">
                <a16:creationId xmlns:a16="http://schemas.microsoft.com/office/drawing/2014/main" id="{33C9F52A-7024-ED6D-7D09-6F10B6F9F992}"/>
              </a:ext>
            </a:extLst>
          </p:cNvPr>
          <p:cNvCxnSpPr>
            <a:cxnSpLocks/>
            <a:endCxn id="279" idx="1"/>
          </p:cNvCxnSpPr>
          <p:nvPr/>
        </p:nvCxnSpPr>
        <p:spPr>
          <a:xfrm>
            <a:off x="1740569" y="1769099"/>
            <a:ext cx="3839225" cy="366743"/>
          </a:xfrm>
          <a:prstGeom prst="bentConnector2">
            <a:avLst/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1" name="Групувати 480">
            <a:extLst>
              <a:ext uri="{FF2B5EF4-FFF2-40B4-BE49-F238E27FC236}">
                <a16:creationId xmlns:a16="http://schemas.microsoft.com/office/drawing/2014/main" id="{1763DDDD-FE19-B9FA-4F63-486F2BFAD4DD}"/>
              </a:ext>
            </a:extLst>
          </p:cNvPr>
          <p:cNvGrpSpPr/>
          <p:nvPr/>
        </p:nvGrpSpPr>
        <p:grpSpPr>
          <a:xfrm>
            <a:off x="4684089" y="1664898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82" name="Овал 481">
              <a:extLst>
                <a:ext uri="{FF2B5EF4-FFF2-40B4-BE49-F238E27FC236}">
                  <a16:creationId xmlns:a16="http://schemas.microsoft.com/office/drawing/2014/main" id="{302EA2AB-D30C-09F2-458D-CE7C6602B277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483" name="Пряма зі стрілкою 482">
              <a:extLst>
                <a:ext uri="{FF2B5EF4-FFF2-40B4-BE49-F238E27FC236}">
                  <a16:creationId xmlns:a16="http://schemas.microsoft.com/office/drawing/2014/main" id="{AB2B9039-0E40-B5C3-6037-100B12CDF535}"/>
                </a:ext>
              </a:extLst>
            </p:cNvPr>
            <p:cNvCxnSpPr>
              <a:cxnSpLocks/>
              <a:stCxn id="482" idx="3"/>
              <a:endCxn id="482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4" name="Групувати 483">
            <a:extLst>
              <a:ext uri="{FF2B5EF4-FFF2-40B4-BE49-F238E27FC236}">
                <a16:creationId xmlns:a16="http://schemas.microsoft.com/office/drawing/2014/main" id="{BA91DDD9-8AFE-0EC6-D2EB-D874F0D2BF92}"/>
              </a:ext>
            </a:extLst>
          </p:cNvPr>
          <p:cNvGrpSpPr/>
          <p:nvPr/>
        </p:nvGrpSpPr>
        <p:grpSpPr>
          <a:xfrm>
            <a:off x="2369711" y="2233642"/>
            <a:ext cx="493220" cy="392267"/>
            <a:chOff x="1885005" y="2988668"/>
            <a:chExt cx="493220" cy="392267"/>
          </a:xfrm>
        </p:grpSpPr>
        <p:sp>
          <p:nvSpPr>
            <p:cNvPr id="485" name="Прямокутник: округлені кути 484">
              <a:extLst>
                <a:ext uri="{FF2B5EF4-FFF2-40B4-BE49-F238E27FC236}">
                  <a16:creationId xmlns:a16="http://schemas.microsoft.com/office/drawing/2014/main" id="{0D0127B9-7B00-AE3C-E54F-2BED29A9EEF8}"/>
                </a:ext>
              </a:extLst>
            </p:cNvPr>
            <p:cNvSpPr/>
            <p:nvPr/>
          </p:nvSpPr>
          <p:spPr>
            <a:xfrm>
              <a:off x="1885005" y="2988672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6" name="Прямокутник: округлені кути 485">
              <a:extLst>
                <a:ext uri="{FF2B5EF4-FFF2-40B4-BE49-F238E27FC236}">
                  <a16:creationId xmlns:a16="http://schemas.microsoft.com/office/drawing/2014/main" id="{FFB5DC39-E9CC-A41F-AC57-DA465AF70613}"/>
                </a:ext>
              </a:extLst>
            </p:cNvPr>
            <p:cNvSpPr/>
            <p:nvPr/>
          </p:nvSpPr>
          <p:spPr>
            <a:xfrm>
              <a:off x="1988855" y="2988671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7" name="Прямокутник: округлені кути 486">
              <a:extLst>
                <a:ext uri="{FF2B5EF4-FFF2-40B4-BE49-F238E27FC236}">
                  <a16:creationId xmlns:a16="http://schemas.microsoft.com/office/drawing/2014/main" id="{66835F4A-FFCC-EBE5-767D-334945E1645A}"/>
                </a:ext>
              </a:extLst>
            </p:cNvPr>
            <p:cNvSpPr/>
            <p:nvPr/>
          </p:nvSpPr>
          <p:spPr>
            <a:xfrm>
              <a:off x="2092705" y="2988670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8" name="Прямокутник: округлені кути 487">
              <a:extLst>
                <a:ext uri="{FF2B5EF4-FFF2-40B4-BE49-F238E27FC236}">
                  <a16:creationId xmlns:a16="http://schemas.microsoft.com/office/drawing/2014/main" id="{3D16BA9F-8856-F7D0-6B0D-C231A100976B}"/>
                </a:ext>
              </a:extLst>
            </p:cNvPr>
            <p:cNvSpPr/>
            <p:nvPr/>
          </p:nvSpPr>
          <p:spPr>
            <a:xfrm>
              <a:off x="2196555" y="2988669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89" name="Прямокутник: округлені кути 488">
              <a:extLst>
                <a:ext uri="{FF2B5EF4-FFF2-40B4-BE49-F238E27FC236}">
                  <a16:creationId xmlns:a16="http://schemas.microsoft.com/office/drawing/2014/main" id="{405A04C4-EA44-9E12-5C60-564B4F1D3CAF}"/>
                </a:ext>
              </a:extLst>
            </p:cNvPr>
            <p:cNvSpPr/>
            <p:nvPr/>
          </p:nvSpPr>
          <p:spPr>
            <a:xfrm>
              <a:off x="2300405" y="2988668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490" name="Групувати 489">
            <a:extLst>
              <a:ext uri="{FF2B5EF4-FFF2-40B4-BE49-F238E27FC236}">
                <a16:creationId xmlns:a16="http://schemas.microsoft.com/office/drawing/2014/main" id="{EF556A47-EA03-F497-63D5-62AF4E60D2DD}"/>
              </a:ext>
            </a:extLst>
          </p:cNvPr>
          <p:cNvGrpSpPr/>
          <p:nvPr/>
        </p:nvGrpSpPr>
        <p:grpSpPr>
          <a:xfrm>
            <a:off x="2381779" y="2898491"/>
            <a:ext cx="493220" cy="392267"/>
            <a:chOff x="2063045" y="3232866"/>
            <a:chExt cx="493220" cy="392267"/>
          </a:xfrm>
        </p:grpSpPr>
        <p:sp>
          <p:nvSpPr>
            <p:cNvPr id="491" name="Прямокутник: округлені кути 490">
              <a:extLst>
                <a:ext uri="{FF2B5EF4-FFF2-40B4-BE49-F238E27FC236}">
                  <a16:creationId xmlns:a16="http://schemas.microsoft.com/office/drawing/2014/main" id="{003E0F49-6433-B3D3-6DF7-796CECAEC1A8}"/>
                </a:ext>
              </a:extLst>
            </p:cNvPr>
            <p:cNvSpPr/>
            <p:nvPr/>
          </p:nvSpPr>
          <p:spPr>
            <a:xfrm>
              <a:off x="2063045" y="3232870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2" name="Прямокутник: округлені кути 491">
              <a:extLst>
                <a:ext uri="{FF2B5EF4-FFF2-40B4-BE49-F238E27FC236}">
                  <a16:creationId xmlns:a16="http://schemas.microsoft.com/office/drawing/2014/main" id="{14BD591A-8EB3-F884-CFB8-7BA0F1BF7C7C}"/>
                </a:ext>
              </a:extLst>
            </p:cNvPr>
            <p:cNvSpPr/>
            <p:nvPr/>
          </p:nvSpPr>
          <p:spPr>
            <a:xfrm>
              <a:off x="2166895" y="3232869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3" name="Прямокутник: округлені кути 492">
              <a:extLst>
                <a:ext uri="{FF2B5EF4-FFF2-40B4-BE49-F238E27FC236}">
                  <a16:creationId xmlns:a16="http://schemas.microsoft.com/office/drawing/2014/main" id="{BDD0BFC7-194F-CBCB-FADF-5B4B1114590E}"/>
                </a:ext>
              </a:extLst>
            </p:cNvPr>
            <p:cNvSpPr/>
            <p:nvPr/>
          </p:nvSpPr>
          <p:spPr>
            <a:xfrm>
              <a:off x="2270745" y="3232868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4" name="Прямокутник: округлені кути 493">
              <a:extLst>
                <a:ext uri="{FF2B5EF4-FFF2-40B4-BE49-F238E27FC236}">
                  <a16:creationId xmlns:a16="http://schemas.microsoft.com/office/drawing/2014/main" id="{B9B6C79F-D46D-1835-5FBB-FAA88FDDAF3A}"/>
                </a:ext>
              </a:extLst>
            </p:cNvPr>
            <p:cNvSpPr/>
            <p:nvPr/>
          </p:nvSpPr>
          <p:spPr>
            <a:xfrm>
              <a:off x="2374595" y="3232867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5" name="Прямокутник: округлені кути 494">
              <a:extLst>
                <a:ext uri="{FF2B5EF4-FFF2-40B4-BE49-F238E27FC236}">
                  <a16:creationId xmlns:a16="http://schemas.microsoft.com/office/drawing/2014/main" id="{5621A580-F49E-5F81-D9EC-D3E7583E09CC}"/>
                </a:ext>
              </a:extLst>
            </p:cNvPr>
            <p:cNvSpPr/>
            <p:nvPr/>
          </p:nvSpPr>
          <p:spPr>
            <a:xfrm>
              <a:off x="2478445" y="3232866"/>
              <a:ext cx="77820" cy="39226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496" name="Прямокутник: округлені кути 495">
            <a:extLst>
              <a:ext uri="{FF2B5EF4-FFF2-40B4-BE49-F238E27FC236}">
                <a16:creationId xmlns:a16="http://schemas.microsoft.com/office/drawing/2014/main" id="{44A03340-156A-0117-1117-06F5DD333C5A}"/>
              </a:ext>
            </a:extLst>
          </p:cNvPr>
          <p:cNvSpPr/>
          <p:nvPr/>
        </p:nvSpPr>
        <p:spPr>
          <a:xfrm>
            <a:off x="2548796" y="4387954"/>
            <a:ext cx="167268" cy="39226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497" name="Сполучна лінія: уступом 496">
            <a:extLst>
              <a:ext uri="{FF2B5EF4-FFF2-40B4-BE49-F238E27FC236}">
                <a16:creationId xmlns:a16="http://schemas.microsoft.com/office/drawing/2014/main" id="{EC948C13-D3CD-15DE-63C1-7A4A2634CDF6}"/>
              </a:ext>
            </a:extLst>
          </p:cNvPr>
          <p:cNvCxnSpPr>
            <a:cxnSpLocks/>
            <a:stCxn id="487" idx="0"/>
            <a:endCxn id="293" idx="0"/>
          </p:cNvCxnSpPr>
          <p:nvPr/>
        </p:nvCxnSpPr>
        <p:spPr>
          <a:xfrm rot="16200000" flipH="1">
            <a:off x="3154362" y="1695602"/>
            <a:ext cx="121115" cy="1197199"/>
          </a:xfrm>
          <a:prstGeom prst="bentConnector3">
            <a:avLst>
              <a:gd name="adj1" fmla="val -201329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Сполучна лінія: уступом 497">
            <a:extLst>
              <a:ext uri="{FF2B5EF4-FFF2-40B4-BE49-F238E27FC236}">
                <a16:creationId xmlns:a16="http://schemas.microsoft.com/office/drawing/2014/main" id="{13991640-43B1-80FB-46EF-37F2D086EB43}"/>
              </a:ext>
            </a:extLst>
          </p:cNvPr>
          <p:cNvCxnSpPr>
            <a:cxnSpLocks/>
            <a:stCxn id="493" idx="2"/>
            <a:endCxn id="298" idx="2"/>
          </p:cNvCxnSpPr>
          <p:nvPr/>
        </p:nvCxnSpPr>
        <p:spPr>
          <a:xfrm rot="5400000" flipH="1" flipV="1">
            <a:off x="3384562" y="2430625"/>
            <a:ext cx="103957" cy="1616305"/>
          </a:xfrm>
          <a:prstGeom prst="bentConnector3">
            <a:avLst>
              <a:gd name="adj1" fmla="val -219899"/>
            </a:avLst>
          </a:prstGeom>
          <a:ln w="76200">
            <a:solidFill>
              <a:schemeClr val="accent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9" name="Прямокутник: округлені кути 498">
            <a:extLst>
              <a:ext uri="{FF2B5EF4-FFF2-40B4-BE49-F238E27FC236}">
                <a16:creationId xmlns:a16="http://schemas.microsoft.com/office/drawing/2014/main" id="{7317F502-3FCB-EBE3-B603-1B501DC06A4A}"/>
              </a:ext>
            </a:extLst>
          </p:cNvPr>
          <p:cNvSpPr/>
          <p:nvPr/>
        </p:nvSpPr>
        <p:spPr>
          <a:xfrm>
            <a:off x="7634216" y="3683530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00" name="Сполучна лінія: уступом 499">
            <a:extLst>
              <a:ext uri="{FF2B5EF4-FFF2-40B4-BE49-F238E27FC236}">
                <a16:creationId xmlns:a16="http://schemas.microsoft.com/office/drawing/2014/main" id="{F3D665B0-EE28-7A01-B97D-350C6316400E}"/>
              </a:ext>
            </a:extLst>
          </p:cNvPr>
          <p:cNvCxnSpPr>
            <a:cxnSpLocks/>
            <a:stCxn id="501" idx="3"/>
            <a:endCxn id="515" idx="1"/>
          </p:cNvCxnSpPr>
          <p:nvPr/>
        </p:nvCxnSpPr>
        <p:spPr>
          <a:xfrm flipV="1">
            <a:off x="4485936" y="4218346"/>
            <a:ext cx="3135069" cy="2476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" name="Округлений прямокутник 19">
            <a:extLst>
              <a:ext uri="{FF2B5EF4-FFF2-40B4-BE49-F238E27FC236}">
                <a16:creationId xmlns:a16="http://schemas.microsoft.com/office/drawing/2014/main" id="{43E0796E-E8D6-E3C0-3374-3D35F9B4CA26}"/>
              </a:ext>
            </a:extLst>
          </p:cNvPr>
          <p:cNvSpPr/>
          <p:nvPr/>
        </p:nvSpPr>
        <p:spPr>
          <a:xfrm>
            <a:off x="3614779" y="4017365"/>
            <a:ext cx="871157" cy="406913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02" name="Прямокутник: округлені кути 501">
            <a:extLst>
              <a:ext uri="{FF2B5EF4-FFF2-40B4-BE49-F238E27FC236}">
                <a16:creationId xmlns:a16="http://schemas.microsoft.com/office/drawing/2014/main" id="{3DBF5E60-26B4-9A22-6D8A-9E61AFF94E20}"/>
              </a:ext>
            </a:extLst>
          </p:cNvPr>
          <p:cNvSpPr/>
          <p:nvPr/>
        </p:nvSpPr>
        <p:spPr>
          <a:xfrm>
            <a:off x="3692875" y="4071474"/>
            <a:ext cx="177374" cy="29294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3" name="Прямокутник: округлені кути 502">
            <a:extLst>
              <a:ext uri="{FF2B5EF4-FFF2-40B4-BE49-F238E27FC236}">
                <a16:creationId xmlns:a16="http://schemas.microsoft.com/office/drawing/2014/main" id="{2694C6BB-2CD5-422A-AB91-89F0F03BF95B}"/>
              </a:ext>
            </a:extLst>
          </p:cNvPr>
          <p:cNvSpPr/>
          <p:nvPr/>
        </p:nvSpPr>
        <p:spPr>
          <a:xfrm>
            <a:off x="3948465" y="4075772"/>
            <a:ext cx="177374" cy="29294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4" name="Прямокутник: округлені кути 503">
            <a:extLst>
              <a:ext uri="{FF2B5EF4-FFF2-40B4-BE49-F238E27FC236}">
                <a16:creationId xmlns:a16="http://schemas.microsoft.com/office/drawing/2014/main" id="{CB87E0C8-31EE-EBEC-0443-EBD9B2AD3B01}"/>
              </a:ext>
            </a:extLst>
          </p:cNvPr>
          <p:cNvSpPr/>
          <p:nvPr/>
        </p:nvSpPr>
        <p:spPr>
          <a:xfrm>
            <a:off x="4202152" y="4070662"/>
            <a:ext cx="177374" cy="29294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05" name="Сполучна лінія: уступом 504">
            <a:extLst>
              <a:ext uri="{FF2B5EF4-FFF2-40B4-BE49-F238E27FC236}">
                <a16:creationId xmlns:a16="http://schemas.microsoft.com/office/drawing/2014/main" id="{F01E0E90-9D36-A7EA-8E04-3454A899C447}"/>
              </a:ext>
            </a:extLst>
          </p:cNvPr>
          <p:cNvCxnSpPr>
            <a:cxnSpLocks/>
            <a:stCxn id="496" idx="0"/>
            <a:endCxn id="501" idx="1"/>
          </p:cNvCxnSpPr>
          <p:nvPr/>
        </p:nvCxnSpPr>
        <p:spPr>
          <a:xfrm rot="5400000" flipH="1" flipV="1">
            <a:off x="3040038" y="3813214"/>
            <a:ext cx="167132" cy="982349"/>
          </a:xfrm>
          <a:prstGeom prst="bentConnector2">
            <a:avLst/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Сполучна лінія: уступом 505">
            <a:extLst>
              <a:ext uri="{FF2B5EF4-FFF2-40B4-BE49-F238E27FC236}">
                <a16:creationId xmlns:a16="http://schemas.microsoft.com/office/drawing/2014/main" id="{73621346-5AF0-A1D9-2F47-310130321234}"/>
              </a:ext>
            </a:extLst>
          </p:cNvPr>
          <p:cNvCxnSpPr>
            <a:cxnSpLocks/>
            <a:stCxn id="499" idx="1"/>
            <a:endCxn id="479" idx="2"/>
          </p:cNvCxnSpPr>
          <p:nvPr/>
        </p:nvCxnSpPr>
        <p:spPr>
          <a:xfrm rot="10800000">
            <a:off x="1247604" y="2006756"/>
            <a:ext cx="6386613" cy="1742661"/>
          </a:xfrm>
          <a:prstGeom prst="bentConnector2">
            <a:avLst/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Сполучна лінія: уступом 506">
            <a:extLst>
              <a:ext uri="{FF2B5EF4-FFF2-40B4-BE49-F238E27FC236}">
                <a16:creationId xmlns:a16="http://schemas.microsoft.com/office/drawing/2014/main" id="{56A4A04B-A2FA-A059-F582-FD04FB27220F}"/>
              </a:ext>
            </a:extLst>
          </p:cNvPr>
          <p:cNvCxnSpPr>
            <a:cxnSpLocks/>
            <a:stCxn id="479" idx="1"/>
            <a:endCxn id="508" idx="1"/>
          </p:cNvCxnSpPr>
          <p:nvPr/>
        </p:nvCxnSpPr>
        <p:spPr>
          <a:xfrm rot="10800000" flipV="1">
            <a:off x="719694" y="1761899"/>
            <a:ext cx="66915" cy="3146088"/>
          </a:xfrm>
          <a:prstGeom prst="bentConnector3">
            <a:avLst>
              <a:gd name="adj1" fmla="val 729313"/>
            </a:avLst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8" name="Округлений прямокутник 19">
            <a:extLst>
              <a:ext uri="{FF2B5EF4-FFF2-40B4-BE49-F238E27FC236}">
                <a16:creationId xmlns:a16="http://schemas.microsoft.com/office/drawing/2014/main" id="{81931916-8038-7A55-1CAE-5F9180BC92FA}"/>
              </a:ext>
            </a:extLst>
          </p:cNvPr>
          <p:cNvSpPr/>
          <p:nvPr/>
        </p:nvSpPr>
        <p:spPr>
          <a:xfrm>
            <a:off x="719693" y="4700696"/>
            <a:ext cx="1056676" cy="414582"/>
          </a:xfrm>
          <a:prstGeom prst="roundRect">
            <a:avLst>
              <a:gd name="adj" fmla="val 8960"/>
            </a:avLst>
          </a:prstGeom>
          <a:noFill/>
          <a:ln w="38100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chemeClr val="accent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Вагончики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cxnSp>
        <p:nvCxnSpPr>
          <p:cNvPr id="509" name="Сполучна лінія: уступом 508">
            <a:extLst>
              <a:ext uri="{FF2B5EF4-FFF2-40B4-BE49-F238E27FC236}">
                <a16:creationId xmlns:a16="http://schemas.microsoft.com/office/drawing/2014/main" id="{9A272A40-B20A-0090-5A9D-AE7123E7D534}"/>
              </a:ext>
            </a:extLst>
          </p:cNvPr>
          <p:cNvCxnSpPr>
            <a:cxnSpLocks/>
            <a:stCxn id="499" idx="1"/>
            <a:endCxn id="508" idx="0"/>
          </p:cNvCxnSpPr>
          <p:nvPr/>
        </p:nvCxnSpPr>
        <p:spPr>
          <a:xfrm rot="10800000" flipV="1">
            <a:off x="1248032" y="3749416"/>
            <a:ext cx="6386185" cy="951280"/>
          </a:xfrm>
          <a:prstGeom prst="bentConnector2">
            <a:avLst/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0" name="TextBox 509">
            <a:extLst>
              <a:ext uri="{FF2B5EF4-FFF2-40B4-BE49-F238E27FC236}">
                <a16:creationId xmlns:a16="http://schemas.microsoft.com/office/drawing/2014/main" id="{F4A60877-831B-95B6-DB52-E60D0DFBDCFE}"/>
              </a:ext>
            </a:extLst>
          </p:cNvPr>
          <p:cNvSpPr txBox="1"/>
          <p:nvPr/>
        </p:nvSpPr>
        <p:spPr>
          <a:xfrm>
            <a:off x="206133" y="5250712"/>
            <a:ext cx="1853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4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Модульне містечко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872CF6EE-B9CB-35E5-3221-B4248FE76503}"/>
              </a:ext>
            </a:extLst>
          </p:cNvPr>
          <p:cNvSpPr txBox="1"/>
          <p:nvPr/>
        </p:nvSpPr>
        <p:spPr>
          <a:xfrm rot="16200000">
            <a:off x="-68237" y="3224422"/>
            <a:ext cx="10867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11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Опалення, ГВП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13FAFF0B-3B4F-A75F-DA09-20DAD722C7D2}"/>
              </a:ext>
            </a:extLst>
          </p:cNvPr>
          <p:cNvSpPr txBox="1"/>
          <p:nvPr/>
        </p:nvSpPr>
        <p:spPr>
          <a:xfrm>
            <a:off x="2171481" y="2559049"/>
            <a:ext cx="91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Первинний контур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315B5A56-1D75-A8FD-D144-4A3E2B0EE8B9}"/>
              </a:ext>
            </a:extLst>
          </p:cNvPr>
          <p:cNvSpPr txBox="1"/>
          <p:nvPr/>
        </p:nvSpPr>
        <p:spPr>
          <a:xfrm>
            <a:off x="2185138" y="4755267"/>
            <a:ext cx="917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Свердловина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01766F0A-B4B9-6A9B-4E3F-BEEB95D6652D}"/>
              </a:ext>
            </a:extLst>
          </p:cNvPr>
          <p:cNvSpPr txBox="1"/>
          <p:nvPr/>
        </p:nvSpPr>
        <p:spPr>
          <a:xfrm>
            <a:off x="3514844" y="4362035"/>
            <a:ext cx="10572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Очищення води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15" name="Прямокутник: округлені кути 514">
            <a:extLst>
              <a:ext uri="{FF2B5EF4-FFF2-40B4-BE49-F238E27FC236}">
                <a16:creationId xmlns:a16="http://schemas.microsoft.com/office/drawing/2014/main" id="{CD457337-923A-95B9-DE86-66600AC3E875}"/>
              </a:ext>
            </a:extLst>
          </p:cNvPr>
          <p:cNvSpPr/>
          <p:nvPr/>
        </p:nvSpPr>
        <p:spPr>
          <a:xfrm>
            <a:off x="7621005" y="4152460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16" name="Групувати 515">
            <a:extLst>
              <a:ext uri="{FF2B5EF4-FFF2-40B4-BE49-F238E27FC236}">
                <a16:creationId xmlns:a16="http://schemas.microsoft.com/office/drawing/2014/main" id="{D3E77336-9BF9-152E-A489-9C576E81CAD0}"/>
              </a:ext>
            </a:extLst>
          </p:cNvPr>
          <p:cNvGrpSpPr/>
          <p:nvPr/>
        </p:nvGrpSpPr>
        <p:grpSpPr>
          <a:xfrm>
            <a:off x="4684073" y="3654835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17" name="Овал 516">
              <a:extLst>
                <a:ext uri="{FF2B5EF4-FFF2-40B4-BE49-F238E27FC236}">
                  <a16:creationId xmlns:a16="http://schemas.microsoft.com/office/drawing/2014/main" id="{300979EE-D0D5-4581-59AB-70DA984F79CF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518" name="Пряма зі стрілкою 517">
              <a:extLst>
                <a:ext uri="{FF2B5EF4-FFF2-40B4-BE49-F238E27FC236}">
                  <a16:creationId xmlns:a16="http://schemas.microsoft.com/office/drawing/2014/main" id="{3735B60B-111E-7928-757B-AFD3D44866EB}"/>
                </a:ext>
              </a:extLst>
            </p:cNvPr>
            <p:cNvCxnSpPr>
              <a:cxnSpLocks/>
              <a:stCxn id="517" idx="3"/>
              <a:endCxn id="517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9" name="Групувати 518">
            <a:extLst>
              <a:ext uri="{FF2B5EF4-FFF2-40B4-BE49-F238E27FC236}">
                <a16:creationId xmlns:a16="http://schemas.microsoft.com/office/drawing/2014/main" id="{24EA2F68-6E71-F900-0BFC-5614F2D2041E}"/>
              </a:ext>
            </a:extLst>
          </p:cNvPr>
          <p:cNvGrpSpPr/>
          <p:nvPr/>
        </p:nvGrpSpPr>
        <p:grpSpPr>
          <a:xfrm>
            <a:off x="4707483" y="4111357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20" name="Овал 519">
              <a:extLst>
                <a:ext uri="{FF2B5EF4-FFF2-40B4-BE49-F238E27FC236}">
                  <a16:creationId xmlns:a16="http://schemas.microsoft.com/office/drawing/2014/main" id="{7AC29DC3-DEE0-355C-0A9B-C77296968EB2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521" name="Пряма зі стрілкою 520">
              <a:extLst>
                <a:ext uri="{FF2B5EF4-FFF2-40B4-BE49-F238E27FC236}">
                  <a16:creationId xmlns:a16="http://schemas.microsoft.com/office/drawing/2014/main" id="{00767AF9-D377-AF96-FA75-68CA878AF6E1}"/>
                </a:ext>
              </a:extLst>
            </p:cNvPr>
            <p:cNvCxnSpPr>
              <a:cxnSpLocks/>
              <a:stCxn id="520" idx="3"/>
              <a:endCxn id="520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2" name="TextBox 521">
            <a:extLst>
              <a:ext uri="{FF2B5EF4-FFF2-40B4-BE49-F238E27FC236}">
                <a16:creationId xmlns:a16="http://schemas.microsoft.com/office/drawing/2014/main" id="{E5D6E8F5-4C18-036C-4F70-B671707EF1C3}"/>
              </a:ext>
            </a:extLst>
          </p:cNvPr>
          <p:cNvSpPr txBox="1"/>
          <p:nvPr/>
        </p:nvSpPr>
        <p:spPr>
          <a:xfrm>
            <a:off x="5743607" y="3169018"/>
            <a:ext cx="91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Накопичення холодоносія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791876B-30B5-764A-8F5E-52AC3E7E5F10}"/>
              </a:ext>
            </a:extLst>
          </p:cNvPr>
          <p:cNvSpPr txBox="1"/>
          <p:nvPr/>
        </p:nvSpPr>
        <p:spPr>
          <a:xfrm>
            <a:off x="5754878" y="2506755"/>
            <a:ext cx="917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0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Накопичення теплоносія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24" name="Прямокутник: округлені кути 523">
            <a:extLst>
              <a:ext uri="{FF2B5EF4-FFF2-40B4-BE49-F238E27FC236}">
                <a16:creationId xmlns:a16="http://schemas.microsoft.com/office/drawing/2014/main" id="{B33C1D99-3171-8EEE-EAC2-581259F2DE14}"/>
              </a:ext>
            </a:extLst>
          </p:cNvPr>
          <p:cNvSpPr/>
          <p:nvPr/>
        </p:nvSpPr>
        <p:spPr>
          <a:xfrm>
            <a:off x="208740" y="6012647"/>
            <a:ext cx="329363" cy="21593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4F745A8C-6802-664D-1A09-D8A3043285D5}"/>
              </a:ext>
            </a:extLst>
          </p:cNvPr>
          <p:cNvSpPr txBox="1"/>
          <p:nvPr/>
        </p:nvSpPr>
        <p:spPr>
          <a:xfrm>
            <a:off x="512291" y="5997003"/>
            <a:ext cx="1407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Тепловий насос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26" name="Округлений прямокутник 19">
            <a:extLst>
              <a:ext uri="{FF2B5EF4-FFF2-40B4-BE49-F238E27FC236}">
                <a16:creationId xmlns:a16="http://schemas.microsoft.com/office/drawing/2014/main" id="{B7E05DDD-61D3-9FA2-CE5A-112FEE9F467C}"/>
              </a:ext>
            </a:extLst>
          </p:cNvPr>
          <p:cNvSpPr/>
          <p:nvPr/>
        </p:nvSpPr>
        <p:spPr>
          <a:xfrm>
            <a:off x="4078724" y="6036119"/>
            <a:ext cx="701226" cy="767492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BBQ</a:t>
            </a:r>
          </a:p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1-4</a:t>
            </a:r>
          </a:p>
        </p:txBody>
      </p:sp>
      <p:sp>
        <p:nvSpPr>
          <p:cNvPr id="527" name="Прямокутник: округлені кути 526">
            <a:extLst>
              <a:ext uri="{FF2B5EF4-FFF2-40B4-BE49-F238E27FC236}">
                <a16:creationId xmlns:a16="http://schemas.microsoft.com/office/drawing/2014/main" id="{63E084FE-8042-0F32-DD77-BE3E6BE181C3}"/>
              </a:ext>
            </a:extLst>
          </p:cNvPr>
          <p:cNvSpPr/>
          <p:nvPr/>
        </p:nvSpPr>
        <p:spPr>
          <a:xfrm>
            <a:off x="4381676" y="5301029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28" name="Сполучна лінія: уступом 527">
            <a:extLst>
              <a:ext uri="{FF2B5EF4-FFF2-40B4-BE49-F238E27FC236}">
                <a16:creationId xmlns:a16="http://schemas.microsoft.com/office/drawing/2014/main" id="{CD11A2A1-10A6-4D7D-05B8-735EA4E264B0}"/>
              </a:ext>
            </a:extLst>
          </p:cNvPr>
          <p:cNvCxnSpPr>
            <a:cxnSpLocks/>
            <a:stCxn id="527" idx="2"/>
          </p:cNvCxnSpPr>
          <p:nvPr/>
        </p:nvCxnSpPr>
        <p:spPr>
          <a:xfrm rot="5400000">
            <a:off x="4100094" y="5773662"/>
            <a:ext cx="688331" cy="6607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9" name="Групувати 528">
            <a:extLst>
              <a:ext uri="{FF2B5EF4-FFF2-40B4-BE49-F238E27FC236}">
                <a16:creationId xmlns:a16="http://schemas.microsoft.com/office/drawing/2014/main" id="{35BC87E4-9D7B-2132-F1DF-3CC54229FA5A}"/>
              </a:ext>
            </a:extLst>
          </p:cNvPr>
          <p:cNvGrpSpPr/>
          <p:nvPr/>
        </p:nvGrpSpPr>
        <p:grpSpPr>
          <a:xfrm>
            <a:off x="4350247" y="5509349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30" name="Овал 529">
              <a:extLst>
                <a:ext uri="{FF2B5EF4-FFF2-40B4-BE49-F238E27FC236}">
                  <a16:creationId xmlns:a16="http://schemas.microsoft.com/office/drawing/2014/main" id="{E56D5B5D-C24F-E1F5-FB29-A49390E8B070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531" name="Пряма зі стрілкою 530">
              <a:extLst>
                <a:ext uri="{FF2B5EF4-FFF2-40B4-BE49-F238E27FC236}">
                  <a16:creationId xmlns:a16="http://schemas.microsoft.com/office/drawing/2014/main" id="{4C072914-C04E-2B07-7F69-17AC9D244DDF}"/>
                </a:ext>
              </a:extLst>
            </p:cNvPr>
            <p:cNvCxnSpPr>
              <a:cxnSpLocks/>
              <a:stCxn id="530" idx="3"/>
              <a:endCxn id="530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" name="Округлений прямокутник 19">
            <a:extLst>
              <a:ext uri="{FF2B5EF4-FFF2-40B4-BE49-F238E27FC236}">
                <a16:creationId xmlns:a16="http://schemas.microsoft.com/office/drawing/2014/main" id="{AD6454BB-B30C-41A9-876C-287BBD63976E}"/>
              </a:ext>
            </a:extLst>
          </p:cNvPr>
          <p:cNvSpPr/>
          <p:nvPr/>
        </p:nvSpPr>
        <p:spPr>
          <a:xfrm>
            <a:off x="3072235" y="6036119"/>
            <a:ext cx="701226" cy="767492"/>
          </a:xfrm>
          <a:prstGeom prst="roundRect">
            <a:avLst>
              <a:gd name="adj" fmla="val 5587"/>
            </a:avLst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Полив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533" name="Прямокутник: округлені кути 532">
            <a:extLst>
              <a:ext uri="{FF2B5EF4-FFF2-40B4-BE49-F238E27FC236}">
                <a16:creationId xmlns:a16="http://schemas.microsoft.com/office/drawing/2014/main" id="{01363108-7B48-233E-A144-9D6066B5B16D}"/>
              </a:ext>
            </a:extLst>
          </p:cNvPr>
          <p:cNvSpPr/>
          <p:nvPr/>
        </p:nvSpPr>
        <p:spPr>
          <a:xfrm>
            <a:off x="3375187" y="5301029"/>
            <a:ext cx="131771" cy="13177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534" name="Сполучна лінія: уступом 533">
            <a:extLst>
              <a:ext uri="{FF2B5EF4-FFF2-40B4-BE49-F238E27FC236}">
                <a16:creationId xmlns:a16="http://schemas.microsoft.com/office/drawing/2014/main" id="{1A7ABA0C-725B-2CDA-F2F5-FDB1B666A09C}"/>
              </a:ext>
            </a:extLst>
          </p:cNvPr>
          <p:cNvCxnSpPr>
            <a:cxnSpLocks/>
            <a:stCxn id="533" idx="2"/>
          </p:cNvCxnSpPr>
          <p:nvPr/>
        </p:nvCxnSpPr>
        <p:spPr>
          <a:xfrm rot="5400000">
            <a:off x="3093605" y="5773662"/>
            <a:ext cx="688331" cy="6607"/>
          </a:xfrm>
          <a:prstGeom prst="bentConnector3">
            <a:avLst>
              <a:gd name="adj1" fmla="val 50000"/>
            </a:avLst>
          </a:prstGeom>
          <a:ln w="76200">
            <a:solidFill>
              <a:schemeClr val="accent6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5" name="Групувати 534">
            <a:extLst>
              <a:ext uri="{FF2B5EF4-FFF2-40B4-BE49-F238E27FC236}">
                <a16:creationId xmlns:a16="http://schemas.microsoft.com/office/drawing/2014/main" id="{75E50180-2849-B92E-ACA4-92E6BBD4C629}"/>
              </a:ext>
            </a:extLst>
          </p:cNvPr>
          <p:cNvGrpSpPr/>
          <p:nvPr/>
        </p:nvGrpSpPr>
        <p:grpSpPr>
          <a:xfrm>
            <a:off x="3343758" y="5509349"/>
            <a:ext cx="200870" cy="196563"/>
            <a:chOff x="1966712" y="2428945"/>
            <a:chExt cx="162560" cy="15748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36" name="Овал 535">
              <a:extLst>
                <a:ext uri="{FF2B5EF4-FFF2-40B4-BE49-F238E27FC236}">
                  <a16:creationId xmlns:a16="http://schemas.microsoft.com/office/drawing/2014/main" id="{A399A5D2-ACA4-93BE-EB41-C7DAB5044555}"/>
                </a:ext>
              </a:extLst>
            </p:cNvPr>
            <p:cNvSpPr/>
            <p:nvPr/>
          </p:nvSpPr>
          <p:spPr>
            <a:xfrm>
              <a:off x="1966712" y="2428945"/>
              <a:ext cx="162560" cy="157480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endParaRPr>
            </a:p>
          </p:txBody>
        </p:sp>
        <p:cxnSp>
          <p:nvCxnSpPr>
            <p:cNvPr id="537" name="Пряма зі стрілкою 536">
              <a:extLst>
                <a:ext uri="{FF2B5EF4-FFF2-40B4-BE49-F238E27FC236}">
                  <a16:creationId xmlns:a16="http://schemas.microsoft.com/office/drawing/2014/main" id="{85DD8D2B-0AE9-5CE7-D449-AF85D3B501DA}"/>
                </a:ext>
              </a:extLst>
            </p:cNvPr>
            <p:cNvCxnSpPr>
              <a:cxnSpLocks/>
              <a:stCxn id="536" idx="3"/>
              <a:endCxn id="536" idx="7"/>
            </p:cNvCxnSpPr>
            <p:nvPr/>
          </p:nvCxnSpPr>
          <p:spPr>
            <a:xfrm flipV="1">
              <a:off x="1990518" y="2452007"/>
              <a:ext cx="114948" cy="111356"/>
            </a:xfrm>
            <a:prstGeom prst="straightConnector1">
              <a:avLst/>
            </a:prstGeom>
            <a:grpFill/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110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7" name="Google Shape;1083;p3">
            <a:extLst>
              <a:ext uri="{FF2B5EF4-FFF2-40B4-BE49-F238E27FC236}">
                <a16:creationId xmlns:a16="http://schemas.microsoft.com/office/drawing/2014/main" id="{9C1CF93D-288F-068D-1946-9A4C40B79D49}"/>
              </a:ext>
            </a:extLst>
          </p:cNvPr>
          <p:cNvCxnSpPr>
            <a:cxnSpLocks/>
          </p:cNvCxnSpPr>
          <p:nvPr/>
        </p:nvCxnSpPr>
        <p:spPr>
          <a:xfrm>
            <a:off x="6784532" y="1764087"/>
            <a:ext cx="0" cy="120404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6" name="Google Shape;1083;p3">
            <a:extLst>
              <a:ext uri="{FF2B5EF4-FFF2-40B4-BE49-F238E27FC236}">
                <a16:creationId xmlns:a16="http://schemas.microsoft.com/office/drawing/2014/main" id="{A3D990CB-65A5-8FB4-462D-AD7E83B7A349}"/>
              </a:ext>
            </a:extLst>
          </p:cNvPr>
          <p:cNvCxnSpPr>
            <a:cxnSpLocks/>
          </p:cNvCxnSpPr>
          <p:nvPr/>
        </p:nvCxnSpPr>
        <p:spPr>
          <a:xfrm>
            <a:off x="6478252" y="1761303"/>
            <a:ext cx="0" cy="120404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4" name="TextBox 493">
            <a:extLst>
              <a:ext uri="{FF2B5EF4-FFF2-40B4-BE49-F238E27FC236}">
                <a16:creationId xmlns:a16="http://schemas.microsoft.com/office/drawing/2014/main" id="{70C7D1AE-C0F8-8E9D-DF37-B741F4024FB0}"/>
              </a:ext>
            </a:extLst>
          </p:cNvPr>
          <p:cNvSpPr txBox="1"/>
          <p:nvPr/>
        </p:nvSpPr>
        <p:spPr>
          <a:xfrm>
            <a:off x="6136216" y="2483887"/>
            <a:ext cx="3477519" cy="2673110"/>
          </a:xfrm>
          <a:custGeom>
            <a:avLst/>
            <a:gdLst>
              <a:gd name="connsiteX0" fmla="*/ 0 w 3477519"/>
              <a:gd name="connsiteY0" fmla="*/ 0 h 2673110"/>
              <a:gd name="connsiteX1" fmla="*/ 625953 w 3477519"/>
              <a:gd name="connsiteY1" fmla="*/ 0 h 2673110"/>
              <a:gd name="connsiteX2" fmla="*/ 1356232 w 3477519"/>
              <a:gd name="connsiteY2" fmla="*/ 0 h 2673110"/>
              <a:gd name="connsiteX3" fmla="*/ 2016961 w 3477519"/>
              <a:gd name="connsiteY3" fmla="*/ 0 h 2673110"/>
              <a:gd name="connsiteX4" fmla="*/ 2642914 w 3477519"/>
              <a:gd name="connsiteY4" fmla="*/ 0 h 2673110"/>
              <a:gd name="connsiteX5" fmla="*/ 3477519 w 3477519"/>
              <a:gd name="connsiteY5" fmla="*/ 0 h 2673110"/>
              <a:gd name="connsiteX6" fmla="*/ 3477519 w 3477519"/>
              <a:gd name="connsiteY6" fmla="*/ 668278 h 2673110"/>
              <a:gd name="connsiteX7" fmla="*/ 3477519 w 3477519"/>
              <a:gd name="connsiteY7" fmla="*/ 1336555 h 2673110"/>
              <a:gd name="connsiteX8" fmla="*/ 3477519 w 3477519"/>
              <a:gd name="connsiteY8" fmla="*/ 1951370 h 2673110"/>
              <a:gd name="connsiteX9" fmla="*/ 3477519 w 3477519"/>
              <a:gd name="connsiteY9" fmla="*/ 2673110 h 2673110"/>
              <a:gd name="connsiteX10" fmla="*/ 2851566 w 3477519"/>
              <a:gd name="connsiteY10" fmla="*/ 2673110 h 2673110"/>
              <a:gd name="connsiteX11" fmla="*/ 2260387 w 3477519"/>
              <a:gd name="connsiteY11" fmla="*/ 2673110 h 2673110"/>
              <a:gd name="connsiteX12" fmla="*/ 1530108 w 3477519"/>
              <a:gd name="connsiteY12" fmla="*/ 2673110 h 2673110"/>
              <a:gd name="connsiteX13" fmla="*/ 904155 w 3477519"/>
              <a:gd name="connsiteY13" fmla="*/ 2673110 h 2673110"/>
              <a:gd name="connsiteX14" fmla="*/ 0 w 3477519"/>
              <a:gd name="connsiteY14" fmla="*/ 2673110 h 2673110"/>
              <a:gd name="connsiteX15" fmla="*/ 0 w 3477519"/>
              <a:gd name="connsiteY15" fmla="*/ 1951370 h 2673110"/>
              <a:gd name="connsiteX16" fmla="*/ 0 w 3477519"/>
              <a:gd name="connsiteY16" fmla="*/ 1336555 h 2673110"/>
              <a:gd name="connsiteX17" fmla="*/ 0 w 3477519"/>
              <a:gd name="connsiteY17" fmla="*/ 641546 h 2673110"/>
              <a:gd name="connsiteX18" fmla="*/ 0 w 3477519"/>
              <a:gd name="connsiteY18" fmla="*/ 0 h 267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77519" h="2673110" fill="none" extrusionOk="0">
                <a:moveTo>
                  <a:pt x="0" y="0"/>
                </a:moveTo>
                <a:cubicBezTo>
                  <a:pt x="142036" y="25024"/>
                  <a:pt x="371734" y="22777"/>
                  <a:pt x="625953" y="0"/>
                </a:cubicBezTo>
                <a:cubicBezTo>
                  <a:pt x="880172" y="-22777"/>
                  <a:pt x="1084993" y="18513"/>
                  <a:pt x="1356232" y="0"/>
                </a:cubicBezTo>
                <a:cubicBezTo>
                  <a:pt x="1627471" y="-18513"/>
                  <a:pt x="1787471" y="-3609"/>
                  <a:pt x="2016961" y="0"/>
                </a:cubicBezTo>
                <a:cubicBezTo>
                  <a:pt x="2246451" y="3609"/>
                  <a:pt x="2334598" y="6514"/>
                  <a:pt x="2642914" y="0"/>
                </a:cubicBezTo>
                <a:cubicBezTo>
                  <a:pt x="2951230" y="-6514"/>
                  <a:pt x="3091046" y="-14"/>
                  <a:pt x="3477519" y="0"/>
                </a:cubicBezTo>
                <a:cubicBezTo>
                  <a:pt x="3448445" y="203830"/>
                  <a:pt x="3485066" y="470785"/>
                  <a:pt x="3477519" y="668278"/>
                </a:cubicBezTo>
                <a:cubicBezTo>
                  <a:pt x="3469972" y="865771"/>
                  <a:pt x="3494981" y="1174429"/>
                  <a:pt x="3477519" y="1336555"/>
                </a:cubicBezTo>
                <a:cubicBezTo>
                  <a:pt x="3460057" y="1498681"/>
                  <a:pt x="3448196" y="1756507"/>
                  <a:pt x="3477519" y="1951370"/>
                </a:cubicBezTo>
                <a:cubicBezTo>
                  <a:pt x="3506842" y="2146233"/>
                  <a:pt x="3454231" y="2376422"/>
                  <a:pt x="3477519" y="2673110"/>
                </a:cubicBezTo>
                <a:cubicBezTo>
                  <a:pt x="3345755" y="2676740"/>
                  <a:pt x="3020655" y="2654160"/>
                  <a:pt x="2851566" y="2673110"/>
                </a:cubicBezTo>
                <a:cubicBezTo>
                  <a:pt x="2682477" y="2692060"/>
                  <a:pt x="2480961" y="2692853"/>
                  <a:pt x="2260387" y="2673110"/>
                </a:cubicBezTo>
                <a:cubicBezTo>
                  <a:pt x="2039813" y="2653367"/>
                  <a:pt x="1839708" y="2652481"/>
                  <a:pt x="1530108" y="2673110"/>
                </a:cubicBezTo>
                <a:cubicBezTo>
                  <a:pt x="1220508" y="2693739"/>
                  <a:pt x="1119329" y="2656078"/>
                  <a:pt x="904155" y="2673110"/>
                </a:cubicBezTo>
                <a:cubicBezTo>
                  <a:pt x="688981" y="2690142"/>
                  <a:pt x="298885" y="2641911"/>
                  <a:pt x="0" y="2673110"/>
                </a:cubicBezTo>
                <a:cubicBezTo>
                  <a:pt x="-23356" y="2415076"/>
                  <a:pt x="18823" y="2227993"/>
                  <a:pt x="0" y="1951370"/>
                </a:cubicBezTo>
                <a:cubicBezTo>
                  <a:pt x="-18823" y="1674747"/>
                  <a:pt x="14429" y="1493104"/>
                  <a:pt x="0" y="1336555"/>
                </a:cubicBezTo>
                <a:cubicBezTo>
                  <a:pt x="-14429" y="1180006"/>
                  <a:pt x="5132" y="870057"/>
                  <a:pt x="0" y="641546"/>
                </a:cubicBezTo>
                <a:cubicBezTo>
                  <a:pt x="-5132" y="413035"/>
                  <a:pt x="-3501" y="132068"/>
                  <a:pt x="0" y="0"/>
                </a:cubicBezTo>
                <a:close/>
              </a:path>
              <a:path w="3477519" h="2673110" stroke="0" extrusionOk="0">
                <a:moveTo>
                  <a:pt x="0" y="0"/>
                </a:moveTo>
                <a:cubicBezTo>
                  <a:pt x="285999" y="-7497"/>
                  <a:pt x="410746" y="6081"/>
                  <a:pt x="660729" y="0"/>
                </a:cubicBezTo>
                <a:cubicBezTo>
                  <a:pt x="910712" y="-6081"/>
                  <a:pt x="1105004" y="-18205"/>
                  <a:pt x="1251907" y="0"/>
                </a:cubicBezTo>
                <a:cubicBezTo>
                  <a:pt x="1398810" y="18205"/>
                  <a:pt x="1699627" y="-4957"/>
                  <a:pt x="2016961" y="0"/>
                </a:cubicBezTo>
                <a:cubicBezTo>
                  <a:pt x="2334295" y="4957"/>
                  <a:pt x="2523259" y="19040"/>
                  <a:pt x="2677690" y="0"/>
                </a:cubicBezTo>
                <a:cubicBezTo>
                  <a:pt x="2832121" y="-19040"/>
                  <a:pt x="3229201" y="23593"/>
                  <a:pt x="3477519" y="0"/>
                </a:cubicBezTo>
                <a:cubicBezTo>
                  <a:pt x="3480203" y="347766"/>
                  <a:pt x="3470551" y="573033"/>
                  <a:pt x="3477519" y="721740"/>
                </a:cubicBezTo>
                <a:cubicBezTo>
                  <a:pt x="3484487" y="870447"/>
                  <a:pt x="3498604" y="1146312"/>
                  <a:pt x="3477519" y="1390017"/>
                </a:cubicBezTo>
                <a:cubicBezTo>
                  <a:pt x="3456434" y="1633722"/>
                  <a:pt x="3470631" y="1912337"/>
                  <a:pt x="3477519" y="2058295"/>
                </a:cubicBezTo>
                <a:cubicBezTo>
                  <a:pt x="3484407" y="2204253"/>
                  <a:pt x="3502196" y="2535060"/>
                  <a:pt x="3477519" y="2673110"/>
                </a:cubicBezTo>
                <a:cubicBezTo>
                  <a:pt x="3336535" y="2684359"/>
                  <a:pt x="3001430" y="2654187"/>
                  <a:pt x="2851566" y="2673110"/>
                </a:cubicBezTo>
                <a:cubicBezTo>
                  <a:pt x="2701702" y="2692033"/>
                  <a:pt x="2392452" y="2672354"/>
                  <a:pt x="2156062" y="2673110"/>
                </a:cubicBezTo>
                <a:cubicBezTo>
                  <a:pt x="1919672" y="2673866"/>
                  <a:pt x="1820571" y="2702149"/>
                  <a:pt x="1495333" y="2673110"/>
                </a:cubicBezTo>
                <a:cubicBezTo>
                  <a:pt x="1170095" y="2644071"/>
                  <a:pt x="997259" y="2688599"/>
                  <a:pt x="730279" y="2673110"/>
                </a:cubicBezTo>
                <a:cubicBezTo>
                  <a:pt x="463299" y="2657621"/>
                  <a:pt x="184260" y="2694001"/>
                  <a:pt x="0" y="2673110"/>
                </a:cubicBezTo>
                <a:cubicBezTo>
                  <a:pt x="-21364" y="2431954"/>
                  <a:pt x="-28734" y="2323871"/>
                  <a:pt x="0" y="2058295"/>
                </a:cubicBezTo>
                <a:cubicBezTo>
                  <a:pt x="28734" y="1792719"/>
                  <a:pt x="27247" y="1529270"/>
                  <a:pt x="0" y="1390017"/>
                </a:cubicBezTo>
                <a:cubicBezTo>
                  <a:pt x="-27247" y="1250764"/>
                  <a:pt x="26298" y="1027201"/>
                  <a:pt x="0" y="748471"/>
                </a:cubicBezTo>
                <a:cubicBezTo>
                  <a:pt x="-26298" y="469741"/>
                  <a:pt x="22015" y="196798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E56C0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no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110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Box 318">
            <a:extLst>
              <a:ext uri="{FF2B5EF4-FFF2-40B4-BE49-F238E27FC236}">
                <a16:creationId xmlns:a16="http://schemas.microsoft.com/office/drawing/2014/main" id="{A2E4C06D-1E5B-EEA5-2886-FEFF821F1490}"/>
              </a:ext>
            </a:extLst>
          </p:cNvPr>
          <p:cNvSpPr txBox="1"/>
          <p:nvPr/>
        </p:nvSpPr>
        <p:spPr>
          <a:xfrm>
            <a:off x="3219411" y="2484068"/>
            <a:ext cx="2787350" cy="2672930"/>
          </a:xfrm>
          <a:custGeom>
            <a:avLst/>
            <a:gdLst>
              <a:gd name="connsiteX0" fmla="*/ 0 w 2787350"/>
              <a:gd name="connsiteY0" fmla="*/ 0 h 2672930"/>
              <a:gd name="connsiteX1" fmla="*/ 696838 w 2787350"/>
              <a:gd name="connsiteY1" fmla="*/ 0 h 2672930"/>
              <a:gd name="connsiteX2" fmla="*/ 1421549 w 2787350"/>
              <a:gd name="connsiteY2" fmla="*/ 0 h 2672930"/>
              <a:gd name="connsiteX3" fmla="*/ 2034766 w 2787350"/>
              <a:gd name="connsiteY3" fmla="*/ 0 h 2672930"/>
              <a:gd name="connsiteX4" fmla="*/ 2787350 w 2787350"/>
              <a:gd name="connsiteY4" fmla="*/ 0 h 2672930"/>
              <a:gd name="connsiteX5" fmla="*/ 2787350 w 2787350"/>
              <a:gd name="connsiteY5" fmla="*/ 694962 h 2672930"/>
              <a:gd name="connsiteX6" fmla="*/ 2787350 w 2787350"/>
              <a:gd name="connsiteY6" fmla="*/ 1309736 h 2672930"/>
              <a:gd name="connsiteX7" fmla="*/ 2787350 w 2787350"/>
              <a:gd name="connsiteY7" fmla="*/ 1977968 h 2672930"/>
              <a:gd name="connsiteX8" fmla="*/ 2787350 w 2787350"/>
              <a:gd name="connsiteY8" fmla="*/ 2672930 h 2672930"/>
              <a:gd name="connsiteX9" fmla="*/ 2174133 w 2787350"/>
              <a:gd name="connsiteY9" fmla="*/ 2672930 h 2672930"/>
              <a:gd name="connsiteX10" fmla="*/ 1449422 w 2787350"/>
              <a:gd name="connsiteY10" fmla="*/ 2672930 h 2672930"/>
              <a:gd name="connsiteX11" fmla="*/ 808332 w 2787350"/>
              <a:gd name="connsiteY11" fmla="*/ 2672930 h 2672930"/>
              <a:gd name="connsiteX12" fmla="*/ 0 w 2787350"/>
              <a:gd name="connsiteY12" fmla="*/ 2672930 h 2672930"/>
              <a:gd name="connsiteX13" fmla="*/ 0 w 2787350"/>
              <a:gd name="connsiteY13" fmla="*/ 2031427 h 2672930"/>
              <a:gd name="connsiteX14" fmla="*/ 0 w 2787350"/>
              <a:gd name="connsiteY14" fmla="*/ 1363194 h 2672930"/>
              <a:gd name="connsiteX15" fmla="*/ 0 w 2787350"/>
              <a:gd name="connsiteY15" fmla="*/ 668233 h 2672930"/>
              <a:gd name="connsiteX16" fmla="*/ 0 w 2787350"/>
              <a:gd name="connsiteY16" fmla="*/ 0 h 267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87350" h="2672930" fill="none" extrusionOk="0">
                <a:moveTo>
                  <a:pt x="0" y="0"/>
                </a:moveTo>
                <a:cubicBezTo>
                  <a:pt x="194555" y="6234"/>
                  <a:pt x="378481" y="28407"/>
                  <a:pt x="696838" y="0"/>
                </a:cubicBezTo>
                <a:cubicBezTo>
                  <a:pt x="1015195" y="-28407"/>
                  <a:pt x="1137563" y="-21118"/>
                  <a:pt x="1421549" y="0"/>
                </a:cubicBezTo>
                <a:cubicBezTo>
                  <a:pt x="1705535" y="21118"/>
                  <a:pt x="1821538" y="-8884"/>
                  <a:pt x="2034766" y="0"/>
                </a:cubicBezTo>
                <a:cubicBezTo>
                  <a:pt x="2247994" y="8884"/>
                  <a:pt x="2424164" y="5141"/>
                  <a:pt x="2787350" y="0"/>
                </a:cubicBezTo>
                <a:cubicBezTo>
                  <a:pt x="2776828" y="251220"/>
                  <a:pt x="2788664" y="541595"/>
                  <a:pt x="2787350" y="694962"/>
                </a:cubicBezTo>
                <a:cubicBezTo>
                  <a:pt x="2786036" y="848329"/>
                  <a:pt x="2784893" y="1004176"/>
                  <a:pt x="2787350" y="1309736"/>
                </a:cubicBezTo>
                <a:cubicBezTo>
                  <a:pt x="2789807" y="1615296"/>
                  <a:pt x="2758580" y="1702455"/>
                  <a:pt x="2787350" y="1977968"/>
                </a:cubicBezTo>
                <a:cubicBezTo>
                  <a:pt x="2816120" y="2253481"/>
                  <a:pt x="2804047" y="2531842"/>
                  <a:pt x="2787350" y="2672930"/>
                </a:cubicBezTo>
                <a:cubicBezTo>
                  <a:pt x="2624927" y="2695716"/>
                  <a:pt x="2394860" y="2695165"/>
                  <a:pt x="2174133" y="2672930"/>
                </a:cubicBezTo>
                <a:cubicBezTo>
                  <a:pt x="1953406" y="2650695"/>
                  <a:pt x="1661213" y="2678209"/>
                  <a:pt x="1449422" y="2672930"/>
                </a:cubicBezTo>
                <a:cubicBezTo>
                  <a:pt x="1237631" y="2667651"/>
                  <a:pt x="1078779" y="2688730"/>
                  <a:pt x="808332" y="2672930"/>
                </a:cubicBezTo>
                <a:cubicBezTo>
                  <a:pt x="537885" y="2657131"/>
                  <a:pt x="196809" y="2647090"/>
                  <a:pt x="0" y="2672930"/>
                </a:cubicBezTo>
                <a:cubicBezTo>
                  <a:pt x="747" y="2509015"/>
                  <a:pt x="-29677" y="2318194"/>
                  <a:pt x="0" y="2031427"/>
                </a:cubicBezTo>
                <a:cubicBezTo>
                  <a:pt x="29677" y="1744660"/>
                  <a:pt x="26253" y="1593101"/>
                  <a:pt x="0" y="1363194"/>
                </a:cubicBezTo>
                <a:cubicBezTo>
                  <a:pt x="-26253" y="1133287"/>
                  <a:pt x="28118" y="821370"/>
                  <a:pt x="0" y="668233"/>
                </a:cubicBezTo>
                <a:cubicBezTo>
                  <a:pt x="-28118" y="515096"/>
                  <a:pt x="694" y="315963"/>
                  <a:pt x="0" y="0"/>
                </a:cubicBezTo>
                <a:close/>
              </a:path>
              <a:path w="2787350" h="2672930" stroke="0" extrusionOk="0">
                <a:moveTo>
                  <a:pt x="0" y="0"/>
                </a:moveTo>
                <a:cubicBezTo>
                  <a:pt x="191464" y="23920"/>
                  <a:pt x="515411" y="15073"/>
                  <a:pt x="668964" y="0"/>
                </a:cubicBezTo>
                <a:cubicBezTo>
                  <a:pt x="822517" y="-15073"/>
                  <a:pt x="1012942" y="-975"/>
                  <a:pt x="1282181" y="0"/>
                </a:cubicBezTo>
                <a:cubicBezTo>
                  <a:pt x="1551420" y="975"/>
                  <a:pt x="1834980" y="11857"/>
                  <a:pt x="2034766" y="0"/>
                </a:cubicBezTo>
                <a:cubicBezTo>
                  <a:pt x="2234552" y="-11857"/>
                  <a:pt x="2608979" y="-34509"/>
                  <a:pt x="2787350" y="0"/>
                </a:cubicBezTo>
                <a:cubicBezTo>
                  <a:pt x="2779626" y="163587"/>
                  <a:pt x="2776320" y="350292"/>
                  <a:pt x="2787350" y="641503"/>
                </a:cubicBezTo>
                <a:cubicBezTo>
                  <a:pt x="2798380" y="932714"/>
                  <a:pt x="2766518" y="1053635"/>
                  <a:pt x="2787350" y="1256277"/>
                </a:cubicBezTo>
                <a:cubicBezTo>
                  <a:pt x="2808182" y="1458919"/>
                  <a:pt x="2755462" y="1674832"/>
                  <a:pt x="2787350" y="1924510"/>
                </a:cubicBezTo>
                <a:cubicBezTo>
                  <a:pt x="2819238" y="2174188"/>
                  <a:pt x="2777060" y="2460607"/>
                  <a:pt x="2787350" y="2672930"/>
                </a:cubicBezTo>
                <a:cubicBezTo>
                  <a:pt x="2610849" y="2698585"/>
                  <a:pt x="2396632" y="2704504"/>
                  <a:pt x="2146260" y="2672930"/>
                </a:cubicBezTo>
                <a:cubicBezTo>
                  <a:pt x="1895888" y="2641357"/>
                  <a:pt x="1623458" y="2642817"/>
                  <a:pt x="1449422" y="2672930"/>
                </a:cubicBezTo>
                <a:cubicBezTo>
                  <a:pt x="1275386" y="2703043"/>
                  <a:pt x="1024511" y="2706182"/>
                  <a:pt x="752585" y="2672930"/>
                </a:cubicBezTo>
                <a:cubicBezTo>
                  <a:pt x="480659" y="2639678"/>
                  <a:pt x="268302" y="2699064"/>
                  <a:pt x="0" y="2672930"/>
                </a:cubicBezTo>
                <a:cubicBezTo>
                  <a:pt x="-19236" y="2433812"/>
                  <a:pt x="19814" y="2135813"/>
                  <a:pt x="0" y="1951239"/>
                </a:cubicBezTo>
                <a:cubicBezTo>
                  <a:pt x="-19814" y="1766665"/>
                  <a:pt x="-8542" y="1415682"/>
                  <a:pt x="0" y="1229548"/>
                </a:cubicBezTo>
                <a:cubicBezTo>
                  <a:pt x="8542" y="1043414"/>
                  <a:pt x="-58306" y="565311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rgbClr val="E56C0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no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110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9" name="Google Shape;1083;p3">
            <a:extLst>
              <a:ext uri="{FF2B5EF4-FFF2-40B4-BE49-F238E27FC236}">
                <a16:creationId xmlns:a16="http://schemas.microsoft.com/office/drawing/2014/main" id="{BF013A87-A801-DDA3-2588-5C05537A8793}"/>
              </a:ext>
            </a:extLst>
          </p:cNvPr>
          <p:cNvCxnSpPr>
            <a:cxnSpLocks/>
            <a:endCxn id="582" idx="0"/>
          </p:cNvCxnSpPr>
          <p:nvPr/>
        </p:nvCxnSpPr>
        <p:spPr>
          <a:xfrm flipH="1">
            <a:off x="8640272" y="2849648"/>
            <a:ext cx="3842" cy="436726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3" name="Google Shape;1083;p3">
            <a:extLst>
              <a:ext uri="{FF2B5EF4-FFF2-40B4-BE49-F238E27FC236}">
                <a16:creationId xmlns:a16="http://schemas.microsoft.com/office/drawing/2014/main" id="{54F11CB8-5950-650B-B487-EE8CEC3C1380}"/>
              </a:ext>
            </a:extLst>
          </p:cNvPr>
          <p:cNvCxnSpPr>
            <a:cxnSpLocks/>
          </p:cNvCxnSpPr>
          <p:nvPr/>
        </p:nvCxnSpPr>
        <p:spPr>
          <a:xfrm>
            <a:off x="7018407" y="4797152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8" name="Google Shape;1083;p3">
            <a:extLst>
              <a:ext uri="{FF2B5EF4-FFF2-40B4-BE49-F238E27FC236}">
                <a16:creationId xmlns:a16="http://schemas.microsoft.com/office/drawing/2014/main" id="{2DEF425B-BD23-8608-F1E7-D118FD7777FC}"/>
              </a:ext>
            </a:extLst>
          </p:cNvPr>
          <p:cNvCxnSpPr>
            <a:cxnSpLocks/>
            <a:endCxn id="545" idx="0"/>
          </p:cNvCxnSpPr>
          <p:nvPr/>
        </p:nvCxnSpPr>
        <p:spPr>
          <a:xfrm flipH="1">
            <a:off x="7893882" y="2838903"/>
            <a:ext cx="3842" cy="447471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bg1">
                <a:lumMod val="8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8" name="Google Shape;1083;p3">
            <a:extLst>
              <a:ext uri="{FF2B5EF4-FFF2-40B4-BE49-F238E27FC236}">
                <a16:creationId xmlns:a16="http://schemas.microsoft.com/office/drawing/2014/main" id="{07D332B3-9725-E558-F732-34FEA0E95151}"/>
              </a:ext>
            </a:extLst>
          </p:cNvPr>
          <p:cNvCxnSpPr>
            <a:cxnSpLocks/>
            <a:stCxn id="479" idx="2"/>
            <a:endCxn id="366" idx="0"/>
          </p:cNvCxnSpPr>
          <p:nvPr/>
        </p:nvCxnSpPr>
        <p:spPr>
          <a:xfrm>
            <a:off x="9285238" y="2723755"/>
            <a:ext cx="21877" cy="678696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0" name="TextBox 349">
            <a:extLst>
              <a:ext uri="{FF2B5EF4-FFF2-40B4-BE49-F238E27FC236}">
                <a16:creationId xmlns:a16="http://schemas.microsoft.com/office/drawing/2014/main" id="{96B13BE3-245F-0F37-FAF0-3B5DD7716830}"/>
              </a:ext>
            </a:extLst>
          </p:cNvPr>
          <p:cNvSpPr txBox="1"/>
          <p:nvPr/>
        </p:nvSpPr>
        <p:spPr>
          <a:xfrm>
            <a:off x="108991" y="2480317"/>
            <a:ext cx="2979276" cy="2676680"/>
          </a:xfrm>
          <a:custGeom>
            <a:avLst/>
            <a:gdLst>
              <a:gd name="connsiteX0" fmla="*/ 0 w 2979276"/>
              <a:gd name="connsiteY0" fmla="*/ 0 h 2676680"/>
              <a:gd name="connsiteX1" fmla="*/ 566062 w 2979276"/>
              <a:gd name="connsiteY1" fmla="*/ 0 h 2676680"/>
              <a:gd name="connsiteX2" fmla="*/ 1072539 w 2979276"/>
              <a:gd name="connsiteY2" fmla="*/ 0 h 2676680"/>
              <a:gd name="connsiteX3" fmla="*/ 1727980 w 2979276"/>
              <a:gd name="connsiteY3" fmla="*/ 0 h 2676680"/>
              <a:gd name="connsiteX4" fmla="*/ 2294043 w 2979276"/>
              <a:gd name="connsiteY4" fmla="*/ 0 h 2676680"/>
              <a:gd name="connsiteX5" fmla="*/ 2979276 w 2979276"/>
              <a:gd name="connsiteY5" fmla="*/ 0 h 2676680"/>
              <a:gd name="connsiteX6" fmla="*/ 2979276 w 2979276"/>
              <a:gd name="connsiteY6" fmla="*/ 722704 h 2676680"/>
              <a:gd name="connsiteX7" fmla="*/ 2979276 w 2979276"/>
              <a:gd name="connsiteY7" fmla="*/ 1391874 h 2676680"/>
              <a:gd name="connsiteX8" fmla="*/ 2979276 w 2979276"/>
              <a:gd name="connsiteY8" fmla="*/ 2061044 h 2676680"/>
              <a:gd name="connsiteX9" fmla="*/ 2979276 w 2979276"/>
              <a:gd name="connsiteY9" fmla="*/ 2676680 h 2676680"/>
              <a:gd name="connsiteX10" fmla="*/ 2443006 w 2979276"/>
              <a:gd name="connsiteY10" fmla="*/ 2676680 h 2676680"/>
              <a:gd name="connsiteX11" fmla="*/ 1847151 w 2979276"/>
              <a:gd name="connsiteY11" fmla="*/ 2676680 h 2676680"/>
              <a:gd name="connsiteX12" fmla="*/ 1281089 w 2979276"/>
              <a:gd name="connsiteY12" fmla="*/ 2676680 h 2676680"/>
              <a:gd name="connsiteX13" fmla="*/ 625648 w 2979276"/>
              <a:gd name="connsiteY13" fmla="*/ 2676680 h 2676680"/>
              <a:gd name="connsiteX14" fmla="*/ 0 w 2979276"/>
              <a:gd name="connsiteY14" fmla="*/ 2676680 h 2676680"/>
              <a:gd name="connsiteX15" fmla="*/ 0 w 2979276"/>
              <a:gd name="connsiteY15" fmla="*/ 2061044 h 2676680"/>
              <a:gd name="connsiteX16" fmla="*/ 0 w 2979276"/>
              <a:gd name="connsiteY16" fmla="*/ 1391874 h 2676680"/>
              <a:gd name="connsiteX17" fmla="*/ 0 w 2979276"/>
              <a:gd name="connsiteY17" fmla="*/ 749470 h 2676680"/>
              <a:gd name="connsiteX18" fmla="*/ 0 w 2979276"/>
              <a:gd name="connsiteY18" fmla="*/ 0 h 267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79276" h="2676680" extrusionOk="0">
                <a:moveTo>
                  <a:pt x="0" y="0"/>
                </a:moveTo>
                <a:cubicBezTo>
                  <a:pt x="197256" y="3909"/>
                  <a:pt x="418075" y="13909"/>
                  <a:pt x="566062" y="0"/>
                </a:cubicBezTo>
                <a:cubicBezTo>
                  <a:pt x="714049" y="-13909"/>
                  <a:pt x="828433" y="-24005"/>
                  <a:pt x="1072539" y="0"/>
                </a:cubicBezTo>
                <a:cubicBezTo>
                  <a:pt x="1316645" y="24005"/>
                  <a:pt x="1522052" y="5445"/>
                  <a:pt x="1727980" y="0"/>
                </a:cubicBezTo>
                <a:cubicBezTo>
                  <a:pt x="1933908" y="-5445"/>
                  <a:pt x="2036578" y="19525"/>
                  <a:pt x="2294043" y="0"/>
                </a:cubicBezTo>
                <a:cubicBezTo>
                  <a:pt x="2551508" y="-19525"/>
                  <a:pt x="2737948" y="-24419"/>
                  <a:pt x="2979276" y="0"/>
                </a:cubicBezTo>
                <a:cubicBezTo>
                  <a:pt x="2989583" y="262335"/>
                  <a:pt x="2999146" y="577894"/>
                  <a:pt x="2979276" y="722704"/>
                </a:cubicBezTo>
                <a:cubicBezTo>
                  <a:pt x="2959406" y="867514"/>
                  <a:pt x="2973618" y="1215792"/>
                  <a:pt x="2979276" y="1391874"/>
                </a:cubicBezTo>
                <a:cubicBezTo>
                  <a:pt x="2984935" y="1567956"/>
                  <a:pt x="2988493" y="1769378"/>
                  <a:pt x="2979276" y="2061044"/>
                </a:cubicBezTo>
                <a:cubicBezTo>
                  <a:pt x="2970060" y="2352710"/>
                  <a:pt x="2965295" y="2497560"/>
                  <a:pt x="2979276" y="2676680"/>
                </a:cubicBezTo>
                <a:cubicBezTo>
                  <a:pt x="2808279" y="2693602"/>
                  <a:pt x="2577892" y="2669889"/>
                  <a:pt x="2443006" y="2676680"/>
                </a:cubicBezTo>
                <a:cubicBezTo>
                  <a:pt x="2308120" y="2683472"/>
                  <a:pt x="2086522" y="2655236"/>
                  <a:pt x="1847151" y="2676680"/>
                </a:cubicBezTo>
                <a:cubicBezTo>
                  <a:pt x="1607780" y="2698124"/>
                  <a:pt x="1507168" y="2649469"/>
                  <a:pt x="1281089" y="2676680"/>
                </a:cubicBezTo>
                <a:cubicBezTo>
                  <a:pt x="1055010" y="2703891"/>
                  <a:pt x="791323" y="2660963"/>
                  <a:pt x="625648" y="2676680"/>
                </a:cubicBezTo>
                <a:cubicBezTo>
                  <a:pt x="459973" y="2692397"/>
                  <a:pt x="211354" y="2649278"/>
                  <a:pt x="0" y="2676680"/>
                </a:cubicBezTo>
                <a:cubicBezTo>
                  <a:pt x="-1229" y="2503278"/>
                  <a:pt x="10367" y="2328926"/>
                  <a:pt x="0" y="2061044"/>
                </a:cubicBezTo>
                <a:cubicBezTo>
                  <a:pt x="-10367" y="1793162"/>
                  <a:pt x="-5679" y="1594786"/>
                  <a:pt x="0" y="1391874"/>
                </a:cubicBezTo>
                <a:cubicBezTo>
                  <a:pt x="5679" y="1188962"/>
                  <a:pt x="-25480" y="1061746"/>
                  <a:pt x="0" y="749470"/>
                </a:cubicBezTo>
                <a:cubicBezTo>
                  <a:pt x="25480" y="437194"/>
                  <a:pt x="-4568" y="152103"/>
                  <a:pt x="0" y="0"/>
                </a:cubicBezTo>
                <a:close/>
              </a:path>
            </a:pathLst>
          </a:custGeom>
          <a:noFill/>
          <a:ln w="9525">
            <a:solidFill>
              <a:srgbClr val="E56C0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no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1108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5" name="Google Shape;1054;p3">
            <a:extLst>
              <a:ext uri="{FF2B5EF4-FFF2-40B4-BE49-F238E27FC236}">
                <a16:creationId xmlns:a16="http://schemas.microsoft.com/office/drawing/2014/main" id="{CA7B25FF-D6ED-CC8D-874E-AFB206454D52}"/>
              </a:ext>
            </a:extLst>
          </p:cNvPr>
          <p:cNvCxnSpPr>
            <a:cxnSpLocks/>
          </p:cNvCxnSpPr>
          <p:nvPr/>
        </p:nvCxnSpPr>
        <p:spPr>
          <a:xfrm>
            <a:off x="8458734" y="852269"/>
            <a:ext cx="0" cy="34587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Номер слайда 67">
            <a:extLst>
              <a:ext uri="{FF2B5EF4-FFF2-40B4-BE49-F238E27FC236}">
                <a16:creationId xmlns:a16="http://schemas.microsoft.com/office/drawing/2014/main" id="{73E80661-7324-F781-05CA-8972D35F7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4592" y="6558298"/>
            <a:ext cx="534918" cy="222125"/>
          </a:xfrm>
          <a:solidFill>
            <a:srgbClr val="E56C08"/>
          </a:solidFill>
          <a:ln>
            <a:noFill/>
          </a:ln>
        </p:spPr>
        <p:txBody>
          <a:bodyPr vert="horz" lIns="91440" tIns="45720" rIns="91440" bIns="45720" rtlCol="0" anchor="ctr"/>
          <a:lstStyle/>
          <a:p>
            <a:pPr algn="ctr"/>
            <a:fld id="{84354509-BB7E-4CD0-B600-C43E671D254E}" type="slidenum">
              <a:rPr lang="ru-RU">
                <a:solidFill>
                  <a:schemeClr val="bg1"/>
                </a:solidFill>
              </a:rPr>
              <a:pPr algn="ctr"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5CB3770-92F3-1D2F-D845-44832D642226}"/>
              </a:ext>
            </a:extLst>
          </p:cNvPr>
          <p:cNvCxnSpPr>
            <a:cxnSpLocks/>
          </p:cNvCxnSpPr>
          <p:nvPr/>
        </p:nvCxnSpPr>
        <p:spPr>
          <a:xfrm>
            <a:off x="613590" y="548680"/>
            <a:ext cx="892376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oogle Shape;1083;p3">
            <a:extLst>
              <a:ext uri="{FF2B5EF4-FFF2-40B4-BE49-F238E27FC236}">
                <a16:creationId xmlns:a16="http://schemas.microsoft.com/office/drawing/2014/main" id="{EA467B78-8666-328D-3E6D-6D2C57B6B052}"/>
              </a:ext>
            </a:extLst>
          </p:cNvPr>
          <p:cNvCxnSpPr>
            <a:cxnSpLocks/>
          </p:cNvCxnSpPr>
          <p:nvPr/>
        </p:nvCxnSpPr>
        <p:spPr>
          <a:xfrm flipH="1">
            <a:off x="3524174" y="2830370"/>
            <a:ext cx="1895" cy="59863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6" name="Группа 585">
            <a:extLst>
              <a:ext uri="{FF2B5EF4-FFF2-40B4-BE49-F238E27FC236}">
                <a16:creationId xmlns:a16="http://schemas.microsoft.com/office/drawing/2014/main" id="{0494DB83-EF07-EC9A-547E-2235DA55C58E}"/>
              </a:ext>
            </a:extLst>
          </p:cNvPr>
          <p:cNvGrpSpPr/>
          <p:nvPr/>
        </p:nvGrpSpPr>
        <p:grpSpPr>
          <a:xfrm>
            <a:off x="4215557" y="1326882"/>
            <a:ext cx="490538" cy="631967"/>
            <a:chOff x="3980226" y="1398890"/>
            <a:chExt cx="490538" cy="631967"/>
          </a:xfrm>
        </p:grpSpPr>
        <p:sp>
          <p:nvSpPr>
            <p:cNvPr id="19" name="Прямокутник 13">
              <a:extLst>
                <a:ext uri="{FF2B5EF4-FFF2-40B4-BE49-F238E27FC236}">
                  <a16:creationId xmlns:a16="http://schemas.microsoft.com/office/drawing/2014/main" id="{49F13462-B272-03CD-106B-C18FE6A1D1A0}"/>
                </a:ext>
              </a:extLst>
            </p:cNvPr>
            <p:cNvSpPr/>
            <p:nvPr/>
          </p:nvSpPr>
          <p:spPr>
            <a:xfrm>
              <a:off x="3980226" y="1398890"/>
              <a:ext cx="490538" cy="6319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22" name="Групувати 16">
              <a:extLst>
                <a:ext uri="{FF2B5EF4-FFF2-40B4-BE49-F238E27FC236}">
                  <a16:creationId xmlns:a16="http://schemas.microsoft.com/office/drawing/2014/main" id="{C7BE0BD5-2768-AE61-AFBA-ADC05758108E}"/>
                </a:ext>
              </a:extLst>
            </p:cNvPr>
            <p:cNvGrpSpPr/>
            <p:nvPr/>
          </p:nvGrpSpPr>
          <p:grpSpPr>
            <a:xfrm>
              <a:off x="4096635" y="1484784"/>
              <a:ext cx="257721" cy="440728"/>
              <a:chOff x="4238616" y="1110343"/>
              <a:chExt cx="257721" cy="440728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192C95FD-EF7B-9837-21F1-A5BFD5A4E53A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4AA1BB8D-44AD-3DEE-1A13-0257772A1042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5" name="Google Shape;1052;p3">
            <a:extLst>
              <a:ext uri="{FF2B5EF4-FFF2-40B4-BE49-F238E27FC236}">
                <a16:creationId xmlns:a16="http://schemas.microsoft.com/office/drawing/2014/main" id="{778A22DB-1F3C-DB50-6B06-323541BCB0B6}"/>
              </a:ext>
            </a:extLst>
          </p:cNvPr>
          <p:cNvCxnSpPr>
            <a:cxnSpLocks/>
          </p:cNvCxnSpPr>
          <p:nvPr/>
        </p:nvCxnSpPr>
        <p:spPr>
          <a:xfrm>
            <a:off x="3325045" y="2840173"/>
            <a:ext cx="1175318" cy="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0" name="Google Shape;1083;p3">
            <a:extLst>
              <a:ext uri="{FF2B5EF4-FFF2-40B4-BE49-F238E27FC236}">
                <a16:creationId xmlns:a16="http://schemas.microsoft.com/office/drawing/2014/main" id="{CCE9173C-A415-7B31-CFE6-547299BDC7EE}"/>
              </a:ext>
            </a:extLst>
          </p:cNvPr>
          <p:cNvCxnSpPr>
            <a:cxnSpLocks/>
          </p:cNvCxnSpPr>
          <p:nvPr/>
        </p:nvCxnSpPr>
        <p:spPr>
          <a:xfrm>
            <a:off x="5641974" y="2827278"/>
            <a:ext cx="0" cy="85811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1052;p3">
            <a:extLst>
              <a:ext uri="{FF2B5EF4-FFF2-40B4-BE49-F238E27FC236}">
                <a16:creationId xmlns:a16="http://schemas.microsoft.com/office/drawing/2014/main" id="{1C23C0AB-8D32-338C-3ED7-41DB05C597DF}"/>
              </a:ext>
            </a:extLst>
          </p:cNvPr>
          <p:cNvCxnSpPr>
            <a:cxnSpLocks/>
          </p:cNvCxnSpPr>
          <p:nvPr/>
        </p:nvCxnSpPr>
        <p:spPr>
          <a:xfrm>
            <a:off x="191344" y="4797882"/>
            <a:ext cx="2792527" cy="1045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" name="Picture 8">
            <a:extLst>
              <a:ext uri="{FF2B5EF4-FFF2-40B4-BE49-F238E27FC236}">
                <a16:creationId xmlns:a16="http://schemas.microsoft.com/office/drawing/2014/main" id="{82406133-60FD-11FC-2C30-44EEF921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1" y="5312425"/>
            <a:ext cx="517568" cy="65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Google Shape;1083;p3">
            <a:extLst>
              <a:ext uri="{FF2B5EF4-FFF2-40B4-BE49-F238E27FC236}">
                <a16:creationId xmlns:a16="http://schemas.microsoft.com/office/drawing/2014/main" id="{C0CB6685-D883-3EF5-ED53-A5441795E06C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295605" y="4786209"/>
            <a:ext cx="0" cy="526216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" name="Google Shape;1083;p3">
            <a:extLst>
              <a:ext uri="{FF2B5EF4-FFF2-40B4-BE49-F238E27FC236}">
                <a16:creationId xmlns:a16="http://schemas.microsoft.com/office/drawing/2014/main" id="{9A59ABB8-2FB7-AFB3-05A8-C4270C8B92C1}"/>
              </a:ext>
            </a:extLst>
          </p:cNvPr>
          <p:cNvCxnSpPr>
            <a:cxnSpLocks/>
          </p:cNvCxnSpPr>
          <p:nvPr/>
        </p:nvCxnSpPr>
        <p:spPr>
          <a:xfrm>
            <a:off x="1055440" y="4797152"/>
            <a:ext cx="0" cy="542637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" name="Google Shape;1083;p3">
            <a:extLst>
              <a:ext uri="{FF2B5EF4-FFF2-40B4-BE49-F238E27FC236}">
                <a16:creationId xmlns:a16="http://schemas.microsoft.com/office/drawing/2014/main" id="{200B18C4-5B13-8DAD-B658-05C90334F854}"/>
              </a:ext>
            </a:extLst>
          </p:cNvPr>
          <p:cNvCxnSpPr>
            <a:cxnSpLocks/>
          </p:cNvCxnSpPr>
          <p:nvPr/>
        </p:nvCxnSpPr>
        <p:spPr>
          <a:xfrm>
            <a:off x="2063552" y="4797152"/>
            <a:ext cx="0" cy="68884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0D86FC-BAA8-CDEA-E949-E5C5AFC52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5057764"/>
            <a:ext cx="873204" cy="913706"/>
          </a:xfrm>
          <a:prstGeom prst="rect">
            <a:avLst/>
          </a:prstGeom>
        </p:spPr>
      </p:pic>
      <p:sp>
        <p:nvSpPr>
          <p:cNvPr id="92" name="Google Shape;1085;p3">
            <a:extLst>
              <a:ext uri="{FF2B5EF4-FFF2-40B4-BE49-F238E27FC236}">
                <a16:creationId xmlns:a16="http://schemas.microsoft.com/office/drawing/2014/main" id="{99CE7E14-83C8-A9B9-99E8-0F8379A7CDC1}"/>
              </a:ext>
            </a:extLst>
          </p:cNvPr>
          <p:cNvSpPr/>
          <p:nvPr/>
        </p:nvSpPr>
        <p:spPr>
          <a:xfrm>
            <a:off x="4483575" y="908720"/>
            <a:ext cx="676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35кВ</a:t>
            </a:r>
            <a:endParaRPr lang="uk-UA" b="1" i="0" u="none" strike="noStrike" cap="none" dirty="0">
              <a:solidFill>
                <a:schemeClr val="bg1">
                  <a:lumMod val="8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93" name="Google Shape;1085;p3">
            <a:extLst>
              <a:ext uri="{FF2B5EF4-FFF2-40B4-BE49-F238E27FC236}">
                <a16:creationId xmlns:a16="http://schemas.microsoft.com/office/drawing/2014/main" id="{1AF32818-916B-390E-734A-649FF7EAD472}"/>
              </a:ext>
            </a:extLst>
          </p:cNvPr>
          <p:cNvSpPr/>
          <p:nvPr/>
        </p:nvSpPr>
        <p:spPr>
          <a:xfrm>
            <a:off x="717314" y="4575988"/>
            <a:ext cx="69275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0,4</a:t>
            </a:r>
            <a:r>
              <a:rPr lang="uk-UA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95" name="Google Shape;1085;p3">
            <a:extLst>
              <a:ext uri="{FF2B5EF4-FFF2-40B4-BE49-F238E27FC236}">
                <a16:creationId xmlns:a16="http://schemas.microsoft.com/office/drawing/2014/main" id="{E607E9B4-D3E1-2C75-9652-7D5D474C720B}"/>
              </a:ext>
            </a:extLst>
          </p:cNvPr>
          <p:cNvSpPr/>
          <p:nvPr/>
        </p:nvSpPr>
        <p:spPr>
          <a:xfrm>
            <a:off x="3213563" y="2563851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139" name="Прямокутник 42">
            <a:extLst>
              <a:ext uri="{FF2B5EF4-FFF2-40B4-BE49-F238E27FC236}">
                <a16:creationId xmlns:a16="http://schemas.microsoft.com/office/drawing/2014/main" id="{1D88F8D7-BB4E-5A8F-F58C-F64958A4B54C}"/>
              </a:ext>
            </a:extLst>
          </p:cNvPr>
          <p:cNvSpPr/>
          <p:nvPr/>
        </p:nvSpPr>
        <p:spPr>
          <a:xfrm>
            <a:off x="4368204" y="962467"/>
            <a:ext cx="180000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2" name="Google Shape;1085;p3">
            <a:extLst>
              <a:ext uri="{FF2B5EF4-FFF2-40B4-BE49-F238E27FC236}">
                <a16:creationId xmlns:a16="http://schemas.microsoft.com/office/drawing/2014/main" id="{5BFB5282-2F34-E8C3-DC63-4606F55B0B22}"/>
              </a:ext>
            </a:extLst>
          </p:cNvPr>
          <p:cNvSpPr/>
          <p:nvPr/>
        </p:nvSpPr>
        <p:spPr>
          <a:xfrm>
            <a:off x="3360820" y="1290396"/>
            <a:ext cx="809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ПС 35кВ</a:t>
            </a:r>
            <a:br>
              <a:rPr lang="uk-UA" sz="1400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</a:br>
            <a:r>
              <a:rPr lang="uk-UA" sz="1400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«</a:t>
            </a:r>
            <a:r>
              <a:rPr lang="uk-UA" sz="1400" dirty="0" err="1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Брочків</a:t>
            </a:r>
            <a:r>
              <a:rPr lang="uk-UA" sz="1400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»</a:t>
            </a:r>
            <a:endParaRPr lang="uk-UA" sz="1400" i="0" u="none" strike="noStrike" cap="none" dirty="0">
              <a:solidFill>
                <a:schemeClr val="bg1">
                  <a:lumMod val="8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156" name="Прямокутник 42">
            <a:extLst>
              <a:ext uri="{FF2B5EF4-FFF2-40B4-BE49-F238E27FC236}">
                <a16:creationId xmlns:a16="http://schemas.microsoft.com/office/drawing/2014/main" id="{80F6C3F4-7068-275A-20BE-1087B713708B}"/>
              </a:ext>
            </a:extLst>
          </p:cNvPr>
          <p:cNvSpPr/>
          <p:nvPr/>
        </p:nvSpPr>
        <p:spPr>
          <a:xfrm>
            <a:off x="3431704" y="2973029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Google Shape;1085;p3">
            <a:extLst>
              <a:ext uri="{FF2B5EF4-FFF2-40B4-BE49-F238E27FC236}">
                <a16:creationId xmlns:a16="http://schemas.microsoft.com/office/drawing/2014/main" id="{66C04E64-D118-531F-2750-D95768E961EC}"/>
              </a:ext>
            </a:extLst>
          </p:cNvPr>
          <p:cNvSpPr/>
          <p:nvPr/>
        </p:nvSpPr>
        <p:spPr>
          <a:xfrm>
            <a:off x="7358699" y="4005064"/>
            <a:ext cx="182611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rgbClr val="E56C08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«Очисні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rgbClr val="E56C08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водопровідні споруди»</a:t>
            </a:r>
            <a:endParaRPr lang="uk-UA" sz="1400" i="0" u="none" strike="noStrike" cap="none" dirty="0">
              <a:solidFill>
                <a:srgbClr val="E56C08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178" name="Google Shape;1054;p3">
            <a:extLst>
              <a:ext uri="{FF2B5EF4-FFF2-40B4-BE49-F238E27FC236}">
                <a16:creationId xmlns:a16="http://schemas.microsoft.com/office/drawing/2014/main" id="{34872CA1-CE95-3DD2-C164-9057C92C9721}"/>
              </a:ext>
            </a:extLst>
          </p:cNvPr>
          <p:cNvCxnSpPr>
            <a:cxnSpLocks/>
          </p:cNvCxnSpPr>
          <p:nvPr/>
        </p:nvCxnSpPr>
        <p:spPr>
          <a:xfrm flipH="1">
            <a:off x="2061741" y="948926"/>
            <a:ext cx="1811" cy="251873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" name="Google Shape;1085;p3">
            <a:extLst>
              <a:ext uri="{FF2B5EF4-FFF2-40B4-BE49-F238E27FC236}">
                <a16:creationId xmlns:a16="http://schemas.microsoft.com/office/drawing/2014/main" id="{E6F93C88-53BB-97E9-F70F-58A27B0FC9CD}"/>
              </a:ext>
            </a:extLst>
          </p:cNvPr>
          <p:cNvSpPr/>
          <p:nvPr/>
        </p:nvSpPr>
        <p:spPr>
          <a:xfrm>
            <a:off x="2467351" y="575270"/>
            <a:ext cx="109740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П</a:t>
            </a:r>
            <a:r>
              <a:rPr lang="uk-UA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Л 110</a:t>
            </a:r>
            <a:r>
              <a:rPr lang="uk-UA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180" name="Google Shape;1085;p3">
            <a:extLst>
              <a:ext uri="{FF2B5EF4-FFF2-40B4-BE49-F238E27FC236}">
                <a16:creationId xmlns:a16="http://schemas.microsoft.com/office/drawing/2014/main" id="{44BA9460-AB6D-3E1E-878C-147215194061}"/>
              </a:ext>
            </a:extLst>
          </p:cNvPr>
          <p:cNvSpPr/>
          <p:nvPr/>
        </p:nvSpPr>
        <p:spPr>
          <a:xfrm>
            <a:off x="2559608" y="2541351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183" name="Google Shape;1085;p3">
            <a:extLst>
              <a:ext uri="{FF2B5EF4-FFF2-40B4-BE49-F238E27FC236}">
                <a16:creationId xmlns:a16="http://schemas.microsoft.com/office/drawing/2014/main" id="{9E58171D-0103-E8C6-CDFB-328AA383CE46}"/>
              </a:ext>
            </a:extLst>
          </p:cNvPr>
          <p:cNvSpPr/>
          <p:nvPr/>
        </p:nvSpPr>
        <p:spPr>
          <a:xfrm>
            <a:off x="939599" y="1198147"/>
            <a:ext cx="809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ПС 110кВ</a:t>
            </a:r>
            <a:b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</a:br>
            <a: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«Долина»</a:t>
            </a:r>
            <a:endParaRPr lang="uk-UA" sz="140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189" name="Google Shape;1085;p3">
            <a:extLst>
              <a:ext uri="{FF2B5EF4-FFF2-40B4-BE49-F238E27FC236}">
                <a16:creationId xmlns:a16="http://schemas.microsoft.com/office/drawing/2014/main" id="{D58967F9-973C-210F-307B-1B9BB5AAE4B7}"/>
              </a:ext>
            </a:extLst>
          </p:cNvPr>
          <p:cNvSpPr/>
          <p:nvPr/>
        </p:nvSpPr>
        <p:spPr>
          <a:xfrm>
            <a:off x="7651927" y="575270"/>
            <a:ext cx="676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110</a:t>
            </a:r>
            <a:r>
              <a:rPr lang="uk-UA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194" name="Прямокутник 13">
            <a:extLst>
              <a:ext uri="{FF2B5EF4-FFF2-40B4-BE49-F238E27FC236}">
                <a16:creationId xmlns:a16="http://schemas.microsoft.com/office/drawing/2014/main" id="{C27C6824-C72F-14FC-4DD0-7444F5826624}"/>
              </a:ext>
            </a:extLst>
          </p:cNvPr>
          <p:cNvSpPr/>
          <p:nvPr/>
        </p:nvSpPr>
        <p:spPr>
          <a:xfrm>
            <a:off x="8214831" y="1124744"/>
            <a:ext cx="490538" cy="631967"/>
          </a:xfrm>
          <a:prstGeom prst="rect">
            <a:avLst/>
          </a:prstGeom>
          <a:solidFill>
            <a:schemeClr val="bg1"/>
          </a:solidFill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96" name="Групувати 16">
            <a:extLst>
              <a:ext uri="{FF2B5EF4-FFF2-40B4-BE49-F238E27FC236}">
                <a16:creationId xmlns:a16="http://schemas.microsoft.com/office/drawing/2014/main" id="{8ECD3CC5-940C-DE8C-BECF-92825CFD11E8}"/>
              </a:ext>
            </a:extLst>
          </p:cNvPr>
          <p:cNvGrpSpPr/>
          <p:nvPr/>
        </p:nvGrpSpPr>
        <p:grpSpPr>
          <a:xfrm>
            <a:off x="8331240" y="1220363"/>
            <a:ext cx="257721" cy="440728"/>
            <a:chOff x="4238616" y="1110343"/>
            <a:chExt cx="257721" cy="440728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E506FDB2-2B64-9D66-D514-365B7113BD76}"/>
                </a:ext>
              </a:extLst>
            </p:cNvPr>
            <p:cNvSpPr/>
            <p:nvPr/>
          </p:nvSpPr>
          <p:spPr>
            <a:xfrm>
              <a:off x="4241346" y="1110343"/>
              <a:ext cx="254991" cy="25499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Овал 197">
              <a:extLst>
                <a:ext uri="{FF2B5EF4-FFF2-40B4-BE49-F238E27FC236}">
                  <a16:creationId xmlns:a16="http://schemas.microsoft.com/office/drawing/2014/main" id="{0C584F00-667C-2AE3-A94E-76AE0F9FC8A0}"/>
                </a:ext>
              </a:extLst>
            </p:cNvPr>
            <p:cNvSpPr/>
            <p:nvPr/>
          </p:nvSpPr>
          <p:spPr>
            <a:xfrm>
              <a:off x="4238616" y="1296080"/>
              <a:ext cx="254991" cy="25499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1" name="Google Shape;1085;p3">
            <a:extLst>
              <a:ext uri="{FF2B5EF4-FFF2-40B4-BE49-F238E27FC236}">
                <a16:creationId xmlns:a16="http://schemas.microsoft.com/office/drawing/2014/main" id="{BC12E30C-8F52-ADBF-F6F9-0EC6B99F0463}"/>
              </a:ext>
            </a:extLst>
          </p:cNvPr>
          <p:cNvSpPr/>
          <p:nvPr/>
        </p:nvSpPr>
        <p:spPr>
          <a:xfrm>
            <a:off x="7650009" y="1772231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204" name="Google Shape;1085;p3">
            <a:extLst>
              <a:ext uri="{FF2B5EF4-FFF2-40B4-BE49-F238E27FC236}">
                <a16:creationId xmlns:a16="http://schemas.microsoft.com/office/drawing/2014/main" id="{2EF591C4-C02B-886D-73EB-1929F2DF7E60}"/>
              </a:ext>
            </a:extLst>
          </p:cNvPr>
          <p:cNvSpPr/>
          <p:nvPr/>
        </p:nvSpPr>
        <p:spPr>
          <a:xfrm>
            <a:off x="8760267" y="1226724"/>
            <a:ext cx="809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ПС 110кВ</a:t>
            </a:r>
            <a:b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</a:br>
            <a: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«УПГ»</a:t>
            </a:r>
            <a:endParaRPr lang="uk-UA" sz="140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210" name="Google Shape;1085;p3">
            <a:extLst>
              <a:ext uri="{FF2B5EF4-FFF2-40B4-BE49-F238E27FC236}">
                <a16:creationId xmlns:a16="http://schemas.microsoft.com/office/drawing/2014/main" id="{BEB49D3D-3C21-C8E2-AA05-12D1BB019045}"/>
              </a:ext>
            </a:extLst>
          </p:cNvPr>
          <p:cNvSpPr/>
          <p:nvPr/>
        </p:nvSpPr>
        <p:spPr>
          <a:xfrm>
            <a:off x="2314375" y="1069578"/>
            <a:ext cx="676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35кВ</a:t>
            </a:r>
            <a:endParaRPr lang="uk-UA" b="1" i="0" u="none" strike="noStrike" cap="none" dirty="0">
              <a:solidFill>
                <a:schemeClr val="bg1">
                  <a:lumMod val="8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219" name="Google Shape;1052;p3">
            <a:extLst>
              <a:ext uri="{FF2B5EF4-FFF2-40B4-BE49-F238E27FC236}">
                <a16:creationId xmlns:a16="http://schemas.microsoft.com/office/drawing/2014/main" id="{151E3CBA-47BB-9BA0-1F1B-0C5929C807B5}"/>
              </a:ext>
            </a:extLst>
          </p:cNvPr>
          <p:cNvCxnSpPr>
            <a:cxnSpLocks/>
          </p:cNvCxnSpPr>
          <p:nvPr/>
        </p:nvCxnSpPr>
        <p:spPr>
          <a:xfrm>
            <a:off x="6240016" y="2840172"/>
            <a:ext cx="3269356" cy="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3" name="Google Shape;1085;p3">
            <a:extLst>
              <a:ext uri="{FF2B5EF4-FFF2-40B4-BE49-F238E27FC236}">
                <a16:creationId xmlns:a16="http://schemas.microsoft.com/office/drawing/2014/main" id="{4BB7BBE4-83D4-5C2D-E50D-606ADC622DAF}"/>
              </a:ext>
            </a:extLst>
          </p:cNvPr>
          <p:cNvSpPr/>
          <p:nvPr/>
        </p:nvSpPr>
        <p:spPr>
          <a:xfrm>
            <a:off x="8420046" y="2543488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224" name="Прямокутник 42">
            <a:extLst>
              <a:ext uri="{FF2B5EF4-FFF2-40B4-BE49-F238E27FC236}">
                <a16:creationId xmlns:a16="http://schemas.microsoft.com/office/drawing/2014/main" id="{0935B1BF-0CC1-678B-F445-B5C5384CD828}"/>
              </a:ext>
            </a:extLst>
          </p:cNvPr>
          <p:cNvSpPr/>
          <p:nvPr/>
        </p:nvSpPr>
        <p:spPr>
          <a:xfrm>
            <a:off x="8184232" y="2735982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Google Shape;1085;p3">
            <a:extLst>
              <a:ext uri="{FF2B5EF4-FFF2-40B4-BE49-F238E27FC236}">
                <a16:creationId xmlns:a16="http://schemas.microsoft.com/office/drawing/2014/main" id="{18FFBEBA-52B0-3873-C6BB-AE626905C345}"/>
              </a:ext>
            </a:extLst>
          </p:cNvPr>
          <p:cNvSpPr/>
          <p:nvPr/>
        </p:nvSpPr>
        <p:spPr>
          <a:xfrm>
            <a:off x="335360" y="548680"/>
            <a:ext cx="18483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Від ПС «Стрий»</a:t>
            </a:r>
          </a:p>
        </p:txBody>
      </p:sp>
      <p:cxnSp>
        <p:nvCxnSpPr>
          <p:cNvPr id="230" name="Google Shape;1052;p3">
            <a:extLst>
              <a:ext uri="{FF2B5EF4-FFF2-40B4-BE49-F238E27FC236}">
                <a16:creationId xmlns:a16="http://schemas.microsoft.com/office/drawing/2014/main" id="{17299799-3DE1-194C-FB83-3D831D9F8EAC}"/>
              </a:ext>
            </a:extLst>
          </p:cNvPr>
          <p:cNvCxnSpPr>
            <a:cxnSpLocks/>
          </p:cNvCxnSpPr>
          <p:nvPr/>
        </p:nvCxnSpPr>
        <p:spPr>
          <a:xfrm>
            <a:off x="224221" y="886626"/>
            <a:ext cx="471179" cy="0"/>
          </a:xfrm>
          <a:prstGeom prst="straightConnector1">
            <a:avLst/>
          </a:prstGeom>
          <a:solidFill>
            <a:schemeClr val="dk2"/>
          </a:solidFill>
          <a:ln w="762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triangle" w="med" len="lg"/>
          </a:ln>
        </p:spPr>
      </p:cxnSp>
      <p:cxnSp>
        <p:nvCxnSpPr>
          <p:cNvPr id="234" name="Google Shape;1052;p3">
            <a:extLst>
              <a:ext uri="{FF2B5EF4-FFF2-40B4-BE49-F238E27FC236}">
                <a16:creationId xmlns:a16="http://schemas.microsoft.com/office/drawing/2014/main" id="{F3626570-2137-78BA-3C0E-75331D58A648}"/>
              </a:ext>
            </a:extLst>
          </p:cNvPr>
          <p:cNvCxnSpPr>
            <a:cxnSpLocks/>
            <a:stCxn id="238" idx="2"/>
          </p:cNvCxnSpPr>
          <p:nvPr/>
        </p:nvCxnSpPr>
        <p:spPr>
          <a:xfrm flipV="1">
            <a:off x="455735" y="2840173"/>
            <a:ext cx="2561374" cy="677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6" name="Google Shape;1083;p3">
            <a:extLst>
              <a:ext uri="{FF2B5EF4-FFF2-40B4-BE49-F238E27FC236}">
                <a16:creationId xmlns:a16="http://schemas.microsoft.com/office/drawing/2014/main" id="{F5EBB877-636D-1E5E-3184-22C07AF672E7}"/>
              </a:ext>
            </a:extLst>
          </p:cNvPr>
          <p:cNvCxnSpPr/>
          <p:nvPr/>
        </p:nvCxnSpPr>
        <p:spPr>
          <a:xfrm>
            <a:off x="2765478" y="2856939"/>
            <a:ext cx="0" cy="21125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8" name="Google Shape;1085;p3">
            <a:extLst>
              <a:ext uri="{FF2B5EF4-FFF2-40B4-BE49-F238E27FC236}">
                <a16:creationId xmlns:a16="http://schemas.microsoft.com/office/drawing/2014/main" id="{0FE865DF-0E68-A490-64B5-7C77F80D2C5B}"/>
              </a:ext>
            </a:extLst>
          </p:cNvPr>
          <p:cNvSpPr/>
          <p:nvPr/>
        </p:nvSpPr>
        <p:spPr>
          <a:xfrm>
            <a:off x="109357" y="2563851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239" name="Прямокутник 42">
            <a:extLst>
              <a:ext uri="{FF2B5EF4-FFF2-40B4-BE49-F238E27FC236}">
                <a16:creationId xmlns:a16="http://schemas.microsoft.com/office/drawing/2014/main" id="{8FC4E585-896F-A02B-7872-958F7CCA47D9}"/>
              </a:ext>
            </a:extLst>
          </p:cNvPr>
          <p:cNvSpPr/>
          <p:nvPr/>
        </p:nvSpPr>
        <p:spPr>
          <a:xfrm>
            <a:off x="1703512" y="2744944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0" name="Рисунок 249">
            <a:extLst>
              <a:ext uri="{FF2B5EF4-FFF2-40B4-BE49-F238E27FC236}">
                <a16:creationId xmlns:a16="http://schemas.microsoft.com/office/drawing/2014/main" id="{E7333A70-9D40-6F22-F98C-488E2C1DE8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6" y="5255651"/>
            <a:ext cx="531528" cy="715819"/>
          </a:xfrm>
          <a:prstGeom prst="rect">
            <a:avLst/>
          </a:prstGeom>
        </p:spPr>
      </p:pic>
      <p:cxnSp>
        <p:nvCxnSpPr>
          <p:cNvPr id="257" name="Соединительная линия уступом 256">
            <a:extLst>
              <a:ext uri="{FF2B5EF4-FFF2-40B4-BE49-F238E27FC236}">
                <a16:creationId xmlns:a16="http://schemas.microsoft.com/office/drawing/2014/main" id="{5BD7A9EF-3472-440F-6FA1-746D3F7E5DC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49821" y="1958576"/>
            <a:ext cx="1113618" cy="683110"/>
          </a:xfrm>
          <a:prstGeom prst="bentConnector3">
            <a:avLst>
              <a:gd name="adj1" fmla="val 50000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Google Shape;1085;p3">
            <a:extLst>
              <a:ext uri="{FF2B5EF4-FFF2-40B4-BE49-F238E27FC236}">
                <a16:creationId xmlns:a16="http://schemas.microsoft.com/office/drawing/2014/main" id="{BCD702CC-26C6-6FCA-4677-0BA5519AAD26}"/>
              </a:ext>
            </a:extLst>
          </p:cNvPr>
          <p:cNvSpPr/>
          <p:nvPr/>
        </p:nvSpPr>
        <p:spPr>
          <a:xfrm>
            <a:off x="3675977" y="4005064"/>
            <a:ext cx="183267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rgbClr val="E56C08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«Очисні </a:t>
            </a:r>
            <a:br>
              <a:rPr lang="uk-UA" sz="1400" dirty="0">
                <a:solidFill>
                  <a:srgbClr val="E56C08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</a:br>
            <a:r>
              <a:rPr lang="uk-UA" sz="1400" dirty="0">
                <a:solidFill>
                  <a:srgbClr val="E56C08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каналізаційні споруди»</a:t>
            </a:r>
            <a:endParaRPr lang="uk-UA" sz="1400" i="0" u="none" strike="noStrike" cap="none" dirty="0">
              <a:solidFill>
                <a:srgbClr val="E56C08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267" name="Google Shape;1085;p3">
            <a:extLst>
              <a:ext uri="{FF2B5EF4-FFF2-40B4-BE49-F238E27FC236}">
                <a16:creationId xmlns:a16="http://schemas.microsoft.com/office/drawing/2014/main" id="{AA5AFC82-A77C-49AB-104A-3B3EE8947027}"/>
              </a:ext>
            </a:extLst>
          </p:cNvPr>
          <p:cNvSpPr/>
          <p:nvPr/>
        </p:nvSpPr>
        <p:spPr>
          <a:xfrm>
            <a:off x="937466" y="4005064"/>
            <a:ext cx="148612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rgbClr val="E56C08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ТП 10кВ «Побутові споживачі»</a:t>
            </a:r>
            <a:endParaRPr lang="uk-UA" sz="1400" i="0" u="none" strike="noStrike" cap="none" dirty="0">
              <a:solidFill>
                <a:srgbClr val="E56C08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270" name="Google Shape;1052;p3">
            <a:extLst>
              <a:ext uri="{FF2B5EF4-FFF2-40B4-BE49-F238E27FC236}">
                <a16:creationId xmlns:a16="http://schemas.microsoft.com/office/drawing/2014/main" id="{1DBD5485-FA2B-A3EC-C8BE-8F263540EA46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4684876" y="2834944"/>
            <a:ext cx="1223349" cy="522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1" name="Google Shape;1085;p3">
            <a:extLst>
              <a:ext uri="{FF2B5EF4-FFF2-40B4-BE49-F238E27FC236}">
                <a16:creationId xmlns:a16="http://schemas.microsoft.com/office/drawing/2014/main" id="{AD38C89E-6AFC-E1E9-B204-DB8510CAFBE8}"/>
              </a:ext>
            </a:extLst>
          </p:cNvPr>
          <p:cNvSpPr/>
          <p:nvPr/>
        </p:nvSpPr>
        <p:spPr>
          <a:xfrm>
            <a:off x="5220282" y="2561904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272" name="Соединительная линия уступом 271">
            <a:extLst>
              <a:ext uri="{FF2B5EF4-FFF2-40B4-BE49-F238E27FC236}">
                <a16:creationId xmlns:a16="http://schemas.microsoft.com/office/drawing/2014/main" id="{D2CFDB6A-AD32-2166-ACE6-7D02726DC0E6}"/>
              </a:ext>
            </a:extLst>
          </p:cNvPr>
          <p:cNvCxnSpPr>
            <a:cxnSpLocks/>
            <a:stCxn id="170" idx="3"/>
            <a:endCxn id="139" idx="1"/>
          </p:cNvCxnSpPr>
          <p:nvPr/>
        </p:nvCxnSpPr>
        <p:spPr>
          <a:xfrm flipV="1">
            <a:off x="2351584" y="1052467"/>
            <a:ext cx="2016620" cy="374872"/>
          </a:xfrm>
          <a:prstGeom prst="bentConnector3">
            <a:avLst>
              <a:gd name="adj1" fmla="val 50000"/>
            </a:avLst>
          </a:prstGeom>
          <a:ln w="444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Прямокутник 42">
            <a:extLst>
              <a:ext uri="{FF2B5EF4-FFF2-40B4-BE49-F238E27FC236}">
                <a16:creationId xmlns:a16="http://schemas.microsoft.com/office/drawing/2014/main" id="{F9322A29-37E5-7AA8-2808-EB370BE77C17}"/>
              </a:ext>
            </a:extLst>
          </p:cNvPr>
          <p:cNvSpPr/>
          <p:nvPr/>
        </p:nvSpPr>
        <p:spPr>
          <a:xfrm>
            <a:off x="2495600" y="1340768"/>
            <a:ext cx="180000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77" name="Соединительная линия уступом 276">
            <a:extLst>
              <a:ext uri="{FF2B5EF4-FFF2-40B4-BE49-F238E27FC236}">
                <a16:creationId xmlns:a16="http://schemas.microsoft.com/office/drawing/2014/main" id="{2FDBBDEF-5705-875D-6CDF-CC209827D519}"/>
              </a:ext>
            </a:extLst>
          </p:cNvPr>
          <p:cNvCxnSpPr>
            <a:cxnSpLocks/>
            <a:stCxn id="139" idx="2"/>
            <a:endCxn id="19" idx="0"/>
          </p:cNvCxnSpPr>
          <p:nvPr/>
        </p:nvCxnSpPr>
        <p:spPr>
          <a:xfrm rot="16200000" flipH="1">
            <a:off x="4367308" y="1233363"/>
            <a:ext cx="184415" cy="2622"/>
          </a:xfrm>
          <a:prstGeom prst="bentConnector3">
            <a:avLst>
              <a:gd name="adj1" fmla="val 50000"/>
            </a:avLst>
          </a:prstGeom>
          <a:ln w="444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Google Shape;1054;p3">
            <a:extLst>
              <a:ext uri="{FF2B5EF4-FFF2-40B4-BE49-F238E27FC236}">
                <a16:creationId xmlns:a16="http://schemas.microsoft.com/office/drawing/2014/main" id="{D894001F-66BF-F753-E01A-FF44FD388F29}"/>
              </a:ext>
            </a:extLst>
          </p:cNvPr>
          <p:cNvCxnSpPr>
            <a:cxnSpLocks/>
          </p:cNvCxnSpPr>
          <p:nvPr/>
        </p:nvCxnSpPr>
        <p:spPr>
          <a:xfrm>
            <a:off x="6642505" y="908720"/>
            <a:ext cx="0" cy="28101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7" name="Google Shape;1085;p3">
            <a:extLst>
              <a:ext uri="{FF2B5EF4-FFF2-40B4-BE49-F238E27FC236}">
                <a16:creationId xmlns:a16="http://schemas.microsoft.com/office/drawing/2014/main" id="{93E11C44-0DCF-7C9C-A232-576554DA7384}"/>
              </a:ext>
            </a:extLst>
          </p:cNvPr>
          <p:cNvSpPr/>
          <p:nvPr/>
        </p:nvSpPr>
        <p:spPr>
          <a:xfrm>
            <a:off x="5851727" y="575270"/>
            <a:ext cx="67632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110кВ</a:t>
            </a:r>
          </a:p>
        </p:txBody>
      </p:sp>
      <p:sp>
        <p:nvSpPr>
          <p:cNvPr id="289" name="Прямокутник 13">
            <a:extLst>
              <a:ext uri="{FF2B5EF4-FFF2-40B4-BE49-F238E27FC236}">
                <a16:creationId xmlns:a16="http://schemas.microsoft.com/office/drawing/2014/main" id="{C5A846D8-F37B-A7E4-54B0-74621A6983B2}"/>
              </a:ext>
            </a:extLst>
          </p:cNvPr>
          <p:cNvSpPr/>
          <p:nvPr/>
        </p:nvSpPr>
        <p:spPr>
          <a:xfrm>
            <a:off x="6397235" y="1124744"/>
            <a:ext cx="490538" cy="631967"/>
          </a:xfrm>
          <a:prstGeom prst="rect">
            <a:avLst/>
          </a:prstGeom>
          <a:solidFill>
            <a:schemeClr val="bg1"/>
          </a:solidFill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290" name="Групувати 16">
            <a:extLst>
              <a:ext uri="{FF2B5EF4-FFF2-40B4-BE49-F238E27FC236}">
                <a16:creationId xmlns:a16="http://schemas.microsoft.com/office/drawing/2014/main" id="{E07C19D4-68F5-1595-A7A8-67283F98E9F0}"/>
              </a:ext>
            </a:extLst>
          </p:cNvPr>
          <p:cNvGrpSpPr/>
          <p:nvPr/>
        </p:nvGrpSpPr>
        <p:grpSpPr>
          <a:xfrm>
            <a:off x="6513644" y="1220363"/>
            <a:ext cx="257721" cy="440728"/>
            <a:chOff x="4238616" y="1110343"/>
            <a:chExt cx="257721" cy="440728"/>
          </a:xfrm>
        </p:grpSpPr>
        <p:sp>
          <p:nvSpPr>
            <p:cNvPr id="291" name="Овал 290">
              <a:extLst>
                <a:ext uri="{FF2B5EF4-FFF2-40B4-BE49-F238E27FC236}">
                  <a16:creationId xmlns:a16="http://schemas.microsoft.com/office/drawing/2014/main" id="{7C5CF85B-92C8-715C-1131-AAD17CB7FCED}"/>
                </a:ext>
              </a:extLst>
            </p:cNvPr>
            <p:cNvSpPr/>
            <p:nvPr/>
          </p:nvSpPr>
          <p:spPr>
            <a:xfrm>
              <a:off x="4241346" y="1110343"/>
              <a:ext cx="254991" cy="25499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Овал 291">
              <a:extLst>
                <a:ext uri="{FF2B5EF4-FFF2-40B4-BE49-F238E27FC236}">
                  <a16:creationId xmlns:a16="http://schemas.microsoft.com/office/drawing/2014/main" id="{80E782E7-C73C-673D-9ED4-7DA5D8222721}"/>
                </a:ext>
              </a:extLst>
            </p:cNvPr>
            <p:cNvSpPr/>
            <p:nvPr/>
          </p:nvSpPr>
          <p:spPr>
            <a:xfrm>
              <a:off x="4238616" y="1296080"/>
              <a:ext cx="254991" cy="254991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5" name="Google Shape;1085;p3">
            <a:extLst>
              <a:ext uri="{FF2B5EF4-FFF2-40B4-BE49-F238E27FC236}">
                <a16:creationId xmlns:a16="http://schemas.microsoft.com/office/drawing/2014/main" id="{6C6EE699-9749-32B7-2198-9E759A3DB77D}"/>
              </a:ext>
            </a:extLst>
          </p:cNvPr>
          <p:cNvSpPr/>
          <p:nvPr/>
        </p:nvSpPr>
        <p:spPr>
          <a:xfrm>
            <a:off x="6942671" y="1226724"/>
            <a:ext cx="809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ПС 110кВ</a:t>
            </a:r>
            <a:b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</a:br>
            <a:r>
              <a:rPr lang="uk-UA" sz="14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«БПФ»</a:t>
            </a:r>
            <a:endParaRPr lang="uk-UA" sz="140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313" name="Прямокутник 42">
            <a:extLst>
              <a:ext uri="{FF2B5EF4-FFF2-40B4-BE49-F238E27FC236}">
                <a16:creationId xmlns:a16="http://schemas.microsoft.com/office/drawing/2014/main" id="{7A8A411F-080D-BB43-BAB4-89882144D60A}"/>
              </a:ext>
            </a:extLst>
          </p:cNvPr>
          <p:cNvSpPr/>
          <p:nvPr/>
        </p:nvSpPr>
        <p:spPr>
          <a:xfrm>
            <a:off x="5555960" y="2973029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0" name="Группа 319">
            <a:extLst>
              <a:ext uri="{FF2B5EF4-FFF2-40B4-BE49-F238E27FC236}">
                <a16:creationId xmlns:a16="http://schemas.microsoft.com/office/drawing/2014/main" id="{3C0BB43F-F873-D425-9A52-487E70AEF807}"/>
              </a:ext>
            </a:extLst>
          </p:cNvPr>
          <p:cNvGrpSpPr/>
          <p:nvPr/>
        </p:nvGrpSpPr>
        <p:grpSpPr>
          <a:xfrm>
            <a:off x="3285057" y="3444225"/>
            <a:ext cx="490538" cy="631966"/>
            <a:chOff x="1284982" y="3605228"/>
            <a:chExt cx="490538" cy="631966"/>
          </a:xfrm>
        </p:grpSpPr>
        <p:sp>
          <p:nvSpPr>
            <p:cNvPr id="321" name="Прямокутник 35">
              <a:extLst>
                <a:ext uri="{FF2B5EF4-FFF2-40B4-BE49-F238E27FC236}">
                  <a16:creationId xmlns:a16="http://schemas.microsoft.com/office/drawing/2014/main" id="{AF34895B-6F3D-1089-94BB-E11D1E74033E}"/>
                </a:ext>
              </a:extLst>
            </p:cNvPr>
            <p:cNvSpPr/>
            <p:nvPr/>
          </p:nvSpPr>
          <p:spPr>
            <a:xfrm>
              <a:off x="1284982" y="3605228"/>
              <a:ext cx="490538" cy="6319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22" name="Групувати 37">
              <a:extLst>
                <a:ext uri="{FF2B5EF4-FFF2-40B4-BE49-F238E27FC236}">
                  <a16:creationId xmlns:a16="http://schemas.microsoft.com/office/drawing/2014/main" id="{89F4DF53-56F3-0D83-131E-EC23A3D23241}"/>
                </a:ext>
              </a:extLst>
            </p:cNvPr>
            <p:cNvGrpSpPr/>
            <p:nvPr/>
          </p:nvGrpSpPr>
          <p:grpSpPr>
            <a:xfrm>
              <a:off x="1401391" y="3707701"/>
              <a:ext cx="257721" cy="440728"/>
              <a:chOff x="4238616" y="1110343"/>
              <a:chExt cx="257721" cy="440728"/>
            </a:xfrm>
          </p:grpSpPr>
          <p:sp>
            <p:nvSpPr>
              <p:cNvPr id="323" name="Овал 322">
                <a:extLst>
                  <a:ext uri="{FF2B5EF4-FFF2-40B4-BE49-F238E27FC236}">
                    <a16:creationId xmlns:a16="http://schemas.microsoft.com/office/drawing/2014/main" id="{A03CD718-1451-34B9-D4A4-15FF0455005B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Овал 323">
                <a:extLst>
                  <a:ext uri="{FF2B5EF4-FFF2-40B4-BE49-F238E27FC236}">
                    <a16:creationId xmlns:a16="http://schemas.microsoft.com/office/drawing/2014/main" id="{60C37A92-DCA8-A4C9-0774-DE6E911ACDEC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BBE4E36E-C421-9589-3335-7C6EFB6C2BAA}"/>
              </a:ext>
            </a:extLst>
          </p:cNvPr>
          <p:cNvGrpSpPr/>
          <p:nvPr/>
        </p:nvGrpSpPr>
        <p:grpSpPr>
          <a:xfrm>
            <a:off x="5404334" y="3407881"/>
            <a:ext cx="490538" cy="631966"/>
            <a:chOff x="1284982" y="3605228"/>
            <a:chExt cx="490538" cy="631966"/>
          </a:xfrm>
        </p:grpSpPr>
        <p:sp>
          <p:nvSpPr>
            <p:cNvPr id="326" name="Прямокутник 35">
              <a:extLst>
                <a:ext uri="{FF2B5EF4-FFF2-40B4-BE49-F238E27FC236}">
                  <a16:creationId xmlns:a16="http://schemas.microsoft.com/office/drawing/2014/main" id="{6A90BD43-6D8E-FCEB-E162-C5DEBC95B8C8}"/>
                </a:ext>
              </a:extLst>
            </p:cNvPr>
            <p:cNvSpPr/>
            <p:nvPr/>
          </p:nvSpPr>
          <p:spPr>
            <a:xfrm>
              <a:off x="1284982" y="3605228"/>
              <a:ext cx="490538" cy="6319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27" name="Групувати 37">
              <a:extLst>
                <a:ext uri="{FF2B5EF4-FFF2-40B4-BE49-F238E27FC236}">
                  <a16:creationId xmlns:a16="http://schemas.microsoft.com/office/drawing/2014/main" id="{E44C304F-DDA0-1F7C-869F-219E62930ED6}"/>
                </a:ext>
              </a:extLst>
            </p:cNvPr>
            <p:cNvGrpSpPr/>
            <p:nvPr/>
          </p:nvGrpSpPr>
          <p:grpSpPr>
            <a:xfrm>
              <a:off x="1401391" y="3707701"/>
              <a:ext cx="257721" cy="440728"/>
              <a:chOff x="4238616" y="1110343"/>
              <a:chExt cx="257721" cy="440728"/>
            </a:xfrm>
          </p:grpSpPr>
          <p:sp>
            <p:nvSpPr>
              <p:cNvPr id="328" name="Овал 327">
                <a:extLst>
                  <a:ext uri="{FF2B5EF4-FFF2-40B4-BE49-F238E27FC236}">
                    <a16:creationId xmlns:a16="http://schemas.microsoft.com/office/drawing/2014/main" id="{C1F8B0A3-E87F-85D3-FFD3-BE9A3EB93B3D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Овал 328">
                <a:extLst>
                  <a:ext uri="{FF2B5EF4-FFF2-40B4-BE49-F238E27FC236}">
                    <a16:creationId xmlns:a16="http://schemas.microsoft.com/office/drawing/2014/main" id="{9B339AF9-3DD0-D51F-D05D-9531037016EA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31" name="Google Shape;1052;p3">
            <a:extLst>
              <a:ext uri="{FF2B5EF4-FFF2-40B4-BE49-F238E27FC236}">
                <a16:creationId xmlns:a16="http://schemas.microsoft.com/office/drawing/2014/main" id="{EAF89F2A-80F1-8C7A-1E67-4E6B688A4688}"/>
              </a:ext>
            </a:extLst>
          </p:cNvPr>
          <p:cNvCxnSpPr>
            <a:cxnSpLocks/>
          </p:cNvCxnSpPr>
          <p:nvPr/>
        </p:nvCxnSpPr>
        <p:spPr>
          <a:xfrm>
            <a:off x="3285057" y="4800084"/>
            <a:ext cx="2655232" cy="9936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6" name="Google Shape;1085;p3">
            <a:extLst>
              <a:ext uri="{FF2B5EF4-FFF2-40B4-BE49-F238E27FC236}">
                <a16:creationId xmlns:a16="http://schemas.microsoft.com/office/drawing/2014/main" id="{658E4A21-0F43-6D9D-8CC7-91D537164A0D}"/>
              </a:ext>
            </a:extLst>
          </p:cNvPr>
          <p:cNvSpPr/>
          <p:nvPr/>
        </p:nvSpPr>
        <p:spPr>
          <a:xfrm>
            <a:off x="3725494" y="4575988"/>
            <a:ext cx="69275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0,4</a:t>
            </a:r>
            <a:r>
              <a:rPr lang="uk-UA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339" name="Google Shape;1083;p3">
            <a:extLst>
              <a:ext uri="{FF2B5EF4-FFF2-40B4-BE49-F238E27FC236}">
                <a16:creationId xmlns:a16="http://schemas.microsoft.com/office/drawing/2014/main" id="{8D466313-B07C-3DC1-A26A-25A9E3FAABC2}"/>
              </a:ext>
            </a:extLst>
          </p:cNvPr>
          <p:cNvCxnSpPr>
            <a:cxnSpLocks/>
          </p:cNvCxnSpPr>
          <p:nvPr/>
        </p:nvCxnSpPr>
        <p:spPr>
          <a:xfrm>
            <a:off x="3527221" y="4075163"/>
            <a:ext cx="0" cy="740182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2" name="Google Shape;1083;p3">
            <a:extLst>
              <a:ext uri="{FF2B5EF4-FFF2-40B4-BE49-F238E27FC236}">
                <a16:creationId xmlns:a16="http://schemas.microsoft.com/office/drawing/2014/main" id="{0BB50066-310C-57AE-CD3B-9A6A71BA2EF9}"/>
              </a:ext>
            </a:extLst>
          </p:cNvPr>
          <p:cNvCxnSpPr>
            <a:cxnSpLocks/>
          </p:cNvCxnSpPr>
          <p:nvPr/>
        </p:nvCxnSpPr>
        <p:spPr>
          <a:xfrm>
            <a:off x="5671454" y="4056970"/>
            <a:ext cx="0" cy="740182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1" name="Google Shape;1085;p3">
            <a:extLst>
              <a:ext uri="{FF2B5EF4-FFF2-40B4-BE49-F238E27FC236}">
                <a16:creationId xmlns:a16="http://schemas.microsoft.com/office/drawing/2014/main" id="{A4EB9EF8-FF60-B83E-B066-122F2D8E5815}"/>
              </a:ext>
            </a:extLst>
          </p:cNvPr>
          <p:cNvSpPr/>
          <p:nvPr/>
        </p:nvSpPr>
        <p:spPr>
          <a:xfrm>
            <a:off x="5061020" y="2034784"/>
            <a:ext cx="89526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КЛ </a:t>
            </a:r>
            <a:r>
              <a:rPr lang="en-US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sz="1200" b="1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26F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352" name="Google Shape;1085;p3">
            <a:extLst>
              <a:ext uri="{FF2B5EF4-FFF2-40B4-BE49-F238E27FC236}">
                <a16:creationId xmlns:a16="http://schemas.microsoft.com/office/drawing/2014/main" id="{F2B06B53-D92B-4C0C-D6AE-5B0D1085CE28}"/>
              </a:ext>
            </a:extLst>
          </p:cNvPr>
          <p:cNvSpPr/>
          <p:nvPr/>
        </p:nvSpPr>
        <p:spPr>
          <a:xfrm>
            <a:off x="1271464" y="2105889"/>
            <a:ext cx="89526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</a:t>
            </a:r>
            <a:r>
              <a:rPr lang="uk-UA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Л </a:t>
            </a:r>
            <a:r>
              <a:rPr lang="en-US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sz="1200" b="1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26F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353" name="Соединительная линия уступом 352">
            <a:extLst>
              <a:ext uri="{FF2B5EF4-FFF2-40B4-BE49-F238E27FC236}">
                <a16:creationId xmlns:a16="http://schemas.microsoft.com/office/drawing/2014/main" id="{CEE451BF-25A7-F783-C7B6-B76A775650E6}"/>
              </a:ext>
            </a:extLst>
          </p:cNvPr>
          <p:cNvCxnSpPr>
            <a:cxnSpLocks/>
            <a:stCxn id="479" idx="0"/>
            <a:endCxn id="194" idx="2"/>
          </p:cNvCxnSpPr>
          <p:nvPr/>
        </p:nvCxnSpPr>
        <p:spPr>
          <a:xfrm rot="16200000" flipV="1">
            <a:off x="8479147" y="1737664"/>
            <a:ext cx="787044" cy="825138"/>
          </a:xfrm>
          <a:prstGeom prst="bentConnector3">
            <a:avLst>
              <a:gd name="adj1" fmla="val 43206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Прямокутник 42">
            <a:extLst>
              <a:ext uri="{FF2B5EF4-FFF2-40B4-BE49-F238E27FC236}">
                <a16:creationId xmlns:a16="http://schemas.microsoft.com/office/drawing/2014/main" id="{9D7E6CBB-046A-3ADA-3A5F-B0939EFF01A6}"/>
              </a:ext>
            </a:extLst>
          </p:cNvPr>
          <p:cNvSpPr/>
          <p:nvPr/>
        </p:nvSpPr>
        <p:spPr>
          <a:xfrm>
            <a:off x="8373885" y="1826548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0" name="Группа 359">
            <a:extLst>
              <a:ext uri="{FF2B5EF4-FFF2-40B4-BE49-F238E27FC236}">
                <a16:creationId xmlns:a16="http://schemas.microsoft.com/office/drawing/2014/main" id="{2D82D2E1-1A7E-AC51-5F2C-778A975B4ACA}"/>
              </a:ext>
            </a:extLst>
          </p:cNvPr>
          <p:cNvGrpSpPr/>
          <p:nvPr/>
        </p:nvGrpSpPr>
        <p:grpSpPr>
          <a:xfrm>
            <a:off x="6942569" y="3438795"/>
            <a:ext cx="490538" cy="631966"/>
            <a:chOff x="1284982" y="3605228"/>
            <a:chExt cx="490538" cy="631966"/>
          </a:xfrm>
        </p:grpSpPr>
        <p:sp>
          <p:nvSpPr>
            <p:cNvPr id="361" name="Прямокутник 35">
              <a:extLst>
                <a:ext uri="{FF2B5EF4-FFF2-40B4-BE49-F238E27FC236}">
                  <a16:creationId xmlns:a16="http://schemas.microsoft.com/office/drawing/2014/main" id="{A1DED3BD-D863-4B6A-486B-155AD579BCC5}"/>
                </a:ext>
              </a:extLst>
            </p:cNvPr>
            <p:cNvSpPr/>
            <p:nvPr/>
          </p:nvSpPr>
          <p:spPr>
            <a:xfrm>
              <a:off x="1284982" y="3605228"/>
              <a:ext cx="490538" cy="6319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62" name="Групувати 37">
              <a:extLst>
                <a:ext uri="{FF2B5EF4-FFF2-40B4-BE49-F238E27FC236}">
                  <a16:creationId xmlns:a16="http://schemas.microsoft.com/office/drawing/2014/main" id="{8F7155D2-7E0C-F9ED-26AD-6AD182DBCE3A}"/>
                </a:ext>
              </a:extLst>
            </p:cNvPr>
            <p:cNvGrpSpPr/>
            <p:nvPr/>
          </p:nvGrpSpPr>
          <p:grpSpPr>
            <a:xfrm>
              <a:off x="1401391" y="3707701"/>
              <a:ext cx="257721" cy="440728"/>
              <a:chOff x="4238616" y="1110343"/>
              <a:chExt cx="257721" cy="440728"/>
            </a:xfrm>
          </p:grpSpPr>
          <p:sp>
            <p:nvSpPr>
              <p:cNvPr id="363" name="Овал 362">
                <a:extLst>
                  <a:ext uri="{FF2B5EF4-FFF2-40B4-BE49-F238E27FC236}">
                    <a16:creationId xmlns:a16="http://schemas.microsoft.com/office/drawing/2014/main" id="{0EF92229-65AA-A146-76B3-0632CEE33026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Овал 363">
                <a:extLst>
                  <a:ext uri="{FF2B5EF4-FFF2-40B4-BE49-F238E27FC236}">
                    <a16:creationId xmlns:a16="http://schemas.microsoft.com/office/drawing/2014/main" id="{4034434E-6A59-528C-F96A-700154436ACE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65" name="Группа 364">
            <a:extLst>
              <a:ext uri="{FF2B5EF4-FFF2-40B4-BE49-F238E27FC236}">
                <a16:creationId xmlns:a16="http://schemas.microsoft.com/office/drawing/2014/main" id="{C114876F-D40E-EC42-64B4-B95437C99BFD}"/>
              </a:ext>
            </a:extLst>
          </p:cNvPr>
          <p:cNvGrpSpPr/>
          <p:nvPr/>
        </p:nvGrpSpPr>
        <p:grpSpPr>
          <a:xfrm>
            <a:off x="9061846" y="3402451"/>
            <a:ext cx="490538" cy="631966"/>
            <a:chOff x="1284982" y="3605228"/>
            <a:chExt cx="490538" cy="631966"/>
          </a:xfrm>
        </p:grpSpPr>
        <p:sp>
          <p:nvSpPr>
            <p:cNvPr id="366" name="Прямокутник 35">
              <a:extLst>
                <a:ext uri="{FF2B5EF4-FFF2-40B4-BE49-F238E27FC236}">
                  <a16:creationId xmlns:a16="http://schemas.microsoft.com/office/drawing/2014/main" id="{0C33ECDC-2785-A4C1-A40E-22B7031A9495}"/>
                </a:ext>
              </a:extLst>
            </p:cNvPr>
            <p:cNvSpPr/>
            <p:nvPr/>
          </p:nvSpPr>
          <p:spPr>
            <a:xfrm>
              <a:off x="1284982" y="3605228"/>
              <a:ext cx="490538" cy="6319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367" name="Групувати 37">
              <a:extLst>
                <a:ext uri="{FF2B5EF4-FFF2-40B4-BE49-F238E27FC236}">
                  <a16:creationId xmlns:a16="http://schemas.microsoft.com/office/drawing/2014/main" id="{EFFEFAD7-6AC0-BAEA-8999-E656FA56FEED}"/>
                </a:ext>
              </a:extLst>
            </p:cNvPr>
            <p:cNvGrpSpPr/>
            <p:nvPr/>
          </p:nvGrpSpPr>
          <p:grpSpPr>
            <a:xfrm>
              <a:off x="1401391" y="3707701"/>
              <a:ext cx="257721" cy="440728"/>
              <a:chOff x="4238616" y="1110343"/>
              <a:chExt cx="257721" cy="440728"/>
            </a:xfrm>
          </p:grpSpPr>
          <p:sp>
            <p:nvSpPr>
              <p:cNvPr id="368" name="Овал 367">
                <a:extLst>
                  <a:ext uri="{FF2B5EF4-FFF2-40B4-BE49-F238E27FC236}">
                    <a16:creationId xmlns:a16="http://schemas.microsoft.com/office/drawing/2014/main" id="{0475BD4A-EC84-D332-D623-F3BB3AFACCBC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Овал 368">
                <a:extLst>
                  <a:ext uri="{FF2B5EF4-FFF2-40B4-BE49-F238E27FC236}">
                    <a16:creationId xmlns:a16="http://schemas.microsoft.com/office/drawing/2014/main" id="{759A8CB2-F809-A2E5-6B5A-116A23EF27DA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70" name="Google Shape;1052;p3">
            <a:extLst>
              <a:ext uri="{FF2B5EF4-FFF2-40B4-BE49-F238E27FC236}">
                <a16:creationId xmlns:a16="http://schemas.microsoft.com/office/drawing/2014/main" id="{2672CD0E-8AC3-7DBB-8E9D-34A739EBC110}"/>
              </a:ext>
            </a:extLst>
          </p:cNvPr>
          <p:cNvCxnSpPr>
            <a:cxnSpLocks/>
          </p:cNvCxnSpPr>
          <p:nvPr/>
        </p:nvCxnSpPr>
        <p:spPr>
          <a:xfrm>
            <a:off x="6860917" y="4800309"/>
            <a:ext cx="2602162" cy="973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5" name="Google Shape;1085;p3">
            <a:extLst>
              <a:ext uri="{FF2B5EF4-FFF2-40B4-BE49-F238E27FC236}">
                <a16:creationId xmlns:a16="http://schemas.microsoft.com/office/drawing/2014/main" id="{C8A12AD9-08F2-6FA5-B426-D2F46DEE7B24}"/>
              </a:ext>
            </a:extLst>
          </p:cNvPr>
          <p:cNvSpPr/>
          <p:nvPr/>
        </p:nvSpPr>
        <p:spPr>
          <a:xfrm>
            <a:off x="7377508" y="4575988"/>
            <a:ext cx="69275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0,4</a:t>
            </a:r>
            <a:r>
              <a:rPr lang="uk-UA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399" name="Соединительная линия уступом 398">
            <a:extLst>
              <a:ext uri="{FF2B5EF4-FFF2-40B4-BE49-F238E27FC236}">
                <a16:creationId xmlns:a16="http://schemas.microsoft.com/office/drawing/2014/main" id="{6BFC4809-296D-9108-D5DF-93AA8327E58C}"/>
              </a:ext>
            </a:extLst>
          </p:cNvPr>
          <p:cNvCxnSpPr>
            <a:cxnSpLocks/>
            <a:stCxn id="361" idx="0"/>
            <a:endCxn id="600" idx="2"/>
          </p:cNvCxnSpPr>
          <p:nvPr/>
        </p:nvCxnSpPr>
        <p:spPr>
          <a:xfrm rot="16200000" flipV="1">
            <a:off x="6269538" y="2520495"/>
            <a:ext cx="1433295" cy="403306"/>
          </a:xfrm>
          <a:prstGeom prst="bentConnector3">
            <a:avLst>
              <a:gd name="adj1" fmla="val 83927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" name="Google Shape;1085;p3">
            <a:extLst>
              <a:ext uri="{FF2B5EF4-FFF2-40B4-BE49-F238E27FC236}">
                <a16:creationId xmlns:a16="http://schemas.microsoft.com/office/drawing/2014/main" id="{CF21FF05-6F19-5FA8-61AB-DC558C1CEC57}"/>
              </a:ext>
            </a:extLst>
          </p:cNvPr>
          <p:cNvSpPr/>
          <p:nvPr/>
        </p:nvSpPr>
        <p:spPr>
          <a:xfrm>
            <a:off x="8403883" y="1982830"/>
            <a:ext cx="89526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КЛ </a:t>
            </a:r>
            <a:r>
              <a:rPr lang="en-US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20</a:t>
            </a:r>
            <a:r>
              <a:rPr lang="uk-UA" sz="1200" b="1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26F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425" name="Google Shape;1083;p3">
            <a:extLst>
              <a:ext uri="{FF2B5EF4-FFF2-40B4-BE49-F238E27FC236}">
                <a16:creationId xmlns:a16="http://schemas.microsoft.com/office/drawing/2014/main" id="{8B027922-C819-0030-1653-D4EA5F2F92FC}"/>
              </a:ext>
            </a:extLst>
          </p:cNvPr>
          <p:cNvCxnSpPr/>
          <p:nvPr/>
        </p:nvCxnSpPr>
        <p:spPr>
          <a:xfrm>
            <a:off x="666155" y="2852936"/>
            <a:ext cx="0" cy="21125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8" name="Прямокутник 42">
            <a:extLst>
              <a:ext uri="{FF2B5EF4-FFF2-40B4-BE49-F238E27FC236}">
                <a16:creationId xmlns:a16="http://schemas.microsoft.com/office/drawing/2014/main" id="{BB740E5C-1BFD-03AA-C04F-1D708761603F}"/>
              </a:ext>
            </a:extLst>
          </p:cNvPr>
          <p:cNvSpPr/>
          <p:nvPr/>
        </p:nvSpPr>
        <p:spPr>
          <a:xfrm>
            <a:off x="4979896" y="2564904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0" name="Соединительная линия уступом 449">
            <a:extLst>
              <a:ext uri="{FF2B5EF4-FFF2-40B4-BE49-F238E27FC236}">
                <a16:creationId xmlns:a16="http://schemas.microsoft.com/office/drawing/2014/main" id="{D903DD03-3D1B-5EAA-19B3-D49D1731DD7C}"/>
              </a:ext>
            </a:extLst>
          </p:cNvPr>
          <p:cNvCxnSpPr>
            <a:cxnSpLocks/>
            <a:stCxn id="448" idx="0"/>
            <a:endCxn id="294" idx="2"/>
          </p:cNvCxnSpPr>
          <p:nvPr/>
        </p:nvCxnSpPr>
        <p:spPr>
          <a:xfrm rot="5400000" flipH="1" flipV="1">
            <a:off x="5492786" y="1583658"/>
            <a:ext cx="558356" cy="1404136"/>
          </a:xfrm>
          <a:prstGeom prst="bentConnector3">
            <a:avLst>
              <a:gd name="adj1" fmla="val 58619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Прямокутник 42">
            <a:extLst>
              <a:ext uri="{FF2B5EF4-FFF2-40B4-BE49-F238E27FC236}">
                <a16:creationId xmlns:a16="http://schemas.microsoft.com/office/drawing/2014/main" id="{B3015A19-1B3B-F641-B9A1-7507BDB6F393}"/>
              </a:ext>
            </a:extLst>
          </p:cNvPr>
          <p:cNvSpPr/>
          <p:nvPr/>
        </p:nvSpPr>
        <p:spPr>
          <a:xfrm>
            <a:off x="6384032" y="1826548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8" name="Прямокутник 42">
            <a:extLst>
              <a:ext uri="{FF2B5EF4-FFF2-40B4-BE49-F238E27FC236}">
                <a16:creationId xmlns:a16="http://schemas.microsoft.com/office/drawing/2014/main" id="{E0FB5169-01F1-FE8E-9C83-2CBC7FD4EAC6}"/>
              </a:ext>
            </a:extLst>
          </p:cNvPr>
          <p:cNvSpPr/>
          <p:nvPr/>
        </p:nvSpPr>
        <p:spPr>
          <a:xfrm>
            <a:off x="7091216" y="2543755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" name="Прямокутник 42">
            <a:extLst>
              <a:ext uri="{FF2B5EF4-FFF2-40B4-BE49-F238E27FC236}">
                <a16:creationId xmlns:a16="http://schemas.microsoft.com/office/drawing/2014/main" id="{32AA3CD6-5770-A1C0-F36E-7DE7F6DD6444}"/>
              </a:ext>
            </a:extLst>
          </p:cNvPr>
          <p:cNvSpPr/>
          <p:nvPr/>
        </p:nvSpPr>
        <p:spPr>
          <a:xfrm>
            <a:off x="9195238" y="2543755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0" name="Прямокутник 42">
            <a:extLst>
              <a:ext uri="{FF2B5EF4-FFF2-40B4-BE49-F238E27FC236}">
                <a16:creationId xmlns:a16="http://schemas.microsoft.com/office/drawing/2014/main" id="{3D2C357C-D8EB-11A2-3423-61D8F8EEC1F3}"/>
              </a:ext>
            </a:extLst>
          </p:cNvPr>
          <p:cNvSpPr/>
          <p:nvPr/>
        </p:nvSpPr>
        <p:spPr>
          <a:xfrm>
            <a:off x="7096735" y="2953175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" name="Прямокутник 42">
            <a:extLst>
              <a:ext uri="{FF2B5EF4-FFF2-40B4-BE49-F238E27FC236}">
                <a16:creationId xmlns:a16="http://schemas.microsoft.com/office/drawing/2014/main" id="{A9098BB6-D478-A7C3-EB8B-CE640B32F87C}"/>
              </a:ext>
            </a:extLst>
          </p:cNvPr>
          <p:cNvSpPr/>
          <p:nvPr/>
        </p:nvSpPr>
        <p:spPr>
          <a:xfrm>
            <a:off x="9206295" y="2968990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2" name="Google Shape;1083;p3">
            <a:extLst>
              <a:ext uri="{FF2B5EF4-FFF2-40B4-BE49-F238E27FC236}">
                <a16:creationId xmlns:a16="http://schemas.microsoft.com/office/drawing/2014/main" id="{CF98AB94-C0F7-A1B4-7F34-57A56727D0F8}"/>
              </a:ext>
            </a:extLst>
          </p:cNvPr>
          <p:cNvCxnSpPr>
            <a:cxnSpLocks/>
          </p:cNvCxnSpPr>
          <p:nvPr/>
        </p:nvCxnSpPr>
        <p:spPr>
          <a:xfrm>
            <a:off x="2766215" y="4077072"/>
            <a:ext cx="0" cy="740182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7" name="Google Shape;1083;p3">
            <a:extLst>
              <a:ext uri="{FF2B5EF4-FFF2-40B4-BE49-F238E27FC236}">
                <a16:creationId xmlns:a16="http://schemas.microsoft.com/office/drawing/2014/main" id="{257DF2E5-F579-7DAA-B316-0480354D0453}"/>
              </a:ext>
            </a:extLst>
          </p:cNvPr>
          <p:cNvCxnSpPr>
            <a:cxnSpLocks/>
          </p:cNvCxnSpPr>
          <p:nvPr/>
        </p:nvCxnSpPr>
        <p:spPr>
          <a:xfrm>
            <a:off x="651605" y="4077072"/>
            <a:ext cx="0" cy="740182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1" name="Google Shape;1083;p3">
            <a:extLst>
              <a:ext uri="{FF2B5EF4-FFF2-40B4-BE49-F238E27FC236}">
                <a16:creationId xmlns:a16="http://schemas.microsoft.com/office/drawing/2014/main" id="{8286BDEF-22AD-C15A-8ECB-9B40D144E0F6}"/>
              </a:ext>
            </a:extLst>
          </p:cNvPr>
          <p:cNvCxnSpPr>
            <a:cxnSpLocks/>
          </p:cNvCxnSpPr>
          <p:nvPr/>
        </p:nvCxnSpPr>
        <p:spPr>
          <a:xfrm>
            <a:off x="7200369" y="4077528"/>
            <a:ext cx="0" cy="740182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5" name="Google Shape;1083;p3">
            <a:extLst>
              <a:ext uri="{FF2B5EF4-FFF2-40B4-BE49-F238E27FC236}">
                <a16:creationId xmlns:a16="http://schemas.microsoft.com/office/drawing/2014/main" id="{EA615E9E-F933-9147-FF5B-D380A301D059}"/>
              </a:ext>
            </a:extLst>
          </p:cNvPr>
          <p:cNvCxnSpPr>
            <a:cxnSpLocks/>
          </p:cNvCxnSpPr>
          <p:nvPr/>
        </p:nvCxnSpPr>
        <p:spPr>
          <a:xfrm>
            <a:off x="9331196" y="4043016"/>
            <a:ext cx="0" cy="740182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7" name="Google Shape;1083;p3">
            <a:extLst>
              <a:ext uri="{FF2B5EF4-FFF2-40B4-BE49-F238E27FC236}">
                <a16:creationId xmlns:a16="http://schemas.microsoft.com/office/drawing/2014/main" id="{A6BFD0F6-3BC2-8360-3B89-A5477F20DAD0}"/>
              </a:ext>
            </a:extLst>
          </p:cNvPr>
          <p:cNvCxnSpPr>
            <a:cxnSpLocks/>
          </p:cNvCxnSpPr>
          <p:nvPr/>
        </p:nvCxnSpPr>
        <p:spPr>
          <a:xfrm>
            <a:off x="9334062" y="4797152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9" name="Google Shape;1083;p3">
            <a:extLst>
              <a:ext uri="{FF2B5EF4-FFF2-40B4-BE49-F238E27FC236}">
                <a16:creationId xmlns:a16="http://schemas.microsoft.com/office/drawing/2014/main" id="{68986F2B-6DB8-DCC8-5FCD-F88AA6B67068}"/>
              </a:ext>
            </a:extLst>
          </p:cNvPr>
          <p:cNvCxnSpPr>
            <a:cxnSpLocks/>
          </p:cNvCxnSpPr>
          <p:nvPr/>
        </p:nvCxnSpPr>
        <p:spPr>
          <a:xfrm>
            <a:off x="7811954" y="4821701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31" name="Группа 530">
            <a:extLst>
              <a:ext uri="{FF2B5EF4-FFF2-40B4-BE49-F238E27FC236}">
                <a16:creationId xmlns:a16="http://schemas.microsoft.com/office/drawing/2014/main" id="{C51264C6-6C51-14D4-0AE9-3DD3159CD9D3}"/>
              </a:ext>
            </a:extLst>
          </p:cNvPr>
          <p:cNvGrpSpPr/>
          <p:nvPr/>
        </p:nvGrpSpPr>
        <p:grpSpPr>
          <a:xfrm>
            <a:off x="9184061" y="5209451"/>
            <a:ext cx="300001" cy="300001"/>
            <a:chOff x="11015986" y="5289941"/>
            <a:chExt cx="300001" cy="300001"/>
          </a:xfrm>
        </p:grpSpPr>
        <p:sp>
          <p:nvSpPr>
            <p:cNvPr id="146" name="Овал 145">
              <a:extLst>
                <a:ext uri="{FF2B5EF4-FFF2-40B4-BE49-F238E27FC236}">
                  <a16:creationId xmlns:a16="http://schemas.microsoft.com/office/drawing/2014/main" id="{3B422464-6F11-3699-2CA8-56A6A9235288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Google Shape;1085;p3">
              <a:extLst>
                <a:ext uri="{FF2B5EF4-FFF2-40B4-BE49-F238E27FC236}">
                  <a16:creationId xmlns:a16="http://schemas.microsoft.com/office/drawing/2014/main" id="{9D33CC73-17D7-90F0-483D-0064D28976CE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532" name="Google Shape;1085;p3">
            <a:extLst>
              <a:ext uri="{FF2B5EF4-FFF2-40B4-BE49-F238E27FC236}">
                <a16:creationId xmlns:a16="http://schemas.microsoft.com/office/drawing/2014/main" id="{957D9BB7-C3A0-3DE9-2C79-9D0B9D584FAE}"/>
              </a:ext>
            </a:extLst>
          </p:cNvPr>
          <p:cNvSpPr/>
          <p:nvPr/>
        </p:nvSpPr>
        <p:spPr>
          <a:xfrm>
            <a:off x="8468043" y="4575988"/>
            <a:ext cx="69275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0,4</a:t>
            </a:r>
            <a:r>
              <a:rPr lang="uk-UA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533" name="Google Shape;1085;p3">
            <a:extLst>
              <a:ext uri="{FF2B5EF4-FFF2-40B4-BE49-F238E27FC236}">
                <a16:creationId xmlns:a16="http://schemas.microsoft.com/office/drawing/2014/main" id="{0EF13646-275A-06CB-D1C2-E75C3B52CE28}"/>
              </a:ext>
            </a:extLst>
          </p:cNvPr>
          <p:cNvSpPr/>
          <p:nvPr/>
        </p:nvSpPr>
        <p:spPr>
          <a:xfrm>
            <a:off x="4791088" y="4575988"/>
            <a:ext cx="69275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0,4</a:t>
            </a:r>
            <a:r>
              <a:rPr lang="uk-UA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534" name="Google Shape;1085;p3">
            <a:extLst>
              <a:ext uri="{FF2B5EF4-FFF2-40B4-BE49-F238E27FC236}">
                <a16:creationId xmlns:a16="http://schemas.microsoft.com/office/drawing/2014/main" id="{774B4622-CF5C-1CF8-B8C0-EC5CCAEC2C3C}"/>
              </a:ext>
            </a:extLst>
          </p:cNvPr>
          <p:cNvSpPr/>
          <p:nvPr/>
        </p:nvSpPr>
        <p:spPr>
          <a:xfrm>
            <a:off x="1855267" y="4575988"/>
            <a:ext cx="69275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0,4</a:t>
            </a:r>
            <a:r>
              <a:rPr lang="uk-UA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537" name="TextBox 10">
            <a:extLst>
              <a:ext uri="{FF2B5EF4-FFF2-40B4-BE49-F238E27FC236}">
                <a16:creationId xmlns:a16="http://schemas.microsoft.com/office/drawing/2014/main" id="{7506AF1C-CD4B-16FE-2B64-46714425D9D7}"/>
              </a:ext>
            </a:extLst>
          </p:cNvPr>
          <p:cNvSpPr txBox="1"/>
          <p:nvPr/>
        </p:nvSpPr>
        <p:spPr>
          <a:xfrm>
            <a:off x="9660197" y="0"/>
            <a:ext cx="252895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45719">
            <a:noAutofit/>
          </a:bodyPr>
          <a:lstStyle/>
          <a:p>
            <a:endParaRPr lang="uk-UA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8" name="Номер слайда 67">
            <a:extLst>
              <a:ext uri="{FF2B5EF4-FFF2-40B4-BE49-F238E27FC236}">
                <a16:creationId xmlns:a16="http://schemas.microsoft.com/office/drawing/2014/main" id="{68AA5E76-3370-C893-1F04-D7F5302F2428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007E4F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41" name="Google Shape;1085;p3">
            <a:extLst>
              <a:ext uri="{FF2B5EF4-FFF2-40B4-BE49-F238E27FC236}">
                <a16:creationId xmlns:a16="http://schemas.microsoft.com/office/drawing/2014/main" id="{84D595A3-0336-0C0C-9691-ADCDBB6AEEEE}"/>
              </a:ext>
            </a:extLst>
          </p:cNvPr>
          <p:cNvSpPr/>
          <p:nvPr/>
        </p:nvSpPr>
        <p:spPr>
          <a:xfrm>
            <a:off x="8976320" y="5552617"/>
            <a:ext cx="71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</a:t>
            </a: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75кВт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546" name="Google Shape;1085;p3">
            <a:extLst>
              <a:ext uri="{FF2B5EF4-FFF2-40B4-BE49-F238E27FC236}">
                <a16:creationId xmlns:a16="http://schemas.microsoft.com/office/drawing/2014/main" id="{9C7A3696-68F1-0A3B-EBCA-C1C52E94C360}"/>
              </a:ext>
            </a:extLst>
          </p:cNvPr>
          <p:cNvSpPr/>
          <p:nvPr/>
        </p:nvSpPr>
        <p:spPr>
          <a:xfrm>
            <a:off x="7536140" y="3604374"/>
            <a:ext cx="71504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Д2 500кВт</a:t>
            </a:r>
            <a:endParaRPr lang="uk-UA" sz="1200" b="1" i="0" u="none" strike="noStrike" cap="none" dirty="0">
              <a:solidFill>
                <a:schemeClr val="bg1">
                  <a:lumMod val="8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547" name="Прямокутник 42">
            <a:extLst>
              <a:ext uri="{FF2B5EF4-FFF2-40B4-BE49-F238E27FC236}">
                <a16:creationId xmlns:a16="http://schemas.microsoft.com/office/drawing/2014/main" id="{7F1BA529-8288-B355-F166-A29FE397F54A}"/>
              </a:ext>
            </a:extLst>
          </p:cNvPr>
          <p:cNvSpPr/>
          <p:nvPr/>
        </p:nvSpPr>
        <p:spPr>
          <a:xfrm>
            <a:off x="7803329" y="2967525"/>
            <a:ext cx="180000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9" name="Группа 548">
            <a:extLst>
              <a:ext uri="{FF2B5EF4-FFF2-40B4-BE49-F238E27FC236}">
                <a16:creationId xmlns:a16="http://schemas.microsoft.com/office/drawing/2014/main" id="{04661560-45E9-A065-91E1-823C2A37E769}"/>
              </a:ext>
            </a:extLst>
          </p:cNvPr>
          <p:cNvGrpSpPr/>
          <p:nvPr/>
        </p:nvGrpSpPr>
        <p:grpSpPr>
          <a:xfrm>
            <a:off x="6872271" y="5209451"/>
            <a:ext cx="300001" cy="300001"/>
            <a:chOff x="11015986" y="5289941"/>
            <a:chExt cx="300001" cy="300001"/>
          </a:xfrm>
        </p:grpSpPr>
        <p:sp>
          <p:nvSpPr>
            <p:cNvPr id="550" name="Овал 549">
              <a:extLst>
                <a:ext uri="{FF2B5EF4-FFF2-40B4-BE49-F238E27FC236}">
                  <a16:creationId xmlns:a16="http://schemas.microsoft.com/office/drawing/2014/main" id="{F0CCFA8A-C987-60D5-6C4D-05A04F883CB6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Google Shape;1085;p3">
              <a:extLst>
                <a:ext uri="{FF2B5EF4-FFF2-40B4-BE49-F238E27FC236}">
                  <a16:creationId xmlns:a16="http://schemas.microsoft.com/office/drawing/2014/main" id="{66806057-AE15-7D16-5A7B-C0CA4EBFD7DE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54" name="Группа 553">
            <a:extLst>
              <a:ext uri="{FF2B5EF4-FFF2-40B4-BE49-F238E27FC236}">
                <a16:creationId xmlns:a16="http://schemas.microsoft.com/office/drawing/2014/main" id="{042426B3-102C-DC35-926A-B8FC733FB6BF}"/>
              </a:ext>
            </a:extLst>
          </p:cNvPr>
          <p:cNvGrpSpPr/>
          <p:nvPr/>
        </p:nvGrpSpPr>
        <p:grpSpPr>
          <a:xfrm>
            <a:off x="7655635" y="5209451"/>
            <a:ext cx="300001" cy="300001"/>
            <a:chOff x="11015986" y="5289941"/>
            <a:chExt cx="300001" cy="300001"/>
          </a:xfrm>
        </p:grpSpPr>
        <p:sp>
          <p:nvSpPr>
            <p:cNvPr id="555" name="Овал 554">
              <a:extLst>
                <a:ext uri="{FF2B5EF4-FFF2-40B4-BE49-F238E27FC236}">
                  <a16:creationId xmlns:a16="http://schemas.microsoft.com/office/drawing/2014/main" id="{8C303E44-40E5-028A-A95A-DB957B584790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Google Shape;1085;p3">
              <a:extLst>
                <a:ext uri="{FF2B5EF4-FFF2-40B4-BE49-F238E27FC236}">
                  <a16:creationId xmlns:a16="http://schemas.microsoft.com/office/drawing/2014/main" id="{61127093-B549-F93F-8D55-99FC9661D1D8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cxnSp>
        <p:nvCxnSpPr>
          <p:cNvPr id="558" name="Google Shape;1083;p3">
            <a:extLst>
              <a:ext uri="{FF2B5EF4-FFF2-40B4-BE49-F238E27FC236}">
                <a16:creationId xmlns:a16="http://schemas.microsoft.com/office/drawing/2014/main" id="{AAA0542C-B149-6EED-A4AC-D2D8CABA6FE4}"/>
              </a:ext>
            </a:extLst>
          </p:cNvPr>
          <p:cNvCxnSpPr>
            <a:cxnSpLocks/>
          </p:cNvCxnSpPr>
          <p:nvPr/>
        </p:nvCxnSpPr>
        <p:spPr>
          <a:xfrm>
            <a:off x="8611486" y="4797152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59" name="Группа 558">
            <a:extLst>
              <a:ext uri="{FF2B5EF4-FFF2-40B4-BE49-F238E27FC236}">
                <a16:creationId xmlns:a16="http://schemas.microsoft.com/office/drawing/2014/main" id="{69E475AB-B66C-164B-F776-A6E630365113}"/>
              </a:ext>
            </a:extLst>
          </p:cNvPr>
          <p:cNvGrpSpPr/>
          <p:nvPr/>
        </p:nvGrpSpPr>
        <p:grpSpPr>
          <a:xfrm>
            <a:off x="8461485" y="5209451"/>
            <a:ext cx="300001" cy="300001"/>
            <a:chOff x="11015986" y="5289941"/>
            <a:chExt cx="300001" cy="300001"/>
          </a:xfrm>
        </p:grpSpPr>
        <p:sp>
          <p:nvSpPr>
            <p:cNvPr id="560" name="Овал 559">
              <a:extLst>
                <a:ext uri="{FF2B5EF4-FFF2-40B4-BE49-F238E27FC236}">
                  <a16:creationId xmlns:a16="http://schemas.microsoft.com/office/drawing/2014/main" id="{E051E1A6-DAF5-6402-C881-3280BCB0787B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Google Shape;1085;p3">
              <a:extLst>
                <a:ext uri="{FF2B5EF4-FFF2-40B4-BE49-F238E27FC236}">
                  <a16:creationId xmlns:a16="http://schemas.microsoft.com/office/drawing/2014/main" id="{AE7CE646-93E4-1B4C-FE9C-00040ADE8940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cxnSp>
        <p:nvCxnSpPr>
          <p:cNvPr id="563" name="Google Shape;1083;p3">
            <a:extLst>
              <a:ext uri="{FF2B5EF4-FFF2-40B4-BE49-F238E27FC236}">
                <a16:creationId xmlns:a16="http://schemas.microsoft.com/office/drawing/2014/main" id="{A3916E24-785D-C627-BE62-D05E97AC1F30}"/>
              </a:ext>
            </a:extLst>
          </p:cNvPr>
          <p:cNvCxnSpPr>
            <a:cxnSpLocks/>
          </p:cNvCxnSpPr>
          <p:nvPr/>
        </p:nvCxnSpPr>
        <p:spPr>
          <a:xfrm>
            <a:off x="3417834" y="4797152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4" name="Google Shape;1083;p3">
            <a:extLst>
              <a:ext uri="{FF2B5EF4-FFF2-40B4-BE49-F238E27FC236}">
                <a16:creationId xmlns:a16="http://schemas.microsoft.com/office/drawing/2014/main" id="{DE091444-70F8-FB1B-F166-799CF26EFE61}"/>
              </a:ext>
            </a:extLst>
          </p:cNvPr>
          <p:cNvCxnSpPr>
            <a:cxnSpLocks/>
          </p:cNvCxnSpPr>
          <p:nvPr/>
        </p:nvCxnSpPr>
        <p:spPr>
          <a:xfrm>
            <a:off x="4165525" y="4819853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65" name="Группа 564">
            <a:extLst>
              <a:ext uri="{FF2B5EF4-FFF2-40B4-BE49-F238E27FC236}">
                <a16:creationId xmlns:a16="http://schemas.microsoft.com/office/drawing/2014/main" id="{1F5B1A71-67C1-84F6-55FA-1CA8C638D2E4}"/>
              </a:ext>
            </a:extLst>
          </p:cNvPr>
          <p:cNvGrpSpPr/>
          <p:nvPr/>
        </p:nvGrpSpPr>
        <p:grpSpPr>
          <a:xfrm>
            <a:off x="3271698" y="5207603"/>
            <a:ext cx="300001" cy="300001"/>
            <a:chOff x="11015986" y="5289941"/>
            <a:chExt cx="300001" cy="300001"/>
          </a:xfrm>
        </p:grpSpPr>
        <p:sp>
          <p:nvSpPr>
            <p:cNvPr id="566" name="Овал 565">
              <a:extLst>
                <a:ext uri="{FF2B5EF4-FFF2-40B4-BE49-F238E27FC236}">
                  <a16:creationId xmlns:a16="http://schemas.microsoft.com/office/drawing/2014/main" id="{1C87BD0B-74A9-EAE0-4368-32364D71457F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Google Shape;1085;p3">
              <a:extLst>
                <a:ext uri="{FF2B5EF4-FFF2-40B4-BE49-F238E27FC236}">
                  <a16:creationId xmlns:a16="http://schemas.microsoft.com/office/drawing/2014/main" id="{60DB52E8-D152-0E86-E238-EA111D0CC648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568" name="Google Shape;1085;p3">
            <a:extLst>
              <a:ext uri="{FF2B5EF4-FFF2-40B4-BE49-F238E27FC236}">
                <a16:creationId xmlns:a16="http://schemas.microsoft.com/office/drawing/2014/main" id="{1F02603D-4435-61A9-7AD2-5753DC094E47}"/>
              </a:ext>
            </a:extLst>
          </p:cNvPr>
          <p:cNvSpPr/>
          <p:nvPr/>
        </p:nvSpPr>
        <p:spPr>
          <a:xfrm>
            <a:off x="3063957" y="5558209"/>
            <a:ext cx="71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100кВт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grpSp>
        <p:nvGrpSpPr>
          <p:cNvPr id="569" name="Группа 568">
            <a:extLst>
              <a:ext uri="{FF2B5EF4-FFF2-40B4-BE49-F238E27FC236}">
                <a16:creationId xmlns:a16="http://schemas.microsoft.com/office/drawing/2014/main" id="{870B3892-07F3-DCD9-0501-AFE1EE58F9B8}"/>
              </a:ext>
            </a:extLst>
          </p:cNvPr>
          <p:cNvGrpSpPr/>
          <p:nvPr/>
        </p:nvGrpSpPr>
        <p:grpSpPr>
          <a:xfrm>
            <a:off x="4009206" y="5207603"/>
            <a:ext cx="300001" cy="300001"/>
            <a:chOff x="11015986" y="5289941"/>
            <a:chExt cx="300001" cy="300001"/>
          </a:xfrm>
        </p:grpSpPr>
        <p:sp>
          <p:nvSpPr>
            <p:cNvPr id="570" name="Овал 569">
              <a:extLst>
                <a:ext uri="{FF2B5EF4-FFF2-40B4-BE49-F238E27FC236}">
                  <a16:creationId xmlns:a16="http://schemas.microsoft.com/office/drawing/2014/main" id="{FC954680-8AD5-EFE2-8293-8FCA395AD5D0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Google Shape;1085;p3">
              <a:extLst>
                <a:ext uri="{FF2B5EF4-FFF2-40B4-BE49-F238E27FC236}">
                  <a16:creationId xmlns:a16="http://schemas.microsoft.com/office/drawing/2014/main" id="{C441E2EF-C529-4ECD-82F0-61C407CEECD1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572" name="Google Shape;1085;p3">
            <a:extLst>
              <a:ext uri="{FF2B5EF4-FFF2-40B4-BE49-F238E27FC236}">
                <a16:creationId xmlns:a16="http://schemas.microsoft.com/office/drawing/2014/main" id="{278B2B59-DA99-C152-A1A5-C6ED868F51E5}"/>
              </a:ext>
            </a:extLst>
          </p:cNvPr>
          <p:cNvSpPr/>
          <p:nvPr/>
        </p:nvSpPr>
        <p:spPr>
          <a:xfrm>
            <a:off x="3810189" y="5558209"/>
            <a:ext cx="71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Н3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110кВт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573" name="Google Shape;1083;p3">
            <a:extLst>
              <a:ext uri="{FF2B5EF4-FFF2-40B4-BE49-F238E27FC236}">
                <a16:creationId xmlns:a16="http://schemas.microsoft.com/office/drawing/2014/main" id="{112BB547-9FE5-187C-6206-DD7563F354B1}"/>
              </a:ext>
            </a:extLst>
          </p:cNvPr>
          <p:cNvCxnSpPr>
            <a:cxnSpLocks/>
          </p:cNvCxnSpPr>
          <p:nvPr/>
        </p:nvCxnSpPr>
        <p:spPr>
          <a:xfrm>
            <a:off x="4946612" y="4795304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74" name="Группа 573">
            <a:extLst>
              <a:ext uri="{FF2B5EF4-FFF2-40B4-BE49-F238E27FC236}">
                <a16:creationId xmlns:a16="http://schemas.microsoft.com/office/drawing/2014/main" id="{7690FDA9-6578-78E4-1A8F-91DCD7A9D335}"/>
              </a:ext>
            </a:extLst>
          </p:cNvPr>
          <p:cNvGrpSpPr/>
          <p:nvPr/>
        </p:nvGrpSpPr>
        <p:grpSpPr>
          <a:xfrm>
            <a:off x="4796611" y="5207603"/>
            <a:ext cx="300001" cy="300001"/>
            <a:chOff x="11015986" y="5289941"/>
            <a:chExt cx="300001" cy="300001"/>
          </a:xfrm>
        </p:grpSpPr>
        <p:sp>
          <p:nvSpPr>
            <p:cNvPr id="575" name="Овал 574">
              <a:extLst>
                <a:ext uri="{FF2B5EF4-FFF2-40B4-BE49-F238E27FC236}">
                  <a16:creationId xmlns:a16="http://schemas.microsoft.com/office/drawing/2014/main" id="{F9C9E006-1FB9-FBFA-A860-D68CEBCA6C68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Google Shape;1085;p3">
              <a:extLst>
                <a:ext uri="{FF2B5EF4-FFF2-40B4-BE49-F238E27FC236}">
                  <a16:creationId xmlns:a16="http://schemas.microsoft.com/office/drawing/2014/main" id="{43AF2020-A454-26F5-42F0-317412028350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577" name="Google Shape;1085;p3">
            <a:extLst>
              <a:ext uri="{FF2B5EF4-FFF2-40B4-BE49-F238E27FC236}">
                <a16:creationId xmlns:a16="http://schemas.microsoft.com/office/drawing/2014/main" id="{1D732B80-01F8-D522-40F0-B21D9427200F}"/>
              </a:ext>
            </a:extLst>
          </p:cNvPr>
          <p:cNvSpPr/>
          <p:nvPr/>
        </p:nvSpPr>
        <p:spPr>
          <a:xfrm>
            <a:off x="4588870" y="5550769"/>
            <a:ext cx="71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110кВт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583" name="Google Shape;1085;p3">
            <a:extLst>
              <a:ext uri="{FF2B5EF4-FFF2-40B4-BE49-F238E27FC236}">
                <a16:creationId xmlns:a16="http://schemas.microsoft.com/office/drawing/2014/main" id="{DCB069B9-EF60-E144-F077-AA4B754AED79}"/>
              </a:ext>
            </a:extLst>
          </p:cNvPr>
          <p:cNvSpPr/>
          <p:nvPr/>
        </p:nvSpPr>
        <p:spPr>
          <a:xfrm>
            <a:off x="8282530" y="3604374"/>
            <a:ext cx="71504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Д1 630кВт</a:t>
            </a:r>
            <a:endParaRPr lang="uk-UA" sz="1200" b="1" i="0" u="none" strike="noStrike" cap="none" dirty="0">
              <a:solidFill>
                <a:schemeClr val="bg1">
                  <a:lumMod val="8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584" name="Прямокутник 42">
            <a:extLst>
              <a:ext uri="{FF2B5EF4-FFF2-40B4-BE49-F238E27FC236}">
                <a16:creationId xmlns:a16="http://schemas.microsoft.com/office/drawing/2014/main" id="{EC2C1F16-3BD5-93F4-0392-611A0001F5BD}"/>
              </a:ext>
            </a:extLst>
          </p:cNvPr>
          <p:cNvSpPr/>
          <p:nvPr/>
        </p:nvSpPr>
        <p:spPr>
          <a:xfrm>
            <a:off x="8552934" y="2958616"/>
            <a:ext cx="180000" cy="1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oogle Shape;1083;p3">
            <a:extLst>
              <a:ext uri="{FF2B5EF4-FFF2-40B4-BE49-F238E27FC236}">
                <a16:creationId xmlns:a16="http://schemas.microsoft.com/office/drawing/2014/main" id="{498A9667-4E94-D034-B56F-D41CA2DA91DE}"/>
              </a:ext>
            </a:extLst>
          </p:cNvPr>
          <p:cNvCxnSpPr>
            <a:cxnSpLocks/>
          </p:cNvCxnSpPr>
          <p:nvPr/>
        </p:nvCxnSpPr>
        <p:spPr>
          <a:xfrm>
            <a:off x="6422768" y="2841947"/>
            <a:ext cx="0" cy="84071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D706015-6EC5-9A0A-A529-5E5438D3BFF3}"/>
              </a:ext>
            </a:extLst>
          </p:cNvPr>
          <p:cNvGrpSpPr/>
          <p:nvPr/>
        </p:nvGrpSpPr>
        <p:grpSpPr>
          <a:xfrm>
            <a:off x="6168008" y="3403562"/>
            <a:ext cx="490538" cy="631966"/>
            <a:chOff x="1284982" y="3605228"/>
            <a:chExt cx="490538" cy="631966"/>
          </a:xfrm>
        </p:grpSpPr>
        <p:sp>
          <p:nvSpPr>
            <p:cNvPr id="12" name="Прямокутник 35">
              <a:extLst>
                <a:ext uri="{FF2B5EF4-FFF2-40B4-BE49-F238E27FC236}">
                  <a16:creationId xmlns:a16="http://schemas.microsoft.com/office/drawing/2014/main" id="{88AC9B7C-E655-E4E4-176E-CB7A9524FD59}"/>
                </a:ext>
              </a:extLst>
            </p:cNvPr>
            <p:cNvSpPr/>
            <p:nvPr/>
          </p:nvSpPr>
          <p:spPr>
            <a:xfrm>
              <a:off x="1284982" y="3605228"/>
              <a:ext cx="490538" cy="6319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3" name="Групувати 37">
              <a:extLst>
                <a:ext uri="{FF2B5EF4-FFF2-40B4-BE49-F238E27FC236}">
                  <a16:creationId xmlns:a16="http://schemas.microsoft.com/office/drawing/2014/main" id="{AD93454D-4794-3DC7-5307-FD3869C47044}"/>
                </a:ext>
              </a:extLst>
            </p:cNvPr>
            <p:cNvGrpSpPr/>
            <p:nvPr/>
          </p:nvGrpSpPr>
          <p:grpSpPr>
            <a:xfrm>
              <a:off x="1401391" y="3707701"/>
              <a:ext cx="257721" cy="440728"/>
              <a:chOff x="4238616" y="1110343"/>
              <a:chExt cx="257721" cy="440728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C68737A2-1C64-0BE9-3055-87D113D2E28B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A1416E0F-5EBC-9628-0C25-00DD955C58DF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" name="Прямокутник 42">
            <a:extLst>
              <a:ext uri="{FF2B5EF4-FFF2-40B4-BE49-F238E27FC236}">
                <a16:creationId xmlns:a16="http://schemas.microsoft.com/office/drawing/2014/main" id="{1163EE0D-A667-3C34-C16E-56DD7AFECE29}"/>
              </a:ext>
            </a:extLst>
          </p:cNvPr>
          <p:cNvSpPr/>
          <p:nvPr/>
        </p:nvSpPr>
        <p:spPr>
          <a:xfrm>
            <a:off x="6335822" y="2956713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Google Shape;1083;p3">
            <a:extLst>
              <a:ext uri="{FF2B5EF4-FFF2-40B4-BE49-F238E27FC236}">
                <a16:creationId xmlns:a16="http://schemas.microsoft.com/office/drawing/2014/main" id="{F367C43B-464E-0C2D-344B-28F4C47D9903}"/>
              </a:ext>
            </a:extLst>
          </p:cNvPr>
          <p:cNvCxnSpPr>
            <a:cxnSpLocks/>
          </p:cNvCxnSpPr>
          <p:nvPr/>
        </p:nvCxnSpPr>
        <p:spPr>
          <a:xfrm>
            <a:off x="6429930" y="4042295"/>
            <a:ext cx="0" cy="740182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1052;p3">
            <a:extLst>
              <a:ext uri="{FF2B5EF4-FFF2-40B4-BE49-F238E27FC236}">
                <a16:creationId xmlns:a16="http://schemas.microsoft.com/office/drawing/2014/main" id="{EC6ED058-65CD-E17D-6EA5-CEAC3C70E610}"/>
              </a:ext>
            </a:extLst>
          </p:cNvPr>
          <p:cNvCxnSpPr>
            <a:cxnSpLocks/>
          </p:cNvCxnSpPr>
          <p:nvPr/>
        </p:nvCxnSpPr>
        <p:spPr>
          <a:xfrm>
            <a:off x="6202840" y="4797152"/>
            <a:ext cx="469224" cy="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1083;p3">
            <a:extLst>
              <a:ext uri="{FF2B5EF4-FFF2-40B4-BE49-F238E27FC236}">
                <a16:creationId xmlns:a16="http://schemas.microsoft.com/office/drawing/2014/main" id="{8951B621-C483-FFBA-6B6E-02748ACCAA59}"/>
              </a:ext>
            </a:extLst>
          </p:cNvPr>
          <p:cNvCxnSpPr>
            <a:cxnSpLocks/>
          </p:cNvCxnSpPr>
          <p:nvPr/>
        </p:nvCxnSpPr>
        <p:spPr>
          <a:xfrm>
            <a:off x="5671083" y="4798451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9157809-5058-2231-A9CC-8C680E11E5C3}"/>
              </a:ext>
            </a:extLst>
          </p:cNvPr>
          <p:cNvGrpSpPr/>
          <p:nvPr/>
        </p:nvGrpSpPr>
        <p:grpSpPr>
          <a:xfrm>
            <a:off x="5521082" y="5210750"/>
            <a:ext cx="300001" cy="300001"/>
            <a:chOff x="11015986" y="5289941"/>
            <a:chExt cx="300001" cy="300001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5BA0E0D4-C86F-CFCB-FDCE-FA5D0FAF7F92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Google Shape;1085;p3">
              <a:extLst>
                <a:ext uri="{FF2B5EF4-FFF2-40B4-BE49-F238E27FC236}">
                  <a16:creationId xmlns:a16="http://schemas.microsoft.com/office/drawing/2014/main" id="{B9C07BFD-3E69-3615-FB2E-0D0641A91162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38" name="Google Shape;1085;p3">
            <a:extLst>
              <a:ext uri="{FF2B5EF4-FFF2-40B4-BE49-F238E27FC236}">
                <a16:creationId xmlns:a16="http://schemas.microsoft.com/office/drawing/2014/main" id="{CCB2B0B7-AF90-DF16-A74A-21C0FBC9CB7D}"/>
              </a:ext>
            </a:extLst>
          </p:cNvPr>
          <p:cNvSpPr/>
          <p:nvPr/>
        </p:nvSpPr>
        <p:spPr>
          <a:xfrm>
            <a:off x="5261022" y="5553916"/>
            <a:ext cx="8349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Н4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37,5кВт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39" name="Google Shape;1083;p3">
            <a:extLst>
              <a:ext uri="{FF2B5EF4-FFF2-40B4-BE49-F238E27FC236}">
                <a16:creationId xmlns:a16="http://schemas.microsoft.com/office/drawing/2014/main" id="{B4E77C84-11BD-CD07-4E4B-CC4A43BC278E}"/>
              </a:ext>
            </a:extLst>
          </p:cNvPr>
          <p:cNvCxnSpPr>
            <a:cxnSpLocks/>
          </p:cNvCxnSpPr>
          <p:nvPr/>
        </p:nvCxnSpPr>
        <p:spPr>
          <a:xfrm>
            <a:off x="6429930" y="4797152"/>
            <a:ext cx="0" cy="39600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442A75A-FC6D-06E0-441F-DB5E5BF0242F}"/>
              </a:ext>
            </a:extLst>
          </p:cNvPr>
          <p:cNvGrpSpPr/>
          <p:nvPr/>
        </p:nvGrpSpPr>
        <p:grpSpPr>
          <a:xfrm>
            <a:off x="6284052" y="5209451"/>
            <a:ext cx="300001" cy="300001"/>
            <a:chOff x="11015986" y="5289941"/>
            <a:chExt cx="300001" cy="300001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5FA8D952-B391-1861-A8A4-1802F9E034F6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Google Shape;1085;p3">
              <a:extLst>
                <a:ext uri="{FF2B5EF4-FFF2-40B4-BE49-F238E27FC236}">
                  <a16:creationId xmlns:a16="http://schemas.microsoft.com/office/drawing/2014/main" id="{D673D803-E6D6-D90F-0028-0D16C187F393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48" name="Google Shape;1085;p3">
            <a:extLst>
              <a:ext uri="{FF2B5EF4-FFF2-40B4-BE49-F238E27FC236}">
                <a16:creationId xmlns:a16="http://schemas.microsoft.com/office/drawing/2014/main" id="{F25AC23E-F808-372D-83B9-37844E127507}"/>
              </a:ext>
            </a:extLst>
          </p:cNvPr>
          <p:cNvSpPr/>
          <p:nvPr/>
        </p:nvSpPr>
        <p:spPr>
          <a:xfrm>
            <a:off x="6023992" y="5552617"/>
            <a:ext cx="8349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110кВт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49" name="Google Shape;1085;p3">
            <a:extLst>
              <a:ext uri="{FF2B5EF4-FFF2-40B4-BE49-F238E27FC236}">
                <a16:creationId xmlns:a16="http://schemas.microsoft.com/office/drawing/2014/main" id="{FDB00BCC-D9C2-7373-17A3-16A4D8349385}"/>
              </a:ext>
            </a:extLst>
          </p:cNvPr>
          <p:cNvSpPr/>
          <p:nvPr/>
        </p:nvSpPr>
        <p:spPr>
          <a:xfrm>
            <a:off x="6138932" y="2551963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60" name="Google Shape;1085;p3">
            <a:extLst>
              <a:ext uri="{FF2B5EF4-FFF2-40B4-BE49-F238E27FC236}">
                <a16:creationId xmlns:a16="http://schemas.microsoft.com/office/drawing/2014/main" id="{67D879D5-A5F6-BE11-6868-D9B0823BCD39}"/>
              </a:ext>
            </a:extLst>
          </p:cNvPr>
          <p:cNvSpPr/>
          <p:nvPr/>
        </p:nvSpPr>
        <p:spPr>
          <a:xfrm>
            <a:off x="6483364" y="4077072"/>
            <a:ext cx="692756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5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1й під.</a:t>
            </a:r>
            <a:endParaRPr lang="uk-UA" sz="105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61" name="Google Shape;1085;p3">
            <a:extLst>
              <a:ext uri="{FF2B5EF4-FFF2-40B4-BE49-F238E27FC236}">
                <a16:creationId xmlns:a16="http://schemas.microsoft.com/office/drawing/2014/main" id="{3265D8E2-2DE4-69FE-5771-EA5E341421AE}"/>
              </a:ext>
            </a:extLst>
          </p:cNvPr>
          <p:cNvSpPr/>
          <p:nvPr/>
        </p:nvSpPr>
        <p:spPr>
          <a:xfrm>
            <a:off x="7275452" y="4079567"/>
            <a:ext cx="692756" cy="161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05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2й під.</a:t>
            </a:r>
            <a:endParaRPr lang="uk-UA" sz="105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63" name="Google Shape;1085;p3">
            <a:extLst>
              <a:ext uri="{FF2B5EF4-FFF2-40B4-BE49-F238E27FC236}">
                <a16:creationId xmlns:a16="http://schemas.microsoft.com/office/drawing/2014/main" id="{0E881CBA-055E-4D6E-AACA-38D14AECD553}"/>
              </a:ext>
            </a:extLst>
          </p:cNvPr>
          <p:cNvSpPr/>
          <p:nvPr/>
        </p:nvSpPr>
        <p:spPr>
          <a:xfrm>
            <a:off x="6456040" y="4581128"/>
            <a:ext cx="69275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0,4</a:t>
            </a:r>
            <a:r>
              <a:rPr lang="uk-UA" sz="1200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459" name="Прямокутник 42">
            <a:extLst>
              <a:ext uri="{FF2B5EF4-FFF2-40B4-BE49-F238E27FC236}">
                <a16:creationId xmlns:a16="http://schemas.microsoft.com/office/drawing/2014/main" id="{03F5A94C-24B9-1A2D-A202-604A09436831}"/>
              </a:ext>
            </a:extLst>
          </p:cNvPr>
          <p:cNvSpPr/>
          <p:nvPr/>
        </p:nvSpPr>
        <p:spPr>
          <a:xfrm>
            <a:off x="1172428" y="2543755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4" name="Соединительная линия уступом 463">
            <a:extLst>
              <a:ext uri="{FF2B5EF4-FFF2-40B4-BE49-F238E27FC236}">
                <a16:creationId xmlns:a16="http://schemas.microsoft.com/office/drawing/2014/main" id="{E948DF09-A093-0710-5051-54983E173626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42197" y="2209936"/>
            <a:ext cx="1095731" cy="183692"/>
          </a:xfrm>
          <a:prstGeom prst="bentConnector3">
            <a:avLst>
              <a:gd name="adj1" fmla="val 50000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" name="Прямокутник 42">
            <a:extLst>
              <a:ext uri="{FF2B5EF4-FFF2-40B4-BE49-F238E27FC236}">
                <a16:creationId xmlns:a16="http://schemas.microsoft.com/office/drawing/2014/main" id="{2E069D31-BD79-0376-0C85-6D618DDFF6FE}"/>
              </a:ext>
            </a:extLst>
          </p:cNvPr>
          <p:cNvSpPr/>
          <p:nvPr/>
        </p:nvSpPr>
        <p:spPr>
          <a:xfrm>
            <a:off x="2279576" y="2543755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6" name="Google Shape;1054;p3">
            <a:extLst>
              <a:ext uri="{FF2B5EF4-FFF2-40B4-BE49-F238E27FC236}">
                <a16:creationId xmlns:a16="http://schemas.microsoft.com/office/drawing/2014/main" id="{611CA9B4-7188-B4F6-7A4D-9978E3235FCA}"/>
              </a:ext>
            </a:extLst>
          </p:cNvPr>
          <p:cNvCxnSpPr>
            <a:cxnSpLocks/>
          </p:cNvCxnSpPr>
          <p:nvPr/>
        </p:nvCxnSpPr>
        <p:spPr>
          <a:xfrm>
            <a:off x="2771927" y="3076041"/>
            <a:ext cx="0" cy="396315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2" name="Прямокутник 42">
            <a:extLst>
              <a:ext uri="{FF2B5EF4-FFF2-40B4-BE49-F238E27FC236}">
                <a16:creationId xmlns:a16="http://schemas.microsoft.com/office/drawing/2014/main" id="{5F91370F-BB01-82E2-6554-148431322D0C}"/>
              </a:ext>
            </a:extLst>
          </p:cNvPr>
          <p:cNvSpPr/>
          <p:nvPr/>
        </p:nvSpPr>
        <p:spPr>
          <a:xfrm>
            <a:off x="1847528" y="1821505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68EC1C0E-DD5E-9237-BF4A-A3865AED7F69}"/>
              </a:ext>
            </a:extLst>
          </p:cNvPr>
          <p:cNvGrpSpPr/>
          <p:nvPr/>
        </p:nvGrpSpPr>
        <p:grpSpPr>
          <a:xfrm>
            <a:off x="1784994" y="1111355"/>
            <a:ext cx="566590" cy="631967"/>
            <a:chOff x="2037845" y="1091445"/>
            <a:chExt cx="566590" cy="631967"/>
          </a:xfrm>
        </p:grpSpPr>
        <p:sp>
          <p:nvSpPr>
            <p:cNvPr id="170" name="Прямокутник 13">
              <a:extLst>
                <a:ext uri="{FF2B5EF4-FFF2-40B4-BE49-F238E27FC236}">
                  <a16:creationId xmlns:a16="http://schemas.microsoft.com/office/drawing/2014/main" id="{AA5B1E01-1B3B-B3CC-0086-2CA5267C7CF3}"/>
                </a:ext>
              </a:extLst>
            </p:cNvPr>
            <p:cNvSpPr/>
            <p:nvPr/>
          </p:nvSpPr>
          <p:spPr>
            <a:xfrm>
              <a:off x="2037845" y="1091445"/>
              <a:ext cx="566590" cy="63196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172" name="Групувати 16">
              <a:extLst>
                <a:ext uri="{FF2B5EF4-FFF2-40B4-BE49-F238E27FC236}">
                  <a16:creationId xmlns:a16="http://schemas.microsoft.com/office/drawing/2014/main" id="{BA9BB2D1-3EF9-F85E-0CB5-FDBBA0E0040D}"/>
                </a:ext>
              </a:extLst>
            </p:cNvPr>
            <p:cNvGrpSpPr/>
            <p:nvPr/>
          </p:nvGrpSpPr>
          <p:grpSpPr>
            <a:xfrm>
              <a:off x="2131838" y="1196466"/>
              <a:ext cx="257721" cy="440728"/>
              <a:chOff x="4238616" y="1110343"/>
              <a:chExt cx="257721" cy="440728"/>
            </a:xfrm>
          </p:grpSpPr>
          <p:sp>
            <p:nvSpPr>
              <p:cNvPr id="173" name="Овал 172">
                <a:extLst>
                  <a:ext uri="{FF2B5EF4-FFF2-40B4-BE49-F238E27FC236}">
                    <a16:creationId xmlns:a16="http://schemas.microsoft.com/office/drawing/2014/main" id="{1A1B6472-52FB-CBE5-7272-4DFF2659B0EB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Овал 173">
                <a:extLst>
                  <a:ext uri="{FF2B5EF4-FFF2-40B4-BE49-F238E27FC236}">
                    <a16:creationId xmlns:a16="http://schemas.microsoft.com/office/drawing/2014/main" id="{CD3C0967-01DE-A1F1-BB23-90D0ED2A359E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7" name="Овал 146">
              <a:extLst>
                <a:ext uri="{FF2B5EF4-FFF2-40B4-BE49-F238E27FC236}">
                  <a16:creationId xmlns:a16="http://schemas.microsoft.com/office/drawing/2014/main" id="{075A9FBA-2A94-2C96-99AA-D7B873633E72}"/>
                </a:ext>
              </a:extLst>
            </p:cNvPr>
            <p:cNvSpPr/>
            <p:nvPr/>
          </p:nvSpPr>
          <p:spPr>
            <a:xfrm>
              <a:off x="2274216" y="1291244"/>
              <a:ext cx="254991" cy="254991"/>
            </a:xfrm>
            <a:prstGeom prst="ellipse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7" name="Google Shape;1085;p3">
            <a:extLst>
              <a:ext uri="{FF2B5EF4-FFF2-40B4-BE49-F238E27FC236}">
                <a16:creationId xmlns:a16="http://schemas.microsoft.com/office/drawing/2014/main" id="{84501B5B-40FF-9BE5-062A-E572A3F1873B}"/>
              </a:ext>
            </a:extLst>
          </p:cNvPr>
          <p:cNvSpPr/>
          <p:nvPr/>
        </p:nvSpPr>
        <p:spPr>
          <a:xfrm>
            <a:off x="2086352" y="1910120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484" name="Прямокутник 42">
            <a:extLst>
              <a:ext uri="{FF2B5EF4-FFF2-40B4-BE49-F238E27FC236}">
                <a16:creationId xmlns:a16="http://schemas.microsoft.com/office/drawing/2014/main" id="{C4DEFA21-E117-31AE-8235-90E975FBB83D}"/>
              </a:ext>
            </a:extLst>
          </p:cNvPr>
          <p:cNvSpPr/>
          <p:nvPr/>
        </p:nvSpPr>
        <p:spPr>
          <a:xfrm>
            <a:off x="2099576" y="1821505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0" name="Google Shape;1054;p3">
            <a:extLst>
              <a:ext uri="{FF2B5EF4-FFF2-40B4-BE49-F238E27FC236}">
                <a16:creationId xmlns:a16="http://schemas.microsoft.com/office/drawing/2014/main" id="{0E5EC647-DEB4-E91E-13A0-4D9CCDB5D131}"/>
              </a:ext>
            </a:extLst>
          </p:cNvPr>
          <p:cNvCxnSpPr>
            <a:cxnSpLocks/>
          </p:cNvCxnSpPr>
          <p:nvPr/>
        </p:nvCxnSpPr>
        <p:spPr>
          <a:xfrm>
            <a:off x="654862" y="3085697"/>
            <a:ext cx="0" cy="396315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6" name="Прямокутник 42">
            <a:extLst>
              <a:ext uri="{FF2B5EF4-FFF2-40B4-BE49-F238E27FC236}">
                <a16:creationId xmlns:a16="http://schemas.microsoft.com/office/drawing/2014/main" id="{8E76A90F-23DB-E889-D230-E15270C43B7F}"/>
              </a:ext>
            </a:extLst>
          </p:cNvPr>
          <p:cNvSpPr/>
          <p:nvPr/>
        </p:nvSpPr>
        <p:spPr>
          <a:xfrm>
            <a:off x="564902" y="2975645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" name="Группа 419">
            <a:extLst>
              <a:ext uri="{FF2B5EF4-FFF2-40B4-BE49-F238E27FC236}">
                <a16:creationId xmlns:a16="http://schemas.microsoft.com/office/drawing/2014/main" id="{942B0632-E38E-BAF7-EBFD-7D7BD0221D5B}"/>
              </a:ext>
            </a:extLst>
          </p:cNvPr>
          <p:cNvGrpSpPr/>
          <p:nvPr/>
        </p:nvGrpSpPr>
        <p:grpSpPr>
          <a:xfrm>
            <a:off x="420886" y="3460996"/>
            <a:ext cx="490538" cy="631966"/>
            <a:chOff x="1284982" y="3605228"/>
            <a:chExt cx="490538" cy="631966"/>
          </a:xfrm>
        </p:grpSpPr>
        <p:sp>
          <p:nvSpPr>
            <p:cNvPr id="421" name="Прямокутник 35">
              <a:extLst>
                <a:ext uri="{FF2B5EF4-FFF2-40B4-BE49-F238E27FC236}">
                  <a16:creationId xmlns:a16="http://schemas.microsoft.com/office/drawing/2014/main" id="{9F80C649-E541-FB33-4611-0BA41F0873AE}"/>
                </a:ext>
              </a:extLst>
            </p:cNvPr>
            <p:cNvSpPr/>
            <p:nvPr/>
          </p:nvSpPr>
          <p:spPr>
            <a:xfrm>
              <a:off x="1284982" y="3605228"/>
              <a:ext cx="490538" cy="6319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22" name="Групувати 37">
              <a:extLst>
                <a:ext uri="{FF2B5EF4-FFF2-40B4-BE49-F238E27FC236}">
                  <a16:creationId xmlns:a16="http://schemas.microsoft.com/office/drawing/2014/main" id="{367846CA-7AC7-14D2-7A36-5139FCC75CC8}"/>
                </a:ext>
              </a:extLst>
            </p:cNvPr>
            <p:cNvGrpSpPr/>
            <p:nvPr/>
          </p:nvGrpSpPr>
          <p:grpSpPr>
            <a:xfrm>
              <a:off x="1401391" y="3707701"/>
              <a:ext cx="257721" cy="440728"/>
              <a:chOff x="4238616" y="1110343"/>
              <a:chExt cx="257721" cy="440728"/>
            </a:xfrm>
          </p:grpSpPr>
          <p:sp>
            <p:nvSpPr>
              <p:cNvPr id="423" name="Овал 422">
                <a:extLst>
                  <a:ext uri="{FF2B5EF4-FFF2-40B4-BE49-F238E27FC236}">
                    <a16:creationId xmlns:a16="http://schemas.microsoft.com/office/drawing/2014/main" id="{653EA682-F493-623E-FAD9-9DB3E0E1B7E3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Овал 423">
                <a:extLst>
                  <a:ext uri="{FF2B5EF4-FFF2-40B4-BE49-F238E27FC236}">
                    <a16:creationId xmlns:a16="http://schemas.microsoft.com/office/drawing/2014/main" id="{73882D16-34A0-D4B7-65C7-9BF0F247A05D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1" name="Группа 240">
            <a:extLst>
              <a:ext uri="{FF2B5EF4-FFF2-40B4-BE49-F238E27FC236}">
                <a16:creationId xmlns:a16="http://schemas.microsoft.com/office/drawing/2014/main" id="{5F5C42F9-47C9-FC5A-CF27-2936AEB20A62}"/>
              </a:ext>
            </a:extLst>
          </p:cNvPr>
          <p:cNvGrpSpPr/>
          <p:nvPr/>
        </p:nvGrpSpPr>
        <p:grpSpPr>
          <a:xfrm>
            <a:off x="2520209" y="3464999"/>
            <a:ext cx="490538" cy="631966"/>
            <a:chOff x="1284982" y="3605228"/>
            <a:chExt cx="490538" cy="631966"/>
          </a:xfrm>
        </p:grpSpPr>
        <p:sp>
          <p:nvSpPr>
            <p:cNvPr id="41" name="Прямокутник 35">
              <a:extLst>
                <a:ext uri="{FF2B5EF4-FFF2-40B4-BE49-F238E27FC236}">
                  <a16:creationId xmlns:a16="http://schemas.microsoft.com/office/drawing/2014/main" id="{A74374C4-13BF-F1A7-1FF6-4448017A1BE5}"/>
                </a:ext>
              </a:extLst>
            </p:cNvPr>
            <p:cNvSpPr/>
            <p:nvPr/>
          </p:nvSpPr>
          <p:spPr>
            <a:xfrm>
              <a:off x="1284982" y="3605228"/>
              <a:ext cx="490538" cy="63196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3" name="Групувати 37">
              <a:extLst>
                <a:ext uri="{FF2B5EF4-FFF2-40B4-BE49-F238E27FC236}">
                  <a16:creationId xmlns:a16="http://schemas.microsoft.com/office/drawing/2014/main" id="{306732E8-B8F0-504E-2F2A-692B2016B058}"/>
                </a:ext>
              </a:extLst>
            </p:cNvPr>
            <p:cNvGrpSpPr/>
            <p:nvPr/>
          </p:nvGrpSpPr>
          <p:grpSpPr>
            <a:xfrm>
              <a:off x="1401391" y="3707701"/>
              <a:ext cx="257721" cy="440728"/>
              <a:chOff x="4238616" y="1110343"/>
              <a:chExt cx="257721" cy="440728"/>
            </a:xfrm>
          </p:grpSpPr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9D68FEEF-1C7E-9859-85E5-E5DEA0913DC2}"/>
                  </a:ext>
                </a:extLst>
              </p:cNvPr>
              <p:cNvSpPr/>
              <p:nvPr/>
            </p:nvSpPr>
            <p:spPr>
              <a:xfrm>
                <a:off x="4241346" y="1110343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Овал 44">
                <a:extLst>
                  <a:ext uri="{FF2B5EF4-FFF2-40B4-BE49-F238E27FC236}">
                    <a16:creationId xmlns:a16="http://schemas.microsoft.com/office/drawing/2014/main" id="{BB466EE9-E65F-14CE-6515-A2E9DAC49993}"/>
                  </a:ext>
                </a:extLst>
              </p:cNvPr>
              <p:cNvSpPr/>
              <p:nvPr/>
            </p:nvSpPr>
            <p:spPr>
              <a:xfrm>
                <a:off x="4238616" y="1296080"/>
                <a:ext cx="254991" cy="254991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0" name="Прямокутник 42">
            <a:extLst>
              <a:ext uri="{FF2B5EF4-FFF2-40B4-BE49-F238E27FC236}">
                <a16:creationId xmlns:a16="http://schemas.microsoft.com/office/drawing/2014/main" id="{864575AB-9452-05E4-3773-3110304076BA}"/>
              </a:ext>
            </a:extLst>
          </p:cNvPr>
          <p:cNvSpPr/>
          <p:nvPr/>
        </p:nvSpPr>
        <p:spPr>
          <a:xfrm>
            <a:off x="2675640" y="2979648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0" name="Группа 499">
            <a:extLst>
              <a:ext uri="{FF2B5EF4-FFF2-40B4-BE49-F238E27FC236}">
                <a16:creationId xmlns:a16="http://schemas.microsoft.com/office/drawing/2014/main" id="{341F25DD-15DE-7601-7838-5CDAF4A9AC19}"/>
              </a:ext>
            </a:extLst>
          </p:cNvPr>
          <p:cNvGrpSpPr/>
          <p:nvPr/>
        </p:nvGrpSpPr>
        <p:grpSpPr>
          <a:xfrm>
            <a:off x="3441160" y="4476673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01" name="Прямокутник 58">
              <a:extLst>
                <a:ext uri="{FF2B5EF4-FFF2-40B4-BE49-F238E27FC236}">
                  <a16:creationId xmlns:a16="http://schemas.microsoft.com/office/drawing/2014/main" id="{5E9724C7-A70A-8052-E0B0-347E76F45FFB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6" name="Google Shape;1085;p3">
              <a:extLst>
                <a:ext uri="{FF2B5EF4-FFF2-40B4-BE49-F238E27FC236}">
                  <a16:creationId xmlns:a16="http://schemas.microsoft.com/office/drawing/2014/main" id="{18AE94D3-47A9-21A0-018B-7C5D0C57D472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19" name="Группа 518">
            <a:extLst>
              <a:ext uri="{FF2B5EF4-FFF2-40B4-BE49-F238E27FC236}">
                <a16:creationId xmlns:a16="http://schemas.microsoft.com/office/drawing/2014/main" id="{ADB5DB56-AEFD-80AB-3095-E4D0687AA5D0}"/>
              </a:ext>
            </a:extLst>
          </p:cNvPr>
          <p:cNvGrpSpPr/>
          <p:nvPr/>
        </p:nvGrpSpPr>
        <p:grpSpPr>
          <a:xfrm>
            <a:off x="4454099" y="4708179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20" name="Прямокутник 58">
              <a:extLst>
                <a:ext uri="{FF2B5EF4-FFF2-40B4-BE49-F238E27FC236}">
                  <a16:creationId xmlns:a16="http://schemas.microsoft.com/office/drawing/2014/main" id="{3732ADBA-D895-2402-40B6-5BF54F6373E4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1" name="Google Shape;1085;p3">
              <a:extLst>
                <a:ext uri="{FF2B5EF4-FFF2-40B4-BE49-F238E27FC236}">
                  <a16:creationId xmlns:a16="http://schemas.microsoft.com/office/drawing/2014/main" id="{622BB035-3870-0E5B-182B-BB17ACC658B8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22" name="Группа 521">
            <a:extLst>
              <a:ext uri="{FF2B5EF4-FFF2-40B4-BE49-F238E27FC236}">
                <a16:creationId xmlns:a16="http://schemas.microsoft.com/office/drawing/2014/main" id="{1EED11F2-566C-A0B6-32ED-7ADB3BC9ECEA}"/>
              </a:ext>
            </a:extLst>
          </p:cNvPr>
          <p:cNvGrpSpPr/>
          <p:nvPr/>
        </p:nvGrpSpPr>
        <p:grpSpPr>
          <a:xfrm>
            <a:off x="5588042" y="4476673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23" name="Прямокутник 58">
              <a:extLst>
                <a:ext uri="{FF2B5EF4-FFF2-40B4-BE49-F238E27FC236}">
                  <a16:creationId xmlns:a16="http://schemas.microsoft.com/office/drawing/2014/main" id="{E969DCE2-FE0B-FB75-27C1-9E9E03EFF176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4" name="Google Shape;1085;p3">
              <a:extLst>
                <a:ext uri="{FF2B5EF4-FFF2-40B4-BE49-F238E27FC236}">
                  <a16:creationId xmlns:a16="http://schemas.microsoft.com/office/drawing/2014/main" id="{E7FC64EC-7357-362F-C575-3B1E20E74763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25" name="Группа 524">
            <a:extLst>
              <a:ext uri="{FF2B5EF4-FFF2-40B4-BE49-F238E27FC236}">
                <a16:creationId xmlns:a16="http://schemas.microsoft.com/office/drawing/2014/main" id="{BA0652B7-D372-6D90-B868-320AED57DE75}"/>
              </a:ext>
            </a:extLst>
          </p:cNvPr>
          <p:cNvGrpSpPr/>
          <p:nvPr/>
        </p:nvGrpSpPr>
        <p:grpSpPr>
          <a:xfrm>
            <a:off x="6343506" y="4476673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26" name="Прямокутник 58">
              <a:extLst>
                <a:ext uri="{FF2B5EF4-FFF2-40B4-BE49-F238E27FC236}">
                  <a16:creationId xmlns:a16="http://schemas.microsoft.com/office/drawing/2014/main" id="{4CC3F8A4-E2EC-539C-89EB-40A82AB6BD12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8" name="Google Shape;1085;p3">
              <a:extLst>
                <a:ext uri="{FF2B5EF4-FFF2-40B4-BE49-F238E27FC236}">
                  <a16:creationId xmlns:a16="http://schemas.microsoft.com/office/drawing/2014/main" id="{92C9DBA1-B17A-D4C2-3C12-9132E0D7A335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35" name="Группа 534">
            <a:extLst>
              <a:ext uri="{FF2B5EF4-FFF2-40B4-BE49-F238E27FC236}">
                <a16:creationId xmlns:a16="http://schemas.microsoft.com/office/drawing/2014/main" id="{476B1A15-0A5F-8222-9DE2-B0A62A5D2AA0}"/>
              </a:ext>
            </a:extLst>
          </p:cNvPr>
          <p:cNvGrpSpPr/>
          <p:nvPr/>
        </p:nvGrpSpPr>
        <p:grpSpPr>
          <a:xfrm>
            <a:off x="7105358" y="4476673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36" name="Прямокутник 58">
              <a:extLst>
                <a:ext uri="{FF2B5EF4-FFF2-40B4-BE49-F238E27FC236}">
                  <a16:creationId xmlns:a16="http://schemas.microsoft.com/office/drawing/2014/main" id="{575A93D3-48B8-B8CA-E8BC-469A7DFC21D0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40" name="Google Shape;1085;p3">
              <a:extLst>
                <a:ext uri="{FF2B5EF4-FFF2-40B4-BE49-F238E27FC236}">
                  <a16:creationId xmlns:a16="http://schemas.microsoft.com/office/drawing/2014/main" id="{FD97FB64-182A-EF8D-33A6-AAFEF0BDEF50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42" name="Группа 541">
            <a:extLst>
              <a:ext uri="{FF2B5EF4-FFF2-40B4-BE49-F238E27FC236}">
                <a16:creationId xmlns:a16="http://schemas.microsoft.com/office/drawing/2014/main" id="{B4429619-E3DC-A78C-A8DE-0A047C1C42BB}"/>
              </a:ext>
            </a:extLst>
          </p:cNvPr>
          <p:cNvGrpSpPr/>
          <p:nvPr/>
        </p:nvGrpSpPr>
        <p:grpSpPr>
          <a:xfrm>
            <a:off x="8146847" y="4717781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52" name="Прямокутник 58">
              <a:extLst>
                <a:ext uri="{FF2B5EF4-FFF2-40B4-BE49-F238E27FC236}">
                  <a16:creationId xmlns:a16="http://schemas.microsoft.com/office/drawing/2014/main" id="{D14684FC-C718-277E-45B3-9678E3FF0236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62" name="Google Shape;1085;p3">
              <a:extLst>
                <a:ext uri="{FF2B5EF4-FFF2-40B4-BE49-F238E27FC236}">
                  <a16:creationId xmlns:a16="http://schemas.microsoft.com/office/drawing/2014/main" id="{B05C7BFB-3A95-0034-520E-D05792D71B31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FBB0272E-9DA1-F19A-B23E-056C28761612}"/>
              </a:ext>
            </a:extLst>
          </p:cNvPr>
          <p:cNvGrpSpPr/>
          <p:nvPr/>
        </p:nvGrpSpPr>
        <p:grpSpPr>
          <a:xfrm>
            <a:off x="9245732" y="4476673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6" name="Прямокутник 58">
              <a:extLst>
                <a:ext uri="{FF2B5EF4-FFF2-40B4-BE49-F238E27FC236}">
                  <a16:creationId xmlns:a16="http://schemas.microsoft.com/office/drawing/2014/main" id="{971B1E6D-B1E1-5050-C68A-BA0A15375694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7" name="Google Shape;1085;p3">
              <a:extLst>
                <a:ext uri="{FF2B5EF4-FFF2-40B4-BE49-F238E27FC236}">
                  <a16:creationId xmlns:a16="http://schemas.microsoft.com/office/drawing/2014/main" id="{B0CEF2B5-1D95-6970-7E2E-C27A0F751895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cxnSp>
        <p:nvCxnSpPr>
          <p:cNvPr id="78" name="Google Shape;1054;p3">
            <a:extLst>
              <a:ext uri="{FF2B5EF4-FFF2-40B4-BE49-F238E27FC236}">
                <a16:creationId xmlns:a16="http://schemas.microsoft.com/office/drawing/2014/main" id="{6517CFAB-421B-6714-2BA2-29EB37BE5682}"/>
              </a:ext>
            </a:extLst>
          </p:cNvPr>
          <p:cNvCxnSpPr>
            <a:cxnSpLocks/>
          </p:cNvCxnSpPr>
          <p:nvPr/>
        </p:nvCxnSpPr>
        <p:spPr>
          <a:xfrm flipH="1">
            <a:off x="551384" y="886626"/>
            <a:ext cx="7907350" cy="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0" name="Прямокутник 42">
            <a:extLst>
              <a:ext uri="{FF2B5EF4-FFF2-40B4-BE49-F238E27FC236}">
                <a16:creationId xmlns:a16="http://schemas.microsoft.com/office/drawing/2014/main" id="{C12858F2-3BA7-161C-7692-D07AD8BCFA71}"/>
              </a:ext>
            </a:extLst>
          </p:cNvPr>
          <p:cNvSpPr/>
          <p:nvPr/>
        </p:nvSpPr>
        <p:spPr>
          <a:xfrm>
            <a:off x="8354629" y="786798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Прямокутник 42">
            <a:extLst>
              <a:ext uri="{FF2B5EF4-FFF2-40B4-BE49-F238E27FC236}">
                <a16:creationId xmlns:a16="http://schemas.microsoft.com/office/drawing/2014/main" id="{51EA8F87-464D-3D9B-7197-565CF829899B}"/>
              </a:ext>
            </a:extLst>
          </p:cNvPr>
          <p:cNvSpPr/>
          <p:nvPr/>
        </p:nvSpPr>
        <p:spPr>
          <a:xfrm>
            <a:off x="6558135" y="799133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Прямокутник 42">
            <a:extLst>
              <a:ext uri="{FF2B5EF4-FFF2-40B4-BE49-F238E27FC236}">
                <a16:creationId xmlns:a16="http://schemas.microsoft.com/office/drawing/2014/main" id="{B385DB68-5271-675E-40B8-B2649DF925A9}"/>
              </a:ext>
            </a:extLst>
          </p:cNvPr>
          <p:cNvSpPr/>
          <p:nvPr/>
        </p:nvSpPr>
        <p:spPr>
          <a:xfrm>
            <a:off x="1978289" y="787708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3" name="Группа 542">
            <a:extLst>
              <a:ext uri="{FF2B5EF4-FFF2-40B4-BE49-F238E27FC236}">
                <a16:creationId xmlns:a16="http://schemas.microsoft.com/office/drawing/2014/main" id="{DA9EC0A8-EFF5-612A-B39D-F89B4E001BAB}"/>
              </a:ext>
            </a:extLst>
          </p:cNvPr>
          <p:cNvGrpSpPr/>
          <p:nvPr/>
        </p:nvGrpSpPr>
        <p:grpSpPr>
          <a:xfrm>
            <a:off x="7743881" y="3284984"/>
            <a:ext cx="300001" cy="300001"/>
            <a:chOff x="11015986" y="5289941"/>
            <a:chExt cx="300001" cy="300001"/>
          </a:xfrm>
          <a:noFill/>
        </p:grpSpPr>
        <p:sp>
          <p:nvSpPr>
            <p:cNvPr id="544" name="Овал 543">
              <a:extLst>
                <a:ext uri="{FF2B5EF4-FFF2-40B4-BE49-F238E27FC236}">
                  <a16:creationId xmlns:a16="http://schemas.microsoft.com/office/drawing/2014/main" id="{A997E028-5B57-9B15-5C07-CDA2EC27AE4D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grp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45" name="Google Shape;1085;p3">
              <a:extLst>
                <a:ext uri="{FF2B5EF4-FFF2-40B4-BE49-F238E27FC236}">
                  <a16:creationId xmlns:a16="http://schemas.microsoft.com/office/drawing/2014/main" id="{EE596223-60F4-624C-C89E-8F16512B84A6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bg1">
                      <a:lumMod val="8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80" name="Группа 579">
            <a:extLst>
              <a:ext uri="{FF2B5EF4-FFF2-40B4-BE49-F238E27FC236}">
                <a16:creationId xmlns:a16="http://schemas.microsoft.com/office/drawing/2014/main" id="{6D77A22B-822F-A3D4-2689-F55CB0CAC3EF}"/>
              </a:ext>
            </a:extLst>
          </p:cNvPr>
          <p:cNvGrpSpPr/>
          <p:nvPr/>
        </p:nvGrpSpPr>
        <p:grpSpPr>
          <a:xfrm>
            <a:off x="8490271" y="3284984"/>
            <a:ext cx="300001" cy="300001"/>
            <a:chOff x="11015986" y="5289941"/>
            <a:chExt cx="300001" cy="300001"/>
          </a:xfrm>
          <a:noFill/>
        </p:grpSpPr>
        <p:sp>
          <p:nvSpPr>
            <p:cNvPr id="581" name="Овал 580">
              <a:extLst>
                <a:ext uri="{FF2B5EF4-FFF2-40B4-BE49-F238E27FC236}">
                  <a16:creationId xmlns:a16="http://schemas.microsoft.com/office/drawing/2014/main" id="{30F91FFB-2BCE-55AF-E0B0-C1C0E81A9F87}"/>
                </a:ext>
              </a:extLst>
            </p:cNvPr>
            <p:cNvSpPr/>
            <p:nvPr/>
          </p:nvSpPr>
          <p:spPr>
            <a:xfrm>
              <a:off x="11015986" y="5289941"/>
              <a:ext cx="300001" cy="300001"/>
            </a:xfrm>
            <a:prstGeom prst="ellipse">
              <a:avLst/>
            </a:prstGeom>
            <a:grp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82" name="Google Shape;1085;p3">
              <a:extLst>
                <a:ext uri="{FF2B5EF4-FFF2-40B4-BE49-F238E27FC236}">
                  <a16:creationId xmlns:a16="http://schemas.microsoft.com/office/drawing/2014/main" id="{FF365598-338F-E03C-11F4-160EAE5BA5E7}"/>
                </a:ext>
              </a:extLst>
            </p:cNvPr>
            <p:cNvSpPr/>
            <p:nvPr/>
          </p:nvSpPr>
          <p:spPr>
            <a:xfrm>
              <a:off x="11035809" y="5291331"/>
              <a:ext cx="260356" cy="27699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b="1" dirty="0">
                  <a:solidFill>
                    <a:schemeClr val="bg1">
                      <a:lumMod val="85000"/>
                    </a:schemeClr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М</a:t>
              </a:r>
              <a:endParaRPr lang="uk-UA" b="1" i="0" u="none" strike="noStrike" cap="none" dirty="0">
                <a:solidFill>
                  <a:schemeClr val="bg1">
                    <a:lumMod val="8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4" name="Google Shape;1085;p3">
            <a:extLst>
              <a:ext uri="{FF2B5EF4-FFF2-40B4-BE49-F238E27FC236}">
                <a16:creationId xmlns:a16="http://schemas.microsoft.com/office/drawing/2014/main" id="{21E4016D-A4B9-C18A-9F61-3BF78143B38E}"/>
              </a:ext>
            </a:extLst>
          </p:cNvPr>
          <p:cNvSpPr/>
          <p:nvPr/>
        </p:nvSpPr>
        <p:spPr>
          <a:xfrm>
            <a:off x="4079776" y="6445280"/>
            <a:ext cx="9060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Reserve Generator</a:t>
            </a:r>
            <a:endParaRPr lang="uk-UA" sz="110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6" name="Google Shape;1085;p3">
            <a:extLst>
              <a:ext uri="{FF2B5EF4-FFF2-40B4-BE49-F238E27FC236}">
                <a16:creationId xmlns:a16="http://schemas.microsoft.com/office/drawing/2014/main" id="{38C9092E-DAF5-0209-93FA-F52FF9896FC5}"/>
              </a:ext>
            </a:extLst>
          </p:cNvPr>
          <p:cNvSpPr/>
          <p:nvPr/>
        </p:nvSpPr>
        <p:spPr>
          <a:xfrm>
            <a:off x="3431704" y="6299706"/>
            <a:ext cx="6927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B05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Net Solar Plant</a:t>
            </a:r>
            <a:endParaRPr lang="uk-UA" sz="1100" i="0" u="none" strike="noStrike" cap="none" dirty="0">
              <a:solidFill>
                <a:srgbClr val="00B05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7" name="Google Shape;1083;p3">
            <a:extLst>
              <a:ext uri="{FF2B5EF4-FFF2-40B4-BE49-F238E27FC236}">
                <a16:creationId xmlns:a16="http://schemas.microsoft.com/office/drawing/2014/main" id="{97EC31B4-776A-F836-1304-885D06611736}"/>
              </a:ext>
            </a:extLst>
          </p:cNvPr>
          <p:cNvCxnSpPr>
            <a:cxnSpLocks/>
          </p:cNvCxnSpPr>
          <p:nvPr/>
        </p:nvCxnSpPr>
        <p:spPr>
          <a:xfrm>
            <a:off x="3803089" y="4797152"/>
            <a:ext cx="0" cy="1098785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770B3F-F3E0-0544-859D-1661C2D2B4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01" y="5820262"/>
            <a:ext cx="479444" cy="479444"/>
          </a:xfrm>
          <a:prstGeom prst="rect">
            <a:avLst/>
          </a:prstGeom>
        </p:spPr>
      </p:pic>
      <p:grpSp>
        <p:nvGrpSpPr>
          <p:cNvPr id="17" name="Групувати 182">
            <a:extLst>
              <a:ext uri="{FF2B5EF4-FFF2-40B4-BE49-F238E27FC236}">
                <a16:creationId xmlns:a16="http://schemas.microsoft.com/office/drawing/2014/main" id="{C05C0A46-8039-DDF8-D3F9-F1AB1928F7ED}"/>
              </a:ext>
            </a:extLst>
          </p:cNvPr>
          <p:cNvGrpSpPr/>
          <p:nvPr/>
        </p:nvGrpSpPr>
        <p:grpSpPr>
          <a:xfrm>
            <a:off x="5159896" y="5949280"/>
            <a:ext cx="255157" cy="440558"/>
            <a:chOff x="236452" y="4102208"/>
            <a:chExt cx="361985" cy="59532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1" name="Google Shape;1023;p3">
              <a:extLst>
                <a:ext uri="{FF2B5EF4-FFF2-40B4-BE49-F238E27FC236}">
                  <a16:creationId xmlns:a16="http://schemas.microsoft.com/office/drawing/2014/main" id="{ED666CCF-2BD2-2D13-98A4-FF0CF9C23A53}"/>
                </a:ext>
              </a:extLst>
            </p:cNvPr>
            <p:cNvSpPr/>
            <p:nvPr/>
          </p:nvSpPr>
          <p:spPr>
            <a:xfrm>
              <a:off x="236452" y="4102208"/>
              <a:ext cx="361985" cy="595320"/>
            </a:xfrm>
            <a:custGeom>
              <a:avLst/>
              <a:gdLst/>
              <a:ahLst/>
              <a:cxnLst/>
              <a:rect l="l" t="t" r="r" b="b"/>
              <a:pathLst>
                <a:path w="241" h="583" extrusionOk="0">
                  <a:moveTo>
                    <a:pt x="189" y="583"/>
                  </a:moveTo>
                  <a:cubicBezTo>
                    <a:pt x="52" y="583"/>
                    <a:pt x="52" y="583"/>
                    <a:pt x="52" y="583"/>
                  </a:cubicBezTo>
                  <a:cubicBezTo>
                    <a:pt x="43" y="583"/>
                    <a:pt x="34" y="578"/>
                    <a:pt x="30" y="571"/>
                  </a:cubicBezTo>
                  <a:cubicBezTo>
                    <a:pt x="12" y="564"/>
                    <a:pt x="0" y="547"/>
                    <a:pt x="0" y="52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40"/>
                    <a:pt x="21" y="19"/>
                    <a:pt x="46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4"/>
                    <a:pt x="79" y="0"/>
                    <a:pt x="83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3" y="0"/>
                    <a:pt x="167" y="4"/>
                    <a:pt x="167" y="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220" y="19"/>
                    <a:pt x="241" y="40"/>
                    <a:pt x="241" y="65"/>
                  </a:cubicBezTo>
                  <a:cubicBezTo>
                    <a:pt x="241" y="527"/>
                    <a:pt x="241" y="527"/>
                    <a:pt x="241" y="527"/>
                  </a:cubicBezTo>
                  <a:cubicBezTo>
                    <a:pt x="241" y="546"/>
                    <a:pt x="229" y="563"/>
                    <a:pt x="211" y="570"/>
                  </a:cubicBezTo>
                  <a:cubicBezTo>
                    <a:pt x="207" y="578"/>
                    <a:pt x="199" y="583"/>
                    <a:pt x="189" y="583"/>
                  </a:cubicBezTo>
                  <a:close/>
                  <a:moveTo>
                    <a:pt x="11" y="527"/>
                  </a:moveTo>
                  <a:cubicBezTo>
                    <a:pt x="11" y="546"/>
                    <a:pt x="27" y="562"/>
                    <a:pt x="46" y="562"/>
                  </a:cubicBezTo>
                  <a:cubicBezTo>
                    <a:pt x="194" y="562"/>
                    <a:pt x="194" y="562"/>
                    <a:pt x="194" y="562"/>
                  </a:cubicBezTo>
                  <a:cubicBezTo>
                    <a:pt x="214" y="562"/>
                    <a:pt x="230" y="546"/>
                    <a:pt x="230" y="527"/>
                  </a:cubicBezTo>
                  <a:cubicBezTo>
                    <a:pt x="230" y="65"/>
                    <a:pt x="230" y="65"/>
                    <a:pt x="230" y="65"/>
                  </a:cubicBezTo>
                  <a:cubicBezTo>
                    <a:pt x="230" y="46"/>
                    <a:pt x="214" y="30"/>
                    <a:pt x="194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27" y="30"/>
                    <a:pt x="11" y="46"/>
                    <a:pt x="11" y="65"/>
                  </a:cubicBezTo>
                  <a:lnTo>
                    <a:pt x="11" y="527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24;p3">
              <a:extLst>
                <a:ext uri="{FF2B5EF4-FFF2-40B4-BE49-F238E27FC236}">
                  <a16:creationId xmlns:a16="http://schemas.microsoft.com/office/drawing/2014/main" id="{65AE6E4B-D1C6-9999-604A-F04CE97E8BFD}"/>
                </a:ext>
              </a:extLst>
            </p:cNvPr>
            <p:cNvSpPr/>
            <p:nvPr/>
          </p:nvSpPr>
          <p:spPr>
            <a:xfrm>
              <a:off x="282957" y="4167543"/>
              <a:ext cx="268975" cy="84677"/>
            </a:xfrm>
            <a:custGeom>
              <a:avLst/>
              <a:gdLst/>
              <a:ahLst/>
              <a:cxnLst/>
              <a:rect l="l" t="t" r="r" b="b"/>
              <a:pathLst>
                <a:path w="179" h="83" extrusionOk="0">
                  <a:moveTo>
                    <a:pt x="21" y="83"/>
                  </a:moveTo>
                  <a:cubicBezTo>
                    <a:pt x="9" y="83"/>
                    <a:pt x="0" y="73"/>
                    <a:pt x="0" y="6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10"/>
                    <a:pt x="179" y="2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73"/>
                    <a:pt x="169" y="83"/>
                    <a:pt x="158" y="83"/>
                  </a:cubicBezTo>
                  <a:lnTo>
                    <a:pt x="21" y="8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025;p3">
              <a:extLst>
                <a:ext uri="{FF2B5EF4-FFF2-40B4-BE49-F238E27FC236}">
                  <a16:creationId xmlns:a16="http://schemas.microsoft.com/office/drawing/2014/main" id="{EA8CBB0B-F344-AA6F-9180-8A87DFF367A8}"/>
                </a:ext>
              </a:extLst>
            </p:cNvPr>
            <p:cNvSpPr/>
            <p:nvPr/>
          </p:nvSpPr>
          <p:spPr>
            <a:xfrm>
              <a:off x="282957" y="4265545"/>
              <a:ext cx="268975" cy="83818"/>
            </a:xfrm>
            <a:custGeom>
              <a:avLst/>
              <a:gdLst/>
              <a:ahLst/>
              <a:cxnLst/>
              <a:rect l="l" t="t" r="r" b="b"/>
              <a:pathLst>
                <a:path w="179" h="82" extrusionOk="0">
                  <a:moveTo>
                    <a:pt x="21" y="82"/>
                  </a:moveTo>
                  <a:cubicBezTo>
                    <a:pt x="9" y="82"/>
                    <a:pt x="0" y="73"/>
                    <a:pt x="0" y="6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9"/>
                    <a:pt x="179" y="2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73"/>
                    <a:pt x="169" y="82"/>
                    <a:pt x="158" y="82"/>
                  </a:cubicBezTo>
                  <a:lnTo>
                    <a:pt x="21" y="8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026;p3">
              <a:extLst>
                <a:ext uri="{FF2B5EF4-FFF2-40B4-BE49-F238E27FC236}">
                  <a16:creationId xmlns:a16="http://schemas.microsoft.com/office/drawing/2014/main" id="{96D52405-5AF2-FCDB-B2AC-FB7D9C2E6EF3}"/>
                </a:ext>
              </a:extLst>
            </p:cNvPr>
            <p:cNvSpPr/>
            <p:nvPr/>
          </p:nvSpPr>
          <p:spPr>
            <a:xfrm>
              <a:off x="282957" y="4362687"/>
              <a:ext cx="268975" cy="83388"/>
            </a:xfrm>
            <a:custGeom>
              <a:avLst/>
              <a:gdLst/>
              <a:ahLst/>
              <a:cxnLst/>
              <a:rect l="l" t="t" r="r" b="b"/>
              <a:pathLst>
                <a:path w="179" h="82" extrusionOk="0">
                  <a:moveTo>
                    <a:pt x="21" y="82"/>
                  </a:moveTo>
                  <a:cubicBezTo>
                    <a:pt x="9" y="82"/>
                    <a:pt x="0" y="73"/>
                    <a:pt x="0" y="6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9"/>
                    <a:pt x="179" y="2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73"/>
                    <a:pt x="169" y="82"/>
                    <a:pt x="158" y="82"/>
                  </a:cubicBezTo>
                  <a:lnTo>
                    <a:pt x="21" y="8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027;p3">
              <a:extLst>
                <a:ext uri="{FF2B5EF4-FFF2-40B4-BE49-F238E27FC236}">
                  <a16:creationId xmlns:a16="http://schemas.microsoft.com/office/drawing/2014/main" id="{EA0E83E1-31A4-CEB7-58BB-75BEE359191D}"/>
                </a:ext>
              </a:extLst>
            </p:cNvPr>
            <p:cNvSpPr/>
            <p:nvPr/>
          </p:nvSpPr>
          <p:spPr>
            <a:xfrm>
              <a:off x="282957" y="4459400"/>
              <a:ext cx="268975" cy="84677"/>
            </a:xfrm>
            <a:custGeom>
              <a:avLst/>
              <a:gdLst/>
              <a:ahLst/>
              <a:cxnLst/>
              <a:rect l="l" t="t" r="r" b="b"/>
              <a:pathLst>
                <a:path w="179" h="83" extrusionOk="0">
                  <a:moveTo>
                    <a:pt x="21" y="83"/>
                  </a:moveTo>
                  <a:cubicBezTo>
                    <a:pt x="9" y="83"/>
                    <a:pt x="0" y="73"/>
                    <a:pt x="0" y="6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10"/>
                    <a:pt x="179" y="2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73"/>
                    <a:pt x="169" y="83"/>
                    <a:pt x="158" y="83"/>
                  </a:cubicBezTo>
                  <a:lnTo>
                    <a:pt x="21" y="8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028;p3">
              <a:extLst>
                <a:ext uri="{FF2B5EF4-FFF2-40B4-BE49-F238E27FC236}">
                  <a16:creationId xmlns:a16="http://schemas.microsoft.com/office/drawing/2014/main" id="{CAC2DDB8-9509-5DF1-E856-2A78CDC89209}"/>
                </a:ext>
              </a:extLst>
            </p:cNvPr>
            <p:cNvSpPr/>
            <p:nvPr/>
          </p:nvSpPr>
          <p:spPr>
            <a:xfrm>
              <a:off x="282957" y="4556542"/>
              <a:ext cx="268975" cy="84677"/>
            </a:xfrm>
            <a:custGeom>
              <a:avLst/>
              <a:gdLst/>
              <a:ahLst/>
              <a:cxnLst/>
              <a:rect l="l" t="t" r="r" b="b"/>
              <a:pathLst>
                <a:path w="179" h="83" extrusionOk="0">
                  <a:moveTo>
                    <a:pt x="21" y="83"/>
                  </a:moveTo>
                  <a:cubicBezTo>
                    <a:pt x="9" y="83"/>
                    <a:pt x="0" y="73"/>
                    <a:pt x="0" y="6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10"/>
                    <a:pt x="179" y="21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73"/>
                    <a:pt x="169" y="83"/>
                    <a:pt x="158" y="83"/>
                  </a:cubicBezTo>
                  <a:lnTo>
                    <a:pt x="21" y="8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1085;p3">
            <a:extLst>
              <a:ext uri="{FF2B5EF4-FFF2-40B4-BE49-F238E27FC236}">
                <a16:creationId xmlns:a16="http://schemas.microsoft.com/office/drawing/2014/main" id="{FA63980F-0F90-DA98-DA2B-45EC5504C544}"/>
              </a:ext>
            </a:extLst>
          </p:cNvPr>
          <p:cNvSpPr/>
          <p:nvPr/>
        </p:nvSpPr>
        <p:spPr>
          <a:xfrm>
            <a:off x="4943872" y="6424391"/>
            <a:ext cx="6927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B05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Local Storage</a:t>
            </a:r>
            <a:endParaRPr lang="uk-UA" sz="1100" i="0" u="none" strike="noStrike" cap="none" dirty="0">
              <a:solidFill>
                <a:srgbClr val="00B05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33" name="Google Shape;1083;p3">
            <a:extLst>
              <a:ext uri="{FF2B5EF4-FFF2-40B4-BE49-F238E27FC236}">
                <a16:creationId xmlns:a16="http://schemas.microsoft.com/office/drawing/2014/main" id="{300DA42C-86EA-BFA5-D52A-ED6B16A510CF}"/>
              </a:ext>
            </a:extLst>
          </p:cNvPr>
          <p:cNvCxnSpPr>
            <a:cxnSpLocks/>
          </p:cNvCxnSpPr>
          <p:nvPr/>
        </p:nvCxnSpPr>
        <p:spPr>
          <a:xfrm>
            <a:off x="5287474" y="4797152"/>
            <a:ext cx="0" cy="1173197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0" name="Google Shape;1083;p3">
            <a:extLst>
              <a:ext uri="{FF2B5EF4-FFF2-40B4-BE49-F238E27FC236}">
                <a16:creationId xmlns:a16="http://schemas.microsoft.com/office/drawing/2014/main" id="{CA21A514-671F-7343-6BFD-A805FE78068D}"/>
              </a:ext>
            </a:extLst>
          </p:cNvPr>
          <p:cNvCxnSpPr>
            <a:cxnSpLocks/>
          </p:cNvCxnSpPr>
          <p:nvPr/>
        </p:nvCxnSpPr>
        <p:spPr>
          <a:xfrm>
            <a:off x="7428295" y="4822116"/>
            <a:ext cx="0" cy="1098785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9" name="Рисунок 448">
            <a:extLst>
              <a:ext uri="{FF2B5EF4-FFF2-40B4-BE49-F238E27FC236}">
                <a16:creationId xmlns:a16="http://schemas.microsoft.com/office/drawing/2014/main" id="{D74746FD-7D86-7363-8762-8B90AE726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07" y="5813681"/>
            <a:ext cx="479444" cy="479444"/>
          </a:xfrm>
          <a:prstGeom prst="rect">
            <a:avLst/>
          </a:prstGeom>
        </p:spPr>
      </p:pic>
      <p:sp>
        <p:nvSpPr>
          <p:cNvPr id="451" name="Google Shape;1085;p3">
            <a:extLst>
              <a:ext uri="{FF2B5EF4-FFF2-40B4-BE49-F238E27FC236}">
                <a16:creationId xmlns:a16="http://schemas.microsoft.com/office/drawing/2014/main" id="{13C5C9E8-BB0C-8EA7-D7FE-2C332F274811}"/>
              </a:ext>
            </a:extLst>
          </p:cNvPr>
          <p:cNvSpPr/>
          <p:nvPr/>
        </p:nvSpPr>
        <p:spPr>
          <a:xfrm>
            <a:off x="7059428" y="6299706"/>
            <a:ext cx="6927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B05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Net Solar Plant</a:t>
            </a:r>
            <a:endParaRPr lang="uk-UA" sz="1100" i="0" u="none" strike="noStrike" cap="none" dirty="0">
              <a:solidFill>
                <a:srgbClr val="00B05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452" name="Google Shape;1083;p3">
            <a:extLst>
              <a:ext uri="{FF2B5EF4-FFF2-40B4-BE49-F238E27FC236}">
                <a16:creationId xmlns:a16="http://schemas.microsoft.com/office/drawing/2014/main" id="{23A4738A-9D0D-6649-3FC7-A82390B8C4CD}"/>
              </a:ext>
            </a:extLst>
          </p:cNvPr>
          <p:cNvCxnSpPr>
            <a:cxnSpLocks/>
          </p:cNvCxnSpPr>
          <p:nvPr/>
        </p:nvCxnSpPr>
        <p:spPr>
          <a:xfrm>
            <a:off x="8996676" y="4808332"/>
            <a:ext cx="0" cy="115309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3" name="Google Shape;1085;p3">
            <a:extLst>
              <a:ext uri="{FF2B5EF4-FFF2-40B4-BE49-F238E27FC236}">
                <a16:creationId xmlns:a16="http://schemas.microsoft.com/office/drawing/2014/main" id="{E2533D42-C602-A7F0-3091-15D74F9C0359}"/>
              </a:ext>
            </a:extLst>
          </p:cNvPr>
          <p:cNvSpPr/>
          <p:nvPr/>
        </p:nvSpPr>
        <p:spPr>
          <a:xfrm>
            <a:off x="8645902" y="6424391"/>
            <a:ext cx="6927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B05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Local Storage</a:t>
            </a:r>
            <a:endParaRPr lang="uk-UA" sz="1100" i="0" u="none" strike="noStrike" cap="none" dirty="0">
              <a:solidFill>
                <a:srgbClr val="00B05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455" name="Google Shape;1085;p3">
            <a:extLst>
              <a:ext uri="{FF2B5EF4-FFF2-40B4-BE49-F238E27FC236}">
                <a16:creationId xmlns:a16="http://schemas.microsoft.com/office/drawing/2014/main" id="{9F525E4F-369B-5F01-2AD2-53DFCCB9E45B}"/>
              </a:ext>
            </a:extLst>
          </p:cNvPr>
          <p:cNvSpPr/>
          <p:nvPr/>
        </p:nvSpPr>
        <p:spPr>
          <a:xfrm>
            <a:off x="7709394" y="6474822"/>
            <a:ext cx="9060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Reserve Generator</a:t>
            </a:r>
            <a:endParaRPr lang="uk-UA" sz="110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grpSp>
        <p:nvGrpSpPr>
          <p:cNvPr id="472" name="Группа 471">
            <a:extLst>
              <a:ext uri="{FF2B5EF4-FFF2-40B4-BE49-F238E27FC236}">
                <a16:creationId xmlns:a16="http://schemas.microsoft.com/office/drawing/2014/main" id="{514C83C6-A737-41D8-10B7-10B8763F9B67}"/>
              </a:ext>
            </a:extLst>
          </p:cNvPr>
          <p:cNvGrpSpPr/>
          <p:nvPr/>
        </p:nvGrpSpPr>
        <p:grpSpPr>
          <a:xfrm>
            <a:off x="7863307" y="4912592"/>
            <a:ext cx="627636" cy="1607127"/>
            <a:chOff x="7830911" y="4897781"/>
            <a:chExt cx="627636" cy="1607127"/>
          </a:xfrm>
        </p:grpSpPr>
        <p:pic>
          <p:nvPicPr>
            <p:cNvPr id="454" name="Рисунок 453">
              <a:extLst>
                <a:ext uri="{FF2B5EF4-FFF2-40B4-BE49-F238E27FC236}">
                  <a16:creationId xmlns:a16="http://schemas.microsoft.com/office/drawing/2014/main" id="{0FF5F547-C486-03E4-9CF5-EAF9C6C6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911" y="5877272"/>
              <a:ext cx="627636" cy="627636"/>
            </a:xfrm>
            <a:prstGeom prst="rect">
              <a:avLst/>
            </a:prstGeom>
          </p:spPr>
        </p:pic>
        <p:cxnSp>
          <p:nvCxnSpPr>
            <p:cNvPr id="456" name="Google Shape;1083;p3">
              <a:extLst>
                <a:ext uri="{FF2B5EF4-FFF2-40B4-BE49-F238E27FC236}">
                  <a16:creationId xmlns:a16="http://schemas.microsoft.com/office/drawing/2014/main" id="{E2B03736-7521-4426-08E1-4EEE6F10842B}"/>
                </a:ext>
              </a:extLst>
            </p:cNvPr>
            <p:cNvCxnSpPr>
              <a:cxnSpLocks/>
            </p:cNvCxnSpPr>
            <p:nvPr/>
          </p:nvCxnSpPr>
          <p:spPr>
            <a:xfrm>
              <a:off x="8206024" y="4897781"/>
              <a:ext cx="0" cy="1154038"/>
            </a:xfrm>
            <a:prstGeom prst="straightConnector1">
              <a:avLst/>
            </a:prstGeom>
            <a:solidFill>
              <a:schemeClr val="dk2"/>
            </a:solidFill>
            <a:ln w="44450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57" name="Групувати 182">
            <a:extLst>
              <a:ext uri="{FF2B5EF4-FFF2-40B4-BE49-F238E27FC236}">
                <a16:creationId xmlns:a16="http://schemas.microsoft.com/office/drawing/2014/main" id="{12D8CB27-3281-9D19-1F8C-FE1A6606CFF8}"/>
              </a:ext>
            </a:extLst>
          </p:cNvPr>
          <p:cNvGrpSpPr/>
          <p:nvPr/>
        </p:nvGrpSpPr>
        <p:grpSpPr>
          <a:xfrm>
            <a:off x="8867477" y="5970349"/>
            <a:ext cx="255157" cy="440558"/>
            <a:chOff x="236452" y="4102208"/>
            <a:chExt cx="361985" cy="59532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58" name="Google Shape;1023;p3">
              <a:extLst>
                <a:ext uri="{FF2B5EF4-FFF2-40B4-BE49-F238E27FC236}">
                  <a16:creationId xmlns:a16="http://schemas.microsoft.com/office/drawing/2014/main" id="{80FF7C5D-928F-3E78-73F3-9587FD939CD6}"/>
                </a:ext>
              </a:extLst>
            </p:cNvPr>
            <p:cNvSpPr/>
            <p:nvPr/>
          </p:nvSpPr>
          <p:spPr>
            <a:xfrm>
              <a:off x="236452" y="4102208"/>
              <a:ext cx="361985" cy="595320"/>
            </a:xfrm>
            <a:custGeom>
              <a:avLst/>
              <a:gdLst/>
              <a:ahLst/>
              <a:cxnLst/>
              <a:rect l="l" t="t" r="r" b="b"/>
              <a:pathLst>
                <a:path w="241" h="583" extrusionOk="0">
                  <a:moveTo>
                    <a:pt x="189" y="583"/>
                  </a:moveTo>
                  <a:cubicBezTo>
                    <a:pt x="52" y="583"/>
                    <a:pt x="52" y="583"/>
                    <a:pt x="52" y="583"/>
                  </a:cubicBezTo>
                  <a:cubicBezTo>
                    <a:pt x="43" y="583"/>
                    <a:pt x="34" y="578"/>
                    <a:pt x="30" y="571"/>
                  </a:cubicBezTo>
                  <a:cubicBezTo>
                    <a:pt x="12" y="564"/>
                    <a:pt x="0" y="547"/>
                    <a:pt x="0" y="52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40"/>
                    <a:pt x="21" y="19"/>
                    <a:pt x="46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5" y="9"/>
                    <a:pt x="75" y="9"/>
                    <a:pt x="75" y="9"/>
                  </a:cubicBezTo>
                  <a:cubicBezTo>
                    <a:pt x="75" y="4"/>
                    <a:pt x="79" y="0"/>
                    <a:pt x="83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3" y="0"/>
                    <a:pt x="167" y="4"/>
                    <a:pt x="167" y="9"/>
                  </a:cubicBezTo>
                  <a:cubicBezTo>
                    <a:pt x="167" y="19"/>
                    <a:pt x="167" y="19"/>
                    <a:pt x="167" y="19"/>
                  </a:cubicBezTo>
                  <a:cubicBezTo>
                    <a:pt x="194" y="19"/>
                    <a:pt x="194" y="19"/>
                    <a:pt x="194" y="19"/>
                  </a:cubicBezTo>
                  <a:cubicBezTo>
                    <a:pt x="220" y="19"/>
                    <a:pt x="241" y="40"/>
                    <a:pt x="241" y="65"/>
                  </a:cubicBezTo>
                  <a:cubicBezTo>
                    <a:pt x="241" y="527"/>
                    <a:pt x="241" y="527"/>
                    <a:pt x="241" y="527"/>
                  </a:cubicBezTo>
                  <a:cubicBezTo>
                    <a:pt x="241" y="546"/>
                    <a:pt x="229" y="563"/>
                    <a:pt x="211" y="570"/>
                  </a:cubicBezTo>
                  <a:cubicBezTo>
                    <a:pt x="207" y="578"/>
                    <a:pt x="199" y="583"/>
                    <a:pt x="189" y="583"/>
                  </a:cubicBezTo>
                  <a:close/>
                  <a:moveTo>
                    <a:pt x="11" y="527"/>
                  </a:moveTo>
                  <a:cubicBezTo>
                    <a:pt x="11" y="546"/>
                    <a:pt x="27" y="562"/>
                    <a:pt x="46" y="562"/>
                  </a:cubicBezTo>
                  <a:cubicBezTo>
                    <a:pt x="194" y="562"/>
                    <a:pt x="194" y="562"/>
                    <a:pt x="194" y="562"/>
                  </a:cubicBezTo>
                  <a:cubicBezTo>
                    <a:pt x="214" y="562"/>
                    <a:pt x="230" y="546"/>
                    <a:pt x="230" y="527"/>
                  </a:cubicBezTo>
                  <a:cubicBezTo>
                    <a:pt x="230" y="65"/>
                    <a:pt x="230" y="65"/>
                    <a:pt x="230" y="65"/>
                  </a:cubicBezTo>
                  <a:cubicBezTo>
                    <a:pt x="230" y="46"/>
                    <a:pt x="214" y="30"/>
                    <a:pt x="194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27" y="30"/>
                    <a:pt x="11" y="46"/>
                    <a:pt x="11" y="65"/>
                  </a:cubicBezTo>
                  <a:lnTo>
                    <a:pt x="11" y="527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1024;p3">
              <a:extLst>
                <a:ext uri="{FF2B5EF4-FFF2-40B4-BE49-F238E27FC236}">
                  <a16:creationId xmlns:a16="http://schemas.microsoft.com/office/drawing/2014/main" id="{44788B0A-0A40-EE4F-DE57-94F03B07B7F3}"/>
                </a:ext>
              </a:extLst>
            </p:cNvPr>
            <p:cNvSpPr/>
            <p:nvPr/>
          </p:nvSpPr>
          <p:spPr>
            <a:xfrm>
              <a:off x="282957" y="4167543"/>
              <a:ext cx="268975" cy="84677"/>
            </a:xfrm>
            <a:custGeom>
              <a:avLst/>
              <a:gdLst/>
              <a:ahLst/>
              <a:cxnLst/>
              <a:rect l="l" t="t" r="r" b="b"/>
              <a:pathLst>
                <a:path w="179" h="83" extrusionOk="0">
                  <a:moveTo>
                    <a:pt x="21" y="83"/>
                  </a:moveTo>
                  <a:cubicBezTo>
                    <a:pt x="9" y="83"/>
                    <a:pt x="0" y="73"/>
                    <a:pt x="0" y="6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10"/>
                    <a:pt x="179" y="22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73"/>
                    <a:pt x="169" y="83"/>
                    <a:pt x="158" y="83"/>
                  </a:cubicBezTo>
                  <a:lnTo>
                    <a:pt x="21" y="8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1025;p3">
              <a:extLst>
                <a:ext uri="{FF2B5EF4-FFF2-40B4-BE49-F238E27FC236}">
                  <a16:creationId xmlns:a16="http://schemas.microsoft.com/office/drawing/2014/main" id="{DAF17693-1529-0985-3084-1B345AD0C231}"/>
                </a:ext>
              </a:extLst>
            </p:cNvPr>
            <p:cNvSpPr/>
            <p:nvPr/>
          </p:nvSpPr>
          <p:spPr>
            <a:xfrm>
              <a:off x="282957" y="4265545"/>
              <a:ext cx="268975" cy="83818"/>
            </a:xfrm>
            <a:custGeom>
              <a:avLst/>
              <a:gdLst/>
              <a:ahLst/>
              <a:cxnLst/>
              <a:rect l="l" t="t" r="r" b="b"/>
              <a:pathLst>
                <a:path w="179" h="82" extrusionOk="0">
                  <a:moveTo>
                    <a:pt x="21" y="82"/>
                  </a:moveTo>
                  <a:cubicBezTo>
                    <a:pt x="9" y="82"/>
                    <a:pt x="0" y="73"/>
                    <a:pt x="0" y="6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9"/>
                    <a:pt x="179" y="2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73"/>
                    <a:pt x="169" y="82"/>
                    <a:pt x="158" y="82"/>
                  </a:cubicBezTo>
                  <a:lnTo>
                    <a:pt x="21" y="8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1026;p3">
              <a:extLst>
                <a:ext uri="{FF2B5EF4-FFF2-40B4-BE49-F238E27FC236}">
                  <a16:creationId xmlns:a16="http://schemas.microsoft.com/office/drawing/2014/main" id="{E21B7D2F-4DBF-0F20-370F-3637CE753AB0}"/>
                </a:ext>
              </a:extLst>
            </p:cNvPr>
            <p:cNvSpPr/>
            <p:nvPr/>
          </p:nvSpPr>
          <p:spPr>
            <a:xfrm>
              <a:off x="282957" y="4362687"/>
              <a:ext cx="268975" cy="83388"/>
            </a:xfrm>
            <a:custGeom>
              <a:avLst/>
              <a:gdLst/>
              <a:ahLst/>
              <a:cxnLst/>
              <a:rect l="l" t="t" r="r" b="b"/>
              <a:pathLst>
                <a:path w="179" h="82" extrusionOk="0">
                  <a:moveTo>
                    <a:pt x="21" y="82"/>
                  </a:moveTo>
                  <a:cubicBezTo>
                    <a:pt x="9" y="82"/>
                    <a:pt x="0" y="73"/>
                    <a:pt x="0" y="6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9"/>
                    <a:pt x="179" y="2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73"/>
                    <a:pt x="169" y="82"/>
                    <a:pt x="158" y="82"/>
                  </a:cubicBezTo>
                  <a:lnTo>
                    <a:pt x="21" y="82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1027;p3">
              <a:extLst>
                <a:ext uri="{FF2B5EF4-FFF2-40B4-BE49-F238E27FC236}">
                  <a16:creationId xmlns:a16="http://schemas.microsoft.com/office/drawing/2014/main" id="{983D1EF4-980E-784D-C1CD-1AD67E6EE44C}"/>
                </a:ext>
              </a:extLst>
            </p:cNvPr>
            <p:cNvSpPr/>
            <p:nvPr/>
          </p:nvSpPr>
          <p:spPr>
            <a:xfrm>
              <a:off x="282957" y="4459400"/>
              <a:ext cx="268975" cy="84677"/>
            </a:xfrm>
            <a:custGeom>
              <a:avLst/>
              <a:gdLst/>
              <a:ahLst/>
              <a:cxnLst/>
              <a:rect l="l" t="t" r="r" b="b"/>
              <a:pathLst>
                <a:path w="179" h="83" extrusionOk="0">
                  <a:moveTo>
                    <a:pt x="21" y="83"/>
                  </a:moveTo>
                  <a:cubicBezTo>
                    <a:pt x="9" y="83"/>
                    <a:pt x="0" y="73"/>
                    <a:pt x="0" y="6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10"/>
                    <a:pt x="179" y="21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9" y="73"/>
                    <a:pt x="169" y="83"/>
                    <a:pt x="158" y="83"/>
                  </a:cubicBezTo>
                  <a:lnTo>
                    <a:pt x="21" y="8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1028;p3">
              <a:extLst>
                <a:ext uri="{FF2B5EF4-FFF2-40B4-BE49-F238E27FC236}">
                  <a16:creationId xmlns:a16="http://schemas.microsoft.com/office/drawing/2014/main" id="{7B4BDADA-0834-9288-33B6-200C5CB0D303}"/>
                </a:ext>
              </a:extLst>
            </p:cNvPr>
            <p:cNvSpPr/>
            <p:nvPr/>
          </p:nvSpPr>
          <p:spPr>
            <a:xfrm>
              <a:off x="282957" y="4556542"/>
              <a:ext cx="268975" cy="84677"/>
            </a:xfrm>
            <a:custGeom>
              <a:avLst/>
              <a:gdLst/>
              <a:ahLst/>
              <a:cxnLst/>
              <a:rect l="l" t="t" r="r" b="b"/>
              <a:pathLst>
                <a:path w="179" h="83" extrusionOk="0">
                  <a:moveTo>
                    <a:pt x="21" y="83"/>
                  </a:moveTo>
                  <a:cubicBezTo>
                    <a:pt x="9" y="83"/>
                    <a:pt x="0" y="73"/>
                    <a:pt x="0" y="6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69" y="0"/>
                    <a:pt x="179" y="10"/>
                    <a:pt x="179" y="21"/>
                  </a:cubicBezTo>
                  <a:cubicBezTo>
                    <a:pt x="179" y="62"/>
                    <a:pt x="179" y="62"/>
                    <a:pt x="179" y="62"/>
                  </a:cubicBezTo>
                  <a:cubicBezTo>
                    <a:pt x="179" y="73"/>
                    <a:pt x="169" y="83"/>
                    <a:pt x="158" y="83"/>
                  </a:cubicBezTo>
                  <a:lnTo>
                    <a:pt x="21" y="8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A0D9C1CB-F94D-E229-1E0B-CAE7F9823A5F}"/>
              </a:ext>
            </a:extLst>
          </p:cNvPr>
          <p:cNvGrpSpPr/>
          <p:nvPr/>
        </p:nvGrpSpPr>
        <p:grpSpPr>
          <a:xfrm>
            <a:off x="4255779" y="4873536"/>
            <a:ext cx="627636" cy="1619766"/>
            <a:chOff x="4231328" y="4888179"/>
            <a:chExt cx="627636" cy="1619766"/>
          </a:xfrm>
        </p:grpSpPr>
        <p:cxnSp>
          <p:nvCxnSpPr>
            <p:cNvPr id="467" name="Google Shape;1083;p3">
              <a:extLst>
                <a:ext uri="{FF2B5EF4-FFF2-40B4-BE49-F238E27FC236}">
                  <a16:creationId xmlns:a16="http://schemas.microsoft.com/office/drawing/2014/main" id="{4CC9AA7E-8E14-067F-399C-4115A7BB0153}"/>
                </a:ext>
              </a:extLst>
            </p:cNvPr>
            <p:cNvCxnSpPr>
              <a:cxnSpLocks/>
            </p:cNvCxnSpPr>
            <p:nvPr/>
          </p:nvCxnSpPr>
          <p:spPr>
            <a:xfrm>
              <a:off x="4525231" y="4888179"/>
              <a:ext cx="0" cy="1098785"/>
            </a:xfrm>
            <a:prstGeom prst="straightConnector1">
              <a:avLst/>
            </a:prstGeom>
            <a:solidFill>
              <a:schemeClr val="dk2"/>
            </a:solidFill>
            <a:ln w="44450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68" name="Рисунок 467">
              <a:extLst>
                <a:ext uri="{FF2B5EF4-FFF2-40B4-BE49-F238E27FC236}">
                  <a16:creationId xmlns:a16="http://schemas.microsoft.com/office/drawing/2014/main" id="{8860C817-1256-0576-E6B4-F343255C4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328" y="5880309"/>
              <a:ext cx="627636" cy="627636"/>
            </a:xfrm>
            <a:prstGeom prst="rect">
              <a:avLst/>
            </a:prstGeom>
          </p:spPr>
        </p:pic>
      </p:grpSp>
      <p:sp>
        <p:nvSpPr>
          <p:cNvPr id="473" name="Google Shape;1085;p3">
            <a:extLst>
              <a:ext uri="{FF2B5EF4-FFF2-40B4-BE49-F238E27FC236}">
                <a16:creationId xmlns:a16="http://schemas.microsoft.com/office/drawing/2014/main" id="{D5DA3A9F-62D1-9863-BC23-F88830DA0B10}"/>
              </a:ext>
            </a:extLst>
          </p:cNvPr>
          <p:cNvSpPr/>
          <p:nvPr/>
        </p:nvSpPr>
        <p:spPr>
          <a:xfrm>
            <a:off x="8261278" y="5530110"/>
            <a:ext cx="71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Н3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350кВт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474" name="Google Shape;1085;p3">
            <a:extLst>
              <a:ext uri="{FF2B5EF4-FFF2-40B4-BE49-F238E27FC236}">
                <a16:creationId xmlns:a16="http://schemas.microsoft.com/office/drawing/2014/main" id="{A3E176E1-C5AC-62BC-F996-6E59C283789C}"/>
              </a:ext>
            </a:extLst>
          </p:cNvPr>
          <p:cNvSpPr/>
          <p:nvPr/>
        </p:nvSpPr>
        <p:spPr>
          <a:xfrm>
            <a:off x="7469190" y="5530110"/>
            <a:ext cx="71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350кВт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482" name="Google Shape;1085;p3">
            <a:extLst>
              <a:ext uri="{FF2B5EF4-FFF2-40B4-BE49-F238E27FC236}">
                <a16:creationId xmlns:a16="http://schemas.microsoft.com/office/drawing/2014/main" id="{3EE453B7-57F1-7BAE-F346-BD8C23718C1B}"/>
              </a:ext>
            </a:extLst>
          </p:cNvPr>
          <p:cNvSpPr/>
          <p:nvPr/>
        </p:nvSpPr>
        <p:spPr>
          <a:xfrm>
            <a:off x="6672064" y="5530110"/>
            <a:ext cx="715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Н1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350кВт</a:t>
            </a:r>
            <a:endParaRPr lang="uk-UA" sz="1200" b="1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433E1C14-B18A-F9CF-FB3A-FAC5F439C2C5}"/>
              </a:ext>
            </a:extLst>
          </p:cNvPr>
          <p:cNvGrpSpPr/>
          <p:nvPr/>
        </p:nvGrpSpPr>
        <p:grpSpPr>
          <a:xfrm>
            <a:off x="9253246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488" name="Прямокутник 58">
              <a:extLst>
                <a:ext uri="{FF2B5EF4-FFF2-40B4-BE49-F238E27FC236}">
                  <a16:creationId xmlns:a16="http://schemas.microsoft.com/office/drawing/2014/main" id="{114E5934-C939-600D-A539-800731CF817C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89" name="Google Shape;1085;p3">
              <a:extLst>
                <a:ext uri="{FF2B5EF4-FFF2-40B4-BE49-F238E27FC236}">
                  <a16:creationId xmlns:a16="http://schemas.microsoft.com/office/drawing/2014/main" id="{AC810ED0-9592-6747-4CD4-7AF25F137BC6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491" name="Группа 490">
            <a:extLst>
              <a:ext uri="{FF2B5EF4-FFF2-40B4-BE49-F238E27FC236}">
                <a16:creationId xmlns:a16="http://schemas.microsoft.com/office/drawing/2014/main" id="{9C754804-268B-30EF-06AD-091DB003F34C}"/>
              </a:ext>
            </a:extLst>
          </p:cNvPr>
          <p:cNvGrpSpPr/>
          <p:nvPr/>
        </p:nvGrpSpPr>
        <p:grpSpPr>
          <a:xfrm>
            <a:off x="8917142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492" name="Прямокутник 58">
              <a:extLst>
                <a:ext uri="{FF2B5EF4-FFF2-40B4-BE49-F238E27FC236}">
                  <a16:creationId xmlns:a16="http://schemas.microsoft.com/office/drawing/2014/main" id="{33DCD776-8D0B-37B2-C49E-62B39FFB0028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93" name="Google Shape;1085;p3">
              <a:extLst>
                <a:ext uri="{FF2B5EF4-FFF2-40B4-BE49-F238E27FC236}">
                  <a16:creationId xmlns:a16="http://schemas.microsoft.com/office/drawing/2014/main" id="{AC406C66-A3E8-2EA9-67AB-52B261B00708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495" name="Группа 494">
            <a:extLst>
              <a:ext uri="{FF2B5EF4-FFF2-40B4-BE49-F238E27FC236}">
                <a16:creationId xmlns:a16="http://schemas.microsoft.com/office/drawing/2014/main" id="{E2955F27-0191-88CB-54EC-3DF2B2027BE0}"/>
              </a:ext>
            </a:extLst>
          </p:cNvPr>
          <p:cNvGrpSpPr/>
          <p:nvPr/>
        </p:nvGrpSpPr>
        <p:grpSpPr>
          <a:xfrm>
            <a:off x="8509871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496" name="Прямокутник 58">
              <a:extLst>
                <a:ext uri="{FF2B5EF4-FFF2-40B4-BE49-F238E27FC236}">
                  <a16:creationId xmlns:a16="http://schemas.microsoft.com/office/drawing/2014/main" id="{D642A0D8-76C3-4468-66FF-CBCA79D575BB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97" name="Google Shape;1085;p3">
              <a:extLst>
                <a:ext uri="{FF2B5EF4-FFF2-40B4-BE49-F238E27FC236}">
                  <a16:creationId xmlns:a16="http://schemas.microsoft.com/office/drawing/2014/main" id="{6D84436B-A853-3D0D-7C51-F7184A5078B4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498" name="Группа 497">
            <a:extLst>
              <a:ext uri="{FF2B5EF4-FFF2-40B4-BE49-F238E27FC236}">
                <a16:creationId xmlns:a16="http://schemas.microsoft.com/office/drawing/2014/main" id="{60646C72-375A-4608-908E-38A26E5E26BE}"/>
              </a:ext>
            </a:extLst>
          </p:cNvPr>
          <p:cNvGrpSpPr/>
          <p:nvPr/>
        </p:nvGrpSpPr>
        <p:grpSpPr>
          <a:xfrm>
            <a:off x="7723279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499" name="Прямокутник 58">
              <a:extLst>
                <a:ext uri="{FF2B5EF4-FFF2-40B4-BE49-F238E27FC236}">
                  <a16:creationId xmlns:a16="http://schemas.microsoft.com/office/drawing/2014/main" id="{C9F18089-E4C0-6550-CEB6-BB84DAA3E151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12" name="Google Shape;1085;p3">
              <a:extLst>
                <a:ext uri="{FF2B5EF4-FFF2-40B4-BE49-F238E27FC236}">
                  <a16:creationId xmlns:a16="http://schemas.microsoft.com/office/drawing/2014/main" id="{6C82CB00-D507-B825-99C7-ABCF7A206CC0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13" name="Группа 512">
            <a:extLst>
              <a:ext uri="{FF2B5EF4-FFF2-40B4-BE49-F238E27FC236}">
                <a16:creationId xmlns:a16="http://schemas.microsoft.com/office/drawing/2014/main" id="{0F46F1E3-380E-BBD9-5C75-79AC28472B34}"/>
              </a:ext>
            </a:extLst>
          </p:cNvPr>
          <p:cNvGrpSpPr/>
          <p:nvPr/>
        </p:nvGrpSpPr>
        <p:grpSpPr>
          <a:xfrm>
            <a:off x="7332213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14" name="Прямокутник 58">
              <a:extLst>
                <a:ext uri="{FF2B5EF4-FFF2-40B4-BE49-F238E27FC236}">
                  <a16:creationId xmlns:a16="http://schemas.microsoft.com/office/drawing/2014/main" id="{4D03F7A2-F578-1287-92ED-35FD3CF72CE5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16" name="Google Shape;1085;p3">
              <a:extLst>
                <a:ext uri="{FF2B5EF4-FFF2-40B4-BE49-F238E27FC236}">
                  <a16:creationId xmlns:a16="http://schemas.microsoft.com/office/drawing/2014/main" id="{55A57B81-B80B-0A8E-CC56-259F0EBAB20E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517" name="Группа 516">
            <a:extLst>
              <a:ext uri="{FF2B5EF4-FFF2-40B4-BE49-F238E27FC236}">
                <a16:creationId xmlns:a16="http://schemas.microsoft.com/office/drawing/2014/main" id="{EA3CA9B4-035D-7C7D-D00A-C6E6549E7967}"/>
              </a:ext>
            </a:extLst>
          </p:cNvPr>
          <p:cNvGrpSpPr/>
          <p:nvPr/>
        </p:nvGrpSpPr>
        <p:grpSpPr>
          <a:xfrm>
            <a:off x="6920821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518" name="Прямокутник 58">
              <a:extLst>
                <a:ext uri="{FF2B5EF4-FFF2-40B4-BE49-F238E27FC236}">
                  <a16:creationId xmlns:a16="http://schemas.microsoft.com/office/drawing/2014/main" id="{5D322346-9416-ADAA-1F72-4367FCC31F9E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4" name="Google Shape;1085;p3">
              <a:extLst>
                <a:ext uri="{FF2B5EF4-FFF2-40B4-BE49-F238E27FC236}">
                  <a16:creationId xmlns:a16="http://schemas.microsoft.com/office/drawing/2014/main" id="{F59E9184-B300-2339-AA79-B3146B833E7E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C696DDD-0A2B-016E-BD5A-C60B18827758}"/>
              </a:ext>
            </a:extLst>
          </p:cNvPr>
          <p:cNvGrpSpPr/>
          <p:nvPr/>
        </p:nvGrpSpPr>
        <p:grpSpPr>
          <a:xfrm>
            <a:off x="6335759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9" name="Прямокутник 58">
              <a:extLst>
                <a:ext uri="{FF2B5EF4-FFF2-40B4-BE49-F238E27FC236}">
                  <a16:creationId xmlns:a16="http://schemas.microsoft.com/office/drawing/2014/main" id="{20156A78-11CA-79B1-5311-84F55E50C0CB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0" name="Google Shape;1085;p3">
              <a:extLst>
                <a:ext uri="{FF2B5EF4-FFF2-40B4-BE49-F238E27FC236}">
                  <a16:creationId xmlns:a16="http://schemas.microsoft.com/office/drawing/2014/main" id="{AE5E7016-D25A-4B29-C326-B25F1DF38337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none" strike="noStrike" cap="none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339275AF-9CCF-78B4-B15E-8F61DF2AA853}"/>
              </a:ext>
            </a:extLst>
          </p:cNvPr>
          <p:cNvGrpSpPr/>
          <p:nvPr/>
        </p:nvGrpSpPr>
        <p:grpSpPr>
          <a:xfrm>
            <a:off x="5566914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72" name="Прямокутник 58">
              <a:extLst>
                <a:ext uri="{FF2B5EF4-FFF2-40B4-BE49-F238E27FC236}">
                  <a16:creationId xmlns:a16="http://schemas.microsoft.com/office/drawing/2014/main" id="{C4458C36-67D8-E959-397F-5C9C92C11431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3" name="Google Shape;1085;p3">
              <a:extLst>
                <a:ext uri="{FF2B5EF4-FFF2-40B4-BE49-F238E27FC236}">
                  <a16:creationId xmlns:a16="http://schemas.microsoft.com/office/drawing/2014/main" id="{47745689-01A6-F458-257A-4F483CE7CA59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C5403C3F-B3F3-1BEA-B028-6FBEC55C4E50}"/>
              </a:ext>
            </a:extLst>
          </p:cNvPr>
          <p:cNvGrpSpPr/>
          <p:nvPr/>
        </p:nvGrpSpPr>
        <p:grpSpPr>
          <a:xfrm>
            <a:off x="5194588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75" name="Прямокутник 58">
              <a:extLst>
                <a:ext uri="{FF2B5EF4-FFF2-40B4-BE49-F238E27FC236}">
                  <a16:creationId xmlns:a16="http://schemas.microsoft.com/office/drawing/2014/main" id="{A7571DFB-35CE-5DE0-4F81-66F6E266C97B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6" name="Google Shape;1085;p3">
              <a:extLst>
                <a:ext uri="{FF2B5EF4-FFF2-40B4-BE49-F238E27FC236}">
                  <a16:creationId xmlns:a16="http://schemas.microsoft.com/office/drawing/2014/main" id="{3CB900B1-35F5-B8F4-0BF7-0A910C24AA86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3C0885FF-B8EF-FD4A-6CF3-C0B5AA41F700}"/>
              </a:ext>
            </a:extLst>
          </p:cNvPr>
          <p:cNvGrpSpPr/>
          <p:nvPr/>
        </p:nvGrpSpPr>
        <p:grpSpPr>
          <a:xfrm>
            <a:off x="4849671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79" name="Прямокутник 58">
              <a:extLst>
                <a:ext uri="{FF2B5EF4-FFF2-40B4-BE49-F238E27FC236}">
                  <a16:creationId xmlns:a16="http://schemas.microsoft.com/office/drawing/2014/main" id="{E21F442D-0189-B7A8-571F-DC008D8EB308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0" name="Google Shape;1085;p3">
              <a:extLst>
                <a:ext uri="{FF2B5EF4-FFF2-40B4-BE49-F238E27FC236}">
                  <a16:creationId xmlns:a16="http://schemas.microsoft.com/office/drawing/2014/main" id="{EEF3ACBC-EA29-A11C-1414-DFE9454F0570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F827AD8-D463-43D7-3F0B-1669B7AA532E}"/>
              </a:ext>
            </a:extLst>
          </p:cNvPr>
          <p:cNvGrpSpPr/>
          <p:nvPr/>
        </p:nvGrpSpPr>
        <p:grpSpPr>
          <a:xfrm>
            <a:off x="4066149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82" name="Прямокутник 58">
              <a:extLst>
                <a:ext uri="{FF2B5EF4-FFF2-40B4-BE49-F238E27FC236}">
                  <a16:creationId xmlns:a16="http://schemas.microsoft.com/office/drawing/2014/main" id="{AE439EBE-5BA7-023A-DFB7-75DE2D3F4744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3" name="Google Shape;1085;p3">
              <a:extLst>
                <a:ext uri="{FF2B5EF4-FFF2-40B4-BE49-F238E27FC236}">
                  <a16:creationId xmlns:a16="http://schemas.microsoft.com/office/drawing/2014/main" id="{43F27381-916B-E8D9-C927-9F84B2A0FECB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2B1CA00F-8711-DBF8-BA8D-D17502EC3D20}"/>
              </a:ext>
            </a:extLst>
          </p:cNvPr>
          <p:cNvGrpSpPr/>
          <p:nvPr/>
        </p:nvGrpSpPr>
        <p:grpSpPr>
          <a:xfrm>
            <a:off x="3712818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85" name="Прямокутник 58">
              <a:extLst>
                <a:ext uri="{FF2B5EF4-FFF2-40B4-BE49-F238E27FC236}">
                  <a16:creationId xmlns:a16="http://schemas.microsoft.com/office/drawing/2014/main" id="{DE1928F0-5D03-1886-CBD8-51CF6C5FF88F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6" name="Google Shape;1085;p3">
              <a:extLst>
                <a:ext uri="{FF2B5EF4-FFF2-40B4-BE49-F238E27FC236}">
                  <a16:creationId xmlns:a16="http://schemas.microsoft.com/office/drawing/2014/main" id="{A3ED8ED3-3418-26BF-C464-9F4979F47F16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3F69CD06-FDEC-AC49-EBCE-971142BFBA9B}"/>
              </a:ext>
            </a:extLst>
          </p:cNvPr>
          <p:cNvGrpSpPr/>
          <p:nvPr/>
        </p:nvGrpSpPr>
        <p:grpSpPr>
          <a:xfrm>
            <a:off x="3316192" y="489037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88" name="Прямокутник 58">
              <a:extLst>
                <a:ext uri="{FF2B5EF4-FFF2-40B4-BE49-F238E27FC236}">
                  <a16:creationId xmlns:a16="http://schemas.microsoft.com/office/drawing/2014/main" id="{10B0A45C-05D3-87E9-017D-5C988B1CD9C9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89" name="Google Shape;1085;p3">
              <a:extLst>
                <a:ext uri="{FF2B5EF4-FFF2-40B4-BE49-F238E27FC236}">
                  <a16:creationId xmlns:a16="http://schemas.microsoft.com/office/drawing/2014/main" id="{31BCC135-0819-DEC1-5571-137BD3218D68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cxnSp>
        <p:nvCxnSpPr>
          <p:cNvPr id="102" name="Google Shape;1083;p3">
            <a:extLst>
              <a:ext uri="{FF2B5EF4-FFF2-40B4-BE49-F238E27FC236}">
                <a16:creationId xmlns:a16="http://schemas.microsoft.com/office/drawing/2014/main" id="{A2CFCC32-2B8E-9663-7B34-3FC794217A27}"/>
              </a:ext>
            </a:extLst>
          </p:cNvPr>
          <p:cNvCxnSpPr>
            <a:cxnSpLocks/>
          </p:cNvCxnSpPr>
          <p:nvPr/>
        </p:nvCxnSpPr>
        <p:spPr>
          <a:xfrm>
            <a:off x="5069896" y="2729244"/>
            <a:ext cx="0" cy="120404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43417966-85BC-D2BB-A95C-0FAB28E68FD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39410" y="1114244"/>
            <a:ext cx="675373" cy="589214"/>
          </a:xfrm>
          <a:prstGeom prst="rect">
            <a:avLst/>
          </a:prstGeom>
        </p:spPr>
      </p:pic>
      <p:sp>
        <p:nvSpPr>
          <p:cNvPr id="107" name="Google Shape;1085;p3">
            <a:extLst>
              <a:ext uri="{FF2B5EF4-FFF2-40B4-BE49-F238E27FC236}">
                <a16:creationId xmlns:a16="http://schemas.microsoft.com/office/drawing/2014/main" id="{04843D6B-844E-ABFE-5148-1C96C37BE0F9}"/>
              </a:ext>
            </a:extLst>
          </p:cNvPr>
          <p:cNvSpPr/>
          <p:nvPr/>
        </p:nvSpPr>
        <p:spPr>
          <a:xfrm>
            <a:off x="5617628" y="1081059"/>
            <a:ext cx="65211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C0000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Power</a:t>
            </a:r>
            <a:endParaRPr lang="uk-UA" sz="1400" b="1" dirty="0">
              <a:solidFill>
                <a:srgbClr val="C0000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C0000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Control Center</a:t>
            </a:r>
            <a:endParaRPr lang="uk-UA" sz="1400" b="1" i="0" u="none" strike="noStrike" cap="none" dirty="0">
              <a:solidFill>
                <a:srgbClr val="C0000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470" name="Google Shape;1085;p3">
            <a:extLst>
              <a:ext uri="{FF2B5EF4-FFF2-40B4-BE49-F238E27FC236}">
                <a16:creationId xmlns:a16="http://schemas.microsoft.com/office/drawing/2014/main" id="{3CB2F18D-E57D-DEF7-1284-291CC2ADFD27}"/>
              </a:ext>
            </a:extLst>
          </p:cNvPr>
          <p:cNvSpPr/>
          <p:nvPr/>
        </p:nvSpPr>
        <p:spPr>
          <a:xfrm>
            <a:off x="191344" y="1124744"/>
            <a:ext cx="7695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Reserve Generator</a:t>
            </a:r>
            <a:endParaRPr lang="uk-UA" sz="1000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grpSp>
        <p:nvGrpSpPr>
          <p:cNvPr id="471" name="Google Shape;1020;p3">
            <a:extLst>
              <a:ext uri="{FF2B5EF4-FFF2-40B4-BE49-F238E27FC236}">
                <a16:creationId xmlns:a16="http://schemas.microsoft.com/office/drawing/2014/main" id="{4925B86C-409E-57E8-2C51-910DA7482523}"/>
              </a:ext>
            </a:extLst>
          </p:cNvPr>
          <p:cNvGrpSpPr/>
          <p:nvPr/>
        </p:nvGrpSpPr>
        <p:grpSpPr>
          <a:xfrm>
            <a:off x="943216" y="1936857"/>
            <a:ext cx="236852" cy="466861"/>
            <a:chOff x="6837363" y="2386013"/>
            <a:chExt cx="914400" cy="2198687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483" name="Google Shape;1021;p3">
              <a:extLst>
                <a:ext uri="{FF2B5EF4-FFF2-40B4-BE49-F238E27FC236}">
                  <a16:creationId xmlns:a16="http://schemas.microsoft.com/office/drawing/2014/main" id="{580329B8-CEEF-02ED-0D2F-8F86ED62573D}"/>
                </a:ext>
              </a:extLst>
            </p:cNvPr>
            <p:cNvSpPr/>
            <p:nvPr/>
          </p:nvSpPr>
          <p:spPr>
            <a:xfrm>
              <a:off x="6878638" y="2500313"/>
              <a:ext cx="831850" cy="2005012"/>
            </a:xfrm>
            <a:custGeom>
              <a:avLst/>
              <a:gdLst/>
              <a:ahLst/>
              <a:cxnLst/>
              <a:rect l="l" t="t" r="r" b="b"/>
              <a:pathLst>
                <a:path w="219" h="532" extrusionOk="0">
                  <a:moveTo>
                    <a:pt x="0" y="497"/>
                  </a:moveTo>
                  <a:cubicBezTo>
                    <a:pt x="0" y="516"/>
                    <a:pt x="16" y="532"/>
                    <a:pt x="35" y="532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203" y="532"/>
                    <a:pt x="219" y="516"/>
                    <a:pt x="219" y="497"/>
                  </a:cubicBezTo>
                  <a:cubicBezTo>
                    <a:pt x="219" y="35"/>
                    <a:pt x="219" y="35"/>
                    <a:pt x="219" y="35"/>
                  </a:cubicBezTo>
                  <a:cubicBezTo>
                    <a:pt x="219" y="16"/>
                    <a:pt x="203" y="0"/>
                    <a:pt x="18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lnTo>
                    <a:pt x="0" y="497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7" name="Google Shape;1022;p3">
              <a:extLst>
                <a:ext uri="{FF2B5EF4-FFF2-40B4-BE49-F238E27FC236}">
                  <a16:creationId xmlns:a16="http://schemas.microsoft.com/office/drawing/2014/main" id="{CF2DCA97-D3E1-1457-8084-C46AA16386ED}"/>
                </a:ext>
              </a:extLst>
            </p:cNvPr>
            <p:cNvGrpSpPr/>
            <p:nvPr/>
          </p:nvGrpSpPr>
          <p:grpSpPr>
            <a:xfrm>
              <a:off x="6837363" y="2386013"/>
              <a:ext cx="914400" cy="2198687"/>
              <a:chOff x="6837363" y="2386013"/>
              <a:chExt cx="914400" cy="2198687"/>
            </a:xfrm>
            <a:grpFill/>
          </p:grpSpPr>
          <p:sp>
            <p:nvSpPr>
              <p:cNvPr id="94" name="Google Shape;1023;p3">
                <a:extLst>
                  <a:ext uri="{FF2B5EF4-FFF2-40B4-BE49-F238E27FC236}">
                    <a16:creationId xmlns:a16="http://schemas.microsoft.com/office/drawing/2014/main" id="{77F43212-665F-ED81-A04E-B25A03A09372}"/>
                  </a:ext>
                </a:extLst>
              </p:cNvPr>
              <p:cNvSpPr/>
              <p:nvPr/>
            </p:nvSpPr>
            <p:spPr>
              <a:xfrm>
                <a:off x="6837363" y="2386013"/>
                <a:ext cx="914400" cy="2198687"/>
              </a:xfrm>
              <a:custGeom>
                <a:avLst/>
                <a:gdLst/>
                <a:ahLst/>
                <a:cxnLst/>
                <a:rect l="l" t="t" r="r" b="b"/>
                <a:pathLst>
                  <a:path w="241" h="583" extrusionOk="0">
                    <a:moveTo>
                      <a:pt x="189" y="583"/>
                    </a:moveTo>
                    <a:cubicBezTo>
                      <a:pt x="52" y="583"/>
                      <a:pt x="52" y="583"/>
                      <a:pt x="52" y="583"/>
                    </a:cubicBezTo>
                    <a:cubicBezTo>
                      <a:pt x="43" y="583"/>
                      <a:pt x="34" y="578"/>
                      <a:pt x="30" y="571"/>
                    </a:cubicBezTo>
                    <a:cubicBezTo>
                      <a:pt x="12" y="564"/>
                      <a:pt x="0" y="547"/>
                      <a:pt x="0" y="527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40"/>
                      <a:pt x="21" y="19"/>
                      <a:pt x="46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4"/>
                      <a:pt x="79" y="0"/>
                      <a:pt x="83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3" y="0"/>
                      <a:pt x="167" y="4"/>
                      <a:pt x="167" y="9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94" y="19"/>
                      <a:pt x="194" y="19"/>
                      <a:pt x="194" y="19"/>
                    </a:cubicBezTo>
                    <a:cubicBezTo>
                      <a:pt x="220" y="19"/>
                      <a:pt x="241" y="40"/>
                      <a:pt x="241" y="65"/>
                    </a:cubicBezTo>
                    <a:cubicBezTo>
                      <a:pt x="241" y="527"/>
                      <a:pt x="241" y="527"/>
                      <a:pt x="241" y="527"/>
                    </a:cubicBezTo>
                    <a:cubicBezTo>
                      <a:pt x="241" y="546"/>
                      <a:pt x="229" y="563"/>
                      <a:pt x="211" y="570"/>
                    </a:cubicBezTo>
                    <a:cubicBezTo>
                      <a:pt x="207" y="578"/>
                      <a:pt x="199" y="583"/>
                      <a:pt x="189" y="583"/>
                    </a:cubicBezTo>
                    <a:close/>
                    <a:moveTo>
                      <a:pt x="11" y="527"/>
                    </a:moveTo>
                    <a:cubicBezTo>
                      <a:pt x="11" y="546"/>
                      <a:pt x="27" y="562"/>
                      <a:pt x="46" y="562"/>
                    </a:cubicBezTo>
                    <a:cubicBezTo>
                      <a:pt x="194" y="562"/>
                      <a:pt x="194" y="562"/>
                      <a:pt x="194" y="562"/>
                    </a:cubicBezTo>
                    <a:cubicBezTo>
                      <a:pt x="214" y="562"/>
                      <a:pt x="230" y="546"/>
                      <a:pt x="230" y="527"/>
                    </a:cubicBezTo>
                    <a:cubicBezTo>
                      <a:pt x="230" y="65"/>
                      <a:pt x="230" y="65"/>
                      <a:pt x="230" y="65"/>
                    </a:cubicBezTo>
                    <a:cubicBezTo>
                      <a:pt x="230" y="46"/>
                      <a:pt x="214" y="30"/>
                      <a:pt x="194" y="30"/>
                    </a:cubicBezTo>
                    <a:cubicBezTo>
                      <a:pt x="46" y="30"/>
                      <a:pt x="46" y="30"/>
                      <a:pt x="46" y="30"/>
                    </a:cubicBezTo>
                    <a:cubicBezTo>
                      <a:pt x="27" y="30"/>
                      <a:pt x="11" y="46"/>
                      <a:pt x="11" y="65"/>
                    </a:cubicBezTo>
                    <a:lnTo>
                      <a:pt x="11" y="527"/>
                    </a:ln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024;p3">
                <a:extLst>
                  <a:ext uri="{FF2B5EF4-FFF2-40B4-BE49-F238E27FC236}">
                    <a16:creationId xmlns:a16="http://schemas.microsoft.com/office/drawing/2014/main" id="{A24600AE-CAFB-8023-DD08-55CC5B3D2B74}"/>
                  </a:ext>
                </a:extLst>
              </p:cNvPr>
              <p:cNvSpPr/>
              <p:nvPr/>
            </p:nvSpPr>
            <p:spPr>
              <a:xfrm>
                <a:off x="6954838" y="2627313"/>
                <a:ext cx="679450" cy="312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83" extrusionOk="0">
                    <a:moveTo>
                      <a:pt x="21" y="83"/>
                    </a:moveTo>
                    <a:cubicBezTo>
                      <a:pt x="9" y="83"/>
                      <a:pt x="0" y="73"/>
                      <a:pt x="0" y="6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9" y="0"/>
                      <a:pt x="179" y="10"/>
                      <a:pt x="179" y="22"/>
                    </a:cubicBezTo>
                    <a:cubicBezTo>
                      <a:pt x="179" y="62"/>
                      <a:pt x="179" y="62"/>
                      <a:pt x="179" y="62"/>
                    </a:cubicBezTo>
                    <a:cubicBezTo>
                      <a:pt x="179" y="73"/>
                      <a:pt x="169" y="83"/>
                      <a:pt x="158" y="83"/>
                    </a:cubicBezTo>
                    <a:lnTo>
                      <a:pt x="21" y="83"/>
                    </a:ln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1025;p3">
                <a:extLst>
                  <a:ext uri="{FF2B5EF4-FFF2-40B4-BE49-F238E27FC236}">
                    <a16:creationId xmlns:a16="http://schemas.microsoft.com/office/drawing/2014/main" id="{C5DB1B87-E4A3-8B6B-ECDA-42CA354113BB}"/>
                  </a:ext>
                </a:extLst>
              </p:cNvPr>
              <p:cNvSpPr/>
              <p:nvPr/>
            </p:nvSpPr>
            <p:spPr>
              <a:xfrm>
                <a:off x="6954838" y="2989263"/>
                <a:ext cx="679450" cy="30956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82" extrusionOk="0">
                    <a:moveTo>
                      <a:pt x="21" y="82"/>
                    </a:moveTo>
                    <a:cubicBezTo>
                      <a:pt x="9" y="82"/>
                      <a:pt x="0" y="73"/>
                      <a:pt x="0" y="6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9" y="0"/>
                      <a:pt x="179" y="9"/>
                      <a:pt x="179" y="21"/>
                    </a:cubicBezTo>
                    <a:cubicBezTo>
                      <a:pt x="179" y="61"/>
                      <a:pt x="179" y="61"/>
                      <a:pt x="179" y="61"/>
                    </a:cubicBezTo>
                    <a:cubicBezTo>
                      <a:pt x="179" y="73"/>
                      <a:pt x="169" y="82"/>
                      <a:pt x="158" y="82"/>
                    </a:cubicBezTo>
                    <a:lnTo>
                      <a:pt x="21" y="82"/>
                    </a:ln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026;p3">
                <a:extLst>
                  <a:ext uri="{FF2B5EF4-FFF2-40B4-BE49-F238E27FC236}">
                    <a16:creationId xmlns:a16="http://schemas.microsoft.com/office/drawing/2014/main" id="{E5E21523-2AEC-919F-52F3-F3E68A849CF4}"/>
                  </a:ext>
                </a:extLst>
              </p:cNvPr>
              <p:cNvSpPr/>
              <p:nvPr/>
            </p:nvSpPr>
            <p:spPr>
              <a:xfrm>
                <a:off x="6954838" y="3348038"/>
                <a:ext cx="679450" cy="30797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82" extrusionOk="0">
                    <a:moveTo>
                      <a:pt x="21" y="82"/>
                    </a:moveTo>
                    <a:cubicBezTo>
                      <a:pt x="9" y="82"/>
                      <a:pt x="0" y="73"/>
                      <a:pt x="0" y="6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9" y="0"/>
                      <a:pt x="179" y="9"/>
                      <a:pt x="179" y="21"/>
                    </a:cubicBezTo>
                    <a:cubicBezTo>
                      <a:pt x="179" y="61"/>
                      <a:pt x="179" y="61"/>
                      <a:pt x="179" y="61"/>
                    </a:cubicBezTo>
                    <a:cubicBezTo>
                      <a:pt x="179" y="73"/>
                      <a:pt x="169" y="82"/>
                      <a:pt x="158" y="82"/>
                    </a:cubicBezTo>
                    <a:lnTo>
                      <a:pt x="21" y="82"/>
                    </a:ln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027;p3">
                <a:extLst>
                  <a:ext uri="{FF2B5EF4-FFF2-40B4-BE49-F238E27FC236}">
                    <a16:creationId xmlns:a16="http://schemas.microsoft.com/office/drawing/2014/main" id="{14F4803E-F52A-6EE5-2AC4-28A6F5EA9BC6}"/>
                  </a:ext>
                </a:extLst>
              </p:cNvPr>
              <p:cNvSpPr/>
              <p:nvPr/>
            </p:nvSpPr>
            <p:spPr>
              <a:xfrm>
                <a:off x="6954838" y="3705225"/>
                <a:ext cx="679450" cy="312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83" extrusionOk="0">
                    <a:moveTo>
                      <a:pt x="21" y="83"/>
                    </a:moveTo>
                    <a:cubicBezTo>
                      <a:pt x="9" y="83"/>
                      <a:pt x="0" y="73"/>
                      <a:pt x="0" y="6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9" y="0"/>
                      <a:pt x="179" y="10"/>
                      <a:pt x="179" y="21"/>
                    </a:cubicBezTo>
                    <a:cubicBezTo>
                      <a:pt x="179" y="61"/>
                      <a:pt x="179" y="61"/>
                      <a:pt x="179" y="61"/>
                    </a:cubicBezTo>
                    <a:cubicBezTo>
                      <a:pt x="179" y="73"/>
                      <a:pt x="169" y="83"/>
                      <a:pt x="158" y="83"/>
                    </a:cubicBezTo>
                    <a:lnTo>
                      <a:pt x="21" y="83"/>
                    </a:ln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28;p3">
                <a:extLst>
                  <a:ext uri="{FF2B5EF4-FFF2-40B4-BE49-F238E27FC236}">
                    <a16:creationId xmlns:a16="http://schemas.microsoft.com/office/drawing/2014/main" id="{1A350E11-0674-E493-5E9C-0710A09F0102}"/>
                  </a:ext>
                </a:extLst>
              </p:cNvPr>
              <p:cNvSpPr/>
              <p:nvPr/>
            </p:nvSpPr>
            <p:spPr>
              <a:xfrm>
                <a:off x="6954838" y="4064000"/>
                <a:ext cx="679450" cy="312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83" extrusionOk="0">
                    <a:moveTo>
                      <a:pt x="21" y="83"/>
                    </a:moveTo>
                    <a:cubicBezTo>
                      <a:pt x="9" y="83"/>
                      <a:pt x="0" y="73"/>
                      <a:pt x="0" y="6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9" y="0"/>
                      <a:pt x="21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69" y="0"/>
                      <a:pt x="179" y="10"/>
                      <a:pt x="179" y="21"/>
                    </a:cubicBezTo>
                    <a:cubicBezTo>
                      <a:pt x="179" y="62"/>
                      <a:pt x="179" y="62"/>
                      <a:pt x="179" y="62"/>
                    </a:cubicBezTo>
                    <a:cubicBezTo>
                      <a:pt x="179" y="73"/>
                      <a:pt x="169" y="83"/>
                      <a:pt x="158" y="83"/>
                    </a:cubicBezTo>
                    <a:lnTo>
                      <a:pt x="21" y="83"/>
                    </a:ln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1" name="Google Shape;1085;p3">
            <a:extLst>
              <a:ext uri="{FF2B5EF4-FFF2-40B4-BE49-F238E27FC236}">
                <a16:creationId xmlns:a16="http://schemas.microsoft.com/office/drawing/2014/main" id="{EC039148-7FB6-09A7-1F2B-4CB4EB4F33E1}"/>
              </a:ext>
            </a:extLst>
          </p:cNvPr>
          <p:cNvSpPr/>
          <p:nvPr/>
        </p:nvSpPr>
        <p:spPr>
          <a:xfrm>
            <a:off x="371463" y="2011358"/>
            <a:ext cx="5460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B05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Net Storage</a:t>
            </a:r>
            <a:endParaRPr lang="uk-UA" sz="1000" i="0" u="none" strike="noStrike" cap="none" dirty="0">
              <a:solidFill>
                <a:srgbClr val="00B05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103" name="Соединительная линия уступом 102">
            <a:extLst>
              <a:ext uri="{FF2B5EF4-FFF2-40B4-BE49-F238E27FC236}">
                <a16:creationId xmlns:a16="http://schemas.microsoft.com/office/drawing/2014/main" id="{A593A8EA-D29E-A5BD-479B-B39ABA49AF89}"/>
              </a:ext>
            </a:extLst>
          </p:cNvPr>
          <p:cNvCxnSpPr>
            <a:cxnSpLocks/>
          </p:cNvCxnSpPr>
          <p:nvPr/>
        </p:nvCxnSpPr>
        <p:spPr>
          <a:xfrm rot="16200000" flipV="1">
            <a:off x="806840" y="1676094"/>
            <a:ext cx="291525" cy="242743"/>
          </a:xfrm>
          <a:prstGeom prst="bentConnector3">
            <a:avLst>
              <a:gd name="adj1" fmla="val 95066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>
            <a:extLst>
              <a:ext uri="{FF2B5EF4-FFF2-40B4-BE49-F238E27FC236}">
                <a16:creationId xmlns:a16="http://schemas.microsoft.com/office/drawing/2014/main" id="{27037E74-6E22-570B-CB56-319738C39C4D}"/>
              </a:ext>
            </a:extLst>
          </p:cNvPr>
          <p:cNvCxnSpPr>
            <a:cxnSpLocks/>
            <a:stCxn id="182" idx="1"/>
          </p:cNvCxnSpPr>
          <p:nvPr/>
        </p:nvCxnSpPr>
        <p:spPr>
          <a:xfrm rot="10800000">
            <a:off x="1042508" y="1667773"/>
            <a:ext cx="805020" cy="243732"/>
          </a:xfrm>
          <a:prstGeom prst="bentConnector3">
            <a:avLst>
              <a:gd name="adj1" fmla="val 50000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427DCE1-7ED6-ED34-0095-79E59CA710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18" y="1434776"/>
            <a:ext cx="554064" cy="554064"/>
          </a:xfrm>
          <a:prstGeom prst="rect">
            <a:avLst/>
          </a:prstGeom>
        </p:spPr>
      </p:pic>
      <p:sp>
        <p:nvSpPr>
          <p:cNvPr id="111" name="Прямокутник 42">
            <a:extLst>
              <a:ext uri="{FF2B5EF4-FFF2-40B4-BE49-F238E27FC236}">
                <a16:creationId xmlns:a16="http://schemas.microsoft.com/office/drawing/2014/main" id="{1915ECBE-551E-9FC3-9FC9-3C86EA525477}"/>
              </a:ext>
            </a:extLst>
          </p:cNvPr>
          <p:cNvSpPr/>
          <p:nvPr/>
        </p:nvSpPr>
        <p:spPr>
          <a:xfrm>
            <a:off x="4504876" y="2744944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" name="Google Shape;1088;p3">
            <a:extLst>
              <a:ext uri="{FF2B5EF4-FFF2-40B4-BE49-F238E27FC236}">
                <a16:creationId xmlns:a16="http://schemas.microsoft.com/office/drawing/2014/main" id="{4E8A6BC9-41BA-9922-087A-6672958E737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567608" y="5395521"/>
            <a:ext cx="521087" cy="553759"/>
          </a:xfrm>
          <a:prstGeom prst="rect">
            <a:avLst/>
          </a:prstGeom>
          <a:solidFill>
            <a:srgbClr val="7030A0"/>
          </a:solidFill>
          <a:ln>
            <a:noFill/>
          </a:ln>
        </p:spPr>
      </p:pic>
      <p:cxnSp>
        <p:nvCxnSpPr>
          <p:cNvPr id="117" name="Google Shape;1083;p3">
            <a:extLst>
              <a:ext uri="{FF2B5EF4-FFF2-40B4-BE49-F238E27FC236}">
                <a16:creationId xmlns:a16="http://schemas.microsoft.com/office/drawing/2014/main" id="{A1E1C541-290A-C2C1-3257-4138BCB9B337}"/>
              </a:ext>
            </a:extLst>
          </p:cNvPr>
          <p:cNvCxnSpPr>
            <a:cxnSpLocks/>
          </p:cNvCxnSpPr>
          <p:nvPr/>
        </p:nvCxnSpPr>
        <p:spPr>
          <a:xfrm>
            <a:off x="2861866" y="4820459"/>
            <a:ext cx="0" cy="54806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8" name="Picture 2" descr="Smart lighting free icon">
            <a:extLst>
              <a:ext uri="{FF2B5EF4-FFF2-40B4-BE49-F238E27FC236}">
                <a16:creationId xmlns:a16="http://schemas.microsoft.com/office/drawing/2014/main" id="{AFE6598E-0E1A-E7BC-5767-6ADC11EF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87" y="5069672"/>
            <a:ext cx="510509" cy="8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9" name="Google Shape;1083;p3">
            <a:extLst>
              <a:ext uri="{FF2B5EF4-FFF2-40B4-BE49-F238E27FC236}">
                <a16:creationId xmlns:a16="http://schemas.microsoft.com/office/drawing/2014/main" id="{92D5F66A-EAEF-23CC-5506-CF2E40963948}"/>
              </a:ext>
            </a:extLst>
          </p:cNvPr>
          <p:cNvCxnSpPr>
            <a:cxnSpLocks/>
          </p:cNvCxnSpPr>
          <p:nvPr/>
        </p:nvCxnSpPr>
        <p:spPr>
          <a:xfrm>
            <a:off x="2438841" y="4819853"/>
            <a:ext cx="0" cy="211258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1085;p3">
            <a:extLst>
              <a:ext uri="{FF2B5EF4-FFF2-40B4-BE49-F238E27FC236}">
                <a16:creationId xmlns:a16="http://schemas.microsoft.com/office/drawing/2014/main" id="{B68D2A7F-93EC-DEA9-032D-F1DFD7A1C04D}"/>
              </a:ext>
            </a:extLst>
          </p:cNvPr>
          <p:cNvSpPr/>
          <p:nvPr/>
        </p:nvSpPr>
        <p:spPr>
          <a:xfrm>
            <a:off x="5663952" y="1772231"/>
            <a:ext cx="6927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cxnSp>
        <p:nvCxnSpPr>
          <p:cNvPr id="126" name="Соединительная линия уступом 125">
            <a:extLst>
              <a:ext uri="{FF2B5EF4-FFF2-40B4-BE49-F238E27FC236}">
                <a16:creationId xmlns:a16="http://schemas.microsoft.com/office/drawing/2014/main" id="{55BBBA8F-9C0B-3899-8ABA-8C6715B46F2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9348" y="1985922"/>
            <a:ext cx="909373" cy="768532"/>
          </a:xfrm>
          <a:prstGeom prst="bentConnector3">
            <a:avLst>
              <a:gd name="adj1" fmla="val 50000"/>
            </a:avLst>
          </a:prstGeom>
          <a:ln w="44450">
            <a:solidFill>
              <a:srgbClr val="026F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9" name="Google Shape;1085;p3">
            <a:extLst>
              <a:ext uri="{FF2B5EF4-FFF2-40B4-BE49-F238E27FC236}">
                <a16:creationId xmlns:a16="http://schemas.microsoft.com/office/drawing/2014/main" id="{B0B2AFCC-22F0-33EB-C846-59C24F7FE6FD}"/>
              </a:ext>
            </a:extLst>
          </p:cNvPr>
          <p:cNvSpPr/>
          <p:nvPr/>
        </p:nvSpPr>
        <p:spPr>
          <a:xfrm>
            <a:off x="3392894" y="2155256"/>
            <a:ext cx="895261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КЛ </a:t>
            </a:r>
            <a:r>
              <a:rPr lang="en-US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2</a:t>
            </a:r>
            <a:r>
              <a:rPr lang="uk-UA" sz="1200" b="1" i="0" u="none" strike="noStrike" cap="none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0</a:t>
            </a:r>
            <a:r>
              <a:rPr lang="uk-UA" sz="1200" b="1" dirty="0">
                <a:solidFill>
                  <a:srgbClr val="026F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кВ</a:t>
            </a:r>
            <a:endParaRPr lang="uk-UA" sz="1200" b="1" i="0" u="none" strike="noStrike" cap="none" dirty="0">
              <a:solidFill>
                <a:srgbClr val="026F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600" name="Прямокутник 42">
            <a:extLst>
              <a:ext uri="{FF2B5EF4-FFF2-40B4-BE49-F238E27FC236}">
                <a16:creationId xmlns:a16="http://schemas.microsoft.com/office/drawing/2014/main" id="{D116F6AF-A6AA-9D51-5857-6EFB351F3ADB}"/>
              </a:ext>
            </a:extLst>
          </p:cNvPr>
          <p:cNvSpPr/>
          <p:nvPr/>
        </p:nvSpPr>
        <p:spPr>
          <a:xfrm>
            <a:off x="6694532" y="1825500"/>
            <a:ext cx="180000" cy="180000"/>
          </a:xfrm>
          <a:prstGeom prst="rect">
            <a:avLst/>
          </a:prstGeom>
          <a:solidFill>
            <a:srgbClr val="DA9794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Прямокутник 42">
            <a:extLst>
              <a:ext uri="{FF2B5EF4-FFF2-40B4-BE49-F238E27FC236}">
                <a16:creationId xmlns:a16="http://schemas.microsoft.com/office/drawing/2014/main" id="{C266A88C-F442-CF96-0EB3-9D49A55A4745}"/>
              </a:ext>
            </a:extLst>
          </p:cNvPr>
          <p:cNvSpPr/>
          <p:nvPr/>
        </p:nvSpPr>
        <p:spPr>
          <a:xfrm>
            <a:off x="4007768" y="2564904"/>
            <a:ext cx="180000" cy="180000"/>
          </a:xfrm>
          <a:prstGeom prst="rect">
            <a:avLst/>
          </a:prstGeom>
          <a:solidFill>
            <a:srgbClr val="B8DFE9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3" name="Google Shape;1052;p3">
            <a:extLst>
              <a:ext uri="{FF2B5EF4-FFF2-40B4-BE49-F238E27FC236}">
                <a16:creationId xmlns:a16="http://schemas.microsoft.com/office/drawing/2014/main" id="{9872355B-7539-62E6-9B80-FEED5210BF20}"/>
              </a:ext>
            </a:extLst>
          </p:cNvPr>
          <p:cNvCxnSpPr>
            <a:cxnSpLocks/>
          </p:cNvCxnSpPr>
          <p:nvPr/>
        </p:nvCxnSpPr>
        <p:spPr>
          <a:xfrm>
            <a:off x="2271150" y="1912845"/>
            <a:ext cx="1085658" cy="0"/>
          </a:xfrm>
          <a:prstGeom prst="straightConnector1">
            <a:avLst/>
          </a:prstGeom>
          <a:solidFill>
            <a:schemeClr val="dk2"/>
          </a:solidFill>
          <a:ln w="444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5" name="Прямокутник 359">
            <a:extLst>
              <a:ext uri="{FF2B5EF4-FFF2-40B4-BE49-F238E27FC236}">
                <a16:creationId xmlns:a16="http://schemas.microsoft.com/office/drawing/2014/main" id="{54471F0F-7271-A399-BB1B-66105CCD54BC}"/>
              </a:ext>
            </a:extLst>
          </p:cNvPr>
          <p:cNvSpPr/>
          <p:nvPr/>
        </p:nvSpPr>
        <p:spPr>
          <a:xfrm>
            <a:off x="175132" y="6075035"/>
            <a:ext cx="216000" cy="2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" name="Google Shape;1085;p3">
            <a:extLst>
              <a:ext uri="{FF2B5EF4-FFF2-40B4-BE49-F238E27FC236}">
                <a16:creationId xmlns:a16="http://schemas.microsoft.com/office/drawing/2014/main" id="{879ACF03-D18E-B065-837F-8BEF38B0D922}"/>
              </a:ext>
            </a:extLst>
          </p:cNvPr>
          <p:cNvSpPr/>
          <p:nvPr/>
        </p:nvSpPr>
        <p:spPr>
          <a:xfrm>
            <a:off x="441194" y="6065254"/>
            <a:ext cx="26187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MicroGrid</a:t>
            </a: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 Processing Units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sp>
        <p:nvSpPr>
          <p:cNvPr id="617" name="Прямокутник 359">
            <a:extLst>
              <a:ext uri="{FF2B5EF4-FFF2-40B4-BE49-F238E27FC236}">
                <a16:creationId xmlns:a16="http://schemas.microsoft.com/office/drawing/2014/main" id="{3D312A5A-D2F9-5AF2-F376-F42080413997}"/>
              </a:ext>
            </a:extLst>
          </p:cNvPr>
          <p:cNvSpPr/>
          <p:nvPr/>
        </p:nvSpPr>
        <p:spPr>
          <a:xfrm>
            <a:off x="180189" y="6452063"/>
            <a:ext cx="216000" cy="21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" name="Google Shape;1085;p3">
            <a:extLst>
              <a:ext uri="{FF2B5EF4-FFF2-40B4-BE49-F238E27FC236}">
                <a16:creationId xmlns:a16="http://schemas.microsoft.com/office/drawing/2014/main" id="{90FECC2E-AEC4-A150-09AD-4AD2B4F0197A}"/>
              </a:ext>
            </a:extLst>
          </p:cNvPr>
          <p:cNvSpPr/>
          <p:nvPr/>
        </p:nvSpPr>
        <p:spPr>
          <a:xfrm>
            <a:off x="441194" y="6440687"/>
            <a:ext cx="261370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SmartGrid</a:t>
            </a:r>
            <a:r>
              <a:rPr lang="en-US" b="1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rPr>
              <a:t> Processing Units</a:t>
            </a:r>
            <a:endParaRPr lang="uk-UA" b="1" i="0" u="none" strike="noStrike" cap="none" dirty="0">
              <a:solidFill>
                <a:srgbClr val="0070C0"/>
              </a:solidFill>
              <a:latin typeface="Gotham XNarrow" pitchFamily="2" charset="0"/>
              <a:ea typeface="Roboto Condensed"/>
              <a:cs typeface="Gotham XNarrow" pitchFamily="2" charset="0"/>
              <a:sym typeface="Roboto Condensed"/>
            </a:endParaRPr>
          </a:p>
        </p:txBody>
      </p:sp>
      <p:grpSp>
        <p:nvGrpSpPr>
          <p:cNvPr id="619" name="Группа 618">
            <a:extLst>
              <a:ext uri="{FF2B5EF4-FFF2-40B4-BE49-F238E27FC236}">
                <a16:creationId xmlns:a16="http://schemas.microsoft.com/office/drawing/2014/main" id="{C776BC00-A6D9-F504-AF80-19595D1FCAD8}"/>
              </a:ext>
            </a:extLst>
          </p:cNvPr>
          <p:cNvGrpSpPr/>
          <p:nvPr/>
        </p:nvGrpSpPr>
        <p:grpSpPr>
          <a:xfrm>
            <a:off x="202663" y="4882829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20" name="Прямокутник 58">
              <a:extLst>
                <a:ext uri="{FF2B5EF4-FFF2-40B4-BE49-F238E27FC236}">
                  <a16:creationId xmlns:a16="http://schemas.microsoft.com/office/drawing/2014/main" id="{96843BB6-C510-452B-A6EA-17347980E1D0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1" name="Google Shape;1085;p3">
              <a:extLst>
                <a:ext uri="{FF2B5EF4-FFF2-40B4-BE49-F238E27FC236}">
                  <a16:creationId xmlns:a16="http://schemas.microsoft.com/office/drawing/2014/main" id="{C1C0D36E-765A-3D98-768E-B52006CC430A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22" name="Группа 621">
            <a:extLst>
              <a:ext uri="{FF2B5EF4-FFF2-40B4-BE49-F238E27FC236}">
                <a16:creationId xmlns:a16="http://schemas.microsoft.com/office/drawing/2014/main" id="{BCB29161-5869-8131-6FD7-6861CE0277A8}"/>
              </a:ext>
            </a:extLst>
          </p:cNvPr>
          <p:cNvGrpSpPr/>
          <p:nvPr/>
        </p:nvGrpSpPr>
        <p:grpSpPr>
          <a:xfrm>
            <a:off x="965456" y="4886173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23" name="Прямокутник 58">
              <a:extLst>
                <a:ext uri="{FF2B5EF4-FFF2-40B4-BE49-F238E27FC236}">
                  <a16:creationId xmlns:a16="http://schemas.microsoft.com/office/drawing/2014/main" id="{BAB34C4E-D5D7-82D6-716B-4D7DDBA567A1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4" name="Google Shape;1085;p3">
              <a:extLst>
                <a:ext uri="{FF2B5EF4-FFF2-40B4-BE49-F238E27FC236}">
                  <a16:creationId xmlns:a16="http://schemas.microsoft.com/office/drawing/2014/main" id="{CEF4C384-1D72-B450-9EDA-EBC72C844391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25" name="Группа 624">
            <a:extLst>
              <a:ext uri="{FF2B5EF4-FFF2-40B4-BE49-F238E27FC236}">
                <a16:creationId xmlns:a16="http://schemas.microsoft.com/office/drawing/2014/main" id="{1EB69AC0-0791-8EA0-603E-51DAACCAB88A}"/>
              </a:ext>
            </a:extLst>
          </p:cNvPr>
          <p:cNvGrpSpPr/>
          <p:nvPr/>
        </p:nvGrpSpPr>
        <p:grpSpPr>
          <a:xfrm>
            <a:off x="1974675" y="4889355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26" name="Прямокутник 58">
              <a:extLst>
                <a:ext uri="{FF2B5EF4-FFF2-40B4-BE49-F238E27FC236}">
                  <a16:creationId xmlns:a16="http://schemas.microsoft.com/office/drawing/2014/main" id="{472DBA36-7B4B-28D2-D8F4-A4FD9D68956B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7" name="Google Shape;1085;p3">
              <a:extLst>
                <a:ext uri="{FF2B5EF4-FFF2-40B4-BE49-F238E27FC236}">
                  <a16:creationId xmlns:a16="http://schemas.microsoft.com/office/drawing/2014/main" id="{BE73F8EB-46AA-51C8-DB04-F1C66BAD1136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28" name="Группа 627">
            <a:extLst>
              <a:ext uri="{FF2B5EF4-FFF2-40B4-BE49-F238E27FC236}">
                <a16:creationId xmlns:a16="http://schemas.microsoft.com/office/drawing/2014/main" id="{79AF72A6-5289-B392-56FA-11285EA6A3D6}"/>
              </a:ext>
            </a:extLst>
          </p:cNvPr>
          <p:cNvGrpSpPr/>
          <p:nvPr/>
        </p:nvGrpSpPr>
        <p:grpSpPr>
          <a:xfrm>
            <a:off x="2350096" y="4891995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29" name="Прямокутник 58">
              <a:extLst>
                <a:ext uri="{FF2B5EF4-FFF2-40B4-BE49-F238E27FC236}">
                  <a16:creationId xmlns:a16="http://schemas.microsoft.com/office/drawing/2014/main" id="{F301EBA6-E478-808D-4488-8FFA1233ED78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30" name="Google Shape;1085;p3">
              <a:extLst>
                <a:ext uri="{FF2B5EF4-FFF2-40B4-BE49-F238E27FC236}">
                  <a16:creationId xmlns:a16="http://schemas.microsoft.com/office/drawing/2014/main" id="{846BBCAC-818A-C824-FF8E-3A639D825DCA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31" name="Группа 630">
            <a:extLst>
              <a:ext uri="{FF2B5EF4-FFF2-40B4-BE49-F238E27FC236}">
                <a16:creationId xmlns:a16="http://schemas.microsoft.com/office/drawing/2014/main" id="{07A5C183-AFFC-3181-0F16-0C0FDF632734}"/>
              </a:ext>
            </a:extLst>
          </p:cNvPr>
          <p:cNvGrpSpPr/>
          <p:nvPr/>
        </p:nvGrpSpPr>
        <p:grpSpPr>
          <a:xfrm>
            <a:off x="2766868" y="4895933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32" name="Прямокутник 58">
              <a:extLst>
                <a:ext uri="{FF2B5EF4-FFF2-40B4-BE49-F238E27FC236}">
                  <a16:creationId xmlns:a16="http://schemas.microsoft.com/office/drawing/2014/main" id="{EFD76F00-7640-EF01-C963-511780429EFF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33" name="Google Shape;1085;p3">
              <a:extLst>
                <a:ext uri="{FF2B5EF4-FFF2-40B4-BE49-F238E27FC236}">
                  <a16:creationId xmlns:a16="http://schemas.microsoft.com/office/drawing/2014/main" id="{A61CEFC8-01B8-6B74-AAB0-1E90EE739F53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34" name="Группа 633">
            <a:extLst>
              <a:ext uri="{FF2B5EF4-FFF2-40B4-BE49-F238E27FC236}">
                <a16:creationId xmlns:a16="http://schemas.microsoft.com/office/drawing/2014/main" id="{5F34F203-4EEA-2CDB-1D4E-865B16F63D78}"/>
              </a:ext>
            </a:extLst>
          </p:cNvPr>
          <p:cNvGrpSpPr/>
          <p:nvPr/>
        </p:nvGrpSpPr>
        <p:grpSpPr>
          <a:xfrm>
            <a:off x="2675600" y="4483935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35" name="Прямокутник 58">
              <a:extLst>
                <a:ext uri="{FF2B5EF4-FFF2-40B4-BE49-F238E27FC236}">
                  <a16:creationId xmlns:a16="http://schemas.microsoft.com/office/drawing/2014/main" id="{F1912F87-352E-542E-BD62-99C7D6DBBF00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36" name="Google Shape;1085;p3">
              <a:extLst>
                <a:ext uri="{FF2B5EF4-FFF2-40B4-BE49-F238E27FC236}">
                  <a16:creationId xmlns:a16="http://schemas.microsoft.com/office/drawing/2014/main" id="{E4FEE0BE-5C2C-CF3D-0E36-D38AB9F58BC2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637" name="Группа 636">
            <a:extLst>
              <a:ext uri="{FF2B5EF4-FFF2-40B4-BE49-F238E27FC236}">
                <a16:creationId xmlns:a16="http://schemas.microsoft.com/office/drawing/2014/main" id="{E1E4F86E-3CCE-A2AC-76CE-B338569080B9}"/>
              </a:ext>
            </a:extLst>
          </p:cNvPr>
          <p:cNvGrpSpPr/>
          <p:nvPr/>
        </p:nvGrpSpPr>
        <p:grpSpPr>
          <a:xfrm>
            <a:off x="1514800" y="4709355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638" name="Прямокутник 58">
              <a:extLst>
                <a:ext uri="{FF2B5EF4-FFF2-40B4-BE49-F238E27FC236}">
                  <a16:creationId xmlns:a16="http://schemas.microsoft.com/office/drawing/2014/main" id="{AE8CFE84-27A2-E088-B873-E9F145D1B734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39" name="Google Shape;1085;p3">
              <a:extLst>
                <a:ext uri="{FF2B5EF4-FFF2-40B4-BE49-F238E27FC236}">
                  <a16:creationId xmlns:a16="http://schemas.microsoft.com/office/drawing/2014/main" id="{4C637DE6-BDAD-22C5-0E98-DA6FF4E3CD17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4310D6A7-466C-B06C-87D4-1BF167BE5CCB}"/>
              </a:ext>
            </a:extLst>
          </p:cNvPr>
          <p:cNvGrpSpPr/>
          <p:nvPr/>
        </p:nvGrpSpPr>
        <p:grpSpPr>
          <a:xfrm>
            <a:off x="558697" y="4484510"/>
            <a:ext cx="180000" cy="180000"/>
            <a:chOff x="5630663" y="4365104"/>
            <a:chExt cx="321321" cy="311955"/>
          </a:xfrm>
          <a:solidFill>
            <a:srgbClr val="B8DFE9"/>
          </a:solidFill>
        </p:grpSpPr>
        <p:sp>
          <p:nvSpPr>
            <p:cNvPr id="129" name="Прямокутник 58">
              <a:extLst>
                <a:ext uri="{FF2B5EF4-FFF2-40B4-BE49-F238E27FC236}">
                  <a16:creationId xmlns:a16="http://schemas.microsoft.com/office/drawing/2014/main" id="{63EE9CEE-38EB-6455-E8EF-F1857094CAD1}"/>
                </a:ext>
              </a:extLst>
            </p:cNvPr>
            <p:cNvSpPr/>
            <p:nvPr/>
          </p:nvSpPr>
          <p:spPr>
            <a:xfrm>
              <a:off x="5630663" y="4365104"/>
              <a:ext cx="321321" cy="311955"/>
            </a:xfrm>
            <a:prstGeom prst="rect">
              <a:avLst/>
            </a:prstGeom>
            <a:grp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130" name="Google Shape;1085;p3">
              <a:extLst>
                <a:ext uri="{FF2B5EF4-FFF2-40B4-BE49-F238E27FC236}">
                  <a16:creationId xmlns:a16="http://schemas.microsoft.com/office/drawing/2014/main" id="{CD27DF05-D168-9EE9-6318-B3A4EC525DBF}"/>
                </a:ext>
              </a:extLst>
            </p:cNvPr>
            <p:cNvSpPr/>
            <p:nvPr/>
          </p:nvSpPr>
          <p:spPr>
            <a:xfrm>
              <a:off x="5666569" y="4376414"/>
              <a:ext cx="260356" cy="29337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>
                  <a:solidFill>
                    <a:srgbClr val="0070C0"/>
                  </a:solidFill>
                  <a:latin typeface="Gotham XNarrow" pitchFamily="2" charset="0"/>
                  <a:ea typeface="Roboto Condensed"/>
                  <a:cs typeface="Gotham XNarrow" pitchFamily="2" charset="0"/>
                  <a:sym typeface="Roboto Condensed"/>
                </a:rPr>
                <a:t>A</a:t>
              </a:r>
              <a:endParaRPr lang="uk-UA" sz="1100" b="1" i="0" u="none" strike="noStrike" cap="none" dirty="0">
                <a:solidFill>
                  <a:srgbClr val="0070C0"/>
                </a:solidFill>
                <a:latin typeface="Gotham XNarrow" pitchFamily="2" charset="0"/>
                <a:ea typeface="Roboto Condensed"/>
                <a:cs typeface="Gotham XNarrow" pitchFamily="2" charset="0"/>
                <a:sym typeface="Roboto Condensed"/>
              </a:endParaRPr>
            </a:p>
          </p:txBody>
        </p:sp>
      </p:grp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BD4BF97A-1C68-7FB1-879C-C0A97687B027}"/>
              </a:ext>
            </a:extLst>
          </p:cNvPr>
          <p:cNvSpPr txBox="1">
            <a:spLocks/>
          </p:cNvSpPr>
          <p:nvPr/>
        </p:nvSpPr>
        <p:spPr>
          <a:xfrm>
            <a:off x="551385" y="188640"/>
            <a:ext cx="8779812" cy="41978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uk-UA" sz="2200" dirty="0">
                <a:solidFill>
                  <a:srgbClr val="007E4F"/>
                </a:solidFill>
              </a:rPr>
              <a:t>Цільова</a:t>
            </a:r>
            <a:r>
              <a:rPr lang="ru-RU" sz="2200" dirty="0">
                <a:solidFill>
                  <a:srgbClr val="007E4F"/>
                </a:solidFill>
              </a:rPr>
              <a:t> Модель </a:t>
            </a:r>
            <a:r>
              <a:rPr lang="ru-RU" sz="2200" dirty="0" err="1">
                <a:solidFill>
                  <a:srgbClr val="007E4F"/>
                </a:solidFill>
              </a:rPr>
              <a:t>Живлення</a:t>
            </a:r>
            <a:r>
              <a:rPr lang="ru-RU" sz="2200" dirty="0">
                <a:solidFill>
                  <a:srgbClr val="007E4F"/>
                </a:solidFill>
              </a:rPr>
              <a:t> </a:t>
            </a:r>
            <a:r>
              <a:rPr lang="ru-RU" sz="2200" dirty="0" err="1">
                <a:solidFill>
                  <a:srgbClr val="007E4F"/>
                </a:solidFill>
              </a:rPr>
              <a:t>Критичної</a:t>
            </a:r>
            <a:r>
              <a:rPr lang="ru-RU" sz="2200" dirty="0">
                <a:solidFill>
                  <a:srgbClr val="007E4F"/>
                </a:solidFill>
              </a:rPr>
              <a:t> </a:t>
            </a:r>
            <a:r>
              <a:rPr lang="ru-RU" sz="2200" dirty="0" err="1">
                <a:solidFill>
                  <a:srgbClr val="007E4F"/>
                </a:solidFill>
              </a:rPr>
              <a:t>Інфраструктури</a:t>
            </a:r>
            <a:endParaRPr lang="ru-RU" sz="2200" dirty="0">
              <a:solidFill>
                <a:srgbClr val="007E4F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FB9FDF-A334-E691-050B-CFE4980898D5}"/>
              </a:ext>
            </a:extLst>
          </p:cNvPr>
          <p:cNvSpPr txBox="1"/>
          <p:nvPr/>
        </p:nvSpPr>
        <p:spPr>
          <a:xfrm>
            <a:off x="9656498" y="25992"/>
            <a:ext cx="2532653" cy="6598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defRPr sz="1200"/>
            </a:pPr>
            <a:r>
              <a:rPr lang="uk-UA" sz="1600" b="1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Склад Заходів з Електрифікації:</a:t>
            </a:r>
            <a:r>
              <a:rPr lang="en-A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Будівництво нових комплектних ПС 110кВ;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Виключення класу напруги 6-10-35кВ та впровадження 20кВ; 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Переведення повітряних ліній в кабельні в місті;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Заміна «голого» </a:t>
            </a:r>
            <a:r>
              <a:rPr lang="uk-UA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дрота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СІП в межах громади;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Автоматизація керування мережею;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Реалізація технологій </a:t>
            </a:r>
            <a:r>
              <a:rPr lang="uk-UA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МікроГрід+СмартГрід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Розподілена генерація в </a:t>
            </a:r>
            <a:r>
              <a:rPr lang="uk-UA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т.ч.ВДЕ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Системи накопичення енергії;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Новітні технології освітлення міста;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 sz="1200"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Зарядні станції для електромобілів.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9986576-ED16-D7A2-6DB6-15E78BE6B213}"/>
              </a:ext>
            </a:extLst>
          </p:cNvPr>
          <p:cNvCxnSpPr>
            <a:cxnSpLocks/>
          </p:cNvCxnSpPr>
          <p:nvPr/>
        </p:nvCxnSpPr>
        <p:spPr>
          <a:xfrm>
            <a:off x="9696400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37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FFC61B08-F9B9-9546-9BFC-71B8BCAD01DA}"/>
              </a:ext>
            </a:extLst>
          </p:cNvPr>
          <p:cNvSpPr txBox="1"/>
          <p:nvPr/>
        </p:nvSpPr>
        <p:spPr>
          <a:xfrm>
            <a:off x="9696400" y="0"/>
            <a:ext cx="252895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108000" rIns="45719">
            <a:noAutofit/>
          </a:bodyPr>
          <a:lstStyle/>
          <a:p>
            <a:endParaRPr lang="uk-UA" sz="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КЛЮЧОВІ ТЕХНОЛОГІЇ ЦИФРОВІЗАЦІЇ: </a:t>
            </a:r>
          </a:p>
          <a:p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Централізація </a:t>
            </a:r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SCADA 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і бізнес-процесів;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Цифрові технології керування;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Онлайн моніторинг і діагностика мережі;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Вільний доступ до мережі;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Проактивна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позиція споживача для оптимізації особистого навантаження;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to X (PTX 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або </a:t>
            </a:r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P2X) 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система </a:t>
            </a:r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TERMER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Моделювання, моніторинг та керування; 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Сумісність </a:t>
            </a:r>
            <a:r>
              <a:rPr lang="en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GIS/ADMS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</a:t>
            </a:r>
            <a:endParaRPr lang="e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Нові датчики додатково до лічильників; 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Моніторинг процесів;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Активне управління електромережами ВДЕ;</a:t>
            </a:r>
          </a:p>
          <a:p>
            <a:pPr marL="117475" indent="-117475">
              <a:lnSpc>
                <a:spcPct val="110000"/>
              </a:lnSpc>
              <a:buSzPct val="100000"/>
              <a:buFont typeface="Arial"/>
              <a:buChar char="•"/>
              <a:defRPr sz="1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uk-UA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Кібербезпека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spcBef>
                <a:spcPts val="300"/>
              </a:spcBef>
              <a:spcAft>
                <a:spcPts val="300"/>
              </a:spcAft>
              <a:tabLst>
                <a:tab pos="457200" algn="l"/>
              </a:tabLst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D5A2B5-FF17-1BA3-76D4-B3E9B08C53C2}"/>
              </a:ext>
            </a:extLst>
          </p:cNvPr>
          <p:cNvSpPr txBox="1"/>
          <p:nvPr/>
        </p:nvSpPr>
        <p:spPr>
          <a:xfrm>
            <a:off x="9724559" y="155423"/>
            <a:ext cx="2492121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74E87E7-37C6-4AC4-BEAB-0ABB6690D0E5}"/>
              </a:ext>
            </a:extLst>
          </p:cNvPr>
          <p:cNvCxnSpPr>
            <a:cxnSpLocks/>
          </p:cNvCxnSpPr>
          <p:nvPr/>
        </p:nvCxnSpPr>
        <p:spPr>
          <a:xfrm>
            <a:off x="479376" y="620688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4">
            <a:extLst>
              <a:ext uri="{FF2B5EF4-FFF2-40B4-BE49-F238E27FC236}">
                <a16:creationId xmlns:a16="http://schemas.microsoft.com/office/drawing/2014/main" id="{32545C30-42EA-B7DE-15F4-B4E23B6BDDC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51384" y="116632"/>
            <a:ext cx="7632848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07E4F"/>
                </a:solidFill>
              </a:rPr>
              <a:t>Напрямки </a:t>
            </a:r>
            <a:r>
              <a:rPr lang="ru-RU" dirty="0" err="1">
                <a:solidFill>
                  <a:srgbClr val="007E4F"/>
                </a:solidFill>
              </a:rPr>
              <a:t>Здійснення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Комплексних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Заходів</a:t>
            </a:r>
            <a:endParaRPr lang="ru-RU" dirty="0">
              <a:solidFill>
                <a:srgbClr val="007E4F"/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589DF29-0EFA-D548-A6C3-D2B2E3DB1913}"/>
              </a:ext>
            </a:extLst>
          </p:cNvPr>
          <p:cNvCxnSpPr>
            <a:cxnSpLocks/>
          </p:cNvCxnSpPr>
          <p:nvPr/>
        </p:nvCxnSpPr>
        <p:spPr>
          <a:xfrm>
            <a:off x="9696400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Номер слайда 67">
            <a:extLst>
              <a:ext uri="{FF2B5EF4-FFF2-40B4-BE49-F238E27FC236}">
                <a16:creationId xmlns:a16="http://schemas.microsoft.com/office/drawing/2014/main" id="{17315F22-1DA8-A2BB-36B8-3A25D19C20EA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b="1" smtClean="0">
                <a:solidFill>
                  <a:schemeClr val="bg1"/>
                </a:solidFill>
              </a:rPr>
              <a:pPr algn="ctr"/>
              <a:t>14</a:t>
            </a:fld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27D93A53-E16A-3500-36CC-B864B91A886C}"/>
              </a:ext>
            </a:extLst>
          </p:cNvPr>
          <p:cNvSpPr txBox="1"/>
          <p:nvPr/>
        </p:nvSpPr>
        <p:spPr>
          <a:xfrm>
            <a:off x="395290" y="3073753"/>
            <a:ext cx="1668262" cy="2123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Вдосконалення національних нормативів</a:t>
            </a:r>
            <a:endParaRPr lang="en-US" sz="1200"/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Усунення законодавчих бар'єрів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Гармонізація технічних, економічних та регуляторних нормативів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sz="120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3BEF994-A973-7256-EEAA-54451CDD7577}"/>
              </a:ext>
            </a:extLst>
          </p:cNvPr>
          <p:cNvSpPr txBox="1">
            <a:spLocks/>
          </p:cNvSpPr>
          <p:nvPr/>
        </p:nvSpPr>
        <p:spPr>
          <a:xfrm>
            <a:off x="342915" y="2560423"/>
            <a:ext cx="1582478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 dirty="0">
                <a:solidFill>
                  <a:srgbClr val="2E485B"/>
                </a:solidFill>
              </a:rPr>
              <a:t>СТАНДАРТИ</a:t>
            </a:r>
            <a:endParaRPr lang="en" sz="1800" dirty="0">
              <a:solidFill>
                <a:srgbClr val="2E485B"/>
              </a:solidFill>
            </a:endParaRPr>
          </a:p>
        </p:txBody>
      </p:sp>
      <p:pic>
        <p:nvPicPr>
          <p:cNvPr id="7" name="Рисунок 6" descr="solar panels and wind generators under blue sky on sunset stock photo">
            <a:extLst>
              <a:ext uri="{FF2B5EF4-FFF2-40B4-BE49-F238E27FC236}">
                <a16:creationId xmlns:a16="http://schemas.microsoft.com/office/drawing/2014/main" id="{7D5581EE-DC1D-7E77-1DB7-6245C120B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89" y="897151"/>
            <a:ext cx="1312185" cy="1260000"/>
          </a:xfrm>
          <a:prstGeom prst="rect">
            <a:avLst/>
          </a:prstGeom>
          <a:noFill/>
          <a:ln>
            <a:noFill/>
          </a:ln>
          <a:effectLst>
            <a:outerShdw blurRad="12700" dist="63500" dir="3600000" sx="105008" sy="105008" algn="ctr" rotWithShape="0">
              <a:schemeClr val="tx1">
                <a:lumMod val="50000"/>
                <a:lumOff val="50000"/>
                <a:alpha val="43000"/>
              </a:schemeClr>
            </a:outerShdw>
            <a:softEdge rad="66567"/>
          </a:effectLst>
        </p:spPr>
      </p:pic>
      <p:pic>
        <p:nvPicPr>
          <p:cNvPr id="8" name="Рисунок 7" descr="Power system monitoring and control systems that contribute to improving  the supply-demand adjustment performance：Product/Technical  Services：Transmission &amp;amp; Distribution | TOSHIBA ENERGY SYSTEMS &amp;amp; SOLUTIONS  CORPORATION">
            <a:extLst>
              <a:ext uri="{FF2B5EF4-FFF2-40B4-BE49-F238E27FC236}">
                <a16:creationId xmlns:a16="http://schemas.microsoft.com/office/drawing/2014/main" id="{40174B1D-A723-A60A-AD69-9DABC2C34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84" y="897151"/>
            <a:ext cx="1244390" cy="1260000"/>
          </a:xfrm>
          <a:prstGeom prst="rect">
            <a:avLst/>
          </a:prstGeom>
          <a:noFill/>
          <a:ln>
            <a:noFill/>
          </a:ln>
          <a:effectLst>
            <a:outerShdw blurRad="12700" dist="63500" dir="3600000" sx="105008" sy="105008" algn="ctr" rotWithShape="0">
              <a:schemeClr val="tx1">
                <a:lumMod val="50000"/>
                <a:lumOff val="50000"/>
                <a:alpha val="43000"/>
              </a:schemeClr>
            </a:outerShdw>
            <a:softEdge rad="66567"/>
          </a:effectLst>
        </p:spPr>
      </p:pic>
      <p:pic>
        <p:nvPicPr>
          <p:cNvPr id="9" name="Рисунок 8" descr="Накопичувачі електроенергії для сонячних електростанцій (СЕС)">
            <a:extLst>
              <a:ext uri="{FF2B5EF4-FFF2-40B4-BE49-F238E27FC236}">
                <a16:creationId xmlns:a16="http://schemas.microsoft.com/office/drawing/2014/main" id="{D4762361-CB88-1CBD-AB1D-2FC6BE266E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38" y="897151"/>
            <a:ext cx="1260000" cy="1260000"/>
          </a:xfrm>
          <a:prstGeom prst="rect">
            <a:avLst/>
          </a:prstGeom>
          <a:noFill/>
          <a:ln>
            <a:noFill/>
          </a:ln>
          <a:effectLst>
            <a:outerShdw blurRad="12700" dist="63500" dir="3600000" sx="105008" sy="105008" algn="ctr" rotWithShape="0">
              <a:schemeClr val="tx1">
                <a:lumMod val="50000"/>
                <a:lumOff val="50000"/>
                <a:alpha val="43000"/>
              </a:schemeClr>
            </a:outerShdw>
            <a:softEdge rad="66567"/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4CFF84B-43FB-F7A1-C4A3-0F4458210A80}"/>
              </a:ext>
            </a:extLst>
          </p:cNvPr>
          <p:cNvSpPr txBox="1">
            <a:spLocks/>
          </p:cNvSpPr>
          <p:nvPr/>
        </p:nvSpPr>
        <p:spPr>
          <a:xfrm>
            <a:off x="2323806" y="2560423"/>
            <a:ext cx="1439535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>
                <a:solidFill>
                  <a:srgbClr val="2E485B"/>
                </a:solidFill>
              </a:rPr>
              <a:t>НАВЧАННЯ</a:t>
            </a:r>
            <a:endParaRPr lang="en" sz="1800">
              <a:solidFill>
                <a:srgbClr val="2E485B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B26DA2E-69F3-B042-9799-AFC75A58FED8}"/>
              </a:ext>
            </a:extLst>
          </p:cNvPr>
          <p:cNvSpPr txBox="1">
            <a:spLocks/>
          </p:cNvSpPr>
          <p:nvPr/>
        </p:nvSpPr>
        <p:spPr>
          <a:xfrm>
            <a:off x="5870006" y="2560423"/>
            <a:ext cx="1827266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>
                <a:solidFill>
                  <a:srgbClr val="2E485B"/>
                </a:solidFill>
              </a:rPr>
              <a:t>АВТОМАТИЗАЦІЯ</a:t>
            </a:r>
            <a:endParaRPr lang="en" sz="1800">
              <a:solidFill>
                <a:srgbClr val="2E485B"/>
              </a:solidFill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F53B9CC-7316-C37B-B772-1AE55BE3E0AB}"/>
              </a:ext>
            </a:extLst>
          </p:cNvPr>
          <p:cNvSpPr txBox="1">
            <a:spLocks/>
          </p:cNvSpPr>
          <p:nvPr/>
        </p:nvSpPr>
        <p:spPr>
          <a:xfrm>
            <a:off x="7556583" y="2560423"/>
            <a:ext cx="2129847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>
                <a:solidFill>
                  <a:srgbClr val="2E485B"/>
                </a:solidFill>
              </a:rPr>
              <a:t>КІБЕРБЕЗПЕКА</a:t>
            </a:r>
            <a:endParaRPr lang="en" sz="1800">
              <a:solidFill>
                <a:srgbClr val="2E485B"/>
              </a:solidFill>
            </a:endParaRPr>
          </a:p>
        </p:txBody>
      </p:sp>
      <p:sp>
        <p:nvSpPr>
          <p:cNvPr id="13" name="Прямая соединительная линия 1029">
            <a:extLst>
              <a:ext uri="{FF2B5EF4-FFF2-40B4-BE49-F238E27FC236}">
                <a16:creationId xmlns:a16="http://schemas.microsoft.com/office/drawing/2014/main" id="{24339791-832F-BD37-CCF4-FE49A3B3DA61}"/>
              </a:ext>
            </a:extLst>
          </p:cNvPr>
          <p:cNvSpPr/>
          <p:nvPr/>
        </p:nvSpPr>
        <p:spPr>
          <a:xfrm rot="5400000">
            <a:off x="-420441" y="3661745"/>
            <a:ext cx="511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719" rIns="45719"/>
          <a:lstStyle/>
          <a:p>
            <a:endParaRPr/>
          </a:p>
        </p:txBody>
      </p:sp>
      <p:sp>
        <p:nvSpPr>
          <p:cNvPr id="14" name="Прямая соединительная линия 1029">
            <a:extLst>
              <a:ext uri="{FF2B5EF4-FFF2-40B4-BE49-F238E27FC236}">
                <a16:creationId xmlns:a16="http://schemas.microsoft.com/office/drawing/2014/main" id="{094E3FBE-CB08-8C05-72C6-8D2810FC02AD}"/>
              </a:ext>
            </a:extLst>
          </p:cNvPr>
          <p:cNvSpPr/>
          <p:nvPr/>
        </p:nvSpPr>
        <p:spPr>
          <a:xfrm rot="5400000">
            <a:off x="1427765" y="3661745"/>
            <a:ext cx="511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719" rIns="45719"/>
          <a:lstStyle/>
          <a:p>
            <a:endParaRPr/>
          </a:p>
        </p:txBody>
      </p:sp>
      <p:sp>
        <p:nvSpPr>
          <p:cNvPr id="15" name="Прямая соединительная линия 1029">
            <a:extLst>
              <a:ext uri="{FF2B5EF4-FFF2-40B4-BE49-F238E27FC236}">
                <a16:creationId xmlns:a16="http://schemas.microsoft.com/office/drawing/2014/main" id="{E5E5F851-7316-0E43-E20E-283FE47CC71D}"/>
              </a:ext>
            </a:extLst>
          </p:cNvPr>
          <p:cNvSpPr/>
          <p:nvPr/>
        </p:nvSpPr>
        <p:spPr>
          <a:xfrm rot="5400000">
            <a:off x="3275971" y="3638346"/>
            <a:ext cx="511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719" rIns="45719"/>
          <a:lstStyle/>
          <a:p>
            <a:endParaRPr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F27FC63D-1911-61FC-F1B9-870AD61E81C7}"/>
              </a:ext>
            </a:extLst>
          </p:cNvPr>
          <p:cNvSpPr txBox="1"/>
          <p:nvPr/>
        </p:nvSpPr>
        <p:spPr>
          <a:xfrm>
            <a:off x="2207568" y="3073753"/>
            <a:ext cx="1738162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Розробка навчальних програм</a:t>
            </a:r>
            <a:endParaRPr lang="en-US" sz="1200"/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Залучення досвідчених експертів</a:t>
            </a:r>
            <a:endParaRPr lang="en-US" sz="1200"/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Підвищення рівня обізнаності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Проведення регулярних семінарів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Налагодження співробітництва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2936B9C-4D18-7BEC-A667-E8AE191970FA}"/>
              </a:ext>
            </a:extLst>
          </p:cNvPr>
          <p:cNvSpPr txBox="1"/>
          <p:nvPr/>
        </p:nvSpPr>
        <p:spPr>
          <a:xfrm>
            <a:off x="5903473" y="3073753"/>
            <a:ext cx="1766733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Впровадження технологій «Цифрове місто» та «Цифрова підстанція»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Реалізація системи глобального моніторингу </a:t>
            </a:r>
            <a:r>
              <a:rPr lang="en-US" sz="1200"/>
              <a:t>WAMS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en-US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Інтеграція диспетчерських систем Е</a:t>
            </a:r>
            <a:r>
              <a:rPr lang="en-US" sz="1200"/>
              <a:t>MS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en-US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Диспетчеризація </a:t>
            </a:r>
            <a:r>
              <a:rPr lang="en-US" sz="1200"/>
              <a:t>ADMS</a:t>
            </a:r>
            <a:endParaRPr lang="uk-UA" sz="1200"/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92BC7907-B8D7-8508-A216-935A4DE3B6D5}"/>
              </a:ext>
            </a:extLst>
          </p:cNvPr>
          <p:cNvSpPr txBox="1"/>
          <p:nvPr/>
        </p:nvSpPr>
        <p:spPr>
          <a:xfrm>
            <a:off x="7814222" y="3073753"/>
            <a:ext cx="1738162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Впровадження надійних каналів зв'язку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Створення </a:t>
            </a:r>
            <a:r>
              <a:rPr lang="uk-UA" sz="1200" err="1"/>
              <a:t>однонаправлених</a:t>
            </a:r>
            <a:r>
              <a:rPr lang="uk-UA" sz="1200"/>
              <a:t> потоків даних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Реалізація багаторівневого захисту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12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Впровадження штучного інтелекту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sz="120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CB6F1FA-37C5-433F-FBD0-E81C008E7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91" y="897151"/>
            <a:ext cx="1387469" cy="1260000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lumMod val="60000"/>
                <a:lumOff val="40000"/>
                <a:alpha val="40000"/>
              </a:schemeClr>
            </a:outerShdw>
            <a:softEdge rad="63500"/>
          </a:effectLst>
        </p:spPr>
      </p:pic>
      <p:sp>
        <p:nvSpPr>
          <p:cNvPr id="23" name="Прямая соединительная линия 1029">
            <a:extLst>
              <a:ext uri="{FF2B5EF4-FFF2-40B4-BE49-F238E27FC236}">
                <a16:creationId xmlns:a16="http://schemas.microsoft.com/office/drawing/2014/main" id="{52EFD2B9-C3E5-D644-E6BD-D398EA7BA5DD}"/>
              </a:ext>
            </a:extLst>
          </p:cNvPr>
          <p:cNvSpPr/>
          <p:nvPr/>
        </p:nvSpPr>
        <p:spPr>
          <a:xfrm rot="5400000">
            <a:off x="5124176" y="3661745"/>
            <a:ext cx="511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lIns="45719" rIns="45719"/>
          <a:lstStyle/>
          <a:p>
            <a:endParaRPr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ED0FA9C3-DC59-5206-8065-632D03F134FC}"/>
              </a:ext>
            </a:extLst>
          </p:cNvPr>
          <p:cNvSpPr txBox="1">
            <a:spLocks/>
          </p:cNvSpPr>
          <p:nvPr/>
        </p:nvSpPr>
        <p:spPr>
          <a:xfrm>
            <a:off x="3996043" y="2580305"/>
            <a:ext cx="1827266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>
                <a:solidFill>
                  <a:srgbClr val="2E485B"/>
                </a:solidFill>
              </a:rPr>
              <a:t>ТЕХНОЛОГІЇ</a:t>
            </a:r>
            <a:endParaRPr lang="en" sz="1800">
              <a:solidFill>
                <a:srgbClr val="2E485B"/>
              </a:solidFill>
            </a:endParaRP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78C30DAA-5171-E2E8-450E-035A7EA36523}"/>
              </a:ext>
            </a:extLst>
          </p:cNvPr>
          <p:cNvSpPr txBox="1"/>
          <p:nvPr/>
        </p:nvSpPr>
        <p:spPr>
          <a:xfrm>
            <a:off x="4104279" y="3073753"/>
            <a:ext cx="1738659" cy="333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Створення «</a:t>
            </a:r>
            <a:r>
              <a:rPr lang="en-US" sz="1200"/>
              <a:t>Digital Twin»</a:t>
            </a:r>
            <a:endParaRPr lang="uk-UA" sz="1200"/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Моделювання мережі і виявлення слабких місць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7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Застосування комплектного обладнання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Перехід на стандарт 20кВ розподільчих мереж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Створення розподіленої генерації</a:t>
            </a:r>
          </a:p>
          <a:p>
            <a:pPr>
              <a:defRPr sz="1200" b="1">
                <a:solidFill>
                  <a:srgbClr val="808080"/>
                </a:solidFill>
              </a:defRPr>
            </a:pPr>
            <a:endParaRPr lang="uk-UA" sz="600"/>
          </a:p>
          <a:p>
            <a:pPr>
              <a:defRPr sz="1200" b="1">
                <a:solidFill>
                  <a:srgbClr val="808080"/>
                </a:solidFill>
              </a:defRPr>
            </a:pPr>
            <a:r>
              <a:rPr lang="uk-UA" sz="1200"/>
              <a:t>Інтеграція накопичувачів енергії</a:t>
            </a:r>
            <a:endParaRPr sz="1200"/>
          </a:p>
        </p:txBody>
      </p:sp>
      <p:pic>
        <p:nvPicPr>
          <p:cNvPr id="26" name="Рисунок 5" descr="Рисунок 5">
            <a:extLst>
              <a:ext uri="{FF2B5EF4-FFF2-40B4-BE49-F238E27FC236}">
                <a16:creationId xmlns:a16="http://schemas.microsoft.com/office/drawing/2014/main" id="{81BCCACC-1596-5059-92A9-052F349A1D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0000"/>
          </a:blip>
          <a:srcRect l="4" r="47845"/>
          <a:stretch/>
        </p:blipFill>
        <p:spPr>
          <a:xfrm>
            <a:off x="2330842" y="867767"/>
            <a:ext cx="1316886" cy="1318768"/>
          </a:xfrm>
          <a:prstGeom prst="rect">
            <a:avLst/>
          </a:prstGeom>
          <a:ln w="12700">
            <a:miter lim="400000"/>
          </a:ln>
          <a:effectLst>
            <a:outerShdw blurRad="12700" dist="63500" dir="3600000" algn="ctr" rotWithShape="0">
              <a:srgbClr val="000000">
                <a:alpha val="47000"/>
              </a:srgb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252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ENPAS\Буклет\Логотипы\ENPANSELECTRO\PNG\WHITE GORIZONT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t="22808" r="9268" b="20262"/>
          <a:stretch/>
        </p:blipFill>
        <p:spPr bwMode="auto">
          <a:xfrm>
            <a:off x="7600155" y="1224643"/>
            <a:ext cx="3712464" cy="189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A2A746-0ACB-DA5C-67A2-DAB6727E4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70"/>
            <a:ext cx="12221556" cy="6850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D6F0A-D306-8508-ADD6-7EBB7A6ACE2F}"/>
              </a:ext>
            </a:extLst>
          </p:cNvPr>
          <p:cNvSpPr txBox="1"/>
          <p:nvPr/>
        </p:nvSpPr>
        <p:spPr>
          <a:xfrm>
            <a:off x="263352" y="4005064"/>
            <a:ext cx="61120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chemeClr val="bg1"/>
                </a:solidFill>
              </a:rPr>
              <a:t>«SCIENCE AND TECHNOLOGY COMPANY ENPASELECTRO» LIMITED</a:t>
            </a:r>
          </a:p>
          <a:p>
            <a:r>
              <a:rPr lang="ru-UA" dirty="0">
                <a:solidFill>
                  <a:schemeClr val="bg1"/>
                </a:solidFill>
              </a:rPr>
              <a:t>LIABILITY COMPANY</a:t>
            </a:r>
          </a:p>
          <a:p>
            <a:r>
              <a:rPr lang="ru-UA" dirty="0">
                <a:solidFill>
                  <a:schemeClr val="bg1"/>
                </a:solidFill>
              </a:rPr>
              <a:t>Tel.: +38 044 456-26-16</a:t>
            </a:r>
          </a:p>
          <a:p>
            <a:r>
              <a:rPr lang="ru-UA" dirty="0">
                <a:solidFill>
                  <a:schemeClr val="bg1"/>
                </a:solidFill>
              </a:rPr>
              <a:t>Email: enpas@enpaselectro.com</a:t>
            </a:r>
          </a:p>
          <a:p>
            <a:r>
              <a:rPr lang="ru-UA" dirty="0">
                <a:solidFill>
                  <a:schemeClr val="bg1"/>
                </a:solidFill>
              </a:rPr>
              <a:t>Website: https://enpaselectro.com</a:t>
            </a:r>
          </a:p>
          <a:p>
            <a:r>
              <a:rPr lang="ru-UA" dirty="0">
                <a:solidFill>
                  <a:schemeClr val="bg1"/>
                </a:solidFill>
              </a:rPr>
              <a:t>Contact person and Title: Yuriy Bondarenko, Director General</a:t>
            </a:r>
          </a:p>
          <a:p>
            <a:r>
              <a:rPr lang="ru-UA" dirty="0">
                <a:solidFill>
                  <a:schemeClr val="bg1"/>
                </a:solidFill>
              </a:rPr>
              <a:t>Physical address (offices): 8, Igor Sikorsky str., Kyiv, 04112, Ukraine</a:t>
            </a:r>
          </a:p>
        </p:txBody>
      </p:sp>
    </p:spTree>
    <p:extLst>
      <p:ext uri="{BB962C8B-B14F-4D97-AF65-F5344CB8AC3E}">
        <p14:creationId xmlns:p14="http://schemas.microsoft.com/office/powerpoint/2010/main" val="376486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10">
            <a:extLst>
              <a:ext uri="{FF2B5EF4-FFF2-40B4-BE49-F238E27FC236}">
                <a16:creationId xmlns:a16="http://schemas.microsoft.com/office/drawing/2014/main" id="{4E50FBD3-BB2A-F61D-D0EC-5BEF02BB5B46}"/>
              </a:ext>
            </a:extLst>
          </p:cNvPr>
          <p:cNvSpPr txBox="1"/>
          <p:nvPr/>
        </p:nvSpPr>
        <p:spPr>
          <a:xfrm>
            <a:off x="9661253" y="0"/>
            <a:ext cx="252895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108000" rIns="45719">
            <a:noAutofit/>
          </a:bodyPr>
          <a:lstStyle/>
          <a:p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ТРАДИЦІЙНА ГЕНЕРАЦІЯ УКРАЇНИ:</a:t>
            </a:r>
          </a:p>
          <a:p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Станом на кінець 2016 року загальна потужність електростанцій складала 56 170 МВт (або </a:t>
            </a:r>
            <a:r>
              <a:rPr lang="uk-UA" sz="1400" b="1" dirty="0">
                <a:solidFill>
                  <a:srgbClr val="007E4F"/>
                </a:solidFill>
              </a:rPr>
              <a:t>100,0%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Потужність атомної генерації складала </a:t>
            </a:r>
            <a:b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13 407 МВт (або </a:t>
            </a:r>
            <a:r>
              <a:rPr lang="uk-UA" sz="1400" b="1" dirty="0">
                <a:solidFill>
                  <a:srgbClr val="007E4F"/>
                </a:solidFill>
              </a:rPr>
              <a:t>23,8%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  <a:b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Потужність теплової генерації складала </a:t>
            </a:r>
            <a:b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34 180 МВт (або </a:t>
            </a:r>
            <a:r>
              <a:rPr lang="uk-UA" sz="1400" b="1" dirty="0">
                <a:solidFill>
                  <a:srgbClr val="007E4F"/>
                </a:solidFill>
              </a:rPr>
              <a:t>60,9%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Потужність гідроелектростанцій складала </a:t>
            </a:r>
            <a:b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6 089 МВт (або </a:t>
            </a:r>
            <a:r>
              <a:rPr lang="uk-UA" sz="1400" b="1" dirty="0">
                <a:solidFill>
                  <a:srgbClr val="007E4F"/>
                </a:solidFill>
              </a:rPr>
              <a:t>10,8%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Потужність теплоелектроцентралей складала </a:t>
            </a:r>
            <a:b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4 500 МВт (або </a:t>
            </a:r>
            <a:r>
              <a:rPr lang="uk-UA" sz="1400" b="1" dirty="0">
                <a:solidFill>
                  <a:srgbClr val="007E4F"/>
                </a:solidFill>
              </a:rPr>
              <a:t>8,0%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Потужність іншої генерації, включно з ВДЕ, складала </a:t>
            </a:r>
            <a:b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603 МВт (або </a:t>
            </a:r>
            <a:r>
              <a:rPr lang="uk-UA" sz="1400" b="1" dirty="0">
                <a:solidFill>
                  <a:srgbClr val="007E4F"/>
                </a:solidFill>
              </a:rPr>
              <a:t>1,</a:t>
            </a:r>
            <a:r>
              <a:rPr lang="en-US" sz="1400" b="1" dirty="0">
                <a:solidFill>
                  <a:srgbClr val="007E4F"/>
                </a:solidFill>
              </a:rPr>
              <a:t>1</a:t>
            </a:r>
            <a:r>
              <a:rPr lang="uk-UA" sz="1400" b="1" dirty="0">
                <a:solidFill>
                  <a:srgbClr val="007E4F"/>
                </a:solidFill>
              </a:rPr>
              <a:t>%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</a:p>
          <a:p>
            <a:endParaRPr lang="uk-UA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8" name="Picture 4" descr="Список электростанций Украины (Украина)">
            <a:extLst>
              <a:ext uri="{FF2B5EF4-FFF2-40B4-BE49-F238E27FC236}">
                <a16:creationId xmlns:a16="http://schemas.microsoft.com/office/drawing/2014/main" id="{F9DE9384-8CF9-CCE9-4567-C60BD23A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3" y="876898"/>
            <a:ext cx="8712955" cy="585220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03212EA-95C8-2D7F-296B-3605EF5948F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22403" y="253908"/>
            <a:ext cx="8641949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07E4F"/>
                </a:solidFill>
              </a:rPr>
              <a:t>Карта </a:t>
            </a:r>
            <a:r>
              <a:rPr lang="ru-RU" dirty="0" err="1">
                <a:solidFill>
                  <a:srgbClr val="007E4F"/>
                </a:solidFill>
              </a:rPr>
              <a:t>Традиційної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Генерації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Укарїни</a:t>
            </a:r>
            <a:endParaRPr lang="ru-RU" dirty="0">
              <a:solidFill>
                <a:srgbClr val="007E4F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88740AB-67B3-DEDA-7E75-254614EBB83A}"/>
              </a:ext>
            </a:extLst>
          </p:cNvPr>
          <p:cNvCxnSpPr>
            <a:cxnSpLocks/>
          </p:cNvCxnSpPr>
          <p:nvPr/>
        </p:nvCxnSpPr>
        <p:spPr>
          <a:xfrm>
            <a:off x="551384" y="764704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67">
            <a:extLst>
              <a:ext uri="{FF2B5EF4-FFF2-40B4-BE49-F238E27FC236}">
                <a16:creationId xmlns:a16="http://schemas.microsoft.com/office/drawing/2014/main" id="{3D4F3D75-46FD-2BD0-ABC3-45B54D84B9BF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007E4F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878F0DF-BC6E-37D5-330C-0C8AC09539E5}"/>
              </a:ext>
            </a:extLst>
          </p:cNvPr>
          <p:cNvCxnSpPr>
            <a:cxnSpLocks/>
          </p:cNvCxnSpPr>
          <p:nvPr/>
        </p:nvCxnSpPr>
        <p:spPr>
          <a:xfrm>
            <a:off x="9624392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389">
            <a:extLst>
              <a:ext uri="{FF2B5EF4-FFF2-40B4-BE49-F238E27FC236}">
                <a16:creationId xmlns:a16="http://schemas.microsoft.com/office/drawing/2014/main" id="{6C4B94D2-3524-DCA5-B41C-DD7CA80AC031}"/>
              </a:ext>
            </a:extLst>
          </p:cNvPr>
          <p:cNvSpPr/>
          <p:nvPr/>
        </p:nvSpPr>
        <p:spPr>
          <a:xfrm>
            <a:off x="2183302" y="1462282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Рівненська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2 835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72" name="Овал 2">
            <a:extLst>
              <a:ext uri="{FF2B5EF4-FFF2-40B4-BE49-F238E27FC236}">
                <a16:creationId xmlns:a16="http://schemas.microsoft.com/office/drawing/2014/main" id="{6A2547AE-79DD-F70E-05B2-4D93B4A97EFA}"/>
              </a:ext>
            </a:extLst>
          </p:cNvPr>
          <p:cNvSpPr/>
          <p:nvPr/>
        </p:nvSpPr>
        <p:spPr>
          <a:xfrm>
            <a:off x="8043452" y="3461061"/>
            <a:ext cx="144017" cy="14401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" name="Овал 2">
            <a:extLst>
              <a:ext uri="{FF2B5EF4-FFF2-40B4-BE49-F238E27FC236}">
                <a16:creationId xmlns:a16="http://schemas.microsoft.com/office/drawing/2014/main" id="{BC4FC3EB-E744-05BB-A9EA-60BF6D53B430}"/>
              </a:ext>
            </a:extLst>
          </p:cNvPr>
          <p:cNvSpPr/>
          <p:nvPr/>
        </p:nvSpPr>
        <p:spPr>
          <a:xfrm>
            <a:off x="4595811" y="2331886"/>
            <a:ext cx="144017" cy="14401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Прямоугольник 389">
            <a:extLst>
              <a:ext uri="{FF2B5EF4-FFF2-40B4-BE49-F238E27FC236}">
                <a16:creationId xmlns:a16="http://schemas.microsoft.com/office/drawing/2014/main" id="{B3FA012F-D1F1-9E9E-67CC-53893969F174}"/>
              </a:ext>
            </a:extLst>
          </p:cNvPr>
          <p:cNvSpPr/>
          <p:nvPr/>
        </p:nvSpPr>
        <p:spPr>
          <a:xfrm>
            <a:off x="2687358" y="2143891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Хмельницька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2 000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85" name="Прямоугольник 389">
            <a:extLst>
              <a:ext uri="{FF2B5EF4-FFF2-40B4-BE49-F238E27FC236}">
                <a16:creationId xmlns:a16="http://schemas.microsoft.com/office/drawing/2014/main" id="{5D5DCA2D-ABDD-7CBA-FF6C-BE8B64A601F0}"/>
              </a:ext>
            </a:extLst>
          </p:cNvPr>
          <p:cNvSpPr/>
          <p:nvPr/>
        </p:nvSpPr>
        <p:spPr>
          <a:xfrm>
            <a:off x="4690756" y="3861048"/>
            <a:ext cx="1405244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Південноукраїнська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en-US" dirty="0">
                <a:solidFill>
                  <a:srgbClr val="007E4F"/>
                </a:solidFill>
              </a:rPr>
              <a:t>3 0</a:t>
            </a:r>
            <a:r>
              <a:rPr lang="uk-UA" dirty="0">
                <a:solidFill>
                  <a:srgbClr val="007E4F"/>
                </a:solidFill>
              </a:rPr>
              <a:t>00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87" name="Прямоугольник 389">
            <a:extLst>
              <a:ext uri="{FF2B5EF4-FFF2-40B4-BE49-F238E27FC236}">
                <a16:creationId xmlns:a16="http://schemas.microsoft.com/office/drawing/2014/main" id="{9476CC85-25E5-52E4-C0FB-2DD61DF6E23F}"/>
              </a:ext>
            </a:extLst>
          </p:cNvPr>
          <p:cNvSpPr/>
          <p:nvPr/>
        </p:nvSpPr>
        <p:spPr>
          <a:xfrm>
            <a:off x="5330235" y="4086060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Запорізька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6 000 МВт</a:t>
            </a:r>
            <a:endParaRPr dirty="0">
              <a:solidFill>
                <a:srgbClr val="007E4F"/>
              </a:solidFill>
            </a:endParaRPr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E8AAEA4-AC2F-461A-D3C6-5A73821B72E2}"/>
              </a:ext>
            </a:extLst>
          </p:cNvPr>
          <p:cNvGrpSpPr/>
          <p:nvPr/>
        </p:nvGrpSpPr>
        <p:grpSpPr>
          <a:xfrm>
            <a:off x="2303564" y="1623592"/>
            <a:ext cx="253031" cy="253031"/>
            <a:chOff x="8127923" y="-98281"/>
            <a:chExt cx="972000" cy="972000"/>
          </a:xfrm>
        </p:grpSpPr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7A4338C1-6715-8552-79BC-5F2EB218F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1488" y="-20192"/>
              <a:ext cx="755358" cy="756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 descr="Радиоактивный со сплошной заливкой">
              <a:extLst>
                <a:ext uri="{FF2B5EF4-FFF2-40B4-BE49-F238E27FC236}">
                  <a16:creationId xmlns:a16="http://schemas.microsoft.com/office/drawing/2014/main" id="{E0F9CDCA-EB83-43A8-AA2D-66ADE44B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7923" y="-98281"/>
              <a:ext cx="972000" cy="972000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10630B73-BDAF-3244-3155-3DA27FA46576}"/>
              </a:ext>
            </a:extLst>
          </p:cNvPr>
          <p:cNvGrpSpPr/>
          <p:nvPr/>
        </p:nvGrpSpPr>
        <p:grpSpPr>
          <a:xfrm>
            <a:off x="2801146" y="2342445"/>
            <a:ext cx="253031" cy="253031"/>
            <a:chOff x="8127923" y="-98281"/>
            <a:chExt cx="972000" cy="972000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50346615-296E-F22E-D17F-AF540C145A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1488" y="-20192"/>
              <a:ext cx="755358" cy="756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7" name="Рисунок 96" descr="Радиоактивный со сплошной заливкой">
              <a:extLst>
                <a:ext uri="{FF2B5EF4-FFF2-40B4-BE49-F238E27FC236}">
                  <a16:creationId xmlns:a16="http://schemas.microsoft.com/office/drawing/2014/main" id="{E34DF9D0-5076-B31D-7C65-E6407136B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7923" y="-98281"/>
              <a:ext cx="972000" cy="972000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4E75C256-F7AF-69A0-7D56-4119FAB0B16A}"/>
              </a:ext>
            </a:extLst>
          </p:cNvPr>
          <p:cNvGrpSpPr/>
          <p:nvPr/>
        </p:nvGrpSpPr>
        <p:grpSpPr>
          <a:xfrm>
            <a:off x="4746600" y="4061100"/>
            <a:ext cx="253031" cy="253031"/>
            <a:chOff x="8127923" y="-98281"/>
            <a:chExt cx="972000" cy="972000"/>
          </a:xfrm>
        </p:grpSpPr>
        <p:sp>
          <p:nvSpPr>
            <p:cNvPr id="99" name="Овал 98">
              <a:extLst>
                <a:ext uri="{FF2B5EF4-FFF2-40B4-BE49-F238E27FC236}">
                  <a16:creationId xmlns:a16="http://schemas.microsoft.com/office/drawing/2014/main" id="{BE195518-25A4-D371-4717-467FAEAC74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1488" y="-20192"/>
              <a:ext cx="755358" cy="756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0" name="Рисунок 99" descr="Радиоактивный со сплошной заливкой">
              <a:extLst>
                <a:ext uri="{FF2B5EF4-FFF2-40B4-BE49-F238E27FC236}">
                  <a16:creationId xmlns:a16="http://schemas.microsoft.com/office/drawing/2014/main" id="{1DA7EE7C-B442-7F7C-CB09-B97F72A6C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7923" y="-98281"/>
              <a:ext cx="972000" cy="972000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4E0230A3-A124-14E2-E169-81C2CFEB7DFE}"/>
              </a:ext>
            </a:extLst>
          </p:cNvPr>
          <p:cNvGrpSpPr/>
          <p:nvPr/>
        </p:nvGrpSpPr>
        <p:grpSpPr>
          <a:xfrm>
            <a:off x="6312024" y="4314131"/>
            <a:ext cx="253031" cy="253031"/>
            <a:chOff x="8127923" y="-98281"/>
            <a:chExt cx="972000" cy="972000"/>
          </a:xfrm>
        </p:grpSpPr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B2DFFC3B-94E8-8B6F-DF1E-EFBD5FD15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1488" y="-20192"/>
              <a:ext cx="755358" cy="756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Радиоактивный со сплошной заливкой">
              <a:extLst>
                <a:ext uri="{FF2B5EF4-FFF2-40B4-BE49-F238E27FC236}">
                  <a16:creationId xmlns:a16="http://schemas.microsoft.com/office/drawing/2014/main" id="{A8DBCE6F-C700-BDE4-47AB-06D4A7A50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7923" y="-98281"/>
              <a:ext cx="972000" cy="972000"/>
            </a:xfrm>
            <a:prstGeom prst="rect">
              <a:avLst/>
            </a:prstGeom>
          </p:spPr>
        </p:pic>
      </p:grpSp>
      <p:sp>
        <p:nvSpPr>
          <p:cNvPr id="104" name="Прямоугольник 389">
            <a:extLst>
              <a:ext uri="{FF2B5EF4-FFF2-40B4-BE49-F238E27FC236}">
                <a16:creationId xmlns:a16="http://schemas.microsoft.com/office/drawing/2014/main" id="{55070BA9-F608-9E68-9289-67259F330F9A}"/>
              </a:ext>
            </a:extLst>
          </p:cNvPr>
          <p:cNvSpPr/>
          <p:nvPr/>
        </p:nvSpPr>
        <p:spPr>
          <a:xfrm>
            <a:off x="4367808" y="2131833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Київська ГЕС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408,5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05" name="Овал 2">
            <a:extLst>
              <a:ext uri="{FF2B5EF4-FFF2-40B4-BE49-F238E27FC236}">
                <a16:creationId xmlns:a16="http://schemas.microsoft.com/office/drawing/2014/main" id="{87BA5014-4BEC-F214-9E6C-216D587E1E57}"/>
              </a:ext>
            </a:extLst>
          </p:cNvPr>
          <p:cNvSpPr/>
          <p:nvPr/>
        </p:nvSpPr>
        <p:spPr>
          <a:xfrm>
            <a:off x="6502567" y="4451163"/>
            <a:ext cx="144017" cy="14401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Прямоугольник 389">
            <a:extLst>
              <a:ext uri="{FF2B5EF4-FFF2-40B4-BE49-F238E27FC236}">
                <a16:creationId xmlns:a16="http://schemas.microsoft.com/office/drawing/2014/main" id="{BE69A626-3DE6-54A9-9ED2-ECF3E8828948}"/>
              </a:ext>
            </a:extLst>
          </p:cNvPr>
          <p:cNvSpPr/>
          <p:nvPr/>
        </p:nvSpPr>
        <p:spPr>
          <a:xfrm>
            <a:off x="6414392" y="4222605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Дніпровська ГЕС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1 569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07" name="Овал 2">
            <a:extLst>
              <a:ext uri="{FF2B5EF4-FFF2-40B4-BE49-F238E27FC236}">
                <a16:creationId xmlns:a16="http://schemas.microsoft.com/office/drawing/2014/main" id="{4ADDAC53-487A-345A-5A9F-99FA1A8D70CC}"/>
              </a:ext>
            </a:extLst>
          </p:cNvPr>
          <p:cNvSpPr/>
          <p:nvPr/>
        </p:nvSpPr>
        <p:spPr>
          <a:xfrm>
            <a:off x="3143672" y="3636068"/>
            <a:ext cx="144017" cy="14401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8" name="Прямоугольник 389">
            <a:extLst>
              <a:ext uri="{FF2B5EF4-FFF2-40B4-BE49-F238E27FC236}">
                <a16:creationId xmlns:a16="http://schemas.microsoft.com/office/drawing/2014/main" id="{E98C03FE-8382-3252-A54E-B03656546BB1}"/>
              </a:ext>
            </a:extLst>
          </p:cNvPr>
          <p:cNvSpPr/>
          <p:nvPr/>
        </p:nvSpPr>
        <p:spPr>
          <a:xfrm>
            <a:off x="2190132" y="3445335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Дні</a:t>
            </a:r>
            <a:r>
              <a:rPr lang="en-US" dirty="0">
                <a:solidFill>
                  <a:srgbClr val="007E4F"/>
                </a:solidFill>
              </a:rPr>
              <a:t>c</a:t>
            </a:r>
            <a:r>
              <a:rPr lang="uk-UA" dirty="0" err="1">
                <a:solidFill>
                  <a:srgbClr val="007E4F"/>
                </a:solidFill>
              </a:rPr>
              <a:t>тровська</a:t>
            </a:r>
            <a:r>
              <a:rPr lang="uk-UA" dirty="0">
                <a:solidFill>
                  <a:srgbClr val="007E4F"/>
                </a:solidFill>
              </a:rPr>
              <a:t> ГАЕС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972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09" name="Овал 2">
            <a:extLst>
              <a:ext uri="{FF2B5EF4-FFF2-40B4-BE49-F238E27FC236}">
                <a16:creationId xmlns:a16="http://schemas.microsoft.com/office/drawing/2014/main" id="{79DABCA8-7C98-B3B3-2938-FB193A52FF9D}"/>
              </a:ext>
            </a:extLst>
          </p:cNvPr>
          <p:cNvSpPr/>
          <p:nvPr/>
        </p:nvSpPr>
        <p:spPr>
          <a:xfrm>
            <a:off x="5806358" y="3311327"/>
            <a:ext cx="144017" cy="14401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0" name="Прямоугольник 389">
            <a:extLst>
              <a:ext uri="{FF2B5EF4-FFF2-40B4-BE49-F238E27FC236}">
                <a16:creationId xmlns:a16="http://schemas.microsoft.com/office/drawing/2014/main" id="{1B1489F4-BA20-06CA-25BD-FC72CD5CD698}"/>
              </a:ext>
            </a:extLst>
          </p:cNvPr>
          <p:cNvSpPr/>
          <p:nvPr/>
        </p:nvSpPr>
        <p:spPr>
          <a:xfrm>
            <a:off x="5718183" y="3082769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Канівська ГЕС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444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11" name="Овал 2">
            <a:extLst>
              <a:ext uri="{FF2B5EF4-FFF2-40B4-BE49-F238E27FC236}">
                <a16:creationId xmlns:a16="http://schemas.microsoft.com/office/drawing/2014/main" id="{30D71F46-415B-B081-0BED-293D254E3893}"/>
              </a:ext>
            </a:extLst>
          </p:cNvPr>
          <p:cNvSpPr/>
          <p:nvPr/>
        </p:nvSpPr>
        <p:spPr>
          <a:xfrm>
            <a:off x="5851581" y="4861502"/>
            <a:ext cx="144017" cy="14401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Прямоугольник 389">
            <a:extLst>
              <a:ext uri="{FF2B5EF4-FFF2-40B4-BE49-F238E27FC236}">
                <a16:creationId xmlns:a16="http://schemas.microsoft.com/office/drawing/2014/main" id="{DF9EBF94-5C13-8C1A-E461-8202E5E445D3}"/>
              </a:ext>
            </a:extLst>
          </p:cNvPr>
          <p:cNvSpPr/>
          <p:nvPr/>
        </p:nvSpPr>
        <p:spPr>
          <a:xfrm>
            <a:off x="5763406" y="4632944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Каховська ГЕС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351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13" name="Прямоугольник 389">
            <a:extLst>
              <a:ext uri="{FF2B5EF4-FFF2-40B4-BE49-F238E27FC236}">
                <a16:creationId xmlns:a16="http://schemas.microsoft.com/office/drawing/2014/main" id="{A798EE56-AE06-0747-0BEA-103EBB8599CB}"/>
              </a:ext>
            </a:extLst>
          </p:cNvPr>
          <p:cNvSpPr/>
          <p:nvPr/>
        </p:nvSpPr>
        <p:spPr>
          <a:xfrm>
            <a:off x="7834833" y="3274980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Вуглегірська ТЕС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3 600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14" name="Овал 2">
            <a:extLst>
              <a:ext uri="{FF2B5EF4-FFF2-40B4-BE49-F238E27FC236}">
                <a16:creationId xmlns:a16="http://schemas.microsoft.com/office/drawing/2014/main" id="{B6011E84-4E29-7D42-791D-5DE2B024A212}"/>
              </a:ext>
            </a:extLst>
          </p:cNvPr>
          <p:cNvSpPr/>
          <p:nvPr/>
        </p:nvSpPr>
        <p:spPr>
          <a:xfrm>
            <a:off x="8112075" y="3787603"/>
            <a:ext cx="144017" cy="14401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" name="Прямоугольник 389">
            <a:extLst>
              <a:ext uri="{FF2B5EF4-FFF2-40B4-BE49-F238E27FC236}">
                <a16:creationId xmlns:a16="http://schemas.microsoft.com/office/drawing/2014/main" id="{9B9F1572-EE2A-D764-99F0-EA326588AAC9}"/>
              </a:ext>
            </a:extLst>
          </p:cNvPr>
          <p:cNvSpPr/>
          <p:nvPr/>
        </p:nvSpPr>
        <p:spPr>
          <a:xfrm>
            <a:off x="8032970" y="3864137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Зуєвська ТЕС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1 270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16" name="Овал 2">
            <a:extLst>
              <a:ext uri="{FF2B5EF4-FFF2-40B4-BE49-F238E27FC236}">
                <a16:creationId xmlns:a16="http://schemas.microsoft.com/office/drawing/2014/main" id="{FBBFE2A5-D596-D9A5-E3BE-6E0584EF02B4}"/>
              </a:ext>
            </a:extLst>
          </p:cNvPr>
          <p:cNvSpPr/>
          <p:nvPr/>
        </p:nvSpPr>
        <p:spPr>
          <a:xfrm>
            <a:off x="7545380" y="3729668"/>
            <a:ext cx="144017" cy="14401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7" name="Прямоугольник 389">
            <a:extLst>
              <a:ext uri="{FF2B5EF4-FFF2-40B4-BE49-F238E27FC236}">
                <a16:creationId xmlns:a16="http://schemas.microsoft.com/office/drawing/2014/main" id="{D9B83E8E-5F37-AA29-A1AA-26BA0D74D991}"/>
              </a:ext>
            </a:extLst>
          </p:cNvPr>
          <p:cNvSpPr/>
          <p:nvPr/>
        </p:nvSpPr>
        <p:spPr>
          <a:xfrm>
            <a:off x="6489984" y="3529513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err="1">
                <a:solidFill>
                  <a:srgbClr val="007E4F"/>
                </a:solidFill>
              </a:rPr>
              <a:t>Кураховська</a:t>
            </a:r>
            <a:r>
              <a:rPr lang="uk-UA" dirty="0">
                <a:solidFill>
                  <a:srgbClr val="007E4F"/>
                </a:solidFill>
              </a:rPr>
              <a:t> ТЕС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1 527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18" name="Овал 2">
            <a:extLst>
              <a:ext uri="{FF2B5EF4-FFF2-40B4-BE49-F238E27FC236}">
                <a16:creationId xmlns:a16="http://schemas.microsoft.com/office/drawing/2014/main" id="{81A4D7AD-C879-A53B-B466-D7F3352B851A}"/>
              </a:ext>
            </a:extLst>
          </p:cNvPr>
          <p:cNvSpPr/>
          <p:nvPr/>
        </p:nvSpPr>
        <p:spPr>
          <a:xfrm>
            <a:off x="1870378" y="3184088"/>
            <a:ext cx="144017" cy="14401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Прямоугольник 389">
            <a:extLst>
              <a:ext uri="{FF2B5EF4-FFF2-40B4-BE49-F238E27FC236}">
                <a16:creationId xmlns:a16="http://schemas.microsoft.com/office/drawing/2014/main" id="{54B1B645-0764-199A-712F-7BDD82766693}"/>
              </a:ext>
            </a:extLst>
          </p:cNvPr>
          <p:cNvSpPr/>
          <p:nvPr/>
        </p:nvSpPr>
        <p:spPr>
          <a:xfrm>
            <a:off x="1661759" y="2998007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Бурштинська ТЕС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2 334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20" name="Овал 2">
            <a:extLst>
              <a:ext uri="{FF2B5EF4-FFF2-40B4-BE49-F238E27FC236}">
                <a16:creationId xmlns:a16="http://schemas.microsoft.com/office/drawing/2014/main" id="{AC91B2E8-66E8-5B2C-B005-8E5DF959A1FE}"/>
              </a:ext>
            </a:extLst>
          </p:cNvPr>
          <p:cNvSpPr/>
          <p:nvPr/>
        </p:nvSpPr>
        <p:spPr>
          <a:xfrm>
            <a:off x="4070267" y="3614915"/>
            <a:ext cx="144017" cy="14401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1" name="Прямоугольник 389">
            <a:extLst>
              <a:ext uri="{FF2B5EF4-FFF2-40B4-BE49-F238E27FC236}">
                <a16:creationId xmlns:a16="http://schemas.microsoft.com/office/drawing/2014/main" id="{052D84EE-44C9-8CFD-F2A4-0A5DC6613189}"/>
              </a:ext>
            </a:extLst>
          </p:cNvPr>
          <p:cNvSpPr/>
          <p:nvPr/>
        </p:nvSpPr>
        <p:spPr>
          <a:xfrm>
            <a:off x="3899602" y="3407965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Ладижинська ТЕС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1 800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22" name="Овал 2">
            <a:extLst>
              <a:ext uri="{FF2B5EF4-FFF2-40B4-BE49-F238E27FC236}">
                <a16:creationId xmlns:a16="http://schemas.microsoft.com/office/drawing/2014/main" id="{2CE6ADC4-7E5F-67BF-DFE1-69197BC1A67E}"/>
              </a:ext>
            </a:extLst>
          </p:cNvPr>
          <p:cNvSpPr/>
          <p:nvPr/>
        </p:nvSpPr>
        <p:spPr>
          <a:xfrm>
            <a:off x="4756454" y="2563471"/>
            <a:ext cx="144017" cy="14401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Прямоугольник 389">
            <a:extLst>
              <a:ext uri="{FF2B5EF4-FFF2-40B4-BE49-F238E27FC236}">
                <a16:creationId xmlns:a16="http://schemas.microsoft.com/office/drawing/2014/main" id="{11819C91-DE8D-65C0-AE12-B58F95386127}"/>
              </a:ext>
            </a:extLst>
          </p:cNvPr>
          <p:cNvSpPr/>
          <p:nvPr/>
        </p:nvSpPr>
        <p:spPr>
          <a:xfrm>
            <a:off x="3689971" y="2654024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Трипільська ТЕС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1 800 МВт</a:t>
            </a:r>
            <a:endParaRPr dirty="0">
              <a:solidFill>
                <a:srgbClr val="007E4F"/>
              </a:solidFill>
            </a:endParaRPr>
          </a:p>
        </p:txBody>
      </p:sp>
      <p:sp>
        <p:nvSpPr>
          <p:cNvPr id="124" name="Овал 2">
            <a:extLst>
              <a:ext uri="{FF2B5EF4-FFF2-40B4-BE49-F238E27FC236}">
                <a16:creationId xmlns:a16="http://schemas.microsoft.com/office/drawing/2014/main" id="{2E758B08-3F4D-BB12-F5E8-8D45C438FE9A}"/>
              </a:ext>
            </a:extLst>
          </p:cNvPr>
          <p:cNvSpPr/>
          <p:nvPr/>
        </p:nvSpPr>
        <p:spPr>
          <a:xfrm>
            <a:off x="7252343" y="2837896"/>
            <a:ext cx="144017" cy="144017"/>
          </a:xfrm>
          <a:prstGeom prst="ellipse">
            <a:avLst/>
          </a:prstGeom>
          <a:solidFill>
            <a:srgbClr val="FF0000"/>
          </a:solidFill>
          <a:ln w="25400">
            <a:solidFill>
              <a:srgbClr val="F2F2F2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Прямоугольник 389">
            <a:extLst>
              <a:ext uri="{FF2B5EF4-FFF2-40B4-BE49-F238E27FC236}">
                <a16:creationId xmlns:a16="http://schemas.microsoft.com/office/drawing/2014/main" id="{831856A2-B008-6106-9C2A-0AA53A4BF6BD}"/>
              </a:ext>
            </a:extLst>
          </p:cNvPr>
          <p:cNvSpPr/>
          <p:nvPr/>
        </p:nvSpPr>
        <p:spPr>
          <a:xfrm>
            <a:off x="7043724" y="2651815"/>
            <a:ext cx="1392418" cy="40010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000" b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>
                <a:solidFill>
                  <a:srgbClr val="007E4F"/>
                </a:solidFill>
              </a:rPr>
              <a:t>Зміївська ТЕС</a:t>
            </a:r>
            <a:br>
              <a:rPr lang="uk-UA" dirty="0">
                <a:solidFill>
                  <a:srgbClr val="007E4F"/>
                </a:solidFill>
              </a:rPr>
            </a:br>
            <a:r>
              <a:rPr lang="uk-UA" dirty="0">
                <a:solidFill>
                  <a:srgbClr val="007E4F"/>
                </a:solidFill>
              </a:rPr>
              <a:t>2 200 МВт</a:t>
            </a:r>
            <a:endParaRPr dirty="0">
              <a:solidFill>
                <a:srgbClr val="007E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AACC824E-3C83-0C36-548A-C3DD33D6B889}"/>
              </a:ext>
            </a:extLst>
          </p:cNvPr>
          <p:cNvSpPr/>
          <p:nvPr/>
        </p:nvSpPr>
        <p:spPr>
          <a:xfrm>
            <a:off x="9660680" y="-1"/>
            <a:ext cx="2556000" cy="687189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2E23780-BE4B-59ED-683C-15833617ABAA}"/>
              </a:ext>
            </a:extLst>
          </p:cNvPr>
          <p:cNvSpPr txBox="1"/>
          <p:nvPr/>
        </p:nvSpPr>
        <p:spPr>
          <a:xfrm>
            <a:off x="9724559" y="116633"/>
            <a:ext cx="2492121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>
            <a:lvl1pPr>
              <a:lnSpc>
                <a:spcPct val="90000"/>
              </a:lnSpc>
              <a:defRPr sz="1600" b="1">
                <a:solidFill>
                  <a:schemeClr val="accent1"/>
                </a:solidFill>
              </a:defRPr>
            </a:lvl1pPr>
          </a:lstStyle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НАСЛІДКИ РОСІЙСЬКОЇ АГРЕСІЇ В ЕНЕРГЕТИЦІ УКРАЇНИ: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D3646-9565-0A3F-1CD3-0889A2F7BE45}"/>
              </a:ext>
            </a:extLst>
          </p:cNvPr>
          <p:cNvSpPr txBox="1"/>
          <p:nvPr/>
        </p:nvSpPr>
        <p:spPr>
          <a:xfrm>
            <a:off x="9732688" y="1231009"/>
            <a:ext cx="2483992" cy="52629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UA" sz="1500" i="0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Зруйновано від 40% до 60% об</a:t>
            </a:r>
            <a:r>
              <a:rPr lang="ru-UA" sz="15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ʼєктів критичної інфраструктури.</a:t>
            </a: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1500" i="0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UA" sz="15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Рівень виробництва та розподілу електричної енергії відповідає 1969 року.</a:t>
            </a: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1500" i="0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UA" sz="15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50 років розвитку енергетики змарновано діями агресора.</a:t>
            </a: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1500" i="0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UA" sz="15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Для відновлення енергетики необхідно залучити близько 300 млрд.долларів.</a:t>
            </a: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1500" i="0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UA" sz="1500" i="0" strike="noStrike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Інвестиційна складова тариф</a:t>
            </a:r>
            <a:r>
              <a:rPr lang="ru-UA" sz="15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у не забезпечить необхідний рівень фінансування заходів з відновлення навіть за 10 років.</a:t>
            </a: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1500" i="0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UA" sz="1500" dirty="0">
                <a:solidFill>
                  <a:schemeClr val="tx1">
                    <a:lumMod val="65000"/>
                    <a:lumOff val="35000"/>
                  </a:schemeClr>
                </a:solidFill>
                <a:sym typeface="Calibri"/>
              </a:rPr>
              <a:t>Склад заходів з відновлення має бути таким, щоб після перемоги України не було потреби усе ще раз переробляти.</a:t>
            </a:r>
            <a:endParaRPr kumimoji="0" lang="ru-UA" sz="1500" i="0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41DB56-9F21-DF4E-60B0-4563CC36FE64}"/>
              </a:ext>
            </a:extLst>
          </p:cNvPr>
          <p:cNvCxnSpPr>
            <a:cxnSpLocks/>
          </p:cNvCxnSpPr>
          <p:nvPr/>
        </p:nvCxnSpPr>
        <p:spPr>
          <a:xfrm>
            <a:off x="9696400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Номер слайда 67">
            <a:extLst>
              <a:ext uri="{FF2B5EF4-FFF2-40B4-BE49-F238E27FC236}">
                <a16:creationId xmlns:a16="http://schemas.microsoft.com/office/drawing/2014/main" id="{D42C69E0-9EDE-EFB4-F1CC-D513412F70E2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007E4F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3" descr="Picture 3">
            <a:extLst>
              <a:ext uri="{FF2B5EF4-FFF2-40B4-BE49-F238E27FC236}">
                <a16:creationId xmlns:a16="http://schemas.microsoft.com/office/drawing/2014/main" id="{C50C10CE-5D60-DFFA-572D-25A8297F8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340768"/>
            <a:ext cx="7200800" cy="4813159"/>
          </a:xfrm>
          <a:prstGeom prst="rect">
            <a:avLst/>
          </a:prstGeom>
          <a:noFill/>
          <a:ln w="12700">
            <a:miter lim="400000"/>
          </a:ln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846D58E-DE85-5E38-81F7-63CF7E293FFB}"/>
              </a:ext>
            </a:extLst>
          </p:cNvPr>
          <p:cNvGrpSpPr/>
          <p:nvPr/>
        </p:nvGrpSpPr>
        <p:grpSpPr>
          <a:xfrm>
            <a:off x="335360" y="1907904"/>
            <a:ext cx="8352928" cy="4761456"/>
            <a:chOff x="404532" y="2555637"/>
            <a:chExt cx="6828778" cy="4504473"/>
          </a:xfrm>
        </p:grpSpPr>
        <p:sp>
          <p:nvSpPr>
            <p:cNvPr id="10" name="Умножение 10">
              <a:extLst>
                <a:ext uri="{FF2B5EF4-FFF2-40B4-BE49-F238E27FC236}">
                  <a16:creationId xmlns:a16="http://schemas.microsoft.com/office/drawing/2014/main" id="{EC3266E4-0F2F-6389-5ED0-4F2F9DE00179}"/>
                </a:ext>
              </a:extLst>
            </p:cNvPr>
            <p:cNvSpPr/>
            <p:nvPr/>
          </p:nvSpPr>
          <p:spPr>
            <a:xfrm>
              <a:off x="4439492" y="2703026"/>
              <a:ext cx="196364" cy="20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970"/>
                  </a:moveTo>
                  <a:lnTo>
                    <a:pt x="5325" y="0"/>
                  </a:lnTo>
                  <a:lnTo>
                    <a:pt x="10800" y="5594"/>
                  </a:lnTo>
                  <a:lnTo>
                    <a:pt x="16275" y="0"/>
                  </a:lnTo>
                  <a:lnTo>
                    <a:pt x="21600" y="4970"/>
                  </a:lnTo>
                  <a:lnTo>
                    <a:pt x="15894" y="10800"/>
                  </a:lnTo>
                  <a:lnTo>
                    <a:pt x="21600" y="16630"/>
                  </a:lnTo>
                  <a:lnTo>
                    <a:pt x="16275" y="21600"/>
                  </a:lnTo>
                  <a:lnTo>
                    <a:pt x="10800" y="16006"/>
                  </a:lnTo>
                  <a:lnTo>
                    <a:pt x="5325" y="21600"/>
                  </a:lnTo>
                  <a:lnTo>
                    <a:pt x="0" y="16630"/>
                  </a:lnTo>
                  <a:lnTo>
                    <a:pt x="5706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1" name="Умножение 11">
              <a:extLst>
                <a:ext uri="{FF2B5EF4-FFF2-40B4-BE49-F238E27FC236}">
                  <a16:creationId xmlns:a16="http://schemas.microsoft.com/office/drawing/2014/main" id="{243B6492-9EE7-227B-D56A-02B3A1A449A5}"/>
                </a:ext>
              </a:extLst>
            </p:cNvPr>
            <p:cNvSpPr/>
            <p:nvPr/>
          </p:nvSpPr>
          <p:spPr>
            <a:xfrm>
              <a:off x="4531298" y="2910412"/>
              <a:ext cx="202160" cy="219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73"/>
                  </a:moveTo>
                  <a:lnTo>
                    <a:pt x="5518" y="0"/>
                  </a:lnTo>
                  <a:lnTo>
                    <a:pt x="10800" y="5658"/>
                  </a:lnTo>
                  <a:lnTo>
                    <a:pt x="16082" y="0"/>
                  </a:lnTo>
                  <a:lnTo>
                    <a:pt x="21600" y="4373"/>
                  </a:lnTo>
                  <a:lnTo>
                    <a:pt x="15600" y="10800"/>
                  </a:lnTo>
                  <a:lnTo>
                    <a:pt x="21600" y="17227"/>
                  </a:lnTo>
                  <a:lnTo>
                    <a:pt x="16082" y="21600"/>
                  </a:lnTo>
                  <a:lnTo>
                    <a:pt x="10800" y="15942"/>
                  </a:lnTo>
                  <a:lnTo>
                    <a:pt x="5518" y="21600"/>
                  </a:lnTo>
                  <a:lnTo>
                    <a:pt x="0" y="17227"/>
                  </a:lnTo>
                  <a:lnTo>
                    <a:pt x="6000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2" name="Умножение 12">
              <a:extLst>
                <a:ext uri="{FF2B5EF4-FFF2-40B4-BE49-F238E27FC236}">
                  <a16:creationId xmlns:a16="http://schemas.microsoft.com/office/drawing/2014/main" id="{A01F29E3-600A-8267-805F-755698EC7F06}"/>
                </a:ext>
              </a:extLst>
            </p:cNvPr>
            <p:cNvSpPr/>
            <p:nvPr/>
          </p:nvSpPr>
          <p:spPr>
            <a:xfrm>
              <a:off x="4818386" y="2931888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3" name="Умножение 13">
              <a:extLst>
                <a:ext uri="{FF2B5EF4-FFF2-40B4-BE49-F238E27FC236}">
                  <a16:creationId xmlns:a16="http://schemas.microsoft.com/office/drawing/2014/main" id="{CA40FC0A-E992-7218-309E-DEEABFB653CE}"/>
                </a:ext>
              </a:extLst>
            </p:cNvPr>
            <p:cNvSpPr/>
            <p:nvPr/>
          </p:nvSpPr>
          <p:spPr>
            <a:xfrm>
              <a:off x="5296035" y="3297003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4" name="Умножение 15">
              <a:extLst>
                <a:ext uri="{FF2B5EF4-FFF2-40B4-BE49-F238E27FC236}">
                  <a16:creationId xmlns:a16="http://schemas.microsoft.com/office/drawing/2014/main" id="{4E2978F9-08F5-0208-D950-661D237B4112}"/>
                </a:ext>
              </a:extLst>
            </p:cNvPr>
            <p:cNvSpPr/>
            <p:nvPr/>
          </p:nvSpPr>
          <p:spPr>
            <a:xfrm>
              <a:off x="5820381" y="3434930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5" name="Умножение 16">
              <a:extLst>
                <a:ext uri="{FF2B5EF4-FFF2-40B4-BE49-F238E27FC236}">
                  <a16:creationId xmlns:a16="http://schemas.microsoft.com/office/drawing/2014/main" id="{BA44EDD5-681B-E795-09A1-88F044D51CAD}"/>
                </a:ext>
              </a:extLst>
            </p:cNvPr>
            <p:cNvSpPr/>
            <p:nvPr/>
          </p:nvSpPr>
          <p:spPr>
            <a:xfrm>
              <a:off x="6252734" y="3494262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6" name="Умножение 17">
              <a:extLst>
                <a:ext uri="{FF2B5EF4-FFF2-40B4-BE49-F238E27FC236}">
                  <a16:creationId xmlns:a16="http://schemas.microsoft.com/office/drawing/2014/main" id="{85C32519-C9CE-C956-D87D-E41B1BB915D3}"/>
                </a:ext>
              </a:extLst>
            </p:cNvPr>
            <p:cNvSpPr/>
            <p:nvPr/>
          </p:nvSpPr>
          <p:spPr>
            <a:xfrm>
              <a:off x="6299497" y="3708630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7" name="Умножение 18">
              <a:extLst>
                <a:ext uri="{FF2B5EF4-FFF2-40B4-BE49-F238E27FC236}">
                  <a16:creationId xmlns:a16="http://schemas.microsoft.com/office/drawing/2014/main" id="{5221B360-C824-937A-5C8F-3DAF99087660}"/>
                </a:ext>
              </a:extLst>
            </p:cNvPr>
            <p:cNvSpPr/>
            <p:nvPr/>
          </p:nvSpPr>
          <p:spPr>
            <a:xfrm>
              <a:off x="6252734" y="3924873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8" name="Умножение 19">
              <a:extLst>
                <a:ext uri="{FF2B5EF4-FFF2-40B4-BE49-F238E27FC236}">
                  <a16:creationId xmlns:a16="http://schemas.microsoft.com/office/drawing/2014/main" id="{685BA9BC-11CA-9FF4-B548-314EA0D05ED8}"/>
                </a:ext>
              </a:extLst>
            </p:cNvPr>
            <p:cNvSpPr/>
            <p:nvPr/>
          </p:nvSpPr>
          <p:spPr>
            <a:xfrm>
              <a:off x="6069465" y="4139241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19" name="Умножение 20">
              <a:extLst>
                <a:ext uri="{FF2B5EF4-FFF2-40B4-BE49-F238E27FC236}">
                  <a16:creationId xmlns:a16="http://schemas.microsoft.com/office/drawing/2014/main" id="{AF38E294-3233-0116-57EB-9F89F7902D03}"/>
                </a:ext>
              </a:extLst>
            </p:cNvPr>
            <p:cNvSpPr/>
            <p:nvPr/>
          </p:nvSpPr>
          <p:spPr>
            <a:xfrm>
              <a:off x="5547369" y="4435224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20" name="Умножение 21">
              <a:extLst>
                <a:ext uri="{FF2B5EF4-FFF2-40B4-BE49-F238E27FC236}">
                  <a16:creationId xmlns:a16="http://schemas.microsoft.com/office/drawing/2014/main" id="{BC91119F-A34C-F0FF-A38F-F6C368721617}"/>
                </a:ext>
              </a:extLst>
            </p:cNvPr>
            <p:cNvSpPr/>
            <p:nvPr/>
          </p:nvSpPr>
          <p:spPr>
            <a:xfrm>
              <a:off x="3844764" y="2716313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21" name="Умножение 23">
              <a:extLst>
                <a:ext uri="{FF2B5EF4-FFF2-40B4-BE49-F238E27FC236}">
                  <a16:creationId xmlns:a16="http://schemas.microsoft.com/office/drawing/2014/main" id="{F335D34C-55B7-F520-CCE1-7CA2EA8C95C7}"/>
                </a:ext>
              </a:extLst>
            </p:cNvPr>
            <p:cNvSpPr/>
            <p:nvPr/>
          </p:nvSpPr>
          <p:spPr>
            <a:xfrm>
              <a:off x="5091397" y="4625064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22" name="Умножение 24">
              <a:extLst>
                <a:ext uri="{FF2B5EF4-FFF2-40B4-BE49-F238E27FC236}">
                  <a16:creationId xmlns:a16="http://schemas.microsoft.com/office/drawing/2014/main" id="{8558423E-409B-E6B1-2B3D-29B8167E16F1}"/>
                </a:ext>
              </a:extLst>
            </p:cNvPr>
            <p:cNvSpPr/>
            <p:nvPr/>
          </p:nvSpPr>
          <p:spPr>
            <a:xfrm>
              <a:off x="4525865" y="4771950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  <p:sp>
          <p:nvSpPr>
            <p:cNvPr id="23" name="Прямоугольник 2">
              <a:extLst>
                <a:ext uri="{FF2B5EF4-FFF2-40B4-BE49-F238E27FC236}">
                  <a16:creationId xmlns:a16="http://schemas.microsoft.com/office/drawing/2014/main" id="{B6C2B34C-4F19-D7CE-F833-AD067FDD59B6}"/>
                </a:ext>
              </a:extLst>
            </p:cNvPr>
            <p:cNvSpPr txBox="1"/>
            <p:nvPr/>
          </p:nvSpPr>
          <p:spPr>
            <a:xfrm>
              <a:off x="2945605" y="6155696"/>
              <a:ext cx="1542633" cy="9044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900" b="1"/>
              </a:pPr>
              <a:r>
                <a:rPr dirty="0"/>
                <a:t>HV lines 750 kV </a:t>
              </a:r>
            </a:p>
            <a:p>
              <a:pPr>
                <a:defRPr sz="900" b="1"/>
              </a:pPr>
              <a:r>
                <a:rPr dirty="0"/>
                <a:t>HV lines 500 kV </a:t>
              </a:r>
            </a:p>
            <a:p>
              <a:pPr>
                <a:defRPr sz="900" b="1"/>
              </a:pPr>
              <a:r>
                <a:rPr dirty="0"/>
                <a:t>HV lines 330 kV </a:t>
              </a:r>
            </a:p>
            <a:p>
              <a:pPr>
                <a:defRPr sz="900" b="1"/>
              </a:pPr>
              <a:r>
                <a:rPr dirty="0"/>
                <a:t>HV lines 220 kV </a:t>
              </a:r>
            </a:p>
            <a:p>
              <a:pPr>
                <a:defRPr sz="900" b="1"/>
              </a:pPr>
              <a:r>
                <a:rPr dirty="0"/>
                <a:t>HV transformers 330kV, 110kV ≈ 100 pcs</a:t>
              </a:r>
            </a:p>
          </p:txBody>
        </p:sp>
        <p:sp>
          <p:nvSpPr>
            <p:cNvPr id="24" name="Прямоугольник 26">
              <a:extLst>
                <a:ext uri="{FF2B5EF4-FFF2-40B4-BE49-F238E27FC236}">
                  <a16:creationId xmlns:a16="http://schemas.microsoft.com/office/drawing/2014/main" id="{B87E8CA7-4010-C803-875E-92AC9AFCA8BD}"/>
                </a:ext>
              </a:extLst>
            </p:cNvPr>
            <p:cNvSpPr txBox="1"/>
            <p:nvPr/>
          </p:nvSpPr>
          <p:spPr>
            <a:xfrm>
              <a:off x="1867837" y="6155696"/>
              <a:ext cx="2671137" cy="9044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900" b="1" u="sng"/>
              </a:pPr>
              <a:r>
                <a:rPr dirty="0"/>
                <a:t>Destroyed ≈ 60% :</a:t>
              </a:r>
            </a:p>
            <a:p>
              <a:pPr>
                <a:defRPr sz="900" b="1"/>
              </a:pPr>
              <a:r>
                <a:rPr dirty="0"/>
                <a:t>Substation 750 kV </a:t>
              </a:r>
            </a:p>
            <a:p>
              <a:pPr>
                <a:defRPr sz="900" b="1"/>
              </a:pPr>
              <a:r>
                <a:rPr dirty="0"/>
                <a:t>Substation 500 kV  </a:t>
              </a:r>
            </a:p>
            <a:p>
              <a:pPr>
                <a:defRPr sz="900" b="1"/>
              </a:pPr>
              <a:r>
                <a:rPr dirty="0"/>
                <a:t>Substation 330 kV    </a:t>
              </a:r>
            </a:p>
            <a:p>
              <a:pPr>
                <a:defRPr sz="900" b="1"/>
              </a:pPr>
              <a:r>
                <a:rPr dirty="0"/>
                <a:t>Substation 220 kV </a:t>
              </a:r>
            </a:p>
            <a:p>
              <a:pPr>
                <a:defRPr sz="900" b="1"/>
              </a:pPr>
              <a:r>
                <a:rPr dirty="0"/>
                <a:t>Substation 110 kV </a:t>
              </a:r>
            </a:p>
          </p:txBody>
        </p:sp>
        <p:sp>
          <p:nvSpPr>
            <p:cNvPr id="26" name="Молния 27">
              <a:extLst>
                <a:ext uri="{FF2B5EF4-FFF2-40B4-BE49-F238E27FC236}">
                  <a16:creationId xmlns:a16="http://schemas.microsoft.com/office/drawing/2014/main" id="{3FD9F2EE-6DCD-4632-40E6-F499BCA82175}"/>
                </a:ext>
              </a:extLst>
            </p:cNvPr>
            <p:cNvSpPr/>
            <p:nvPr/>
          </p:nvSpPr>
          <p:spPr>
            <a:xfrm>
              <a:off x="4584484" y="4002228"/>
              <a:ext cx="347523" cy="473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2" y="0"/>
                  </a:moveTo>
                  <a:lnTo>
                    <a:pt x="12860" y="6080"/>
                  </a:lnTo>
                  <a:lnTo>
                    <a:pt x="11050" y="6797"/>
                  </a:lnTo>
                  <a:lnTo>
                    <a:pt x="16577" y="12007"/>
                  </a:lnTo>
                  <a:lnTo>
                    <a:pt x="14767" y="12877"/>
                  </a:lnTo>
                  <a:lnTo>
                    <a:pt x="21600" y="21600"/>
                  </a:lnTo>
                  <a:lnTo>
                    <a:pt x="10012" y="14915"/>
                  </a:lnTo>
                  <a:lnTo>
                    <a:pt x="12222" y="13987"/>
                  </a:lnTo>
                  <a:lnTo>
                    <a:pt x="5022" y="9705"/>
                  </a:lnTo>
                  <a:lnTo>
                    <a:pt x="7602" y="8382"/>
                  </a:lnTo>
                  <a:lnTo>
                    <a:pt x="0" y="3890"/>
                  </a:lnTo>
                  <a:close/>
                </a:path>
              </a:pathLst>
            </a:custGeom>
            <a:gradFill>
              <a:gsLst>
                <a:gs pos="0">
                  <a:srgbClr val="769537"/>
                </a:gs>
                <a:gs pos="80000">
                  <a:srgbClr val="9BC348"/>
                </a:gs>
                <a:gs pos="100000">
                  <a:srgbClr val="9CC646"/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Прямоугольник 31">
              <a:extLst>
                <a:ext uri="{FF2B5EF4-FFF2-40B4-BE49-F238E27FC236}">
                  <a16:creationId xmlns:a16="http://schemas.microsoft.com/office/drawing/2014/main" id="{BDFE2C98-CC02-DD4D-F877-FC1A0673A648}"/>
                </a:ext>
              </a:extLst>
            </p:cNvPr>
            <p:cNvSpPr txBox="1"/>
            <p:nvPr/>
          </p:nvSpPr>
          <p:spPr>
            <a:xfrm>
              <a:off x="4026782" y="3828660"/>
              <a:ext cx="1086716" cy="2059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900" b="1"/>
              </a:lvl1pPr>
            </a:lstStyle>
            <a:p>
              <a:r>
                <a:t>Zaporizhzhia NPP</a:t>
              </a:r>
            </a:p>
          </p:txBody>
        </p:sp>
        <p:sp>
          <p:nvSpPr>
            <p:cNvPr id="28" name="Прямоугольник 32">
              <a:extLst>
                <a:ext uri="{FF2B5EF4-FFF2-40B4-BE49-F238E27FC236}">
                  <a16:creationId xmlns:a16="http://schemas.microsoft.com/office/drawing/2014/main" id="{53AC8D4A-99E2-3FE6-7006-DE607508991E}"/>
                </a:ext>
              </a:extLst>
            </p:cNvPr>
            <p:cNvSpPr/>
            <p:nvPr/>
          </p:nvSpPr>
          <p:spPr>
            <a:xfrm>
              <a:off x="3311055" y="3225955"/>
              <a:ext cx="395910" cy="215440"/>
            </a:xfrm>
            <a:prstGeom prst="rect">
              <a:avLst/>
            </a:prstGeom>
            <a:ln>
              <a:solidFill>
                <a:srgbClr val="000000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900" b="1"/>
              </a:lvl1pPr>
            </a:lstStyle>
            <a:p>
              <a:r>
                <a:t>Kyiv</a:t>
              </a:r>
            </a:p>
          </p:txBody>
        </p:sp>
        <p:sp>
          <p:nvSpPr>
            <p:cNvPr id="29" name="TextBox 35">
              <a:extLst>
                <a:ext uri="{FF2B5EF4-FFF2-40B4-BE49-F238E27FC236}">
                  <a16:creationId xmlns:a16="http://schemas.microsoft.com/office/drawing/2014/main" id="{13DC5062-4E18-7206-2FA5-12E5B7C4F5A5}"/>
                </a:ext>
              </a:extLst>
            </p:cNvPr>
            <p:cNvSpPr txBox="1"/>
            <p:nvPr/>
          </p:nvSpPr>
          <p:spPr>
            <a:xfrm>
              <a:off x="404532" y="2803149"/>
              <a:ext cx="908167" cy="267727"/>
            </a:xfrm>
            <a:prstGeom prst="rect">
              <a:avLst/>
            </a:prstGeom>
            <a:ln>
              <a:solidFill>
                <a:srgbClr val="0070C0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300" b="1">
                  <a:solidFill>
                    <a:srgbClr val="0070C0"/>
                  </a:solidFill>
                </a:defRPr>
              </a:lvl1pPr>
            </a:lstStyle>
            <a:p>
              <a:r>
                <a:t>ENTSO-E</a:t>
              </a:r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DD28498A-FEDD-D613-8D7E-54F2B7E4C69C}"/>
                </a:ext>
              </a:extLst>
            </p:cNvPr>
            <p:cNvSpPr txBox="1"/>
            <p:nvPr/>
          </p:nvSpPr>
          <p:spPr>
            <a:xfrm>
              <a:off x="5328977" y="2555637"/>
              <a:ext cx="1044484" cy="267727"/>
            </a:xfrm>
            <a:prstGeom prst="rect">
              <a:avLst/>
            </a:prstGeom>
            <a:ln>
              <a:solidFill>
                <a:srgbClr val="000000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300" b="1"/>
              </a:lvl1pPr>
            </a:lstStyle>
            <a:p>
              <a:r>
                <a:t>Russia</a:t>
              </a:r>
            </a:p>
          </p:txBody>
        </p:sp>
        <p:sp>
          <p:nvSpPr>
            <p:cNvPr id="31" name="TextBox 38">
              <a:extLst>
                <a:ext uri="{FF2B5EF4-FFF2-40B4-BE49-F238E27FC236}">
                  <a16:creationId xmlns:a16="http://schemas.microsoft.com/office/drawing/2014/main" id="{A79B02DE-14C5-CAC9-FE65-18C432C3822F}"/>
                </a:ext>
              </a:extLst>
            </p:cNvPr>
            <p:cNvSpPr txBox="1"/>
            <p:nvPr/>
          </p:nvSpPr>
          <p:spPr>
            <a:xfrm>
              <a:off x="5328976" y="2842048"/>
              <a:ext cx="1044484" cy="403137"/>
            </a:xfrm>
            <a:prstGeom prst="rect">
              <a:avLst/>
            </a:prstGeom>
            <a:ln>
              <a:solidFill>
                <a:srgbClr val="000000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1000" b="1"/>
              </a:pPr>
              <a:r>
                <a:rPr dirty="0"/>
                <a:t>Disconnected</a:t>
              </a:r>
            </a:p>
            <a:p>
              <a:pPr>
                <a:defRPr sz="1000" b="1"/>
              </a:pPr>
              <a:r>
                <a:rPr dirty="0"/>
                <a:t>24.02.22</a:t>
              </a:r>
            </a:p>
          </p:txBody>
        </p:sp>
        <p:sp>
          <p:nvSpPr>
            <p:cNvPr id="32" name="Прямоугольник 6">
              <a:extLst>
                <a:ext uri="{FF2B5EF4-FFF2-40B4-BE49-F238E27FC236}">
                  <a16:creationId xmlns:a16="http://schemas.microsoft.com/office/drawing/2014/main" id="{C8315E46-86DA-6AB0-82E9-AFBB20798FF3}"/>
                </a:ext>
              </a:extLst>
            </p:cNvPr>
            <p:cNvSpPr txBox="1"/>
            <p:nvPr/>
          </p:nvSpPr>
          <p:spPr>
            <a:xfrm>
              <a:off x="4932008" y="5990050"/>
              <a:ext cx="2301302" cy="9026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900" b="1"/>
              </a:pPr>
              <a:r>
                <a:rPr sz="1400" dirty="0"/>
                <a:t>Consumption – 1</a:t>
              </a:r>
              <a:r>
                <a:rPr lang="uk-UA" sz="1400" dirty="0"/>
                <a:t>3</a:t>
              </a:r>
              <a:r>
                <a:rPr sz="1400" dirty="0"/>
                <a:t>,</a:t>
              </a:r>
              <a:r>
                <a:rPr lang="uk-UA" sz="1400" dirty="0"/>
                <a:t>0</a:t>
              </a:r>
              <a:r>
                <a:rPr sz="1400" dirty="0"/>
                <a:t> – 1</a:t>
              </a:r>
              <a:r>
                <a:rPr lang="uk-UA" sz="1400" dirty="0"/>
                <a:t>5</a:t>
              </a:r>
              <a:r>
                <a:rPr sz="1400" dirty="0"/>
                <a:t>,</a:t>
              </a:r>
              <a:r>
                <a:rPr lang="uk-UA" sz="1400" dirty="0"/>
                <a:t>0</a:t>
              </a:r>
              <a:r>
                <a:rPr sz="1400" dirty="0"/>
                <a:t> GW</a:t>
              </a:r>
            </a:p>
            <a:p>
              <a:pPr>
                <a:defRPr sz="900" b="1"/>
              </a:pPr>
              <a:r>
                <a:rPr sz="1400" dirty="0"/>
                <a:t>Destroyed 75% thermal power plant</a:t>
              </a:r>
            </a:p>
            <a:p>
              <a:pPr>
                <a:defRPr sz="900" b="1"/>
              </a:pPr>
              <a:r>
                <a:rPr sz="1400" dirty="0"/>
                <a:t>Approximately damages – </a:t>
              </a:r>
            </a:p>
            <a:p>
              <a:pPr>
                <a:defRPr sz="900" b="1"/>
              </a:pPr>
              <a:r>
                <a:rPr sz="1400" dirty="0"/>
                <a:t>$300 billion</a:t>
              </a:r>
            </a:p>
          </p:txBody>
        </p:sp>
        <p:sp>
          <p:nvSpPr>
            <p:cNvPr id="33" name="TextBox 40">
              <a:extLst>
                <a:ext uri="{FF2B5EF4-FFF2-40B4-BE49-F238E27FC236}">
                  <a16:creationId xmlns:a16="http://schemas.microsoft.com/office/drawing/2014/main" id="{E9E3DAA0-5B5B-A792-F60B-4716837A1F8C}"/>
                </a:ext>
              </a:extLst>
            </p:cNvPr>
            <p:cNvSpPr txBox="1"/>
            <p:nvPr/>
          </p:nvSpPr>
          <p:spPr>
            <a:xfrm>
              <a:off x="404532" y="3127715"/>
              <a:ext cx="908167" cy="355139"/>
            </a:xfrm>
            <a:prstGeom prst="rect">
              <a:avLst/>
            </a:prstGeom>
            <a:ln>
              <a:solidFill>
                <a:srgbClr val="0070C0"/>
              </a:solidFill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900" b="1">
                  <a:solidFill>
                    <a:srgbClr val="0070C0"/>
                  </a:solidFill>
                </a:defRPr>
              </a:pPr>
              <a:r>
                <a:t>Connected</a:t>
              </a:r>
            </a:p>
            <a:p>
              <a:pPr>
                <a:defRPr sz="900" b="1">
                  <a:solidFill>
                    <a:srgbClr val="0070C0"/>
                  </a:solidFill>
                </a:defRPr>
              </a:pPr>
              <a:r>
                <a:t>16.03.22</a:t>
              </a:r>
            </a:p>
          </p:txBody>
        </p:sp>
        <p:sp>
          <p:nvSpPr>
            <p:cNvPr id="34" name="Прямоугольник 31">
              <a:extLst>
                <a:ext uri="{FF2B5EF4-FFF2-40B4-BE49-F238E27FC236}">
                  <a16:creationId xmlns:a16="http://schemas.microsoft.com/office/drawing/2014/main" id="{C8E5E454-3582-285C-DA24-324811608080}"/>
                </a:ext>
              </a:extLst>
            </p:cNvPr>
            <p:cNvSpPr txBox="1"/>
            <p:nvPr/>
          </p:nvSpPr>
          <p:spPr>
            <a:xfrm>
              <a:off x="3129465" y="4108692"/>
              <a:ext cx="915519" cy="20591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900" b="1"/>
              </a:lvl1pPr>
            </a:lstStyle>
            <a:p>
              <a:r>
                <a:t>Kahovska HPP</a:t>
              </a:r>
            </a:p>
          </p:txBody>
        </p:sp>
        <p:sp>
          <p:nvSpPr>
            <p:cNvPr id="35" name="Молния 27">
              <a:extLst>
                <a:ext uri="{FF2B5EF4-FFF2-40B4-BE49-F238E27FC236}">
                  <a16:creationId xmlns:a16="http://schemas.microsoft.com/office/drawing/2014/main" id="{3E485B5A-202E-B665-7F8D-651EE8FECCD7}"/>
                </a:ext>
              </a:extLst>
            </p:cNvPr>
            <p:cNvSpPr/>
            <p:nvPr/>
          </p:nvSpPr>
          <p:spPr>
            <a:xfrm>
              <a:off x="3872470" y="4277031"/>
              <a:ext cx="347523" cy="473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72" y="0"/>
                  </a:moveTo>
                  <a:lnTo>
                    <a:pt x="12860" y="6080"/>
                  </a:lnTo>
                  <a:lnTo>
                    <a:pt x="11050" y="6797"/>
                  </a:lnTo>
                  <a:lnTo>
                    <a:pt x="16577" y="12007"/>
                  </a:lnTo>
                  <a:lnTo>
                    <a:pt x="14767" y="12877"/>
                  </a:lnTo>
                  <a:lnTo>
                    <a:pt x="21600" y="21600"/>
                  </a:lnTo>
                  <a:lnTo>
                    <a:pt x="10012" y="14915"/>
                  </a:lnTo>
                  <a:lnTo>
                    <a:pt x="12222" y="13987"/>
                  </a:lnTo>
                  <a:lnTo>
                    <a:pt x="5022" y="9705"/>
                  </a:lnTo>
                  <a:lnTo>
                    <a:pt x="7602" y="8382"/>
                  </a:lnTo>
                  <a:lnTo>
                    <a:pt x="0" y="3890"/>
                  </a:lnTo>
                  <a:close/>
                </a:path>
              </a:pathLst>
            </a:custGeom>
            <a:gradFill>
              <a:gsLst>
                <a:gs pos="0">
                  <a:srgbClr val="2A869F"/>
                </a:gs>
                <a:gs pos="80000">
                  <a:srgbClr val="37B1D1"/>
                </a:gs>
                <a:gs pos="100000">
                  <a:srgbClr val="34B3D5"/>
                </a:gs>
              </a:gsLst>
              <a:lin ang="16200000"/>
            </a:gradFill>
            <a:ln w="12700"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45719" rIns="45719" anchor="ctr"/>
            <a:lstStyle/>
            <a:p>
              <a:pPr algn="ctr">
                <a:defRPr sz="13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" name="Умножение 21">
              <a:extLst>
                <a:ext uri="{FF2B5EF4-FFF2-40B4-BE49-F238E27FC236}">
                  <a16:creationId xmlns:a16="http://schemas.microsoft.com/office/drawing/2014/main" id="{BD7128F2-E368-F037-8439-589899924827}"/>
                </a:ext>
              </a:extLst>
            </p:cNvPr>
            <p:cNvSpPr/>
            <p:nvPr/>
          </p:nvSpPr>
          <p:spPr>
            <a:xfrm>
              <a:off x="3747595" y="3238901"/>
              <a:ext cx="191749" cy="215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55"/>
                  </a:moveTo>
                  <a:lnTo>
                    <a:pt x="5619" y="0"/>
                  </a:lnTo>
                  <a:lnTo>
                    <a:pt x="10800" y="5688"/>
                  </a:lnTo>
                  <a:lnTo>
                    <a:pt x="15981" y="0"/>
                  </a:lnTo>
                  <a:lnTo>
                    <a:pt x="21600" y="4055"/>
                  </a:lnTo>
                  <a:lnTo>
                    <a:pt x="15456" y="10800"/>
                  </a:lnTo>
                  <a:lnTo>
                    <a:pt x="21600" y="17545"/>
                  </a:lnTo>
                  <a:lnTo>
                    <a:pt x="15981" y="21600"/>
                  </a:lnTo>
                  <a:lnTo>
                    <a:pt x="10800" y="15912"/>
                  </a:lnTo>
                  <a:lnTo>
                    <a:pt x="5619" y="21600"/>
                  </a:lnTo>
                  <a:lnTo>
                    <a:pt x="0" y="17545"/>
                  </a:lnTo>
                  <a:lnTo>
                    <a:pt x="6144" y="10800"/>
                  </a:lnTo>
                  <a:close/>
                </a:path>
              </a:pathLst>
            </a:custGeom>
            <a:solidFill>
              <a:srgbClr val="FF0000"/>
            </a:solidFill>
            <a:ln w="25400">
              <a:solidFill>
                <a:srgbClr val="3A5E8A"/>
              </a:solidFill>
            </a:ln>
          </p:spPr>
          <p:txBody>
            <a:bodyPr lIns="45719" rIns="45719" anchor="ctr"/>
            <a:lstStyle/>
            <a:p>
              <a:pPr algn="ctr">
                <a:defRPr sz="1300">
                  <a:ln w="9525" cap="flat">
                    <a:solidFill>
                      <a:srgbClr val="FF0000"/>
                    </a:solidFill>
                    <a:prstDash val="solid"/>
                    <a:round/>
                  </a:ln>
                  <a:solidFill>
                    <a:srgbClr val="FF0000"/>
                  </a:solidFill>
                </a:defRPr>
              </a:pPr>
              <a:endParaRPr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907CF48-9D87-DCBA-25A5-8348953E1474}"/>
              </a:ext>
            </a:extLst>
          </p:cNvPr>
          <p:cNvGrpSpPr/>
          <p:nvPr/>
        </p:nvGrpSpPr>
        <p:grpSpPr>
          <a:xfrm>
            <a:off x="5879976" y="68220"/>
            <a:ext cx="3492449" cy="2066286"/>
            <a:chOff x="8370359" y="320054"/>
            <a:chExt cx="3627915" cy="2291601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D3F7265-999F-3C79-BC75-447443ADE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359" y="320054"/>
              <a:ext cx="3495248" cy="205883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A636D20-5427-EA7A-6736-A0105612F961}"/>
                </a:ext>
              </a:extLst>
            </p:cNvPr>
            <p:cNvSpPr txBox="1"/>
            <p:nvPr/>
          </p:nvSpPr>
          <p:spPr>
            <a:xfrm>
              <a:off x="11354998" y="1515755"/>
              <a:ext cx="643276" cy="2389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uk-UA" sz="800" b="1" dirty="0">
                  <a:solidFill>
                    <a:srgbClr val="FF0000"/>
                  </a:solidFill>
                </a:rPr>
                <a:t>2023 рік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88898B3-981F-94E1-C2B6-7D917996BD79}"/>
                </a:ext>
              </a:extLst>
            </p:cNvPr>
            <p:cNvSpPr txBox="1"/>
            <p:nvPr/>
          </p:nvSpPr>
          <p:spPr>
            <a:xfrm>
              <a:off x="10896405" y="1291515"/>
              <a:ext cx="1101869" cy="2218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rgbClr val="FF0000"/>
                  </a:solidFill>
                </a:rPr>
                <a:t>~</a:t>
              </a:r>
              <a:r>
                <a:rPr lang="uk-UA" sz="700" b="1" dirty="0">
                  <a:solidFill>
                    <a:srgbClr val="FF0000"/>
                  </a:solidFill>
                </a:rPr>
                <a:t>130 </a:t>
              </a:r>
              <a:r>
                <a:rPr lang="uk-UA" sz="700" b="1" dirty="0" err="1">
                  <a:solidFill>
                    <a:srgbClr val="FF0000"/>
                  </a:solidFill>
                </a:rPr>
                <a:t>млрд.кВт</a:t>
              </a:r>
              <a:r>
                <a:rPr lang="uk-UA" sz="700" b="1" dirty="0">
                  <a:solidFill>
                    <a:srgbClr val="FF0000"/>
                  </a:solidFill>
                </a:rPr>
                <a:t>*год</a:t>
              </a:r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6D5FDC79-FB3B-06C2-FB46-DFD9AD1784C7}"/>
                </a:ext>
              </a:extLst>
            </p:cNvPr>
            <p:cNvCxnSpPr>
              <a:cxnSpLocks/>
            </p:cNvCxnSpPr>
            <p:nvPr/>
          </p:nvCxnSpPr>
          <p:spPr>
            <a:xfrm>
              <a:off x="9693811" y="1501213"/>
              <a:ext cx="2265190" cy="0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97342866-EB4D-1A19-3085-56D647C9EB2A}"/>
                </a:ext>
              </a:extLst>
            </p:cNvPr>
            <p:cNvCxnSpPr>
              <a:cxnSpLocks/>
            </p:cNvCxnSpPr>
            <p:nvPr/>
          </p:nvCxnSpPr>
          <p:spPr>
            <a:xfrm>
              <a:off x="9842908" y="1367204"/>
              <a:ext cx="0" cy="1130643"/>
            </a:xfrm>
            <a:prstGeom prst="line">
              <a:avLst/>
            </a:prstGeom>
            <a:ln w="1587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B0AA2D-03DD-2C36-0CA1-354F8EDF546E}"/>
                </a:ext>
              </a:extLst>
            </p:cNvPr>
            <p:cNvSpPr txBox="1"/>
            <p:nvPr/>
          </p:nvSpPr>
          <p:spPr>
            <a:xfrm>
              <a:off x="9835692" y="2396211"/>
              <a:ext cx="7415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800" b="1" dirty="0">
                  <a:solidFill>
                    <a:srgbClr val="FF0000"/>
                  </a:solidFill>
                </a:rPr>
                <a:t>1969 рік</a:t>
              </a:r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D9C8C3E-BBE9-845E-B9FD-CCA4F9D053A7}"/>
              </a:ext>
            </a:extLst>
          </p:cNvPr>
          <p:cNvSpPr txBox="1">
            <a:spLocks/>
          </p:cNvSpPr>
          <p:nvPr/>
        </p:nvSpPr>
        <p:spPr>
          <a:xfrm>
            <a:off x="495852" y="325386"/>
            <a:ext cx="6536252" cy="727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 sz="2400" b="1">
                <a:solidFill>
                  <a:srgbClr val="000099"/>
                </a:solidFill>
              </a:defRPr>
            </a:pPr>
            <a:r>
              <a:rPr lang="uk-UA" sz="2400" b="1" dirty="0">
                <a:solidFill>
                  <a:srgbClr val="007E4F"/>
                </a:solidFill>
              </a:rPr>
              <a:t>Починаючи з 16.03.2022 Україна Приєдналась</a:t>
            </a:r>
          </a:p>
          <a:p>
            <a:pPr algn="l">
              <a:defRPr sz="2400" b="1">
                <a:solidFill>
                  <a:srgbClr val="000099"/>
                </a:solidFill>
              </a:defRPr>
            </a:pPr>
            <a:r>
              <a:rPr lang="uk-UA" sz="2400" b="1" dirty="0">
                <a:solidFill>
                  <a:srgbClr val="007E4F"/>
                </a:solidFill>
              </a:rPr>
              <a:t>До Енергетичної Системи Євросоюзу</a:t>
            </a:r>
          </a:p>
        </p:txBody>
      </p:sp>
    </p:spTree>
    <p:extLst>
      <p:ext uri="{BB962C8B-B14F-4D97-AF65-F5344CB8AC3E}">
        <p14:creationId xmlns:p14="http://schemas.microsoft.com/office/powerpoint/2010/main" val="3821100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C36C1-69B1-B09A-F099-232E5F1B9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78D89275-4911-A8A7-720B-BD4B431520FF}"/>
              </a:ext>
            </a:extLst>
          </p:cNvPr>
          <p:cNvSpPr txBox="1"/>
          <p:nvPr/>
        </p:nvSpPr>
        <p:spPr>
          <a:xfrm>
            <a:off x="9654437" y="-10512"/>
            <a:ext cx="2546399" cy="68718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rIns="45719">
            <a:noAutofit/>
          </a:bodyPr>
          <a:lstStyle/>
          <a:p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КЛЮЧОВІ ХАРАКТЕРИСТИКИ ЕНЕРГОСИСТЕМИ УКРАЇНИ:</a:t>
            </a:r>
          </a:p>
          <a:p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Єдиний центр управління.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Єдиний регулятор.</a:t>
            </a:r>
          </a:p>
          <a:p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Великі потужні електростанції.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Потужні магістральні електричні мережі.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Недостатній рівень розподіленої генерації.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Складнощі в балансуванні енергосистеми при наявності суттєвої потужності відновлюваних джерел енергії.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Низький рівень генерації на рівні споживачів і громад.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67">
            <a:extLst>
              <a:ext uri="{FF2B5EF4-FFF2-40B4-BE49-F238E27FC236}">
                <a16:creationId xmlns:a16="http://schemas.microsoft.com/office/drawing/2014/main" id="{43598BC1-67A5-6A96-DD2E-2C7A6C6526BF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4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778674C-5BE3-322A-611E-FF6B6EDD8235}"/>
              </a:ext>
            </a:extLst>
          </p:cNvPr>
          <p:cNvCxnSpPr>
            <a:cxnSpLocks/>
          </p:cNvCxnSpPr>
          <p:nvPr/>
        </p:nvCxnSpPr>
        <p:spPr>
          <a:xfrm>
            <a:off x="9624392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B4F1B97-0D97-7F7E-5DF2-EA5F10C264C9}"/>
              </a:ext>
            </a:extLst>
          </p:cNvPr>
          <p:cNvCxnSpPr>
            <a:cxnSpLocks/>
          </p:cNvCxnSpPr>
          <p:nvPr/>
        </p:nvCxnSpPr>
        <p:spPr>
          <a:xfrm>
            <a:off x="479376" y="901980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>
            <a:extLst>
              <a:ext uri="{FF2B5EF4-FFF2-40B4-BE49-F238E27FC236}">
                <a16:creationId xmlns:a16="http://schemas.microsoft.com/office/drawing/2014/main" id="{DF112C8E-3A76-0E94-28F3-3D9AF9544E69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51384" y="260648"/>
            <a:ext cx="7632848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err="1">
                <a:solidFill>
                  <a:srgbClr val="007E4F"/>
                </a:solidFill>
              </a:rPr>
              <a:t>Наявна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Архітектура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Енергетичної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Системи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України</a:t>
            </a:r>
            <a:r>
              <a:rPr lang="ru-RU" dirty="0">
                <a:solidFill>
                  <a:srgbClr val="007E4F"/>
                </a:solidFill>
              </a:rPr>
              <a:t> – </a:t>
            </a:r>
          </a:p>
          <a:p>
            <a:r>
              <a:rPr lang="ru-RU" dirty="0">
                <a:solidFill>
                  <a:srgbClr val="007E4F"/>
                </a:solidFill>
              </a:rPr>
              <a:t>Фокус на </a:t>
            </a:r>
            <a:r>
              <a:rPr lang="ru-RU" dirty="0" err="1">
                <a:solidFill>
                  <a:srgbClr val="007E4F"/>
                </a:solidFill>
              </a:rPr>
              <a:t>Ценралізацію</a:t>
            </a:r>
            <a:endParaRPr lang="ru-RU" dirty="0">
              <a:solidFill>
                <a:srgbClr val="007E4F"/>
              </a:solidFill>
            </a:endParaRPr>
          </a:p>
        </p:txBody>
      </p:sp>
      <p:pic>
        <p:nvPicPr>
          <p:cNvPr id="2" name="Рисунок 43" descr="Рисунок 43">
            <a:extLst>
              <a:ext uri="{FF2B5EF4-FFF2-40B4-BE49-F238E27FC236}">
                <a16:creationId xmlns:a16="http://schemas.microsoft.com/office/drawing/2014/main" id="{E7533969-F075-5819-A53D-EA1CA3BB01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271464" y="1235481"/>
            <a:ext cx="7176280" cy="415003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F068411C-553C-44C9-03D2-2624F20831B1}"/>
              </a:ext>
            </a:extLst>
          </p:cNvPr>
          <p:cNvSpPr txBox="1"/>
          <p:nvPr/>
        </p:nvSpPr>
        <p:spPr>
          <a:xfrm>
            <a:off x="1545143" y="5632872"/>
            <a:ext cx="6314575" cy="3539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700" b="1">
                <a:solidFill>
                  <a:srgbClr val="808080"/>
                </a:solidFill>
              </a:defRPr>
            </a:lvl1pPr>
          </a:lstStyle>
          <a:p>
            <a:pPr algn="ctr"/>
            <a:r>
              <a:rPr lang="ru-RU" dirty="0" err="1"/>
              <a:t>Споживання</a:t>
            </a:r>
            <a:r>
              <a:rPr lang="ru-RU" dirty="0"/>
              <a:t> </a:t>
            </a:r>
            <a:r>
              <a:rPr lang="ru-RU" dirty="0" err="1"/>
              <a:t>електроенергії</a:t>
            </a:r>
            <a:r>
              <a:rPr lang="ru-RU" dirty="0"/>
              <a:t> у 2022 </a:t>
            </a:r>
            <a:r>
              <a:rPr lang="ru-RU" dirty="0" err="1"/>
              <a:t>році</a:t>
            </a:r>
            <a:r>
              <a:rPr lang="ru-RU" dirty="0"/>
              <a:t> – 120,437 млн. </a:t>
            </a:r>
            <a:r>
              <a:rPr lang="ru-RU" dirty="0" err="1"/>
              <a:t>кВт·год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23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B2669-E3D1-7FCB-8C09-715603DB3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BF9D7627-BBA3-3CB1-072F-F1DCD9C73875}"/>
              </a:ext>
            </a:extLst>
          </p:cNvPr>
          <p:cNvSpPr txBox="1"/>
          <p:nvPr/>
        </p:nvSpPr>
        <p:spPr>
          <a:xfrm>
            <a:off x="9654437" y="-10512"/>
            <a:ext cx="2546399" cy="68718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rIns="45719">
            <a:noAutofit/>
          </a:bodyPr>
          <a:lstStyle/>
          <a:p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ВИЗНАЧЕННЯ ВИДІВ ГЕНЕРАЦІЇ:</a:t>
            </a:r>
          </a:p>
          <a:p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Традиційна генерація 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атомні, теплові та гідро електростанції великої потужності, які передають електроенергію споживачам через магістральні та розподільчі мережі. </a:t>
            </a:r>
          </a:p>
          <a:p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Розподілена генерація 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система виробництва електроенергії, що розташована в безпосередній близькості до споживача, приєднана до мереж оператора системи розподілу.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Децентралізована генерація </a:t>
            </a:r>
            <a:r>
              <a:rPr lang="uk-UA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резервні високоманеврові агрегати, що забезпечують гнучкість і надійність для критичної інфраструктури і споживачів.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67">
            <a:extLst>
              <a:ext uri="{FF2B5EF4-FFF2-40B4-BE49-F238E27FC236}">
                <a16:creationId xmlns:a16="http://schemas.microsoft.com/office/drawing/2014/main" id="{014D341C-BB5E-EE58-76D7-0E03E4C13305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5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3058DA6-08F6-F35A-35BD-78764E18AEBE}"/>
              </a:ext>
            </a:extLst>
          </p:cNvPr>
          <p:cNvCxnSpPr>
            <a:cxnSpLocks/>
          </p:cNvCxnSpPr>
          <p:nvPr/>
        </p:nvCxnSpPr>
        <p:spPr>
          <a:xfrm>
            <a:off x="9624392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6A6A6A3-66EE-7C74-207F-42EFA8CABDEF}"/>
              </a:ext>
            </a:extLst>
          </p:cNvPr>
          <p:cNvCxnSpPr>
            <a:cxnSpLocks/>
          </p:cNvCxnSpPr>
          <p:nvPr/>
        </p:nvCxnSpPr>
        <p:spPr>
          <a:xfrm>
            <a:off x="551384" y="901980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>
            <a:extLst>
              <a:ext uri="{FF2B5EF4-FFF2-40B4-BE49-F238E27FC236}">
                <a16:creationId xmlns:a16="http://schemas.microsoft.com/office/drawing/2014/main" id="{6775E48E-5944-7318-0722-087D294244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51384" y="253908"/>
            <a:ext cx="7632848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err="1">
                <a:solidFill>
                  <a:srgbClr val="007E4F"/>
                </a:solidFill>
              </a:rPr>
              <a:t>Цільова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Архітектура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Енергетичної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Системи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України</a:t>
            </a:r>
            <a:r>
              <a:rPr lang="ru-RU" dirty="0">
                <a:solidFill>
                  <a:srgbClr val="007E4F"/>
                </a:solidFill>
              </a:rPr>
              <a:t> – </a:t>
            </a:r>
          </a:p>
          <a:p>
            <a:r>
              <a:rPr lang="ru-RU" dirty="0">
                <a:solidFill>
                  <a:srgbClr val="007E4F"/>
                </a:solidFill>
              </a:rPr>
              <a:t>Фокус на </a:t>
            </a:r>
            <a:r>
              <a:rPr lang="ru-RU" dirty="0" err="1">
                <a:solidFill>
                  <a:srgbClr val="007E4F"/>
                </a:solidFill>
              </a:rPr>
              <a:t>Споживача</a:t>
            </a:r>
            <a:endParaRPr lang="ru-RU" dirty="0">
              <a:solidFill>
                <a:srgbClr val="007E4F"/>
              </a:solidFill>
            </a:endParaRPr>
          </a:p>
        </p:txBody>
      </p:sp>
      <p:sp>
        <p:nvSpPr>
          <p:cNvPr id="3" name="Прямая соединительная линия 29">
            <a:extLst>
              <a:ext uri="{FF2B5EF4-FFF2-40B4-BE49-F238E27FC236}">
                <a16:creationId xmlns:a16="http://schemas.microsoft.com/office/drawing/2014/main" id="{8BFC7464-46B7-BDEB-768E-DCCF8683B0FC}"/>
              </a:ext>
            </a:extLst>
          </p:cNvPr>
          <p:cNvSpPr/>
          <p:nvPr/>
        </p:nvSpPr>
        <p:spPr>
          <a:xfrm>
            <a:off x="4222250" y="5058884"/>
            <a:ext cx="1" cy="62380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Прямая соединительная линия 32">
            <a:extLst>
              <a:ext uri="{FF2B5EF4-FFF2-40B4-BE49-F238E27FC236}">
                <a16:creationId xmlns:a16="http://schemas.microsoft.com/office/drawing/2014/main" id="{ED8753BD-ED0C-70EB-7587-B7C4E37A07AF}"/>
              </a:ext>
            </a:extLst>
          </p:cNvPr>
          <p:cNvSpPr/>
          <p:nvPr/>
        </p:nvSpPr>
        <p:spPr>
          <a:xfrm>
            <a:off x="4613942" y="5035073"/>
            <a:ext cx="1" cy="62380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Рисунок 40" descr="Рисунок 40">
            <a:extLst>
              <a:ext uri="{FF2B5EF4-FFF2-40B4-BE49-F238E27FC236}">
                <a16:creationId xmlns:a16="http://schemas.microsoft.com/office/drawing/2014/main" id="{A2E547D6-B034-2D0C-571A-B962B5A77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155" y="4387366"/>
            <a:ext cx="89327" cy="4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исунок 41" descr="Рисунок 41">
            <a:extLst>
              <a:ext uri="{FF2B5EF4-FFF2-40B4-BE49-F238E27FC236}">
                <a16:creationId xmlns:a16="http://schemas.microsoft.com/office/drawing/2014/main" id="{12A95741-C561-CF3D-4A48-50255B12B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330" y="4387371"/>
            <a:ext cx="75466" cy="4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Рисунок 42" descr="Рисунок 42">
            <a:extLst>
              <a:ext uri="{FF2B5EF4-FFF2-40B4-BE49-F238E27FC236}">
                <a16:creationId xmlns:a16="http://schemas.microsoft.com/office/drawing/2014/main" id="{DF77F4AA-6861-0C94-B19C-5D01BA553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330" y="4387371"/>
            <a:ext cx="75466" cy="4572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47">
            <a:extLst>
              <a:ext uri="{FF2B5EF4-FFF2-40B4-BE49-F238E27FC236}">
                <a16:creationId xmlns:a16="http://schemas.microsoft.com/office/drawing/2014/main" id="{4C4BC7B7-BE6D-2D65-69E2-8AA626D450D5}"/>
              </a:ext>
            </a:extLst>
          </p:cNvPr>
          <p:cNvSpPr txBox="1"/>
          <p:nvPr/>
        </p:nvSpPr>
        <p:spPr>
          <a:xfrm>
            <a:off x="1672446" y="5155396"/>
            <a:ext cx="220906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700" b="1">
                <a:solidFill>
                  <a:srgbClr val="808080"/>
                </a:solidFill>
              </a:defRPr>
            </a:lvl1pPr>
          </a:lstStyle>
          <a:p>
            <a:pPr algn="r"/>
            <a:r>
              <a:rPr lang="uk-UA" dirty="0"/>
              <a:t>НЕК</a:t>
            </a:r>
            <a:r>
              <a:rPr lang="en-US" dirty="0"/>
              <a:t> </a:t>
            </a:r>
            <a:r>
              <a:rPr lang="uk-UA" dirty="0"/>
              <a:t>«УКРЕНЕРГО»</a:t>
            </a:r>
            <a:endParaRPr dirty="0"/>
          </a:p>
        </p:txBody>
      </p:sp>
      <p:sp>
        <p:nvSpPr>
          <p:cNvPr id="15" name="Треугольник 14">
            <a:extLst>
              <a:ext uri="{FF2B5EF4-FFF2-40B4-BE49-F238E27FC236}">
                <a16:creationId xmlns:a16="http://schemas.microsoft.com/office/drawing/2014/main" id="{D0484376-78A2-5CF8-DD6C-AD072AF4D786}"/>
              </a:ext>
            </a:extLst>
          </p:cNvPr>
          <p:cNvSpPr/>
          <p:nvPr/>
        </p:nvSpPr>
        <p:spPr>
          <a:xfrm flipV="1">
            <a:off x="3595298" y="4923899"/>
            <a:ext cx="1296000" cy="733659"/>
          </a:xfrm>
          <a:prstGeom prst="triangle">
            <a:avLst>
              <a:gd name="adj" fmla="val 49828"/>
            </a:avLst>
          </a:prstGeom>
          <a:solidFill>
            <a:srgbClr val="64A685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63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UA"/>
          </a:p>
        </p:txBody>
      </p:sp>
      <p:sp>
        <p:nvSpPr>
          <p:cNvPr id="16" name="Трапеция 15">
            <a:extLst>
              <a:ext uri="{FF2B5EF4-FFF2-40B4-BE49-F238E27FC236}">
                <a16:creationId xmlns:a16="http://schemas.microsoft.com/office/drawing/2014/main" id="{5EF7230A-BC55-67F9-1E8D-B89A6AFB5F1D}"/>
              </a:ext>
            </a:extLst>
          </p:cNvPr>
          <p:cNvSpPr/>
          <p:nvPr/>
        </p:nvSpPr>
        <p:spPr>
          <a:xfrm flipV="1">
            <a:off x="2944057" y="4202171"/>
            <a:ext cx="2628000" cy="504000"/>
          </a:xfrm>
          <a:prstGeom prst="trapezoid">
            <a:avLst>
              <a:gd name="adj" fmla="val 84694"/>
            </a:avLst>
          </a:prstGeom>
          <a:solidFill>
            <a:srgbClr val="64A685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63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UA"/>
          </a:p>
        </p:txBody>
      </p:sp>
      <p:sp>
        <p:nvSpPr>
          <p:cNvPr id="17" name="Трапеция 16">
            <a:extLst>
              <a:ext uri="{FF2B5EF4-FFF2-40B4-BE49-F238E27FC236}">
                <a16:creationId xmlns:a16="http://schemas.microsoft.com/office/drawing/2014/main" id="{D063870E-8603-233D-2803-1682E1068EB3}"/>
              </a:ext>
            </a:extLst>
          </p:cNvPr>
          <p:cNvSpPr/>
          <p:nvPr/>
        </p:nvSpPr>
        <p:spPr>
          <a:xfrm flipV="1">
            <a:off x="2323728" y="3452211"/>
            <a:ext cx="3888000" cy="504000"/>
          </a:xfrm>
          <a:prstGeom prst="trapezoid">
            <a:avLst>
              <a:gd name="adj" fmla="val 88031"/>
            </a:avLst>
          </a:prstGeom>
          <a:solidFill>
            <a:srgbClr val="64A685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63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UA"/>
          </a:p>
        </p:txBody>
      </p:sp>
      <p:sp>
        <p:nvSpPr>
          <p:cNvPr id="18" name="Трапеция 17">
            <a:extLst>
              <a:ext uri="{FF2B5EF4-FFF2-40B4-BE49-F238E27FC236}">
                <a16:creationId xmlns:a16="http://schemas.microsoft.com/office/drawing/2014/main" id="{750E9AEF-575E-F516-A9DF-89B623E6D81F}"/>
              </a:ext>
            </a:extLst>
          </p:cNvPr>
          <p:cNvSpPr/>
          <p:nvPr/>
        </p:nvSpPr>
        <p:spPr>
          <a:xfrm flipV="1">
            <a:off x="1672446" y="2727133"/>
            <a:ext cx="5163669" cy="504000"/>
          </a:xfrm>
          <a:prstGeom prst="trapezoid">
            <a:avLst>
              <a:gd name="adj" fmla="val 86151"/>
            </a:avLst>
          </a:prstGeom>
          <a:solidFill>
            <a:srgbClr val="64A685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63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UA"/>
          </a:p>
        </p:txBody>
      </p:sp>
      <p:sp>
        <p:nvSpPr>
          <p:cNvPr id="19" name="Трапеция 18">
            <a:extLst>
              <a:ext uri="{FF2B5EF4-FFF2-40B4-BE49-F238E27FC236}">
                <a16:creationId xmlns:a16="http://schemas.microsoft.com/office/drawing/2014/main" id="{51CD7FEB-9E8C-4367-2400-006A12050042}"/>
              </a:ext>
            </a:extLst>
          </p:cNvPr>
          <p:cNvSpPr/>
          <p:nvPr/>
        </p:nvSpPr>
        <p:spPr>
          <a:xfrm flipV="1">
            <a:off x="1020837" y="1991265"/>
            <a:ext cx="6480000" cy="504000"/>
          </a:xfrm>
          <a:prstGeom prst="trapezoid">
            <a:avLst>
              <a:gd name="adj" fmla="val 86152"/>
            </a:avLst>
          </a:prstGeom>
          <a:solidFill>
            <a:srgbClr val="64A685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6350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endParaRPr lang="ru-UA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EC3A49A0-7D7F-F407-3EB4-EF46DF08FEB5}"/>
              </a:ext>
            </a:extLst>
          </p:cNvPr>
          <p:cNvSpPr txBox="1"/>
          <p:nvPr/>
        </p:nvSpPr>
        <p:spPr>
          <a:xfrm>
            <a:off x="3572956" y="2066744"/>
            <a:ext cx="1425878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ctr"/>
            <a:r>
              <a:rPr lang="uk-UA" dirty="0">
                <a:solidFill>
                  <a:schemeClr val="bg1"/>
                </a:solidFill>
              </a:rPr>
              <a:t>СПОЖИВАЧІ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99AF33F6-D9A6-6067-E50F-56E29696BDAE}"/>
              </a:ext>
            </a:extLst>
          </p:cNvPr>
          <p:cNvSpPr txBox="1"/>
          <p:nvPr/>
        </p:nvSpPr>
        <p:spPr>
          <a:xfrm>
            <a:off x="3591918" y="4269937"/>
            <a:ext cx="1425878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ctr"/>
            <a:r>
              <a:rPr lang="uk-UA" dirty="0">
                <a:solidFill>
                  <a:schemeClr val="bg1"/>
                </a:solidFill>
              </a:rPr>
              <a:t>ГЕНЕРАЦІЯ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D2D7912F-F65E-B603-7275-C7C8227401A8}"/>
              </a:ext>
            </a:extLst>
          </p:cNvPr>
          <p:cNvSpPr txBox="1"/>
          <p:nvPr/>
        </p:nvSpPr>
        <p:spPr>
          <a:xfrm>
            <a:off x="2759201" y="2799719"/>
            <a:ext cx="3011284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ctr"/>
            <a:r>
              <a:rPr lang="uk-UA" dirty="0">
                <a:solidFill>
                  <a:schemeClr val="bg1"/>
                </a:solidFill>
              </a:rPr>
              <a:t>РОЗПОДІЛЕНА ГЕНЕРАЦІЯ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F33BA2B0-4935-7B6C-3279-92AC0CF734D0}"/>
              </a:ext>
            </a:extLst>
          </p:cNvPr>
          <p:cNvSpPr txBox="1"/>
          <p:nvPr/>
        </p:nvSpPr>
        <p:spPr>
          <a:xfrm>
            <a:off x="3372435" y="3536346"/>
            <a:ext cx="2092082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ctr"/>
            <a:r>
              <a:rPr lang="uk-UA" dirty="0">
                <a:solidFill>
                  <a:schemeClr val="bg1"/>
                </a:solidFill>
              </a:rPr>
              <a:t>750-400-330-220кВ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3360FE11-ABE2-DA20-49E3-14AF78650937}"/>
              </a:ext>
            </a:extLst>
          </p:cNvPr>
          <p:cNvSpPr txBox="1"/>
          <p:nvPr/>
        </p:nvSpPr>
        <p:spPr>
          <a:xfrm>
            <a:off x="7326556" y="2041252"/>
            <a:ext cx="2441852" cy="46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l">
              <a:lnSpc>
                <a:spcPct val="70000"/>
              </a:lnSpc>
            </a:pPr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Споживач-Регулятор</a:t>
            </a:r>
          </a:p>
          <a:p>
            <a:pPr algn="l">
              <a:lnSpc>
                <a:spcPct val="70000"/>
              </a:lnSpc>
            </a:pPr>
            <a:r>
              <a:rPr lang="en-AU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MicroGrid</a:t>
            </a:r>
            <a:endParaRPr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Google Shape;366;p12">
            <a:extLst>
              <a:ext uri="{FF2B5EF4-FFF2-40B4-BE49-F238E27FC236}">
                <a16:creationId xmlns:a16="http://schemas.microsoft.com/office/drawing/2014/main" id="{30A7F143-55A1-50A7-BF93-D56E5B680F85}"/>
              </a:ext>
            </a:extLst>
          </p:cNvPr>
          <p:cNvSpPr/>
          <p:nvPr/>
        </p:nvSpPr>
        <p:spPr>
          <a:xfrm>
            <a:off x="1003252" y="3336877"/>
            <a:ext cx="7082950" cy="1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Google Shape;366;p12">
            <a:extLst>
              <a:ext uri="{FF2B5EF4-FFF2-40B4-BE49-F238E27FC236}">
                <a16:creationId xmlns:a16="http://schemas.microsoft.com/office/drawing/2014/main" id="{43EDEDB3-50DB-807D-BCAB-1183B6C0DE49}"/>
              </a:ext>
            </a:extLst>
          </p:cNvPr>
          <p:cNvSpPr/>
          <p:nvPr/>
        </p:nvSpPr>
        <p:spPr>
          <a:xfrm>
            <a:off x="1219274" y="2622311"/>
            <a:ext cx="7082950" cy="1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Google Shape;366;p12">
            <a:extLst>
              <a:ext uri="{FF2B5EF4-FFF2-40B4-BE49-F238E27FC236}">
                <a16:creationId xmlns:a16="http://schemas.microsoft.com/office/drawing/2014/main" id="{2FE7F88D-B84C-8C89-6175-6FA4E111406A}"/>
              </a:ext>
            </a:extLst>
          </p:cNvPr>
          <p:cNvSpPr/>
          <p:nvPr/>
        </p:nvSpPr>
        <p:spPr>
          <a:xfrm>
            <a:off x="1168415" y="4109025"/>
            <a:ext cx="7082950" cy="1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Google Shape;366;p12">
            <a:extLst>
              <a:ext uri="{FF2B5EF4-FFF2-40B4-BE49-F238E27FC236}">
                <a16:creationId xmlns:a16="http://schemas.microsoft.com/office/drawing/2014/main" id="{989F18C8-4D70-35F7-48B1-E274AA760386}"/>
              </a:ext>
            </a:extLst>
          </p:cNvPr>
          <p:cNvSpPr/>
          <p:nvPr/>
        </p:nvSpPr>
        <p:spPr>
          <a:xfrm>
            <a:off x="1156689" y="4864201"/>
            <a:ext cx="7082950" cy="1"/>
          </a:xfrm>
          <a:prstGeom prst="line">
            <a:avLst/>
          </a:prstGeom>
          <a:ln>
            <a:solidFill>
              <a:srgbClr val="D3D3D3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6144DEB5-BF1D-398E-B5FB-DF6294A78EAD}"/>
              </a:ext>
            </a:extLst>
          </p:cNvPr>
          <p:cNvSpPr txBox="1"/>
          <p:nvPr/>
        </p:nvSpPr>
        <p:spPr>
          <a:xfrm>
            <a:off x="6685613" y="2662649"/>
            <a:ext cx="142468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l"/>
            <a:r>
              <a:rPr lang="en-A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+3 </a:t>
            </a:r>
            <a:r>
              <a:rPr lang="uk-UA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ГВт</a:t>
            </a:r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l"/>
            <a:r>
              <a:rPr lang="en-AU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Smart Grid</a:t>
            </a:r>
            <a:endParaRPr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7F0AF36F-B37E-A4B7-6F43-D0B9455E86F2}"/>
              </a:ext>
            </a:extLst>
          </p:cNvPr>
          <p:cNvSpPr txBox="1"/>
          <p:nvPr/>
        </p:nvSpPr>
        <p:spPr>
          <a:xfrm>
            <a:off x="6083709" y="3435814"/>
            <a:ext cx="262469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l"/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+7</a:t>
            </a:r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uk-UA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ГВт</a:t>
            </a:r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обмін з Е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NTSO-E</a:t>
            </a:r>
            <a:b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ЛЕП</a:t>
            </a: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400</a:t>
            </a:r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кВ</a:t>
            </a:r>
            <a:endParaRPr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F39C463F-AA8D-050F-46DD-4CD380E46AC8}"/>
              </a:ext>
            </a:extLst>
          </p:cNvPr>
          <p:cNvSpPr txBox="1"/>
          <p:nvPr/>
        </p:nvSpPr>
        <p:spPr>
          <a:xfrm>
            <a:off x="5282989" y="4221264"/>
            <a:ext cx="3186872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l"/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+3GW (10x300MW) SMR</a:t>
            </a:r>
            <a:b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+5GW (20x250MW) GT+CCGT</a:t>
            </a:r>
            <a:endParaRPr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72B29D46-2ECC-1302-B88B-20ECE6C7506F}"/>
              </a:ext>
            </a:extLst>
          </p:cNvPr>
          <p:cNvSpPr txBox="1"/>
          <p:nvPr/>
        </p:nvSpPr>
        <p:spPr>
          <a:xfrm>
            <a:off x="4844584" y="4982951"/>
            <a:ext cx="2538238" cy="877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1700" b="1">
                <a:solidFill>
                  <a:srgbClr val="808080"/>
                </a:solidFill>
              </a:defRPr>
            </a:lvl1pPr>
          </a:lstStyle>
          <a:p>
            <a:pPr algn="l"/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Надійність </a:t>
            </a:r>
          </a:p>
          <a:p>
            <a:pPr algn="l"/>
            <a:r>
              <a:rPr lang="uk-UA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Стійкість</a:t>
            </a:r>
            <a:br>
              <a:rPr lang="en-US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3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02A42-B2B6-4324-55CE-E5ACE1147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337;p12">
            <a:extLst>
              <a:ext uri="{FF2B5EF4-FFF2-40B4-BE49-F238E27FC236}">
                <a16:creationId xmlns:a16="http://schemas.microsoft.com/office/drawing/2014/main" id="{DD763DFD-B9C7-C1CA-2EB6-7580C46FB471}"/>
              </a:ext>
            </a:extLst>
          </p:cNvPr>
          <p:cNvSpPr txBox="1">
            <a:spLocks/>
          </p:cNvSpPr>
          <p:nvPr/>
        </p:nvSpPr>
        <p:spPr>
          <a:xfrm>
            <a:off x="479376" y="44624"/>
            <a:ext cx="7633836" cy="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uk-UA" sz="2000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Концепція Формування Нової Енергосистеми України</a:t>
            </a:r>
            <a:endParaRPr lang="ru-RU" sz="2000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9" name="Рукописный ввод 23" descr="Рукописный ввод 23">
            <a:extLst>
              <a:ext uri="{FF2B5EF4-FFF2-40B4-BE49-F238E27FC236}">
                <a16:creationId xmlns:a16="http://schemas.microsoft.com/office/drawing/2014/main" id="{E8B3010B-50C0-DD01-D16A-604CE56BE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288" y="2146774"/>
            <a:ext cx="171001" cy="174564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10">
            <a:extLst>
              <a:ext uri="{FF2B5EF4-FFF2-40B4-BE49-F238E27FC236}">
                <a16:creationId xmlns:a16="http://schemas.microsoft.com/office/drawing/2014/main" id="{C3DB418A-BA2E-547F-89EA-7D7BB738346D}"/>
              </a:ext>
            </a:extLst>
          </p:cNvPr>
          <p:cNvSpPr txBox="1"/>
          <p:nvPr/>
        </p:nvSpPr>
        <p:spPr>
          <a:xfrm>
            <a:off x="9650262" y="0"/>
            <a:ext cx="254429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45719">
            <a:noAutofit/>
          </a:bodyPr>
          <a:lstStyle/>
          <a:p>
            <a:pPr>
              <a:defRPr b="1">
                <a:solidFill>
                  <a:srgbClr val="595959"/>
                </a:solidFill>
              </a:defRPr>
            </a:pPr>
            <a:endParaRPr lang="uk-UA" sz="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defRPr b="1">
                <a:solidFill>
                  <a:srgbClr val="59595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Складові концепції:</a:t>
            </a:r>
          </a:p>
          <a:p>
            <a:pPr>
              <a:defRPr b="1">
                <a:solidFill>
                  <a:srgbClr val="595959"/>
                </a:solidFill>
              </a:defRPr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Google Shape;417;p12">
            <a:extLst>
              <a:ext uri="{FF2B5EF4-FFF2-40B4-BE49-F238E27FC236}">
                <a16:creationId xmlns:a16="http://schemas.microsoft.com/office/drawing/2014/main" id="{94723CA9-1F33-51C7-2EE9-08C8C345081A}"/>
              </a:ext>
            </a:extLst>
          </p:cNvPr>
          <p:cNvSpPr txBox="1"/>
          <p:nvPr/>
        </p:nvSpPr>
        <p:spPr>
          <a:xfrm>
            <a:off x="9768408" y="1694893"/>
            <a:ext cx="2423592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Диверсифікація</a:t>
            </a:r>
            <a:r>
              <a:rPr lang="ru-RU" sz="1200" dirty="0"/>
              <a:t> </a:t>
            </a:r>
            <a:r>
              <a:rPr lang="ru-RU" sz="1200" dirty="0" err="1"/>
              <a:t>джерел</a:t>
            </a:r>
            <a:r>
              <a:rPr lang="ru-RU" sz="1200" dirty="0"/>
              <a:t> </a:t>
            </a:r>
            <a:r>
              <a:rPr lang="ru-RU" sz="1200" dirty="0" err="1"/>
              <a:t>енергії</a:t>
            </a:r>
            <a:r>
              <a:rPr lang="ru-RU" sz="1200" dirty="0"/>
              <a:t> в тому </a:t>
            </a:r>
            <a:r>
              <a:rPr lang="ru-RU" sz="1200" dirty="0" err="1"/>
              <a:t>числі</a:t>
            </a:r>
            <a:r>
              <a:rPr lang="ru-RU" sz="1200" dirty="0"/>
              <a:t> за </a:t>
            </a:r>
            <a:r>
              <a:rPr lang="ru-RU" sz="1200" dirty="0" err="1"/>
              <a:t>рахунок</a:t>
            </a:r>
            <a:r>
              <a:rPr lang="ru-RU" sz="1200" dirty="0"/>
              <a:t> </a:t>
            </a:r>
            <a:r>
              <a:rPr lang="ru-RU" sz="1200" dirty="0" err="1"/>
              <a:t>підвищення</a:t>
            </a:r>
            <a:r>
              <a:rPr lang="ru-RU" sz="1200" dirty="0"/>
              <a:t> </a:t>
            </a:r>
            <a:r>
              <a:rPr lang="ru-RU" sz="1200" dirty="0" err="1"/>
              <a:t>частки</a:t>
            </a:r>
            <a:r>
              <a:rPr lang="ru-RU" sz="1200" dirty="0"/>
              <a:t> </a:t>
            </a:r>
            <a:r>
              <a:rPr lang="ru-RU" sz="1200" dirty="0" err="1"/>
              <a:t>відновлюваних</a:t>
            </a:r>
            <a:r>
              <a:rPr lang="ru-RU" sz="1200" dirty="0"/>
              <a:t> </a:t>
            </a:r>
            <a:r>
              <a:rPr lang="ru-RU" sz="1200" dirty="0" err="1"/>
              <a:t>джерел</a:t>
            </a:r>
            <a:r>
              <a:rPr lang="ru-RU" sz="1200" dirty="0"/>
              <a:t>.</a:t>
            </a:r>
            <a:endParaRPr sz="1200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1EAED702-0A95-3A1D-BD33-99DD92B100EC}"/>
              </a:ext>
            </a:extLst>
          </p:cNvPr>
          <p:cNvCxnSpPr>
            <a:cxnSpLocks/>
          </p:cNvCxnSpPr>
          <p:nvPr/>
        </p:nvCxnSpPr>
        <p:spPr>
          <a:xfrm>
            <a:off x="479376" y="620688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E9508168-EDB3-7C96-083D-712CD3371367}"/>
              </a:ext>
            </a:extLst>
          </p:cNvPr>
          <p:cNvCxnSpPr>
            <a:cxnSpLocks/>
          </p:cNvCxnSpPr>
          <p:nvPr/>
        </p:nvCxnSpPr>
        <p:spPr>
          <a:xfrm>
            <a:off x="9669770" y="2715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67">
            <a:extLst>
              <a:ext uri="{FF2B5EF4-FFF2-40B4-BE49-F238E27FC236}">
                <a16:creationId xmlns:a16="http://schemas.microsoft.com/office/drawing/2014/main" id="{B41B8A91-59FA-6BD9-451C-E7BF041505A6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Google Shape;417;p12">
            <a:extLst>
              <a:ext uri="{FF2B5EF4-FFF2-40B4-BE49-F238E27FC236}">
                <a16:creationId xmlns:a16="http://schemas.microsoft.com/office/drawing/2014/main" id="{4000F58F-8AEE-68D8-087A-A2BAF2881B62}"/>
              </a:ext>
            </a:extLst>
          </p:cNvPr>
          <p:cNvSpPr txBox="1"/>
          <p:nvPr/>
        </p:nvSpPr>
        <p:spPr>
          <a:xfrm>
            <a:off x="9793088" y="2584432"/>
            <a:ext cx="2423592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Енергоефективність</a:t>
            </a:r>
            <a:r>
              <a:rPr lang="ru-RU" sz="1200" dirty="0"/>
              <a:t> через </a:t>
            </a:r>
            <a:r>
              <a:rPr lang="ru-RU" sz="1200" dirty="0" err="1"/>
              <a:t>впровадження</a:t>
            </a:r>
            <a:r>
              <a:rPr lang="ru-RU" sz="1200" dirty="0"/>
              <a:t> </a:t>
            </a:r>
            <a:r>
              <a:rPr lang="ru-RU" sz="1200" dirty="0" err="1"/>
              <a:t>нових</a:t>
            </a:r>
            <a:r>
              <a:rPr lang="ru-RU" sz="1200" dirty="0"/>
              <a:t> </a:t>
            </a:r>
            <a:r>
              <a:rPr lang="ru-RU" sz="1200" dirty="0" err="1"/>
              <a:t>технологій</a:t>
            </a:r>
            <a:r>
              <a:rPr lang="ru-RU" sz="1200" dirty="0"/>
              <a:t> та практик для </a:t>
            </a:r>
            <a:r>
              <a:rPr lang="ru-RU" sz="1200" dirty="0" err="1"/>
              <a:t>зменшення</a:t>
            </a:r>
            <a:r>
              <a:rPr lang="ru-RU" sz="1200" dirty="0"/>
              <a:t> </a:t>
            </a:r>
            <a:r>
              <a:rPr lang="ru-RU" sz="1200" dirty="0" err="1"/>
              <a:t>споживання</a:t>
            </a:r>
            <a:r>
              <a:rPr lang="ru-RU" sz="1200" dirty="0"/>
              <a:t> </a:t>
            </a:r>
            <a:r>
              <a:rPr lang="ru-RU" sz="1200" dirty="0" err="1"/>
              <a:t>енергії</a:t>
            </a:r>
            <a:r>
              <a:rPr lang="ru-RU" sz="1200" dirty="0"/>
              <a:t>.</a:t>
            </a:r>
          </a:p>
        </p:txBody>
      </p:sp>
      <p:sp>
        <p:nvSpPr>
          <p:cNvPr id="5" name="Google Shape;417;p12">
            <a:extLst>
              <a:ext uri="{FF2B5EF4-FFF2-40B4-BE49-F238E27FC236}">
                <a16:creationId xmlns:a16="http://schemas.microsoft.com/office/drawing/2014/main" id="{647FB253-483D-73C0-C427-02AE15B40814}"/>
              </a:ext>
            </a:extLst>
          </p:cNvPr>
          <p:cNvSpPr txBox="1"/>
          <p:nvPr/>
        </p:nvSpPr>
        <p:spPr>
          <a:xfrm>
            <a:off x="9768408" y="3658637"/>
            <a:ext cx="2423592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/>
              <a:t>Децентралізація</a:t>
            </a:r>
            <a:r>
              <a:rPr lang="ru-RU" sz="1200" dirty="0"/>
              <a:t> </a:t>
            </a:r>
            <a:r>
              <a:rPr lang="ru-RU" sz="1200" dirty="0" err="1"/>
              <a:t>виробництва</a:t>
            </a:r>
            <a:r>
              <a:rPr lang="ru-RU" sz="1200" dirty="0"/>
              <a:t> </a:t>
            </a:r>
            <a:r>
              <a:rPr lang="ru-RU" sz="1200" dirty="0" err="1"/>
              <a:t>енергії</a:t>
            </a:r>
            <a:r>
              <a:rPr lang="ru-RU" sz="1200" dirty="0"/>
              <a:t> з </a:t>
            </a:r>
            <a:r>
              <a:rPr lang="ru-RU" sz="1200" dirty="0" err="1"/>
              <a:t>розвитком</a:t>
            </a:r>
            <a:r>
              <a:rPr lang="ru-RU" sz="1200" dirty="0"/>
              <a:t> </a:t>
            </a:r>
            <a:r>
              <a:rPr lang="ru-RU" sz="1200" dirty="0" err="1"/>
              <a:t>місцевих</a:t>
            </a:r>
            <a:r>
              <a:rPr lang="ru-RU" sz="1200" dirty="0"/>
              <a:t> </a:t>
            </a:r>
            <a:r>
              <a:rPr lang="ru-RU" sz="1200" dirty="0" err="1"/>
              <a:t>енергетичних</a:t>
            </a:r>
            <a:r>
              <a:rPr lang="ru-RU" sz="1200" dirty="0"/>
              <a:t> </a:t>
            </a:r>
            <a:r>
              <a:rPr lang="ru-RU" sz="1200" dirty="0" err="1"/>
              <a:t>проєктів</a:t>
            </a:r>
            <a:r>
              <a:rPr lang="ru-RU" sz="1200" dirty="0"/>
              <a:t> та мереж М</a:t>
            </a:r>
            <a:r>
              <a:rPr lang="en-US" sz="1200" dirty="0" err="1"/>
              <a:t>icroGrid</a:t>
            </a:r>
            <a:r>
              <a:rPr lang="uk-UA" sz="1200" dirty="0"/>
              <a:t>.</a:t>
            </a:r>
            <a:endParaRPr lang="en-US" sz="1200" dirty="0"/>
          </a:p>
        </p:txBody>
      </p:sp>
      <p:sp>
        <p:nvSpPr>
          <p:cNvPr id="6" name="Google Shape;417;p12">
            <a:extLst>
              <a:ext uri="{FF2B5EF4-FFF2-40B4-BE49-F238E27FC236}">
                <a16:creationId xmlns:a16="http://schemas.microsoft.com/office/drawing/2014/main" id="{A6DD65F0-2C78-1BFC-699B-2B1CE895FA03}"/>
              </a:ext>
            </a:extLst>
          </p:cNvPr>
          <p:cNvSpPr txBox="1"/>
          <p:nvPr/>
        </p:nvSpPr>
        <p:spPr>
          <a:xfrm>
            <a:off x="9768408" y="4732842"/>
            <a:ext cx="2423592" cy="646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uk-UA" sz="1200" dirty="0"/>
              <a:t>Зелені технології мають сприяти зниженню викидів СО2 та інших шкідливих викидів.</a:t>
            </a:r>
            <a:endParaRPr lang="en-US" sz="1200" dirty="0"/>
          </a:p>
        </p:txBody>
      </p:sp>
      <p:sp>
        <p:nvSpPr>
          <p:cNvPr id="7" name="Google Shape;417;p12">
            <a:extLst>
              <a:ext uri="{FF2B5EF4-FFF2-40B4-BE49-F238E27FC236}">
                <a16:creationId xmlns:a16="http://schemas.microsoft.com/office/drawing/2014/main" id="{8F1450C0-FF3C-24BE-5DEE-CA0024A4EE97}"/>
              </a:ext>
            </a:extLst>
          </p:cNvPr>
          <p:cNvSpPr txBox="1"/>
          <p:nvPr/>
        </p:nvSpPr>
        <p:spPr>
          <a:xfrm>
            <a:off x="9768408" y="5622382"/>
            <a:ext cx="2423592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uk-UA" sz="1200" dirty="0"/>
              <a:t>Інвестиції, що залучатимуться у розвиток енергетичної інфраструктури з впровадженням кращих світових практик.</a:t>
            </a:r>
            <a:endParaRPr lang="en-US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DFFEF41-C078-C68E-A3CB-6E5B511A12D5}"/>
              </a:ext>
            </a:extLst>
          </p:cNvPr>
          <p:cNvSpPr/>
          <p:nvPr/>
        </p:nvSpPr>
        <p:spPr>
          <a:xfrm>
            <a:off x="3458430" y="2330722"/>
            <a:ext cx="1543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4"/>
              </a:spcBef>
            </a:pPr>
            <a:r>
              <a:rPr lang="uk-UA" sz="2000" b="1" u="sng" dirty="0">
                <a:solidFill>
                  <a:srgbClr val="E66C07"/>
                </a:solidFill>
              </a:rPr>
              <a:t>платформа</a:t>
            </a:r>
            <a:endParaRPr lang="ru-RU" sz="2000" b="1" u="sng" dirty="0">
              <a:solidFill>
                <a:srgbClr val="E66C07"/>
              </a:solidFill>
            </a:endParaRPr>
          </a:p>
        </p:txBody>
      </p:sp>
      <p:sp>
        <p:nvSpPr>
          <p:cNvPr id="14" name="Дуга 13">
            <a:extLst>
              <a:ext uri="{FF2B5EF4-FFF2-40B4-BE49-F238E27FC236}">
                <a16:creationId xmlns:a16="http://schemas.microsoft.com/office/drawing/2014/main" id="{F9C0758C-BFA2-BC06-627F-9CBA30CF8465}"/>
              </a:ext>
            </a:extLst>
          </p:cNvPr>
          <p:cNvSpPr/>
          <p:nvPr/>
        </p:nvSpPr>
        <p:spPr>
          <a:xfrm rot="18000000">
            <a:off x="3374766" y="2061740"/>
            <a:ext cx="1656184" cy="1656184"/>
          </a:xfrm>
          <a:prstGeom prst="arc">
            <a:avLst>
              <a:gd name="adj1" fmla="val 1179245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Дуга 15">
            <a:extLst>
              <a:ext uri="{FF2B5EF4-FFF2-40B4-BE49-F238E27FC236}">
                <a16:creationId xmlns:a16="http://schemas.microsoft.com/office/drawing/2014/main" id="{53B1BC81-EE8F-F39B-34F2-983F1B548B06}"/>
              </a:ext>
            </a:extLst>
          </p:cNvPr>
          <p:cNvSpPr/>
          <p:nvPr/>
        </p:nvSpPr>
        <p:spPr>
          <a:xfrm rot="7200000">
            <a:off x="3416633" y="2075919"/>
            <a:ext cx="1656184" cy="1656184"/>
          </a:xfrm>
          <a:prstGeom prst="arc">
            <a:avLst>
              <a:gd name="adj1" fmla="val 11792450"/>
              <a:gd name="adj2" fmla="val 0"/>
            </a:avLst>
          </a:prstGeom>
          <a:ln w="381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EF81DB23-5FED-8D99-2064-E7E04C5CBA2B}"/>
              </a:ext>
            </a:extLst>
          </p:cNvPr>
          <p:cNvSpPr/>
          <p:nvPr/>
        </p:nvSpPr>
        <p:spPr>
          <a:xfrm rot="7200000">
            <a:off x="3332297" y="1969319"/>
            <a:ext cx="1910078" cy="1910078"/>
          </a:xfrm>
          <a:prstGeom prst="arc">
            <a:avLst>
              <a:gd name="adj1" fmla="val 13175652"/>
              <a:gd name="adj2" fmla="val 20905814"/>
            </a:avLst>
          </a:prstGeom>
          <a:ln w="381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434AD0AA-5A6F-7AD1-1E45-40A9F2BA693E}"/>
              </a:ext>
            </a:extLst>
          </p:cNvPr>
          <p:cNvCxnSpPr>
            <a:cxnSpLocks/>
          </p:cNvCxnSpPr>
          <p:nvPr/>
        </p:nvCxnSpPr>
        <p:spPr>
          <a:xfrm>
            <a:off x="5231904" y="2780928"/>
            <a:ext cx="1368152" cy="0"/>
          </a:xfrm>
          <a:prstGeom prst="line">
            <a:avLst/>
          </a:prstGeom>
          <a:ln w="38100">
            <a:solidFill>
              <a:srgbClr val="007E4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B85062E-FC9C-A231-6428-317122A930F5}"/>
              </a:ext>
            </a:extLst>
          </p:cNvPr>
          <p:cNvCxnSpPr>
            <a:cxnSpLocks/>
          </p:cNvCxnSpPr>
          <p:nvPr/>
        </p:nvCxnSpPr>
        <p:spPr>
          <a:xfrm>
            <a:off x="5003991" y="3555338"/>
            <a:ext cx="401989" cy="305710"/>
          </a:xfrm>
          <a:prstGeom prst="line">
            <a:avLst/>
          </a:prstGeom>
          <a:ln w="38100">
            <a:solidFill>
              <a:srgbClr val="007E4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9757D8F-B719-E0D4-3F70-4645E3FB7033}"/>
              </a:ext>
            </a:extLst>
          </p:cNvPr>
          <p:cNvCxnSpPr>
            <a:cxnSpLocks/>
          </p:cNvCxnSpPr>
          <p:nvPr/>
        </p:nvCxnSpPr>
        <p:spPr>
          <a:xfrm>
            <a:off x="4244725" y="3877906"/>
            <a:ext cx="0" cy="855359"/>
          </a:xfrm>
          <a:prstGeom prst="line">
            <a:avLst/>
          </a:prstGeom>
          <a:ln w="38100">
            <a:solidFill>
              <a:srgbClr val="007E4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0C4E559-A6FD-2F43-4E99-CAD3EEAA6A54}"/>
              </a:ext>
            </a:extLst>
          </p:cNvPr>
          <p:cNvCxnSpPr>
            <a:cxnSpLocks/>
          </p:cNvCxnSpPr>
          <p:nvPr/>
        </p:nvCxnSpPr>
        <p:spPr>
          <a:xfrm flipH="1">
            <a:off x="3409845" y="3842947"/>
            <a:ext cx="597923" cy="666173"/>
          </a:xfrm>
          <a:prstGeom prst="line">
            <a:avLst/>
          </a:prstGeom>
          <a:ln w="38100">
            <a:solidFill>
              <a:srgbClr val="007E4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F8C83B39-A7E4-915A-CB54-5DDA2AEB54E6}"/>
              </a:ext>
            </a:extLst>
          </p:cNvPr>
          <p:cNvCxnSpPr>
            <a:cxnSpLocks/>
          </p:cNvCxnSpPr>
          <p:nvPr/>
        </p:nvCxnSpPr>
        <p:spPr>
          <a:xfrm flipV="1">
            <a:off x="4836961" y="1699823"/>
            <a:ext cx="682975" cy="649057"/>
          </a:xfrm>
          <a:prstGeom prst="line">
            <a:avLst/>
          </a:prstGeom>
          <a:ln w="38100">
            <a:solidFill>
              <a:srgbClr val="007E4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278F0BD-C7EB-901E-BA64-FE24345F989A}"/>
              </a:ext>
            </a:extLst>
          </p:cNvPr>
          <p:cNvCxnSpPr>
            <a:cxnSpLocks/>
          </p:cNvCxnSpPr>
          <p:nvPr/>
        </p:nvCxnSpPr>
        <p:spPr>
          <a:xfrm>
            <a:off x="5519936" y="1710657"/>
            <a:ext cx="1080120" cy="0"/>
          </a:xfrm>
          <a:prstGeom prst="line">
            <a:avLst/>
          </a:prstGeom>
          <a:ln w="38100">
            <a:solidFill>
              <a:srgbClr val="007E4F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>
            <a:extLst>
              <a:ext uri="{FF2B5EF4-FFF2-40B4-BE49-F238E27FC236}">
                <a16:creationId xmlns:a16="http://schemas.microsoft.com/office/drawing/2014/main" id="{01D1543E-6111-80ED-0C92-B30E539146A3}"/>
              </a:ext>
            </a:extLst>
          </p:cNvPr>
          <p:cNvSpPr/>
          <p:nvPr/>
        </p:nvSpPr>
        <p:spPr>
          <a:xfrm>
            <a:off x="5148703" y="2710877"/>
            <a:ext cx="140027" cy="140102"/>
          </a:xfrm>
          <a:prstGeom prst="ellipse">
            <a:avLst/>
          </a:prstGeom>
          <a:solidFill>
            <a:srgbClr val="BABAB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8E11FA61-1DC0-A379-BA07-E543FBA9BC7A}"/>
              </a:ext>
            </a:extLst>
          </p:cNvPr>
          <p:cNvSpPr/>
          <p:nvPr/>
        </p:nvSpPr>
        <p:spPr>
          <a:xfrm>
            <a:off x="4943872" y="3485287"/>
            <a:ext cx="140027" cy="140102"/>
          </a:xfrm>
          <a:prstGeom prst="ellipse">
            <a:avLst/>
          </a:prstGeom>
          <a:solidFill>
            <a:srgbClr val="BABAB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C9C13EC8-661E-9064-4396-B8651451C88E}"/>
              </a:ext>
            </a:extLst>
          </p:cNvPr>
          <p:cNvSpPr/>
          <p:nvPr/>
        </p:nvSpPr>
        <p:spPr>
          <a:xfrm>
            <a:off x="4165453" y="3817964"/>
            <a:ext cx="140027" cy="140102"/>
          </a:xfrm>
          <a:prstGeom prst="ellipse">
            <a:avLst/>
          </a:prstGeom>
          <a:solidFill>
            <a:srgbClr val="BABAB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>
            <a:extLst>
              <a:ext uri="{FF2B5EF4-FFF2-40B4-BE49-F238E27FC236}">
                <a16:creationId xmlns:a16="http://schemas.microsoft.com/office/drawing/2014/main" id="{C4E63BBC-5F9D-9DDE-489F-89DEAB4581FC}"/>
              </a:ext>
            </a:extLst>
          </p:cNvPr>
          <p:cNvSpPr/>
          <p:nvPr/>
        </p:nvSpPr>
        <p:spPr>
          <a:xfrm rot="18000000">
            <a:off x="3203497" y="1904649"/>
            <a:ext cx="1900725" cy="1900725"/>
          </a:xfrm>
          <a:prstGeom prst="arc">
            <a:avLst>
              <a:gd name="adj1" fmla="val 14437339"/>
              <a:gd name="adj2" fmla="val 20235672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5CD11CF-CA79-D290-AC26-FCF2A3950210}"/>
              </a:ext>
            </a:extLst>
          </p:cNvPr>
          <p:cNvCxnSpPr>
            <a:cxnSpLocks/>
          </p:cNvCxnSpPr>
          <p:nvPr/>
        </p:nvCxnSpPr>
        <p:spPr>
          <a:xfrm flipH="1">
            <a:off x="2978907" y="3441468"/>
            <a:ext cx="611970" cy="65255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2E8D0D7-2A94-7289-0DBA-D4023C9CB2AA}"/>
              </a:ext>
            </a:extLst>
          </p:cNvPr>
          <p:cNvCxnSpPr>
            <a:cxnSpLocks/>
          </p:cNvCxnSpPr>
          <p:nvPr/>
        </p:nvCxnSpPr>
        <p:spPr>
          <a:xfrm flipH="1">
            <a:off x="2167008" y="4102609"/>
            <a:ext cx="837574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497D2A71-EABC-1588-DA82-210217552B47}"/>
              </a:ext>
            </a:extLst>
          </p:cNvPr>
          <p:cNvCxnSpPr>
            <a:cxnSpLocks/>
          </p:cNvCxnSpPr>
          <p:nvPr/>
        </p:nvCxnSpPr>
        <p:spPr>
          <a:xfrm>
            <a:off x="4265010" y="1130486"/>
            <a:ext cx="0" cy="785144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8E8DC223-0C0B-1FFA-5547-1F3E740712F6}"/>
              </a:ext>
            </a:extLst>
          </p:cNvPr>
          <p:cNvCxnSpPr>
            <a:cxnSpLocks/>
          </p:cNvCxnSpPr>
          <p:nvPr/>
        </p:nvCxnSpPr>
        <p:spPr>
          <a:xfrm flipH="1" flipV="1">
            <a:off x="2855640" y="1699823"/>
            <a:ext cx="602790" cy="50504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6F0A08CB-E694-3368-A6C3-A5B1AAE21E54}"/>
              </a:ext>
            </a:extLst>
          </p:cNvPr>
          <p:cNvCxnSpPr>
            <a:cxnSpLocks/>
          </p:cNvCxnSpPr>
          <p:nvPr/>
        </p:nvCxnSpPr>
        <p:spPr>
          <a:xfrm flipH="1">
            <a:off x="2063552" y="1713578"/>
            <a:ext cx="792088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D8795EA-83D1-3081-7785-B7E6F959911D}"/>
              </a:ext>
            </a:extLst>
          </p:cNvPr>
          <p:cNvSpPr/>
          <p:nvPr/>
        </p:nvSpPr>
        <p:spPr>
          <a:xfrm>
            <a:off x="3663261" y="3211768"/>
            <a:ext cx="12082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4"/>
              </a:spcBef>
            </a:pPr>
            <a:r>
              <a:rPr lang="uk-UA" sz="1200" b="1" dirty="0">
                <a:solidFill>
                  <a:srgbClr val="E66C07"/>
                </a:solidFill>
              </a:rPr>
              <a:t>ЕНЕРГОРИНОК</a:t>
            </a:r>
            <a:endParaRPr lang="ru-RU" sz="1200" b="1" dirty="0">
              <a:solidFill>
                <a:srgbClr val="E66C07"/>
              </a:solidFill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2DEC61B-D140-87D2-3D2E-D43C142538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64840" y="2710877"/>
            <a:ext cx="541251" cy="466829"/>
          </a:xfrm>
          <a:prstGeom prst="rect">
            <a:avLst/>
          </a:prstGeom>
        </p:spPr>
      </p:pic>
      <p:pic>
        <p:nvPicPr>
          <p:cNvPr id="58" name="Рисунок 57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5535A81-715E-DC98-FCB1-4C7F78CD51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64836" y="908954"/>
            <a:ext cx="585682" cy="914400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4DDDB919-F738-1F8D-ECB7-7546755B97BD}"/>
              </a:ext>
            </a:extLst>
          </p:cNvPr>
          <p:cNvSpPr/>
          <p:nvPr/>
        </p:nvSpPr>
        <p:spPr>
          <a:xfrm>
            <a:off x="4253773" y="1023700"/>
            <a:ext cx="1543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uk-UA" sz="2000" b="1" dirty="0">
                <a:solidFill>
                  <a:srgbClr val="228099"/>
                </a:solidFill>
              </a:rPr>
              <a:t>ОСП</a:t>
            </a:r>
            <a:br>
              <a:rPr lang="uk-UA" sz="2000" b="1" dirty="0">
                <a:solidFill>
                  <a:srgbClr val="228099"/>
                </a:solidFill>
              </a:rPr>
            </a:br>
            <a:r>
              <a:rPr lang="uk-UA" sz="1000" b="1" dirty="0">
                <a:solidFill>
                  <a:srgbClr val="228099"/>
                </a:solidFill>
              </a:rPr>
              <a:t>оператор системи передачі</a:t>
            </a:r>
            <a:endParaRPr lang="ru-RU" sz="2000" b="1" dirty="0">
              <a:solidFill>
                <a:srgbClr val="228099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562E245F-3963-B521-DBDE-4E9C7C19FF8F}"/>
              </a:ext>
            </a:extLst>
          </p:cNvPr>
          <p:cNvSpPr/>
          <p:nvPr/>
        </p:nvSpPr>
        <p:spPr>
          <a:xfrm>
            <a:off x="3367721" y="2121177"/>
            <a:ext cx="140027" cy="140102"/>
          </a:xfrm>
          <a:prstGeom prst="ellipse">
            <a:avLst/>
          </a:prstGeom>
          <a:solidFill>
            <a:srgbClr val="BABABA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2" name="Рисунок 61" descr="Фабрика со сплошной заливкой">
            <a:extLst>
              <a:ext uri="{FF2B5EF4-FFF2-40B4-BE49-F238E27FC236}">
                <a16:creationId xmlns:a16="http://schemas.microsoft.com/office/drawing/2014/main" id="{1FD6421C-29C6-954C-8273-986A7BC75A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04184" y="858416"/>
            <a:ext cx="914400" cy="914400"/>
          </a:xfrm>
          <a:prstGeom prst="rect">
            <a:avLst/>
          </a:prstGeom>
        </p:spPr>
      </p:pic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BB4CB1B-1F29-D10F-7CF4-9D35886A7EB2}"/>
              </a:ext>
            </a:extLst>
          </p:cNvPr>
          <p:cNvSpPr/>
          <p:nvPr/>
        </p:nvSpPr>
        <p:spPr>
          <a:xfrm>
            <a:off x="6620917" y="1052736"/>
            <a:ext cx="2211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uk-UA" sz="2000" b="1" dirty="0">
                <a:solidFill>
                  <a:srgbClr val="007E4F"/>
                </a:solidFill>
              </a:rPr>
              <a:t>Потужні споживачі енергії</a:t>
            </a:r>
            <a:endParaRPr lang="ru-RU" sz="2000" b="1" dirty="0">
              <a:solidFill>
                <a:srgbClr val="007E4F"/>
              </a:solidFill>
            </a:endParaRPr>
          </a:p>
        </p:txBody>
      </p:sp>
      <p:pic>
        <p:nvPicPr>
          <p:cNvPr id="1026" name="Picture 2" descr="Energy storage - Free ecology and environment icons">
            <a:extLst>
              <a:ext uri="{FF2B5EF4-FFF2-40B4-BE49-F238E27FC236}">
                <a16:creationId xmlns:a16="http://schemas.microsoft.com/office/drawing/2014/main" id="{94EF6B3F-091F-EAA7-D86E-5C972B84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11" y="3820821"/>
            <a:ext cx="912444" cy="91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7B77250A-5DE0-7EED-A89B-6DBCD377DF06}"/>
              </a:ext>
            </a:extLst>
          </p:cNvPr>
          <p:cNvSpPr/>
          <p:nvPr/>
        </p:nvSpPr>
        <p:spPr>
          <a:xfrm>
            <a:off x="5391319" y="3177706"/>
            <a:ext cx="22113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ru-RU" sz="2000" b="1" dirty="0" err="1">
                <a:solidFill>
                  <a:srgbClr val="007E4F"/>
                </a:solidFill>
              </a:rPr>
              <a:t>Оператори</a:t>
            </a:r>
            <a:r>
              <a:rPr lang="ru-RU" sz="2000" b="1" dirty="0">
                <a:solidFill>
                  <a:srgbClr val="007E4F"/>
                </a:solidFill>
              </a:rPr>
              <a:t> систем </a:t>
            </a:r>
            <a:r>
              <a:rPr lang="ru-RU" sz="2000" b="1" dirty="0" err="1">
                <a:solidFill>
                  <a:srgbClr val="007E4F"/>
                </a:solidFill>
              </a:rPr>
              <a:t>зберігання</a:t>
            </a:r>
            <a:endParaRPr lang="ru-RU" sz="2000" b="1" dirty="0">
              <a:solidFill>
                <a:srgbClr val="007E4F"/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953710CE-4E38-AEAD-2500-6FC97A85842B}"/>
              </a:ext>
            </a:extLst>
          </p:cNvPr>
          <p:cNvSpPr/>
          <p:nvPr/>
        </p:nvSpPr>
        <p:spPr>
          <a:xfrm>
            <a:off x="5291367" y="2398745"/>
            <a:ext cx="1537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ru-RU" sz="2000" b="1" dirty="0" err="1">
                <a:solidFill>
                  <a:srgbClr val="007E4F"/>
                </a:solidFill>
              </a:rPr>
              <a:t>Агрегатори</a:t>
            </a:r>
            <a:endParaRPr lang="ru-RU" sz="2000" b="1" dirty="0">
              <a:solidFill>
                <a:srgbClr val="007E4F"/>
              </a:solidFill>
            </a:endParaRPr>
          </a:p>
        </p:txBody>
      </p:sp>
      <p:pic>
        <p:nvPicPr>
          <p:cNvPr id="1028" name="Picture 4" descr="Icon Monitor Stock Illustrations – 320,780 Icon Monitor Stock  Illustrations, Vectors &amp; Clipart - Dreamstime">
            <a:extLst>
              <a:ext uri="{FF2B5EF4-FFF2-40B4-BE49-F238E27FC236}">
                <a16:creationId xmlns:a16="http://schemas.microsoft.com/office/drawing/2014/main" id="{208E09E1-5323-5D4C-184E-103628A8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24" y="2245530"/>
            <a:ext cx="878243" cy="8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F3242BCA-D68B-75A2-D064-4EFDC2495BEF}"/>
              </a:ext>
            </a:extLst>
          </p:cNvPr>
          <p:cNvSpPr/>
          <p:nvPr/>
        </p:nvSpPr>
        <p:spPr>
          <a:xfrm>
            <a:off x="1991544" y="1023700"/>
            <a:ext cx="1543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uk-UA" sz="2000" b="1" dirty="0">
                <a:solidFill>
                  <a:srgbClr val="228099"/>
                </a:solidFill>
              </a:rPr>
              <a:t>ОСР</a:t>
            </a:r>
            <a:br>
              <a:rPr lang="uk-UA" sz="2000" b="1" dirty="0">
                <a:solidFill>
                  <a:srgbClr val="228099"/>
                </a:solidFill>
              </a:rPr>
            </a:br>
            <a:r>
              <a:rPr lang="uk-UA" sz="1000" b="1" dirty="0">
                <a:solidFill>
                  <a:srgbClr val="228099"/>
                </a:solidFill>
              </a:rPr>
              <a:t>оператори систем розподілу</a:t>
            </a:r>
            <a:endParaRPr lang="ru-RU" sz="2000" b="1" dirty="0">
              <a:solidFill>
                <a:srgbClr val="228099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4DAC09B6-BCDC-0D7B-A46D-B3BADAED858C}"/>
              </a:ext>
            </a:extLst>
          </p:cNvPr>
          <p:cNvSpPr/>
          <p:nvPr/>
        </p:nvSpPr>
        <p:spPr>
          <a:xfrm>
            <a:off x="3791744" y="4643764"/>
            <a:ext cx="2005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ru-RU" sz="1600" b="1" dirty="0" err="1">
                <a:solidFill>
                  <a:srgbClr val="007E4F"/>
                </a:solidFill>
              </a:rPr>
              <a:t>Власники</a:t>
            </a:r>
            <a:r>
              <a:rPr lang="ru-RU" sz="1600" b="1" dirty="0">
                <a:solidFill>
                  <a:srgbClr val="007E4F"/>
                </a:solidFill>
              </a:rPr>
              <a:t> </a:t>
            </a:r>
            <a:r>
              <a:rPr lang="ru-RU" sz="1600" b="1" dirty="0" err="1">
                <a:solidFill>
                  <a:srgbClr val="007E4F"/>
                </a:solidFill>
              </a:rPr>
              <a:t>генеруючих</a:t>
            </a:r>
            <a:r>
              <a:rPr lang="ru-RU" sz="1600" b="1" dirty="0">
                <a:solidFill>
                  <a:srgbClr val="007E4F"/>
                </a:solidFill>
              </a:rPr>
              <a:t> </a:t>
            </a:r>
            <a:r>
              <a:rPr lang="ru-RU" sz="1600" b="1" dirty="0" err="1">
                <a:solidFill>
                  <a:srgbClr val="007E4F"/>
                </a:solidFill>
              </a:rPr>
              <a:t>активів</a:t>
            </a:r>
            <a:endParaRPr lang="ru-RU" sz="1600" b="1" dirty="0">
              <a:solidFill>
                <a:srgbClr val="007E4F"/>
              </a:solidFill>
            </a:endParaRPr>
          </a:p>
        </p:txBody>
      </p:sp>
      <p:pic>
        <p:nvPicPr>
          <p:cNvPr id="1030" name="Picture 6" descr="Возобновляемые Источники Энергии Символ Солнечной Энергии В Руках —  стоковая векторная графика и другие изображения на тему Солнечная энергия -  iStock">
            <a:extLst>
              <a:ext uri="{FF2B5EF4-FFF2-40B4-BE49-F238E27FC236}">
                <a16:creationId xmlns:a16="http://schemas.microsoft.com/office/drawing/2014/main" id="{EBC5AA36-1BD8-3D1E-13F2-F4D6F3B2B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10" y="5157192"/>
            <a:ext cx="804126" cy="101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899EF9A-BCD6-0A0C-7D1C-A3FA5EB70582}"/>
              </a:ext>
            </a:extLst>
          </p:cNvPr>
          <p:cNvSpPr/>
          <p:nvPr/>
        </p:nvSpPr>
        <p:spPr>
          <a:xfrm>
            <a:off x="1290359" y="4683278"/>
            <a:ext cx="2426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4"/>
              </a:spcBef>
            </a:pPr>
            <a:r>
              <a:rPr lang="ru-RU" sz="1600" b="1" dirty="0" err="1">
                <a:solidFill>
                  <a:srgbClr val="007E4F"/>
                </a:solidFill>
              </a:rPr>
              <a:t>Громади</a:t>
            </a:r>
            <a:r>
              <a:rPr lang="ru-RU" sz="1600" b="1" dirty="0">
                <a:solidFill>
                  <a:srgbClr val="007E4F"/>
                </a:solidFill>
              </a:rPr>
              <a:t> та </a:t>
            </a:r>
            <a:r>
              <a:rPr lang="ru-RU" sz="1600" b="1" dirty="0" err="1">
                <a:solidFill>
                  <a:srgbClr val="007E4F"/>
                </a:solidFill>
              </a:rPr>
              <a:t>власні</a:t>
            </a:r>
            <a:r>
              <a:rPr lang="ru-RU" sz="1600" b="1" dirty="0">
                <a:solidFill>
                  <a:srgbClr val="007E4F"/>
                </a:solidFill>
              </a:rPr>
              <a:t> </a:t>
            </a:r>
            <a:r>
              <a:rPr lang="ru-RU" sz="1600" b="1" dirty="0" err="1">
                <a:solidFill>
                  <a:srgbClr val="007E4F"/>
                </a:solidFill>
              </a:rPr>
              <a:t>господарства</a:t>
            </a:r>
            <a:endParaRPr lang="ru-RU" sz="1600" b="1" dirty="0">
              <a:solidFill>
                <a:srgbClr val="007E4F"/>
              </a:solidFill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23136B7-9ED0-EB74-0888-ED46AD0DEF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15" y="5196098"/>
            <a:ext cx="479444" cy="47944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9E28F8A-28CB-F9B3-689D-89F6CDA2B3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321" y="5430125"/>
            <a:ext cx="663171" cy="663171"/>
          </a:xfrm>
          <a:prstGeom prst="rect">
            <a:avLst/>
          </a:prstGeom>
        </p:spPr>
      </p:pic>
      <p:pic>
        <p:nvPicPr>
          <p:cNvPr id="1038" name="Picture 14" descr="Значок Турбины Ветряной Мельницы Падение Тени Силуэт Символ Энергия Ветра  Эко Векторная Изолированная Иллюстрация — стоковая векторная графика и  другие изображения на тему Без людей - iStock">
            <a:extLst>
              <a:ext uri="{FF2B5EF4-FFF2-40B4-BE49-F238E27FC236}">
                <a16:creationId xmlns:a16="http://schemas.microsoft.com/office/drawing/2014/main" id="{4D78AE38-DB93-8D3F-079A-9BE5EA6A8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5297971"/>
            <a:ext cx="863329" cy="8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r battery icon - векторные изображения, Car battery icon картинки |  Depositphotos">
            <a:extLst>
              <a:ext uri="{FF2B5EF4-FFF2-40B4-BE49-F238E27FC236}">
                <a16:creationId xmlns:a16="http://schemas.microsoft.com/office/drawing/2014/main" id="{A64ED73C-F8E1-F00E-144F-35685B4E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03" y="5694650"/>
            <a:ext cx="580049" cy="47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Полилиния 77">
            <a:extLst>
              <a:ext uri="{FF2B5EF4-FFF2-40B4-BE49-F238E27FC236}">
                <a16:creationId xmlns:a16="http://schemas.microsoft.com/office/drawing/2014/main" id="{C0706EF5-C391-3FC3-9147-0DCA7F3E23E6}"/>
              </a:ext>
            </a:extLst>
          </p:cNvPr>
          <p:cNvSpPr/>
          <p:nvPr/>
        </p:nvSpPr>
        <p:spPr>
          <a:xfrm>
            <a:off x="6466540" y="2868906"/>
            <a:ext cx="1671553" cy="1440129"/>
          </a:xfrm>
          <a:custGeom>
            <a:avLst/>
            <a:gdLst>
              <a:gd name="connsiteX0" fmla="*/ 0 w 1129398"/>
              <a:gd name="connsiteY0" fmla="*/ 1721223 h 1721223"/>
              <a:gd name="connsiteX1" fmla="*/ 1105647 w 1129398"/>
              <a:gd name="connsiteY1" fmla="*/ 454212 h 1721223"/>
              <a:gd name="connsiteX2" fmla="*/ 764988 w 1129398"/>
              <a:gd name="connsiteY2" fmla="*/ 0 h 172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398" h="1721223">
                <a:moveTo>
                  <a:pt x="0" y="1721223"/>
                </a:moveTo>
                <a:cubicBezTo>
                  <a:pt x="489074" y="1231152"/>
                  <a:pt x="978149" y="741082"/>
                  <a:pt x="1105647" y="454212"/>
                </a:cubicBezTo>
                <a:cubicBezTo>
                  <a:pt x="1233145" y="167342"/>
                  <a:pt x="807819" y="11953"/>
                  <a:pt x="764988" y="0"/>
                </a:cubicBezTo>
              </a:path>
            </a:pathLst>
          </a:custGeom>
          <a:noFill/>
          <a:ln>
            <a:solidFill>
              <a:srgbClr val="C00000"/>
            </a:solidFill>
            <a:headEnd type="none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олилиния 78">
            <a:extLst>
              <a:ext uri="{FF2B5EF4-FFF2-40B4-BE49-F238E27FC236}">
                <a16:creationId xmlns:a16="http://schemas.microsoft.com/office/drawing/2014/main" id="{0DCDB0CC-F4D6-9E53-C6BB-CAB3289EC5A8}"/>
              </a:ext>
            </a:extLst>
          </p:cNvPr>
          <p:cNvSpPr/>
          <p:nvPr/>
        </p:nvSpPr>
        <p:spPr>
          <a:xfrm>
            <a:off x="5463029" y="2780928"/>
            <a:ext cx="3230829" cy="3150661"/>
          </a:xfrm>
          <a:custGeom>
            <a:avLst/>
            <a:gdLst>
              <a:gd name="connsiteX0" fmla="*/ 0 w 1129398"/>
              <a:gd name="connsiteY0" fmla="*/ 1721223 h 1721223"/>
              <a:gd name="connsiteX1" fmla="*/ 1105647 w 1129398"/>
              <a:gd name="connsiteY1" fmla="*/ 454212 h 1721223"/>
              <a:gd name="connsiteX2" fmla="*/ 764988 w 1129398"/>
              <a:gd name="connsiteY2" fmla="*/ 0 h 172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29398" h="1721223">
                <a:moveTo>
                  <a:pt x="0" y="1721223"/>
                </a:moveTo>
                <a:cubicBezTo>
                  <a:pt x="489074" y="1231152"/>
                  <a:pt x="978149" y="741082"/>
                  <a:pt x="1105647" y="454212"/>
                </a:cubicBezTo>
                <a:cubicBezTo>
                  <a:pt x="1233145" y="167342"/>
                  <a:pt x="807819" y="11953"/>
                  <a:pt x="764988" y="0"/>
                </a:cubicBezTo>
              </a:path>
            </a:pathLst>
          </a:custGeom>
          <a:noFill/>
          <a:ln>
            <a:solidFill>
              <a:srgbClr val="C00000"/>
            </a:solidFill>
            <a:headEnd type="none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Google Shape;1088;p3">
            <a:extLst>
              <a:ext uri="{FF2B5EF4-FFF2-40B4-BE49-F238E27FC236}">
                <a16:creationId xmlns:a16="http://schemas.microsoft.com/office/drawing/2014/main" id="{7FCAC804-6ED9-E20E-F65A-5013622A504C}"/>
              </a:ext>
            </a:extLst>
          </p:cNvPr>
          <p:cNvPicPr preferRelativeResize="0"/>
          <p:nvPr/>
        </p:nvPicPr>
        <p:blipFill rotWithShape="1">
          <a:blip r:embed="rId17">
            <a:alphaModFix/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flipH="1">
            <a:off x="1614473" y="5517232"/>
            <a:ext cx="521087" cy="553759"/>
          </a:xfrm>
          <a:prstGeom prst="rect">
            <a:avLst/>
          </a:prstGeom>
          <a:solidFill>
            <a:srgbClr val="7030A0"/>
          </a:solidFill>
          <a:ln>
            <a:noFill/>
          </a:ln>
        </p:spPr>
      </p:pic>
      <p:pic>
        <p:nvPicPr>
          <p:cNvPr id="81" name="Picture 2" descr="Smart lighting free icon">
            <a:extLst>
              <a:ext uri="{FF2B5EF4-FFF2-40B4-BE49-F238E27FC236}">
                <a16:creationId xmlns:a16="http://schemas.microsoft.com/office/drawing/2014/main" id="{A09DF4CC-4F06-5BFA-4457-67382B64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36" y="5225963"/>
            <a:ext cx="510509" cy="87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Энергетика – Бесплатные иконки: промышленность">
            <a:extLst>
              <a:ext uri="{FF2B5EF4-FFF2-40B4-BE49-F238E27FC236}">
                <a16:creationId xmlns:a16="http://schemas.microsoft.com/office/drawing/2014/main" id="{C151EF4B-D1C9-612E-4251-556C231C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3625389"/>
            <a:ext cx="418999" cy="4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4241C847-787D-9652-667B-E50E28553590}"/>
              </a:ext>
            </a:extLst>
          </p:cNvPr>
          <p:cNvSpPr/>
          <p:nvPr/>
        </p:nvSpPr>
        <p:spPr>
          <a:xfrm>
            <a:off x="916704" y="3573278"/>
            <a:ext cx="1775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ru-RU" sz="1400" b="1" dirty="0" err="1">
                <a:solidFill>
                  <a:srgbClr val="228099"/>
                </a:solidFill>
              </a:rPr>
              <a:t>Постачальники</a:t>
            </a:r>
            <a:r>
              <a:rPr lang="ru-RU" sz="1400" b="1" dirty="0">
                <a:solidFill>
                  <a:srgbClr val="228099"/>
                </a:solidFill>
              </a:rPr>
              <a:t> </a:t>
            </a:r>
            <a:r>
              <a:rPr lang="ru-RU" sz="1400" b="1" dirty="0" err="1">
                <a:solidFill>
                  <a:srgbClr val="228099"/>
                </a:solidFill>
              </a:rPr>
              <a:t>електричної</a:t>
            </a:r>
            <a:r>
              <a:rPr lang="ru-RU" sz="1400" b="1" dirty="0">
                <a:solidFill>
                  <a:srgbClr val="228099"/>
                </a:solidFill>
              </a:rPr>
              <a:t> </a:t>
            </a:r>
            <a:r>
              <a:rPr lang="ru-RU" sz="1400" b="1" dirty="0" err="1">
                <a:solidFill>
                  <a:srgbClr val="228099"/>
                </a:solidFill>
              </a:rPr>
              <a:t>енергії</a:t>
            </a:r>
            <a:endParaRPr lang="ru-RU" sz="1400" b="1" dirty="0">
              <a:solidFill>
                <a:srgbClr val="228099"/>
              </a:solidFill>
            </a:endParaRPr>
          </a:p>
        </p:txBody>
      </p:sp>
      <p:pic>
        <p:nvPicPr>
          <p:cNvPr id="1048" name="Picture 24" descr="Опоры лэп - векторные изображения, Опоры лэп картинки | Depositphotos">
            <a:extLst>
              <a:ext uri="{FF2B5EF4-FFF2-40B4-BE49-F238E27FC236}">
                <a16:creationId xmlns:a16="http://schemas.microsoft.com/office/drawing/2014/main" id="{15AB1581-338E-C838-4D2E-F4E227C70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99" y="1772737"/>
            <a:ext cx="1117518" cy="111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ED5CC17-1DC4-E5AF-1B03-6759A3E84773}"/>
              </a:ext>
            </a:extLst>
          </p:cNvPr>
          <p:cNvSpPr/>
          <p:nvPr/>
        </p:nvSpPr>
        <p:spPr>
          <a:xfrm>
            <a:off x="2436887" y="1993443"/>
            <a:ext cx="7104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uk-UA" sz="1000" b="1" dirty="0">
                <a:solidFill>
                  <a:srgbClr val="228099"/>
                </a:solidFill>
              </a:rPr>
              <a:t>10-110кВ</a:t>
            </a:r>
            <a:endParaRPr lang="ru-RU" sz="2000" b="1" dirty="0">
              <a:solidFill>
                <a:srgbClr val="228099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E9586304-50C6-3097-6F02-2966B1C608C7}"/>
              </a:ext>
            </a:extLst>
          </p:cNvPr>
          <p:cNvSpPr/>
          <p:nvPr/>
        </p:nvSpPr>
        <p:spPr>
          <a:xfrm>
            <a:off x="3194953" y="896172"/>
            <a:ext cx="7782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4"/>
              </a:spcBef>
            </a:pPr>
            <a:r>
              <a:rPr lang="uk-UA" sz="1000" b="1" dirty="0">
                <a:solidFill>
                  <a:srgbClr val="228099"/>
                </a:solidFill>
              </a:rPr>
              <a:t>330-750кВ</a:t>
            </a:r>
            <a:endParaRPr lang="ru-RU" sz="2000" b="1" dirty="0">
              <a:solidFill>
                <a:srgbClr val="228099"/>
              </a:solidFill>
            </a:endParaRPr>
          </a:p>
        </p:txBody>
      </p:sp>
      <p:sp>
        <p:nvSpPr>
          <p:cNvPr id="87" name="Google Shape;417;p12">
            <a:extLst>
              <a:ext uri="{FF2B5EF4-FFF2-40B4-BE49-F238E27FC236}">
                <a16:creationId xmlns:a16="http://schemas.microsoft.com/office/drawing/2014/main" id="{19CE0AE5-88EA-2F81-3463-A63E2D922827}"/>
              </a:ext>
            </a:extLst>
          </p:cNvPr>
          <p:cNvSpPr txBox="1"/>
          <p:nvPr/>
        </p:nvSpPr>
        <p:spPr>
          <a:xfrm>
            <a:off x="9768408" y="620688"/>
            <a:ext cx="2423592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900" b="1">
                <a:solidFill>
                  <a:srgbClr val="3F4852"/>
                </a:solidFill>
              </a:defRPr>
            </a:lvl1pPr>
          </a:lstStyle>
          <a:p>
            <a:r>
              <a:rPr lang="ru-RU" sz="1200" dirty="0" err="1">
                <a:solidFill>
                  <a:srgbClr val="C00000"/>
                </a:solidFill>
              </a:rPr>
              <a:t>Першочергові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dirty="0" err="1">
                <a:solidFill>
                  <a:srgbClr val="C00000"/>
                </a:solidFill>
              </a:rPr>
              <a:t>рішення</a:t>
            </a:r>
            <a:r>
              <a:rPr lang="ru-RU" sz="1200" dirty="0">
                <a:solidFill>
                  <a:srgbClr val="C00000"/>
                </a:solidFill>
              </a:rPr>
              <a:t> і </a:t>
            </a:r>
            <a:r>
              <a:rPr lang="ru-RU" sz="1200" dirty="0" err="1">
                <a:solidFill>
                  <a:srgbClr val="C00000"/>
                </a:solidFill>
              </a:rPr>
              <a:t>зусилля</a:t>
            </a:r>
            <a:r>
              <a:rPr lang="ru-RU" sz="1200" dirty="0">
                <a:solidFill>
                  <a:srgbClr val="C00000"/>
                </a:solidFill>
              </a:rPr>
              <a:t> з </a:t>
            </a:r>
            <a:r>
              <a:rPr lang="ru-RU" sz="1200" dirty="0" err="1">
                <a:solidFill>
                  <a:srgbClr val="C00000"/>
                </a:solidFill>
              </a:rPr>
              <a:t>відновлення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dirty="0" err="1">
                <a:solidFill>
                  <a:srgbClr val="C00000"/>
                </a:solidFill>
              </a:rPr>
              <a:t>зруйнованих</a:t>
            </a:r>
            <a:r>
              <a:rPr lang="ru-RU" sz="1200" dirty="0">
                <a:solidFill>
                  <a:srgbClr val="C00000"/>
                </a:solidFill>
              </a:rPr>
              <a:t> систем </a:t>
            </a:r>
            <a:r>
              <a:rPr lang="ru-RU" sz="1200" dirty="0" err="1">
                <a:solidFill>
                  <a:srgbClr val="C00000"/>
                </a:solidFill>
              </a:rPr>
              <a:t>передачі</a:t>
            </a:r>
            <a:r>
              <a:rPr lang="ru-RU" sz="1200" dirty="0">
                <a:solidFill>
                  <a:srgbClr val="C00000"/>
                </a:solidFill>
              </a:rPr>
              <a:t> та </a:t>
            </a:r>
            <a:r>
              <a:rPr lang="ru-RU" sz="1200" dirty="0" err="1">
                <a:solidFill>
                  <a:srgbClr val="C00000"/>
                </a:solidFill>
              </a:rPr>
              <a:t>розподілу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dirty="0" err="1">
                <a:solidFill>
                  <a:srgbClr val="C00000"/>
                </a:solidFill>
              </a:rPr>
              <a:t>електричної</a:t>
            </a:r>
            <a:r>
              <a:rPr lang="ru-RU" sz="1200" dirty="0">
                <a:solidFill>
                  <a:srgbClr val="C00000"/>
                </a:solidFill>
              </a:rPr>
              <a:t> </a:t>
            </a:r>
            <a:r>
              <a:rPr lang="ru-RU" sz="1200" dirty="0" err="1">
                <a:solidFill>
                  <a:srgbClr val="C00000"/>
                </a:solidFill>
              </a:rPr>
              <a:t>егергії</a:t>
            </a:r>
            <a:r>
              <a:rPr lang="ru-RU" sz="1200" dirty="0">
                <a:solidFill>
                  <a:srgbClr val="C00000"/>
                </a:solidFill>
              </a:rPr>
              <a:t>.</a:t>
            </a:r>
            <a:endParaRPr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43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EFB210F1-2A4D-FDB0-6B1F-F70876D61FA1}"/>
              </a:ext>
            </a:extLst>
          </p:cNvPr>
          <p:cNvSpPr txBox="1"/>
          <p:nvPr/>
        </p:nvSpPr>
        <p:spPr>
          <a:xfrm>
            <a:off x="9660202" y="0"/>
            <a:ext cx="252895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108000" rIns="45719">
            <a:noAutofit/>
          </a:bodyPr>
          <a:lstStyle/>
          <a:p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ФОКУС ПІЛОТНИХ ПРОЄКТІВ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Впровадження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міжнародних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стандартів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усунення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законодавчих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бар'єрів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Підвищення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обізнаності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фахівців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у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сфері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енергетики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через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освіту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тренінги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Впровадження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інноваційних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енергетичних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технологій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основі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кращих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світових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практик.</a:t>
            </a:r>
          </a:p>
          <a:p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Забезпечення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автоматизації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технологічних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процесів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диспетчеризації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для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виконання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функцій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«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розумних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мереж».</a:t>
            </a:r>
          </a:p>
          <a:p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Підвищення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стійкості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фізичних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та </a:t>
            </a:r>
            <a:r>
              <a:rPr lang="ru-RU" sz="1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кіберзагроз</a:t>
            </a: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uk-UA" sz="15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67">
            <a:extLst>
              <a:ext uri="{FF2B5EF4-FFF2-40B4-BE49-F238E27FC236}">
                <a16:creationId xmlns:a16="http://schemas.microsoft.com/office/drawing/2014/main" id="{AEC4A99B-0418-ACDA-834C-895C7720EC69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7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D8C2D6D-72E7-FB69-19EE-C5B0F6F8CDD5}"/>
              </a:ext>
            </a:extLst>
          </p:cNvPr>
          <p:cNvCxnSpPr>
            <a:cxnSpLocks/>
          </p:cNvCxnSpPr>
          <p:nvPr/>
        </p:nvCxnSpPr>
        <p:spPr>
          <a:xfrm>
            <a:off x="9624392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8B1C10-E7FD-E895-83CD-CCDF6E5F4190}"/>
              </a:ext>
            </a:extLst>
          </p:cNvPr>
          <p:cNvSpPr/>
          <p:nvPr/>
        </p:nvSpPr>
        <p:spPr>
          <a:xfrm>
            <a:off x="4295792" y="4291062"/>
            <a:ext cx="5040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>
              <a:buSzPct val="100000"/>
              <a:defRPr sz="1200"/>
            </a:pPr>
            <a:r>
              <a:rPr lang="uk-UA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Цифровізація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мереж і моделювання на базі «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Digital Twin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Впровадження концепції «Цифрова підстанція»</a:t>
            </a:r>
            <a:b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Заміна лічильників на «розумні»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Впровадження технології «</a:t>
            </a:r>
            <a:r>
              <a:rPr lang="en-US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SmartGrid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»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Диспетчеризація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ADMS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Створення центрів керування мережами і навантаженням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5F55A3-2B0A-7A2A-840B-33D943AF9BF9}"/>
              </a:ext>
            </a:extLst>
          </p:cNvPr>
          <p:cNvSpPr/>
          <p:nvPr/>
        </p:nvSpPr>
        <p:spPr>
          <a:xfrm>
            <a:off x="4295792" y="767608"/>
            <a:ext cx="5040000" cy="1384995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Розробити </a:t>
            </a:r>
            <a:r>
              <a:rPr lang="uk-UA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проєкти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змін до документів:</a:t>
            </a:r>
            <a:b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Законодавство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Кодекси ОСР та ОСП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 улаштування електроустановок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 безпечної експлуатації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Правила технічної експлуатації станцій, мереж, установок споживачів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12718F5-8F04-751D-658B-75F185E64DA2}"/>
              </a:ext>
            </a:extLst>
          </p:cNvPr>
          <p:cNvCxnSpPr>
            <a:cxnSpLocks/>
          </p:cNvCxnSpPr>
          <p:nvPr/>
        </p:nvCxnSpPr>
        <p:spPr>
          <a:xfrm>
            <a:off x="479376" y="620688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>
            <a:extLst>
              <a:ext uri="{FF2B5EF4-FFF2-40B4-BE49-F238E27FC236}">
                <a16:creationId xmlns:a16="http://schemas.microsoft.com/office/drawing/2014/main" id="{E4DC6E11-8163-3375-AB2B-D151797CE53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911424" y="116632"/>
            <a:ext cx="7632848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07E4F"/>
                </a:solidFill>
              </a:rPr>
              <a:t>Заходи </a:t>
            </a:r>
            <a:r>
              <a:rPr lang="ru-RU" dirty="0" err="1">
                <a:solidFill>
                  <a:srgbClr val="007E4F"/>
                </a:solidFill>
              </a:rPr>
              <a:t>Енергетичного</a:t>
            </a:r>
            <a:r>
              <a:rPr lang="ru-RU" dirty="0">
                <a:solidFill>
                  <a:srgbClr val="007E4F"/>
                </a:solidFill>
              </a:rPr>
              <a:t> Переходу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A18238-A2C3-D0BC-26DD-9941EF3D38C0}"/>
              </a:ext>
            </a:extLst>
          </p:cNvPr>
          <p:cNvSpPr txBox="1"/>
          <p:nvPr/>
        </p:nvSpPr>
        <p:spPr>
          <a:xfrm>
            <a:off x="263352" y="1335648"/>
            <a:ext cx="1550246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Регулятор</a:t>
            </a:r>
            <a:endParaRPr lang="ru-RU" sz="1400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71D5A-4418-524A-1FCB-4CD6558DF1B8}"/>
              </a:ext>
            </a:extLst>
          </p:cNvPr>
          <p:cNvSpPr txBox="1"/>
          <p:nvPr/>
        </p:nvSpPr>
        <p:spPr>
          <a:xfrm>
            <a:off x="263352" y="2150632"/>
            <a:ext cx="2052344" cy="1067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Генерація</a:t>
            </a: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Традиційна</a:t>
            </a:r>
            <a:endParaRPr lang="ru-RU" sz="1400" b="1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b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Будівництво і реконструкція</a:t>
            </a:r>
            <a:endParaRPr lang="ru-RU" sz="1400" dirty="0">
              <a:solidFill>
                <a:srgbClr val="007E4F"/>
              </a:solidFill>
              <a:highlight>
                <a:srgbClr val="F0EDEC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1E78C-473B-9063-CAC8-322DDB1D874C}"/>
              </a:ext>
            </a:extLst>
          </p:cNvPr>
          <p:cNvSpPr txBox="1"/>
          <p:nvPr/>
        </p:nvSpPr>
        <p:spPr>
          <a:xfrm>
            <a:off x="263352" y="4378009"/>
            <a:ext cx="2070342" cy="1067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Оператори</a:t>
            </a: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розподілу</a:t>
            </a:r>
            <a:endParaRPr lang="en-US" sz="1400" b="1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b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впровадження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розподіленої генерації</a:t>
            </a:r>
            <a:endParaRPr lang="ru-RU" sz="1400" dirty="0">
              <a:solidFill>
                <a:srgbClr val="007E4F"/>
              </a:solidFill>
              <a:highlight>
                <a:srgbClr val="F0EDEC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369F0-56FF-1807-59E7-C167C5521C2B}"/>
              </a:ext>
            </a:extLst>
          </p:cNvPr>
          <p:cNvSpPr txBox="1"/>
          <p:nvPr/>
        </p:nvSpPr>
        <p:spPr>
          <a:xfrm>
            <a:off x="263352" y="5569126"/>
            <a:ext cx="2592284" cy="1067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Громади</a:t>
            </a: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Споживачі</a:t>
            </a: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b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впровадження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децентралізованої генерації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0EDEC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4DA7DE-D81E-E827-3584-353FC54BA651}"/>
              </a:ext>
            </a:extLst>
          </p:cNvPr>
          <p:cNvSpPr txBox="1"/>
          <p:nvPr/>
        </p:nvSpPr>
        <p:spPr>
          <a:xfrm>
            <a:off x="263716" y="627876"/>
            <a:ext cx="1799836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Учасники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90D2BDA-4C77-54A8-1416-C09D83F6B282}"/>
              </a:ext>
            </a:extLst>
          </p:cNvPr>
          <p:cNvSpPr/>
          <p:nvPr/>
        </p:nvSpPr>
        <p:spPr>
          <a:xfrm>
            <a:off x="4295792" y="3296055"/>
            <a:ext cx="5040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Гідроагрегати № 5-7 на Дністровській ГАЕС (3х320/430 МВт)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Будівництво Канівської ГАЕС 1,0 </a:t>
            </a:r>
            <a:r>
              <a:rPr lang="uk-UA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ГВт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(4х150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250 МВт)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Реконструкція Дністровської ГЕС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Нові маневрові газові турбіни </a:t>
            </a:r>
            <a:r>
              <a:rPr lang="en-AU" sz="1200">
                <a:solidFill>
                  <a:schemeClr val="tx1">
                    <a:lumMod val="65000"/>
                    <a:lumOff val="35000"/>
                  </a:schemeClr>
                </a:solidFill>
              </a:rPr>
              <a:t>GT 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і </a:t>
            </a:r>
            <a:r>
              <a:rPr lang="en-AU" sz="1200">
                <a:solidFill>
                  <a:schemeClr val="tx1">
                    <a:lumMod val="65000"/>
                    <a:lumOff val="35000"/>
                  </a:schemeClr>
                </a:solidFill>
              </a:rPr>
              <a:t>CCGT</a:t>
            </a:r>
            <a:endParaRPr lang="uk-UA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Каскад ГЕС на річках: Тиса, Тересва, Стрий, Верхній Дністер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51AAE6A-71FD-0491-43E8-D34A6823F536}"/>
              </a:ext>
            </a:extLst>
          </p:cNvPr>
          <p:cNvCxnSpPr>
            <a:cxnSpLocks/>
          </p:cNvCxnSpPr>
          <p:nvPr/>
        </p:nvCxnSpPr>
        <p:spPr>
          <a:xfrm>
            <a:off x="264360" y="3307636"/>
            <a:ext cx="9072000" cy="0"/>
          </a:xfrm>
          <a:prstGeom prst="line">
            <a:avLst/>
          </a:prstGeom>
          <a:ln w="3175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9079ED0D-5706-AC5C-B1CC-E68D2E10CB8A}"/>
              </a:ext>
            </a:extLst>
          </p:cNvPr>
          <p:cNvCxnSpPr>
            <a:cxnSpLocks/>
          </p:cNvCxnSpPr>
          <p:nvPr/>
        </p:nvCxnSpPr>
        <p:spPr>
          <a:xfrm>
            <a:off x="264360" y="4344627"/>
            <a:ext cx="9072000" cy="0"/>
          </a:xfrm>
          <a:prstGeom prst="line">
            <a:avLst/>
          </a:prstGeom>
          <a:ln w="3175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F2CAC80-A28B-0141-682E-2725616BA706}"/>
              </a:ext>
            </a:extLst>
          </p:cNvPr>
          <p:cNvCxnSpPr>
            <a:cxnSpLocks/>
          </p:cNvCxnSpPr>
          <p:nvPr/>
        </p:nvCxnSpPr>
        <p:spPr>
          <a:xfrm>
            <a:off x="264360" y="2060848"/>
            <a:ext cx="9072000" cy="0"/>
          </a:xfrm>
          <a:prstGeom prst="line">
            <a:avLst/>
          </a:prstGeom>
          <a:ln w="3175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29C88BA-EC0E-596D-E1EC-0B2DC5C0CD42}"/>
              </a:ext>
            </a:extLst>
          </p:cNvPr>
          <p:cNvSpPr txBox="1"/>
          <p:nvPr/>
        </p:nvSpPr>
        <p:spPr>
          <a:xfrm>
            <a:off x="4727848" y="620688"/>
            <a:ext cx="2278038" cy="291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Пілотні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Проєкти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C335D7-AFC7-7014-3D42-4A880F13D729}"/>
              </a:ext>
            </a:extLst>
          </p:cNvPr>
          <p:cNvSpPr txBox="1"/>
          <p:nvPr/>
        </p:nvSpPr>
        <p:spPr>
          <a:xfrm>
            <a:off x="263351" y="3270279"/>
            <a:ext cx="2592285" cy="1067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Оператори</a:t>
            </a: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передачі</a:t>
            </a:r>
            <a:endParaRPr lang="en-US" sz="1400" b="1" dirty="0">
              <a:solidFill>
                <a:srgbClr val="007E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br>
              <a:rPr lang="ru-RU" sz="1400" b="1" dirty="0">
                <a:solidFill>
                  <a:srgbClr val="007E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впровадження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0EDE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високоманеврової генерації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0EDEC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F00367A-FF7C-84AB-B58B-C36E1A5CB0F6}"/>
              </a:ext>
            </a:extLst>
          </p:cNvPr>
          <p:cNvSpPr/>
          <p:nvPr/>
        </p:nvSpPr>
        <p:spPr>
          <a:xfrm>
            <a:off x="4295792" y="2176408"/>
            <a:ext cx="5040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>
              <a:buSzPct val="100000"/>
              <a:defRPr sz="1200"/>
            </a:pPr>
            <a:r>
              <a:rPr lang="uk-U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Атомні блоки модернізуються за сучасними технологіями</a:t>
            </a:r>
          </a:p>
          <a:p>
            <a:pPr>
              <a:buSzPct val="100000"/>
              <a:defRPr sz="1200"/>
            </a:pPr>
            <a:r>
              <a:rPr lang="uk-U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Реконструкція ПЛ-400кВ Мукачево-</a:t>
            </a:r>
            <a:r>
              <a:rPr lang="uk-UA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Капушани</a:t>
            </a:r>
            <a:r>
              <a:rPr lang="uk-U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(Словаччина)</a:t>
            </a:r>
          </a:p>
          <a:p>
            <a:pPr>
              <a:buSzPct val="100000"/>
              <a:defRPr sz="1200"/>
            </a:pPr>
            <a:r>
              <a:rPr lang="uk-U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Будівництво лінії з’єднання 400 кВ до </a:t>
            </a:r>
            <a:r>
              <a:rPr lang="uk-UA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Ісакча</a:t>
            </a:r>
            <a:r>
              <a:rPr lang="uk-U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(Румунія) </a:t>
            </a:r>
          </a:p>
          <a:p>
            <a:pPr>
              <a:buSzPct val="100000"/>
              <a:defRPr sz="1200"/>
            </a:pPr>
            <a:r>
              <a:rPr lang="uk-U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Будівництво лінії з’єднання 400 кВ до Хелма (Польща)</a:t>
            </a:r>
          </a:p>
          <a:p>
            <a:pPr>
              <a:buSzPct val="100000"/>
              <a:defRPr sz="1200"/>
            </a:pPr>
            <a:r>
              <a:rPr lang="uk-UA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Впровадження проєкту моніторингу перехідних процесів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WAMS</a:t>
            </a:r>
            <a:endParaRPr lang="uk-UA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FBC1679-E3BB-2076-524F-D2746A9B10E8}"/>
              </a:ext>
            </a:extLst>
          </p:cNvPr>
          <p:cNvSpPr/>
          <p:nvPr/>
        </p:nvSpPr>
        <p:spPr>
          <a:xfrm>
            <a:off x="4295792" y="5445224"/>
            <a:ext cx="5040000" cy="1384995"/>
          </a:xfrm>
          <a:prstGeom prst="rect">
            <a:avLst/>
          </a:prstGeom>
          <a:solidFill>
            <a:srgbClr val="FFFFFF"/>
          </a:solidFill>
        </p:spPr>
        <p:txBody>
          <a:bodyPr wrap="square" anchor="ctr">
            <a:spAutoFit/>
          </a:bodyPr>
          <a:lstStyle/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Впровадження технології </a:t>
            </a:r>
            <a:r>
              <a:rPr lang="en-US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MicroGrid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в громадах:</a:t>
            </a:r>
            <a:b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Вінниця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Долина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Хмільник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Буча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Ірпінь</a:t>
            </a:r>
          </a:p>
          <a:p>
            <a:pPr>
              <a:buSzPct val="100000"/>
              <a:defRPr sz="1200"/>
            </a:pPr>
            <a:r>
              <a:rPr lang="uk-UA" sz="1200">
                <a:solidFill>
                  <a:schemeClr val="tx1">
                    <a:lumMod val="65000"/>
                    <a:lumOff val="35000"/>
                  </a:schemeClr>
                </a:solidFill>
              </a:rPr>
              <a:t>Бровари</a:t>
            </a:r>
          </a:p>
        </p:txBody>
      </p:sp>
      <p:pic>
        <p:nvPicPr>
          <p:cNvPr id="29" name="Рисунок 5" descr="Рисунок 5">
            <a:extLst>
              <a:ext uri="{FF2B5EF4-FFF2-40B4-BE49-F238E27FC236}">
                <a16:creationId xmlns:a16="http://schemas.microsoft.com/office/drawing/2014/main" id="{71E11A2C-4E1F-E5C9-03A2-DECFD7C99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l="4" r="47845"/>
          <a:stretch/>
        </p:blipFill>
        <p:spPr>
          <a:xfrm>
            <a:off x="3251792" y="976171"/>
            <a:ext cx="972000" cy="973391"/>
          </a:xfrm>
          <a:prstGeom prst="rect">
            <a:avLst/>
          </a:prstGeom>
          <a:ln w="12700">
            <a:miter lim="400000"/>
          </a:ln>
          <a:effectLst>
            <a:outerShdw blurRad="12700" dist="63500" dir="3600000" algn="ctr" rotWithShape="0">
              <a:srgbClr val="000000">
                <a:alpha val="47000"/>
              </a:srgbClr>
            </a:outerShdw>
            <a:softEdge rad="63500"/>
          </a:effectLst>
        </p:spPr>
      </p:pic>
      <p:pic>
        <p:nvPicPr>
          <p:cNvPr id="30" name="Picture 8" descr="Picture 8">
            <a:extLst>
              <a:ext uri="{FF2B5EF4-FFF2-40B4-BE49-F238E27FC236}">
                <a16:creationId xmlns:a16="http://schemas.microsoft.com/office/drawing/2014/main" id="{720CE420-A04D-202A-1B72-0352BF98CE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3251792" y="4397436"/>
            <a:ext cx="972000" cy="972000"/>
          </a:xfrm>
          <a:prstGeom prst="rect">
            <a:avLst/>
          </a:prstGeom>
          <a:ln w="12700">
            <a:miter lim="400000"/>
          </a:ln>
          <a:effectLst>
            <a:outerShdw blurRad="12700" dist="63500" dir="3600000" rotWithShape="0">
              <a:srgbClr val="808080">
                <a:alpha val="43000"/>
              </a:srgbClr>
            </a:outerShdw>
            <a:softEdge rad="38100"/>
          </a:effectLst>
        </p:spPr>
      </p:pic>
      <p:pic>
        <p:nvPicPr>
          <p:cNvPr id="31" name="Рисунок 30" descr="solar panels and wind generators under blue sky on sunset stock photo">
            <a:extLst>
              <a:ext uri="{FF2B5EF4-FFF2-40B4-BE49-F238E27FC236}">
                <a16:creationId xmlns:a16="http://schemas.microsoft.com/office/drawing/2014/main" id="{24DF963F-56DC-D8DF-E633-04EDA7B2B7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34" y="3382982"/>
            <a:ext cx="972000" cy="933347"/>
          </a:xfrm>
          <a:prstGeom prst="rect">
            <a:avLst/>
          </a:prstGeom>
          <a:noFill/>
          <a:ln>
            <a:noFill/>
          </a:ln>
          <a:effectLst>
            <a:outerShdw blurRad="12700" dist="63500" dir="3600000" sx="105008" sy="105008" algn="ctr" rotWithShape="0">
              <a:schemeClr val="tx1">
                <a:lumMod val="50000"/>
                <a:lumOff val="50000"/>
                <a:alpha val="43000"/>
              </a:schemeClr>
            </a:outerShdw>
            <a:softEdge rad="66567"/>
          </a:effectLst>
        </p:spPr>
      </p:pic>
      <p:pic>
        <p:nvPicPr>
          <p:cNvPr id="32" name="Shape 22">
            <a:extLst>
              <a:ext uri="{FF2B5EF4-FFF2-40B4-BE49-F238E27FC236}">
                <a16:creationId xmlns:a16="http://schemas.microsoft.com/office/drawing/2014/main" id="{045A3824-188F-A951-DA32-A43E4B2AA90B}"/>
              </a:ext>
            </a:extLst>
          </p:cNvPr>
          <p:cNvPicPr/>
          <p:nvPr/>
        </p:nvPicPr>
        <p:blipFill>
          <a:blip r:embed="rId7">
            <a:alphaModFix amt="70000"/>
          </a:blip>
          <a:stretch/>
        </p:blipFill>
        <p:spPr>
          <a:xfrm>
            <a:off x="3251792" y="5661248"/>
            <a:ext cx="972000" cy="972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C26141E5-F294-8CD1-BB3D-C7966217D502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alphaModFix amt="70000"/>
          </a:blip>
          <a:srcRect l="22829" t="473" r="9991" b="-11612"/>
          <a:stretch/>
        </p:blipFill>
        <p:spPr bwMode="auto">
          <a:xfrm>
            <a:off x="3251792" y="2269441"/>
            <a:ext cx="972000" cy="972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A8904BF-8B20-5F0B-3F34-699BA3D6E410}"/>
              </a:ext>
            </a:extLst>
          </p:cNvPr>
          <p:cNvCxnSpPr>
            <a:cxnSpLocks/>
          </p:cNvCxnSpPr>
          <p:nvPr/>
        </p:nvCxnSpPr>
        <p:spPr>
          <a:xfrm>
            <a:off x="264360" y="5445224"/>
            <a:ext cx="9072000" cy="0"/>
          </a:xfrm>
          <a:prstGeom prst="line">
            <a:avLst/>
          </a:prstGeom>
          <a:ln w="3175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C452BB8-6CD1-FCF1-115B-96AB0D6E36EF}"/>
              </a:ext>
            </a:extLst>
          </p:cNvPr>
          <p:cNvSpPr txBox="1">
            <a:spLocks/>
          </p:cNvSpPr>
          <p:nvPr/>
        </p:nvSpPr>
        <p:spPr>
          <a:xfrm>
            <a:off x="2100289" y="2432239"/>
            <a:ext cx="1043383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 dirty="0">
                <a:solidFill>
                  <a:srgbClr val="2E485B"/>
                </a:solidFill>
              </a:rPr>
              <a:t>+7.0 </a:t>
            </a:r>
            <a:r>
              <a:rPr lang="uk-UA" sz="1800" dirty="0" err="1">
                <a:solidFill>
                  <a:srgbClr val="2E485B"/>
                </a:solidFill>
              </a:rPr>
              <a:t>ГВт</a:t>
            </a:r>
            <a:endParaRPr lang="en" sz="1800" dirty="0">
              <a:solidFill>
                <a:srgbClr val="2E485B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4FCFA17-11BD-7BCB-265A-DD49FC5F8906}"/>
              </a:ext>
            </a:extLst>
          </p:cNvPr>
          <p:cNvSpPr txBox="1">
            <a:spLocks/>
          </p:cNvSpPr>
          <p:nvPr/>
        </p:nvSpPr>
        <p:spPr>
          <a:xfrm>
            <a:off x="2100289" y="4596829"/>
            <a:ext cx="1043383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 dirty="0">
                <a:solidFill>
                  <a:srgbClr val="2E485B"/>
                </a:solidFill>
              </a:rPr>
              <a:t>+3.0 </a:t>
            </a:r>
            <a:r>
              <a:rPr lang="uk-UA" sz="1800" dirty="0" err="1">
                <a:solidFill>
                  <a:srgbClr val="2E485B"/>
                </a:solidFill>
              </a:rPr>
              <a:t>ГВт</a:t>
            </a:r>
            <a:endParaRPr lang="en" sz="1800" dirty="0">
              <a:solidFill>
                <a:srgbClr val="2E485B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0FE9F87-5157-2082-4EAA-CF3195D2ABC1}"/>
              </a:ext>
            </a:extLst>
          </p:cNvPr>
          <p:cNvSpPr txBox="1">
            <a:spLocks/>
          </p:cNvSpPr>
          <p:nvPr/>
        </p:nvSpPr>
        <p:spPr>
          <a:xfrm>
            <a:off x="2100289" y="5805264"/>
            <a:ext cx="1043383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 dirty="0">
                <a:solidFill>
                  <a:srgbClr val="2E485B"/>
                </a:solidFill>
              </a:rPr>
              <a:t>+3.0 </a:t>
            </a:r>
            <a:r>
              <a:rPr lang="uk-UA" sz="1800" dirty="0" err="1">
                <a:solidFill>
                  <a:srgbClr val="2E485B"/>
                </a:solidFill>
              </a:rPr>
              <a:t>ГВт</a:t>
            </a:r>
            <a:endParaRPr lang="en" sz="1800" dirty="0">
              <a:solidFill>
                <a:srgbClr val="2E485B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D0E32CA-AABF-6D60-78F5-63CD5BD3BA0B}"/>
              </a:ext>
            </a:extLst>
          </p:cNvPr>
          <p:cNvSpPr txBox="1">
            <a:spLocks/>
          </p:cNvSpPr>
          <p:nvPr/>
        </p:nvSpPr>
        <p:spPr>
          <a:xfrm>
            <a:off x="2100289" y="3573073"/>
            <a:ext cx="1043383" cy="503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 i="0" u="none" strike="noStrike" cap="none" spc="0" baseline="0">
                <a:solidFill>
                  <a:srgbClr val="000099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hangingPunct="1"/>
            <a:r>
              <a:rPr lang="uk-UA" sz="1800" dirty="0">
                <a:solidFill>
                  <a:srgbClr val="2E485B"/>
                </a:solidFill>
              </a:rPr>
              <a:t>+5.0 </a:t>
            </a:r>
            <a:r>
              <a:rPr lang="uk-UA" sz="1800" dirty="0" err="1">
                <a:solidFill>
                  <a:srgbClr val="2E485B"/>
                </a:solidFill>
              </a:rPr>
              <a:t>ГВт</a:t>
            </a:r>
            <a:endParaRPr lang="en" sz="1800" dirty="0">
              <a:solidFill>
                <a:srgbClr val="2E48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8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FC064-7A19-444D-F0C4-AFA553EB8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1382D495-40E0-BE5C-0A14-5651C2741A28}"/>
              </a:ext>
            </a:extLst>
          </p:cNvPr>
          <p:cNvSpPr txBox="1"/>
          <p:nvPr/>
        </p:nvSpPr>
        <p:spPr>
          <a:xfrm>
            <a:off x="9654437" y="-10512"/>
            <a:ext cx="2546399" cy="68718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rIns="45719">
            <a:noAutofit/>
          </a:bodyPr>
          <a:lstStyle/>
          <a:p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КЛЮЧОВІ  ФОКУСИ:</a:t>
            </a:r>
          </a:p>
          <a:p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uk-UA" sz="1600" b="1" dirty="0" err="1"/>
              <a:t>Когенерація</a:t>
            </a:r>
            <a:r>
              <a:rPr lang="uk-UA" sz="1600" dirty="0"/>
              <a:t> –</a:t>
            </a:r>
          </a:p>
          <a:p>
            <a:r>
              <a:rPr lang="uk-UA" sz="1600" dirty="0"/>
              <a:t>комбіноване виробництво електричної та теплової енергії.</a:t>
            </a:r>
            <a:endParaRPr lang="ru-UA" sz="1600" dirty="0"/>
          </a:p>
          <a:p>
            <a:endParaRPr lang="uk-UA" sz="1600" dirty="0"/>
          </a:p>
          <a:p>
            <a:r>
              <a:rPr lang="uk-UA" sz="1600" b="1" dirty="0"/>
              <a:t>Сфера застосування </a:t>
            </a:r>
            <a:r>
              <a:rPr lang="uk-UA" sz="1600" dirty="0"/>
              <a:t>– </a:t>
            </a:r>
          </a:p>
          <a:p>
            <a:r>
              <a:rPr lang="uk-UA" sz="1600" dirty="0"/>
              <a:t>Будь-яке виробниче або теплопостачальне підприємство.</a:t>
            </a:r>
          </a:p>
          <a:p>
            <a:endParaRPr lang="uk-UA" sz="1600" dirty="0"/>
          </a:p>
          <a:p>
            <a:r>
              <a:rPr lang="uk-UA" sz="1600" b="1" dirty="0"/>
              <a:t>Електрична потужність </a:t>
            </a:r>
            <a:r>
              <a:rPr lang="uk-UA" sz="1600" dirty="0"/>
              <a:t>- забезпечення власних потреб підприємства у графіку роботи 24/7.</a:t>
            </a:r>
          </a:p>
          <a:p>
            <a:endParaRPr lang="uk-UA" sz="1600" dirty="0"/>
          </a:p>
          <a:p>
            <a:r>
              <a:rPr lang="uk-UA" sz="1600" b="1" dirty="0"/>
              <a:t>Теплова потужність -</a:t>
            </a:r>
          </a:p>
          <a:p>
            <a:r>
              <a:rPr lang="uk-UA" sz="1600" dirty="0"/>
              <a:t>- у гарячій воді круглий рік, або тільки в опалювальний період;</a:t>
            </a:r>
          </a:p>
          <a:p>
            <a:r>
              <a:rPr lang="uk-UA" sz="1600" dirty="0"/>
              <a:t>- у гарячій воді та парі за потреби, або весь рік.</a:t>
            </a:r>
            <a:endParaRPr lang="ru-UA" sz="1600" dirty="0"/>
          </a:p>
          <a:p>
            <a:r>
              <a:rPr lang="uk-UA" sz="1600" dirty="0"/>
              <a:t> </a:t>
            </a:r>
          </a:p>
          <a:p>
            <a:endParaRPr lang="ru-UA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67">
            <a:extLst>
              <a:ext uri="{FF2B5EF4-FFF2-40B4-BE49-F238E27FC236}">
                <a16:creationId xmlns:a16="http://schemas.microsoft.com/office/drawing/2014/main" id="{39839247-5559-60A4-60B5-E516F6DDC3EA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8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CC38979-EECB-9571-1E06-ACED574213D2}"/>
              </a:ext>
            </a:extLst>
          </p:cNvPr>
          <p:cNvCxnSpPr>
            <a:cxnSpLocks/>
          </p:cNvCxnSpPr>
          <p:nvPr/>
        </p:nvCxnSpPr>
        <p:spPr>
          <a:xfrm>
            <a:off x="9624392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3C229EE-B12D-AF58-5242-7AE311276AD9}"/>
              </a:ext>
            </a:extLst>
          </p:cNvPr>
          <p:cNvCxnSpPr>
            <a:cxnSpLocks/>
          </p:cNvCxnSpPr>
          <p:nvPr/>
        </p:nvCxnSpPr>
        <p:spPr>
          <a:xfrm>
            <a:off x="479376" y="901980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>
            <a:extLst>
              <a:ext uri="{FF2B5EF4-FFF2-40B4-BE49-F238E27FC236}">
                <a16:creationId xmlns:a16="http://schemas.microsoft.com/office/drawing/2014/main" id="{F26290FA-2A51-6A91-BE1B-1302169D42E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51384" y="260648"/>
            <a:ext cx="7632848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err="1">
                <a:solidFill>
                  <a:srgbClr val="007E4F"/>
                </a:solidFill>
              </a:rPr>
              <a:t>Когенерація</a:t>
            </a:r>
            <a:r>
              <a:rPr lang="ru-RU" dirty="0">
                <a:solidFill>
                  <a:srgbClr val="007E4F"/>
                </a:solidFill>
              </a:rPr>
              <a:t> як </a:t>
            </a:r>
            <a:r>
              <a:rPr lang="ru-RU" dirty="0" err="1">
                <a:solidFill>
                  <a:srgbClr val="007E4F"/>
                </a:solidFill>
              </a:rPr>
              <a:t>Технологія</a:t>
            </a:r>
            <a:endParaRPr lang="ru-RU" dirty="0">
              <a:solidFill>
                <a:srgbClr val="007E4F"/>
              </a:solidFill>
            </a:endParaRPr>
          </a:p>
        </p:txBody>
      </p:sp>
      <p:pic>
        <p:nvPicPr>
          <p:cNvPr id="7" name="Grafik 25">
            <a:extLst>
              <a:ext uri="{FF2B5EF4-FFF2-40B4-BE49-F238E27FC236}">
                <a16:creationId xmlns:a16="http://schemas.microsoft.com/office/drawing/2014/main" id="{F47CA1C9-F2C0-243D-CA8D-6A42EAA9A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" b="4337"/>
          <a:stretch>
            <a:fillRect/>
          </a:stretch>
        </p:blipFill>
        <p:spPr bwMode="auto">
          <a:xfrm>
            <a:off x="467598" y="1032517"/>
            <a:ext cx="5054033" cy="354860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8">
            <a:extLst>
              <a:ext uri="{FF2B5EF4-FFF2-40B4-BE49-F238E27FC236}">
                <a16:creationId xmlns:a16="http://schemas.microsoft.com/office/drawing/2014/main" id="{EC8F6E00-D13A-9C44-0B1B-0185D91A6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757" y="3672676"/>
            <a:ext cx="5652627" cy="3140700"/>
          </a:xfrm>
          <a:prstGeom prst="rect">
            <a:avLst/>
          </a:prstGeom>
        </p:spPr>
      </p:pic>
      <p:pic>
        <p:nvPicPr>
          <p:cNvPr id="12" name="Image">
            <a:extLst>
              <a:ext uri="{FF2B5EF4-FFF2-40B4-BE49-F238E27FC236}">
                <a16:creationId xmlns:a16="http://schemas.microsoft.com/office/drawing/2014/main" id="{7946B0A0-0B66-9732-66FB-ED8D6687E2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7" y="1032517"/>
            <a:ext cx="3744411" cy="218994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3F6D75BF-8DBA-01DE-58D5-2AE74A9D9D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04" y="4675111"/>
            <a:ext cx="3434543" cy="217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E9153-A83F-9E1A-5553-25339C802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8698EF75-E3E1-A023-77A6-8451B43F87DC}"/>
              </a:ext>
            </a:extLst>
          </p:cNvPr>
          <p:cNvSpPr txBox="1"/>
          <p:nvPr/>
        </p:nvSpPr>
        <p:spPr>
          <a:xfrm>
            <a:off x="9654437" y="-10512"/>
            <a:ext cx="2546399" cy="68718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rIns="45719">
            <a:noAutofit/>
          </a:bodyPr>
          <a:lstStyle/>
          <a:p>
            <a:endParaRPr lang="uk-UA" sz="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JENBACHER </a:t>
            </a:r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ВЖЕ ВПРОВАДИВ В УКРАЇНІ 427 МВт:</a:t>
            </a:r>
          </a:p>
          <a:p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uk-UA" sz="1600" b="1" dirty="0"/>
              <a:t>НА БІОГАЗІ – </a:t>
            </a:r>
          </a:p>
          <a:p>
            <a:r>
              <a:rPr lang="uk-UA" sz="1600" b="1" dirty="0"/>
              <a:t>98 одиниць</a:t>
            </a:r>
          </a:p>
          <a:p>
            <a:endParaRPr lang="uk-UA" sz="1600" dirty="0"/>
          </a:p>
          <a:p>
            <a:r>
              <a:rPr lang="uk-UA" sz="1600" b="1" dirty="0"/>
              <a:t>НА ПРИРОДНОМУ ГАЗІ – 80 одиниць</a:t>
            </a:r>
          </a:p>
          <a:p>
            <a:endParaRPr lang="uk-UA" sz="1600" b="1" dirty="0"/>
          </a:p>
          <a:p>
            <a:r>
              <a:rPr lang="uk-UA" sz="1600" b="1" dirty="0"/>
              <a:t>НА ШАХТНОМУ МЕТАНІ – </a:t>
            </a:r>
          </a:p>
          <a:p>
            <a:r>
              <a:rPr lang="uk-UA" sz="1600" b="1" dirty="0"/>
              <a:t>30 одиниць</a:t>
            </a:r>
          </a:p>
          <a:p>
            <a:endParaRPr lang="ru-UA" sz="1600" dirty="0"/>
          </a:p>
          <a:p>
            <a:r>
              <a:rPr lang="uk-UA" sz="1600" b="1" dirty="0"/>
              <a:t>РАЗОМ – 208 одиниць</a:t>
            </a:r>
            <a:endParaRPr lang="uk-UA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67">
            <a:extLst>
              <a:ext uri="{FF2B5EF4-FFF2-40B4-BE49-F238E27FC236}">
                <a16:creationId xmlns:a16="http://schemas.microsoft.com/office/drawing/2014/main" id="{184BF598-890D-F227-F458-97E64444B308}"/>
              </a:ext>
            </a:extLst>
          </p:cNvPr>
          <p:cNvSpPr txBox="1">
            <a:spLocks/>
          </p:cNvSpPr>
          <p:nvPr/>
        </p:nvSpPr>
        <p:spPr>
          <a:xfrm>
            <a:off x="11424592" y="6558298"/>
            <a:ext cx="534918" cy="222125"/>
          </a:xfrm>
          <a:prstGeom prst="rect">
            <a:avLst/>
          </a:prstGeom>
          <a:solidFill>
            <a:srgbClr val="598D77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4354509-BB7E-4CD0-B600-C43E671D254E}" type="slidenum">
              <a:rPr lang="ru-RU" smtClean="0">
                <a:solidFill>
                  <a:schemeClr val="bg1"/>
                </a:solidFill>
              </a:rPr>
              <a:pPr algn="ctr"/>
              <a:t>9</a:t>
            </a:fld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AFE4434-AC1A-393C-BF24-A170A172DF14}"/>
              </a:ext>
            </a:extLst>
          </p:cNvPr>
          <p:cNvCxnSpPr>
            <a:cxnSpLocks/>
          </p:cNvCxnSpPr>
          <p:nvPr/>
        </p:nvCxnSpPr>
        <p:spPr>
          <a:xfrm>
            <a:off x="9624392" y="0"/>
            <a:ext cx="0" cy="6871897"/>
          </a:xfrm>
          <a:prstGeom prst="line">
            <a:avLst/>
          </a:prstGeom>
          <a:ln w="63500">
            <a:solidFill>
              <a:srgbClr val="007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0C1BBEE-6605-FE0F-A42A-F86799595DC9}"/>
              </a:ext>
            </a:extLst>
          </p:cNvPr>
          <p:cNvCxnSpPr>
            <a:cxnSpLocks/>
          </p:cNvCxnSpPr>
          <p:nvPr/>
        </p:nvCxnSpPr>
        <p:spPr>
          <a:xfrm>
            <a:off x="479376" y="901980"/>
            <a:ext cx="84969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4">
            <a:extLst>
              <a:ext uri="{FF2B5EF4-FFF2-40B4-BE49-F238E27FC236}">
                <a16:creationId xmlns:a16="http://schemas.microsoft.com/office/drawing/2014/main" id="{782392BE-BB4B-5C17-147C-134E75E6F79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51384" y="260648"/>
            <a:ext cx="7632848" cy="5107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ts val="2100"/>
              </a:lnSpc>
              <a:spcBef>
                <a:spcPct val="0"/>
              </a:spcBef>
              <a:buNone/>
              <a:defRPr lang="ru-RU" sz="2000" b="1" i="0" cap="none" spc="0" baseline="0" smtClean="0">
                <a:solidFill>
                  <a:srgbClr val="EE2846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err="1">
                <a:solidFill>
                  <a:srgbClr val="007E4F"/>
                </a:solidFill>
              </a:rPr>
              <a:t>Когенерація</a:t>
            </a:r>
            <a:r>
              <a:rPr lang="ru-RU" dirty="0">
                <a:solidFill>
                  <a:srgbClr val="007E4F"/>
                </a:solidFill>
              </a:rPr>
              <a:t> і </a:t>
            </a:r>
            <a:r>
              <a:rPr lang="ru-RU" dirty="0" err="1">
                <a:solidFill>
                  <a:srgbClr val="007E4F"/>
                </a:solidFill>
              </a:rPr>
              <a:t>Сфери</a:t>
            </a:r>
            <a:r>
              <a:rPr lang="ru-RU" dirty="0">
                <a:solidFill>
                  <a:srgbClr val="007E4F"/>
                </a:solidFill>
              </a:rPr>
              <a:t> </a:t>
            </a:r>
            <a:r>
              <a:rPr lang="ru-RU" dirty="0" err="1">
                <a:solidFill>
                  <a:srgbClr val="007E4F"/>
                </a:solidFill>
              </a:rPr>
              <a:t>застосування</a:t>
            </a:r>
            <a:endParaRPr lang="ru-RU" dirty="0">
              <a:solidFill>
                <a:srgbClr val="007E4F"/>
              </a:solidFill>
            </a:endParaRPr>
          </a:p>
        </p:txBody>
      </p:sp>
      <p:pic>
        <p:nvPicPr>
          <p:cNvPr id="2" name="Grafik 22">
            <a:extLst>
              <a:ext uri="{FF2B5EF4-FFF2-40B4-BE49-F238E27FC236}">
                <a16:creationId xmlns:a16="http://schemas.microsoft.com/office/drawing/2014/main" id="{A0DDD8BC-D9F7-0554-D0F2-7F578A7FC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" y="884270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2">
            <a:extLst>
              <a:ext uri="{FF2B5EF4-FFF2-40B4-BE49-F238E27FC236}">
                <a16:creationId xmlns:a16="http://schemas.microsoft.com/office/drawing/2014/main" id="{1DF475B8-0AE5-D509-7C26-75A429C80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583" y="920607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2">
            <a:extLst>
              <a:ext uri="{FF2B5EF4-FFF2-40B4-BE49-F238E27FC236}">
                <a16:creationId xmlns:a16="http://schemas.microsoft.com/office/drawing/2014/main" id="{0237F62F-7406-52BC-7E8D-6342F646DBD2}"/>
              </a:ext>
            </a:extLst>
          </p:cNvPr>
          <p:cNvSpPr txBox="1"/>
          <p:nvPr/>
        </p:nvSpPr>
        <p:spPr>
          <a:xfrm>
            <a:off x="6171238" y="2747343"/>
            <a:ext cx="914400" cy="914400"/>
          </a:xfrm>
          <a:prstGeom prst="rect">
            <a:avLst/>
          </a:prstGeom>
        </p:spPr>
        <p:txBody>
          <a:bodyPr wrap="none" lIns="0" tIns="0" rIns="0" bIns="0" spcCol="180000"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5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8" name="Grafik 22">
            <a:extLst>
              <a:ext uri="{FF2B5EF4-FFF2-40B4-BE49-F238E27FC236}">
                <a16:creationId xmlns:a16="http://schemas.microsoft.com/office/drawing/2014/main" id="{4D1B4D43-9AE5-5C23-11C2-B261EB3D6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3" y="3954182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24">
            <a:extLst>
              <a:ext uri="{FF2B5EF4-FFF2-40B4-BE49-F238E27FC236}">
                <a16:creationId xmlns:a16="http://schemas.microsoft.com/office/drawing/2014/main" id="{244B6ECE-B2CD-4AB2-1496-5E03884F678D}"/>
              </a:ext>
            </a:extLst>
          </p:cNvPr>
          <p:cNvSpPr/>
          <p:nvPr/>
        </p:nvSpPr>
        <p:spPr>
          <a:xfrm>
            <a:off x="2683857" y="1188977"/>
            <a:ext cx="1709737" cy="170973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25">
            <a:extLst>
              <a:ext uri="{FF2B5EF4-FFF2-40B4-BE49-F238E27FC236}">
                <a16:creationId xmlns:a16="http://schemas.microsoft.com/office/drawing/2014/main" id="{0DB06B45-304B-9A0D-5E27-39D3092E0714}"/>
              </a:ext>
            </a:extLst>
          </p:cNvPr>
          <p:cNvSpPr/>
          <p:nvPr/>
        </p:nvSpPr>
        <p:spPr>
          <a:xfrm>
            <a:off x="358692" y="1156807"/>
            <a:ext cx="1709738" cy="1711325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23DAA95-1A64-B3BE-4A08-E10A33115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429" y="2746360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2.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Комунальні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муніципальні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служби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ru-RU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інфраструктура</a:t>
            </a:r>
            <a:endParaRPr lang="uk-UA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A99911B-1326-1159-9470-6111E6064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13" y="2752172"/>
            <a:ext cx="2000979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1.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Комерційні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та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промислові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підприємства</a:t>
            </a:r>
          </a:p>
        </p:txBody>
      </p:sp>
      <p:sp>
        <p:nvSpPr>
          <p:cNvPr id="19" name="Oval 41">
            <a:extLst>
              <a:ext uri="{FF2B5EF4-FFF2-40B4-BE49-F238E27FC236}">
                <a16:creationId xmlns:a16="http://schemas.microsoft.com/office/drawing/2014/main" id="{E52EB4C7-1EDC-8004-24DC-282EFACEAFFC}"/>
              </a:ext>
            </a:extLst>
          </p:cNvPr>
          <p:cNvSpPr/>
          <p:nvPr/>
        </p:nvSpPr>
        <p:spPr>
          <a:xfrm>
            <a:off x="425823" y="4244695"/>
            <a:ext cx="1709737" cy="1711325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4CC16DF-14C6-0261-35E3-16CC73C05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67" y="5703788"/>
            <a:ext cx="2784475" cy="1090612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5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Теплиці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1" name="Grafik 22">
            <a:extLst>
              <a:ext uri="{FF2B5EF4-FFF2-40B4-BE49-F238E27FC236}">
                <a16:creationId xmlns:a16="http://schemas.microsoft.com/office/drawing/2014/main" id="{1A4C4220-0885-02A8-2149-DD7DB5176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938478"/>
            <a:ext cx="23018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46">
            <a:extLst>
              <a:ext uri="{FF2B5EF4-FFF2-40B4-BE49-F238E27FC236}">
                <a16:creationId xmlns:a16="http://schemas.microsoft.com/office/drawing/2014/main" id="{258FC5B2-1C45-7702-7B88-2F6EC4E9C148}"/>
              </a:ext>
            </a:extLst>
          </p:cNvPr>
          <p:cNvSpPr/>
          <p:nvPr/>
        </p:nvSpPr>
        <p:spPr>
          <a:xfrm>
            <a:off x="7457107" y="1216291"/>
            <a:ext cx="1709738" cy="1711325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6F437B9F-539A-91F5-C02E-2732E1E28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09" y="902592"/>
            <a:ext cx="230187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FC7C395-E9AD-1D11-DF0F-06789D4C7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806" y="2996266"/>
            <a:ext cx="2319338" cy="508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3.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Попутний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нафтовий</a:t>
            </a: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газ </a:t>
            </a:r>
            <a:endParaRPr lang="uk-UA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CAC82BF6-232F-7114-D146-C28A13621579}"/>
              </a:ext>
            </a:extLst>
          </p:cNvPr>
          <p:cNvSpPr/>
          <p:nvPr/>
        </p:nvSpPr>
        <p:spPr>
          <a:xfrm>
            <a:off x="5156147" y="1197867"/>
            <a:ext cx="1709737" cy="1711325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1FF4711-1D01-D92C-E0AC-A13732509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943" y="5782917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Біогаз</a:t>
            </a:r>
          </a:p>
        </p:txBody>
      </p:sp>
      <p:pic>
        <p:nvPicPr>
          <p:cNvPr id="28" name="Grafik 31">
            <a:extLst>
              <a:ext uri="{FF2B5EF4-FFF2-40B4-BE49-F238E27FC236}">
                <a16:creationId xmlns:a16="http://schemas.microsoft.com/office/drawing/2014/main" id="{72EC8E0E-0DB5-CA61-90B3-F363FAC1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01" y="3998023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50625AAD-64BB-7791-FF0B-E2DA452F3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981" y="5793184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8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Газ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стічних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вод</a:t>
            </a:r>
          </a:p>
        </p:txBody>
      </p:sp>
      <p:pic>
        <p:nvPicPr>
          <p:cNvPr id="30" name="Grafik 40">
            <a:extLst>
              <a:ext uri="{FF2B5EF4-FFF2-40B4-BE49-F238E27FC236}">
                <a16:creationId xmlns:a16="http://schemas.microsoft.com/office/drawing/2014/main" id="{0DDC9189-9C18-621D-7BCC-3CA826C1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000" y="4046505"/>
            <a:ext cx="2300287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42">
            <a:extLst>
              <a:ext uri="{FF2B5EF4-FFF2-40B4-BE49-F238E27FC236}">
                <a16:creationId xmlns:a16="http://schemas.microsoft.com/office/drawing/2014/main" id="{A94B7BEB-C215-06FF-3706-28B6A1A97B10}"/>
              </a:ext>
            </a:extLst>
          </p:cNvPr>
          <p:cNvSpPr/>
          <p:nvPr/>
        </p:nvSpPr>
        <p:spPr>
          <a:xfrm>
            <a:off x="7449275" y="4332255"/>
            <a:ext cx="1709737" cy="1711325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fik 29">
            <a:extLst>
              <a:ext uri="{FF2B5EF4-FFF2-40B4-BE49-F238E27FC236}">
                <a16:creationId xmlns:a16="http://schemas.microsoft.com/office/drawing/2014/main" id="{8FEC1D38-4E03-F63B-2A94-2104BA49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93" y="4046505"/>
            <a:ext cx="2300288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A3C02F10-8166-47CB-22E0-79DACCFD0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3497" y="5775392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Шахтний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метан</a:t>
            </a:r>
            <a:endParaRPr lang="en-US" alt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4" name="Grafik 3">
            <a:extLst>
              <a:ext uri="{FF2B5EF4-FFF2-40B4-BE49-F238E27FC236}">
                <a16:creationId xmlns:a16="http://schemas.microsoft.com/office/drawing/2014/main" id="{E920D887-E24D-9C02-5DF1-849CB0609A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6511" y="4367339"/>
            <a:ext cx="1739984" cy="1683432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/>
            </a:stretch>
          </a:blipFill>
          <a:ln>
            <a:noFill/>
          </a:ln>
        </p:spPr>
      </p:pic>
      <p:grpSp>
        <p:nvGrpSpPr>
          <p:cNvPr id="35" name="Gruppieren 11">
            <a:extLst>
              <a:ext uri="{FF2B5EF4-FFF2-40B4-BE49-F238E27FC236}">
                <a16:creationId xmlns:a16="http://schemas.microsoft.com/office/drawing/2014/main" id="{1921C50E-45F3-5A7A-68CE-C4E65BD3AF28}"/>
              </a:ext>
            </a:extLst>
          </p:cNvPr>
          <p:cNvGrpSpPr>
            <a:grpSpLocks/>
          </p:cNvGrpSpPr>
          <p:nvPr/>
        </p:nvGrpSpPr>
        <p:grpSpPr bwMode="auto">
          <a:xfrm>
            <a:off x="2652063" y="4263136"/>
            <a:ext cx="3476625" cy="1709737"/>
            <a:chOff x="11223365" y="3128838"/>
            <a:chExt cx="4757927" cy="2378964"/>
          </a:xfrm>
        </p:grpSpPr>
        <p:sp>
          <p:nvSpPr>
            <p:cNvPr id="36" name="Ellipse 13">
              <a:extLst>
                <a:ext uri="{FF2B5EF4-FFF2-40B4-BE49-F238E27FC236}">
                  <a16:creationId xmlns:a16="http://schemas.microsoft.com/office/drawing/2014/main" id="{B5CC50B8-8B0B-D6AA-A485-57799C6B9FE0}"/>
                </a:ext>
              </a:extLst>
            </p:cNvPr>
            <p:cNvSpPr/>
            <p:nvPr/>
          </p:nvSpPr>
          <p:spPr>
            <a:xfrm>
              <a:off x="11223365" y="3128838"/>
              <a:ext cx="2378964" cy="2378964"/>
            </a:xfrm>
            <a:prstGeom prst="flowChartConnector">
              <a:avLst/>
            </a:prstGeom>
            <a:blipFill>
              <a:blip r:embed="rId13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UA"/>
            </a:p>
          </p:txBody>
        </p:sp>
        <p:sp>
          <p:nvSpPr>
            <p:cNvPr id="37" name="Freihandform: Form 14">
              <a:extLst>
                <a:ext uri="{FF2B5EF4-FFF2-40B4-BE49-F238E27FC236}">
                  <a16:creationId xmlns:a16="http://schemas.microsoft.com/office/drawing/2014/main" id="{7453099F-F90C-D62C-3D3B-4687ADA8C584}"/>
                </a:ext>
              </a:extLst>
            </p:cNvPr>
            <p:cNvSpPr/>
            <p:nvPr/>
          </p:nvSpPr>
          <p:spPr>
            <a:xfrm>
              <a:off x="14458756" y="3506651"/>
              <a:ext cx="1522536" cy="785058"/>
            </a:xfrm>
            <a:prstGeom prst="flowChartConnector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0" rIns="0" bIns="0" spcCol="1270" anchor="b"/>
            <a:lstStyle/>
            <a:p>
              <a:pPr algn="ctr" defTabSz="22225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de-DE" sz="5000" dirty="0"/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D6084DBB-7D6B-E4E6-CE2D-F76F02278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920" y="2776112"/>
            <a:ext cx="2784475" cy="1092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16" bIns="91416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ru-RU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Звалищний</a:t>
            </a:r>
            <a:r>
              <a:rPr lang="en-US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uk-UA" alt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газ</a:t>
            </a:r>
          </a:p>
        </p:txBody>
      </p:sp>
    </p:spTree>
    <p:extLst>
      <p:ext uri="{BB962C8B-B14F-4D97-AF65-F5344CB8AC3E}">
        <p14:creationId xmlns:p14="http://schemas.microsoft.com/office/powerpoint/2010/main" val="28444091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1XyEYzVUWozzFjJW.g4g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marL="342900" indent="-342900" algn="l">
          <a:buFont typeface="+mj-lt"/>
          <a:buAutoNum type="arabicPeriod"/>
          <a:defRPr b="1" i="0" u="none" strike="noStrike" dirty="0" smtClean="0">
            <a:solidFill>
              <a:schemeClr val="tx1">
                <a:lumMod val="65000"/>
                <a:lumOff val="35000"/>
              </a:schemeClr>
            </a:solidFill>
            <a:effectLst/>
            <a:latin typeface="Ginto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{6C1447B0-5376-8D45-8348-7582433791E0}tf10001120</Template>
  <TotalTime>54571</TotalTime>
  <Words>1934</Words>
  <Application>Microsoft Macintosh PowerPoint</Application>
  <PresentationFormat>Широкоэкранный</PresentationFormat>
  <Paragraphs>557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Gotham XNarrow</vt:lpstr>
      <vt:lpstr>Roboto Condensed</vt:lpstr>
      <vt:lpstr>Segoe UI Variable Small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УПРАВЛІННЯ ТЕПЛО/ХОЛОДОПОСТАЧАННЯМ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Технічне переоснащення мереж 10 кВ від РП-116 в м. Києві</dc:title>
  <dc:creator>HP</dc:creator>
  <cp:lastModifiedBy>Sergey Kolosov</cp:lastModifiedBy>
  <cp:revision>1067</cp:revision>
  <dcterms:created xsi:type="dcterms:W3CDTF">2020-03-27T13:11:17Z</dcterms:created>
  <dcterms:modified xsi:type="dcterms:W3CDTF">2025-05-13T12:26:53Z</dcterms:modified>
</cp:coreProperties>
</file>