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0.xml" ContentType="application/vnd.openxmlformats-officedocument.presentationml.notesSlide+xml"/>
  <Override PartName="/ppt/charts/chart1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Ex2.xml" ContentType="application/vnd.ms-office.chartex+xml"/>
  <Override PartName="/ppt/charts/style15.xml" ContentType="application/vnd.ms-office.chartstyle+xml"/>
  <Override PartName="/ppt/charts/colors15.xml" ContentType="application/vnd.ms-office.chartcolorstyle+xml"/>
  <Override PartName="/ppt/charts/chartEx3.xml" ContentType="application/vnd.ms-office.chartex+xml"/>
  <Override PartName="/ppt/charts/style16.xml" ContentType="application/vnd.ms-office.chartstyle+xml"/>
  <Override PartName="/ppt/charts/colors16.xml" ContentType="application/vnd.ms-office.chartcolorstyle+xml"/>
  <Override PartName="/ppt/charts/chartEx4.xml" ContentType="application/vnd.ms-office.chartex+xml"/>
  <Override PartName="/ppt/charts/style17.xml" ContentType="application/vnd.ms-office.chartstyle+xml"/>
  <Override PartName="/ppt/charts/colors17.xml" ContentType="application/vnd.ms-office.chartcolorstyle+xml"/>
  <Override PartName="/ppt/charts/chartEx5.xml" ContentType="application/vnd.ms-office.chartex+xml"/>
  <Override PartName="/ppt/charts/style18.xml" ContentType="application/vnd.ms-office.chartstyle+xml"/>
  <Override PartName="/ppt/charts/colors18.xml" ContentType="application/vnd.ms-office.chartcolorstyle+xml"/>
  <Override PartName="/ppt/charts/chart14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15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16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8"/>
  </p:notesMasterIdLst>
  <p:sldIdLst>
    <p:sldId id="5265" r:id="rId5"/>
    <p:sldId id="5282" r:id="rId6"/>
    <p:sldId id="5232" r:id="rId7"/>
    <p:sldId id="5280" r:id="rId8"/>
    <p:sldId id="5268" r:id="rId9"/>
    <p:sldId id="5276" r:id="rId10"/>
    <p:sldId id="5274" r:id="rId11"/>
    <p:sldId id="5277" r:id="rId12"/>
    <p:sldId id="5218" r:id="rId13"/>
    <p:sldId id="5285" r:id="rId14"/>
    <p:sldId id="5221" r:id="rId15"/>
    <p:sldId id="5279" r:id="rId16"/>
    <p:sldId id="5233" r:id="rId17"/>
    <p:sldId id="5234" r:id="rId18"/>
    <p:sldId id="5235" r:id="rId19"/>
    <p:sldId id="5287" r:id="rId20"/>
    <p:sldId id="5267" r:id="rId21"/>
    <p:sldId id="5259" r:id="rId22"/>
    <p:sldId id="5236" r:id="rId23"/>
    <p:sldId id="5237" r:id="rId24"/>
    <p:sldId id="5254" r:id="rId25"/>
    <p:sldId id="5241" r:id="rId26"/>
    <p:sldId id="5242" r:id="rId27"/>
    <p:sldId id="5243" r:id="rId28"/>
    <p:sldId id="5245" r:id="rId29"/>
    <p:sldId id="5208" r:id="rId30"/>
    <p:sldId id="5214" r:id="rId31"/>
    <p:sldId id="5206" r:id="rId32"/>
    <p:sldId id="5215" r:id="rId33"/>
    <p:sldId id="5261" r:id="rId34"/>
    <p:sldId id="5262" r:id="rId35"/>
    <p:sldId id="5266" r:id="rId36"/>
    <p:sldId id="5176" r:id="rId37"/>
  </p:sldIdLst>
  <p:sldSz cx="12192000" cy="6858000"/>
  <p:notesSz cx="6797675" cy="9926638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0D71A1-2631-ED32-C868-EF62256C1987}" name="Олександр Кісільов" initials="ОК" userId="S::Oleksandr.Kisilov@ecu.gov.ua::3228becf-64c9-4a7a-9293-32c22fc9d2b2" providerId="AD"/>
  <p188:author id="{4FDE61D7-A344-71B2-29D7-73FBA8B5FBE0}" name="Євген Гончаров" initials="ЄГ" userId="S::ievgen.goncharov@ecu.gov.ua::77042756-40a1-4843-b815-d2e1fc525a1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ександр Кісільов" initials="ОК" lastIdx="3" clrIdx="0">
    <p:extLst>
      <p:ext uri="{19B8F6BF-5375-455C-9EA6-DF929625EA0E}">
        <p15:presenceInfo xmlns:p15="http://schemas.microsoft.com/office/powerpoint/2012/main" userId="S::Oleksandr.Kisilov@ecu.gov.ua::3228becf-64c9-4a7a-9293-32c22fc9d2b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8ACD4"/>
    <a:srgbClr val="426CE2"/>
    <a:srgbClr val="8DA3CF"/>
    <a:srgbClr val="C4CFE6"/>
    <a:srgbClr val="DCE2F0"/>
    <a:srgbClr val="B1C6E6"/>
    <a:srgbClr val="173A99"/>
    <a:srgbClr val="2E75B6"/>
    <a:srgbClr val="6A9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141DA3-7C20-4907-8338-FAD096E0B3A4}" v="18" dt="2025-05-14T06:41:30.0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Worksheet2.xlsx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15.xml"/><Relationship Id="rId2" Type="http://schemas.microsoft.com/office/2011/relationships/chartStyle" Target="style15.xml"/><Relationship Id="rId1" Type="http://schemas.openxmlformats.org/officeDocument/2006/relationships/package" Target="../embeddings/Microsoft_Excel_Worksheet14.xlsx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16.xml"/><Relationship Id="rId2" Type="http://schemas.microsoft.com/office/2011/relationships/chartStyle" Target="style16.xml"/><Relationship Id="rId1" Type="http://schemas.openxmlformats.org/officeDocument/2006/relationships/package" Target="../embeddings/Microsoft_Excel_Worksheet15.xlsx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17.xml"/><Relationship Id="rId2" Type="http://schemas.microsoft.com/office/2011/relationships/chartStyle" Target="style17.xml"/><Relationship Id="rId1" Type="http://schemas.openxmlformats.org/officeDocument/2006/relationships/package" Target="../embeddings/Microsoft_Excel_Worksheet16.xlsx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18.xml"/><Relationship Id="rId2" Type="http://schemas.microsoft.com/office/2011/relationships/chartStyle" Target="style18.xml"/><Relationship Id="rId1" Type="http://schemas.openxmlformats.org/officeDocument/2006/relationships/package" Target="../embeddings/Microsoft_Excel_Worksheet1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114618407091369"/>
          <c:y val="5.8803894274218088E-2"/>
          <c:w val="0.62973729216425045"/>
          <c:h val="0.82748191790774317"/>
        </c:manualLayout>
      </c:layout>
      <c:barChart>
        <c:barDir val="col"/>
        <c:grouping val="stacked"/>
        <c:varyColors val="0"/>
        <c:ser>
          <c:idx val="3"/>
          <c:order val="4"/>
          <c:tx>
            <c:strRef>
              <c:f>Лист1!$D$1</c:f>
              <c:strCache>
                <c:ptCount val="1"/>
                <c:pt idx="0">
                  <c:v>Генерація на власне споживання</c:v>
                </c:pt>
              </c:strCache>
            </c:strRef>
          </c:tx>
          <c:spPr>
            <a:solidFill>
              <a:srgbClr val="DCE2F0"/>
            </a:solidFill>
            <a:ln>
              <a:noFill/>
            </a:ln>
            <a:effectLst/>
          </c:spPr>
          <c:invertIfNegative val="0"/>
          <c:val>
            <c:numRef>
              <c:f>Лист1!$D$2:$D$25</c:f>
              <c:numCache>
                <c:formatCode>0.0</c:formatCode>
                <c:ptCount val="24"/>
                <c:pt idx="0">
                  <c:v>1.7</c:v>
                </c:pt>
                <c:pt idx="1">
                  <c:v>1.7</c:v>
                </c:pt>
                <c:pt idx="2">
                  <c:v>1.7</c:v>
                </c:pt>
                <c:pt idx="3">
                  <c:v>1.7</c:v>
                </c:pt>
                <c:pt idx="4">
                  <c:v>1.7</c:v>
                </c:pt>
                <c:pt idx="5">
                  <c:v>1.7</c:v>
                </c:pt>
                <c:pt idx="6">
                  <c:v>1.7</c:v>
                </c:pt>
                <c:pt idx="7">
                  <c:v>1.7</c:v>
                </c:pt>
                <c:pt idx="8">
                  <c:v>1.7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1.7</c:v>
                </c:pt>
                <c:pt idx="16">
                  <c:v>1.7</c:v>
                </c:pt>
                <c:pt idx="17">
                  <c:v>1.7</c:v>
                </c:pt>
                <c:pt idx="18">
                  <c:v>1.7</c:v>
                </c:pt>
                <c:pt idx="19">
                  <c:v>1.7</c:v>
                </c:pt>
                <c:pt idx="20">
                  <c:v>1.7</c:v>
                </c:pt>
                <c:pt idx="21">
                  <c:v>1.7</c:v>
                </c:pt>
                <c:pt idx="22">
                  <c:v>1.7</c:v>
                </c:pt>
                <c:pt idx="23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85E-4846-A7B3-22BB144929D7}"/>
            </c:ext>
          </c:extLst>
        </c:ser>
        <c:ser>
          <c:idx val="4"/>
          <c:order val="5"/>
          <c:tx>
            <c:strRef>
              <c:f>Лист1!$E$1</c:f>
              <c:strCache>
                <c:ptCount val="1"/>
                <c:pt idx="0">
                  <c:v>Надлишок генерації на продаж</c:v>
                </c:pt>
              </c:strCache>
            </c:strRef>
          </c:tx>
          <c:spPr>
            <a:pattFill prst="wdUpDiag">
              <a:fgClr>
                <a:schemeClr val="accent1">
                  <a:lumMod val="20000"/>
                  <a:lumOff val="80000"/>
                </a:schemeClr>
              </a:fgClr>
              <a:bgClr>
                <a:srgbClr val="DCE2F0"/>
              </a:bgClr>
            </a:pattFill>
            <a:ln>
              <a:noFill/>
            </a:ln>
            <a:effectLst/>
          </c:spPr>
          <c:invertIfNegative val="0"/>
          <c:val>
            <c:numRef>
              <c:f>Лист1!$E$2:$E$25</c:f>
              <c:numCache>
                <c:formatCode>0.0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1.6519999999999999</c:v>
                </c:pt>
                <c:pt idx="17">
                  <c:v>1.6519999999999999</c:v>
                </c:pt>
                <c:pt idx="18">
                  <c:v>1.6519999999999999</c:v>
                </c:pt>
                <c:pt idx="19">
                  <c:v>1.6519999999999999</c:v>
                </c:pt>
                <c:pt idx="20">
                  <c:v>1.6519999999999999</c:v>
                </c:pt>
                <c:pt idx="21">
                  <c:v>1.6519999999999999</c:v>
                </c:pt>
                <c:pt idx="22">
                  <c:v>1.6519999999999999</c:v>
                </c:pt>
                <c:pt idx="23">
                  <c:v>1.6519999999999999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85E-4846-A7B3-22BB144929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689232176"/>
        <c:axId val="1689232656"/>
        <c:extLst>
          <c:ext xmlns:c15="http://schemas.microsoft.com/office/drawing/2012/chart" uri="{02D57815-91ED-43cb-92C2-25804820EDAC}">
            <c15:filteredBarSeries>
              <c15:ser>
                <c:idx val="0"/>
                <c:order val="1"/>
                <c:tx>
                  <c:strRef>
                    <c:extLst>
                      <c:ext uri="{02D57815-91ED-43cb-92C2-25804820EDAC}">
                        <c15:formulaRef>
                          <c15:sqref>Лист1!$A$1</c15:sqref>
                        </c15:formulaRef>
                      </c:ext>
                    </c:extLst>
                    <c:strCache>
                      <c:ptCount val="1"/>
                      <c:pt idx="0">
                        <c:v>Час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Лист1!$A$2:$A$25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985E-4846-A7B3-22BB144929D7}"/>
                  </c:ext>
                </c:extLst>
              </c15:ser>
            </c15:filteredBarSeries>
            <c15:filteredBarSeries>
              <c15:ser>
                <c:idx val="1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РДН, грн/МВт*год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Лист1!$B$2:$B$25</c15:sqref>
                        </c15:formulaRef>
                      </c:ext>
                    </c:extLst>
                    <c:numCache>
                      <c:formatCode>#,##0</c:formatCode>
                      <c:ptCount val="24"/>
                      <c:pt idx="0">
                        <c:v>4447</c:v>
                      </c:pt>
                      <c:pt idx="1">
                        <c:v>3750</c:v>
                      </c:pt>
                      <c:pt idx="2">
                        <c:v>3000</c:v>
                      </c:pt>
                      <c:pt idx="3">
                        <c:v>2900</c:v>
                      </c:pt>
                      <c:pt idx="4">
                        <c:v>1800</c:v>
                      </c:pt>
                      <c:pt idx="5">
                        <c:v>3000</c:v>
                      </c:pt>
                      <c:pt idx="6">
                        <c:v>3756</c:v>
                      </c:pt>
                      <c:pt idx="7">
                        <c:v>3220</c:v>
                      </c:pt>
                      <c:pt idx="8">
                        <c:v>3220</c:v>
                      </c:pt>
                      <c:pt idx="9" formatCode="General">
                        <c:v>400</c:v>
                      </c:pt>
                      <c:pt idx="10" formatCode="General">
                        <c:v>100</c:v>
                      </c:pt>
                      <c:pt idx="11" formatCode="General">
                        <c:v>100</c:v>
                      </c:pt>
                      <c:pt idx="12" formatCode="General">
                        <c:v>90</c:v>
                      </c:pt>
                      <c:pt idx="13" formatCode="General">
                        <c:v>100</c:v>
                      </c:pt>
                      <c:pt idx="14" formatCode="General">
                        <c:v>450</c:v>
                      </c:pt>
                      <c:pt idx="15">
                        <c:v>3215</c:v>
                      </c:pt>
                      <c:pt idx="16">
                        <c:v>5600</c:v>
                      </c:pt>
                      <c:pt idx="17">
                        <c:v>8891</c:v>
                      </c:pt>
                      <c:pt idx="18">
                        <c:v>8945</c:v>
                      </c:pt>
                      <c:pt idx="19">
                        <c:v>9000</c:v>
                      </c:pt>
                      <c:pt idx="20">
                        <c:v>9000</c:v>
                      </c:pt>
                      <c:pt idx="21">
                        <c:v>8891</c:v>
                      </c:pt>
                      <c:pt idx="22">
                        <c:v>8800</c:v>
                      </c:pt>
                      <c:pt idx="23">
                        <c:v>6477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985E-4846-A7B3-22BB144929D7}"/>
                  </c:ext>
                </c:extLst>
              </c15:ser>
            </c15:filteredBarSeries>
            <c15:filteredBarSeries>
              <c15:ser>
                <c:idx val="2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Лист1!$C$1</c15:sqref>
                        </c15:formulaRef>
                      </c:ext>
                    </c:extLst>
                    <c:strCache>
                      <c:ptCount val="1"/>
                      <c:pt idx="0">
                        <c:v>Генерація, МВт*год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Лист1!$C$2:$C$25</c15:sqref>
                        </c15:formulaRef>
                      </c:ext>
                    </c:extLst>
                    <c:numCache>
                      <c:formatCode>0.0</c:formatCode>
                      <c:ptCount val="24"/>
                      <c:pt idx="0">
                        <c:v>1.7</c:v>
                      </c:pt>
                      <c:pt idx="1">
                        <c:v>1.7</c:v>
                      </c:pt>
                      <c:pt idx="2">
                        <c:v>1.7</c:v>
                      </c:pt>
                      <c:pt idx="3">
                        <c:v>1.7</c:v>
                      </c:pt>
                      <c:pt idx="4">
                        <c:v>1.7</c:v>
                      </c:pt>
                      <c:pt idx="5">
                        <c:v>1.7</c:v>
                      </c:pt>
                      <c:pt idx="6">
                        <c:v>1.7</c:v>
                      </c:pt>
                      <c:pt idx="7">
                        <c:v>1.7</c:v>
                      </c:pt>
                      <c:pt idx="8">
                        <c:v>1.7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1.7</c:v>
                      </c:pt>
                      <c:pt idx="16">
                        <c:v>3.3519999999999999</c:v>
                      </c:pt>
                      <c:pt idx="17">
                        <c:v>3.3519999999999999</c:v>
                      </c:pt>
                      <c:pt idx="18">
                        <c:v>3.3519999999999999</c:v>
                      </c:pt>
                      <c:pt idx="19">
                        <c:v>3.3519999999999999</c:v>
                      </c:pt>
                      <c:pt idx="20">
                        <c:v>3.3519999999999999</c:v>
                      </c:pt>
                      <c:pt idx="21">
                        <c:v>3.3519999999999999</c:v>
                      </c:pt>
                      <c:pt idx="22">
                        <c:v>3.3519999999999999</c:v>
                      </c:pt>
                      <c:pt idx="23">
                        <c:v>3.3519999999999999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985E-4846-A7B3-22BB144929D7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7"/>
          <c:order val="0"/>
          <c:tx>
            <c:strRef>
              <c:f>Лист1!$H$1</c:f>
              <c:strCache>
                <c:ptCount val="1"/>
                <c:pt idx="0">
                  <c:v>Власне споживання, МВт*год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none"/>
          </c:marker>
          <c:val>
            <c:numRef>
              <c:f>Лист1!$H$2:$H$25</c:f>
              <c:numCache>
                <c:formatCode>General</c:formatCode>
                <c:ptCount val="24"/>
                <c:pt idx="0">
                  <c:v>1.7</c:v>
                </c:pt>
                <c:pt idx="1">
                  <c:v>1.7</c:v>
                </c:pt>
                <c:pt idx="2">
                  <c:v>1.7</c:v>
                </c:pt>
                <c:pt idx="3">
                  <c:v>1.7</c:v>
                </c:pt>
                <c:pt idx="4">
                  <c:v>1.7</c:v>
                </c:pt>
                <c:pt idx="5">
                  <c:v>1.7</c:v>
                </c:pt>
                <c:pt idx="6">
                  <c:v>1.7</c:v>
                </c:pt>
                <c:pt idx="7">
                  <c:v>1.7</c:v>
                </c:pt>
                <c:pt idx="8">
                  <c:v>1.7</c:v>
                </c:pt>
                <c:pt idx="9">
                  <c:v>1.7</c:v>
                </c:pt>
                <c:pt idx="10">
                  <c:v>1.7</c:v>
                </c:pt>
                <c:pt idx="11">
                  <c:v>1.7</c:v>
                </c:pt>
                <c:pt idx="12">
                  <c:v>1.7</c:v>
                </c:pt>
                <c:pt idx="13">
                  <c:v>1.7</c:v>
                </c:pt>
                <c:pt idx="14">
                  <c:v>1.7</c:v>
                </c:pt>
                <c:pt idx="15">
                  <c:v>1.7</c:v>
                </c:pt>
                <c:pt idx="16">
                  <c:v>1.7</c:v>
                </c:pt>
                <c:pt idx="17">
                  <c:v>1.7</c:v>
                </c:pt>
                <c:pt idx="18">
                  <c:v>1.7</c:v>
                </c:pt>
                <c:pt idx="19">
                  <c:v>1.7</c:v>
                </c:pt>
                <c:pt idx="20">
                  <c:v>1.7</c:v>
                </c:pt>
                <c:pt idx="21">
                  <c:v>1.7</c:v>
                </c:pt>
                <c:pt idx="22">
                  <c:v>1.7</c:v>
                </c:pt>
                <c:pt idx="23">
                  <c:v>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985E-4846-A7B3-22BB144929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9232176"/>
        <c:axId val="1689232656"/>
      </c:line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1900159"/>
        <c:axId val="1341906399"/>
        <c:extLst>
          <c:ext xmlns:c15="http://schemas.microsoft.com/office/drawing/2012/chart" uri="{02D57815-91ED-43cb-92C2-25804820EDAC}">
            <c15:filteredLineSeries>
              <c15:ser>
                <c:idx val="5"/>
                <c:order val="6"/>
                <c:tx>
                  <c:strRef>
                    <c:extLst>
                      <c:ext uri="{02D57815-91ED-43cb-92C2-25804820EDAC}">
                        <c15:formulaRef>
                          <c15:sqref>Лист1!$F$1</c15:sqref>
                        </c15:formulaRef>
                      </c:ext>
                    </c:extLst>
                    <c:strCache>
                      <c:ptCount val="1"/>
                      <c:pt idx="0">
                        <c:v>Собівартість генерації е/е, грн/МВт*год</c:v>
                      </c:pt>
                    </c:strCache>
                  </c:strRef>
                </c:tx>
                <c:spPr>
                  <a:ln w="28575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Лист1!$F$2:$F$25</c15:sqref>
                        </c15:formulaRef>
                      </c:ext>
                    </c:extLst>
                    <c:numCache>
                      <c:formatCode>#,##0</c:formatCode>
                      <c:ptCount val="24"/>
                      <c:pt idx="0">
                        <c:v>4915</c:v>
                      </c:pt>
                      <c:pt idx="1">
                        <c:v>4915</c:v>
                      </c:pt>
                      <c:pt idx="2">
                        <c:v>4915</c:v>
                      </c:pt>
                      <c:pt idx="3">
                        <c:v>4915</c:v>
                      </c:pt>
                      <c:pt idx="4">
                        <c:v>4915</c:v>
                      </c:pt>
                      <c:pt idx="5">
                        <c:v>4915</c:v>
                      </c:pt>
                      <c:pt idx="6">
                        <c:v>4915</c:v>
                      </c:pt>
                      <c:pt idx="7">
                        <c:v>4915</c:v>
                      </c:pt>
                      <c:pt idx="8">
                        <c:v>4915</c:v>
                      </c:pt>
                      <c:pt idx="9">
                        <c:v>4915</c:v>
                      </c:pt>
                      <c:pt idx="10">
                        <c:v>4915</c:v>
                      </c:pt>
                      <c:pt idx="11">
                        <c:v>4915</c:v>
                      </c:pt>
                      <c:pt idx="12">
                        <c:v>4915</c:v>
                      </c:pt>
                      <c:pt idx="13">
                        <c:v>4915</c:v>
                      </c:pt>
                      <c:pt idx="14">
                        <c:v>4915</c:v>
                      </c:pt>
                      <c:pt idx="15">
                        <c:v>4915</c:v>
                      </c:pt>
                      <c:pt idx="16">
                        <c:v>4915</c:v>
                      </c:pt>
                      <c:pt idx="17">
                        <c:v>4915</c:v>
                      </c:pt>
                      <c:pt idx="18">
                        <c:v>4915</c:v>
                      </c:pt>
                      <c:pt idx="19">
                        <c:v>4915</c:v>
                      </c:pt>
                      <c:pt idx="20">
                        <c:v>4915</c:v>
                      </c:pt>
                      <c:pt idx="21">
                        <c:v>4915</c:v>
                      </c:pt>
                      <c:pt idx="22">
                        <c:v>4915</c:v>
                      </c:pt>
                      <c:pt idx="23">
                        <c:v>4915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985E-4846-A7B3-22BB144929D7}"/>
                  </c:ext>
                </c:extLst>
              </c15:ser>
            </c15:filteredLineSeries>
            <c15:filteredLineSeries>
              <c15:ser>
                <c:idx val="6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Лист1!$G$1</c15:sqref>
                        </c15:formulaRef>
                      </c:ext>
                    </c:extLst>
                    <c:strCache>
                      <c:ptCount val="1"/>
                      <c:pt idx="0">
                        <c:v>РДН+тариф(ОСР,ОСП), грн/МВт*год</c:v>
                      </c:pt>
                    </c:strCache>
                  </c:strRef>
                </c:tx>
                <c:spPr>
                  <a:ln w="28575" cap="rnd">
                    <a:solidFill>
                      <a:schemeClr val="bg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Лист1!$G$2:$G$25</c15:sqref>
                        </c15:formulaRef>
                      </c:ext>
                    </c:extLst>
                    <c:numCache>
                      <c:formatCode>#,##0</c:formatCode>
                      <c:ptCount val="24"/>
                      <c:pt idx="0">
                        <c:v>7203</c:v>
                      </c:pt>
                      <c:pt idx="1">
                        <c:v>6506</c:v>
                      </c:pt>
                      <c:pt idx="2">
                        <c:v>5756</c:v>
                      </c:pt>
                      <c:pt idx="3">
                        <c:v>5656</c:v>
                      </c:pt>
                      <c:pt idx="4">
                        <c:v>4556</c:v>
                      </c:pt>
                      <c:pt idx="5">
                        <c:v>5756</c:v>
                      </c:pt>
                      <c:pt idx="6">
                        <c:v>6512</c:v>
                      </c:pt>
                      <c:pt idx="7">
                        <c:v>5976</c:v>
                      </c:pt>
                      <c:pt idx="8">
                        <c:v>5976</c:v>
                      </c:pt>
                      <c:pt idx="9">
                        <c:v>3156</c:v>
                      </c:pt>
                      <c:pt idx="10">
                        <c:v>2856</c:v>
                      </c:pt>
                      <c:pt idx="11">
                        <c:v>2856</c:v>
                      </c:pt>
                      <c:pt idx="12">
                        <c:v>2846</c:v>
                      </c:pt>
                      <c:pt idx="13">
                        <c:v>2856</c:v>
                      </c:pt>
                      <c:pt idx="14">
                        <c:v>3206</c:v>
                      </c:pt>
                      <c:pt idx="15">
                        <c:v>5971</c:v>
                      </c:pt>
                      <c:pt idx="16">
                        <c:v>8356</c:v>
                      </c:pt>
                      <c:pt idx="17">
                        <c:v>11647</c:v>
                      </c:pt>
                      <c:pt idx="18">
                        <c:v>11702</c:v>
                      </c:pt>
                      <c:pt idx="19">
                        <c:v>11756</c:v>
                      </c:pt>
                      <c:pt idx="20">
                        <c:v>11756</c:v>
                      </c:pt>
                      <c:pt idx="21">
                        <c:v>11648</c:v>
                      </c:pt>
                      <c:pt idx="22">
                        <c:v>11556</c:v>
                      </c:pt>
                      <c:pt idx="23">
                        <c:v>9233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85E-4846-A7B3-22BB144929D7}"/>
                  </c:ext>
                </c:extLst>
              </c15:ser>
            </c15:filteredLineSeries>
          </c:ext>
        </c:extLst>
      </c:lineChart>
      <c:catAx>
        <c:axId val="168923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689232656"/>
        <c:crosses val="autoZero"/>
        <c:auto val="1"/>
        <c:lblAlgn val="ctr"/>
        <c:lblOffset val="100"/>
        <c:noMultiLvlLbl val="0"/>
      </c:catAx>
      <c:valAx>
        <c:axId val="1689232656"/>
        <c:scaling>
          <c:orientation val="minMax"/>
          <c:max val="3.5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prstDash val="lgDash"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689232176"/>
        <c:crosses val="autoZero"/>
        <c:crossBetween val="between"/>
      </c:valAx>
      <c:valAx>
        <c:axId val="1341906399"/>
        <c:scaling>
          <c:orientation val="minMax"/>
          <c:max val="12000"/>
        </c:scaling>
        <c:delete val="1"/>
        <c:axPos val="r"/>
        <c:numFmt formatCode="#,##0" sourceLinked="1"/>
        <c:majorTickMark val="out"/>
        <c:minorTickMark val="none"/>
        <c:tickLblPos val="nextTo"/>
        <c:crossAx val="1341900159"/>
        <c:crosses val="max"/>
        <c:crossBetween val="between"/>
      </c:valAx>
      <c:catAx>
        <c:axId val="1341900159"/>
        <c:scaling>
          <c:orientation val="minMax"/>
        </c:scaling>
        <c:delete val="1"/>
        <c:axPos val="b"/>
        <c:majorTickMark val="out"/>
        <c:minorTickMark val="none"/>
        <c:tickLblPos val="nextTo"/>
        <c:crossAx val="134190639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3.4757315936065146E-2"/>
          <c:y val="0.49938160599214182"/>
          <c:w val="0.27342718355995377"/>
          <c:h val="0.192459631779021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LID4096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</a:defRPr>
      </a:pPr>
      <a:endParaRPr lang="LID4096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661786417322832E-2"/>
          <c:y val="3.4889829764533489E-2"/>
          <c:w val="0.92115071358267719"/>
          <c:h val="0.6602794117647058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Небаланси, що залишилися після оптимізації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Лист1!$B$2:$B$25</c:f>
              <c:numCache>
                <c:formatCode>General</c:formatCode>
                <c:ptCount val="24"/>
                <c:pt idx="0">
                  <c:v>10</c:v>
                </c:pt>
                <c:pt idx="1">
                  <c:v>30</c:v>
                </c:pt>
                <c:pt idx="4">
                  <c:v>10</c:v>
                </c:pt>
                <c:pt idx="6">
                  <c:v>-10</c:v>
                </c:pt>
                <c:pt idx="8">
                  <c:v>10</c:v>
                </c:pt>
                <c:pt idx="10">
                  <c:v>10</c:v>
                </c:pt>
                <c:pt idx="13">
                  <c:v>10</c:v>
                </c:pt>
                <c:pt idx="14">
                  <c:v>-30</c:v>
                </c:pt>
                <c:pt idx="17">
                  <c:v>10</c:v>
                </c:pt>
                <c:pt idx="19">
                  <c:v>10</c:v>
                </c:pt>
                <c:pt idx="20">
                  <c:v>20</c:v>
                </c:pt>
                <c:pt idx="22">
                  <c:v>-10</c:v>
                </c:pt>
                <c:pt idx="23">
                  <c:v>-20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E9-594C-AE7A-9F69CEDDED7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Оптимізовані небаланси</c:v>
                </c:pt>
              </c:strCache>
            </c:strRef>
          </c:tx>
          <c:spPr>
            <a:solidFill>
              <a:srgbClr val="4661AF">
                <a:alpha val="49621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Лист1!$C$2:$C$25</c:f>
              <c:numCache>
                <c:formatCode>General</c:formatCode>
                <c:ptCount val="24"/>
                <c:pt idx="0">
                  <c:v>30</c:v>
                </c:pt>
                <c:pt idx="1">
                  <c:v>30</c:v>
                </c:pt>
                <c:pt idx="2">
                  <c:v>20</c:v>
                </c:pt>
                <c:pt idx="3">
                  <c:v>-10</c:v>
                </c:pt>
                <c:pt idx="4">
                  <c:v>20</c:v>
                </c:pt>
                <c:pt idx="5">
                  <c:v>20</c:v>
                </c:pt>
                <c:pt idx="6">
                  <c:v>-30</c:v>
                </c:pt>
                <c:pt idx="7">
                  <c:v>-10</c:v>
                </c:pt>
                <c:pt idx="8">
                  <c:v>20</c:v>
                </c:pt>
                <c:pt idx="9">
                  <c:v>10</c:v>
                </c:pt>
                <c:pt idx="10">
                  <c:v>40</c:v>
                </c:pt>
                <c:pt idx="11">
                  <c:v>10</c:v>
                </c:pt>
                <c:pt idx="12">
                  <c:v>-20</c:v>
                </c:pt>
                <c:pt idx="13">
                  <c:v>20</c:v>
                </c:pt>
                <c:pt idx="14">
                  <c:v>-30</c:v>
                </c:pt>
                <c:pt idx="15">
                  <c:v>20</c:v>
                </c:pt>
                <c:pt idx="16">
                  <c:v>10</c:v>
                </c:pt>
                <c:pt idx="17">
                  <c:v>30</c:v>
                </c:pt>
                <c:pt idx="18">
                  <c:v>20</c:v>
                </c:pt>
                <c:pt idx="19">
                  <c:v>10</c:v>
                </c:pt>
                <c:pt idx="20">
                  <c:v>30</c:v>
                </c:pt>
                <c:pt idx="21">
                  <c:v>10</c:v>
                </c:pt>
                <c:pt idx="22">
                  <c:v>-20</c:v>
                </c:pt>
                <c:pt idx="23">
                  <c:v>-20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E9-594C-AE7A-9F69CEDDED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"/>
        <c:overlap val="100"/>
        <c:axId val="46947407"/>
        <c:axId val="46948239"/>
      </c:barChart>
      <c:catAx>
        <c:axId val="46947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6948239"/>
        <c:crosses val="autoZero"/>
        <c:auto val="1"/>
        <c:lblAlgn val="ctr"/>
        <c:lblOffset val="100"/>
        <c:noMultiLvlLbl val="0"/>
      </c:catAx>
      <c:valAx>
        <c:axId val="46948239"/>
        <c:scaling>
          <c:orientation val="minMax"/>
          <c:max val="60"/>
          <c:min val="-60"/>
        </c:scaling>
        <c:delete val="1"/>
        <c:axPos val="l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947407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00263483049386"/>
          <c:y val="0.88210997774264865"/>
          <c:w val="0.78837682734345482"/>
          <c:h val="0.11789002225735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95000"/>
              <a:lumOff val="5000"/>
            </a:schemeClr>
          </a:solidFill>
        </a:defRPr>
      </a:pPr>
      <a:endParaRPr lang="uk-UA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661786417322832E-2"/>
          <c:y val="3.4889829764533489E-2"/>
          <c:w val="0.92115071358267719"/>
          <c:h val="0.7294514334848186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Небаланси, що залишилися після оптимізації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c:spPr>
          <c:invertIfNegative val="0"/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Лист1!$B$2:$B$25</c:f>
              <c:numCache>
                <c:formatCode>General</c:formatCode>
                <c:ptCount val="24"/>
              </c:numCache>
            </c:numRef>
          </c:val>
          <c:extLst>
            <c:ext xmlns:c16="http://schemas.microsoft.com/office/drawing/2014/chart" uri="{C3380CC4-5D6E-409C-BE32-E72D297353CC}">
              <c16:uniqueId val="{00000000-FD4F-5041-9DD0-EC0B3CEEEF3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Оптимізовані небаланси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Лист1!$C$2:$C$25</c:f>
              <c:numCache>
                <c:formatCode>General</c:formatCode>
                <c:ptCount val="24"/>
                <c:pt idx="0">
                  <c:v>40</c:v>
                </c:pt>
                <c:pt idx="1">
                  <c:v>60</c:v>
                </c:pt>
                <c:pt idx="2">
                  <c:v>20</c:v>
                </c:pt>
                <c:pt idx="3">
                  <c:v>-10</c:v>
                </c:pt>
                <c:pt idx="4">
                  <c:v>30</c:v>
                </c:pt>
                <c:pt idx="5">
                  <c:v>20</c:v>
                </c:pt>
                <c:pt idx="6">
                  <c:v>-40</c:v>
                </c:pt>
                <c:pt idx="7">
                  <c:v>-10</c:v>
                </c:pt>
                <c:pt idx="8">
                  <c:v>30</c:v>
                </c:pt>
                <c:pt idx="9">
                  <c:v>10</c:v>
                </c:pt>
                <c:pt idx="10">
                  <c:v>50</c:v>
                </c:pt>
                <c:pt idx="11">
                  <c:v>10</c:v>
                </c:pt>
                <c:pt idx="12">
                  <c:v>-20</c:v>
                </c:pt>
                <c:pt idx="13">
                  <c:v>30</c:v>
                </c:pt>
                <c:pt idx="14">
                  <c:v>-60</c:v>
                </c:pt>
                <c:pt idx="15">
                  <c:v>20</c:v>
                </c:pt>
                <c:pt idx="16">
                  <c:v>10</c:v>
                </c:pt>
                <c:pt idx="17">
                  <c:v>40</c:v>
                </c:pt>
                <c:pt idx="18">
                  <c:v>20</c:v>
                </c:pt>
                <c:pt idx="19">
                  <c:v>20</c:v>
                </c:pt>
                <c:pt idx="20">
                  <c:v>50</c:v>
                </c:pt>
                <c:pt idx="21">
                  <c:v>10</c:v>
                </c:pt>
                <c:pt idx="22">
                  <c:v>-30</c:v>
                </c:pt>
                <c:pt idx="23">
                  <c:v>-40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4F-5041-9DD0-EC0B3CEEEF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"/>
        <c:overlap val="100"/>
        <c:axId val="46947407"/>
        <c:axId val="46948239"/>
      </c:barChart>
      <c:catAx>
        <c:axId val="46947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6948239"/>
        <c:crosses val="autoZero"/>
        <c:auto val="1"/>
        <c:lblAlgn val="ctr"/>
        <c:lblOffset val="100"/>
        <c:noMultiLvlLbl val="0"/>
      </c:catAx>
      <c:valAx>
        <c:axId val="46948239"/>
        <c:scaling>
          <c:orientation val="minMax"/>
          <c:max val="60"/>
          <c:min val="-60"/>
        </c:scaling>
        <c:delete val="1"/>
        <c:axPos val="l"/>
        <c:majorGridlines>
          <c:spPr>
            <a:ln w="3175" cap="flat" cmpd="sng" algn="ctr">
              <a:solidFill>
                <a:schemeClr val="bg1"/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947407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95000"/>
              <a:lumOff val="5000"/>
            </a:schemeClr>
          </a:solidFill>
        </a:defRPr>
      </a:pPr>
      <a:endParaRPr lang="uk-UA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Значения Y</c:v>
                </c:pt>
              </c:strCache>
            </c:strRef>
          </c:tx>
          <c:spPr>
            <a:solidFill>
              <a:srgbClr val="9DC3E6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DC3E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A1-E64F-8DC9-CDC540E14E0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8A1-E64F-8DC9-CDC540E14E07}"/>
              </c:ext>
            </c:extLst>
          </c:dPt>
          <c:dPt>
            <c:idx val="2"/>
            <c:invertIfNegative val="0"/>
            <c:bubble3D val="0"/>
            <c:spPr>
              <a:solidFill>
                <a:srgbClr val="9DC3E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8A1-E64F-8DC9-CDC540E14E07}"/>
              </c:ext>
            </c:extLst>
          </c:dPt>
          <c:dPt>
            <c:idx val="3"/>
            <c:invertIfNegative val="0"/>
            <c:bubble3D val="0"/>
            <c:spPr>
              <a:solidFill>
                <a:srgbClr val="9DC3E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8A1-E64F-8DC9-CDC540E14E07}"/>
              </c:ext>
            </c:extLst>
          </c:dPt>
          <c:dPt>
            <c:idx val="4"/>
            <c:invertIfNegative val="0"/>
            <c:bubble3D val="0"/>
            <c:spPr>
              <a:solidFill>
                <a:srgbClr val="9DC3E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8A1-E64F-8DC9-CDC540E14E07}"/>
              </c:ext>
            </c:extLst>
          </c:dPt>
          <c:dPt>
            <c:idx val="5"/>
            <c:invertIfNegative val="0"/>
            <c:bubble3D val="0"/>
            <c:spPr>
              <a:solidFill>
                <a:srgbClr val="9DC3E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8A1-E64F-8DC9-CDC540E14E07}"/>
              </c:ext>
            </c:extLst>
          </c:dPt>
          <c:dPt>
            <c:idx val="7"/>
            <c:invertIfNegative val="0"/>
            <c:bubble3D val="0"/>
            <c:spPr>
              <a:solidFill>
                <a:srgbClr val="9DC3E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8A1-E64F-8DC9-CDC540E14E07}"/>
              </c:ext>
            </c:extLst>
          </c:dPt>
          <c:dPt>
            <c:idx val="9"/>
            <c:invertIfNegative val="0"/>
            <c:bubble3D val="0"/>
            <c:spPr>
              <a:solidFill>
                <a:srgbClr val="9DC3E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8A1-E64F-8DC9-CDC540E14E07}"/>
              </c:ext>
            </c:extLst>
          </c:dPt>
          <c:dPt>
            <c:idx val="10"/>
            <c:invertIfNegative val="0"/>
            <c:bubble3D val="0"/>
            <c:spPr>
              <a:solidFill>
                <a:srgbClr val="9DC3E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8A1-E64F-8DC9-CDC540E14E07}"/>
              </c:ext>
            </c:extLst>
          </c:dPt>
          <c:xVal>
            <c:numRef>
              <c:f>Лист1!$A$2:$A$21</c:f>
              <c:numCache>
                <c:formatCode>General</c:formatCode>
                <c:ptCount val="20"/>
                <c:pt idx="0">
                  <c:v>41</c:v>
                </c:pt>
                <c:pt idx="1">
                  <c:v>32</c:v>
                </c:pt>
                <c:pt idx="2">
                  <c:v>930</c:v>
                </c:pt>
                <c:pt idx="3">
                  <c:v>124</c:v>
                </c:pt>
                <c:pt idx="4">
                  <c:v>33</c:v>
                </c:pt>
                <c:pt idx="5">
                  <c:v>70</c:v>
                </c:pt>
                <c:pt idx="6">
                  <c:v>17</c:v>
                </c:pt>
                <c:pt idx="7">
                  <c:v>10</c:v>
                </c:pt>
                <c:pt idx="8">
                  <c:v>8</c:v>
                </c:pt>
                <c:pt idx="9">
                  <c:v>4</c:v>
                </c:pt>
                <c:pt idx="10">
                  <c:v>22</c:v>
                </c:pt>
                <c:pt idx="11">
                  <c:v>52</c:v>
                </c:pt>
                <c:pt idx="12">
                  <c:v>22</c:v>
                </c:pt>
                <c:pt idx="13">
                  <c:v>2</c:v>
                </c:pt>
                <c:pt idx="14">
                  <c:v>8</c:v>
                </c:pt>
                <c:pt idx="15">
                  <c:v>44</c:v>
                </c:pt>
                <c:pt idx="16">
                  <c:v>2</c:v>
                </c:pt>
                <c:pt idx="17">
                  <c:v>2</c:v>
                </c:pt>
                <c:pt idx="18">
                  <c:v>16</c:v>
                </c:pt>
                <c:pt idx="19">
                  <c:v>3</c:v>
                </c:pt>
              </c:numCache>
            </c:numRef>
          </c:xVal>
          <c:yVal>
            <c:numRef>
              <c:f>Лист1!$B$2:$B$21</c:f>
              <c:numCache>
                <c:formatCode>#,##0</c:formatCode>
                <c:ptCount val="20"/>
                <c:pt idx="0">
                  <c:v>5819.727953394362</c:v>
                </c:pt>
                <c:pt idx="1">
                  <c:v>6566.8715867327501</c:v>
                </c:pt>
                <c:pt idx="2">
                  <c:v>4811.0558784588766</c:v>
                </c:pt>
                <c:pt idx="3">
                  <c:v>1893.99490540696</c:v>
                </c:pt>
                <c:pt idx="4">
                  <c:v>1357.4518528568817</c:v>
                </c:pt>
                <c:pt idx="5">
                  <c:v>958.45143433005057</c:v>
                </c:pt>
                <c:pt idx="6">
                  <c:v>505.68007909134701</c:v>
                </c:pt>
                <c:pt idx="7">
                  <c:v>459.05836210690495</c:v>
                </c:pt>
                <c:pt idx="8">
                  <c:v>162.1127286534531</c:v>
                </c:pt>
                <c:pt idx="9">
                  <c:v>149.1022140531</c:v>
                </c:pt>
                <c:pt idx="10">
                  <c:v>141.56942946459023</c:v>
                </c:pt>
                <c:pt idx="11">
                  <c:v>133.11778274769262</c:v>
                </c:pt>
                <c:pt idx="12">
                  <c:v>97.855252833369974</c:v>
                </c:pt>
                <c:pt idx="13">
                  <c:v>90.820830716911416</c:v>
                </c:pt>
                <c:pt idx="14">
                  <c:v>62.998050043786002</c:v>
                </c:pt>
                <c:pt idx="15">
                  <c:v>53.97197129575617</c:v>
                </c:pt>
                <c:pt idx="16">
                  <c:v>22.562851232687503</c:v>
                </c:pt>
                <c:pt idx="17">
                  <c:v>17.945043180970004</c:v>
                </c:pt>
                <c:pt idx="18">
                  <c:v>10.508525078171498</c:v>
                </c:pt>
                <c:pt idx="19">
                  <c:v>7.1511971630939994</c:v>
                </c:pt>
              </c:numCache>
            </c:numRef>
          </c:yVal>
          <c:bubbleSize>
            <c:numRef>
              <c:f>Лист1!$C$2:$C$21</c:f>
              <c:numCache>
                <c:formatCode>#,##0</c:formatCode>
                <c:ptCount val="20"/>
                <c:pt idx="0">
                  <c:v>5819.727953394362</c:v>
                </c:pt>
                <c:pt idx="1">
                  <c:v>6566.8715867327501</c:v>
                </c:pt>
                <c:pt idx="2">
                  <c:v>4811.0558784588766</c:v>
                </c:pt>
                <c:pt idx="3">
                  <c:v>1893.99490540696</c:v>
                </c:pt>
                <c:pt idx="4">
                  <c:v>1357.4518528568817</c:v>
                </c:pt>
                <c:pt idx="5">
                  <c:v>958.45143433005057</c:v>
                </c:pt>
                <c:pt idx="6">
                  <c:v>505.68007909134701</c:v>
                </c:pt>
                <c:pt idx="7">
                  <c:v>459.05836210690495</c:v>
                </c:pt>
                <c:pt idx="8">
                  <c:v>162.1127286534531</c:v>
                </c:pt>
                <c:pt idx="9">
                  <c:v>149.1022140531</c:v>
                </c:pt>
                <c:pt idx="10">
                  <c:v>141.56942946459023</c:v>
                </c:pt>
                <c:pt idx="11">
                  <c:v>133.11778274769262</c:v>
                </c:pt>
                <c:pt idx="12">
                  <c:v>97.855252833369974</c:v>
                </c:pt>
                <c:pt idx="13">
                  <c:v>90.820830716911416</c:v>
                </c:pt>
                <c:pt idx="14">
                  <c:v>62.998050043786002</c:v>
                </c:pt>
                <c:pt idx="15">
                  <c:v>53.97197129575617</c:v>
                </c:pt>
                <c:pt idx="16">
                  <c:v>22.562851232687503</c:v>
                </c:pt>
                <c:pt idx="17">
                  <c:v>17.945043180970004</c:v>
                </c:pt>
                <c:pt idx="18">
                  <c:v>10.508525078171498</c:v>
                </c:pt>
                <c:pt idx="19">
                  <c:v>7.1511971630939994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2-48A1-E64F-8DC9-CDC540E14E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705513120"/>
        <c:axId val="705502720"/>
      </c:bubbleChart>
      <c:valAx>
        <c:axId val="705513120"/>
        <c:scaling>
          <c:orientation val="minMax"/>
          <c:max val="14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05502720"/>
        <c:crosses val="autoZero"/>
        <c:crossBetween val="midCat"/>
        <c:majorUnit val="20"/>
      </c:valAx>
      <c:valAx>
        <c:axId val="705502720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7055131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</a:defRPr>
      </a:pPr>
      <a:endParaRPr lang="uk-UA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183808612739149E-2"/>
          <c:y val="1.9719627446889289E-2"/>
          <c:w val="0.89396632695478007"/>
          <c:h val="0.90251321710716093"/>
        </c:manualLayout>
      </c:layout>
      <c:bubbleChart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Значения Y</c:v>
                </c:pt>
              </c:strCache>
            </c:strRef>
          </c:tx>
          <c:spPr>
            <a:solidFill>
              <a:srgbClr val="9DC3E6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DC3E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4AC-8142-AA36-0AEBD63E5937}"/>
              </c:ext>
            </c:extLst>
          </c:dPt>
          <c:dPt>
            <c:idx val="1"/>
            <c:invertIfNegative val="0"/>
            <c:bubble3D val="0"/>
            <c:spPr>
              <a:solidFill>
                <a:srgbClr val="9DC3E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AC-8142-AA36-0AEBD63E5937}"/>
              </c:ext>
            </c:extLst>
          </c:dPt>
          <c:dPt>
            <c:idx val="2"/>
            <c:invertIfNegative val="0"/>
            <c:bubble3D val="0"/>
            <c:spPr>
              <a:solidFill>
                <a:srgbClr val="9DC3E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4AC-8142-AA36-0AEBD63E5937}"/>
              </c:ext>
            </c:extLst>
          </c:dPt>
          <c:dPt>
            <c:idx val="3"/>
            <c:invertIfNegative val="0"/>
            <c:bubble3D val="0"/>
            <c:spPr>
              <a:solidFill>
                <a:srgbClr val="9DC3E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4AC-8142-AA36-0AEBD63E5937}"/>
              </c:ext>
            </c:extLst>
          </c:dPt>
          <c:dPt>
            <c:idx val="4"/>
            <c:invertIfNegative val="0"/>
            <c:bubble3D val="0"/>
            <c:spPr>
              <a:solidFill>
                <a:srgbClr val="9DC3E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4AC-8142-AA36-0AEBD63E5937}"/>
              </c:ext>
            </c:extLst>
          </c:dPt>
          <c:dPt>
            <c:idx val="5"/>
            <c:invertIfNegative val="0"/>
            <c:bubble3D val="0"/>
            <c:spPr>
              <a:solidFill>
                <a:srgbClr val="9DC3E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4AC-8142-AA36-0AEBD63E5937}"/>
              </c:ext>
            </c:extLst>
          </c:dPt>
          <c:dPt>
            <c:idx val="12"/>
            <c:invertIfNegative val="0"/>
            <c:bubble3D val="0"/>
            <c:spPr>
              <a:solidFill>
                <a:srgbClr val="9DC3E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4AC-8142-AA36-0AEBD63E5937}"/>
              </c:ext>
            </c:extLst>
          </c:dPt>
          <c:dPt>
            <c:idx val="16"/>
            <c:invertIfNegative val="0"/>
            <c:bubble3D val="0"/>
            <c:spPr>
              <a:solidFill>
                <a:srgbClr val="9DC3E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4AC-8142-AA36-0AEBD63E5937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AC-8142-AA36-0AEBD63E593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uk-UA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F4AC-8142-AA36-0AEBD63E593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uk-UA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F4AC-8142-AA36-0AEBD63E593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uk-UA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F4AC-8142-AA36-0AEBD63E593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uk-UA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F4AC-8142-AA36-0AEBD63E593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uk-UA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F4AC-8142-AA36-0AEBD63E593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uk-UA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F4AC-8142-AA36-0AEBD63E5937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uk-UA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F4AC-8142-AA36-0AEBD63E5937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uk-UA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F4AC-8142-AA36-0AEBD63E5937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uk-UA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F4AC-8142-AA36-0AEBD63E5937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uk-UA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F4AC-8142-AA36-0AEBD63E5937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endParaRPr lang="uk-UA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F4AC-8142-AA36-0AEBD63E5937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endParaRPr lang="uk-UA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F4AC-8142-AA36-0AEBD63E5937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endParaRPr lang="uk-UA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F4AC-8142-AA36-0AEBD63E5937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endParaRPr lang="uk-UA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F4AC-8142-AA36-0AEBD63E5937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endParaRPr lang="uk-UA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F4AC-8142-AA36-0AEBD63E5937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endParaRPr lang="uk-UA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F4AC-8142-AA36-0AEBD63E5937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endParaRPr lang="uk-UA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9-F4AC-8142-AA36-0AEBD63E5937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endParaRPr lang="uk-UA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F4AC-8142-AA36-0AEBD63E5937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endParaRPr lang="uk-UA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F4AC-8142-AA36-0AEBD63E59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Лист1!$A$2:$A$21</c:f>
              <c:numCache>
                <c:formatCode>General</c:formatCode>
                <c:ptCount val="20"/>
                <c:pt idx="0">
                  <c:v>41</c:v>
                </c:pt>
                <c:pt idx="1">
                  <c:v>32</c:v>
                </c:pt>
                <c:pt idx="2">
                  <c:v>930</c:v>
                </c:pt>
                <c:pt idx="3">
                  <c:v>124</c:v>
                </c:pt>
                <c:pt idx="4">
                  <c:v>33</c:v>
                </c:pt>
                <c:pt idx="5">
                  <c:v>70</c:v>
                </c:pt>
                <c:pt idx="6">
                  <c:v>17</c:v>
                </c:pt>
                <c:pt idx="7">
                  <c:v>10</c:v>
                </c:pt>
                <c:pt idx="8">
                  <c:v>8</c:v>
                </c:pt>
                <c:pt idx="9">
                  <c:v>4</c:v>
                </c:pt>
                <c:pt idx="10">
                  <c:v>22</c:v>
                </c:pt>
                <c:pt idx="11">
                  <c:v>52</c:v>
                </c:pt>
                <c:pt idx="12">
                  <c:v>22</c:v>
                </c:pt>
                <c:pt idx="13">
                  <c:v>2</c:v>
                </c:pt>
                <c:pt idx="14">
                  <c:v>8</c:v>
                </c:pt>
                <c:pt idx="15">
                  <c:v>44</c:v>
                </c:pt>
                <c:pt idx="16">
                  <c:v>2</c:v>
                </c:pt>
                <c:pt idx="17">
                  <c:v>2</c:v>
                </c:pt>
                <c:pt idx="18">
                  <c:v>16</c:v>
                </c:pt>
                <c:pt idx="19">
                  <c:v>3</c:v>
                </c:pt>
              </c:numCache>
            </c:numRef>
          </c:xVal>
          <c:yVal>
            <c:numRef>
              <c:f>Лист1!$B$2:$B$21</c:f>
              <c:numCache>
                <c:formatCode>#,##0</c:formatCode>
                <c:ptCount val="20"/>
                <c:pt idx="0">
                  <c:v>5819.727953394362</c:v>
                </c:pt>
                <c:pt idx="1">
                  <c:v>6566.8715867327501</c:v>
                </c:pt>
                <c:pt idx="2">
                  <c:v>4811.0558784588766</c:v>
                </c:pt>
                <c:pt idx="3">
                  <c:v>1893.99490540696</c:v>
                </c:pt>
                <c:pt idx="4">
                  <c:v>1357.4518528568817</c:v>
                </c:pt>
                <c:pt idx="5">
                  <c:v>958.45143433005057</c:v>
                </c:pt>
                <c:pt idx="6">
                  <c:v>505.68007909134701</c:v>
                </c:pt>
                <c:pt idx="7">
                  <c:v>459.05836210690495</c:v>
                </c:pt>
                <c:pt idx="8">
                  <c:v>162.1127286534531</c:v>
                </c:pt>
                <c:pt idx="9">
                  <c:v>149.1022140531</c:v>
                </c:pt>
                <c:pt idx="10">
                  <c:v>141.56942946459023</c:v>
                </c:pt>
                <c:pt idx="11">
                  <c:v>133.11778274769262</c:v>
                </c:pt>
                <c:pt idx="12">
                  <c:v>97.855252833369974</c:v>
                </c:pt>
                <c:pt idx="13">
                  <c:v>90.820830716911416</c:v>
                </c:pt>
                <c:pt idx="14">
                  <c:v>62.998050043786002</c:v>
                </c:pt>
                <c:pt idx="15">
                  <c:v>53.97197129575617</c:v>
                </c:pt>
                <c:pt idx="16">
                  <c:v>22.562851232687503</c:v>
                </c:pt>
                <c:pt idx="17">
                  <c:v>17.945043180970004</c:v>
                </c:pt>
                <c:pt idx="18">
                  <c:v>10.508525078171498</c:v>
                </c:pt>
                <c:pt idx="19">
                  <c:v>7.1511971630939994</c:v>
                </c:pt>
              </c:numCache>
            </c:numRef>
          </c:yVal>
          <c:bubbleSize>
            <c:numRef>
              <c:f>Лист1!$C$2:$C$21</c:f>
              <c:numCache>
                <c:formatCode>#,##0</c:formatCode>
                <c:ptCount val="20"/>
                <c:pt idx="0">
                  <c:v>5819.727953394362</c:v>
                </c:pt>
                <c:pt idx="1">
                  <c:v>6566.8715867327501</c:v>
                </c:pt>
                <c:pt idx="2">
                  <c:v>4811.0558784588766</c:v>
                </c:pt>
                <c:pt idx="3">
                  <c:v>1893.99490540696</c:v>
                </c:pt>
                <c:pt idx="4">
                  <c:v>1357.4518528568817</c:v>
                </c:pt>
                <c:pt idx="5">
                  <c:v>958.45143433005057</c:v>
                </c:pt>
                <c:pt idx="6">
                  <c:v>505.68007909134701</c:v>
                </c:pt>
                <c:pt idx="7">
                  <c:v>459.05836210690495</c:v>
                </c:pt>
                <c:pt idx="8">
                  <c:v>162.1127286534531</c:v>
                </c:pt>
                <c:pt idx="9">
                  <c:v>149.1022140531</c:v>
                </c:pt>
                <c:pt idx="10">
                  <c:v>141.56942946459023</c:v>
                </c:pt>
                <c:pt idx="11">
                  <c:v>133.11778274769262</c:v>
                </c:pt>
                <c:pt idx="12">
                  <c:v>97.855252833369974</c:v>
                </c:pt>
                <c:pt idx="13">
                  <c:v>90.820830716911416</c:v>
                </c:pt>
                <c:pt idx="14">
                  <c:v>62.998050043786002</c:v>
                </c:pt>
                <c:pt idx="15">
                  <c:v>53.97197129575617</c:v>
                </c:pt>
                <c:pt idx="16">
                  <c:v>22.562851232687503</c:v>
                </c:pt>
                <c:pt idx="17">
                  <c:v>17.945043180970004</c:v>
                </c:pt>
                <c:pt idx="18">
                  <c:v>10.508525078171498</c:v>
                </c:pt>
                <c:pt idx="19">
                  <c:v>7.1511971630939994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Лист1!$E$2</c15:f>
                <c15:dlblRangeCache>
                  <c:ptCount val="1"/>
                  <c:pt idx="0">
                    <c:v>ТОВ "Д.ТРЕЙДІНГ"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C-F4AC-8142-AA36-0AEBD63E59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705513120"/>
        <c:axId val="705502720"/>
      </c:bubbleChart>
      <c:valAx>
        <c:axId val="705513120"/>
        <c:scaling>
          <c:orientation val="minMax"/>
          <c:max val="24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05502720"/>
        <c:crosses val="autoZero"/>
        <c:crossBetween val="midCat"/>
        <c:majorUnit val="4"/>
      </c:valAx>
      <c:valAx>
        <c:axId val="705502720"/>
        <c:scaling>
          <c:orientation val="minMax"/>
          <c:max val="56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705513120"/>
        <c:crosses val="autoZero"/>
        <c:crossBetween val="midCat"/>
        <c:majorUnit val="7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</a:defRPr>
      </a:pPr>
      <a:endParaRPr lang="uk-UA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Сценарій 1</c:v>
                </c:pt>
                <c:pt idx="1">
                  <c:v>Сценарій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17.459703000000001</c:v>
                </c:pt>
                <c:pt idx="1">
                  <c:v>3.957338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32-4009-8437-BB010A8695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8"/>
        <c:overlap val="-27"/>
        <c:axId val="427444047"/>
        <c:axId val="1654006384"/>
      </c:barChart>
      <c:catAx>
        <c:axId val="427444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654006384"/>
        <c:crosses val="autoZero"/>
        <c:auto val="1"/>
        <c:lblAlgn val="ctr"/>
        <c:lblOffset val="100"/>
        <c:noMultiLvlLbl val="0"/>
      </c:catAx>
      <c:valAx>
        <c:axId val="1654006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27444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uk-UA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0.1789735215996715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63-4BCE-BC4D-A0104268943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Сценарій 1</c:v>
                </c:pt>
                <c:pt idx="1">
                  <c:v>Сценарій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23.733986999999999</c:v>
                </c:pt>
                <c:pt idx="1">
                  <c:v>-0.430371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63-4BCE-BC4D-A010426894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8"/>
        <c:overlap val="-27"/>
        <c:axId val="427444047"/>
        <c:axId val="1654006384"/>
      </c:barChart>
      <c:catAx>
        <c:axId val="427444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654006384"/>
        <c:crosses val="autoZero"/>
        <c:auto val="1"/>
        <c:lblAlgn val="ctr"/>
        <c:lblOffset val="100"/>
        <c:noMultiLvlLbl val="0"/>
      </c:catAx>
      <c:valAx>
        <c:axId val="1654006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27444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uk-UA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406729906111253E-2"/>
          <c:y val="5.6307516670921584E-2"/>
          <c:w val="0.87280729225017573"/>
          <c:h val="0.7137991049519079"/>
        </c:manualLayout>
      </c:layout>
      <c:area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Витрати</c:v>
                </c:pt>
              </c:strCache>
            </c:strRef>
          </c:tx>
          <c:spPr>
            <a:solidFill>
              <a:schemeClr val="bg1">
                <a:lumMod val="75000"/>
                <a:alpha val="47000"/>
              </a:schemeClr>
            </a:solidFill>
            <a:ln>
              <a:noFill/>
            </a:ln>
            <a:effectLst/>
          </c:spPr>
          <c:cat>
            <c:strRef>
              <c:f>Лист1!$A$2:$A$13</c:f>
              <c:strCache>
                <c:ptCount val="12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  <c:pt idx="11">
                  <c:v>грудень</c:v>
                </c:pt>
              </c:strCache>
            </c:strRef>
          </c:cat>
          <c:val>
            <c:numRef>
              <c:f>Лист1!$B$2:$B$13</c:f>
              <c:numCache>
                <c:formatCode>#,##0</c:formatCode>
                <c:ptCount val="12"/>
                <c:pt idx="0">
                  <c:v>-7036610.041679359</c:v>
                </c:pt>
                <c:pt idx="1">
                  <c:v>-13544974.708435198</c:v>
                </c:pt>
                <c:pt idx="2">
                  <c:v>-19499325.933198079</c:v>
                </c:pt>
                <c:pt idx="3">
                  <c:v>-25702517.493308157</c:v>
                </c:pt>
                <c:pt idx="4">
                  <c:v>-31824361.154022396</c:v>
                </c:pt>
                <c:pt idx="5">
                  <c:v>-38281189.686639361</c:v>
                </c:pt>
                <c:pt idx="6">
                  <c:v>-45407987.963061765</c:v>
                </c:pt>
                <c:pt idx="7">
                  <c:v>-52577482.038275845</c:v>
                </c:pt>
                <c:pt idx="8">
                  <c:v>-58866818.134941444</c:v>
                </c:pt>
                <c:pt idx="9">
                  <c:v>-65439602.969370887</c:v>
                </c:pt>
                <c:pt idx="10">
                  <c:v>-71445490.328272641</c:v>
                </c:pt>
                <c:pt idx="11">
                  <c:v>-79361317.174785286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E1-4A4C-B300-54B6633AF89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Дохід </c:v>
                </c:pt>
              </c:strCache>
            </c:strRef>
          </c:tx>
          <c:spPr>
            <a:solidFill>
              <a:srgbClr val="FFC000">
                <a:alpha val="36000"/>
              </a:srgbClr>
            </a:solidFill>
            <a:ln>
              <a:noFill/>
            </a:ln>
            <a:effectLst/>
          </c:spPr>
          <c:cat>
            <c:strRef>
              <c:f>Лист1!$A$2:$A$13</c:f>
              <c:strCache>
                <c:ptCount val="12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  <c:pt idx="11">
                  <c:v>грудень</c:v>
                </c:pt>
              </c:strCache>
            </c:strRef>
          </c:cat>
          <c:val>
            <c:numRef>
              <c:f>Лист1!$C$2:$C$13</c:f>
              <c:numCache>
                <c:formatCode>#,##0</c:formatCode>
                <c:ptCount val="12"/>
                <c:pt idx="0">
                  <c:v>10009696.242000008</c:v>
                </c:pt>
                <c:pt idx="1">
                  <c:v>19285867.98783027</c:v>
                </c:pt>
                <c:pt idx="2">
                  <c:v>27490617.254834864</c:v>
                </c:pt>
                <c:pt idx="3">
                  <c:v>35467385.070916958</c:v>
                </c:pt>
                <c:pt idx="4">
                  <c:v>43829893.624426305</c:v>
                </c:pt>
                <c:pt idx="5">
                  <c:v>52927025.270061009</c:v>
                </c:pt>
                <c:pt idx="6">
                  <c:v>63229296.523017339</c:v>
                </c:pt>
                <c:pt idx="7">
                  <c:v>73506704.965709299</c:v>
                </c:pt>
                <c:pt idx="8">
                  <c:v>82832185.596378982</c:v>
                </c:pt>
                <c:pt idx="9">
                  <c:v>92377587.160374418</c:v>
                </c:pt>
                <c:pt idx="10">
                  <c:v>101105949.51936962</c:v>
                </c:pt>
                <c:pt idx="11">
                  <c:v>111250458.99466425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E1-4A4C-B300-54B6633AF8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0550559"/>
        <c:axId val="1120552959"/>
      </c:area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EBITDA</c:v>
                </c:pt>
              </c:strCache>
            </c:strRef>
          </c:tx>
          <c:spPr>
            <a:ln w="28575" cap="rnd">
              <a:solidFill>
                <a:srgbClr val="173A99"/>
              </a:solidFill>
              <a:round/>
            </a:ln>
            <a:effectLst/>
          </c:spPr>
          <c:marker>
            <c:symbol val="none"/>
          </c:marker>
          <c:dPt>
            <c:idx val="6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11E1-4A4C-B300-54B6633AF895}"/>
              </c:ext>
            </c:extLst>
          </c:dPt>
          <c:dPt>
            <c:idx val="11"/>
            <c:marker>
              <c:symbol val="circle"/>
              <c:size val="9"/>
              <c:spPr>
                <a:solidFill>
                  <a:schemeClr val="bg1"/>
                </a:solidFill>
                <a:ln w="28575">
                  <a:solidFill>
                    <a:srgbClr val="173A99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11E1-4A4C-B300-54B6633AF895}"/>
              </c:ext>
            </c:extLst>
          </c:dPt>
          <c:cat>
            <c:strRef>
              <c:f>Лист1!$A$2:$A$13</c:f>
              <c:strCache>
                <c:ptCount val="12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  <c:pt idx="11">
                  <c:v>грудень</c:v>
                </c:pt>
              </c:strCache>
            </c:strRef>
          </c:cat>
          <c:val>
            <c:numRef>
              <c:f>Лист1!$D$2:$D$13</c:f>
              <c:numCache>
                <c:formatCode>#,##0</c:formatCode>
                <c:ptCount val="12"/>
                <c:pt idx="0">
                  <c:v>2973086.200320649</c:v>
                </c:pt>
                <c:pt idx="1">
                  <c:v>5740893.2793950718</c:v>
                </c:pt>
                <c:pt idx="2">
                  <c:v>7991291.3216367867</c:v>
                </c:pt>
                <c:pt idx="3">
                  <c:v>9764867.5776087996</c:v>
                </c:pt>
                <c:pt idx="4">
                  <c:v>12005532.470403912</c:v>
                </c:pt>
                <c:pt idx="5">
                  <c:v>14645835.583421655</c:v>
                </c:pt>
                <c:pt idx="6">
                  <c:v>17821308.559955586</c:v>
                </c:pt>
                <c:pt idx="7">
                  <c:v>20929222.927433468</c:v>
                </c:pt>
                <c:pt idx="8">
                  <c:v>23965367.461437546</c:v>
                </c:pt>
                <c:pt idx="9">
                  <c:v>26937984.191003542</c:v>
                </c:pt>
                <c:pt idx="10">
                  <c:v>29660459.191096984</c:v>
                </c:pt>
                <c:pt idx="11">
                  <c:v>31889141.819878981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11E1-4A4C-B300-54B6633AF8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20550559"/>
        <c:axId val="1120552959"/>
      </c:lineChart>
      <c:catAx>
        <c:axId val="1120550559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120552959"/>
        <c:crosses val="autoZero"/>
        <c:auto val="1"/>
        <c:lblAlgn val="ctr"/>
        <c:lblOffset val="100"/>
        <c:noMultiLvlLbl val="0"/>
      </c:catAx>
      <c:valAx>
        <c:axId val="1120552959"/>
        <c:scaling>
          <c:orientation val="minMax"/>
          <c:max val="120000000"/>
          <c:min val="-800000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lgDash"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120550559"/>
        <c:crosses val="autoZero"/>
        <c:crossBetween val="between"/>
        <c:majorUnit val="20000000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669502562313493"/>
          <c:y val="5.8803894274218088E-2"/>
          <c:w val="0.62388782251305486"/>
          <c:h val="0.82748191790774317"/>
        </c:manualLayout>
      </c:layout>
      <c:lineChart>
        <c:grouping val="standard"/>
        <c:varyColors val="0"/>
        <c:ser>
          <c:idx val="5"/>
          <c:order val="1"/>
          <c:tx>
            <c:strRef>
              <c:f>Лист1!$F$1</c:f>
              <c:strCache>
                <c:ptCount val="1"/>
                <c:pt idx="0">
                  <c:v>Собівартість генерації 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none"/>
          </c:marker>
          <c:val>
            <c:numRef>
              <c:f>Лист1!$F$2:$F$25</c:f>
              <c:numCache>
                <c:formatCode>#,##0</c:formatCode>
                <c:ptCount val="24"/>
                <c:pt idx="0">
                  <c:v>4915</c:v>
                </c:pt>
                <c:pt idx="1">
                  <c:v>4915</c:v>
                </c:pt>
                <c:pt idx="2">
                  <c:v>4915</c:v>
                </c:pt>
                <c:pt idx="3">
                  <c:v>4915</c:v>
                </c:pt>
                <c:pt idx="4">
                  <c:v>4915</c:v>
                </c:pt>
                <c:pt idx="5">
                  <c:v>4915</c:v>
                </c:pt>
                <c:pt idx="6">
                  <c:v>4915</c:v>
                </c:pt>
                <c:pt idx="7">
                  <c:v>4915</c:v>
                </c:pt>
                <c:pt idx="8">
                  <c:v>4915</c:v>
                </c:pt>
                <c:pt idx="9">
                  <c:v>4915</c:v>
                </c:pt>
                <c:pt idx="10">
                  <c:v>4915</c:v>
                </c:pt>
                <c:pt idx="11">
                  <c:v>4915</c:v>
                </c:pt>
                <c:pt idx="12">
                  <c:v>4915</c:v>
                </c:pt>
                <c:pt idx="13">
                  <c:v>4915</c:v>
                </c:pt>
                <c:pt idx="14">
                  <c:v>4915</c:v>
                </c:pt>
                <c:pt idx="15">
                  <c:v>4915</c:v>
                </c:pt>
                <c:pt idx="16">
                  <c:v>4915</c:v>
                </c:pt>
                <c:pt idx="17">
                  <c:v>4915</c:v>
                </c:pt>
                <c:pt idx="18">
                  <c:v>4915</c:v>
                </c:pt>
                <c:pt idx="19">
                  <c:v>4915</c:v>
                </c:pt>
                <c:pt idx="20">
                  <c:v>4915</c:v>
                </c:pt>
                <c:pt idx="21">
                  <c:v>4915</c:v>
                </c:pt>
                <c:pt idx="22">
                  <c:v>4915</c:v>
                </c:pt>
                <c:pt idx="23">
                  <c:v>4915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41D-4C32-B60C-0E1AC7BD4050}"/>
            </c:ext>
          </c:extLst>
        </c:ser>
        <c:ser>
          <c:idx val="1"/>
          <c:order val="2"/>
          <c:tx>
            <c:strRef>
              <c:f>Лист1!$B$1</c:f>
              <c:strCache>
                <c:ptCount val="1"/>
                <c:pt idx="0">
                  <c:v>Ціна РДН</c:v>
                </c:pt>
              </c:strCache>
            </c:strRef>
          </c:tx>
          <c:spPr>
            <a:ln w="25400" cap="rnd">
              <a:solidFill>
                <a:srgbClr val="009AD0"/>
              </a:solidFill>
              <a:round/>
            </a:ln>
            <a:effectLst/>
          </c:spPr>
          <c:marker>
            <c:symbol val="none"/>
          </c:marker>
          <c:val>
            <c:numRef>
              <c:f>Лист1!$B$2:$B$25</c:f>
              <c:numCache>
                <c:formatCode>#,##0</c:formatCode>
                <c:ptCount val="24"/>
                <c:pt idx="0">
                  <c:v>4447</c:v>
                </c:pt>
                <c:pt idx="1">
                  <c:v>3750</c:v>
                </c:pt>
                <c:pt idx="2">
                  <c:v>3000</c:v>
                </c:pt>
                <c:pt idx="3">
                  <c:v>2900</c:v>
                </c:pt>
                <c:pt idx="4">
                  <c:v>2100</c:v>
                </c:pt>
                <c:pt idx="5">
                  <c:v>3000</c:v>
                </c:pt>
                <c:pt idx="6">
                  <c:v>3756</c:v>
                </c:pt>
                <c:pt idx="7">
                  <c:v>3220</c:v>
                </c:pt>
                <c:pt idx="8">
                  <c:v>3220</c:v>
                </c:pt>
                <c:pt idx="9" formatCode="General">
                  <c:v>400</c:v>
                </c:pt>
                <c:pt idx="10" formatCode="General">
                  <c:v>100</c:v>
                </c:pt>
                <c:pt idx="11" formatCode="General">
                  <c:v>100</c:v>
                </c:pt>
                <c:pt idx="12" formatCode="General">
                  <c:v>90</c:v>
                </c:pt>
                <c:pt idx="13" formatCode="General">
                  <c:v>100</c:v>
                </c:pt>
                <c:pt idx="14" formatCode="General">
                  <c:v>450</c:v>
                </c:pt>
                <c:pt idx="15">
                  <c:v>3215</c:v>
                </c:pt>
                <c:pt idx="16">
                  <c:v>5600</c:v>
                </c:pt>
                <c:pt idx="17">
                  <c:v>8891</c:v>
                </c:pt>
                <c:pt idx="18">
                  <c:v>8945</c:v>
                </c:pt>
                <c:pt idx="19">
                  <c:v>9000</c:v>
                </c:pt>
                <c:pt idx="20">
                  <c:v>9000</c:v>
                </c:pt>
                <c:pt idx="21">
                  <c:v>8891</c:v>
                </c:pt>
                <c:pt idx="22">
                  <c:v>8800</c:v>
                </c:pt>
                <c:pt idx="23">
                  <c:v>6477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741D-4C32-B60C-0E1AC7BD4050}"/>
            </c:ext>
          </c:extLst>
        </c:ser>
        <c:ser>
          <c:idx val="6"/>
          <c:order val="6"/>
          <c:tx>
            <c:strRef>
              <c:f>Лист1!$G$1</c:f>
              <c:strCache>
                <c:ptCount val="1"/>
                <c:pt idx="0">
                  <c:v>Повна ціна (РДН+ОСП+ОСР)</c:v>
                </c:pt>
              </c:strCache>
            </c:strRef>
          </c:tx>
          <c:spPr>
            <a:ln w="25400" cap="rnd">
              <a:solidFill>
                <a:srgbClr val="2D4F8B"/>
              </a:solidFill>
              <a:round/>
            </a:ln>
            <a:effectLst/>
          </c:spPr>
          <c:marker>
            <c:symbol val="none"/>
          </c:marker>
          <c:val>
            <c:numRef>
              <c:f>Лист1!$G$2:$G$25</c:f>
              <c:numCache>
                <c:formatCode>#,##0</c:formatCode>
                <c:ptCount val="24"/>
                <c:pt idx="0">
                  <c:v>7203</c:v>
                </c:pt>
                <c:pt idx="1">
                  <c:v>6506</c:v>
                </c:pt>
                <c:pt idx="2">
                  <c:v>5756</c:v>
                </c:pt>
                <c:pt idx="3">
                  <c:v>5656</c:v>
                </c:pt>
                <c:pt idx="4">
                  <c:v>4856</c:v>
                </c:pt>
                <c:pt idx="5">
                  <c:v>5756</c:v>
                </c:pt>
                <c:pt idx="6">
                  <c:v>6512</c:v>
                </c:pt>
                <c:pt idx="7">
                  <c:v>5976</c:v>
                </c:pt>
                <c:pt idx="8">
                  <c:v>5976</c:v>
                </c:pt>
                <c:pt idx="9">
                  <c:v>3156</c:v>
                </c:pt>
                <c:pt idx="10">
                  <c:v>2856</c:v>
                </c:pt>
                <c:pt idx="11">
                  <c:v>2856</c:v>
                </c:pt>
                <c:pt idx="12">
                  <c:v>2846</c:v>
                </c:pt>
                <c:pt idx="13">
                  <c:v>2856</c:v>
                </c:pt>
                <c:pt idx="14">
                  <c:v>3206</c:v>
                </c:pt>
                <c:pt idx="15">
                  <c:v>5971</c:v>
                </c:pt>
                <c:pt idx="16">
                  <c:v>8356</c:v>
                </c:pt>
                <c:pt idx="17">
                  <c:v>11647</c:v>
                </c:pt>
                <c:pt idx="18">
                  <c:v>11702</c:v>
                </c:pt>
                <c:pt idx="19">
                  <c:v>11756</c:v>
                </c:pt>
                <c:pt idx="20">
                  <c:v>11756</c:v>
                </c:pt>
                <c:pt idx="21">
                  <c:v>11648</c:v>
                </c:pt>
                <c:pt idx="22">
                  <c:v>11556</c:v>
                </c:pt>
                <c:pt idx="23">
                  <c:v>9233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741D-4C32-B60C-0E1AC7BD40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89232176"/>
        <c:axId val="168923265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Лист1!$A$1</c15:sqref>
                        </c15:formulaRef>
                      </c:ext>
                    </c:extLst>
                    <c:strCache>
                      <c:ptCount val="1"/>
                      <c:pt idx="0">
                        <c:v>Час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val>
                  <c:numRef>
                    <c:extLst>
                      <c:ext uri="{02D57815-91ED-43cb-92C2-25804820EDAC}">
                        <c15:formulaRef>
                          <c15:sqref>Лист1!$A$2:$A$25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741D-4C32-B60C-0E1AC7BD4050}"/>
                  </c:ext>
                </c:extLst>
              </c15:ser>
            </c15:filteredLineSeries>
            <c15:filteredLineSeries>
              <c15:ser>
                <c:idx val="2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Лист1!$C$1</c15:sqref>
                        </c15:formulaRef>
                      </c:ext>
                    </c:extLst>
                    <c:strCache>
                      <c:ptCount val="1"/>
                      <c:pt idx="0">
                        <c:v>Генерація, МВт*год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Лист1!$C$2:$C$25</c15:sqref>
                        </c15:formulaRef>
                      </c:ext>
                    </c:extLst>
                    <c:numCache>
                      <c:formatCode>0.0</c:formatCode>
                      <c:ptCount val="24"/>
                      <c:pt idx="0">
                        <c:v>1.7</c:v>
                      </c:pt>
                      <c:pt idx="1">
                        <c:v>1.7</c:v>
                      </c:pt>
                      <c:pt idx="2">
                        <c:v>1.7</c:v>
                      </c:pt>
                      <c:pt idx="3">
                        <c:v>1.7</c:v>
                      </c:pt>
                      <c:pt idx="4">
                        <c:v>1.7</c:v>
                      </c:pt>
                      <c:pt idx="5">
                        <c:v>1.7</c:v>
                      </c:pt>
                      <c:pt idx="6">
                        <c:v>1.7</c:v>
                      </c:pt>
                      <c:pt idx="7">
                        <c:v>1.7</c:v>
                      </c:pt>
                      <c:pt idx="8">
                        <c:v>1.7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1.7</c:v>
                      </c:pt>
                      <c:pt idx="16">
                        <c:v>3.3519999999999999</c:v>
                      </c:pt>
                      <c:pt idx="17">
                        <c:v>3.3519999999999999</c:v>
                      </c:pt>
                      <c:pt idx="18">
                        <c:v>3.3519999999999999</c:v>
                      </c:pt>
                      <c:pt idx="19">
                        <c:v>3.3519999999999999</c:v>
                      </c:pt>
                      <c:pt idx="20">
                        <c:v>3.3519999999999999</c:v>
                      </c:pt>
                      <c:pt idx="21">
                        <c:v>3.3519999999999999</c:v>
                      </c:pt>
                      <c:pt idx="22">
                        <c:v>3.3519999999999999</c:v>
                      </c:pt>
                      <c:pt idx="23">
                        <c:v>3.3519999999999999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741D-4C32-B60C-0E1AC7BD4050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Генерація на власне споживання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Лист1!$D$2:$D$25</c15:sqref>
                        </c15:formulaRef>
                      </c:ext>
                    </c:extLst>
                    <c:numCache>
                      <c:formatCode>0.0</c:formatCode>
                      <c:ptCount val="24"/>
                      <c:pt idx="0">
                        <c:v>1.7</c:v>
                      </c:pt>
                      <c:pt idx="1">
                        <c:v>1.7</c:v>
                      </c:pt>
                      <c:pt idx="2">
                        <c:v>1.7</c:v>
                      </c:pt>
                      <c:pt idx="3">
                        <c:v>1.7</c:v>
                      </c:pt>
                      <c:pt idx="4">
                        <c:v>1.7</c:v>
                      </c:pt>
                      <c:pt idx="5">
                        <c:v>1.7</c:v>
                      </c:pt>
                      <c:pt idx="6">
                        <c:v>1.7</c:v>
                      </c:pt>
                      <c:pt idx="7">
                        <c:v>1.7</c:v>
                      </c:pt>
                      <c:pt idx="8">
                        <c:v>1.7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1.7</c:v>
                      </c:pt>
                      <c:pt idx="16">
                        <c:v>1.7</c:v>
                      </c:pt>
                      <c:pt idx="17">
                        <c:v>1.7</c:v>
                      </c:pt>
                      <c:pt idx="18">
                        <c:v>1.7</c:v>
                      </c:pt>
                      <c:pt idx="19">
                        <c:v>1.7</c:v>
                      </c:pt>
                      <c:pt idx="20">
                        <c:v>1.7</c:v>
                      </c:pt>
                      <c:pt idx="21">
                        <c:v>1.7</c:v>
                      </c:pt>
                      <c:pt idx="22">
                        <c:v>1.7</c:v>
                      </c:pt>
                      <c:pt idx="23">
                        <c:v>1.7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0-741D-4C32-B60C-0E1AC7BD4050}"/>
                  </c:ext>
                </c:extLst>
              </c15:ser>
            </c15:filteredLineSeries>
            <c15:filteredLineSeries>
              <c15:ser>
                <c:idx val="4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Лист1!$E$1</c15:sqref>
                        </c15:formulaRef>
                      </c:ext>
                    </c:extLst>
                    <c:strCache>
                      <c:ptCount val="1"/>
                      <c:pt idx="0">
                        <c:v>Надлишок генерації на продаж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Лист1!$E$2:$E$25</c15:sqref>
                        </c15:formulaRef>
                      </c:ext>
                    </c:extLst>
                    <c:numCache>
                      <c:formatCode>0.0</c:formatCode>
                      <c:ptCount val="24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1.6519999999999999</c:v>
                      </c:pt>
                      <c:pt idx="17">
                        <c:v>1.6519999999999999</c:v>
                      </c:pt>
                      <c:pt idx="18">
                        <c:v>1.6519999999999999</c:v>
                      </c:pt>
                      <c:pt idx="19">
                        <c:v>1.6519999999999999</c:v>
                      </c:pt>
                      <c:pt idx="20">
                        <c:v>1.6519999999999999</c:v>
                      </c:pt>
                      <c:pt idx="21">
                        <c:v>1.6519999999999999</c:v>
                      </c:pt>
                      <c:pt idx="22">
                        <c:v>1.6519999999999999</c:v>
                      </c:pt>
                      <c:pt idx="23">
                        <c:v>1.6519999999999999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741D-4C32-B60C-0E1AC7BD4050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Лист1!$H$1</c15:sqref>
                        </c15:formulaRef>
                      </c:ext>
                    </c:extLst>
                    <c:strCache>
                      <c:ptCount val="1"/>
                      <c:pt idx="0">
                        <c:v>Власне споживання, МВт*год</c:v>
                      </c:pt>
                    </c:strCache>
                  </c:strRef>
                </c:tx>
                <c:spPr>
                  <a:ln w="25400" cap="rnd">
                    <a:solidFill>
                      <a:srgbClr val="173A99"/>
                    </a:solidFill>
                    <a:prstDash val="lgDash"/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Лист1!$H$2:$H$25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1.7</c:v>
                      </c:pt>
                      <c:pt idx="1">
                        <c:v>1.7</c:v>
                      </c:pt>
                      <c:pt idx="2">
                        <c:v>1.7</c:v>
                      </c:pt>
                      <c:pt idx="3">
                        <c:v>1.7</c:v>
                      </c:pt>
                      <c:pt idx="4">
                        <c:v>1.7</c:v>
                      </c:pt>
                      <c:pt idx="5">
                        <c:v>1.7</c:v>
                      </c:pt>
                      <c:pt idx="6">
                        <c:v>1.7</c:v>
                      </c:pt>
                      <c:pt idx="7">
                        <c:v>1.7</c:v>
                      </c:pt>
                      <c:pt idx="8">
                        <c:v>1.7</c:v>
                      </c:pt>
                      <c:pt idx="9">
                        <c:v>1.7</c:v>
                      </c:pt>
                      <c:pt idx="10">
                        <c:v>1.7</c:v>
                      </c:pt>
                      <c:pt idx="11">
                        <c:v>1.7</c:v>
                      </c:pt>
                      <c:pt idx="12">
                        <c:v>1.7</c:v>
                      </c:pt>
                      <c:pt idx="13">
                        <c:v>1.7</c:v>
                      </c:pt>
                      <c:pt idx="14">
                        <c:v>1.7</c:v>
                      </c:pt>
                      <c:pt idx="15">
                        <c:v>1.7</c:v>
                      </c:pt>
                      <c:pt idx="16">
                        <c:v>1.7</c:v>
                      </c:pt>
                      <c:pt idx="17">
                        <c:v>1.7</c:v>
                      </c:pt>
                      <c:pt idx="18">
                        <c:v>1.7</c:v>
                      </c:pt>
                      <c:pt idx="19">
                        <c:v>1.7</c:v>
                      </c:pt>
                      <c:pt idx="20">
                        <c:v>1.7</c:v>
                      </c:pt>
                      <c:pt idx="21">
                        <c:v>1.7</c:v>
                      </c:pt>
                      <c:pt idx="22">
                        <c:v>1.7</c:v>
                      </c:pt>
                      <c:pt idx="23">
                        <c:v>1.7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741D-4C32-B60C-0E1AC7BD4050}"/>
                  </c:ext>
                </c:extLst>
              </c15:ser>
            </c15:filteredLineSeries>
          </c:ext>
        </c:extLst>
      </c:lineChart>
      <c:catAx>
        <c:axId val="168923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689232656"/>
        <c:crosses val="autoZero"/>
        <c:auto val="1"/>
        <c:lblAlgn val="ctr"/>
        <c:lblOffset val="100"/>
        <c:noMultiLvlLbl val="0"/>
      </c:catAx>
      <c:valAx>
        <c:axId val="1689232656"/>
        <c:scaling>
          <c:orientation val="minMax"/>
          <c:max val="1200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prstDash val="lg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689232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5.0229061499212947E-2"/>
          <c:y val="0.54574231095786185"/>
          <c:w val="0.24392362679594753"/>
          <c:h val="0.180060278023641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LID4096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</a:defRPr>
      </a:pPr>
      <a:endParaRPr lang="LID4096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779330532305785E-2"/>
          <c:y val="4.6858359957401494E-2"/>
          <c:w val="0.83621011998551142"/>
          <c:h val="0.70987731964814305"/>
        </c:manualLayout>
      </c:layout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blank</c:v>
                </c:pt>
              </c:strCache>
            </c:strRef>
          </c:tx>
          <c:spPr>
            <a:noFill/>
            <a:ln>
              <a:noFill/>
            </a:ln>
            <a:effectLst/>
          </c:spPr>
          <c:cat>
            <c:numRef>
              <c:f>Лист1!$A$2:$A$25</c:f>
              <c:numCache>
                <c:formatCode>#,##0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Лист1!$B$2:$B$25</c:f>
              <c:numCache>
                <c:formatCode>0</c:formatCode>
                <c:ptCount val="24"/>
                <c:pt idx="0">
                  <c:v>5350</c:v>
                </c:pt>
                <c:pt idx="1">
                  <c:v>3700</c:v>
                </c:pt>
                <c:pt idx="2">
                  <c:v>900</c:v>
                </c:pt>
                <c:pt idx="3">
                  <c:v>405</c:v>
                </c:pt>
                <c:pt idx="4">
                  <c:v>405</c:v>
                </c:pt>
                <c:pt idx="5">
                  <c:v>900</c:v>
                </c:pt>
                <c:pt idx="6">
                  <c:v>1480</c:v>
                </c:pt>
                <c:pt idx="7">
                  <c:v>1350</c:v>
                </c:pt>
                <c:pt idx="8">
                  <c:v>1350</c:v>
                </c:pt>
                <c:pt idx="9">
                  <c:v>500</c:v>
                </c:pt>
                <c:pt idx="10">
                  <c:v>34</c:v>
                </c:pt>
                <c:pt idx="11">
                  <c:v>29</c:v>
                </c:pt>
                <c:pt idx="12">
                  <c:v>34</c:v>
                </c:pt>
                <c:pt idx="13">
                  <c:v>29</c:v>
                </c:pt>
                <c:pt idx="14">
                  <c:v>29</c:v>
                </c:pt>
                <c:pt idx="15">
                  <c:v>34</c:v>
                </c:pt>
                <c:pt idx="16">
                  <c:v>940</c:v>
                </c:pt>
                <c:pt idx="17">
                  <c:v>3750</c:v>
                </c:pt>
                <c:pt idx="18">
                  <c:v>8500</c:v>
                </c:pt>
                <c:pt idx="19">
                  <c:v>8850</c:v>
                </c:pt>
                <c:pt idx="20">
                  <c:v>8850</c:v>
                </c:pt>
                <c:pt idx="21">
                  <c:v>8950</c:v>
                </c:pt>
                <c:pt idx="22">
                  <c:v>8900</c:v>
                </c:pt>
                <c:pt idx="23">
                  <c:v>6750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DF-4F58-8F36-C0D79C4924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нижче собівартості (втрати)</c:v>
                </c:pt>
              </c:strCache>
            </c:strRef>
          </c:tx>
          <c:spPr>
            <a:pattFill prst="wdUpDiag">
              <a:fgClr>
                <a:srgbClr val="F3DDDF"/>
              </a:fgClr>
              <a:bgClr>
                <a:schemeClr val="bg1">
                  <a:lumMod val="95000"/>
                </a:schemeClr>
              </a:bgClr>
            </a:pattFill>
            <a:ln>
              <a:noFill/>
            </a:ln>
            <a:effectLst/>
          </c:spPr>
          <c:cat>
            <c:numRef>
              <c:f>Лист1!$A$2:$A$25</c:f>
              <c:numCache>
                <c:formatCode>#,##0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Лист1!$C$2:$C$25</c:f>
              <c:numCache>
                <c:formatCode>0</c:formatCode>
                <c:ptCount val="24"/>
                <c:pt idx="0">
                  <c:v>0</c:v>
                </c:pt>
                <c:pt idx="1">
                  <c:v>429</c:v>
                </c:pt>
                <c:pt idx="2">
                  <c:v>3229</c:v>
                </c:pt>
                <c:pt idx="3">
                  <c:v>3724</c:v>
                </c:pt>
                <c:pt idx="4">
                  <c:v>3724</c:v>
                </c:pt>
                <c:pt idx="5">
                  <c:v>3229</c:v>
                </c:pt>
                <c:pt idx="6">
                  <c:v>2649</c:v>
                </c:pt>
                <c:pt idx="7">
                  <c:v>2779</c:v>
                </c:pt>
                <c:pt idx="8">
                  <c:v>2779</c:v>
                </c:pt>
                <c:pt idx="9">
                  <c:v>3629</c:v>
                </c:pt>
                <c:pt idx="10">
                  <c:v>4095</c:v>
                </c:pt>
                <c:pt idx="11">
                  <c:v>4100</c:v>
                </c:pt>
                <c:pt idx="12">
                  <c:v>4095</c:v>
                </c:pt>
                <c:pt idx="13">
                  <c:v>4100</c:v>
                </c:pt>
                <c:pt idx="14">
                  <c:v>4100</c:v>
                </c:pt>
                <c:pt idx="15">
                  <c:v>4095</c:v>
                </c:pt>
                <c:pt idx="16">
                  <c:v>3189</c:v>
                </c:pt>
                <c:pt idx="17">
                  <c:v>379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DF-4F58-8F36-C0D79C4924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вище собівартості (прибуток)</c:v>
                </c:pt>
              </c:strCache>
            </c:strRef>
          </c:tx>
          <c:spPr>
            <a:pattFill prst="wdUpDiag">
              <a:fgClr>
                <a:srgbClr val="D6DFFA"/>
              </a:fgClr>
              <a:bgClr>
                <a:schemeClr val="bg1">
                  <a:lumMod val="95000"/>
                </a:schemeClr>
              </a:bgClr>
            </a:pattFill>
            <a:ln w="25400">
              <a:noFill/>
            </a:ln>
            <a:effectLst/>
          </c:spPr>
          <c:cat>
            <c:numRef>
              <c:f>Лист1!$A$2:$A$25</c:f>
              <c:numCache>
                <c:formatCode>#,##0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Лист1!$D$2:$D$25</c:f>
              <c:numCache>
                <c:formatCode>0</c:formatCode>
                <c:ptCount val="24"/>
                <c:pt idx="0">
                  <c:v>250</c:v>
                </c:pt>
                <c:pt idx="1">
                  <c:v>1471</c:v>
                </c:pt>
                <c:pt idx="2">
                  <c:v>1471</c:v>
                </c:pt>
                <c:pt idx="3">
                  <c:v>1471</c:v>
                </c:pt>
                <c:pt idx="4">
                  <c:v>1471</c:v>
                </c:pt>
                <c:pt idx="5">
                  <c:v>1471</c:v>
                </c:pt>
                <c:pt idx="6">
                  <c:v>1471</c:v>
                </c:pt>
                <c:pt idx="7">
                  <c:v>2771</c:v>
                </c:pt>
                <c:pt idx="8">
                  <c:v>2771</c:v>
                </c:pt>
                <c:pt idx="9">
                  <c:v>2771</c:v>
                </c:pt>
                <c:pt idx="10">
                  <c:v>2771</c:v>
                </c:pt>
                <c:pt idx="11">
                  <c:v>1242.46</c:v>
                </c:pt>
                <c:pt idx="12">
                  <c:v>1371</c:v>
                </c:pt>
                <c:pt idx="13">
                  <c:v>1343.0100000000002</c:v>
                </c:pt>
                <c:pt idx="14">
                  <c:v>1405.5600000000004</c:v>
                </c:pt>
                <c:pt idx="15">
                  <c:v>1407.0299999999997</c:v>
                </c:pt>
                <c:pt idx="16">
                  <c:v>1471</c:v>
                </c:pt>
                <c:pt idx="17">
                  <c:v>4871</c:v>
                </c:pt>
                <c:pt idx="18">
                  <c:v>500</c:v>
                </c:pt>
                <c:pt idx="19">
                  <c:v>150</c:v>
                </c:pt>
                <c:pt idx="20">
                  <c:v>150</c:v>
                </c:pt>
                <c:pt idx="21">
                  <c:v>50</c:v>
                </c:pt>
                <c:pt idx="22">
                  <c:v>100</c:v>
                </c:pt>
                <c:pt idx="23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DF-4F58-8F36-C0D79C4924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0297903"/>
        <c:axId val="720293583"/>
      </c:areaChart>
      <c:lineChart>
        <c:grouping val="standard"/>
        <c:varyColors val="0"/>
        <c:ser>
          <c:idx val="3"/>
          <c:order val="3"/>
          <c:tx>
            <c:strRef>
              <c:f>Лист1!$E$1</c:f>
              <c:strCache>
                <c:ptCount val="1"/>
                <c:pt idx="0">
                  <c:v>собівартість*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Лист1!$A$2:$A$25</c:f>
              <c:numCache>
                <c:formatCode>#,##0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Лист1!$E$2:$E$25</c:f>
              <c:numCache>
                <c:formatCode>0</c:formatCode>
                <c:ptCount val="24"/>
                <c:pt idx="0">
                  <c:v>4129</c:v>
                </c:pt>
                <c:pt idx="1">
                  <c:v>4129</c:v>
                </c:pt>
                <c:pt idx="2">
                  <c:v>4129</c:v>
                </c:pt>
                <c:pt idx="3">
                  <c:v>4129</c:v>
                </c:pt>
                <c:pt idx="4">
                  <c:v>4129</c:v>
                </c:pt>
                <c:pt idx="5">
                  <c:v>4129</c:v>
                </c:pt>
                <c:pt idx="6">
                  <c:v>4129</c:v>
                </c:pt>
                <c:pt idx="7">
                  <c:v>4129</c:v>
                </c:pt>
                <c:pt idx="8">
                  <c:v>4129</c:v>
                </c:pt>
                <c:pt idx="9">
                  <c:v>4129</c:v>
                </c:pt>
                <c:pt idx="10">
                  <c:v>4129</c:v>
                </c:pt>
                <c:pt idx="11">
                  <c:v>4129</c:v>
                </c:pt>
                <c:pt idx="12">
                  <c:v>4129</c:v>
                </c:pt>
                <c:pt idx="13">
                  <c:v>4129</c:v>
                </c:pt>
                <c:pt idx="14">
                  <c:v>4129</c:v>
                </c:pt>
                <c:pt idx="15">
                  <c:v>4129</c:v>
                </c:pt>
                <c:pt idx="16">
                  <c:v>4129</c:v>
                </c:pt>
                <c:pt idx="17">
                  <c:v>4129</c:v>
                </c:pt>
                <c:pt idx="18">
                  <c:v>4129</c:v>
                </c:pt>
                <c:pt idx="19">
                  <c:v>4129</c:v>
                </c:pt>
                <c:pt idx="20">
                  <c:v>4129</c:v>
                </c:pt>
                <c:pt idx="21">
                  <c:v>4129</c:v>
                </c:pt>
                <c:pt idx="22">
                  <c:v>4129</c:v>
                </c:pt>
                <c:pt idx="23">
                  <c:v>4129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1DF-4F58-8F36-C0D79C49246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min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Лист1!$A$2:$A$25</c:f>
              <c:numCache>
                <c:formatCode>#,##0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Лист1!$F$2:$F$25</c:f>
              <c:numCache>
                <c:formatCode>0</c:formatCode>
                <c:ptCount val="24"/>
                <c:pt idx="0">
                  <c:v>5350</c:v>
                </c:pt>
                <c:pt idx="1">
                  <c:v>3700</c:v>
                </c:pt>
                <c:pt idx="2">
                  <c:v>900</c:v>
                </c:pt>
                <c:pt idx="3">
                  <c:v>405</c:v>
                </c:pt>
                <c:pt idx="4">
                  <c:v>405</c:v>
                </c:pt>
                <c:pt idx="5">
                  <c:v>900</c:v>
                </c:pt>
                <c:pt idx="6">
                  <c:v>1480</c:v>
                </c:pt>
                <c:pt idx="7">
                  <c:v>1350</c:v>
                </c:pt>
                <c:pt idx="8">
                  <c:v>1350</c:v>
                </c:pt>
                <c:pt idx="9">
                  <c:v>500</c:v>
                </c:pt>
                <c:pt idx="10">
                  <c:v>34</c:v>
                </c:pt>
                <c:pt idx="11">
                  <c:v>29</c:v>
                </c:pt>
                <c:pt idx="12">
                  <c:v>34</c:v>
                </c:pt>
                <c:pt idx="13">
                  <c:v>29</c:v>
                </c:pt>
                <c:pt idx="14">
                  <c:v>29</c:v>
                </c:pt>
                <c:pt idx="15">
                  <c:v>34</c:v>
                </c:pt>
                <c:pt idx="16">
                  <c:v>940</c:v>
                </c:pt>
                <c:pt idx="17">
                  <c:v>3750</c:v>
                </c:pt>
                <c:pt idx="18">
                  <c:v>8500</c:v>
                </c:pt>
                <c:pt idx="19">
                  <c:v>8850</c:v>
                </c:pt>
                <c:pt idx="20">
                  <c:v>8850</c:v>
                </c:pt>
                <c:pt idx="21">
                  <c:v>8950</c:v>
                </c:pt>
                <c:pt idx="22">
                  <c:v>8900</c:v>
                </c:pt>
                <c:pt idx="23">
                  <c:v>6750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1DF-4F58-8F36-C0D79C4924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0297903"/>
        <c:axId val="720293583"/>
      </c:lineChart>
      <c:lineChart>
        <c:grouping val="standard"/>
        <c:varyColors val="0"/>
        <c:ser>
          <c:idx val="5"/>
          <c:order val="5"/>
          <c:tx>
            <c:strRef>
              <c:f>Лист1!$G$1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Лист1!$A$2:$A$25</c:f>
              <c:numCache>
                <c:formatCode>#,##0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Лист1!$G$2:$G$25</c:f>
              <c:numCache>
                <c:formatCode>0</c:formatCode>
                <c:ptCount val="24"/>
                <c:pt idx="0">
                  <c:v>5600</c:v>
                </c:pt>
                <c:pt idx="1">
                  <c:v>5600</c:v>
                </c:pt>
                <c:pt idx="2">
                  <c:v>5600</c:v>
                </c:pt>
                <c:pt idx="3">
                  <c:v>5600</c:v>
                </c:pt>
                <c:pt idx="4">
                  <c:v>5600</c:v>
                </c:pt>
                <c:pt idx="5">
                  <c:v>5600</c:v>
                </c:pt>
                <c:pt idx="6">
                  <c:v>5600</c:v>
                </c:pt>
                <c:pt idx="7">
                  <c:v>6900</c:v>
                </c:pt>
                <c:pt idx="8">
                  <c:v>6900</c:v>
                </c:pt>
                <c:pt idx="9">
                  <c:v>6900</c:v>
                </c:pt>
                <c:pt idx="10">
                  <c:v>6900</c:v>
                </c:pt>
                <c:pt idx="11">
                  <c:v>5371.46</c:v>
                </c:pt>
                <c:pt idx="12">
                  <c:v>5500</c:v>
                </c:pt>
                <c:pt idx="13">
                  <c:v>5472.01</c:v>
                </c:pt>
                <c:pt idx="14">
                  <c:v>5534.56</c:v>
                </c:pt>
                <c:pt idx="15">
                  <c:v>5536.03</c:v>
                </c:pt>
                <c:pt idx="16">
                  <c:v>5600</c:v>
                </c:pt>
                <c:pt idx="17">
                  <c:v>9000</c:v>
                </c:pt>
                <c:pt idx="18">
                  <c:v>9000</c:v>
                </c:pt>
                <c:pt idx="19">
                  <c:v>9000</c:v>
                </c:pt>
                <c:pt idx="20">
                  <c:v>9000</c:v>
                </c:pt>
                <c:pt idx="21">
                  <c:v>9000</c:v>
                </c:pt>
                <c:pt idx="22">
                  <c:v>9000</c:v>
                </c:pt>
                <c:pt idx="23">
                  <c:v>6900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1DF-4F58-8F36-C0D79C4924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6889647"/>
        <c:axId val="686896847"/>
      </c:lineChart>
      <c:catAx>
        <c:axId val="720297903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20293583"/>
        <c:crosses val="autoZero"/>
        <c:auto val="1"/>
        <c:lblAlgn val="ctr"/>
        <c:lblOffset val="100"/>
        <c:noMultiLvlLbl val="0"/>
      </c:catAx>
      <c:valAx>
        <c:axId val="720293583"/>
        <c:scaling>
          <c:orientation val="minMax"/>
          <c:max val="900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prstDash val="lg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20297903"/>
        <c:crosses val="autoZero"/>
        <c:crossBetween val="between"/>
      </c:valAx>
      <c:valAx>
        <c:axId val="686896847"/>
        <c:scaling>
          <c:orientation val="minMax"/>
          <c:max val="9000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86889647"/>
        <c:crosses val="max"/>
        <c:crossBetween val="between"/>
      </c:valAx>
      <c:catAx>
        <c:axId val="686889647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68689684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5.5058117745036259E-2"/>
          <c:y val="0.90325322972861799"/>
          <c:w val="0.94494188225496378"/>
          <c:h val="8.0547904319548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blank</c:v>
                </c:pt>
              </c:strCache>
            </c:strRef>
          </c:tx>
          <c:spPr>
            <a:noFill/>
            <a:ln>
              <a:noFill/>
            </a:ln>
            <a:effectLst/>
          </c:spPr>
          <c:cat>
            <c:numRef>
              <c:f>Лист1!$A$2:$A$25</c:f>
              <c:numCache>
                <c:formatCode>#,##0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Лист1!$B$2:$B$25</c:f>
              <c:numCache>
                <c:formatCode>0</c:formatCode>
                <c:ptCount val="24"/>
                <c:pt idx="0">
                  <c:v>2500</c:v>
                </c:pt>
                <c:pt idx="1">
                  <c:v>2500</c:v>
                </c:pt>
                <c:pt idx="2">
                  <c:v>2000</c:v>
                </c:pt>
                <c:pt idx="3">
                  <c:v>1199</c:v>
                </c:pt>
                <c:pt idx="4">
                  <c:v>1940</c:v>
                </c:pt>
                <c:pt idx="5">
                  <c:v>2000</c:v>
                </c:pt>
                <c:pt idx="6">
                  <c:v>750</c:v>
                </c:pt>
                <c:pt idx="7">
                  <c:v>1940</c:v>
                </c:pt>
                <c:pt idx="8">
                  <c:v>990</c:v>
                </c:pt>
                <c:pt idx="9">
                  <c:v>875</c:v>
                </c:pt>
                <c:pt idx="10">
                  <c:v>490</c:v>
                </c:pt>
                <c:pt idx="11">
                  <c:v>500</c:v>
                </c:pt>
                <c:pt idx="12">
                  <c:v>490</c:v>
                </c:pt>
                <c:pt idx="13">
                  <c:v>1111</c:v>
                </c:pt>
                <c:pt idx="14">
                  <c:v>2630</c:v>
                </c:pt>
                <c:pt idx="15">
                  <c:v>4180</c:v>
                </c:pt>
                <c:pt idx="16">
                  <c:v>5200</c:v>
                </c:pt>
                <c:pt idx="17">
                  <c:v>8000</c:v>
                </c:pt>
                <c:pt idx="18">
                  <c:v>7900</c:v>
                </c:pt>
                <c:pt idx="19">
                  <c:v>6600</c:v>
                </c:pt>
                <c:pt idx="20">
                  <c:v>6600</c:v>
                </c:pt>
                <c:pt idx="21">
                  <c:v>5980</c:v>
                </c:pt>
                <c:pt idx="22">
                  <c:v>4180</c:v>
                </c:pt>
                <c:pt idx="23">
                  <c:v>3970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C2-49D7-819F-2556A27601F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нижче собівартості (втрати)</c:v>
                </c:pt>
              </c:strCache>
            </c:strRef>
          </c:tx>
          <c:spPr>
            <a:pattFill prst="wdUpDiag">
              <a:fgClr>
                <a:srgbClr val="F3DDDF"/>
              </a:fgClr>
              <a:bgClr>
                <a:schemeClr val="bg1">
                  <a:lumMod val="95000"/>
                </a:schemeClr>
              </a:bgClr>
            </a:pattFill>
            <a:ln>
              <a:noFill/>
            </a:ln>
            <a:effectLst/>
          </c:spPr>
          <c:cat>
            <c:numRef>
              <c:f>Лист1!$A$2:$A$25</c:f>
              <c:numCache>
                <c:formatCode>#,##0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Лист1!$C$2:$C$25</c:f>
              <c:numCache>
                <c:formatCode>0</c:formatCode>
                <c:ptCount val="24"/>
                <c:pt idx="0">
                  <c:v>1629</c:v>
                </c:pt>
                <c:pt idx="1">
                  <c:v>1629</c:v>
                </c:pt>
                <c:pt idx="2">
                  <c:v>2129</c:v>
                </c:pt>
                <c:pt idx="3">
                  <c:v>2930</c:v>
                </c:pt>
                <c:pt idx="4">
                  <c:v>2189</c:v>
                </c:pt>
                <c:pt idx="5">
                  <c:v>2129</c:v>
                </c:pt>
                <c:pt idx="6">
                  <c:v>3379</c:v>
                </c:pt>
                <c:pt idx="7">
                  <c:v>2189</c:v>
                </c:pt>
                <c:pt idx="8">
                  <c:v>3139</c:v>
                </c:pt>
                <c:pt idx="9">
                  <c:v>3254</c:v>
                </c:pt>
                <c:pt idx="10">
                  <c:v>3639</c:v>
                </c:pt>
                <c:pt idx="11">
                  <c:v>3629</c:v>
                </c:pt>
                <c:pt idx="12">
                  <c:v>3639</c:v>
                </c:pt>
                <c:pt idx="13">
                  <c:v>3018</c:v>
                </c:pt>
                <c:pt idx="14">
                  <c:v>1499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C2-49D7-819F-2556A27601F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вище собівартості (прибуток)</c:v>
                </c:pt>
              </c:strCache>
            </c:strRef>
          </c:tx>
          <c:spPr>
            <a:pattFill prst="wdUpDiag">
              <a:fgClr>
                <a:srgbClr val="D6DFFA"/>
              </a:fgClr>
              <a:bgClr>
                <a:schemeClr val="bg1">
                  <a:lumMod val="95000"/>
                </a:schemeClr>
              </a:bgClr>
            </a:pattFill>
            <a:ln w="25400">
              <a:noFill/>
            </a:ln>
            <a:effectLst/>
          </c:spPr>
          <c:cat>
            <c:numRef>
              <c:f>Лист1!$A$2:$A$25</c:f>
              <c:numCache>
                <c:formatCode>#,##0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Лист1!$D$2:$D$25</c:f>
              <c:numCache>
                <c:formatCode>0</c:formatCode>
                <c:ptCount val="24"/>
                <c:pt idx="0">
                  <c:v>1410.5500000000002</c:v>
                </c:pt>
                <c:pt idx="1">
                  <c:v>1051</c:v>
                </c:pt>
                <c:pt idx="2">
                  <c:v>616</c:v>
                </c:pt>
                <c:pt idx="3">
                  <c:v>179</c:v>
                </c:pt>
                <c:pt idx="4">
                  <c:v>189</c:v>
                </c:pt>
                <c:pt idx="5">
                  <c:v>616</c:v>
                </c:pt>
                <c:pt idx="6">
                  <c:v>1051</c:v>
                </c:pt>
                <c:pt idx="7">
                  <c:v>2747.9700000000003</c:v>
                </c:pt>
                <c:pt idx="8">
                  <c:v>2771</c:v>
                </c:pt>
                <c:pt idx="9">
                  <c:v>2771</c:v>
                </c:pt>
                <c:pt idx="10">
                  <c:v>2771</c:v>
                </c:pt>
                <c:pt idx="11">
                  <c:v>1471</c:v>
                </c:pt>
                <c:pt idx="12">
                  <c:v>1471</c:v>
                </c:pt>
                <c:pt idx="13">
                  <c:v>1471</c:v>
                </c:pt>
                <c:pt idx="14">
                  <c:v>1471</c:v>
                </c:pt>
                <c:pt idx="15">
                  <c:v>1420</c:v>
                </c:pt>
                <c:pt idx="16">
                  <c:v>400</c:v>
                </c:pt>
                <c:pt idx="17">
                  <c:v>1000</c:v>
                </c:pt>
                <c:pt idx="18">
                  <c:v>1100</c:v>
                </c:pt>
                <c:pt idx="19">
                  <c:v>2400</c:v>
                </c:pt>
                <c:pt idx="20">
                  <c:v>2400</c:v>
                </c:pt>
                <c:pt idx="21">
                  <c:v>3020</c:v>
                </c:pt>
                <c:pt idx="22">
                  <c:v>4811.1399999999994</c:v>
                </c:pt>
                <c:pt idx="23">
                  <c:v>2771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C2-49D7-819F-2556A27601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0297903"/>
        <c:axId val="720293583"/>
      </c:areaChart>
      <c:lineChart>
        <c:grouping val="standard"/>
        <c:varyColors val="0"/>
        <c:ser>
          <c:idx val="3"/>
          <c:order val="3"/>
          <c:tx>
            <c:strRef>
              <c:f>Лист1!$E$1</c:f>
              <c:strCache>
                <c:ptCount val="1"/>
                <c:pt idx="0">
                  <c:v>собівартість*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Лист1!$A$2:$A$25</c:f>
              <c:numCache>
                <c:formatCode>#,##0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Лист1!$E$2:$E$25</c:f>
              <c:numCache>
                <c:formatCode>0</c:formatCode>
                <c:ptCount val="24"/>
                <c:pt idx="0">
                  <c:v>4129</c:v>
                </c:pt>
                <c:pt idx="1">
                  <c:v>4129</c:v>
                </c:pt>
                <c:pt idx="2">
                  <c:v>4129</c:v>
                </c:pt>
                <c:pt idx="3">
                  <c:v>4129</c:v>
                </c:pt>
                <c:pt idx="4">
                  <c:v>4129</c:v>
                </c:pt>
                <c:pt idx="5">
                  <c:v>4129</c:v>
                </c:pt>
                <c:pt idx="6">
                  <c:v>4129</c:v>
                </c:pt>
                <c:pt idx="7">
                  <c:v>4129</c:v>
                </c:pt>
                <c:pt idx="8">
                  <c:v>4129</c:v>
                </c:pt>
                <c:pt idx="9">
                  <c:v>4129</c:v>
                </c:pt>
                <c:pt idx="10">
                  <c:v>4129</c:v>
                </c:pt>
                <c:pt idx="11">
                  <c:v>4129</c:v>
                </c:pt>
                <c:pt idx="12">
                  <c:v>4129</c:v>
                </c:pt>
                <c:pt idx="13">
                  <c:v>4129</c:v>
                </c:pt>
                <c:pt idx="14">
                  <c:v>4129</c:v>
                </c:pt>
                <c:pt idx="15">
                  <c:v>4129</c:v>
                </c:pt>
                <c:pt idx="16">
                  <c:v>4129</c:v>
                </c:pt>
                <c:pt idx="17">
                  <c:v>4129</c:v>
                </c:pt>
                <c:pt idx="18">
                  <c:v>4129</c:v>
                </c:pt>
                <c:pt idx="19">
                  <c:v>4129</c:v>
                </c:pt>
                <c:pt idx="20">
                  <c:v>4129</c:v>
                </c:pt>
                <c:pt idx="21">
                  <c:v>4129</c:v>
                </c:pt>
                <c:pt idx="22">
                  <c:v>4129</c:v>
                </c:pt>
                <c:pt idx="23">
                  <c:v>4129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9C2-49D7-819F-2556A27601F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min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Лист1!$A$2:$A$25</c:f>
              <c:numCache>
                <c:formatCode>#,##0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Лист1!$F$2:$F$25</c:f>
              <c:numCache>
                <c:formatCode>0</c:formatCode>
                <c:ptCount val="24"/>
                <c:pt idx="0">
                  <c:v>2500</c:v>
                </c:pt>
                <c:pt idx="1">
                  <c:v>2500</c:v>
                </c:pt>
                <c:pt idx="2">
                  <c:v>2000</c:v>
                </c:pt>
                <c:pt idx="3">
                  <c:v>1199</c:v>
                </c:pt>
                <c:pt idx="4">
                  <c:v>1940</c:v>
                </c:pt>
                <c:pt idx="5">
                  <c:v>2000</c:v>
                </c:pt>
                <c:pt idx="6">
                  <c:v>750</c:v>
                </c:pt>
                <c:pt idx="7">
                  <c:v>1940</c:v>
                </c:pt>
                <c:pt idx="8">
                  <c:v>990</c:v>
                </c:pt>
                <c:pt idx="9">
                  <c:v>875</c:v>
                </c:pt>
                <c:pt idx="10">
                  <c:v>490</c:v>
                </c:pt>
                <c:pt idx="11">
                  <c:v>500</c:v>
                </c:pt>
                <c:pt idx="12">
                  <c:v>490</c:v>
                </c:pt>
                <c:pt idx="13">
                  <c:v>1111</c:v>
                </c:pt>
                <c:pt idx="14">
                  <c:v>2630</c:v>
                </c:pt>
                <c:pt idx="15">
                  <c:v>4180</c:v>
                </c:pt>
                <c:pt idx="16">
                  <c:v>5200</c:v>
                </c:pt>
                <c:pt idx="17">
                  <c:v>8000</c:v>
                </c:pt>
                <c:pt idx="18">
                  <c:v>7900</c:v>
                </c:pt>
                <c:pt idx="19">
                  <c:v>6600</c:v>
                </c:pt>
                <c:pt idx="20">
                  <c:v>6600</c:v>
                </c:pt>
                <c:pt idx="21">
                  <c:v>5980</c:v>
                </c:pt>
                <c:pt idx="22">
                  <c:v>4180</c:v>
                </c:pt>
                <c:pt idx="23">
                  <c:v>3970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9C2-49D7-819F-2556A27601F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Лист1!$A$2:$A$25</c:f>
              <c:numCache>
                <c:formatCode>#,##0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Лист1!$G$2:$G$25</c:f>
              <c:numCache>
                <c:formatCode>0</c:formatCode>
                <c:ptCount val="24"/>
                <c:pt idx="0">
                  <c:v>5539.55</c:v>
                </c:pt>
                <c:pt idx="1">
                  <c:v>5180</c:v>
                </c:pt>
                <c:pt idx="2">
                  <c:v>4745</c:v>
                </c:pt>
                <c:pt idx="3">
                  <c:v>4308</c:v>
                </c:pt>
                <c:pt idx="4">
                  <c:v>4318</c:v>
                </c:pt>
                <c:pt idx="5">
                  <c:v>4745</c:v>
                </c:pt>
                <c:pt idx="6">
                  <c:v>5180</c:v>
                </c:pt>
                <c:pt idx="7">
                  <c:v>6876.97</c:v>
                </c:pt>
                <c:pt idx="8">
                  <c:v>6900</c:v>
                </c:pt>
                <c:pt idx="9">
                  <c:v>6900</c:v>
                </c:pt>
                <c:pt idx="10">
                  <c:v>6900</c:v>
                </c:pt>
                <c:pt idx="11">
                  <c:v>5600</c:v>
                </c:pt>
                <c:pt idx="12">
                  <c:v>5600</c:v>
                </c:pt>
                <c:pt idx="13">
                  <c:v>5600</c:v>
                </c:pt>
                <c:pt idx="14">
                  <c:v>5600</c:v>
                </c:pt>
                <c:pt idx="15">
                  <c:v>5600</c:v>
                </c:pt>
                <c:pt idx="16">
                  <c:v>5600</c:v>
                </c:pt>
                <c:pt idx="17">
                  <c:v>9000</c:v>
                </c:pt>
                <c:pt idx="18">
                  <c:v>9000</c:v>
                </c:pt>
                <c:pt idx="19">
                  <c:v>9000</c:v>
                </c:pt>
                <c:pt idx="20">
                  <c:v>9000</c:v>
                </c:pt>
                <c:pt idx="21">
                  <c:v>9000</c:v>
                </c:pt>
                <c:pt idx="22">
                  <c:v>8991.14</c:v>
                </c:pt>
                <c:pt idx="23">
                  <c:v>6900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9C2-49D7-819F-2556A27601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0297903"/>
        <c:axId val="720293583"/>
      </c:lineChart>
      <c:catAx>
        <c:axId val="720297903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20293583"/>
        <c:crosses val="autoZero"/>
        <c:auto val="1"/>
        <c:lblAlgn val="ctr"/>
        <c:lblOffset val="100"/>
        <c:noMultiLvlLbl val="0"/>
      </c:catAx>
      <c:valAx>
        <c:axId val="720293583"/>
        <c:scaling>
          <c:orientation val="minMax"/>
          <c:max val="900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prstDash val="lg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202979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"/>
          <c:y val="0.90325322972861799"/>
          <c:w val="1"/>
          <c:h val="8.0547904319548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uk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4.724613151999999</c:v>
                </c:pt>
                <c:pt idx="1">
                  <c:v>6.4045677286998028</c:v>
                </c:pt>
                <c:pt idx="2" formatCode="#\ ##0.0">
                  <c:v>11.729112233033481</c:v>
                </c:pt>
                <c:pt idx="3" formatCode="0.0">
                  <c:v>16.477722217033538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EF-4F4B-8C65-22B44EEBC8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55999024"/>
        <c:axId val="856000464"/>
      </c:barChart>
      <c:catAx>
        <c:axId val="8559990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rgbClr val="173A9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856000464"/>
        <c:crosses val="autoZero"/>
        <c:auto val="1"/>
        <c:lblAlgn val="ctr"/>
        <c:lblOffset val="100"/>
        <c:noMultiLvlLbl val="0"/>
      </c:catAx>
      <c:valAx>
        <c:axId val="856000464"/>
        <c:scaling>
          <c:orientation val="minMax"/>
        </c:scaling>
        <c:delete val="1"/>
        <c:axPos val="t"/>
        <c:numFmt formatCode="#,##0.00" sourceLinked="1"/>
        <c:majorTickMark val="none"/>
        <c:minorTickMark val="none"/>
        <c:tickLblPos val="nextTo"/>
        <c:crossAx val="855999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/>
            </a:solidFill>
            <a:ln w="3175"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9203925832949445E-2"/>
                      <c:h val="9.527858821088398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32B-7B4F-BB62-6E1DC724F4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Тільки АГ</c:v>
                </c:pt>
                <c:pt idx="1">
                  <c:v>Тільки БГ</c:v>
                </c:pt>
                <c:pt idx="2">
                  <c:v>АГ + БГ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158.43868714285725</c:v>
                </c:pt>
                <c:pt idx="1">
                  <c:v>381.11757000000017</c:v>
                </c:pt>
                <c:pt idx="2">
                  <c:v>438.37251857142877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2B-7B4F-BB62-6E1DC724F4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-27"/>
        <c:axId val="848004048"/>
        <c:axId val="848016528"/>
      </c:barChart>
      <c:catAx>
        <c:axId val="84800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rgbClr val="173A9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848016528"/>
        <c:crosses val="autoZero"/>
        <c:auto val="1"/>
        <c:lblAlgn val="ctr"/>
        <c:lblOffset val="100"/>
        <c:noMultiLvlLbl val="0"/>
      </c:catAx>
      <c:valAx>
        <c:axId val="84801652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848004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175"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uk-UA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DF9-FB45-83F3-045C8097FA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Тільки АГ</c:v>
                </c:pt>
                <c:pt idx="1">
                  <c:v>Тільки БГ</c:v>
                </c:pt>
                <c:pt idx="2">
                  <c:v>АГ + БГ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387.54520800000046</c:v>
                </c:pt>
                <c:pt idx="1">
                  <c:v>1433.7938640000002</c:v>
                </c:pt>
                <c:pt idx="2">
                  <c:v>1533.9406079999999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F9-FB45-83F3-045C8097FA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-27"/>
        <c:axId val="848004048"/>
        <c:axId val="848016528"/>
      </c:barChart>
      <c:catAx>
        <c:axId val="84800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rgbClr val="173A9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848016528"/>
        <c:crosses val="autoZero"/>
        <c:auto val="1"/>
        <c:lblAlgn val="ctr"/>
        <c:lblOffset val="100"/>
        <c:noMultiLvlLbl val="0"/>
      </c:catAx>
      <c:valAx>
        <c:axId val="84801652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848004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175"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uk-UA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661786417322832E-2"/>
          <c:y val="3.4889829764533489E-2"/>
          <c:w val="0.92115071358267719"/>
          <c:h val="0.7294514334848186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Небаланси, що залишилися після оптимізації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Лист1!$B$2:$B$25</c:f>
              <c:numCache>
                <c:formatCode>General</c:formatCode>
                <c:ptCount val="24"/>
                <c:pt idx="2">
                  <c:v>-30</c:v>
                </c:pt>
                <c:pt idx="3">
                  <c:v>40</c:v>
                </c:pt>
                <c:pt idx="5">
                  <c:v>-50</c:v>
                </c:pt>
                <c:pt idx="7">
                  <c:v>70</c:v>
                </c:pt>
                <c:pt idx="9">
                  <c:v>-40</c:v>
                </c:pt>
                <c:pt idx="11">
                  <c:v>-60</c:v>
                </c:pt>
                <c:pt idx="12">
                  <c:v>40</c:v>
                </c:pt>
                <c:pt idx="15">
                  <c:v>-60</c:v>
                </c:pt>
                <c:pt idx="16">
                  <c:v>-40</c:v>
                </c:pt>
                <c:pt idx="18">
                  <c:v>-30</c:v>
                </c:pt>
                <c:pt idx="21">
                  <c:v>-40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2F-804B-B181-34A0B004870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Оптимізовані небаланси</c:v>
                </c:pt>
              </c:strCache>
            </c:strRef>
          </c:tx>
          <c:spPr>
            <a:solidFill>
              <a:srgbClr val="4661AF">
                <a:alpha val="50105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Лист1!$C$2:$C$25</c:f>
              <c:numCache>
                <c:formatCode>General</c:formatCode>
                <c:ptCount val="24"/>
                <c:pt idx="0">
                  <c:v>-30</c:v>
                </c:pt>
                <c:pt idx="1">
                  <c:v>-30</c:v>
                </c:pt>
                <c:pt idx="2">
                  <c:v>-20</c:v>
                </c:pt>
                <c:pt idx="3">
                  <c:v>10</c:v>
                </c:pt>
                <c:pt idx="4">
                  <c:v>-20</c:v>
                </c:pt>
                <c:pt idx="5">
                  <c:v>-20</c:v>
                </c:pt>
                <c:pt idx="6">
                  <c:v>30</c:v>
                </c:pt>
                <c:pt idx="7">
                  <c:v>10</c:v>
                </c:pt>
                <c:pt idx="8">
                  <c:v>-20</c:v>
                </c:pt>
                <c:pt idx="9">
                  <c:v>-10</c:v>
                </c:pt>
                <c:pt idx="10">
                  <c:v>-40</c:v>
                </c:pt>
                <c:pt idx="11">
                  <c:v>-10</c:v>
                </c:pt>
                <c:pt idx="12">
                  <c:v>20</c:v>
                </c:pt>
                <c:pt idx="13">
                  <c:v>-20</c:v>
                </c:pt>
                <c:pt idx="14">
                  <c:v>30</c:v>
                </c:pt>
                <c:pt idx="15">
                  <c:v>-20</c:v>
                </c:pt>
                <c:pt idx="16">
                  <c:v>-10</c:v>
                </c:pt>
                <c:pt idx="17">
                  <c:v>-30</c:v>
                </c:pt>
                <c:pt idx="18">
                  <c:v>-20</c:v>
                </c:pt>
                <c:pt idx="19">
                  <c:v>-10</c:v>
                </c:pt>
                <c:pt idx="20">
                  <c:v>-30</c:v>
                </c:pt>
                <c:pt idx="21">
                  <c:v>-10</c:v>
                </c:pt>
                <c:pt idx="22">
                  <c:v>20</c:v>
                </c:pt>
                <c:pt idx="2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2F-804B-B181-34A0B00487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"/>
        <c:overlap val="100"/>
        <c:axId val="46947407"/>
        <c:axId val="46948239"/>
      </c:barChart>
      <c:catAx>
        <c:axId val="46947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6948239"/>
        <c:crosses val="autoZero"/>
        <c:auto val="1"/>
        <c:lblAlgn val="ctr"/>
        <c:lblOffset val="100"/>
        <c:noMultiLvlLbl val="0"/>
      </c:catAx>
      <c:valAx>
        <c:axId val="46948239"/>
        <c:scaling>
          <c:orientation val="minMax"/>
          <c:max val="80"/>
          <c:min val="-80"/>
        </c:scaling>
        <c:delete val="1"/>
        <c:axPos val="l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947407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030285696908183"/>
          <c:y val="0.9168891274923453"/>
          <c:w val="0.78837682734345482"/>
          <c:h val="8.31108319996758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95000"/>
              <a:lumOff val="5000"/>
            </a:schemeClr>
          </a:solidFill>
        </a:defRPr>
      </a:pPr>
      <a:endParaRPr lang="uk-UA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661786417322832E-2"/>
          <c:y val="3.4889829764533489E-2"/>
          <c:w val="0.92115071358267719"/>
          <c:h val="0.7294514334848186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Небаланси, що залишилися після оптимізації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c:spPr>
          <c:invertIfNegative val="0"/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Лист1!$B$2:$B$25</c:f>
              <c:numCache>
                <c:formatCode>General</c:formatCode>
                <c:ptCount val="24"/>
              </c:numCache>
            </c:numRef>
          </c:val>
          <c:extLst>
            <c:ext xmlns:c16="http://schemas.microsoft.com/office/drawing/2014/chart" uri="{C3380CC4-5D6E-409C-BE32-E72D297353CC}">
              <c16:uniqueId val="{00000000-2920-A245-8676-91AA45C16FB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Оптимізовані небаланси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Лист1!$A$2:$A$25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Лист1!$C$2:$C$25</c:f>
              <c:numCache>
                <c:formatCode>General</c:formatCode>
                <c:ptCount val="24"/>
                <c:pt idx="0">
                  <c:v>-30</c:v>
                </c:pt>
                <c:pt idx="1">
                  <c:v>-30</c:v>
                </c:pt>
                <c:pt idx="2">
                  <c:v>-50</c:v>
                </c:pt>
                <c:pt idx="3">
                  <c:v>50</c:v>
                </c:pt>
                <c:pt idx="4">
                  <c:v>-20</c:v>
                </c:pt>
                <c:pt idx="5">
                  <c:v>-70</c:v>
                </c:pt>
                <c:pt idx="6">
                  <c:v>30</c:v>
                </c:pt>
                <c:pt idx="7">
                  <c:v>80</c:v>
                </c:pt>
                <c:pt idx="8">
                  <c:v>-20</c:v>
                </c:pt>
                <c:pt idx="9">
                  <c:v>-50</c:v>
                </c:pt>
                <c:pt idx="10">
                  <c:v>-40</c:v>
                </c:pt>
                <c:pt idx="11">
                  <c:v>-70</c:v>
                </c:pt>
                <c:pt idx="12">
                  <c:v>60</c:v>
                </c:pt>
                <c:pt idx="13">
                  <c:v>-20</c:v>
                </c:pt>
                <c:pt idx="14">
                  <c:v>30</c:v>
                </c:pt>
                <c:pt idx="15">
                  <c:v>-80</c:v>
                </c:pt>
                <c:pt idx="16">
                  <c:v>-50</c:v>
                </c:pt>
                <c:pt idx="17">
                  <c:v>-30</c:v>
                </c:pt>
                <c:pt idx="18">
                  <c:v>-50</c:v>
                </c:pt>
                <c:pt idx="19">
                  <c:v>-10</c:v>
                </c:pt>
                <c:pt idx="20">
                  <c:v>-30</c:v>
                </c:pt>
                <c:pt idx="21">
                  <c:v>-50</c:v>
                </c:pt>
                <c:pt idx="22">
                  <c:v>20</c:v>
                </c:pt>
                <c:pt idx="2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20-A245-8676-91AA45C16F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"/>
        <c:overlap val="100"/>
        <c:axId val="46947407"/>
        <c:axId val="46948239"/>
      </c:barChart>
      <c:catAx>
        <c:axId val="46947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6948239"/>
        <c:crosses val="autoZero"/>
        <c:auto val="1"/>
        <c:lblAlgn val="ctr"/>
        <c:lblOffset val="100"/>
        <c:noMultiLvlLbl val="0"/>
      </c:catAx>
      <c:valAx>
        <c:axId val="46948239"/>
        <c:scaling>
          <c:orientation val="minMax"/>
          <c:max val="80"/>
          <c:min val="-80"/>
        </c:scaling>
        <c:delete val="1"/>
        <c:axPos val="l"/>
        <c:majorGridlines>
          <c:spPr>
            <a:ln w="3175" cap="flat" cmpd="sng" algn="ctr">
              <a:solidFill>
                <a:schemeClr val="bg1"/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947407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95000"/>
              <a:lumOff val="5000"/>
            </a:schemeClr>
          </a:solidFill>
        </a:defRPr>
      </a:pPr>
      <a:endParaRPr lang="uk-UA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Лист1!$A$2:$A$6</cx:f>
        <cx:lvl ptCount="5">
          <cx:pt idx="0">Витрати "Бізнес як є"
(споживання з мережі)</cx:pt>
          <cx:pt idx="1">Економія на передачі
та розподілі е/е</cx:pt>
          <cx:pt idx="2">Економія на забезпеченні
власних нужд е/е</cx:pt>
          <cx:pt idx="3">Дохід від
продажу надлишків</cx:pt>
          <cx:pt idx="4">Витрати за умови
комерційної оптимізації</cx:pt>
        </cx:lvl>
      </cx:strDim>
      <cx:numDim type="val">
        <cx:f>Лист1!$B$2:$B$6</cx:f>
        <cx:lvl ptCount="5" formatCode="_-* # ##0_-;\-* # ##0_-;_-* &quot;-&quot;??_-;_-@_-">
          <cx:pt idx="0">179.64537785906208</cx:pt>
          <cx:pt idx="1">-46.134114343198263</cx:pt>
          <cx:pt idx="2">-25.736679165926581</cx:pt>
          <cx:pt idx="3">-14.082205169089157</cx:pt>
          <cx:pt idx="4">93.692379180848093</cx:pt>
        </cx:lvl>
      </cx:numDim>
    </cx:data>
  </cx:chartData>
  <cx:chart>
    <cx:plotArea>
      <cx:plotAreaRegion>
        <cx:series layoutId="waterfall" uniqueId="{0EDA23BB-5873-4809-A489-0BF8A91E8ABB}">
          <cx:tx>
            <cx:txData>
              <cx:f>Лист1!$B$1</cx:f>
              <cx:v>Ряд 1</cx:v>
            </cx:txData>
          </cx:tx>
          <cx:spPr>
            <a:solidFill>
              <a:srgbClr val="173A99"/>
            </a:solidFill>
            <a:ln w="3175">
              <a:solidFill>
                <a:schemeClr val="bg1">
                  <a:lumMod val="75000"/>
                </a:schemeClr>
              </a:solidFill>
            </a:ln>
          </cx:spPr>
          <cx:dataPt idx="1">
            <cx:spPr>
              <a:solidFill>
                <a:srgbClr val="DCE2F0"/>
              </a:solidFill>
            </cx:spPr>
          </cx:dataPt>
          <cx:dataPt idx="2">
            <cx:spPr>
              <a:solidFill>
                <a:srgbClr val="DCE2F0"/>
              </a:solidFill>
            </cx:spPr>
          </cx:dataPt>
          <cx:dataPt idx="3">
            <cx:spPr>
              <a:solidFill>
                <a:srgbClr val="DCE2F0"/>
              </a:solidFill>
            </cx:spPr>
          </cx:dataPt>
          <cx:dataLabels>
            <cx:numFmt formatCode="# ##0" sourceLinked="0"/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>
                    <a:solidFill>
                      <a:schemeClr val="tx1"/>
                    </a:solidFill>
                  </a:defRPr>
                </a:pPr>
                <a:endParaRPr lang="ru-RU" sz="1197" b="0" i="0" u="none" strike="noStrike" baseline="0">
                  <a:solidFill>
                    <a:schemeClr val="tx1"/>
                  </a:solidFill>
                  <a:latin typeface="Aptos"/>
                </a:endParaRPr>
              </a:p>
            </cx:txPr>
            <cx:visibility seriesName="0" categoryName="0" value="1"/>
            <cx:separator>, </cx:separator>
          </cx:dataLabels>
          <cx:dataId val="0"/>
          <cx:layoutPr>
            <cx:subtotals>
              <cx:idx val="4"/>
            </cx:subtotals>
          </cx:layoutPr>
        </cx:series>
      </cx:plotAreaRegion>
      <cx:axis id="0">
        <cx:catScaling gapWidth="4.63000011"/>
        <cx:tickLabels/>
        <cx:txPr>
          <a:bodyPr vertOverflow="overflow" horzOverflow="overflow" wrap="square" lIns="0" tIns="0" rIns="0" bIns="0"/>
          <a:lstStyle/>
          <a:p>
            <a:pPr algn="ctr" rtl="0">
              <a:defRPr sz="1200" b="0" i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pPr>
            <a:endParaRPr lang="LID4096" sz="1200">
              <a:solidFill>
                <a:schemeClr val="tx1"/>
              </a:solidFill>
            </a:endParaRPr>
          </a:p>
        </cx:txPr>
      </cx:axis>
      <cx:axis id="1" hidden="1">
        <cx:valScaling/>
        <cx:tickLabels/>
        <cx:txPr>
          <a:bodyPr vertOverflow="overflow" horzOverflow="overflow" wrap="square" lIns="0" tIns="0" rIns="0" bIns="0"/>
          <a:lstStyle/>
          <a:p>
            <a:pPr algn="ctr" rtl="0">
              <a:defRPr sz="1200" b="0" i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pPr>
            <a:endParaRPr lang="LID4096" sz="1200">
              <a:solidFill>
                <a:schemeClr val="tx1"/>
              </a:solidFill>
            </a:endParaRPr>
          </a:p>
        </cx:txPr>
      </cx:axis>
    </cx:plotArea>
  </cx:chart>
  <cx:spPr>
    <a:ln>
      <a:noFill/>
    </a:ln>
  </cx:spPr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Лист1!$A$2:$A$6</cx:f>
        <cx:lvl ptCount="5"/>
      </cx:strDim>
      <cx:numDim type="val">
        <cx:f>Лист1!$B$2:$B$6</cx:f>
        <cx:lvl ptCount="5" formatCode="Основной">
          <cx:pt idx="0">13.458463999999999</cx:pt>
          <cx:pt idx="1">2.7720980000000002</cx:pt>
          <cx:pt idx="2">1.229141</cx:pt>
          <cx:pt idx="4">17.459702999999998</cx:pt>
        </cx:lvl>
      </cx:numDim>
    </cx:data>
  </cx:chartData>
  <cx:chart>
    <cx:plotArea>
      <cx:plotAreaRegion>
        <cx:series layoutId="waterfall" uniqueId="{939ED7CA-657F-4105-AC89-4A178BC0DBB5}">
          <cx:tx>
            <cx:txData>
              <cx:f>Лист1!$B$1</cx:f>
              <cx:v>Ряд 1</cx:v>
            </cx:txData>
          </cx:tx>
          <cx:spPr>
            <a:solidFill>
              <a:schemeClr val="bg1">
                <a:lumMod val="6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cx:spPr>
          <cx:dataLabels>
            <cx:numFmt formatCode="# ##0,0" sourceLinked="0"/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50">
                    <a:solidFill>
                      <a:schemeClr val="tx1"/>
                    </a:solidFill>
                  </a:defRPr>
                </a:pPr>
                <a:endParaRPr lang="ru-RU" sz="1050" b="0" i="0" u="none" strike="noStrike" baseline="0">
                  <a:solidFill>
                    <a:schemeClr val="tx1"/>
                  </a:solidFill>
                  <a:latin typeface="Aptos"/>
                </a:endParaRPr>
              </a:p>
            </cx:txPr>
            <cx:visibility seriesName="0" categoryName="0" value="1"/>
            <cx:separator>, </cx:separator>
          </cx:dataLabels>
          <cx:dataId val="0"/>
          <cx:layoutPr>
            <cx:subtotals>
              <cx:idx val="4"/>
            </cx:subtotals>
          </cx:layoutPr>
        </cx:series>
      </cx:plotAreaRegion>
      <cx:axis id="0">
        <cx:catScaling gapWidth="2.25999999"/>
        <cx:tickLabels/>
        <cx:spPr>
          <a:ln w="3175">
            <a:solidFill>
              <a:schemeClr val="tx1">
                <a:lumMod val="75000"/>
                <a:lumOff val="25000"/>
              </a:schemeClr>
            </a:solidFill>
          </a:ln>
        </cx:spPr>
        <cx:txPr>
          <a:bodyPr vertOverflow="overflow" horzOverflow="overflow" wrap="square" lIns="0" tIns="0" rIns="0" bIns="0"/>
          <a:lstStyle/>
          <a:p>
            <a:pPr algn="ctr" rtl="0">
              <a:defRPr sz="800" b="0" i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pPr>
            <a:endParaRPr lang="LID4096" sz="800">
              <a:solidFill>
                <a:schemeClr val="tx1"/>
              </a:solidFill>
            </a:endParaRPr>
          </a:p>
        </cx:txPr>
      </cx:axis>
      <cx:axis id="1" hidden="1">
        <cx:valScaling/>
        <cx:tickLabels/>
        <cx:txPr>
          <a:bodyPr vertOverflow="overflow" horzOverflow="overflow" wrap="square" lIns="0" tIns="0" rIns="0" bIns="0"/>
          <a:lstStyle/>
          <a:p>
            <a:pPr algn="ctr" rtl="0">
              <a:defRPr sz="800" b="0" i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pPr>
            <a:endParaRPr lang="LID4096" sz="800">
              <a:solidFill>
                <a:schemeClr val="tx1"/>
              </a:solidFill>
            </a:endParaRPr>
          </a:p>
        </cx:txPr>
      </cx:axis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Лист1!$A$2:$A$6</cx:f>
        <cx:lvl ptCount="5">
          <cx:pt idx="0">Собівартість
виробництва</cx:pt>
          <cx:pt idx="1">Купівля решти
електроенергії</cx:pt>
          <cx:pt idx="2">Передача
та розподіл</cx:pt>
          <cx:pt idx="3">Продаж
надлишків</cx:pt>
          <cx:pt idx="4">Загалом
витрати</cx:pt>
        </cx:lvl>
      </cx:strDim>
      <cx:numDim type="val">
        <cx:f>Лист1!$B$2:$B$6</cx:f>
        <cx:lvl ptCount="5" formatCode="Основной">
          <cx:pt idx="0">37.155177000000002</cx:pt>
          <cx:pt idx="1">3.5476329999999998</cx:pt>
          <cx:pt idx="2">2.7048320000000001</cx:pt>
          <cx:pt idx="3">-39.450304000000003</cx:pt>
          <cx:pt idx="4">3.957338</cx:pt>
        </cx:lvl>
      </cx:numDim>
    </cx:data>
  </cx:chartData>
  <cx:chart>
    <cx:plotArea>
      <cx:plotAreaRegion>
        <cx:series layoutId="waterfall" uniqueId="{939ED7CA-657F-4105-AC89-4A178BC0DBB5}">
          <cx:tx>
            <cx:txData>
              <cx:f>Лист1!$B$1</cx:f>
              <cx:v>Ряд 1</cx:v>
            </cx:txData>
          </cx:tx>
          <cx:spPr>
            <a:solidFill>
              <a:schemeClr val="bg1">
                <a:lumMod val="6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cx:spPr>
          <cx:dataLabels pos="outEnd">
            <cx:numFmt formatCode="# ##0,0" sourceLinked="0"/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50">
                    <a:solidFill>
                      <a:schemeClr val="tx1"/>
                    </a:solidFill>
                  </a:defRPr>
                </a:pPr>
                <a:endParaRPr lang="ru-RU" sz="1050" b="0" i="0" u="none" strike="noStrike" baseline="0">
                  <a:solidFill>
                    <a:schemeClr val="tx1"/>
                  </a:solidFill>
                  <a:latin typeface="Aptos"/>
                </a:endParaRPr>
              </a:p>
            </cx:txPr>
            <cx:visibility seriesName="0" categoryName="0" value="1"/>
            <cx:separator>, </cx:separator>
            <cx:dataLabelHidden idx="3"/>
          </cx:dataLabels>
          <cx:dataId val="0"/>
          <cx:layoutPr>
            <cx:subtotals>
              <cx:idx val="4"/>
            </cx:subtotals>
          </cx:layoutPr>
        </cx:series>
      </cx:plotAreaRegion>
      <cx:axis id="0">
        <cx:catScaling gapWidth="2.25999999"/>
        <cx:tickLabels/>
        <cx:spPr>
          <a:ln w="3175">
            <a:solidFill>
              <a:schemeClr val="tx1">
                <a:lumMod val="75000"/>
                <a:lumOff val="25000"/>
              </a:schemeClr>
            </a:solidFill>
          </a:ln>
        </cx:spPr>
        <cx:txPr>
          <a:bodyPr vertOverflow="overflow" horzOverflow="overflow" wrap="square" lIns="0" tIns="0" rIns="0" bIns="0"/>
          <a:lstStyle/>
          <a:p>
            <a:pPr algn="ctr" rtl="0">
              <a:defRPr sz="800" b="0" i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pPr>
            <a:endParaRPr lang="LID4096" sz="800">
              <a:solidFill>
                <a:schemeClr val="tx1"/>
              </a:solidFill>
            </a:endParaRPr>
          </a:p>
        </cx:txPr>
      </cx:axis>
      <cx:axis id="1" hidden="1">
        <cx:valScaling/>
        <cx:tickLabels/>
        <cx:txPr>
          <a:bodyPr vertOverflow="overflow" horzOverflow="overflow" wrap="square" lIns="0" tIns="0" rIns="0" bIns="0"/>
          <a:lstStyle/>
          <a:p>
            <a:pPr algn="ctr" rtl="0">
              <a:defRPr sz="800" b="0" i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pPr>
            <a:endParaRPr lang="LID4096" sz="800">
              <a:solidFill>
                <a:schemeClr val="tx1"/>
              </a:solidFill>
            </a:endParaRPr>
          </a:p>
        </cx:txPr>
      </cx:axis>
    </cx:plotArea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Лист1!$A$2:$A$6</cx:f>
        <cx:lvl ptCount="5"/>
      </cx:strDim>
      <cx:numDim type="val">
        <cx:f>Лист1!$B$2:$B$6</cx:f>
        <cx:lvl ptCount="5" formatCode="Основной">
          <cx:pt idx="1">16.550148270000001</cx:pt>
          <cx:pt idx="2">7.18383883</cx:pt>
          <cx:pt idx="4">23.7339871</cx:pt>
        </cx:lvl>
      </cx:numDim>
    </cx:data>
  </cx:chartData>
  <cx:chart>
    <cx:plotArea>
      <cx:plotAreaRegion>
        <cx:series layoutId="waterfall" uniqueId="{939ED7CA-657F-4105-AC89-4A178BC0DBB5}">
          <cx:tx>
            <cx:txData>
              <cx:f>Лист1!$B$1</cx:f>
              <cx:v>Ряд 1</cx:v>
            </cx:txData>
          </cx:tx>
          <cx:spPr>
            <a:solidFill>
              <a:schemeClr val="bg1">
                <a:lumMod val="6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cx:spPr>
          <cx:dataLabels>
            <cx:numFmt formatCode="# ##0,0" sourceLinked="0"/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50">
                    <a:solidFill>
                      <a:schemeClr val="tx1"/>
                    </a:solidFill>
                  </a:defRPr>
                </a:pPr>
                <a:endParaRPr lang="ru-RU" sz="1050" b="0" i="0" u="none" strike="noStrike" baseline="0">
                  <a:solidFill>
                    <a:schemeClr val="tx1"/>
                  </a:solidFill>
                  <a:latin typeface="Aptos"/>
                </a:endParaRPr>
              </a:p>
            </cx:txPr>
            <cx:visibility seriesName="0" categoryName="0" value="1"/>
            <cx:separator>, </cx:separator>
          </cx:dataLabels>
          <cx:dataId val="0"/>
          <cx:layoutPr>
            <cx:subtotals>
              <cx:idx val="4"/>
            </cx:subtotals>
          </cx:layoutPr>
        </cx:series>
      </cx:plotAreaRegion>
      <cx:axis id="0">
        <cx:catScaling gapWidth="2.25999999"/>
        <cx:tickLabels/>
        <cx:spPr>
          <a:ln w="3175">
            <a:solidFill>
              <a:schemeClr val="tx1">
                <a:lumMod val="75000"/>
                <a:lumOff val="25000"/>
              </a:schemeClr>
            </a:solidFill>
          </a:ln>
        </cx:spPr>
        <cx:txPr>
          <a:bodyPr vertOverflow="overflow" horzOverflow="overflow" wrap="square" lIns="0" tIns="0" rIns="0" bIns="0"/>
          <a:lstStyle/>
          <a:p>
            <a:pPr algn="ctr" rtl="0">
              <a:defRPr sz="800" b="0" i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pPr>
            <a:endParaRPr lang="LID4096" sz="800">
              <a:solidFill>
                <a:schemeClr val="tx1"/>
              </a:solidFill>
            </a:endParaRPr>
          </a:p>
        </cx:txPr>
      </cx:axis>
      <cx:axis id="1" hidden="1">
        <cx:valScaling max="30"/>
        <cx:tickLabels/>
        <cx:txPr>
          <a:bodyPr vertOverflow="overflow" horzOverflow="overflow" wrap="square" lIns="0" tIns="0" rIns="0" bIns="0"/>
          <a:lstStyle/>
          <a:p>
            <a:pPr algn="ctr" rtl="0">
              <a:defRPr sz="800" b="0" i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pPr>
            <a:endParaRPr lang="LID4096" sz="800">
              <a:solidFill>
                <a:schemeClr val="tx1"/>
              </a:solidFill>
            </a:endParaRPr>
          </a:p>
        </cx:txPr>
      </cx:axis>
    </cx:plotArea>
  </cx:chart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Лист1!$A$2:$A$6</cx:f>
        <cx:lvl ptCount="5">
          <cx:pt idx="0">Собівартість
виробництва</cx:pt>
          <cx:pt idx="1">Купівля решти
електроенергії</cx:pt>
          <cx:pt idx="2">Передача
та розподіл</cx:pt>
          <cx:pt idx="3">Продаж
надлишків</cx:pt>
          <cx:pt idx="4">Загалом
витрати</cx:pt>
        </cx:lvl>
      </cx:strDim>
      <cx:numDim type="val">
        <cx:f>Лист1!$B$2:$B$6</cx:f>
        <cx:lvl ptCount="5" formatCode="Основной">
          <cx:pt idx="0">37.155177000000002</cx:pt>
          <cx:pt idx="1">2.8472197399999999</cx:pt>
          <cx:pt idx="2">2.17467568</cx:pt>
          <cx:pt idx="3">-42.607443230000001</cx:pt>
          <cx:pt idx="4">-0.43037080999999944</cx:pt>
        </cx:lvl>
      </cx:numDim>
    </cx:data>
  </cx:chartData>
  <cx:chart>
    <cx:plotArea>
      <cx:plotAreaRegion>
        <cx:series layoutId="waterfall" uniqueId="{939ED7CA-657F-4105-AC89-4A178BC0DBB5}">
          <cx:tx>
            <cx:txData>
              <cx:f>Лист1!$B$1</cx:f>
              <cx:v>Ряд 1</cx:v>
            </cx:txData>
          </cx:tx>
          <cx:spPr>
            <a:solidFill>
              <a:schemeClr val="bg1">
                <a:lumMod val="6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cx:spPr>
          <cx:dataLabels pos="outEnd">
            <cx:numFmt formatCode="# ##0,0" sourceLinked="0"/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50">
                    <a:solidFill>
                      <a:schemeClr val="tx1"/>
                    </a:solidFill>
                  </a:defRPr>
                </a:pPr>
                <a:endParaRPr lang="ru-RU" sz="1050" b="0" i="0" u="none" strike="noStrike" baseline="0">
                  <a:solidFill>
                    <a:schemeClr val="tx1"/>
                  </a:solidFill>
                  <a:latin typeface="Aptos"/>
                </a:endParaRPr>
              </a:p>
            </cx:txPr>
            <cx:visibility seriesName="0" categoryName="0" value="1"/>
            <cx:separator>, </cx:separator>
            <cx:dataLabelHidden idx="3"/>
          </cx:dataLabels>
          <cx:dataId val="0"/>
          <cx:layoutPr>
            <cx:subtotals>
              <cx:idx val="4"/>
            </cx:subtotals>
          </cx:layoutPr>
        </cx:series>
      </cx:plotAreaRegion>
      <cx:axis id="0">
        <cx:catScaling gapWidth="2.25999999"/>
        <cx:tickLabels/>
        <cx:spPr>
          <a:ln w="3175">
            <a:solidFill>
              <a:schemeClr val="tx1">
                <a:lumMod val="75000"/>
                <a:lumOff val="25000"/>
              </a:schemeClr>
            </a:solidFill>
          </a:ln>
        </cx:spPr>
        <cx:txPr>
          <a:bodyPr vertOverflow="overflow" horzOverflow="overflow" wrap="square" lIns="0" tIns="0" rIns="0" bIns="0"/>
          <a:lstStyle/>
          <a:p>
            <a:pPr algn="ctr" rtl="0">
              <a:defRPr sz="800" b="0" i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pPr>
            <a:endParaRPr lang="LID4096" sz="800">
              <a:solidFill>
                <a:schemeClr val="tx1"/>
              </a:solidFill>
            </a:endParaRPr>
          </a:p>
        </cx:txPr>
      </cx:axis>
      <cx:axis id="1" hidden="1">
        <cx:valScaling max="50" min="0"/>
        <cx:tickLabels/>
        <cx:txPr>
          <a:bodyPr vertOverflow="overflow" horzOverflow="overflow" wrap="square" lIns="0" tIns="0" rIns="0" bIns="0"/>
          <a:lstStyle/>
          <a:p>
            <a:pPr algn="ctr" rtl="0">
              <a:defRPr sz="800" b="0" i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pPr>
            <a:endParaRPr lang="LID4096" sz="800">
              <a:solidFill>
                <a:schemeClr val="tx1"/>
              </a:solidFill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C5B63-1580-4EA9-AC43-09A1BFDB452A}" type="datetimeFigureOut">
              <a:t>14.05.2025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546B4-C2DE-4172-8B07-9CC2C04DD474}" type="slidenum"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70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924C6-0E65-ED5D-9033-71590E70C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FE31C27D-7C83-FE1E-334C-0606C9451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03F65DF8-7253-7FB9-F3B7-6739F31FAF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A0DDC86-AF5D-7F53-8B7E-7313C018BB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546B4-C2DE-4172-8B07-9CC2C04DD474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122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7AA1C-81E1-CD48-9D72-D807CA481885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0863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7AA1C-81E1-CD48-9D72-D807CA481885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1455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F277D-6365-E43F-C0C1-A0BAEABA4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39D376B9-5A7E-BE11-77A1-0D62C5CAE5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C0ADEA2E-8EE8-D3B1-4391-6A0ECA0B4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EB857BE-74CB-3E8B-63EE-C82E3317BD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7AA1C-81E1-CD48-9D72-D807CA481885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9653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8AE17-E384-F116-7688-29469D1F2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42107822-0961-E3D3-F420-6C7FEC9B28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93BABC41-AA66-967D-ACB0-39B1DA0BF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78818B5-041F-45A8-E28A-0D9A71FAB3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7AA1C-81E1-CD48-9D72-D807CA481885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2183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99E6D-48AD-FEE5-96CE-6F4186433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EEA2DA6C-7E2E-DC46-FFD4-E418D0543A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DCF6AFE9-464F-6F09-21D5-CA22A6179B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BBBC5B6-8EA5-FE21-8E90-06A089F755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7AA1C-81E1-CD48-9D72-D807CA481885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5446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64CD2-56F3-AF94-9D7A-E805E83EE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91B324FB-CDE9-E3A7-2662-E700E85FC9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CB98319A-7EB4-2390-B145-793F0A187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C20D12E-6253-00DE-D191-BD83F7698F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7AA1C-81E1-CD48-9D72-D807CA481885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3570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4C8B6-6514-93A9-EA9D-188FAF180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23A3197A-5FE5-0E2E-AA2E-4F8324012A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B86B6DE4-BB4A-D1AD-DC46-399F16351E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5A69092-2BF9-7E22-5022-31E3B74C74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7AA1C-81E1-CD48-9D72-D807CA481885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1703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7AA1C-81E1-CD48-9D72-D807CA481885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2777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7AA1C-81E1-CD48-9D72-D807CA481885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498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бкладинка. Розділюва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F3CB817-A618-401B-7F1C-6664145312A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44769" y="1557342"/>
            <a:ext cx="10902462" cy="2771775"/>
          </a:xfrm>
          <a:prstGeom prst="rect">
            <a:avLst/>
          </a:prstGeom>
        </p:spPr>
        <p:txBody>
          <a:bodyPr vert="horz" lIns="0" tIns="0" rIns="0" bIns="0" rtlCol="0" anchor="ctr" anchorCtr="0">
            <a:normAutofit lnSpcReduction="10000"/>
          </a:bodyPr>
          <a:lstStyle>
            <a:lvl1pPr>
              <a:lnSpc>
                <a:spcPct val="110000"/>
              </a:lnSpc>
              <a:defRPr lang="en-GB" sz="4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727507" rtl="0" eaLnBrk="1" latinLnBrk="0" hangingPunct="1">
              <a:lnSpc>
                <a:spcPts val="4760"/>
              </a:lnSpc>
              <a:spcBef>
                <a:spcPct val="0"/>
              </a:spcBef>
              <a:buFont typeface="Arial" panose="020B0604020202020204" pitchFamily="34" charset="0"/>
              <a:buNone/>
              <a:tabLst/>
            </a:pPr>
            <a:r>
              <a:rPr lang="ru-RU"/>
              <a:t>Заголовок — це назва статті або розділу у статті, яка заздалегідь анонсує тему та основний настрій тексту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FF23A2B4-A681-9828-09D7-F4E67578BCD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775" y="4508511"/>
            <a:ext cx="10902463" cy="18002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311AEAE-8CDA-C339-6483-175AA6698237}"/>
              </a:ext>
            </a:extLst>
          </p:cNvPr>
          <p:cNvSpPr txBox="1"/>
          <p:nvPr userDrawn="1"/>
        </p:nvSpPr>
        <p:spPr>
          <a:xfrm>
            <a:off x="5446971" y="746563"/>
            <a:ext cx="6100261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uk-UA" sz="1200" b="1" noProof="0">
                <a:solidFill>
                  <a:srgbClr val="173A99"/>
                </a:solidFill>
                <a:effectLst/>
                <a:latin typeface="+mn-lt"/>
              </a:rPr>
              <a:t>Енергетична компанія України</a:t>
            </a:r>
            <a:endParaRPr lang="uk-UA" sz="1200" noProof="0">
              <a:solidFill>
                <a:srgbClr val="173A99"/>
              </a:solidFill>
              <a:effectLst/>
              <a:latin typeface="+mn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DB93B6D-0F34-8959-B44C-27C96364C8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4768" y="4508510"/>
            <a:ext cx="3501294" cy="1800225"/>
          </a:xfrm>
        </p:spPr>
        <p:txBody>
          <a:bodyPr lIns="180000" tIns="180000" rIns="0" bIns="180000" anchor="b">
            <a:normAutofit/>
          </a:bodyPr>
          <a:lstStyle>
            <a:lvl1pPr>
              <a:defRPr sz="1600" b="0" i="0" cap="none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Використовуйте це поле для підзаголовка або ключової думки</a:t>
            </a:r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36258D-3C66-D088-0FAB-B43EEB3A25D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44768" y="553941"/>
            <a:ext cx="1165415" cy="377288"/>
            <a:chOff x="2806700" y="2000250"/>
            <a:chExt cx="3533454" cy="1143944"/>
          </a:xfrm>
          <a:solidFill>
            <a:schemeClr val="accent1"/>
          </a:solidFill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AFA964B-6CEF-B2A3-BFD2-C790A2AEDDAF}"/>
                </a:ext>
              </a:extLst>
            </p:cNvPr>
            <p:cNvSpPr/>
            <p:nvPr/>
          </p:nvSpPr>
          <p:spPr>
            <a:xfrm>
              <a:off x="2806700" y="2019142"/>
              <a:ext cx="973532" cy="1104270"/>
            </a:xfrm>
            <a:custGeom>
              <a:avLst/>
              <a:gdLst>
                <a:gd name="connsiteX0" fmla="*/ 357818 w 973532"/>
                <a:gd name="connsiteY0" fmla="*/ 670686 h 1104270"/>
                <a:gd name="connsiteX1" fmla="*/ 874561 w 973532"/>
                <a:gd name="connsiteY1" fmla="*/ 670686 h 1104270"/>
                <a:gd name="connsiteX2" fmla="*/ 874561 w 973532"/>
                <a:gd name="connsiteY2" fmla="*/ 417526 h 1104270"/>
                <a:gd name="connsiteX3" fmla="*/ 357818 w 973532"/>
                <a:gd name="connsiteY3" fmla="*/ 417526 h 1104270"/>
                <a:gd name="connsiteX4" fmla="*/ 357818 w 973532"/>
                <a:gd name="connsiteY4" fmla="*/ 264496 h 1104270"/>
                <a:gd name="connsiteX5" fmla="*/ 962112 w 973532"/>
                <a:gd name="connsiteY5" fmla="*/ 264496 h 1104270"/>
                <a:gd name="connsiteX6" fmla="*/ 962112 w 973532"/>
                <a:gd name="connsiteY6" fmla="*/ 0 h 1104270"/>
                <a:gd name="connsiteX7" fmla="*/ 0 w 973532"/>
                <a:gd name="connsiteY7" fmla="*/ 0 h 1104270"/>
                <a:gd name="connsiteX8" fmla="*/ 0 w 973532"/>
                <a:gd name="connsiteY8" fmla="*/ 1104270 h 1104270"/>
                <a:gd name="connsiteX9" fmla="*/ 973532 w 973532"/>
                <a:gd name="connsiteY9" fmla="*/ 1104270 h 1104270"/>
                <a:gd name="connsiteX10" fmla="*/ 973532 w 973532"/>
                <a:gd name="connsiteY10" fmla="*/ 839774 h 1104270"/>
                <a:gd name="connsiteX11" fmla="*/ 357818 w 973532"/>
                <a:gd name="connsiteY11" fmla="*/ 839774 h 1104270"/>
                <a:gd name="connsiteX12" fmla="*/ 357818 w 973532"/>
                <a:gd name="connsiteY12" fmla="*/ 670686 h 1104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3532" h="1104270">
                  <a:moveTo>
                    <a:pt x="357818" y="670686"/>
                  </a:moveTo>
                  <a:lnTo>
                    <a:pt x="874561" y="670686"/>
                  </a:lnTo>
                  <a:lnTo>
                    <a:pt x="874561" y="417526"/>
                  </a:lnTo>
                  <a:lnTo>
                    <a:pt x="357818" y="417526"/>
                  </a:lnTo>
                  <a:lnTo>
                    <a:pt x="357818" y="264496"/>
                  </a:lnTo>
                  <a:lnTo>
                    <a:pt x="962112" y="264496"/>
                  </a:lnTo>
                  <a:lnTo>
                    <a:pt x="962112" y="0"/>
                  </a:lnTo>
                  <a:lnTo>
                    <a:pt x="0" y="0"/>
                  </a:lnTo>
                  <a:lnTo>
                    <a:pt x="0" y="1104270"/>
                  </a:lnTo>
                  <a:lnTo>
                    <a:pt x="973532" y="1104270"/>
                  </a:lnTo>
                  <a:lnTo>
                    <a:pt x="973532" y="839774"/>
                  </a:lnTo>
                  <a:lnTo>
                    <a:pt x="357818" y="839774"/>
                  </a:lnTo>
                  <a:lnTo>
                    <a:pt x="357818" y="67068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BBD9F07-D225-7220-75AD-97F65063D072}"/>
                </a:ext>
              </a:extLst>
            </p:cNvPr>
            <p:cNvSpPr/>
            <p:nvPr/>
          </p:nvSpPr>
          <p:spPr>
            <a:xfrm>
              <a:off x="3927736" y="2000250"/>
              <a:ext cx="1112472" cy="1143000"/>
            </a:xfrm>
            <a:custGeom>
              <a:avLst/>
              <a:gdLst>
                <a:gd name="connsiteX0" fmla="*/ 415869 w 1112472"/>
                <a:gd name="connsiteY0" fmla="*/ 331564 h 1143000"/>
                <a:gd name="connsiteX1" fmla="*/ 575745 w 1112472"/>
                <a:gd name="connsiteY1" fmla="*/ 264496 h 1143000"/>
                <a:gd name="connsiteX2" fmla="*/ 720395 w 1112472"/>
                <a:gd name="connsiteY2" fmla="*/ 321174 h 1143000"/>
                <a:gd name="connsiteX3" fmla="*/ 770832 w 1112472"/>
                <a:gd name="connsiteY3" fmla="*/ 473259 h 1143000"/>
                <a:gd name="connsiteX4" fmla="*/ 1112472 w 1112472"/>
                <a:gd name="connsiteY4" fmla="*/ 473259 h 1143000"/>
                <a:gd name="connsiteX5" fmla="*/ 968774 w 1112472"/>
                <a:gd name="connsiteY5" fmla="*/ 122802 h 1143000"/>
                <a:gd name="connsiteX6" fmla="*/ 577648 w 1112472"/>
                <a:gd name="connsiteY6" fmla="*/ 0 h 1143000"/>
                <a:gd name="connsiteX7" fmla="*/ 146553 w 1112472"/>
                <a:gd name="connsiteY7" fmla="*/ 144528 h 1143000"/>
                <a:gd name="connsiteX8" fmla="*/ 0 w 1112472"/>
                <a:gd name="connsiteY8" fmla="*/ 571500 h 1143000"/>
                <a:gd name="connsiteX9" fmla="*/ 146553 w 1112472"/>
                <a:gd name="connsiteY9" fmla="*/ 998472 h 1143000"/>
                <a:gd name="connsiteX10" fmla="*/ 577648 w 1112472"/>
                <a:gd name="connsiteY10" fmla="*/ 1143000 h 1143000"/>
                <a:gd name="connsiteX11" fmla="*/ 972580 w 1112472"/>
                <a:gd name="connsiteY11" fmla="*/ 1022088 h 1143000"/>
                <a:gd name="connsiteX12" fmla="*/ 1112472 w 1112472"/>
                <a:gd name="connsiteY12" fmla="*/ 675409 h 1143000"/>
                <a:gd name="connsiteX13" fmla="*/ 782252 w 1112472"/>
                <a:gd name="connsiteY13" fmla="*/ 675409 h 1143000"/>
                <a:gd name="connsiteX14" fmla="*/ 728959 w 1112472"/>
                <a:gd name="connsiteY14" fmla="*/ 824660 h 1143000"/>
                <a:gd name="connsiteX15" fmla="*/ 571938 w 1112472"/>
                <a:gd name="connsiteY15" fmla="*/ 877560 h 1143000"/>
                <a:gd name="connsiteX16" fmla="*/ 415869 w 1112472"/>
                <a:gd name="connsiteY16" fmla="*/ 809546 h 1143000"/>
                <a:gd name="connsiteX17" fmla="*/ 365431 w 1112472"/>
                <a:gd name="connsiteY17" fmla="*/ 622510 h 1143000"/>
                <a:gd name="connsiteX18" fmla="*/ 365431 w 1112472"/>
                <a:gd name="connsiteY18" fmla="*/ 519545 h 1143000"/>
                <a:gd name="connsiteX19" fmla="*/ 415869 w 1112472"/>
                <a:gd name="connsiteY19" fmla="*/ 331564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12472" h="1143000">
                  <a:moveTo>
                    <a:pt x="415869" y="331564"/>
                  </a:moveTo>
                  <a:cubicBezTo>
                    <a:pt x="450128" y="286222"/>
                    <a:pt x="503420" y="264496"/>
                    <a:pt x="575745" y="264496"/>
                  </a:cubicBezTo>
                  <a:cubicBezTo>
                    <a:pt x="648070" y="264496"/>
                    <a:pt x="687087" y="283388"/>
                    <a:pt x="720395" y="321174"/>
                  </a:cubicBezTo>
                  <a:cubicBezTo>
                    <a:pt x="754654" y="358959"/>
                    <a:pt x="770832" y="409024"/>
                    <a:pt x="770832" y="473259"/>
                  </a:cubicBezTo>
                  <a:lnTo>
                    <a:pt x="1112472" y="473259"/>
                  </a:lnTo>
                  <a:cubicBezTo>
                    <a:pt x="1112472" y="321174"/>
                    <a:pt x="1064890" y="204040"/>
                    <a:pt x="968774" y="122802"/>
                  </a:cubicBezTo>
                  <a:cubicBezTo>
                    <a:pt x="872658" y="40619"/>
                    <a:pt x="742283" y="0"/>
                    <a:pt x="577648" y="0"/>
                  </a:cubicBezTo>
                  <a:cubicBezTo>
                    <a:pt x="413014" y="0"/>
                    <a:pt x="244573" y="48176"/>
                    <a:pt x="146553" y="144528"/>
                  </a:cubicBezTo>
                  <a:cubicBezTo>
                    <a:pt x="49485" y="240880"/>
                    <a:pt x="0" y="383519"/>
                    <a:pt x="0" y="571500"/>
                  </a:cubicBezTo>
                  <a:cubicBezTo>
                    <a:pt x="0" y="759481"/>
                    <a:pt x="48534" y="902120"/>
                    <a:pt x="146553" y="998472"/>
                  </a:cubicBezTo>
                  <a:cubicBezTo>
                    <a:pt x="243621" y="1094824"/>
                    <a:pt x="388271" y="1143000"/>
                    <a:pt x="577648" y="1143000"/>
                  </a:cubicBezTo>
                  <a:cubicBezTo>
                    <a:pt x="767025" y="1143000"/>
                    <a:pt x="880271" y="1103326"/>
                    <a:pt x="972580" y="1022088"/>
                  </a:cubicBezTo>
                  <a:cubicBezTo>
                    <a:pt x="1065842" y="941794"/>
                    <a:pt x="1112472" y="826550"/>
                    <a:pt x="1112472" y="675409"/>
                  </a:cubicBezTo>
                  <a:lnTo>
                    <a:pt x="782252" y="675409"/>
                  </a:lnTo>
                  <a:cubicBezTo>
                    <a:pt x="782252" y="739644"/>
                    <a:pt x="764170" y="789709"/>
                    <a:pt x="728959" y="824660"/>
                  </a:cubicBezTo>
                  <a:cubicBezTo>
                    <a:pt x="693749" y="859612"/>
                    <a:pt x="641408" y="877560"/>
                    <a:pt x="571938" y="877560"/>
                  </a:cubicBezTo>
                  <a:cubicBezTo>
                    <a:pt x="502468" y="877560"/>
                    <a:pt x="450128" y="854888"/>
                    <a:pt x="415869" y="809546"/>
                  </a:cubicBezTo>
                  <a:cubicBezTo>
                    <a:pt x="381609" y="764204"/>
                    <a:pt x="365431" y="701859"/>
                    <a:pt x="365431" y="622510"/>
                  </a:cubicBezTo>
                  <a:lnTo>
                    <a:pt x="365431" y="519545"/>
                  </a:lnTo>
                  <a:cubicBezTo>
                    <a:pt x="365431" y="439252"/>
                    <a:pt x="382561" y="376907"/>
                    <a:pt x="415869" y="3315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CDA1652-E676-809B-ED02-7EC0F7CF0166}"/>
                </a:ext>
              </a:extLst>
            </p:cNvPr>
            <p:cNvSpPr/>
            <p:nvPr/>
          </p:nvSpPr>
          <p:spPr>
            <a:xfrm>
              <a:off x="5232441" y="2019142"/>
              <a:ext cx="1107713" cy="1125052"/>
            </a:xfrm>
            <a:custGeom>
              <a:avLst/>
              <a:gdLst>
                <a:gd name="connsiteX0" fmla="*/ 750847 w 1107713"/>
                <a:gd name="connsiteY0" fmla="*/ 0 h 1125052"/>
                <a:gd name="connsiteX1" fmla="*/ 750847 w 1107713"/>
                <a:gd name="connsiteY1" fmla="*/ 654627 h 1125052"/>
                <a:gd name="connsiteX2" fmla="*/ 700410 w 1107713"/>
                <a:gd name="connsiteY2" fmla="*/ 801989 h 1125052"/>
                <a:gd name="connsiteX3" fmla="*/ 553857 w 1107713"/>
                <a:gd name="connsiteY3" fmla="*/ 858667 h 1125052"/>
                <a:gd name="connsiteX4" fmla="*/ 408255 w 1107713"/>
                <a:gd name="connsiteY4" fmla="*/ 802934 h 1125052"/>
                <a:gd name="connsiteX5" fmla="*/ 357818 w 1107713"/>
                <a:gd name="connsiteY5" fmla="*/ 654627 h 1125052"/>
                <a:gd name="connsiteX6" fmla="*/ 357818 w 1107713"/>
                <a:gd name="connsiteY6" fmla="*/ 0 h 1125052"/>
                <a:gd name="connsiteX7" fmla="*/ 0 w 1107713"/>
                <a:gd name="connsiteY7" fmla="*/ 0 h 1125052"/>
                <a:gd name="connsiteX8" fmla="*/ 0 w 1107713"/>
                <a:gd name="connsiteY8" fmla="*/ 660295 h 1125052"/>
                <a:gd name="connsiteX9" fmla="*/ 144650 w 1107713"/>
                <a:gd name="connsiteY9" fmla="*/ 1006029 h 1125052"/>
                <a:gd name="connsiteX10" fmla="*/ 554809 w 1107713"/>
                <a:gd name="connsiteY10" fmla="*/ 1125052 h 1125052"/>
                <a:gd name="connsiteX11" fmla="*/ 964016 w 1107713"/>
                <a:gd name="connsiteY11" fmla="*/ 1006029 h 1125052"/>
                <a:gd name="connsiteX12" fmla="*/ 1107714 w 1107713"/>
                <a:gd name="connsiteY12" fmla="*/ 660295 h 1125052"/>
                <a:gd name="connsiteX13" fmla="*/ 1107714 w 1107713"/>
                <a:gd name="connsiteY13" fmla="*/ 0 h 1125052"/>
                <a:gd name="connsiteX14" fmla="*/ 750847 w 1107713"/>
                <a:gd name="connsiteY14" fmla="*/ 0 h 112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7713" h="1125052">
                  <a:moveTo>
                    <a:pt x="750847" y="0"/>
                  </a:moveTo>
                  <a:lnTo>
                    <a:pt x="750847" y="654627"/>
                  </a:lnTo>
                  <a:cubicBezTo>
                    <a:pt x="750847" y="716028"/>
                    <a:pt x="733718" y="765149"/>
                    <a:pt x="700410" y="801989"/>
                  </a:cubicBezTo>
                  <a:cubicBezTo>
                    <a:pt x="666151" y="839774"/>
                    <a:pt x="617617" y="858667"/>
                    <a:pt x="553857" y="858667"/>
                  </a:cubicBezTo>
                  <a:cubicBezTo>
                    <a:pt x="490097" y="858667"/>
                    <a:pt x="441563" y="839774"/>
                    <a:pt x="408255" y="802934"/>
                  </a:cubicBezTo>
                  <a:cubicBezTo>
                    <a:pt x="374948" y="766093"/>
                    <a:pt x="357818" y="716028"/>
                    <a:pt x="357818" y="654627"/>
                  </a:cubicBezTo>
                  <a:lnTo>
                    <a:pt x="357818" y="0"/>
                  </a:lnTo>
                  <a:lnTo>
                    <a:pt x="0" y="0"/>
                  </a:lnTo>
                  <a:lnTo>
                    <a:pt x="0" y="660295"/>
                  </a:lnTo>
                  <a:cubicBezTo>
                    <a:pt x="0" y="811436"/>
                    <a:pt x="48534" y="926680"/>
                    <a:pt x="144650" y="1006029"/>
                  </a:cubicBezTo>
                  <a:cubicBezTo>
                    <a:pt x="240766" y="1085378"/>
                    <a:pt x="377803" y="1125052"/>
                    <a:pt x="554809" y="1125052"/>
                  </a:cubicBezTo>
                  <a:cubicBezTo>
                    <a:pt x="731814" y="1125052"/>
                    <a:pt x="867900" y="1085378"/>
                    <a:pt x="964016" y="1006029"/>
                  </a:cubicBezTo>
                  <a:cubicBezTo>
                    <a:pt x="1060132" y="926680"/>
                    <a:pt x="1107714" y="811436"/>
                    <a:pt x="1107714" y="660295"/>
                  </a:cubicBezTo>
                  <a:lnTo>
                    <a:pt x="1107714" y="0"/>
                  </a:lnTo>
                  <a:lnTo>
                    <a:pt x="750847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</p:grpSp>
    </p:spTree>
    <p:extLst>
      <p:ext uri="{BB962C8B-B14F-4D97-AF65-F5344CB8AC3E}">
        <p14:creationId xmlns:p14="http://schemas.microsoft.com/office/powerpoint/2010/main" val="3207069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BB97035A-7D4F-574A-A8AA-77257B0A2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59" y="554458"/>
            <a:ext cx="8341607" cy="8828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lang="en-UA" sz="2903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7637CA-80DA-B1C2-5723-1BFAA4D0E71C}"/>
              </a:ext>
            </a:extLst>
          </p:cNvPr>
          <p:cNvSpPr/>
          <p:nvPr userDrawn="1"/>
        </p:nvSpPr>
        <p:spPr>
          <a:xfrm>
            <a:off x="10584704" y="-33920"/>
            <a:ext cx="1022043" cy="5883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sz="1633"/>
          </a:p>
        </p:txBody>
      </p:sp>
      <p:pic>
        <p:nvPicPr>
          <p:cNvPr id="10" name="Graphic 37">
            <a:extLst>
              <a:ext uri="{FF2B5EF4-FFF2-40B4-BE49-F238E27FC236}">
                <a16:creationId xmlns:a16="http://schemas.microsoft.com/office/drawing/2014/main" id="{A1934C4A-CB46-2457-B4FF-E95EF11458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9957" y="-33920"/>
            <a:ext cx="1231537" cy="637929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38C9038-DAAD-CBDE-EC07-C03783588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0150" y="6529341"/>
            <a:ext cx="3151052" cy="13105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89" b="0" i="0">
                <a:solidFill>
                  <a:srgbClr val="173A9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C1D4294D-EC2D-A644-BBA3-5CA4026C467C}" type="slidenum">
              <a:rPr lang="en-UA" smtClean="0"/>
              <a:pPr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881238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1">
            <a:extLst>
              <a:ext uri="{FF2B5EF4-FFF2-40B4-BE49-F238E27FC236}">
                <a16:creationId xmlns:a16="http://schemas.microsoft.com/office/drawing/2014/main" id="{1503A97A-E35B-4946-B2FA-09CEDDF38E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857" y="1697939"/>
            <a:ext cx="5050583" cy="3577002"/>
          </a:xfrm>
          <a:prstGeom prst="rect">
            <a:avLst/>
          </a:prstGeom>
        </p:spPr>
        <p:txBody>
          <a:bodyPr/>
          <a:lstStyle>
            <a:lvl1pPr marL="7578" indent="-7578">
              <a:buFont typeface="Arial" panose="020B0604020202020204" pitchFamily="34" charset="0"/>
              <a:buNone/>
              <a:tabLst/>
              <a:defRPr sz="1114" b="0" i="0" cap="none" baseline="0">
                <a:latin typeface="+mn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</a:t>
            </a:r>
            <a:r>
              <a:rPr lang="en-GB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en-GB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en-GB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labore et dolore magna </a:t>
            </a:r>
            <a:r>
              <a:rPr lang="en-GB" b="0" i="0" u="none" strike="noStrike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endParaRPr lang="en-UA"/>
          </a:p>
        </p:txBody>
      </p:sp>
      <p:sp>
        <p:nvSpPr>
          <p:cNvPr id="9" name="Title 48">
            <a:extLst>
              <a:ext uri="{FF2B5EF4-FFF2-40B4-BE49-F238E27FC236}">
                <a16:creationId xmlns:a16="http://schemas.microsoft.com/office/drawing/2014/main" id="{25B1A882-7E9A-F986-F59B-E0B358298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58" y="554459"/>
            <a:ext cx="9288549" cy="8828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2903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66C66C-4EBC-DD4C-22C1-5079588436D4}"/>
              </a:ext>
            </a:extLst>
          </p:cNvPr>
          <p:cNvSpPr/>
          <p:nvPr userDrawn="1"/>
        </p:nvSpPr>
        <p:spPr>
          <a:xfrm>
            <a:off x="10584704" y="-33920"/>
            <a:ext cx="1022043" cy="5883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sz="1633"/>
          </a:p>
        </p:txBody>
      </p:sp>
      <p:pic>
        <p:nvPicPr>
          <p:cNvPr id="12" name="Graphic 37">
            <a:extLst>
              <a:ext uri="{FF2B5EF4-FFF2-40B4-BE49-F238E27FC236}">
                <a16:creationId xmlns:a16="http://schemas.microsoft.com/office/drawing/2014/main" id="{0B7E081F-83AE-4655-133B-B2356293C6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9957" y="-33920"/>
            <a:ext cx="1231537" cy="637929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F38EAEE1-C70D-680D-DA98-7B3B1FCEA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0150" y="6529341"/>
            <a:ext cx="3151052" cy="13105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89" b="0" i="0">
                <a:solidFill>
                  <a:srgbClr val="173A9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C1D4294D-EC2D-A644-BBA3-5CA4026C467C}" type="slidenum">
              <a:rPr lang="en-UA" smtClean="0"/>
              <a:pPr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544910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004A7EA-5C50-C827-8306-44493911474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86559" y="365279"/>
            <a:ext cx="11790763" cy="7454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2600" b="1" cap="none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GB"/>
              <a:t>CLICK TO EDIT MASTER TEXT STYLES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966313D-9B0D-33A8-9F95-2060A4AE8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3171" y="6493858"/>
            <a:ext cx="264392" cy="13105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 b="0" i="0">
                <a:solidFill>
                  <a:srgbClr val="173A99"/>
                </a:solidFill>
                <a:latin typeface="Aptos" panose="020B0004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C1D4294D-EC2D-A644-BBA3-5CA4026C467C}" type="slidenum">
              <a:rPr lang="en-UA" smtClean="0"/>
              <a:pPr/>
              <a:t>‹№›</a:t>
            </a:fld>
            <a:endParaRPr lang="en-UA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1461A4D-19E9-0B9C-C72C-4030998E5553}"/>
              </a:ext>
            </a:extLst>
          </p:cNvPr>
          <p:cNvSpPr/>
          <p:nvPr userDrawn="1"/>
        </p:nvSpPr>
        <p:spPr>
          <a:xfrm>
            <a:off x="-236541" y="2449551"/>
            <a:ext cx="183138" cy="10972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E2D05CF-F5B8-2875-43FE-14FECF4534AC}"/>
              </a:ext>
            </a:extLst>
          </p:cNvPr>
          <p:cNvSpPr/>
          <p:nvPr userDrawn="1"/>
        </p:nvSpPr>
        <p:spPr>
          <a:xfrm>
            <a:off x="-236541" y="3292171"/>
            <a:ext cx="183138" cy="109728"/>
          </a:xfrm>
          <a:prstGeom prst="rect">
            <a:avLst/>
          </a:prstGeom>
          <a:solidFill>
            <a:srgbClr val="9DC3E6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203D5F8-45E7-CE65-2212-5AC171992EC4}"/>
              </a:ext>
            </a:extLst>
          </p:cNvPr>
          <p:cNvSpPr/>
          <p:nvPr userDrawn="1"/>
        </p:nvSpPr>
        <p:spPr>
          <a:xfrm>
            <a:off x="-236541" y="3713481"/>
            <a:ext cx="183138" cy="109728"/>
          </a:xfrm>
          <a:prstGeom prst="rect">
            <a:avLst/>
          </a:prstGeom>
          <a:solidFill>
            <a:srgbClr val="2E75B6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4FC29C8-5BFB-10A7-13BB-A7C9A71EDAB8}"/>
              </a:ext>
            </a:extLst>
          </p:cNvPr>
          <p:cNvSpPr/>
          <p:nvPr userDrawn="1"/>
        </p:nvSpPr>
        <p:spPr>
          <a:xfrm>
            <a:off x="-236541" y="6662649"/>
            <a:ext cx="183138" cy="109728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8CF0062-2D43-29FC-5B75-ED0C94C96950}"/>
              </a:ext>
            </a:extLst>
          </p:cNvPr>
          <p:cNvSpPr/>
          <p:nvPr userDrawn="1"/>
        </p:nvSpPr>
        <p:spPr>
          <a:xfrm>
            <a:off x="-236541" y="5398721"/>
            <a:ext cx="183138" cy="109728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FA15D52-AF5D-66E3-829A-A2DB4E93E6DD}"/>
              </a:ext>
            </a:extLst>
          </p:cNvPr>
          <p:cNvSpPr/>
          <p:nvPr userDrawn="1"/>
        </p:nvSpPr>
        <p:spPr>
          <a:xfrm>
            <a:off x="-236541" y="4134791"/>
            <a:ext cx="183138" cy="109728"/>
          </a:xfrm>
          <a:prstGeom prst="rect">
            <a:avLst/>
          </a:prstGeom>
          <a:solidFill>
            <a:srgbClr val="2A2A7E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1702174-CE47-4674-6454-F52D0245940F}"/>
              </a:ext>
            </a:extLst>
          </p:cNvPr>
          <p:cNvSpPr/>
          <p:nvPr userDrawn="1"/>
        </p:nvSpPr>
        <p:spPr>
          <a:xfrm>
            <a:off x="-236541" y="2870861"/>
            <a:ext cx="183138" cy="109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79A1126-CBC3-715C-911A-E0B8A9F729E8}"/>
              </a:ext>
            </a:extLst>
          </p:cNvPr>
          <p:cNvSpPr/>
          <p:nvPr userDrawn="1"/>
        </p:nvSpPr>
        <p:spPr>
          <a:xfrm>
            <a:off x="-236541" y="3502826"/>
            <a:ext cx="183138" cy="109728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C5B4CCA-A469-91B3-6D4F-47814BBFCAA7}"/>
              </a:ext>
            </a:extLst>
          </p:cNvPr>
          <p:cNvSpPr/>
          <p:nvPr userDrawn="1"/>
        </p:nvSpPr>
        <p:spPr>
          <a:xfrm>
            <a:off x="-236541" y="4977411"/>
            <a:ext cx="183138" cy="109728"/>
          </a:xfrm>
          <a:prstGeom prst="rect">
            <a:avLst/>
          </a:prstGeom>
          <a:solidFill>
            <a:srgbClr val="00B050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B2A34A3-4683-8B4F-E0AF-DC7A188EB747}"/>
              </a:ext>
            </a:extLst>
          </p:cNvPr>
          <p:cNvSpPr/>
          <p:nvPr userDrawn="1"/>
        </p:nvSpPr>
        <p:spPr>
          <a:xfrm>
            <a:off x="-236541" y="5609376"/>
            <a:ext cx="183138" cy="109728"/>
          </a:xfrm>
          <a:prstGeom prst="rect">
            <a:avLst/>
          </a:prstGeom>
          <a:pattFill prst="ltUpDiag">
            <a:fgClr>
              <a:srgbClr val="DEEBF7"/>
            </a:fgClr>
            <a:bgClr>
              <a:srgbClr val="0070C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D938B37-A735-37A1-DE42-9EA650AE4FE2}"/>
              </a:ext>
            </a:extLst>
          </p:cNvPr>
          <p:cNvSpPr/>
          <p:nvPr userDrawn="1"/>
        </p:nvSpPr>
        <p:spPr>
          <a:xfrm>
            <a:off x="-236541" y="4345446"/>
            <a:ext cx="183138" cy="109728"/>
          </a:xfrm>
          <a:prstGeom prst="rect">
            <a:avLst/>
          </a:prstGeom>
          <a:solidFill>
            <a:srgbClr val="203864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F626BED-0E72-AB99-9A54-85315D93D278}"/>
              </a:ext>
            </a:extLst>
          </p:cNvPr>
          <p:cNvSpPr/>
          <p:nvPr userDrawn="1"/>
        </p:nvSpPr>
        <p:spPr>
          <a:xfrm>
            <a:off x="-236541" y="2660206"/>
            <a:ext cx="183138" cy="109728"/>
          </a:xfrm>
          <a:prstGeom prst="rect">
            <a:avLst/>
          </a:prstGeom>
          <a:solidFill>
            <a:srgbClr val="ECF3FA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687BE06-26E1-54DC-5664-7D3A81E89949}"/>
              </a:ext>
            </a:extLst>
          </p:cNvPr>
          <p:cNvSpPr/>
          <p:nvPr userDrawn="1"/>
        </p:nvSpPr>
        <p:spPr>
          <a:xfrm>
            <a:off x="-236541" y="3924136"/>
            <a:ext cx="183138" cy="109728"/>
          </a:xfrm>
          <a:prstGeom prst="rect">
            <a:avLst/>
          </a:prstGeom>
          <a:solidFill>
            <a:srgbClr val="007298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916647F-57F4-12CD-18D1-6D492D4207FB}"/>
              </a:ext>
            </a:extLst>
          </p:cNvPr>
          <p:cNvSpPr/>
          <p:nvPr userDrawn="1"/>
        </p:nvSpPr>
        <p:spPr>
          <a:xfrm>
            <a:off x="-236541" y="3081516"/>
            <a:ext cx="183138" cy="109728"/>
          </a:xfrm>
          <a:prstGeom prst="rect">
            <a:avLst/>
          </a:prstGeom>
          <a:solidFill>
            <a:srgbClr val="99C7D6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477E19C-2CD0-81F8-30B1-CC09A6E446B1}"/>
              </a:ext>
            </a:extLst>
          </p:cNvPr>
          <p:cNvSpPr/>
          <p:nvPr userDrawn="1"/>
        </p:nvSpPr>
        <p:spPr>
          <a:xfrm>
            <a:off x="-236541" y="6241341"/>
            <a:ext cx="183138" cy="109728"/>
          </a:xfrm>
          <a:prstGeom prst="rect">
            <a:avLst/>
          </a:prstGeom>
          <a:solidFill>
            <a:srgbClr val="FF9999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DA7F18B-6673-F471-1E49-95137FB64A6D}"/>
              </a:ext>
            </a:extLst>
          </p:cNvPr>
          <p:cNvSpPr/>
          <p:nvPr userDrawn="1"/>
        </p:nvSpPr>
        <p:spPr>
          <a:xfrm>
            <a:off x="-236541" y="6030686"/>
            <a:ext cx="183138" cy="109728"/>
          </a:xfrm>
          <a:prstGeom prst="rect">
            <a:avLst/>
          </a:prstGeom>
          <a:solidFill>
            <a:srgbClr val="FFD9D9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1B573FD-0A38-8AAE-FC27-A3F9212AB369}"/>
              </a:ext>
            </a:extLst>
          </p:cNvPr>
          <p:cNvSpPr/>
          <p:nvPr userDrawn="1"/>
        </p:nvSpPr>
        <p:spPr>
          <a:xfrm>
            <a:off x="-236541" y="6451996"/>
            <a:ext cx="183138" cy="109728"/>
          </a:xfrm>
          <a:prstGeom prst="rect">
            <a:avLst/>
          </a:prstGeom>
          <a:solidFill>
            <a:srgbClr val="C64E4E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5940A0A-F82B-6DCF-9E1F-E0B86051000C}"/>
              </a:ext>
            </a:extLst>
          </p:cNvPr>
          <p:cNvSpPr/>
          <p:nvPr userDrawn="1"/>
        </p:nvSpPr>
        <p:spPr>
          <a:xfrm>
            <a:off x="-236541" y="4556101"/>
            <a:ext cx="183138" cy="109728"/>
          </a:xfrm>
          <a:prstGeom prst="rect">
            <a:avLst/>
          </a:prstGeom>
          <a:solidFill>
            <a:srgbClr val="203864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5C4E1A7-6984-BC2C-AE4A-D133C3E5DC50}"/>
              </a:ext>
            </a:extLst>
          </p:cNvPr>
          <p:cNvSpPr/>
          <p:nvPr userDrawn="1"/>
        </p:nvSpPr>
        <p:spPr>
          <a:xfrm>
            <a:off x="-236541" y="506226"/>
            <a:ext cx="108000" cy="180000"/>
          </a:xfrm>
          <a:prstGeom prst="rect">
            <a:avLst/>
          </a:prstGeom>
          <a:solidFill>
            <a:srgbClr val="6A89B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A00AF95-E200-E024-42D4-C42268845F3B}"/>
              </a:ext>
            </a:extLst>
          </p:cNvPr>
          <p:cNvSpPr/>
          <p:nvPr userDrawn="1"/>
        </p:nvSpPr>
        <p:spPr>
          <a:xfrm>
            <a:off x="-236541" y="1625781"/>
            <a:ext cx="108000" cy="180000"/>
          </a:xfrm>
          <a:prstGeom prst="rect">
            <a:avLst/>
          </a:prstGeom>
          <a:solidFill>
            <a:srgbClr val="FFEC9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859A825-8F36-6BD2-D2C5-C3EBC167EB89}"/>
              </a:ext>
            </a:extLst>
          </p:cNvPr>
          <p:cNvSpPr/>
          <p:nvPr userDrawn="1"/>
        </p:nvSpPr>
        <p:spPr>
          <a:xfrm>
            <a:off x="-236541" y="1066004"/>
            <a:ext cx="108000" cy="180000"/>
          </a:xfrm>
          <a:prstGeom prst="rect">
            <a:avLst/>
          </a:prstGeom>
          <a:solidFill>
            <a:srgbClr val="B2B3B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4639364-5E68-4024-2C6D-2CD0A1F9F837}"/>
              </a:ext>
            </a:extLst>
          </p:cNvPr>
          <p:cNvSpPr/>
          <p:nvPr userDrawn="1"/>
        </p:nvSpPr>
        <p:spPr>
          <a:xfrm>
            <a:off x="-236541" y="786115"/>
            <a:ext cx="108000" cy="180000"/>
          </a:xfrm>
          <a:prstGeom prst="rect">
            <a:avLst/>
          </a:prstGeom>
          <a:solidFill>
            <a:srgbClr val="DB979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3A753BF-5648-8E7F-8130-42179A7A8CC9}"/>
              </a:ext>
            </a:extLst>
          </p:cNvPr>
          <p:cNvSpPr/>
          <p:nvPr userDrawn="1"/>
        </p:nvSpPr>
        <p:spPr>
          <a:xfrm>
            <a:off x="-236541" y="1345893"/>
            <a:ext cx="108000" cy="180000"/>
          </a:xfrm>
          <a:prstGeom prst="rect">
            <a:avLst/>
          </a:prstGeom>
          <a:solidFill>
            <a:srgbClr val="6A916C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F570DEF-5652-0F93-5666-68F375B151D7}"/>
              </a:ext>
            </a:extLst>
          </p:cNvPr>
          <p:cNvSpPr/>
          <p:nvPr userDrawn="1"/>
        </p:nvSpPr>
        <p:spPr>
          <a:xfrm>
            <a:off x="-133878" y="506226"/>
            <a:ext cx="108000" cy="180000"/>
          </a:xfrm>
          <a:prstGeom prst="rect">
            <a:avLst/>
          </a:prstGeom>
          <a:solidFill>
            <a:srgbClr val="00467E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E24706C0-8DEC-A86D-6F08-03F71C3287D7}"/>
              </a:ext>
            </a:extLst>
          </p:cNvPr>
          <p:cNvSpPr/>
          <p:nvPr userDrawn="1"/>
        </p:nvSpPr>
        <p:spPr>
          <a:xfrm>
            <a:off x="-133878" y="1625781"/>
            <a:ext cx="108000" cy="180000"/>
          </a:xfrm>
          <a:prstGeom prst="rect">
            <a:avLst/>
          </a:prstGeom>
          <a:solidFill>
            <a:srgbClr val="FFDD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FFA45048-4AB3-A554-A32D-6188385DAED2}"/>
              </a:ext>
            </a:extLst>
          </p:cNvPr>
          <p:cNvSpPr/>
          <p:nvPr userDrawn="1"/>
        </p:nvSpPr>
        <p:spPr>
          <a:xfrm>
            <a:off x="-133878" y="1066004"/>
            <a:ext cx="108000" cy="180000"/>
          </a:xfrm>
          <a:prstGeom prst="rect">
            <a:avLst/>
          </a:prstGeom>
          <a:solidFill>
            <a:srgbClr val="6E6E7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DB2AA03-5B3F-F49C-0982-54D991AD5D77}"/>
              </a:ext>
            </a:extLst>
          </p:cNvPr>
          <p:cNvSpPr/>
          <p:nvPr userDrawn="1"/>
        </p:nvSpPr>
        <p:spPr>
          <a:xfrm>
            <a:off x="-133878" y="786115"/>
            <a:ext cx="108000" cy="180000"/>
          </a:xfrm>
          <a:prstGeom prst="rect">
            <a:avLst/>
          </a:prstGeom>
          <a:solidFill>
            <a:srgbClr val="BE3B5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BF1C4ABF-8D41-5455-DE01-DD1C9AD28EF3}"/>
              </a:ext>
            </a:extLst>
          </p:cNvPr>
          <p:cNvSpPr/>
          <p:nvPr userDrawn="1"/>
        </p:nvSpPr>
        <p:spPr>
          <a:xfrm>
            <a:off x="-133878" y="1345893"/>
            <a:ext cx="108000" cy="180000"/>
          </a:xfrm>
          <a:prstGeom prst="rect">
            <a:avLst/>
          </a:prstGeom>
          <a:solidFill>
            <a:srgbClr val="00481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Текст 19">
            <a:extLst>
              <a:ext uri="{FF2B5EF4-FFF2-40B4-BE49-F238E27FC236}">
                <a16:creationId xmlns:a16="http://schemas.microsoft.com/office/drawing/2014/main" id="{E478BA59-54BF-8F71-E24D-7EDB9E943E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560" y="6319923"/>
            <a:ext cx="11133549" cy="536344"/>
          </a:xfrm>
        </p:spPr>
        <p:txBody>
          <a:bodyPr tIns="0" rIns="36000" bIns="36000" anchor="b" anchorCtr="0">
            <a:no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buNone/>
              <a:defRPr sz="700" i="1" cap="none">
                <a:solidFill>
                  <a:schemeClr val="bg2">
                    <a:lumMod val="50000"/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/>
              <a:t>*	Footnote</a:t>
            </a:r>
            <a:endParaRPr lang="ru-RU"/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18976723-6679-B083-88A5-F0DAA76B9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1881" y="213962"/>
            <a:ext cx="8376139" cy="1793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200" b="0" i="0" cap="none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uk-UA"/>
              <a:t>Розділ </a:t>
            </a:r>
            <a:r>
              <a:rPr lang="en-US"/>
              <a:t>#</a:t>
            </a:r>
            <a:endParaRPr lang="en-UA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CB3520B-D0C7-F475-BEB1-1CD9FD99F99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1468" y="188550"/>
            <a:ext cx="551845" cy="172800"/>
            <a:chOff x="2806700" y="2000250"/>
            <a:chExt cx="3507004" cy="1098185"/>
          </a:xfrm>
          <a:solidFill>
            <a:schemeClr val="accent1"/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401B9E2-9FD2-0762-A319-17747C3EB0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6700" y="2000250"/>
              <a:ext cx="968167" cy="1098185"/>
            </a:xfrm>
            <a:custGeom>
              <a:avLst/>
              <a:gdLst>
                <a:gd name="connsiteX0" fmla="*/ 357818 w 973532"/>
                <a:gd name="connsiteY0" fmla="*/ 670686 h 1104270"/>
                <a:gd name="connsiteX1" fmla="*/ 874561 w 973532"/>
                <a:gd name="connsiteY1" fmla="*/ 670686 h 1104270"/>
                <a:gd name="connsiteX2" fmla="*/ 874561 w 973532"/>
                <a:gd name="connsiteY2" fmla="*/ 417526 h 1104270"/>
                <a:gd name="connsiteX3" fmla="*/ 357818 w 973532"/>
                <a:gd name="connsiteY3" fmla="*/ 417526 h 1104270"/>
                <a:gd name="connsiteX4" fmla="*/ 357818 w 973532"/>
                <a:gd name="connsiteY4" fmla="*/ 264496 h 1104270"/>
                <a:gd name="connsiteX5" fmla="*/ 962112 w 973532"/>
                <a:gd name="connsiteY5" fmla="*/ 264496 h 1104270"/>
                <a:gd name="connsiteX6" fmla="*/ 962112 w 973532"/>
                <a:gd name="connsiteY6" fmla="*/ 0 h 1104270"/>
                <a:gd name="connsiteX7" fmla="*/ 0 w 973532"/>
                <a:gd name="connsiteY7" fmla="*/ 0 h 1104270"/>
                <a:gd name="connsiteX8" fmla="*/ 0 w 973532"/>
                <a:gd name="connsiteY8" fmla="*/ 1104270 h 1104270"/>
                <a:gd name="connsiteX9" fmla="*/ 973532 w 973532"/>
                <a:gd name="connsiteY9" fmla="*/ 1104270 h 1104270"/>
                <a:gd name="connsiteX10" fmla="*/ 973532 w 973532"/>
                <a:gd name="connsiteY10" fmla="*/ 839774 h 1104270"/>
                <a:gd name="connsiteX11" fmla="*/ 357818 w 973532"/>
                <a:gd name="connsiteY11" fmla="*/ 839774 h 1104270"/>
                <a:gd name="connsiteX12" fmla="*/ 357818 w 973532"/>
                <a:gd name="connsiteY12" fmla="*/ 670686 h 1104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3532" h="1104270">
                  <a:moveTo>
                    <a:pt x="357818" y="670686"/>
                  </a:moveTo>
                  <a:lnTo>
                    <a:pt x="874561" y="670686"/>
                  </a:lnTo>
                  <a:lnTo>
                    <a:pt x="874561" y="417526"/>
                  </a:lnTo>
                  <a:lnTo>
                    <a:pt x="357818" y="417526"/>
                  </a:lnTo>
                  <a:lnTo>
                    <a:pt x="357818" y="264496"/>
                  </a:lnTo>
                  <a:lnTo>
                    <a:pt x="962112" y="264496"/>
                  </a:lnTo>
                  <a:lnTo>
                    <a:pt x="962112" y="0"/>
                  </a:lnTo>
                  <a:lnTo>
                    <a:pt x="0" y="0"/>
                  </a:lnTo>
                  <a:lnTo>
                    <a:pt x="0" y="1104270"/>
                  </a:lnTo>
                  <a:lnTo>
                    <a:pt x="973532" y="1104270"/>
                  </a:lnTo>
                  <a:lnTo>
                    <a:pt x="973532" y="839774"/>
                  </a:lnTo>
                  <a:lnTo>
                    <a:pt x="357818" y="839774"/>
                  </a:lnTo>
                  <a:lnTo>
                    <a:pt x="357818" y="67068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F2EF1AD-B6E8-A8E2-094C-5CABD559AE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7738" y="2000250"/>
              <a:ext cx="1068856" cy="1098185"/>
            </a:xfrm>
            <a:custGeom>
              <a:avLst/>
              <a:gdLst>
                <a:gd name="connsiteX0" fmla="*/ 415869 w 1112472"/>
                <a:gd name="connsiteY0" fmla="*/ 331564 h 1143000"/>
                <a:gd name="connsiteX1" fmla="*/ 575745 w 1112472"/>
                <a:gd name="connsiteY1" fmla="*/ 264496 h 1143000"/>
                <a:gd name="connsiteX2" fmla="*/ 720395 w 1112472"/>
                <a:gd name="connsiteY2" fmla="*/ 321174 h 1143000"/>
                <a:gd name="connsiteX3" fmla="*/ 770832 w 1112472"/>
                <a:gd name="connsiteY3" fmla="*/ 473259 h 1143000"/>
                <a:gd name="connsiteX4" fmla="*/ 1112472 w 1112472"/>
                <a:gd name="connsiteY4" fmla="*/ 473259 h 1143000"/>
                <a:gd name="connsiteX5" fmla="*/ 968774 w 1112472"/>
                <a:gd name="connsiteY5" fmla="*/ 122802 h 1143000"/>
                <a:gd name="connsiteX6" fmla="*/ 577648 w 1112472"/>
                <a:gd name="connsiteY6" fmla="*/ 0 h 1143000"/>
                <a:gd name="connsiteX7" fmla="*/ 146553 w 1112472"/>
                <a:gd name="connsiteY7" fmla="*/ 144528 h 1143000"/>
                <a:gd name="connsiteX8" fmla="*/ 0 w 1112472"/>
                <a:gd name="connsiteY8" fmla="*/ 571500 h 1143000"/>
                <a:gd name="connsiteX9" fmla="*/ 146553 w 1112472"/>
                <a:gd name="connsiteY9" fmla="*/ 998472 h 1143000"/>
                <a:gd name="connsiteX10" fmla="*/ 577648 w 1112472"/>
                <a:gd name="connsiteY10" fmla="*/ 1143000 h 1143000"/>
                <a:gd name="connsiteX11" fmla="*/ 972580 w 1112472"/>
                <a:gd name="connsiteY11" fmla="*/ 1022088 h 1143000"/>
                <a:gd name="connsiteX12" fmla="*/ 1112472 w 1112472"/>
                <a:gd name="connsiteY12" fmla="*/ 675409 h 1143000"/>
                <a:gd name="connsiteX13" fmla="*/ 782252 w 1112472"/>
                <a:gd name="connsiteY13" fmla="*/ 675409 h 1143000"/>
                <a:gd name="connsiteX14" fmla="*/ 728959 w 1112472"/>
                <a:gd name="connsiteY14" fmla="*/ 824660 h 1143000"/>
                <a:gd name="connsiteX15" fmla="*/ 571938 w 1112472"/>
                <a:gd name="connsiteY15" fmla="*/ 877560 h 1143000"/>
                <a:gd name="connsiteX16" fmla="*/ 415869 w 1112472"/>
                <a:gd name="connsiteY16" fmla="*/ 809546 h 1143000"/>
                <a:gd name="connsiteX17" fmla="*/ 365431 w 1112472"/>
                <a:gd name="connsiteY17" fmla="*/ 622510 h 1143000"/>
                <a:gd name="connsiteX18" fmla="*/ 365431 w 1112472"/>
                <a:gd name="connsiteY18" fmla="*/ 519545 h 1143000"/>
                <a:gd name="connsiteX19" fmla="*/ 415869 w 1112472"/>
                <a:gd name="connsiteY19" fmla="*/ 331564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12472" h="1143000">
                  <a:moveTo>
                    <a:pt x="415869" y="331564"/>
                  </a:moveTo>
                  <a:cubicBezTo>
                    <a:pt x="450128" y="286222"/>
                    <a:pt x="503420" y="264496"/>
                    <a:pt x="575745" y="264496"/>
                  </a:cubicBezTo>
                  <a:cubicBezTo>
                    <a:pt x="648070" y="264496"/>
                    <a:pt x="687087" y="283388"/>
                    <a:pt x="720395" y="321174"/>
                  </a:cubicBezTo>
                  <a:cubicBezTo>
                    <a:pt x="754654" y="358959"/>
                    <a:pt x="770832" y="409024"/>
                    <a:pt x="770832" y="473259"/>
                  </a:cubicBezTo>
                  <a:lnTo>
                    <a:pt x="1112472" y="473259"/>
                  </a:lnTo>
                  <a:cubicBezTo>
                    <a:pt x="1112472" y="321174"/>
                    <a:pt x="1064890" y="204040"/>
                    <a:pt x="968774" y="122802"/>
                  </a:cubicBezTo>
                  <a:cubicBezTo>
                    <a:pt x="872658" y="40619"/>
                    <a:pt x="742283" y="0"/>
                    <a:pt x="577648" y="0"/>
                  </a:cubicBezTo>
                  <a:cubicBezTo>
                    <a:pt x="413014" y="0"/>
                    <a:pt x="244573" y="48176"/>
                    <a:pt x="146553" y="144528"/>
                  </a:cubicBezTo>
                  <a:cubicBezTo>
                    <a:pt x="49485" y="240880"/>
                    <a:pt x="0" y="383519"/>
                    <a:pt x="0" y="571500"/>
                  </a:cubicBezTo>
                  <a:cubicBezTo>
                    <a:pt x="0" y="759481"/>
                    <a:pt x="48534" y="902120"/>
                    <a:pt x="146553" y="998472"/>
                  </a:cubicBezTo>
                  <a:cubicBezTo>
                    <a:pt x="243621" y="1094824"/>
                    <a:pt x="388271" y="1143000"/>
                    <a:pt x="577648" y="1143000"/>
                  </a:cubicBezTo>
                  <a:cubicBezTo>
                    <a:pt x="767025" y="1143000"/>
                    <a:pt x="880271" y="1103326"/>
                    <a:pt x="972580" y="1022088"/>
                  </a:cubicBezTo>
                  <a:cubicBezTo>
                    <a:pt x="1065842" y="941794"/>
                    <a:pt x="1112472" y="826550"/>
                    <a:pt x="1112472" y="675409"/>
                  </a:cubicBezTo>
                  <a:lnTo>
                    <a:pt x="782252" y="675409"/>
                  </a:lnTo>
                  <a:cubicBezTo>
                    <a:pt x="782252" y="739644"/>
                    <a:pt x="764170" y="789709"/>
                    <a:pt x="728959" y="824660"/>
                  </a:cubicBezTo>
                  <a:cubicBezTo>
                    <a:pt x="693749" y="859612"/>
                    <a:pt x="641408" y="877560"/>
                    <a:pt x="571938" y="877560"/>
                  </a:cubicBezTo>
                  <a:cubicBezTo>
                    <a:pt x="502468" y="877560"/>
                    <a:pt x="450128" y="854888"/>
                    <a:pt x="415869" y="809546"/>
                  </a:cubicBezTo>
                  <a:cubicBezTo>
                    <a:pt x="381609" y="764204"/>
                    <a:pt x="365431" y="701859"/>
                    <a:pt x="365431" y="622510"/>
                  </a:cubicBezTo>
                  <a:lnTo>
                    <a:pt x="365431" y="519545"/>
                  </a:lnTo>
                  <a:cubicBezTo>
                    <a:pt x="365431" y="439252"/>
                    <a:pt x="382561" y="376907"/>
                    <a:pt x="415869" y="3315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0D7B8A0-C695-A9BA-8EF6-4783FC582D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2443" y="2000250"/>
              <a:ext cx="1081261" cy="1098185"/>
            </a:xfrm>
            <a:custGeom>
              <a:avLst/>
              <a:gdLst>
                <a:gd name="connsiteX0" fmla="*/ 750847 w 1107713"/>
                <a:gd name="connsiteY0" fmla="*/ 0 h 1125052"/>
                <a:gd name="connsiteX1" fmla="*/ 750847 w 1107713"/>
                <a:gd name="connsiteY1" fmla="*/ 654627 h 1125052"/>
                <a:gd name="connsiteX2" fmla="*/ 700410 w 1107713"/>
                <a:gd name="connsiteY2" fmla="*/ 801989 h 1125052"/>
                <a:gd name="connsiteX3" fmla="*/ 553857 w 1107713"/>
                <a:gd name="connsiteY3" fmla="*/ 858667 h 1125052"/>
                <a:gd name="connsiteX4" fmla="*/ 408255 w 1107713"/>
                <a:gd name="connsiteY4" fmla="*/ 802934 h 1125052"/>
                <a:gd name="connsiteX5" fmla="*/ 357818 w 1107713"/>
                <a:gd name="connsiteY5" fmla="*/ 654627 h 1125052"/>
                <a:gd name="connsiteX6" fmla="*/ 357818 w 1107713"/>
                <a:gd name="connsiteY6" fmla="*/ 0 h 1125052"/>
                <a:gd name="connsiteX7" fmla="*/ 0 w 1107713"/>
                <a:gd name="connsiteY7" fmla="*/ 0 h 1125052"/>
                <a:gd name="connsiteX8" fmla="*/ 0 w 1107713"/>
                <a:gd name="connsiteY8" fmla="*/ 660295 h 1125052"/>
                <a:gd name="connsiteX9" fmla="*/ 144650 w 1107713"/>
                <a:gd name="connsiteY9" fmla="*/ 1006029 h 1125052"/>
                <a:gd name="connsiteX10" fmla="*/ 554809 w 1107713"/>
                <a:gd name="connsiteY10" fmla="*/ 1125052 h 1125052"/>
                <a:gd name="connsiteX11" fmla="*/ 964016 w 1107713"/>
                <a:gd name="connsiteY11" fmla="*/ 1006029 h 1125052"/>
                <a:gd name="connsiteX12" fmla="*/ 1107714 w 1107713"/>
                <a:gd name="connsiteY12" fmla="*/ 660295 h 1125052"/>
                <a:gd name="connsiteX13" fmla="*/ 1107714 w 1107713"/>
                <a:gd name="connsiteY13" fmla="*/ 0 h 1125052"/>
                <a:gd name="connsiteX14" fmla="*/ 750847 w 1107713"/>
                <a:gd name="connsiteY14" fmla="*/ 0 h 112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7713" h="1125052">
                  <a:moveTo>
                    <a:pt x="750847" y="0"/>
                  </a:moveTo>
                  <a:lnTo>
                    <a:pt x="750847" y="654627"/>
                  </a:lnTo>
                  <a:cubicBezTo>
                    <a:pt x="750847" y="716028"/>
                    <a:pt x="733718" y="765149"/>
                    <a:pt x="700410" y="801989"/>
                  </a:cubicBezTo>
                  <a:cubicBezTo>
                    <a:pt x="666151" y="839774"/>
                    <a:pt x="617617" y="858667"/>
                    <a:pt x="553857" y="858667"/>
                  </a:cubicBezTo>
                  <a:cubicBezTo>
                    <a:pt x="490097" y="858667"/>
                    <a:pt x="441563" y="839774"/>
                    <a:pt x="408255" y="802934"/>
                  </a:cubicBezTo>
                  <a:cubicBezTo>
                    <a:pt x="374948" y="766093"/>
                    <a:pt x="357818" y="716028"/>
                    <a:pt x="357818" y="654627"/>
                  </a:cubicBezTo>
                  <a:lnTo>
                    <a:pt x="357818" y="0"/>
                  </a:lnTo>
                  <a:lnTo>
                    <a:pt x="0" y="0"/>
                  </a:lnTo>
                  <a:lnTo>
                    <a:pt x="0" y="660295"/>
                  </a:lnTo>
                  <a:cubicBezTo>
                    <a:pt x="0" y="811436"/>
                    <a:pt x="48534" y="926680"/>
                    <a:pt x="144650" y="1006029"/>
                  </a:cubicBezTo>
                  <a:cubicBezTo>
                    <a:pt x="240766" y="1085378"/>
                    <a:pt x="377803" y="1125052"/>
                    <a:pt x="554809" y="1125052"/>
                  </a:cubicBezTo>
                  <a:cubicBezTo>
                    <a:pt x="731814" y="1125052"/>
                    <a:pt x="867900" y="1085378"/>
                    <a:pt x="964016" y="1006029"/>
                  </a:cubicBezTo>
                  <a:cubicBezTo>
                    <a:pt x="1060132" y="926680"/>
                    <a:pt x="1107714" y="811436"/>
                    <a:pt x="1107714" y="660295"/>
                  </a:cubicBezTo>
                  <a:lnTo>
                    <a:pt x="1107714" y="0"/>
                  </a:lnTo>
                  <a:lnTo>
                    <a:pt x="750847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</p:grpSp>
    </p:spTree>
    <p:extLst>
      <p:ext uri="{BB962C8B-B14F-4D97-AF65-F5344CB8AC3E}">
        <p14:creationId xmlns:p14="http://schemas.microsoft.com/office/powerpoint/2010/main" val="3678904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Placeholder 1">
            <a:extLst>
              <a:ext uri="{FF2B5EF4-FFF2-40B4-BE49-F238E27FC236}">
                <a16:creationId xmlns:a16="http://schemas.microsoft.com/office/drawing/2014/main" id="{BC011B6C-47A0-C861-02A5-7BF4F7CCA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769" y="549276"/>
            <a:ext cx="10902462" cy="10080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600"/>
            </a:lvl1pPr>
          </a:lstStyle>
          <a:p>
            <a:r>
              <a:rPr lang="uk-UA" noProof="0"/>
              <a:t>Клацніть, щоб змінити вміст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5BBC585-05DD-2AC8-082A-3380A04E5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1725" y="6489711"/>
            <a:ext cx="285506" cy="17938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 b="0" i="0">
                <a:solidFill>
                  <a:srgbClr val="173A99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C1D4294D-EC2D-A644-BBA3-5CA4026C467C}" type="slidenum">
              <a:rPr lang="en-UA" smtClean="0"/>
              <a:pPr/>
              <a:t>‹№›</a:t>
            </a:fld>
            <a:endParaRPr lang="en-UA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CC0D534-FFD0-779C-5621-FEDF028AC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776" y="213962"/>
            <a:ext cx="8376139" cy="1793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200" b="0" i="0" cap="none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uk-UA"/>
              <a:t>Розділ </a:t>
            </a:r>
            <a:r>
              <a:rPr lang="en-US"/>
              <a:t>#</a:t>
            </a:r>
            <a:endParaRPr lang="en-UA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3B4BBB-F5A7-529E-6932-F410F827E1A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1468" y="188550"/>
            <a:ext cx="556007" cy="180000"/>
            <a:chOff x="2806700" y="2000250"/>
            <a:chExt cx="3533454" cy="1143944"/>
          </a:xfrm>
          <a:solidFill>
            <a:schemeClr val="accent1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233CC2B-3F8A-14BD-4B65-743515876FDE}"/>
                </a:ext>
              </a:extLst>
            </p:cNvPr>
            <p:cNvSpPr/>
            <p:nvPr/>
          </p:nvSpPr>
          <p:spPr>
            <a:xfrm>
              <a:off x="2806700" y="2019142"/>
              <a:ext cx="973532" cy="1104270"/>
            </a:xfrm>
            <a:custGeom>
              <a:avLst/>
              <a:gdLst>
                <a:gd name="connsiteX0" fmla="*/ 357818 w 973532"/>
                <a:gd name="connsiteY0" fmla="*/ 670686 h 1104270"/>
                <a:gd name="connsiteX1" fmla="*/ 874561 w 973532"/>
                <a:gd name="connsiteY1" fmla="*/ 670686 h 1104270"/>
                <a:gd name="connsiteX2" fmla="*/ 874561 w 973532"/>
                <a:gd name="connsiteY2" fmla="*/ 417526 h 1104270"/>
                <a:gd name="connsiteX3" fmla="*/ 357818 w 973532"/>
                <a:gd name="connsiteY3" fmla="*/ 417526 h 1104270"/>
                <a:gd name="connsiteX4" fmla="*/ 357818 w 973532"/>
                <a:gd name="connsiteY4" fmla="*/ 264496 h 1104270"/>
                <a:gd name="connsiteX5" fmla="*/ 962112 w 973532"/>
                <a:gd name="connsiteY5" fmla="*/ 264496 h 1104270"/>
                <a:gd name="connsiteX6" fmla="*/ 962112 w 973532"/>
                <a:gd name="connsiteY6" fmla="*/ 0 h 1104270"/>
                <a:gd name="connsiteX7" fmla="*/ 0 w 973532"/>
                <a:gd name="connsiteY7" fmla="*/ 0 h 1104270"/>
                <a:gd name="connsiteX8" fmla="*/ 0 w 973532"/>
                <a:gd name="connsiteY8" fmla="*/ 1104270 h 1104270"/>
                <a:gd name="connsiteX9" fmla="*/ 973532 w 973532"/>
                <a:gd name="connsiteY9" fmla="*/ 1104270 h 1104270"/>
                <a:gd name="connsiteX10" fmla="*/ 973532 w 973532"/>
                <a:gd name="connsiteY10" fmla="*/ 839774 h 1104270"/>
                <a:gd name="connsiteX11" fmla="*/ 357818 w 973532"/>
                <a:gd name="connsiteY11" fmla="*/ 839774 h 1104270"/>
                <a:gd name="connsiteX12" fmla="*/ 357818 w 973532"/>
                <a:gd name="connsiteY12" fmla="*/ 670686 h 1104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3532" h="1104270">
                  <a:moveTo>
                    <a:pt x="357818" y="670686"/>
                  </a:moveTo>
                  <a:lnTo>
                    <a:pt x="874561" y="670686"/>
                  </a:lnTo>
                  <a:lnTo>
                    <a:pt x="874561" y="417526"/>
                  </a:lnTo>
                  <a:lnTo>
                    <a:pt x="357818" y="417526"/>
                  </a:lnTo>
                  <a:lnTo>
                    <a:pt x="357818" y="264496"/>
                  </a:lnTo>
                  <a:lnTo>
                    <a:pt x="962112" y="264496"/>
                  </a:lnTo>
                  <a:lnTo>
                    <a:pt x="962112" y="0"/>
                  </a:lnTo>
                  <a:lnTo>
                    <a:pt x="0" y="0"/>
                  </a:lnTo>
                  <a:lnTo>
                    <a:pt x="0" y="1104270"/>
                  </a:lnTo>
                  <a:lnTo>
                    <a:pt x="973532" y="1104270"/>
                  </a:lnTo>
                  <a:lnTo>
                    <a:pt x="973532" y="839774"/>
                  </a:lnTo>
                  <a:lnTo>
                    <a:pt x="357818" y="839774"/>
                  </a:lnTo>
                  <a:lnTo>
                    <a:pt x="357818" y="67068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2595147-68A3-1D18-AAC6-C771B553D00B}"/>
                </a:ext>
              </a:extLst>
            </p:cNvPr>
            <p:cNvSpPr/>
            <p:nvPr/>
          </p:nvSpPr>
          <p:spPr>
            <a:xfrm>
              <a:off x="3927736" y="2000250"/>
              <a:ext cx="1112472" cy="1143000"/>
            </a:xfrm>
            <a:custGeom>
              <a:avLst/>
              <a:gdLst>
                <a:gd name="connsiteX0" fmla="*/ 415869 w 1112472"/>
                <a:gd name="connsiteY0" fmla="*/ 331564 h 1143000"/>
                <a:gd name="connsiteX1" fmla="*/ 575745 w 1112472"/>
                <a:gd name="connsiteY1" fmla="*/ 264496 h 1143000"/>
                <a:gd name="connsiteX2" fmla="*/ 720395 w 1112472"/>
                <a:gd name="connsiteY2" fmla="*/ 321174 h 1143000"/>
                <a:gd name="connsiteX3" fmla="*/ 770832 w 1112472"/>
                <a:gd name="connsiteY3" fmla="*/ 473259 h 1143000"/>
                <a:gd name="connsiteX4" fmla="*/ 1112472 w 1112472"/>
                <a:gd name="connsiteY4" fmla="*/ 473259 h 1143000"/>
                <a:gd name="connsiteX5" fmla="*/ 968774 w 1112472"/>
                <a:gd name="connsiteY5" fmla="*/ 122802 h 1143000"/>
                <a:gd name="connsiteX6" fmla="*/ 577648 w 1112472"/>
                <a:gd name="connsiteY6" fmla="*/ 0 h 1143000"/>
                <a:gd name="connsiteX7" fmla="*/ 146553 w 1112472"/>
                <a:gd name="connsiteY7" fmla="*/ 144528 h 1143000"/>
                <a:gd name="connsiteX8" fmla="*/ 0 w 1112472"/>
                <a:gd name="connsiteY8" fmla="*/ 571500 h 1143000"/>
                <a:gd name="connsiteX9" fmla="*/ 146553 w 1112472"/>
                <a:gd name="connsiteY9" fmla="*/ 998472 h 1143000"/>
                <a:gd name="connsiteX10" fmla="*/ 577648 w 1112472"/>
                <a:gd name="connsiteY10" fmla="*/ 1143000 h 1143000"/>
                <a:gd name="connsiteX11" fmla="*/ 972580 w 1112472"/>
                <a:gd name="connsiteY11" fmla="*/ 1022088 h 1143000"/>
                <a:gd name="connsiteX12" fmla="*/ 1112472 w 1112472"/>
                <a:gd name="connsiteY12" fmla="*/ 675409 h 1143000"/>
                <a:gd name="connsiteX13" fmla="*/ 782252 w 1112472"/>
                <a:gd name="connsiteY13" fmla="*/ 675409 h 1143000"/>
                <a:gd name="connsiteX14" fmla="*/ 728959 w 1112472"/>
                <a:gd name="connsiteY14" fmla="*/ 824660 h 1143000"/>
                <a:gd name="connsiteX15" fmla="*/ 571938 w 1112472"/>
                <a:gd name="connsiteY15" fmla="*/ 877560 h 1143000"/>
                <a:gd name="connsiteX16" fmla="*/ 415869 w 1112472"/>
                <a:gd name="connsiteY16" fmla="*/ 809546 h 1143000"/>
                <a:gd name="connsiteX17" fmla="*/ 365431 w 1112472"/>
                <a:gd name="connsiteY17" fmla="*/ 622510 h 1143000"/>
                <a:gd name="connsiteX18" fmla="*/ 365431 w 1112472"/>
                <a:gd name="connsiteY18" fmla="*/ 519545 h 1143000"/>
                <a:gd name="connsiteX19" fmla="*/ 415869 w 1112472"/>
                <a:gd name="connsiteY19" fmla="*/ 331564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12472" h="1143000">
                  <a:moveTo>
                    <a:pt x="415869" y="331564"/>
                  </a:moveTo>
                  <a:cubicBezTo>
                    <a:pt x="450128" y="286222"/>
                    <a:pt x="503420" y="264496"/>
                    <a:pt x="575745" y="264496"/>
                  </a:cubicBezTo>
                  <a:cubicBezTo>
                    <a:pt x="648070" y="264496"/>
                    <a:pt x="687087" y="283388"/>
                    <a:pt x="720395" y="321174"/>
                  </a:cubicBezTo>
                  <a:cubicBezTo>
                    <a:pt x="754654" y="358959"/>
                    <a:pt x="770832" y="409024"/>
                    <a:pt x="770832" y="473259"/>
                  </a:cubicBezTo>
                  <a:lnTo>
                    <a:pt x="1112472" y="473259"/>
                  </a:lnTo>
                  <a:cubicBezTo>
                    <a:pt x="1112472" y="321174"/>
                    <a:pt x="1064890" y="204040"/>
                    <a:pt x="968774" y="122802"/>
                  </a:cubicBezTo>
                  <a:cubicBezTo>
                    <a:pt x="872658" y="40619"/>
                    <a:pt x="742283" y="0"/>
                    <a:pt x="577648" y="0"/>
                  </a:cubicBezTo>
                  <a:cubicBezTo>
                    <a:pt x="413014" y="0"/>
                    <a:pt x="244573" y="48176"/>
                    <a:pt x="146553" y="144528"/>
                  </a:cubicBezTo>
                  <a:cubicBezTo>
                    <a:pt x="49485" y="240880"/>
                    <a:pt x="0" y="383519"/>
                    <a:pt x="0" y="571500"/>
                  </a:cubicBezTo>
                  <a:cubicBezTo>
                    <a:pt x="0" y="759481"/>
                    <a:pt x="48534" y="902120"/>
                    <a:pt x="146553" y="998472"/>
                  </a:cubicBezTo>
                  <a:cubicBezTo>
                    <a:pt x="243621" y="1094824"/>
                    <a:pt x="388271" y="1143000"/>
                    <a:pt x="577648" y="1143000"/>
                  </a:cubicBezTo>
                  <a:cubicBezTo>
                    <a:pt x="767025" y="1143000"/>
                    <a:pt x="880271" y="1103326"/>
                    <a:pt x="972580" y="1022088"/>
                  </a:cubicBezTo>
                  <a:cubicBezTo>
                    <a:pt x="1065842" y="941794"/>
                    <a:pt x="1112472" y="826550"/>
                    <a:pt x="1112472" y="675409"/>
                  </a:cubicBezTo>
                  <a:lnTo>
                    <a:pt x="782252" y="675409"/>
                  </a:lnTo>
                  <a:cubicBezTo>
                    <a:pt x="782252" y="739644"/>
                    <a:pt x="764170" y="789709"/>
                    <a:pt x="728959" y="824660"/>
                  </a:cubicBezTo>
                  <a:cubicBezTo>
                    <a:pt x="693749" y="859612"/>
                    <a:pt x="641408" y="877560"/>
                    <a:pt x="571938" y="877560"/>
                  </a:cubicBezTo>
                  <a:cubicBezTo>
                    <a:pt x="502468" y="877560"/>
                    <a:pt x="450128" y="854888"/>
                    <a:pt x="415869" y="809546"/>
                  </a:cubicBezTo>
                  <a:cubicBezTo>
                    <a:pt x="381609" y="764204"/>
                    <a:pt x="365431" y="701859"/>
                    <a:pt x="365431" y="622510"/>
                  </a:cubicBezTo>
                  <a:lnTo>
                    <a:pt x="365431" y="519545"/>
                  </a:lnTo>
                  <a:cubicBezTo>
                    <a:pt x="365431" y="439252"/>
                    <a:pt x="382561" y="376907"/>
                    <a:pt x="415869" y="3315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A890DEB-17CE-76B1-5D6F-8E0EAB753739}"/>
                </a:ext>
              </a:extLst>
            </p:cNvPr>
            <p:cNvSpPr/>
            <p:nvPr/>
          </p:nvSpPr>
          <p:spPr>
            <a:xfrm>
              <a:off x="5232441" y="2019142"/>
              <a:ext cx="1107713" cy="1125052"/>
            </a:xfrm>
            <a:custGeom>
              <a:avLst/>
              <a:gdLst>
                <a:gd name="connsiteX0" fmla="*/ 750847 w 1107713"/>
                <a:gd name="connsiteY0" fmla="*/ 0 h 1125052"/>
                <a:gd name="connsiteX1" fmla="*/ 750847 w 1107713"/>
                <a:gd name="connsiteY1" fmla="*/ 654627 h 1125052"/>
                <a:gd name="connsiteX2" fmla="*/ 700410 w 1107713"/>
                <a:gd name="connsiteY2" fmla="*/ 801989 h 1125052"/>
                <a:gd name="connsiteX3" fmla="*/ 553857 w 1107713"/>
                <a:gd name="connsiteY3" fmla="*/ 858667 h 1125052"/>
                <a:gd name="connsiteX4" fmla="*/ 408255 w 1107713"/>
                <a:gd name="connsiteY4" fmla="*/ 802934 h 1125052"/>
                <a:gd name="connsiteX5" fmla="*/ 357818 w 1107713"/>
                <a:gd name="connsiteY5" fmla="*/ 654627 h 1125052"/>
                <a:gd name="connsiteX6" fmla="*/ 357818 w 1107713"/>
                <a:gd name="connsiteY6" fmla="*/ 0 h 1125052"/>
                <a:gd name="connsiteX7" fmla="*/ 0 w 1107713"/>
                <a:gd name="connsiteY7" fmla="*/ 0 h 1125052"/>
                <a:gd name="connsiteX8" fmla="*/ 0 w 1107713"/>
                <a:gd name="connsiteY8" fmla="*/ 660295 h 1125052"/>
                <a:gd name="connsiteX9" fmla="*/ 144650 w 1107713"/>
                <a:gd name="connsiteY9" fmla="*/ 1006029 h 1125052"/>
                <a:gd name="connsiteX10" fmla="*/ 554809 w 1107713"/>
                <a:gd name="connsiteY10" fmla="*/ 1125052 h 1125052"/>
                <a:gd name="connsiteX11" fmla="*/ 964016 w 1107713"/>
                <a:gd name="connsiteY11" fmla="*/ 1006029 h 1125052"/>
                <a:gd name="connsiteX12" fmla="*/ 1107714 w 1107713"/>
                <a:gd name="connsiteY12" fmla="*/ 660295 h 1125052"/>
                <a:gd name="connsiteX13" fmla="*/ 1107714 w 1107713"/>
                <a:gd name="connsiteY13" fmla="*/ 0 h 1125052"/>
                <a:gd name="connsiteX14" fmla="*/ 750847 w 1107713"/>
                <a:gd name="connsiteY14" fmla="*/ 0 h 112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7713" h="1125052">
                  <a:moveTo>
                    <a:pt x="750847" y="0"/>
                  </a:moveTo>
                  <a:lnTo>
                    <a:pt x="750847" y="654627"/>
                  </a:lnTo>
                  <a:cubicBezTo>
                    <a:pt x="750847" y="716028"/>
                    <a:pt x="733718" y="765149"/>
                    <a:pt x="700410" y="801989"/>
                  </a:cubicBezTo>
                  <a:cubicBezTo>
                    <a:pt x="666151" y="839774"/>
                    <a:pt x="617617" y="858667"/>
                    <a:pt x="553857" y="858667"/>
                  </a:cubicBezTo>
                  <a:cubicBezTo>
                    <a:pt x="490097" y="858667"/>
                    <a:pt x="441563" y="839774"/>
                    <a:pt x="408255" y="802934"/>
                  </a:cubicBezTo>
                  <a:cubicBezTo>
                    <a:pt x="374948" y="766093"/>
                    <a:pt x="357818" y="716028"/>
                    <a:pt x="357818" y="654627"/>
                  </a:cubicBezTo>
                  <a:lnTo>
                    <a:pt x="357818" y="0"/>
                  </a:lnTo>
                  <a:lnTo>
                    <a:pt x="0" y="0"/>
                  </a:lnTo>
                  <a:lnTo>
                    <a:pt x="0" y="660295"/>
                  </a:lnTo>
                  <a:cubicBezTo>
                    <a:pt x="0" y="811436"/>
                    <a:pt x="48534" y="926680"/>
                    <a:pt x="144650" y="1006029"/>
                  </a:cubicBezTo>
                  <a:cubicBezTo>
                    <a:pt x="240766" y="1085378"/>
                    <a:pt x="377803" y="1125052"/>
                    <a:pt x="554809" y="1125052"/>
                  </a:cubicBezTo>
                  <a:cubicBezTo>
                    <a:pt x="731814" y="1125052"/>
                    <a:pt x="867900" y="1085378"/>
                    <a:pt x="964016" y="1006029"/>
                  </a:cubicBezTo>
                  <a:cubicBezTo>
                    <a:pt x="1060132" y="926680"/>
                    <a:pt x="1107714" y="811436"/>
                    <a:pt x="1107714" y="660295"/>
                  </a:cubicBezTo>
                  <a:lnTo>
                    <a:pt x="1107714" y="0"/>
                  </a:lnTo>
                  <a:lnTo>
                    <a:pt x="750847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7458E1C-E8A5-42DA-A4FA-2CE3897134CE}"/>
              </a:ext>
            </a:extLst>
          </p:cNvPr>
          <p:cNvSpPr/>
          <p:nvPr userDrawn="1"/>
        </p:nvSpPr>
        <p:spPr>
          <a:xfrm>
            <a:off x="-236541" y="2449551"/>
            <a:ext cx="183138" cy="10972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7039F99-00E3-CBBD-A684-20F6857507A5}"/>
              </a:ext>
            </a:extLst>
          </p:cNvPr>
          <p:cNvSpPr/>
          <p:nvPr userDrawn="1"/>
        </p:nvSpPr>
        <p:spPr>
          <a:xfrm>
            <a:off x="-236541" y="3292171"/>
            <a:ext cx="183138" cy="109728"/>
          </a:xfrm>
          <a:prstGeom prst="rect">
            <a:avLst/>
          </a:prstGeom>
          <a:solidFill>
            <a:srgbClr val="9DC3E6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812FDBF-0056-ACAE-45E8-79D591387E7E}"/>
              </a:ext>
            </a:extLst>
          </p:cNvPr>
          <p:cNvSpPr/>
          <p:nvPr userDrawn="1"/>
        </p:nvSpPr>
        <p:spPr>
          <a:xfrm>
            <a:off x="-236541" y="3713481"/>
            <a:ext cx="183138" cy="109728"/>
          </a:xfrm>
          <a:prstGeom prst="rect">
            <a:avLst/>
          </a:prstGeom>
          <a:solidFill>
            <a:srgbClr val="2E75B6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74863FF-8F72-04F6-1437-8A66AC54482E}"/>
              </a:ext>
            </a:extLst>
          </p:cNvPr>
          <p:cNvSpPr/>
          <p:nvPr userDrawn="1"/>
        </p:nvSpPr>
        <p:spPr>
          <a:xfrm>
            <a:off x="-236541" y="6662649"/>
            <a:ext cx="183138" cy="109728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FAE2107-8E0A-ABC0-3802-BC9B747A206C}"/>
              </a:ext>
            </a:extLst>
          </p:cNvPr>
          <p:cNvSpPr/>
          <p:nvPr userDrawn="1"/>
        </p:nvSpPr>
        <p:spPr>
          <a:xfrm>
            <a:off x="-236541" y="5398721"/>
            <a:ext cx="183138" cy="109728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0F05292-4049-1513-634F-90A0A200CDCA}"/>
              </a:ext>
            </a:extLst>
          </p:cNvPr>
          <p:cNvSpPr/>
          <p:nvPr userDrawn="1"/>
        </p:nvSpPr>
        <p:spPr>
          <a:xfrm>
            <a:off x="-236541" y="4134791"/>
            <a:ext cx="183138" cy="109728"/>
          </a:xfrm>
          <a:prstGeom prst="rect">
            <a:avLst/>
          </a:prstGeom>
          <a:solidFill>
            <a:srgbClr val="2A2A7E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BB1860-B37D-731D-AF5F-F6CA3FCA7277}"/>
              </a:ext>
            </a:extLst>
          </p:cNvPr>
          <p:cNvSpPr/>
          <p:nvPr userDrawn="1"/>
        </p:nvSpPr>
        <p:spPr>
          <a:xfrm>
            <a:off x="-236541" y="2870861"/>
            <a:ext cx="183138" cy="109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8D2C51D-3043-48F2-3C14-CC10AB730940}"/>
              </a:ext>
            </a:extLst>
          </p:cNvPr>
          <p:cNvSpPr/>
          <p:nvPr userDrawn="1"/>
        </p:nvSpPr>
        <p:spPr>
          <a:xfrm>
            <a:off x="-236541" y="3502826"/>
            <a:ext cx="183138" cy="109728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4CF18E4-17D6-D498-C214-C30CB2F3D7B4}"/>
              </a:ext>
            </a:extLst>
          </p:cNvPr>
          <p:cNvSpPr/>
          <p:nvPr userDrawn="1"/>
        </p:nvSpPr>
        <p:spPr>
          <a:xfrm>
            <a:off x="-236541" y="4977411"/>
            <a:ext cx="183138" cy="109728"/>
          </a:xfrm>
          <a:prstGeom prst="rect">
            <a:avLst/>
          </a:prstGeom>
          <a:solidFill>
            <a:srgbClr val="00B050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27283F3-0F82-4057-66E3-7F40EDDA1727}"/>
              </a:ext>
            </a:extLst>
          </p:cNvPr>
          <p:cNvSpPr/>
          <p:nvPr userDrawn="1"/>
        </p:nvSpPr>
        <p:spPr>
          <a:xfrm>
            <a:off x="-236541" y="5609376"/>
            <a:ext cx="183138" cy="109728"/>
          </a:xfrm>
          <a:prstGeom prst="rect">
            <a:avLst/>
          </a:prstGeom>
          <a:pattFill prst="ltUpDiag">
            <a:fgClr>
              <a:srgbClr val="DEEBF7"/>
            </a:fgClr>
            <a:bgClr>
              <a:srgbClr val="0070C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AB1AA9F-20D4-B651-1C14-25104928DD04}"/>
              </a:ext>
            </a:extLst>
          </p:cNvPr>
          <p:cNvSpPr/>
          <p:nvPr userDrawn="1"/>
        </p:nvSpPr>
        <p:spPr>
          <a:xfrm>
            <a:off x="-236541" y="4345446"/>
            <a:ext cx="183138" cy="109728"/>
          </a:xfrm>
          <a:prstGeom prst="rect">
            <a:avLst/>
          </a:prstGeom>
          <a:solidFill>
            <a:srgbClr val="203864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4D2727E-8BEA-3937-9E41-E631B83E712B}"/>
              </a:ext>
            </a:extLst>
          </p:cNvPr>
          <p:cNvSpPr/>
          <p:nvPr userDrawn="1"/>
        </p:nvSpPr>
        <p:spPr>
          <a:xfrm>
            <a:off x="-236541" y="2660206"/>
            <a:ext cx="183138" cy="109728"/>
          </a:xfrm>
          <a:prstGeom prst="rect">
            <a:avLst/>
          </a:prstGeom>
          <a:solidFill>
            <a:srgbClr val="ECF3FA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A8CA1C4-8254-AED9-41E6-986C1AE5148D}"/>
              </a:ext>
            </a:extLst>
          </p:cNvPr>
          <p:cNvSpPr/>
          <p:nvPr userDrawn="1"/>
        </p:nvSpPr>
        <p:spPr>
          <a:xfrm>
            <a:off x="-236541" y="3924136"/>
            <a:ext cx="183138" cy="109728"/>
          </a:xfrm>
          <a:prstGeom prst="rect">
            <a:avLst/>
          </a:prstGeom>
          <a:solidFill>
            <a:srgbClr val="007298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873BA63-89CB-14C8-BF6C-FDE61C9645B6}"/>
              </a:ext>
            </a:extLst>
          </p:cNvPr>
          <p:cNvSpPr/>
          <p:nvPr userDrawn="1"/>
        </p:nvSpPr>
        <p:spPr>
          <a:xfrm>
            <a:off x="-236541" y="3081516"/>
            <a:ext cx="183138" cy="109728"/>
          </a:xfrm>
          <a:prstGeom prst="rect">
            <a:avLst/>
          </a:prstGeom>
          <a:solidFill>
            <a:srgbClr val="99C7D6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7028BCD-403F-E48E-8AA1-D06A4128740E}"/>
              </a:ext>
            </a:extLst>
          </p:cNvPr>
          <p:cNvSpPr/>
          <p:nvPr userDrawn="1"/>
        </p:nvSpPr>
        <p:spPr>
          <a:xfrm>
            <a:off x="-236541" y="6241341"/>
            <a:ext cx="183138" cy="109728"/>
          </a:xfrm>
          <a:prstGeom prst="rect">
            <a:avLst/>
          </a:prstGeom>
          <a:solidFill>
            <a:srgbClr val="FF9999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1E5F35B-DE26-47B2-115C-EBBCACC6329C}"/>
              </a:ext>
            </a:extLst>
          </p:cNvPr>
          <p:cNvSpPr/>
          <p:nvPr userDrawn="1"/>
        </p:nvSpPr>
        <p:spPr>
          <a:xfrm>
            <a:off x="-236541" y="6030686"/>
            <a:ext cx="183138" cy="109728"/>
          </a:xfrm>
          <a:prstGeom prst="rect">
            <a:avLst/>
          </a:prstGeom>
          <a:solidFill>
            <a:srgbClr val="FFD9D9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50B1EC8-F065-CAE1-6A14-B3AA81826926}"/>
              </a:ext>
            </a:extLst>
          </p:cNvPr>
          <p:cNvSpPr/>
          <p:nvPr userDrawn="1"/>
        </p:nvSpPr>
        <p:spPr>
          <a:xfrm>
            <a:off x="-236541" y="6451996"/>
            <a:ext cx="183138" cy="109728"/>
          </a:xfrm>
          <a:prstGeom prst="rect">
            <a:avLst/>
          </a:prstGeom>
          <a:solidFill>
            <a:srgbClr val="C64E4E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ECC94BF-57DD-D00C-EC54-74BD30BB119B}"/>
              </a:ext>
            </a:extLst>
          </p:cNvPr>
          <p:cNvSpPr/>
          <p:nvPr userDrawn="1"/>
        </p:nvSpPr>
        <p:spPr>
          <a:xfrm>
            <a:off x="-236541" y="4556101"/>
            <a:ext cx="183138" cy="109728"/>
          </a:xfrm>
          <a:prstGeom prst="rect">
            <a:avLst/>
          </a:prstGeom>
          <a:solidFill>
            <a:srgbClr val="203864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2BCC8B3-5D77-CC57-596E-95E143CF3057}"/>
              </a:ext>
            </a:extLst>
          </p:cNvPr>
          <p:cNvSpPr/>
          <p:nvPr userDrawn="1"/>
        </p:nvSpPr>
        <p:spPr>
          <a:xfrm>
            <a:off x="-236541" y="506226"/>
            <a:ext cx="108000" cy="180000"/>
          </a:xfrm>
          <a:prstGeom prst="rect">
            <a:avLst/>
          </a:prstGeom>
          <a:solidFill>
            <a:srgbClr val="6A89B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F45095B-9D98-7388-9C8F-E58E6FB822A6}"/>
              </a:ext>
            </a:extLst>
          </p:cNvPr>
          <p:cNvSpPr/>
          <p:nvPr userDrawn="1"/>
        </p:nvSpPr>
        <p:spPr>
          <a:xfrm>
            <a:off x="-236541" y="1625781"/>
            <a:ext cx="108000" cy="180000"/>
          </a:xfrm>
          <a:prstGeom prst="rect">
            <a:avLst/>
          </a:prstGeom>
          <a:solidFill>
            <a:srgbClr val="FFEC9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D4B6869-BAF9-33EF-BCAC-250C15DE3C5C}"/>
              </a:ext>
            </a:extLst>
          </p:cNvPr>
          <p:cNvSpPr/>
          <p:nvPr userDrawn="1"/>
        </p:nvSpPr>
        <p:spPr>
          <a:xfrm>
            <a:off x="-236541" y="1066004"/>
            <a:ext cx="108000" cy="180000"/>
          </a:xfrm>
          <a:prstGeom prst="rect">
            <a:avLst/>
          </a:prstGeom>
          <a:solidFill>
            <a:srgbClr val="B2B3B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C8CB001-E33C-0364-4CBD-2A0D9A44FBBE}"/>
              </a:ext>
            </a:extLst>
          </p:cNvPr>
          <p:cNvSpPr/>
          <p:nvPr userDrawn="1"/>
        </p:nvSpPr>
        <p:spPr>
          <a:xfrm>
            <a:off x="-236541" y="786115"/>
            <a:ext cx="108000" cy="180000"/>
          </a:xfrm>
          <a:prstGeom prst="rect">
            <a:avLst/>
          </a:prstGeom>
          <a:solidFill>
            <a:srgbClr val="DB979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43FFB00-0DD3-E420-3B5D-A01D7C6EB1E8}"/>
              </a:ext>
            </a:extLst>
          </p:cNvPr>
          <p:cNvSpPr/>
          <p:nvPr userDrawn="1"/>
        </p:nvSpPr>
        <p:spPr>
          <a:xfrm>
            <a:off x="-236541" y="1345893"/>
            <a:ext cx="108000" cy="180000"/>
          </a:xfrm>
          <a:prstGeom prst="rect">
            <a:avLst/>
          </a:prstGeom>
          <a:solidFill>
            <a:srgbClr val="6A916C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769BBB2-58E4-1BA5-93EF-5454489F0A66}"/>
              </a:ext>
            </a:extLst>
          </p:cNvPr>
          <p:cNvSpPr/>
          <p:nvPr userDrawn="1"/>
        </p:nvSpPr>
        <p:spPr>
          <a:xfrm>
            <a:off x="-133878" y="506226"/>
            <a:ext cx="108000" cy="180000"/>
          </a:xfrm>
          <a:prstGeom prst="rect">
            <a:avLst/>
          </a:prstGeom>
          <a:solidFill>
            <a:srgbClr val="00467E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60604FE-80D8-4B64-E84E-93D29CE04E6D}"/>
              </a:ext>
            </a:extLst>
          </p:cNvPr>
          <p:cNvSpPr/>
          <p:nvPr userDrawn="1"/>
        </p:nvSpPr>
        <p:spPr>
          <a:xfrm>
            <a:off x="-133878" y="1625781"/>
            <a:ext cx="108000" cy="180000"/>
          </a:xfrm>
          <a:prstGeom prst="rect">
            <a:avLst/>
          </a:prstGeom>
          <a:solidFill>
            <a:srgbClr val="FFDD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795D588-DFCD-9C18-9574-15E83DDF9037}"/>
              </a:ext>
            </a:extLst>
          </p:cNvPr>
          <p:cNvSpPr/>
          <p:nvPr userDrawn="1"/>
        </p:nvSpPr>
        <p:spPr>
          <a:xfrm>
            <a:off x="-133878" y="1066004"/>
            <a:ext cx="108000" cy="180000"/>
          </a:xfrm>
          <a:prstGeom prst="rect">
            <a:avLst/>
          </a:prstGeom>
          <a:solidFill>
            <a:srgbClr val="6E6E7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8DB18F0-52A7-DC77-20A5-F4D08D6A50EF}"/>
              </a:ext>
            </a:extLst>
          </p:cNvPr>
          <p:cNvSpPr/>
          <p:nvPr userDrawn="1"/>
        </p:nvSpPr>
        <p:spPr>
          <a:xfrm>
            <a:off x="-133878" y="786115"/>
            <a:ext cx="108000" cy="180000"/>
          </a:xfrm>
          <a:prstGeom prst="rect">
            <a:avLst/>
          </a:prstGeom>
          <a:solidFill>
            <a:srgbClr val="BE3B5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95773F7-BAD6-DBDD-4854-A3AE6296C138}"/>
              </a:ext>
            </a:extLst>
          </p:cNvPr>
          <p:cNvSpPr/>
          <p:nvPr userDrawn="1"/>
        </p:nvSpPr>
        <p:spPr>
          <a:xfrm>
            <a:off x="-133878" y="1345893"/>
            <a:ext cx="108000" cy="180000"/>
          </a:xfrm>
          <a:prstGeom prst="rect">
            <a:avLst/>
          </a:prstGeom>
          <a:solidFill>
            <a:srgbClr val="00481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Текст 19">
            <a:extLst>
              <a:ext uri="{FF2B5EF4-FFF2-40B4-BE49-F238E27FC236}">
                <a16:creationId xmlns:a16="http://schemas.microsoft.com/office/drawing/2014/main" id="{E7BB17EB-7BCB-3C76-3885-BF7AE05B78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4769" y="6319923"/>
            <a:ext cx="10616956" cy="536344"/>
          </a:xfrm>
        </p:spPr>
        <p:txBody>
          <a:bodyPr tIns="0" rIns="36000" bIns="36000" anchor="b" anchorCtr="0">
            <a:no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buNone/>
              <a:defRPr sz="700" i="1" cap="none">
                <a:solidFill>
                  <a:schemeClr val="bg2">
                    <a:lumMod val="50000"/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/>
              <a:t>*	Footnote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414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DAF2B5E-1194-5D79-E069-7A97255D5112}"/>
              </a:ext>
            </a:extLst>
          </p:cNvPr>
          <p:cNvSpPr/>
          <p:nvPr userDrawn="1"/>
        </p:nvSpPr>
        <p:spPr>
          <a:xfrm>
            <a:off x="8372475" y="0"/>
            <a:ext cx="381952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004A7EA-5C50-C827-8306-44493911474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86560" y="365279"/>
            <a:ext cx="10704908" cy="7454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2600" b="1" cap="none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GB"/>
              <a:t>Click to edit master text styles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966313D-9B0D-33A8-9F95-2060A4AE8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3244" y="6641324"/>
            <a:ext cx="264392" cy="13105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 b="0" i="0">
                <a:solidFill>
                  <a:srgbClr val="173A99"/>
                </a:solidFill>
                <a:latin typeface="Aptos" panose="020B0004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C1D4294D-EC2D-A644-BBA3-5CA4026C467C}" type="slidenum">
              <a:rPr lang="en-UA" smtClean="0"/>
              <a:pPr/>
              <a:t>‹№›</a:t>
            </a:fld>
            <a:endParaRPr lang="en-UA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1461A4D-19E9-0B9C-C72C-4030998E5553}"/>
              </a:ext>
            </a:extLst>
          </p:cNvPr>
          <p:cNvSpPr/>
          <p:nvPr userDrawn="1"/>
        </p:nvSpPr>
        <p:spPr>
          <a:xfrm>
            <a:off x="-236541" y="2449551"/>
            <a:ext cx="183138" cy="10972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E2D05CF-F5B8-2875-43FE-14FECF4534AC}"/>
              </a:ext>
            </a:extLst>
          </p:cNvPr>
          <p:cNvSpPr/>
          <p:nvPr userDrawn="1"/>
        </p:nvSpPr>
        <p:spPr>
          <a:xfrm>
            <a:off x="-236541" y="3292171"/>
            <a:ext cx="183138" cy="109728"/>
          </a:xfrm>
          <a:prstGeom prst="rect">
            <a:avLst/>
          </a:prstGeom>
          <a:solidFill>
            <a:srgbClr val="9DC3E6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203D5F8-45E7-CE65-2212-5AC171992EC4}"/>
              </a:ext>
            </a:extLst>
          </p:cNvPr>
          <p:cNvSpPr/>
          <p:nvPr userDrawn="1"/>
        </p:nvSpPr>
        <p:spPr>
          <a:xfrm>
            <a:off x="-236541" y="3713481"/>
            <a:ext cx="183138" cy="109728"/>
          </a:xfrm>
          <a:prstGeom prst="rect">
            <a:avLst/>
          </a:prstGeom>
          <a:solidFill>
            <a:srgbClr val="2E75B6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4FC29C8-5BFB-10A7-13BB-A7C9A71EDAB8}"/>
              </a:ext>
            </a:extLst>
          </p:cNvPr>
          <p:cNvSpPr/>
          <p:nvPr userDrawn="1"/>
        </p:nvSpPr>
        <p:spPr>
          <a:xfrm>
            <a:off x="-236541" y="6662649"/>
            <a:ext cx="183138" cy="109728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8CF0062-2D43-29FC-5B75-ED0C94C96950}"/>
              </a:ext>
            </a:extLst>
          </p:cNvPr>
          <p:cNvSpPr/>
          <p:nvPr userDrawn="1"/>
        </p:nvSpPr>
        <p:spPr>
          <a:xfrm>
            <a:off x="-236541" y="5398721"/>
            <a:ext cx="183138" cy="109728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FA15D52-AF5D-66E3-829A-A2DB4E93E6DD}"/>
              </a:ext>
            </a:extLst>
          </p:cNvPr>
          <p:cNvSpPr/>
          <p:nvPr userDrawn="1"/>
        </p:nvSpPr>
        <p:spPr>
          <a:xfrm>
            <a:off x="-236541" y="4134791"/>
            <a:ext cx="183138" cy="109728"/>
          </a:xfrm>
          <a:prstGeom prst="rect">
            <a:avLst/>
          </a:prstGeom>
          <a:solidFill>
            <a:srgbClr val="2A2A7E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1702174-CE47-4674-6454-F52D0245940F}"/>
              </a:ext>
            </a:extLst>
          </p:cNvPr>
          <p:cNvSpPr/>
          <p:nvPr userDrawn="1"/>
        </p:nvSpPr>
        <p:spPr>
          <a:xfrm>
            <a:off x="-236541" y="2870861"/>
            <a:ext cx="183138" cy="109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79A1126-CBC3-715C-911A-E0B8A9F729E8}"/>
              </a:ext>
            </a:extLst>
          </p:cNvPr>
          <p:cNvSpPr/>
          <p:nvPr userDrawn="1"/>
        </p:nvSpPr>
        <p:spPr>
          <a:xfrm>
            <a:off x="-236541" y="3502826"/>
            <a:ext cx="183138" cy="109728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C5B4CCA-A469-91B3-6D4F-47814BBFCAA7}"/>
              </a:ext>
            </a:extLst>
          </p:cNvPr>
          <p:cNvSpPr/>
          <p:nvPr userDrawn="1"/>
        </p:nvSpPr>
        <p:spPr>
          <a:xfrm>
            <a:off x="-236541" y="4977411"/>
            <a:ext cx="183138" cy="109728"/>
          </a:xfrm>
          <a:prstGeom prst="rect">
            <a:avLst/>
          </a:prstGeom>
          <a:solidFill>
            <a:srgbClr val="00B050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B2A34A3-4683-8B4F-E0AF-DC7A188EB747}"/>
              </a:ext>
            </a:extLst>
          </p:cNvPr>
          <p:cNvSpPr/>
          <p:nvPr userDrawn="1"/>
        </p:nvSpPr>
        <p:spPr>
          <a:xfrm>
            <a:off x="-236541" y="5609376"/>
            <a:ext cx="183138" cy="109728"/>
          </a:xfrm>
          <a:prstGeom prst="rect">
            <a:avLst/>
          </a:prstGeom>
          <a:pattFill prst="ltUpDiag">
            <a:fgClr>
              <a:srgbClr val="DEEBF7"/>
            </a:fgClr>
            <a:bgClr>
              <a:srgbClr val="0070C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D938B37-A735-37A1-DE42-9EA650AE4FE2}"/>
              </a:ext>
            </a:extLst>
          </p:cNvPr>
          <p:cNvSpPr/>
          <p:nvPr userDrawn="1"/>
        </p:nvSpPr>
        <p:spPr>
          <a:xfrm>
            <a:off x="-236541" y="4345446"/>
            <a:ext cx="183138" cy="109728"/>
          </a:xfrm>
          <a:prstGeom prst="rect">
            <a:avLst/>
          </a:prstGeom>
          <a:solidFill>
            <a:srgbClr val="203864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F626BED-0E72-AB99-9A54-85315D93D278}"/>
              </a:ext>
            </a:extLst>
          </p:cNvPr>
          <p:cNvSpPr/>
          <p:nvPr userDrawn="1"/>
        </p:nvSpPr>
        <p:spPr>
          <a:xfrm>
            <a:off x="-236541" y="2660206"/>
            <a:ext cx="183138" cy="109728"/>
          </a:xfrm>
          <a:prstGeom prst="rect">
            <a:avLst/>
          </a:prstGeom>
          <a:solidFill>
            <a:srgbClr val="ECF3FA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687BE06-26E1-54DC-5664-7D3A81E89949}"/>
              </a:ext>
            </a:extLst>
          </p:cNvPr>
          <p:cNvSpPr/>
          <p:nvPr userDrawn="1"/>
        </p:nvSpPr>
        <p:spPr>
          <a:xfrm>
            <a:off x="-236541" y="3924136"/>
            <a:ext cx="183138" cy="109728"/>
          </a:xfrm>
          <a:prstGeom prst="rect">
            <a:avLst/>
          </a:prstGeom>
          <a:solidFill>
            <a:srgbClr val="007298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916647F-57F4-12CD-18D1-6D492D4207FB}"/>
              </a:ext>
            </a:extLst>
          </p:cNvPr>
          <p:cNvSpPr/>
          <p:nvPr userDrawn="1"/>
        </p:nvSpPr>
        <p:spPr>
          <a:xfrm>
            <a:off x="-236541" y="3081516"/>
            <a:ext cx="183138" cy="109728"/>
          </a:xfrm>
          <a:prstGeom prst="rect">
            <a:avLst/>
          </a:prstGeom>
          <a:solidFill>
            <a:srgbClr val="99C7D6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477E19C-2CD0-81F8-30B1-CC09A6E446B1}"/>
              </a:ext>
            </a:extLst>
          </p:cNvPr>
          <p:cNvSpPr/>
          <p:nvPr userDrawn="1"/>
        </p:nvSpPr>
        <p:spPr>
          <a:xfrm>
            <a:off x="-236541" y="6241341"/>
            <a:ext cx="183138" cy="109728"/>
          </a:xfrm>
          <a:prstGeom prst="rect">
            <a:avLst/>
          </a:prstGeom>
          <a:solidFill>
            <a:srgbClr val="FF9999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DA7F18B-6673-F471-1E49-95137FB64A6D}"/>
              </a:ext>
            </a:extLst>
          </p:cNvPr>
          <p:cNvSpPr/>
          <p:nvPr userDrawn="1"/>
        </p:nvSpPr>
        <p:spPr>
          <a:xfrm>
            <a:off x="-236541" y="6030686"/>
            <a:ext cx="183138" cy="109728"/>
          </a:xfrm>
          <a:prstGeom prst="rect">
            <a:avLst/>
          </a:prstGeom>
          <a:solidFill>
            <a:srgbClr val="FFD9D9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1B573FD-0A38-8AAE-FC27-A3F9212AB369}"/>
              </a:ext>
            </a:extLst>
          </p:cNvPr>
          <p:cNvSpPr/>
          <p:nvPr userDrawn="1"/>
        </p:nvSpPr>
        <p:spPr>
          <a:xfrm>
            <a:off x="-236541" y="6451996"/>
            <a:ext cx="183138" cy="109728"/>
          </a:xfrm>
          <a:prstGeom prst="rect">
            <a:avLst/>
          </a:prstGeom>
          <a:solidFill>
            <a:srgbClr val="C64E4E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5940A0A-F82B-6DCF-9E1F-E0B86051000C}"/>
              </a:ext>
            </a:extLst>
          </p:cNvPr>
          <p:cNvSpPr/>
          <p:nvPr userDrawn="1"/>
        </p:nvSpPr>
        <p:spPr>
          <a:xfrm>
            <a:off x="-236541" y="4556101"/>
            <a:ext cx="183138" cy="109728"/>
          </a:xfrm>
          <a:prstGeom prst="rect">
            <a:avLst/>
          </a:prstGeom>
          <a:solidFill>
            <a:srgbClr val="203864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5C4E1A7-6984-BC2C-AE4A-D133C3E5DC50}"/>
              </a:ext>
            </a:extLst>
          </p:cNvPr>
          <p:cNvSpPr/>
          <p:nvPr userDrawn="1"/>
        </p:nvSpPr>
        <p:spPr>
          <a:xfrm>
            <a:off x="-236541" y="506226"/>
            <a:ext cx="108000" cy="180000"/>
          </a:xfrm>
          <a:prstGeom prst="rect">
            <a:avLst/>
          </a:prstGeom>
          <a:solidFill>
            <a:srgbClr val="6A89B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A00AF95-E200-E024-42D4-C42268845F3B}"/>
              </a:ext>
            </a:extLst>
          </p:cNvPr>
          <p:cNvSpPr/>
          <p:nvPr userDrawn="1"/>
        </p:nvSpPr>
        <p:spPr>
          <a:xfrm>
            <a:off x="-236541" y="1625781"/>
            <a:ext cx="108000" cy="180000"/>
          </a:xfrm>
          <a:prstGeom prst="rect">
            <a:avLst/>
          </a:prstGeom>
          <a:solidFill>
            <a:srgbClr val="FFEC9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859A825-8F36-6BD2-D2C5-C3EBC167EB89}"/>
              </a:ext>
            </a:extLst>
          </p:cNvPr>
          <p:cNvSpPr/>
          <p:nvPr userDrawn="1"/>
        </p:nvSpPr>
        <p:spPr>
          <a:xfrm>
            <a:off x="-236541" y="1066004"/>
            <a:ext cx="108000" cy="180000"/>
          </a:xfrm>
          <a:prstGeom prst="rect">
            <a:avLst/>
          </a:prstGeom>
          <a:solidFill>
            <a:srgbClr val="B2B3B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4639364-5E68-4024-2C6D-2CD0A1F9F837}"/>
              </a:ext>
            </a:extLst>
          </p:cNvPr>
          <p:cNvSpPr/>
          <p:nvPr userDrawn="1"/>
        </p:nvSpPr>
        <p:spPr>
          <a:xfrm>
            <a:off x="-236541" y="786115"/>
            <a:ext cx="108000" cy="180000"/>
          </a:xfrm>
          <a:prstGeom prst="rect">
            <a:avLst/>
          </a:prstGeom>
          <a:solidFill>
            <a:srgbClr val="DB979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3A753BF-5648-8E7F-8130-42179A7A8CC9}"/>
              </a:ext>
            </a:extLst>
          </p:cNvPr>
          <p:cNvSpPr/>
          <p:nvPr userDrawn="1"/>
        </p:nvSpPr>
        <p:spPr>
          <a:xfrm>
            <a:off x="-236541" y="1345893"/>
            <a:ext cx="108000" cy="180000"/>
          </a:xfrm>
          <a:prstGeom prst="rect">
            <a:avLst/>
          </a:prstGeom>
          <a:solidFill>
            <a:srgbClr val="6A916C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F570DEF-5652-0F93-5666-68F375B151D7}"/>
              </a:ext>
            </a:extLst>
          </p:cNvPr>
          <p:cNvSpPr/>
          <p:nvPr userDrawn="1"/>
        </p:nvSpPr>
        <p:spPr>
          <a:xfrm>
            <a:off x="-133878" y="506226"/>
            <a:ext cx="108000" cy="180000"/>
          </a:xfrm>
          <a:prstGeom prst="rect">
            <a:avLst/>
          </a:prstGeom>
          <a:solidFill>
            <a:srgbClr val="00467E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E24706C0-8DEC-A86D-6F08-03F71C3287D7}"/>
              </a:ext>
            </a:extLst>
          </p:cNvPr>
          <p:cNvSpPr/>
          <p:nvPr userDrawn="1"/>
        </p:nvSpPr>
        <p:spPr>
          <a:xfrm>
            <a:off x="-133878" y="1625781"/>
            <a:ext cx="108000" cy="180000"/>
          </a:xfrm>
          <a:prstGeom prst="rect">
            <a:avLst/>
          </a:prstGeom>
          <a:solidFill>
            <a:srgbClr val="FFDD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FFA45048-4AB3-A554-A32D-6188385DAED2}"/>
              </a:ext>
            </a:extLst>
          </p:cNvPr>
          <p:cNvSpPr/>
          <p:nvPr userDrawn="1"/>
        </p:nvSpPr>
        <p:spPr>
          <a:xfrm>
            <a:off x="-133878" y="1066004"/>
            <a:ext cx="108000" cy="180000"/>
          </a:xfrm>
          <a:prstGeom prst="rect">
            <a:avLst/>
          </a:prstGeom>
          <a:solidFill>
            <a:srgbClr val="6E6E7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DB2AA03-5B3F-F49C-0982-54D991AD5D77}"/>
              </a:ext>
            </a:extLst>
          </p:cNvPr>
          <p:cNvSpPr/>
          <p:nvPr userDrawn="1"/>
        </p:nvSpPr>
        <p:spPr>
          <a:xfrm>
            <a:off x="-133878" y="786115"/>
            <a:ext cx="108000" cy="180000"/>
          </a:xfrm>
          <a:prstGeom prst="rect">
            <a:avLst/>
          </a:prstGeom>
          <a:solidFill>
            <a:srgbClr val="BE3B5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BF1C4ABF-8D41-5455-DE01-DD1C9AD28EF3}"/>
              </a:ext>
            </a:extLst>
          </p:cNvPr>
          <p:cNvSpPr/>
          <p:nvPr userDrawn="1"/>
        </p:nvSpPr>
        <p:spPr>
          <a:xfrm>
            <a:off x="-133878" y="1345893"/>
            <a:ext cx="108000" cy="180000"/>
          </a:xfrm>
          <a:prstGeom prst="rect">
            <a:avLst/>
          </a:prstGeom>
          <a:solidFill>
            <a:srgbClr val="00481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Текст 19">
            <a:extLst>
              <a:ext uri="{FF2B5EF4-FFF2-40B4-BE49-F238E27FC236}">
                <a16:creationId xmlns:a16="http://schemas.microsoft.com/office/drawing/2014/main" id="{E478BA59-54BF-8F71-E24D-7EDB9E943E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560" y="6319923"/>
            <a:ext cx="11133549" cy="536344"/>
          </a:xfrm>
        </p:spPr>
        <p:txBody>
          <a:bodyPr tIns="0" rIns="36000" bIns="36000" anchor="b" anchorCtr="0">
            <a:no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buNone/>
              <a:defRPr sz="800" i="1" cap="none">
                <a:solidFill>
                  <a:schemeClr val="tx1">
                    <a:lumMod val="65000"/>
                    <a:lumOff val="35000"/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/>
              <a:t>*	Footnote</a:t>
            </a:r>
            <a:endParaRPr lang="ru-RU"/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18976723-6679-B083-88A5-F0DAA76B9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721" y="213962"/>
            <a:ext cx="8376139" cy="1793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200" b="0" i="0" cap="none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uk-UA"/>
              <a:t>Розділ </a:t>
            </a:r>
            <a:r>
              <a:rPr lang="en-US"/>
              <a:t>#</a:t>
            </a:r>
            <a:endParaRPr lang="en-UA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59E5F2-6E95-BAE6-C12E-798E1C3A40E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1468" y="188550"/>
            <a:ext cx="551845" cy="172800"/>
            <a:chOff x="2806700" y="2000250"/>
            <a:chExt cx="3507004" cy="1098185"/>
          </a:xfrm>
          <a:solidFill>
            <a:schemeClr val="accent1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3735140-8DC3-D74C-144F-BE27FD4333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6700" y="2000250"/>
              <a:ext cx="968167" cy="1098185"/>
            </a:xfrm>
            <a:custGeom>
              <a:avLst/>
              <a:gdLst>
                <a:gd name="connsiteX0" fmla="*/ 357818 w 973532"/>
                <a:gd name="connsiteY0" fmla="*/ 670686 h 1104270"/>
                <a:gd name="connsiteX1" fmla="*/ 874561 w 973532"/>
                <a:gd name="connsiteY1" fmla="*/ 670686 h 1104270"/>
                <a:gd name="connsiteX2" fmla="*/ 874561 w 973532"/>
                <a:gd name="connsiteY2" fmla="*/ 417526 h 1104270"/>
                <a:gd name="connsiteX3" fmla="*/ 357818 w 973532"/>
                <a:gd name="connsiteY3" fmla="*/ 417526 h 1104270"/>
                <a:gd name="connsiteX4" fmla="*/ 357818 w 973532"/>
                <a:gd name="connsiteY4" fmla="*/ 264496 h 1104270"/>
                <a:gd name="connsiteX5" fmla="*/ 962112 w 973532"/>
                <a:gd name="connsiteY5" fmla="*/ 264496 h 1104270"/>
                <a:gd name="connsiteX6" fmla="*/ 962112 w 973532"/>
                <a:gd name="connsiteY6" fmla="*/ 0 h 1104270"/>
                <a:gd name="connsiteX7" fmla="*/ 0 w 973532"/>
                <a:gd name="connsiteY7" fmla="*/ 0 h 1104270"/>
                <a:gd name="connsiteX8" fmla="*/ 0 w 973532"/>
                <a:gd name="connsiteY8" fmla="*/ 1104270 h 1104270"/>
                <a:gd name="connsiteX9" fmla="*/ 973532 w 973532"/>
                <a:gd name="connsiteY9" fmla="*/ 1104270 h 1104270"/>
                <a:gd name="connsiteX10" fmla="*/ 973532 w 973532"/>
                <a:gd name="connsiteY10" fmla="*/ 839774 h 1104270"/>
                <a:gd name="connsiteX11" fmla="*/ 357818 w 973532"/>
                <a:gd name="connsiteY11" fmla="*/ 839774 h 1104270"/>
                <a:gd name="connsiteX12" fmla="*/ 357818 w 973532"/>
                <a:gd name="connsiteY12" fmla="*/ 670686 h 1104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3532" h="1104270">
                  <a:moveTo>
                    <a:pt x="357818" y="670686"/>
                  </a:moveTo>
                  <a:lnTo>
                    <a:pt x="874561" y="670686"/>
                  </a:lnTo>
                  <a:lnTo>
                    <a:pt x="874561" y="417526"/>
                  </a:lnTo>
                  <a:lnTo>
                    <a:pt x="357818" y="417526"/>
                  </a:lnTo>
                  <a:lnTo>
                    <a:pt x="357818" y="264496"/>
                  </a:lnTo>
                  <a:lnTo>
                    <a:pt x="962112" y="264496"/>
                  </a:lnTo>
                  <a:lnTo>
                    <a:pt x="962112" y="0"/>
                  </a:lnTo>
                  <a:lnTo>
                    <a:pt x="0" y="0"/>
                  </a:lnTo>
                  <a:lnTo>
                    <a:pt x="0" y="1104270"/>
                  </a:lnTo>
                  <a:lnTo>
                    <a:pt x="973532" y="1104270"/>
                  </a:lnTo>
                  <a:lnTo>
                    <a:pt x="973532" y="839774"/>
                  </a:lnTo>
                  <a:lnTo>
                    <a:pt x="357818" y="839774"/>
                  </a:lnTo>
                  <a:lnTo>
                    <a:pt x="357818" y="67068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DEEBA18-3F78-7205-CD1A-8CDD878716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7738" y="2000250"/>
              <a:ext cx="1068856" cy="1098185"/>
            </a:xfrm>
            <a:custGeom>
              <a:avLst/>
              <a:gdLst>
                <a:gd name="connsiteX0" fmla="*/ 415869 w 1112472"/>
                <a:gd name="connsiteY0" fmla="*/ 331564 h 1143000"/>
                <a:gd name="connsiteX1" fmla="*/ 575745 w 1112472"/>
                <a:gd name="connsiteY1" fmla="*/ 264496 h 1143000"/>
                <a:gd name="connsiteX2" fmla="*/ 720395 w 1112472"/>
                <a:gd name="connsiteY2" fmla="*/ 321174 h 1143000"/>
                <a:gd name="connsiteX3" fmla="*/ 770832 w 1112472"/>
                <a:gd name="connsiteY3" fmla="*/ 473259 h 1143000"/>
                <a:gd name="connsiteX4" fmla="*/ 1112472 w 1112472"/>
                <a:gd name="connsiteY4" fmla="*/ 473259 h 1143000"/>
                <a:gd name="connsiteX5" fmla="*/ 968774 w 1112472"/>
                <a:gd name="connsiteY5" fmla="*/ 122802 h 1143000"/>
                <a:gd name="connsiteX6" fmla="*/ 577648 w 1112472"/>
                <a:gd name="connsiteY6" fmla="*/ 0 h 1143000"/>
                <a:gd name="connsiteX7" fmla="*/ 146553 w 1112472"/>
                <a:gd name="connsiteY7" fmla="*/ 144528 h 1143000"/>
                <a:gd name="connsiteX8" fmla="*/ 0 w 1112472"/>
                <a:gd name="connsiteY8" fmla="*/ 571500 h 1143000"/>
                <a:gd name="connsiteX9" fmla="*/ 146553 w 1112472"/>
                <a:gd name="connsiteY9" fmla="*/ 998472 h 1143000"/>
                <a:gd name="connsiteX10" fmla="*/ 577648 w 1112472"/>
                <a:gd name="connsiteY10" fmla="*/ 1143000 h 1143000"/>
                <a:gd name="connsiteX11" fmla="*/ 972580 w 1112472"/>
                <a:gd name="connsiteY11" fmla="*/ 1022088 h 1143000"/>
                <a:gd name="connsiteX12" fmla="*/ 1112472 w 1112472"/>
                <a:gd name="connsiteY12" fmla="*/ 675409 h 1143000"/>
                <a:gd name="connsiteX13" fmla="*/ 782252 w 1112472"/>
                <a:gd name="connsiteY13" fmla="*/ 675409 h 1143000"/>
                <a:gd name="connsiteX14" fmla="*/ 728959 w 1112472"/>
                <a:gd name="connsiteY14" fmla="*/ 824660 h 1143000"/>
                <a:gd name="connsiteX15" fmla="*/ 571938 w 1112472"/>
                <a:gd name="connsiteY15" fmla="*/ 877560 h 1143000"/>
                <a:gd name="connsiteX16" fmla="*/ 415869 w 1112472"/>
                <a:gd name="connsiteY16" fmla="*/ 809546 h 1143000"/>
                <a:gd name="connsiteX17" fmla="*/ 365431 w 1112472"/>
                <a:gd name="connsiteY17" fmla="*/ 622510 h 1143000"/>
                <a:gd name="connsiteX18" fmla="*/ 365431 w 1112472"/>
                <a:gd name="connsiteY18" fmla="*/ 519545 h 1143000"/>
                <a:gd name="connsiteX19" fmla="*/ 415869 w 1112472"/>
                <a:gd name="connsiteY19" fmla="*/ 331564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12472" h="1143000">
                  <a:moveTo>
                    <a:pt x="415869" y="331564"/>
                  </a:moveTo>
                  <a:cubicBezTo>
                    <a:pt x="450128" y="286222"/>
                    <a:pt x="503420" y="264496"/>
                    <a:pt x="575745" y="264496"/>
                  </a:cubicBezTo>
                  <a:cubicBezTo>
                    <a:pt x="648070" y="264496"/>
                    <a:pt x="687087" y="283388"/>
                    <a:pt x="720395" y="321174"/>
                  </a:cubicBezTo>
                  <a:cubicBezTo>
                    <a:pt x="754654" y="358959"/>
                    <a:pt x="770832" y="409024"/>
                    <a:pt x="770832" y="473259"/>
                  </a:cubicBezTo>
                  <a:lnTo>
                    <a:pt x="1112472" y="473259"/>
                  </a:lnTo>
                  <a:cubicBezTo>
                    <a:pt x="1112472" y="321174"/>
                    <a:pt x="1064890" y="204040"/>
                    <a:pt x="968774" y="122802"/>
                  </a:cubicBezTo>
                  <a:cubicBezTo>
                    <a:pt x="872658" y="40619"/>
                    <a:pt x="742283" y="0"/>
                    <a:pt x="577648" y="0"/>
                  </a:cubicBezTo>
                  <a:cubicBezTo>
                    <a:pt x="413014" y="0"/>
                    <a:pt x="244573" y="48176"/>
                    <a:pt x="146553" y="144528"/>
                  </a:cubicBezTo>
                  <a:cubicBezTo>
                    <a:pt x="49485" y="240880"/>
                    <a:pt x="0" y="383519"/>
                    <a:pt x="0" y="571500"/>
                  </a:cubicBezTo>
                  <a:cubicBezTo>
                    <a:pt x="0" y="759481"/>
                    <a:pt x="48534" y="902120"/>
                    <a:pt x="146553" y="998472"/>
                  </a:cubicBezTo>
                  <a:cubicBezTo>
                    <a:pt x="243621" y="1094824"/>
                    <a:pt x="388271" y="1143000"/>
                    <a:pt x="577648" y="1143000"/>
                  </a:cubicBezTo>
                  <a:cubicBezTo>
                    <a:pt x="767025" y="1143000"/>
                    <a:pt x="880271" y="1103326"/>
                    <a:pt x="972580" y="1022088"/>
                  </a:cubicBezTo>
                  <a:cubicBezTo>
                    <a:pt x="1065842" y="941794"/>
                    <a:pt x="1112472" y="826550"/>
                    <a:pt x="1112472" y="675409"/>
                  </a:cubicBezTo>
                  <a:lnTo>
                    <a:pt x="782252" y="675409"/>
                  </a:lnTo>
                  <a:cubicBezTo>
                    <a:pt x="782252" y="739644"/>
                    <a:pt x="764170" y="789709"/>
                    <a:pt x="728959" y="824660"/>
                  </a:cubicBezTo>
                  <a:cubicBezTo>
                    <a:pt x="693749" y="859612"/>
                    <a:pt x="641408" y="877560"/>
                    <a:pt x="571938" y="877560"/>
                  </a:cubicBezTo>
                  <a:cubicBezTo>
                    <a:pt x="502468" y="877560"/>
                    <a:pt x="450128" y="854888"/>
                    <a:pt x="415869" y="809546"/>
                  </a:cubicBezTo>
                  <a:cubicBezTo>
                    <a:pt x="381609" y="764204"/>
                    <a:pt x="365431" y="701859"/>
                    <a:pt x="365431" y="622510"/>
                  </a:cubicBezTo>
                  <a:lnTo>
                    <a:pt x="365431" y="519545"/>
                  </a:lnTo>
                  <a:cubicBezTo>
                    <a:pt x="365431" y="439252"/>
                    <a:pt x="382561" y="376907"/>
                    <a:pt x="415869" y="3315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B4769FAF-B545-5994-D518-DB803F662F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2443" y="2000250"/>
              <a:ext cx="1081261" cy="1098185"/>
            </a:xfrm>
            <a:custGeom>
              <a:avLst/>
              <a:gdLst>
                <a:gd name="connsiteX0" fmla="*/ 750847 w 1107713"/>
                <a:gd name="connsiteY0" fmla="*/ 0 h 1125052"/>
                <a:gd name="connsiteX1" fmla="*/ 750847 w 1107713"/>
                <a:gd name="connsiteY1" fmla="*/ 654627 h 1125052"/>
                <a:gd name="connsiteX2" fmla="*/ 700410 w 1107713"/>
                <a:gd name="connsiteY2" fmla="*/ 801989 h 1125052"/>
                <a:gd name="connsiteX3" fmla="*/ 553857 w 1107713"/>
                <a:gd name="connsiteY3" fmla="*/ 858667 h 1125052"/>
                <a:gd name="connsiteX4" fmla="*/ 408255 w 1107713"/>
                <a:gd name="connsiteY4" fmla="*/ 802934 h 1125052"/>
                <a:gd name="connsiteX5" fmla="*/ 357818 w 1107713"/>
                <a:gd name="connsiteY5" fmla="*/ 654627 h 1125052"/>
                <a:gd name="connsiteX6" fmla="*/ 357818 w 1107713"/>
                <a:gd name="connsiteY6" fmla="*/ 0 h 1125052"/>
                <a:gd name="connsiteX7" fmla="*/ 0 w 1107713"/>
                <a:gd name="connsiteY7" fmla="*/ 0 h 1125052"/>
                <a:gd name="connsiteX8" fmla="*/ 0 w 1107713"/>
                <a:gd name="connsiteY8" fmla="*/ 660295 h 1125052"/>
                <a:gd name="connsiteX9" fmla="*/ 144650 w 1107713"/>
                <a:gd name="connsiteY9" fmla="*/ 1006029 h 1125052"/>
                <a:gd name="connsiteX10" fmla="*/ 554809 w 1107713"/>
                <a:gd name="connsiteY10" fmla="*/ 1125052 h 1125052"/>
                <a:gd name="connsiteX11" fmla="*/ 964016 w 1107713"/>
                <a:gd name="connsiteY11" fmla="*/ 1006029 h 1125052"/>
                <a:gd name="connsiteX12" fmla="*/ 1107714 w 1107713"/>
                <a:gd name="connsiteY12" fmla="*/ 660295 h 1125052"/>
                <a:gd name="connsiteX13" fmla="*/ 1107714 w 1107713"/>
                <a:gd name="connsiteY13" fmla="*/ 0 h 1125052"/>
                <a:gd name="connsiteX14" fmla="*/ 750847 w 1107713"/>
                <a:gd name="connsiteY14" fmla="*/ 0 h 112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7713" h="1125052">
                  <a:moveTo>
                    <a:pt x="750847" y="0"/>
                  </a:moveTo>
                  <a:lnTo>
                    <a:pt x="750847" y="654627"/>
                  </a:lnTo>
                  <a:cubicBezTo>
                    <a:pt x="750847" y="716028"/>
                    <a:pt x="733718" y="765149"/>
                    <a:pt x="700410" y="801989"/>
                  </a:cubicBezTo>
                  <a:cubicBezTo>
                    <a:pt x="666151" y="839774"/>
                    <a:pt x="617617" y="858667"/>
                    <a:pt x="553857" y="858667"/>
                  </a:cubicBezTo>
                  <a:cubicBezTo>
                    <a:pt x="490097" y="858667"/>
                    <a:pt x="441563" y="839774"/>
                    <a:pt x="408255" y="802934"/>
                  </a:cubicBezTo>
                  <a:cubicBezTo>
                    <a:pt x="374948" y="766093"/>
                    <a:pt x="357818" y="716028"/>
                    <a:pt x="357818" y="654627"/>
                  </a:cubicBezTo>
                  <a:lnTo>
                    <a:pt x="357818" y="0"/>
                  </a:lnTo>
                  <a:lnTo>
                    <a:pt x="0" y="0"/>
                  </a:lnTo>
                  <a:lnTo>
                    <a:pt x="0" y="660295"/>
                  </a:lnTo>
                  <a:cubicBezTo>
                    <a:pt x="0" y="811436"/>
                    <a:pt x="48534" y="926680"/>
                    <a:pt x="144650" y="1006029"/>
                  </a:cubicBezTo>
                  <a:cubicBezTo>
                    <a:pt x="240766" y="1085378"/>
                    <a:pt x="377803" y="1125052"/>
                    <a:pt x="554809" y="1125052"/>
                  </a:cubicBezTo>
                  <a:cubicBezTo>
                    <a:pt x="731814" y="1125052"/>
                    <a:pt x="867900" y="1085378"/>
                    <a:pt x="964016" y="1006029"/>
                  </a:cubicBezTo>
                  <a:cubicBezTo>
                    <a:pt x="1060132" y="926680"/>
                    <a:pt x="1107714" y="811436"/>
                    <a:pt x="1107714" y="660295"/>
                  </a:cubicBezTo>
                  <a:lnTo>
                    <a:pt x="1107714" y="0"/>
                  </a:lnTo>
                  <a:lnTo>
                    <a:pt x="750847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</p:grpSp>
    </p:spTree>
    <p:extLst>
      <p:ext uri="{BB962C8B-B14F-4D97-AF65-F5344CB8AC3E}">
        <p14:creationId xmlns:p14="http://schemas.microsoft.com/office/powerpoint/2010/main" val="1162602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Placeholder 1">
            <a:extLst>
              <a:ext uri="{FF2B5EF4-FFF2-40B4-BE49-F238E27FC236}">
                <a16:creationId xmlns:a16="http://schemas.microsoft.com/office/drawing/2014/main" id="{BC011B6C-47A0-C861-02A5-7BF4F7CCA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769" y="549276"/>
            <a:ext cx="10902462" cy="10080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ru-RU" err="1"/>
              <a:t>Клацніть</a:t>
            </a:r>
            <a:r>
              <a:rPr lang="ru-RU"/>
              <a:t>, </a:t>
            </a:r>
            <a:r>
              <a:rPr lang="ru-RU" err="1"/>
              <a:t>щоб</a:t>
            </a:r>
            <a:r>
              <a:rPr lang="ru-RU"/>
              <a:t> </a:t>
            </a:r>
            <a:r>
              <a:rPr lang="ru-RU" err="1"/>
              <a:t>змінити</a:t>
            </a:r>
            <a:r>
              <a:rPr lang="ru-RU"/>
              <a:t> </a:t>
            </a:r>
            <a:r>
              <a:rPr lang="ru-RU" err="1"/>
              <a:t>вміст</a:t>
            </a:r>
            <a:endParaRPr lang="en-UA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5BBC585-05DD-2AC8-082A-3380A04E5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1725" y="6489711"/>
            <a:ext cx="285506" cy="17938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 b="0" i="0">
                <a:solidFill>
                  <a:srgbClr val="173A99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C1D4294D-EC2D-A644-BBA3-5CA4026C467C}" type="slidenum">
              <a:rPr lang="en-UA" smtClean="0"/>
              <a:pPr/>
              <a:t>‹№›</a:t>
            </a:fld>
            <a:endParaRPr lang="en-UA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CC0D534-FFD0-779C-5621-FEDF028AC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776" y="213962"/>
            <a:ext cx="8376139" cy="1793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200" b="0" i="0" cap="none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uk-UA"/>
              <a:t>Розділ </a:t>
            </a:r>
            <a:r>
              <a:rPr lang="en-US"/>
              <a:t>#</a:t>
            </a:r>
            <a:endParaRPr lang="en-UA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3B4BBB-F5A7-529E-6932-F410F827E1A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1468" y="188550"/>
            <a:ext cx="556007" cy="180000"/>
            <a:chOff x="2806700" y="2000250"/>
            <a:chExt cx="3533454" cy="1143944"/>
          </a:xfrm>
          <a:solidFill>
            <a:schemeClr val="accent1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233CC2B-3F8A-14BD-4B65-743515876FDE}"/>
                </a:ext>
              </a:extLst>
            </p:cNvPr>
            <p:cNvSpPr/>
            <p:nvPr/>
          </p:nvSpPr>
          <p:spPr>
            <a:xfrm>
              <a:off x="2806700" y="2019142"/>
              <a:ext cx="973532" cy="1104270"/>
            </a:xfrm>
            <a:custGeom>
              <a:avLst/>
              <a:gdLst>
                <a:gd name="connsiteX0" fmla="*/ 357818 w 973532"/>
                <a:gd name="connsiteY0" fmla="*/ 670686 h 1104270"/>
                <a:gd name="connsiteX1" fmla="*/ 874561 w 973532"/>
                <a:gd name="connsiteY1" fmla="*/ 670686 h 1104270"/>
                <a:gd name="connsiteX2" fmla="*/ 874561 w 973532"/>
                <a:gd name="connsiteY2" fmla="*/ 417526 h 1104270"/>
                <a:gd name="connsiteX3" fmla="*/ 357818 w 973532"/>
                <a:gd name="connsiteY3" fmla="*/ 417526 h 1104270"/>
                <a:gd name="connsiteX4" fmla="*/ 357818 w 973532"/>
                <a:gd name="connsiteY4" fmla="*/ 264496 h 1104270"/>
                <a:gd name="connsiteX5" fmla="*/ 962112 w 973532"/>
                <a:gd name="connsiteY5" fmla="*/ 264496 h 1104270"/>
                <a:gd name="connsiteX6" fmla="*/ 962112 w 973532"/>
                <a:gd name="connsiteY6" fmla="*/ 0 h 1104270"/>
                <a:gd name="connsiteX7" fmla="*/ 0 w 973532"/>
                <a:gd name="connsiteY7" fmla="*/ 0 h 1104270"/>
                <a:gd name="connsiteX8" fmla="*/ 0 w 973532"/>
                <a:gd name="connsiteY8" fmla="*/ 1104270 h 1104270"/>
                <a:gd name="connsiteX9" fmla="*/ 973532 w 973532"/>
                <a:gd name="connsiteY9" fmla="*/ 1104270 h 1104270"/>
                <a:gd name="connsiteX10" fmla="*/ 973532 w 973532"/>
                <a:gd name="connsiteY10" fmla="*/ 839774 h 1104270"/>
                <a:gd name="connsiteX11" fmla="*/ 357818 w 973532"/>
                <a:gd name="connsiteY11" fmla="*/ 839774 h 1104270"/>
                <a:gd name="connsiteX12" fmla="*/ 357818 w 973532"/>
                <a:gd name="connsiteY12" fmla="*/ 670686 h 1104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3532" h="1104270">
                  <a:moveTo>
                    <a:pt x="357818" y="670686"/>
                  </a:moveTo>
                  <a:lnTo>
                    <a:pt x="874561" y="670686"/>
                  </a:lnTo>
                  <a:lnTo>
                    <a:pt x="874561" y="417526"/>
                  </a:lnTo>
                  <a:lnTo>
                    <a:pt x="357818" y="417526"/>
                  </a:lnTo>
                  <a:lnTo>
                    <a:pt x="357818" y="264496"/>
                  </a:lnTo>
                  <a:lnTo>
                    <a:pt x="962112" y="264496"/>
                  </a:lnTo>
                  <a:lnTo>
                    <a:pt x="962112" y="0"/>
                  </a:lnTo>
                  <a:lnTo>
                    <a:pt x="0" y="0"/>
                  </a:lnTo>
                  <a:lnTo>
                    <a:pt x="0" y="1104270"/>
                  </a:lnTo>
                  <a:lnTo>
                    <a:pt x="973532" y="1104270"/>
                  </a:lnTo>
                  <a:lnTo>
                    <a:pt x="973532" y="839774"/>
                  </a:lnTo>
                  <a:lnTo>
                    <a:pt x="357818" y="839774"/>
                  </a:lnTo>
                  <a:lnTo>
                    <a:pt x="357818" y="67068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2595147-68A3-1D18-AAC6-C771B553D00B}"/>
                </a:ext>
              </a:extLst>
            </p:cNvPr>
            <p:cNvSpPr/>
            <p:nvPr/>
          </p:nvSpPr>
          <p:spPr>
            <a:xfrm>
              <a:off x="3927736" y="2000250"/>
              <a:ext cx="1112472" cy="1143000"/>
            </a:xfrm>
            <a:custGeom>
              <a:avLst/>
              <a:gdLst>
                <a:gd name="connsiteX0" fmla="*/ 415869 w 1112472"/>
                <a:gd name="connsiteY0" fmla="*/ 331564 h 1143000"/>
                <a:gd name="connsiteX1" fmla="*/ 575745 w 1112472"/>
                <a:gd name="connsiteY1" fmla="*/ 264496 h 1143000"/>
                <a:gd name="connsiteX2" fmla="*/ 720395 w 1112472"/>
                <a:gd name="connsiteY2" fmla="*/ 321174 h 1143000"/>
                <a:gd name="connsiteX3" fmla="*/ 770832 w 1112472"/>
                <a:gd name="connsiteY3" fmla="*/ 473259 h 1143000"/>
                <a:gd name="connsiteX4" fmla="*/ 1112472 w 1112472"/>
                <a:gd name="connsiteY4" fmla="*/ 473259 h 1143000"/>
                <a:gd name="connsiteX5" fmla="*/ 968774 w 1112472"/>
                <a:gd name="connsiteY5" fmla="*/ 122802 h 1143000"/>
                <a:gd name="connsiteX6" fmla="*/ 577648 w 1112472"/>
                <a:gd name="connsiteY6" fmla="*/ 0 h 1143000"/>
                <a:gd name="connsiteX7" fmla="*/ 146553 w 1112472"/>
                <a:gd name="connsiteY7" fmla="*/ 144528 h 1143000"/>
                <a:gd name="connsiteX8" fmla="*/ 0 w 1112472"/>
                <a:gd name="connsiteY8" fmla="*/ 571500 h 1143000"/>
                <a:gd name="connsiteX9" fmla="*/ 146553 w 1112472"/>
                <a:gd name="connsiteY9" fmla="*/ 998472 h 1143000"/>
                <a:gd name="connsiteX10" fmla="*/ 577648 w 1112472"/>
                <a:gd name="connsiteY10" fmla="*/ 1143000 h 1143000"/>
                <a:gd name="connsiteX11" fmla="*/ 972580 w 1112472"/>
                <a:gd name="connsiteY11" fmla="*/ 1022088 h 1143000"/>
                <a:gd name="connsiteX12" fmla="*/ 1112472 w 1112472"/>
                <a:gd name="connsiteY12" fmla="*/ 675409 h 1143000"/>
                <a:gd name="connsiteX13" fmla="*/ 782252 w 1112472"/>
                <a:gd name="connsiteY13" fmla="*/ 675409 h 1143000"/>
                <a:gd name="connsiteX14" fmla="*/ 728959 w 1112472"/>
                <a:gd name="connsiteY14" fmla="*/ 824660 h 1143000"/>
                <a:gd name="connsiteX15" fmla="*/ 571938 w 1112472"/>
                <a:gd name="connsiteY15" fmla="*/ 877560 h 1143000"/>
                <a:gd name="connsiteX16" fmla="*/ 415869 w 1112472"/>
                <a:gd name="connsiteY16" fmla="*/ 809546 h 1143000"/>
                <a:gd name="connsiteX17" fmla="*/ 365431 w 1112472"/>
                <a:gd name="connsiteY17" fmla="*/ 622510 h 1143000"/>
                <a:gd name="connsiteX18" fmla="*/ 365431 w 1112472"/>
                <a:gd name="connsiteY18" fmla="*/ 519545 h 1143000"/>
                <a:gd name="connsiteX19" fmla="*/ 415869 w 1112472"/>
                <a:gd name="connsiteY19" fmla="*/ 331564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12472" h="1143000">
                  <a:moveTo>
                    <a:pt x="415869" y="331564"/>
                  </a:moveTo>
                  <a:cubicBezTo>
                    <a:pt x="450128" y="286222"/>
                    <a:pt x="503420" y="264496"/>
                    <a:pt x="575745" y="264496"/>
                  </a:cubicBezTo>
                  <a:cubicBezTo>
                    <a:pt x="648070" y="264496"/>
                    <a:pt x="687087" y="283388"/>
                    <a:pt x="720395" y="321174"/>
                  </a:cubicBezTo>
                  <a:cubicBezTo>
                    <a:pt x="754654" y="358959"/>
                    <a:pt x="770832" y="409024"/>
                    <a:pt x="770832" y="473259"/>
                  </a:cubicBezTo>
                  <a:lnTo>
                    <a:pt x="1112472" y="473259"/>
                  </a:lnTo>
                  <a:cubicBezTo>
                    <a:pt x="1112472" y="321174"/>
                    <a:pt x="1064890" y="204040"/>
                    <a:pt x="968774" y="122802"/>
                  </a:cubicBezTo>
                  <a:cubicBezTo>
                    <a:pt x="872658" y="40619"/>
                    <a:pt x="742283" y="0"/>
                    <a:pt x="577648" y="0"/>
                  </a:cubicBezTo>
                  <a:cubicBezTo>
                    <a:pt x="413014" y="0"/>
                    <a:pt x="244573" y="48176"/>
                    <a:pt x="146553" y="144528"/>
                  </a:cubicBezTo>
                  <a:cubicBezTo>
                    <a:pt x="49485" y="240880"/>
                    <a:pt x="0" y="383519"/>
                    <a:pt x="0" y="571500"/>
                  </a:cubicBezTo>
                  <a:cubicBezTo>
                    <a:pt x="0" y="759481"/>
                    <a:pt x="48534" y="902120"/>
                    <a:pt x="146553" y="998472"/>
                  </a:cubicBezTo>
                  <a:cubicBezTo>
                    <a:pt x="243621" y="1094824"/>
                    <a:pt x="388271" y="1143000"/>
                    <a:pt x="577648" y="1143000"/>
                  </a:cubicBezTo>
                  <a:cubicBezTo>
                    <a:pt x="767025" y="1143000"/>
                    <a:pt x="880271" y="1103326"/>
                    <a:pt x="972580" y="1022088"/>
                  </a:cubicBezTo>
                  <a:cubicBezTo>
                    <a:pt x="1065842" y="941794"/>
                    <a:pt x="1112472" y="826550"/>
                    <a:pt x="1112472" y="675409"/>
                  </a:cubicBezTo>
                  <a:lnTo>
                    <a:pt x="782252" y="675409"/>
                  </a:lnTo>
                  <a:cubicBezTo>
                    <a:pt x="782252" y="739644"/>
                    <a:pt x="764170" y="789709"/>
                    <a:pt x="728959" y="824660"/>
                  </a:cubicBezTo>
                  <a:cubicBezTo>
                    <a:pt x="693749" y="859612"/>
                    <a:pt x="641408" y="877560"/>
                    <a:pt x="571938" y="877560"/>
                  </a:cubicBezTo>
                  <a:cubicBezTo>
                    <a:pt x="502468" y="877560"/>
                    <a:pt x="450128" y="854888"/>
                    <a:pt x="415869" y="809546"/>
                  </a:cubicBezTo>
                  <a:cubicBezTo>
                    <a:pt x="381609" y="764204"/>
                    <a:pt x="365431" y="701859"/>
                    <a:pt x="365431" y="622510"/>
                  </a:cubicBezTo>
                  <a:lnTo>
                    <a:pt x="365431" y="519545"/>
                  </a:lnTo>
                  <a:cubicBezTo>
                    <a:pt x="365431" y="439252"/>
                    <a:pt x="382561" y="376907"/>
                    <a:pt x="415869" y="3315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A890DEB-17CE-76B1-5D6F-8E0EAB753739}"/>
                </a:ext>
              </a:extLst>
            </p:cNvPr>
            <p:cNvSpPr/>
            <p:nvPr/>
          </p:nvSpPr>
          <p:spPr>
            <a:xfrm>
              <a:off x="5232441" y="2019142"/>
              <a:ext cx="1107713" cy="1125052"/>
            </a:xfrm>
            <a:custGeom>
              <a:avLst/>
              <a:gdLst>
                <a:gd name="connsiteX0" fmla="*/ 750847 w 1107713"/>
                <a:gd name="connsiteY0" fmla="*/ 0 h 1125052"/>
                <a:gd name="connsiteX1" fmla="*/ 750847 w 1107713"/>
                <a:gd name="connsiteY1" fmla="*/ 654627 h 1125052"/>
                <a:gd name="connsiteX2" fmla="*/ 700410 w 1107713"/>
                <a:gd name="connsiteY2" fmla="*/ 801989 h 1125052"/>
                <a:gd name="connsiteX3" fmla="*/ 553857 w 1107713"/>
                <a:gd name="connsiteY3" fmla="*/ 858667 h 1125052"/>
                <a:gd name="connsiteX4" fmla="*/ 408255 w 1107713"/>
                <a:gd name="connsiteY4" fmla="*/ 802934 h 1125052"/>
                <a:gd name="connsiteX5" fmla="*/ 357818 w 1107713"/>
                <a:gd name="connsiteY5" fmla="*/ 654627 h 1125052"/>
                <a:gd name="connsiteX6" fmla="*/ 357818 w 1107713"/>
                <a:gd name="connsiteY6" fmla="*/ 0 h 1125052"/>
                <a:gd name="connsiteX7" fmla="*/ 0 w 1107713"/>
                <a:gd name="connsiteY7" fmla="*/ 0 h 1125052"/>
                <a:gd name="connsiteX8" fmla="*/ 0 w 1107713"/>
                <a:gd name="connsiteY8" fmla="*/ 660295 h 1125052"/>
                <a:gd name="connsiteX9" fmla="*/ 144650 w 1107713"/>
                <a:gd name="connsiteY9" fmla="*/ 1006029 h 1125052"/>
                <a:gd name="connsiteX10" fmla="*/ 554809 w 1107713"/>
                <a:gd name="connsiteY10" fmla="*/ 1125052 h 1125052"/>
                <a:gd name="connsiteX11" fmla="*/ 964016 w 1107713"/>
                <a:gd name="connsiteY11" fmla="*/ 1006029 h 1125052"/>
                <a:gd name="connsiteX12" fmla="*/ 1107714 w 1107713"/>
                <a:gd name="connsiteY12" fmla="*/ 660295 h 1125052"/>
                <a:gd name="connsiteX13" fmla="*/ 1107714 w 1107713"/>
                <a:gd name="connsiteY13" fmla="*/ 0 h 1125052"/>
                <a:gd name="connsiteX14" fmla="*/ 750847 w 1107713"/>
                <a:gd name="connsiteY14" fmla="*/ 0 h 112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7713" h="1125052">
                  <a:moveTo>
                    <a:pt x="750847" y="0"/>
                  </a:moveTo>
                  <a:lnTo>
                    <a:pt x="750847" y="654627"/>
                  </a:lnTo>
                  <a:cubicBezTo>
                    <a:pt x="750847" y="716028"/>
                    <a:pt x="733718" y="765149"/>
                    <a:pt x="700410" y="801989"/>
                  </a:cubicBezTo>
                  <a:cubicBezTo>
                    <a:pt x="666151" y="839774"/>
                    <a:pt x="617617" y="858667"/>
                    <a:pt x="553857" y="858667"/>
                  </a:cubicBezTo>
                  <a:cubicBezTo>
                    <a:pt x="490097" y="858667"/>
                    <a:pt x="441563" y="839774"/>
                    <a:pt x="408255" y="802934"/>
                  </a:cubicBezTo>
                  <a:cubicBezTo>
                    <a:pt x="374948" y="766093"/>
                    <a:pt x="357818" y="716028"/>
                    <a:pt x="357818" y="654627"/>
                  </a:cubicBezTo>
                  <a:lnTo>
                    <a:pt x="357818" y="0"/>
                  </a:lnTo>
                  <a:lnTo>
                    <a:pt x="0" y="0"/>
                  </a:lnTo>
                  <a:lnTo>
                    <a:pt x="0" y="660295"/>
                  </a:lnTo>
                  <a:cubicBezTo>
                    <a:pt x="0" y="811436"/>
                    <a:pt x="48534" y="926680"/>
                    <a:pt x="144650" y="1006029"/>
                  </a:cubicBezTo>
                  <a:cubicBezTo>
                    <a:pt x="240766" y="1085378"/>
                    <a:pt x="377803" y="1125052"/>
                    <a:pt x="554809" y="1125052"/>
                  </a:cubicBezTo>
                  <a:cubicBezTo>
                    <a:pt x="731814" y="1125052"/>
                    <a:pt x="867900" y="1085378"/>
                    <a:pt x="964016" y="1006029"/>
                  </a:cubicBezTo>
                  <a:cubicBezTo>
                    <a:pt x="1060132" y="926680"/>
                    <a:pt x="1107714" y="811436"/>
                    <a:pt x="1107714" y="660295"/>
                  </a:cubicBezTo>
                  <a:lnTo>
                    <a:pt x="1107714" y="0"/>
                  </a:lnTo>
                  <a:lnTo>
                    <a:pt x="750847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</p:grpSp>
    </p:spTree>
    <p:extLst>
      <p:ext uri="{BB962C8B-B14F-4D97-AF65-F5344CB8AC3E}">
        <p14:creationId xmlns:p14="http://schemas.microsoft.com/office/powerpoint/2010/main" val="12120631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004A7EA-5C50-C827-8306-44493911474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35006" y="2888148"/>
            <a:ext cx="8820229" cy="882812"/>
          </a:xfrm>
          <a:prstGeom prst="rect">
            <a:avLst/>
          </a:prstGeom>
        </p:spPr>
        <p:txBody>
          <a:bodyPr vert="horz" lIns="0" tIns="0" rIns="0" bIns="0" rtlCol="0" anchor="t" anchorCtr="0">
            <a:normAutofit lnSpcReduction="10000"/>
          </a:bodyPr>
          <a:lstStyle>
            <a:lvl1pPr>
              <a:defRPr lang="en-GB" sz="2903" b="1" cap="none">
                <a:solidFill>
                  <a:srgbClr val="173A99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GB"/>
              <a:t>CLICK TO EDIT MASTER TEXT STYLES</a:t>
            </a:r>
          </a:p>
        </p:txBody>
      </p:sp>
      <p:pic>
        <p:nvPicPr>
          <p:cNvPr id="6" name="Graphic 37">
            <a:extLst>
              <a:ext uri="{FF2B5EF4-FFF2-40B4-BE49-F238E27FC236}">
                <a16:creationId xmlns:a16="http://schemas.microsoft.com/office/drawing/2014/main" id="{564B9328-48AA-585F-EC63-A6FBE297F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9957" y="-33920"/>
            <a:ext cx="1231537" cy="637929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966313D-9B0D-33A8-9F95-2060A4AE8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6743" y="6672024"/>
            <a:ext cx="264392" cy="13105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89" b="0" i="0">
                <a:solidFill>
                  <a:srgbClr val="173A9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C1D4294D-EC2D-A644-BBA3-5CA4026C467C}" type="slidenum">
              <a:rPr lang="en-UA" smtClean="0"/>
              <a:pPr/>
              <a:t>‹№›</a:t>
            </a:fld>
            <a:endParaRPr lang="en-UA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093291F-C9FA-9B89-2DA3-59EF66518080}"/>
              </a:ext>
            </a:extLst>
          </p:cNvPr>
          <p:cNvSpPr/>
          <p:nvPr userDrawn="1"/>
        </p:nvSpPr>
        <p:spPr>
          <a:xfrm>
            <a:off x="11312456" y="-33920"/>
            <a:ext cx="830410" cy="5883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sz="1633"/>
          </a:p>
        </p:txBody>
      </p:sp>
      <p:pic>
        <p:nvPicPr>
          <p:cNvPr id="4" name="Graphic 37">
            <a:extLst>
              <a:ext uri="{FF2B5EF4-FFF2-40B4-BE49-F238E27FC236}">
                <a16:creationId xmlns:a16="http://schemas.microsoft.com/office/drawing/2014/main" id="{F5027183-DCF8-C5FA-C2B1-AD90914063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7349" y="-33920"/>
            <a:ext cx="1000624" cy="63792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1461A4D-19E9-0B9C-C72C-4030998E5553}"/>
              </a:ext>
            </a:extLst>
          </p:cNvPr>
          <p:cNvSpPr/>
          <p:nvPr userDrawn="1"/>
        </p:nvSpPr>
        <p:spPr>
          <a:xfrm>
            <a:off x="-236541" y="2449551"/>
            <a:ext cx="183138" cy="10972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E2D05CF-F5B8-2875-43FE-14FECF4534AC}"/>
              </a:ext>
            </a:extLst>
          </p:cNvPr>
          <p:cNvSpPr/>
          <p:nvPr userDrawn="1"/>
        </p:nvSpPr>
        <p:spPr>
          <a:xfrm>
            <a:off x="-236541" y="3292171"/>
            <a:ext cx="183138" cy="109728"/>
          </a:xfrm>
          <a:prstGeom prst="rect">
            <a:avLst/>
          </a:prstGeom>
          <a:solidFill>
            <a:srgbClr val="9DC3E6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203D5F8-45E7-CE65-2212-5AC171992EC4}"/>
              </a:ext>
            </a:extLst>
          </p:cNvPr>
          <p:cNvSpPr/>
          <p:nvPr userDrawn="1"/>
        </p:nvSpPr>
        <p:spPr>
          <a:xfrm>
            <a:off x="-236541" y="3713481"/>
            <a:ext cx="183138" cy="109728"/>
          </a:xfrm>
          <a:prstGeom prst="rect">
            <a:avLst/>
          </a:prstGeom>
          <a:solidFill>
            <a:srgbClr val="2E75B6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4FC29C8-5BFB-10A7-13BB-A7C9A71EDAB8}"/>
              </a:ext>
            </a:extLst>
          </p:cNvPr>
          <p:cNvSpPr/>
          <p:nvPr userDrawn="1"/>
        </p:nvSpPr>
        <p:spPr>
          <a:xfrm>
            <a:off x="-236541" y="6662649"/>
            <a:ext cx="183138" cy="109728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8CF0062-2D43-29FC-5B75-ED0C94C96950}"/>
              </a:ext>
            </a:extLst>
          </p:cNvPr>
          <p:cNvSpPr/>
          <p:nvPr userDrawn="1"/>
        </p:nvSpPr>
        <p:spPr>
          <a:xfrm>
            <a:off x="-236541" y="5398721"/>
            <a:ext cx="183138" cy="109728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FA15D52-AF5D-66E3-829A-A2DB4E93E6DD}"/>
              </a:ext>
            </a:extLst>
          </p:cNvPr>
          <p:cNvSpPr/>
          <p:nvPr userDrawn="1"/>
        </p:nvSpPr>
        <p:spPr>
          <a:xfrm>
            <a:off x="-236541" y="4134791"/>
            <a:ext cx="183138" cy="109728"/>
          </a:xfrm>
          <a:prstGeom prst="rect">
            <a:avLst/>
          </a:prstGeom>
          <a:solidFill>
            <a:srgbClr val="2A2A7E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1702174-CE47-4674-6454-F52D0245940F}"/>
              </a:ext>
            </a:extLst>
          </p:cNvPr>
          <p:cNvSpPr/>
          <p:nvPr userDrawn="1"/>
        </p:nvSpPr>
        <p:spPr>
          <a:xfrm>
            <a:off x="-236541" y="2870861"/>
            <a:ext cx="183138" cy="109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79A1126-CBC3-715C-911A-E0B8A9F729E8}"/>
              </a:ext>
            </a:extLst>
          </p:cNvPr>
          <p:cNvSpPr/>
          <p:nvPr userDrawn="1"/>
        </p:nvSpPr>
        <p:spPr>
          <a:xfrm>
            <a:off x="-236541" y="3502826"/>
            <a:ext cx="183138" cy="109728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C5B4CCA-A469-91B3-6D4F-47814BBFCAA7}"/>
              </a:ext>
            </a:extLst>
          </p:cNvPr>
          <p:cNvSpPr/>
          <p:nvPr userDrawn="1"/>
        </p:nvSpPr>
        <p:spPr>
          <a:xfrm>
            <a:off x="-236541" y="4977411"/>
            <a:ext cx="183138" cy="109728"/>
          </a:xfrm>
          <a:prstGeom prst="rect">
            <a:avLst/>
          </a:prstGeom>
          <a:solidFill>
            <a:srgbClr val="00B050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B2A34A3-4683-8B4F-E0AF-DC7A188EB747}"/>
              </a:ext>
            </a:extLst>
          </p:cNvPr>
          <p:cNvSpPr/>
          <p:nvPr userDrawn="1"/>
        </p:nvSpPr>
        <p:spPr>
          <a:xfrm>
            <a:off x="-236541" y="5609376"/>
            <a:ext cx="183138" cy="109728"/>
          </a:xfrm>
          <a:prstGeom prst="rect">
            <a:avLst/>
          </a:prstGeom>
          <a:pattFill prst="ltUpDiag">
            <a:fgClr>
              <a:srgbClr val="DEEBF7"/>
            </a:fgClr>
            <a:bgClr>
              <a:srgbClr val="0070C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D938B37-A735-37A1-DE42-9EA650AE4FE2}"/>
              </a:ext>
            </a:extLst>
          </p:cNvPr>
          <p:cNvSpPr/>
          <p:nvPr userDrawn="1"/>
        </p:nvSpPr>
        <p:spPr>
          <a:xfrm>
            <a:off x="-236541" y="4345446"/>
            <a:ext cx="183138" cy="109728"/>
          </a:xfrm>
          <a:prstGeom prst="rect">
            <a:avLst/>
          </a:prstGeom>
          <a:solidFill>
            <a:srgbClr val="203864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F626BED-0E72-AB99-9A54-85315D93D278}"/>
              </a:ext>
            </a:extLst>
          </p:cNvPr>
          <p:cNvSpPr/>
          <p:nvPr userDrawn="1"/>
        </p:nvSpPr>
        <p:spPr>
          <a:xfrm>
            <a:off x="-236541" y="2660206"/>
            <a:ext cx="183138" cy="109728"/>
          </a:xfrm>
          <a:prstGeom prst="rect">
            <a:avLst/>
          </a:prstGeom>
          <a:solidFill>
            <a:srgbClr val="ECF3FA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687BE06-26E1-54DC-5664-7D3A81E89949}"/>
              </a:ext>
            </a:extLst>
          </p:cNvPr>
          <p:cNvSpPr/>
          <p:nvPr userDrawn="1"/>
        </p:nvSpPr>
        <p:spPr>
          <a:xfrm>
            <a:off x="-236541" y="3924136"/>
            <a:ext cx="183138" cy="109728"/>
          </a:xfrm>
          <a:prstGeom prst="rect">
            <a:avLst/>
          </a:prstGeom>
          <a:solidFill>
            <a:srgbClr val="007298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916647F-57F4-12CD-18D1-6D492D4207FB}"/>
              </a:ext>
            </a:extLst>
          </p:cNvPr>
          <p:cNvSpPr/>
          <p:nvPr userDrawn="1"/>
        </p:nvSpPr>
        <p:spPr>
          <a:xfrm>
            <a:off x="-236541" y="3081516"/>
            <a:ext cx="183138" cy="109728"/>
          </a:xfrm>
          <a:prstGeom prst="rect">
            <a:avLst/>
          </a:prstGeom>
          <a:solidFill>
            <a:srgbClr val="99C7D6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477E19C-2CD0-81F8-30B1-CC09A6E446B1}"/>
              </a:ext>
            </a:extLst>
          </p:cNvPr>
          <p:cNvSpPr/>
          <p:nvPr userDrawn="1"/>
        </p:nvSpPr>
        <p:spPr>
          <a:xfrm>
            <a:off x="-236541" y="6241341"/>
            <a:ext cx="183138" cy="109728"/>
          </a:xfrm>
          <a:prstGeom prst="rect">
            <a:avLst/>
          </a:prstGeom>
          <a:solidFill>
            <a:srgbClr val="FF9999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DA7F18B-6673-F471-1E49-95137FB64A6D}"/>
              </a:ext>
            </a:extLst>
          </p:cNvPr>
          <p:cNvSpPr/>
          <p:nvPr userDrawn="1"/>
        </p:nvSpPr>
        <p:spPr>
          <a:xfrm>
            <a:off x="-236541" y="6030686"/>
            <a:ext cx="183138" cy="109728"/>
          </a:xfrm>
          <a:prstGeom prst="rect">
            <a:avLst/>
          </a:prstGeom>
          <a:solidFill>
            <a:srgbClr val="FFD9D9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1B573FD-0A38-8AAE-FC27-A3F9212AB369}"/>
              </a:ext>
            </a:extLst>
          </p:cNvPr>
          <p:cNvSpPr/>
          <p:nvPr userDrawn="1"/>
        </p:nvSpPr>
        <p:spPr>
          <a:xfrm>
            <a:off x="-236541" y="6451996"/>
            <a:ext cx="183138" cy="109728"/>
          </a:xfrm>
          <a:prstGeom prst="rect">
            <a:avLst/>
          </a:prstGeom>
          <a:solidFill>
            <a:srgbClr val="C64E4E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5940A0A-F82B-6DCF-9E1F-E0B86051000C}"/>
              </a:ext>
            </a:extLst>
          </p:cNvPr>
          <p:cNvSpPr/>
          <p:nvPr userDrawn="1"/>
        </p:nvSpPr>
        <p:spPr>
          <a:xfrm>
            <a:off x="-236541" y="4556101"/>
            <a:ext cx="183138" cy="109728"/>
          </a:xfrm>
          <a:prstGeom prst="rect">
            <a:avLst/>
          </a:prstGeom>
          <a:solidFill>
            <a:srgbClr val="203864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5C4E1A7-6984-BC2C-AE4A-D133C3E5DC50}"/>
              </a:ext>
            </a:extLst>
          </p:cNvPr>
          <p:cNvSpPr/>
          <p:nvPr userDrawn="1"/>
        </p:nvSpPr>
        <p:spPr>
          <a:xfrm>
            <a:off x="-236541" y="506226"/>
            <a:ext cx="108000" cy="180000"/>
          </a:xfrm>
          <a:prstGeom prst="rect">
            <a:avLst/>
          </a:prstGeom>
          <a:solidFill>
            <a:srgbClr val="6A89B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A00AF95-E200-E024-42D4-C42268845F3B}"/>
              </a:ext>
            </a:extLst>
          </p:cNvPr>
          <p:cNvSpPr/>
          <p:nvPr userDrawn="1"/>
        </p:nvSpPr>
        <p:spPr>
          <a:xfrm>
            <a:off x="-236541" y="1625781"/>
            <a:ext cx="108000" cy="180000"/>
          </a:xfrm>
          <a:prstGeom prst="rect">
            <a:avLst/>
          </a:prstGeom>
          <a:solidFill>
            <a:srgbClr val="FFEC9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859A825-8F36-6BD2-D2C5-C3EBC167EB89}"/>
              </a:ext>
            </a:extLst>
          </p:cNvPr>
          <p:cNvSpPr/>
          <p:nvPr userDrawn="1"/>
        </p:nvSpPr>
        <p:spPr>
          <a:xfrm>
            <a:off x="-236541" y="1066004"/>
            <a:ext cx="108000" cy="180000"/>
          </a:xfrm>
          <a:prstGeom prst="rect">
            <a:avLst/>
          </a:prstGeom>
          <a:solidFill>
            <a:srgbClr val="B2B3B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4639364-5E68-4024-2C6D-2CD0A1F9F837}"/>
              </a:ext>
            </a:extLst>
          </p:cNvPr>
          <p:cNvSpPr/>
          <p:nvPr userDrawn="1"/>
        </p:nvSpPr>
        <p:spPr>
          <a:xfrm>
            <a:off x="-236541" y="786115"/>
            <a:ext cx="108000" cy="180000"/>
          </a:xfrm>
          <a:prstGeom prst="rect">
            <a:avLst/>
          </a:prstGeom>
          <a:solidFill>
            <a:srgbClr val="DB979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3A753BF-5648-8E7F-8130-42179A7A8CC9}"/>
              </a:ext>
            </a:extLst>
          </p:cNvPr>
          <p:cNvSpPr/>
          <p:nvPr userDrawn="1"/>
        </p:nvSpPr>
        <p:spPr>
          <a:xfrm>
            <a:off x="-236541" y="1345893"/>
            <a:ext cx="108000" cy="180000"/>
          </a:xfrm>
          <a:prstGeom prst="rect">
            <a:avLst/>
          </a:prstGeom>
          <a:solidFill>
            <a:srgbClr val="6A916C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F570DEF-5652-0F93-5666-68F375B151D7}"/>
              </a:ext>
            </a:extLst>
          </p:cNvPr>
          <p:cNvSpPr/>
          <p:nvPr userDrawn="1"/>
        </p:nvSpPr>
        <p:spPr>
          <a:xfrm>
            <a:off x="-133878" y="506226"/>
            <a:ext cx="108000" cy="180000"/>
          </a:xfrm>
          <a:prstGeom prst="rect">
            <a:avLst/>
          </a:prstGeom>
          <a:solidFill>
            <a:srgbClr val="00467E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E24706C0-8DEC-A86D-6F08-03F71C3287D7}"/>
              </a:ext>
            </a:extLst>
          </p:cNvPr>
          <p:cNvSpPr/>
          <p:nvPr userDrawn="1"/>
        </p:nvSpPr>
        <p:spPr>
          <a:xfrm>
            <a:off x="-133878" y="1625781"/>
            <a:ext cx="108000" cy="180000"/>
          </a:xfrm>
          <a:prstGeom prst="rect">
            <a:avLst/>
          </a:prstGeom>
          <a:solidFill>
            <a:srgbClr val="FFDD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FFA45048-4AB3-A554-A32D-6188385DAED2}"/>
              </a:ext>
            </a:extLst>
          </p:cNvPr>
          <p:cNvSpPr/>
          <p:nvPr userDrawn="1"/>
        </p:nvSpPr>
        <p:spPr>
          <a:xfrm>
            <a:off x="-133878" y="1066004"/>
            <a:ext cx="108000" cy="180000"/>
          </a:xfrm>
          <a:prstGeom prst="rect">
            <a:avLst/>
          </a:prstGeom>
          <a:solidFill>
            <a:srgbClr val="6E6E7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DB2AA03-5B3F-F49C-0982-54D991AD5D77}"/>
              </a:ext>
            </a:extLst>
          </p:cNvPr>
          <p:cNvSpPr/>
          <p:nvPr userDrawn="1"/>
        </p:nvSpPr>
        <p:spPr>
          <a:xfrm>
            <a:off x="-133878" y="786115"/>
            <a:ext cx="108000" cy="180000"/>
          </a:xfrm>
          <a:prstGeom prst="rect">
            <a:avLst/>
          </a:prstGeom>
          <a:solidFill>
            <a:srgbClr val="BE3B5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BF1C4ABF-8D41-5455-DE01-DD1C9AD28EF3}"/>
              </a:ext>
            </a:extLst>
          </p:cNvPr>
          <p:cNvSpPr/>
          <p:nvPr userDrawn="1"/>
        </p:nvSpPr>
        <p:spPr>
          <a:xfrm>
            <a:off x="-133878" y="1345893"/>
            <a:ext cx="108000" cy="180000"/>
          </a:xfrm>
          <a:prstGeom prst="rect">
            <a:avLst/>
          </a:prstGeom>
          <a:solidFill>
            <a:srgbClr val="00481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6664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004A7EA-5C50-C827-8306-44493911474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86560" y="365279"/>
            <a:ext cx="10420334" cy="7454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3600" b="1" cap="none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GB"/>
              <a:t>CLICK TO EDIT MASTER TEXT STYLES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966313D-9B0D-33A8-9F95-2060A4AE8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3171" y="6493858"/>
            <a:ext cx="264392" cy="13105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 b="0" i="0">
                <a:solidFill>
                  <a:srgbClr val="173A99"/>
                </a:solidFill>
                <a:latin typeface="Aptos" panose="020B0004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C1D4294D-EC2D-A644-BBA3-5CA4026C467C}" type="slidenum">
              <a:rPr lang="en-UA" smtClean="0"/>
              <a:pPr/>
              <a:t>‹№›</a:t>
            </a:fld>
            <a:endParaRPr lang="en-UA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1461A4D-19E9-0B9C-C72C-4030998E5553}"/>
              </a:ext>
            </a:extLst>
          </p:cNvPr>
          <p:cNvSpPr/>
          <p:nvPr userDrawn="1"/>
        </p:nvSpPr>
        <p:spPr>
          <a:xfrm>
            <a:off x="-236541" y="2449551"/>
            <a:ext cx="183138" cy="10972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E2D05CF-F5B8-2875-43FE-14FECF4534AC}"/>
              </a:ext>
            </a:extLst>
          </p:cNvPr>
          <p:cNvSpPr/>
          <p:nvPr userDrawn="1"/>
        </p:nvSpPr>
        <p:spPr>
          <a:xfrm>
            <a:off x="-236541" y="3292171"/>
            <a:ext cx="183138" cy="109728"/>
          </a:xfrm>
          <a:prstGeom prst="rect">
            <a:avLst/>
          </a:prstGeom>
          <a:solidFill>
            <a:srgbClr val="9DC3E6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203D5F8-45E7-CE65-2212-5AC171992EC4}"/>
              </a:ext>
            </a:extLst>
          </p:cNvPr>
          <p:cNvSpPr/>
          <p:nvPr userDrawn="1"/>
        </p:nvSpPr>
        <p:spPr>
          <a:xfrm>
            <a:off x="-236541" y="3713481"/>
            <a:ext cx="183138" cy="109728"/>
          </a:xfrm>
          <a:prstGeom prst="rect">
            <a:avLst/>
          </a:prstGeom>
          <a:solidFill>
            <a:srgbClr val="2E75B6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4FC29C8-5BFB-10A7-13BB-A7C9A71EDAB8}"/>
              </a:ext>
            </a:extLst>
          </p:cNvPr>
          <p:cNvSpPr/>
          <p:nvPr userDrawn="1"/>
        </p:nvSpPr>
        <p:spPr>
          <a:xfrm>
            <a:off x="-236541" y="6662649"/>
            <a:ext cx="183138" cy="109728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8CF0062-2D43-29FC-5B75-ED0C94C96950}"/>
              </a:ext>
            </a:extLst>
          </p:cNvPr>
          <p:cNvSpPr/>
          <p:nvPr userDrawn="1"/>
        </p:nvSpPr>
        <p:spPr>
          <a:xfrm>
            <a:off x="-236541" y="5398721"/>
            <a:ext cx="183138" cy="109728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FA15D52-AF5D-66E3-829A-A2DB4E93E6DD}"/>
              </a:ext>
            </a:extLst>
          </p:cNvPr>
          <p:cNvSpPr/>
          <p:nvPr userDrawn="1"/>
        </p:nvSpPr>
        <p:spPr>
          <a:xfrm>
            <a:off x="-236541" y="4134791"/>
            <a:ext cx="183138" cy="109728"/>
          </a:xfrm>
          <a:prstGeom prst="rect">
            <a:avLst/>
          </a:prstGeom>
          <a:solidFill>
            <a:srgbClr val="2A2A7E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1702174-CE47-4674-6454-F52D0245940F}"/>
              </a:ext>
            </a:extLst>
          </p:cNvPr>
          <p:cNvSpPr/>
          <p:nvPr userDrawn="1"/>
        </p:nvSpPr>
        <p:spPr>
          <a:xfrm>
            <a:off x="-236541" y="2870861"/>
            <a:ext cx="183138" cy="109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79A1126-CBC3-715C-911A-E0B8A9F729E8}"/>
              </a:ext>
            </a:extLst>
          </p:cNvPr>
          <p:cNvSpPr/>
          <p:nvPr userDrawn="1"/>
        </p:nvSpPr>
        <p:spPr>
          <a:xfrm>
            <a:off x="-236541" y="3502826"/>
            <a:ext cx="183138" cy="109728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C5B4CCA-A469-91B3-6D4F-47814BBFCAA7}"/>
              </a:ext>
            </a:extLst>
          </p:cNvPr>
          <p:cNvSpPr/>
          <p:nvPr userDrawn="1"/>
        </p:nvSpPr>
        <p:spPr>
          <a:xfrm>
            <a:off x="-236541" y="4977411"/>
            <a:ext cx="183138" cy="109728"/>
          </a:xfrm>
          <a:prstGeom prst="rect">
            <a:avLst/>
          </a:prstGeom>
          <a:solidFill>
            <a:srgbClr val="00B050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B2A34A3-4683-8B4F-E0AF-DC7A188EB747}"/>
              </a:ext>
            </a:extLst>
          </p:cNvPr>
          <p:cNvSpPr/>
          <p:nvPr userDrawn="1"/>
        </p:nvSpPr>
        <p:spPr>
          <a:xfrm>
            <a:off x="-236541" y="5609376"/>
            <a:ext cx="183138" cy="109728"/>
          </a:xfrm>
          <a:prstGeom prst="rect">
            <a:avLst/>
          </a:prstGeom>
          <a:pattFill prst="ltUpDiag">
            <a:fgClr>
              <a:srgbClr val="DEEBF7"/>
            </a:fgClr>
            <a:bgClr>
              <a:srgbClr val="0070C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D938B37-A735-37A1-DE42-9EA650AE4FE2}"/>
              </a:ext>
            </a:extLst>
          </p:cNvPr>
          <p:cNvSpPr/>
          <p:nvPr userDrawn="1"/>
        </p:nvSpPr>
        <p:spPr>
          <a:xfrm>
            <a:off x="-236541" y="4345446"/>
            <a:ext cx="183138" cy="109728"/>
          </a:xfrm>
          <a:prstGeom prst="rect">
            <a:avLst/>
          </a:prstGeom>
          <a:solidFill>
            <a:srgbClr val="203864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F626BED-0E72-AB99-9A54-85315D93D278}"/>
              </a:ext>
            </a:extLst>
          </p:cNvPr>
          <p:cNvSpPr/>
          <p:nvPr userDrawn="1"/>
        </p:nvSpPr>
        <p:spPr>
          <a:xfrm>
            <a:off x="-236541" y="2660206"/>
            <a:ext cx="183138" cy="109728"/>
          </a:xfrm>
          <a:prstGeom prst="rect">
            <a:avLst/>
          </a:prstGeom>
          <a:solidFill>
            <a:srgbClr val="ECF3FA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687BE06-26E1-54DC-5664-7D3A81E89949}"/>
              </a:ext>
            </a:extLst>
          </p:cNvPr>
          <p:cNvSpPr/>
          <p:nvPr userDrawn="1"/>
        </p:nvSpPr>
        <p:spPr>
          <a:xfrm>
            <a:off x="-236541" y="3924136"/>
            <a:ext cx="183138" cy="109728"/>
          </a:xfrm>
          <a:prstGeom prst="rect">
            <a:avLst/>
          </a:prstGeom>
          <a:solidFill>
            <a:srgbClr val="007298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916647F-57F4-12CD-18D1-6D492D4207FB}"/>
              </a:ext>
            </a:extLst>
          </p:cNvPr>
          <p:cNvSpPr/>
          <p:nvPr userDrawn="1"/>
        </p:nvSpPr>
        <p:spPr>
          <a:xfrm>
            <a:off x="-236541" y="3081516"/>
            <a:ext cx="183138" cy="109728"/>
          </a:xfrm>
          <a:prstGeom prst="rect">
            <a:avLst/>
          </a:prstGeom>
          <a:solidFill>
            <a:srgbClr val="99C7D6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477E19C-2CD0-81F8-30B1-CC09A6E446B1}"/>
              </a:ext>
            </a:extLst>
          </p:cNvPr>
          <p:cNvSpPr/>
          <p:nvPr userDrawn="1"/>
        </p:nvSpPr>
        <p:spPr>
          <a:xfrm>
            <a:off x="-236541" y="6241341"/>
            <a:ext cx="183138" cy="109728"/>
          </a:xfrm>
          <a:prstGeom prst="rect">
            <a:avLst/>
          </a:prstGeom>
          <a:solidFill>
            <a:srgbClr val="FF9999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DA7F18B-6673-F471-1E49-95137FB64A6D}"/>
              </a:ext>
            </a:extLst>
          </p:cNvPr>
          <p:cNvSpPr/>
          <p:nvPr userDrawn="1"/>
        </p:nvSpPr>
        <p:spPr>
          <a:xfrm>
            <a:off x="-236541" y="6030686"/>
            <a:ext cx="183138" cy="109728"/>
          </a:xfrm>
          <a:prstGeom prst="rect">
            <a:avLst/>
          </a:prstGeom>
          <a:solidFill>
            <a:srgbClr val="FFD9D9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1B573FD-0A38-8AAE-FC27-A3F9212AB369}"/>
              </a:ext>
            </a:extLst>
          </p:cNvPr>
          <p:cNvSpPr/>
          <p:nvPr userDrawn="1"/>
        </p:nvSpPr>
        <p:spPr>
          <a:xfrm>
            <a:off x="-236541" y="6451996"/>
            <a:ext cx="183138" cy="109728"/>
          </a:xfrm>
          <a:prstGeom prst="rect">
            <a:avLst/>
          </a:prstGeom>
          <a:solidFill>
            <a:srgbClr val="C64E4E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5940A0A-F82B-6DCF-9E1F-E0B86051000C}"/>
              </a:ext>
            </a:extLst>
          </p:cNvPr>
          <p:cNvSpPr/>
          <p:nvPr userDrawn="1"/>
        </p:nvSpPr>
        <p:spPr>
          <a:xfrm>
            <a:off x="-236541" y="4556101"/>
            <a:ext cx="183138" cy="109728"/>
          </a:xfrm>
          <a:prstGeom prst="rect">
            <a:avLst/>
          </a:prstGeom>
          <a:solidFill>
            <a:srgbClr val="203864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5C4E1A7-6984-BC2C-AE4A-D133C3E5DC50}"/>
              </a:ext>
            </a:extLst>
          </p:cNvPr>
          <p:cNvSpPr/>
          <p:nvPr userDrawn="1"/>
        </p:nvSpPr>
        <p:spPr>
          <a:xfrm>
            <a:off x="-236541" y="506226"/>
            <a:ext cx="108000" cy="180000"/>
          </a:xfrm>
          <a:prstGeom prst="rect">
            <a:avLst/>
          </a:prstGeom>
          <a:solidFill>
            <a:srgbClr val="6A89B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A00AF95-E200-E024-42D4-C42268845F3B}"/>
              </a:ext>
            </a:extLst>
          </p:cNvPr>
          <p:cNvSpPr/>
          <p:nvPr userDrawn="1"/>
        </p:nvSpPr>
        <p:spPr>
          <a:xfrm>
            <a:off x="-236541" y="1625781"/>
            <a:ext cx="108000" cy="180000"/>
          </a:xfrm>
          <a:prstGeom prst="rect">
            <a:avLst/>
          </a:prstGeom>
          <a:solidFill>
            <a:srgbClr val="FFEC9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859A825-8F36-6BD2-D2C5-C3EBC167EB89}"/>
              </a:ext>
            </a:extLst>
          </p:cNvPr>
          <p:cNvSpPr/>
          <p:nvPr userDrawn="1"/>
        </p:nvSpPr>
        <p:spPr>
          <a:xfrm>
            <a:off x="-236541" y="1066004"/>
            <a:ext cx="108000" cy="180000"/>
          </a:xfrm>
          <a:prstGeom prst="rect">
            <a:avLst/>
          </a:prstGeom>
          <a:solidFill>
            <a:srgbClr val="B2B3B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4639364-5E68-4024-2C6D-2CD0A1F9F837}"/>
              </a:ext>
            </a:extLst>
          </p:cNvPr>
          <p:cNvSpPr/>
          <p:nvPr userDrawn="1"/>
        </p:nvSpPr>
        <p:spPr>
          <a:xfrm>
            <a:off x="-236541" y="786115"/>
            <a:ext cx="108000" cy="180000"/>
          </a:xfrm>
          <a:prstGeom prst="rect">
            <a:avLst/>
          </a:prstGeom>
          <a:solidFill>
            <a:srgbClr val="DB979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3A753BF-5648-8E7F-8130-42179A7A8CC9}"/>
              </a:ext>
            </a:extLst>
          </p:cNvPr>
          <p:cNvSpPr/>
          <p:nvPr userDrawn="1"/>
        </p:nvSpPr>
        <p:spPr>
          <a:xfrm>
            <a:off x="-236541" y="1345893"/>
            <a:ext cx="108000" cy="180000"/>
          </a:xfrm>
          <a:prstGeom prst="rect">
            <a:avLst/>
          </a:prstGeom>
          <a:solidFill>
            <a:srgbClr val="6A916C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F570DEF-5652-0F93-5666-68F375B151D7}"/>
              </a:ext>
            </a:extLst>
          </p:cNvPr>
          <p:cNvSpPr/>
          <p:nvPr userDrawn="1"/>
        </p:nvSpPr>
        <p:spPr>
          <a:xfrm>
            <a:off x="-133878" y="506226"/>
            <a:ext cx="108000" cy="180000"/>
          </a:xfrm>
          <a:prstGeom prst="rect">
            <a:avLst/>
          </a:prstGeom>
          <a:solidFill>
            <a:srgbClr val="00467E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E24706C0-8DEC-A86D-6F08-03F71C3287D7}"/>
              </a:ext>
            </a:extLst>
          </p:cNvPr>
          <p:cNvSpPr/>
          <p:nvPr userDrawn="1"/>
        </p:nvSpPr>
        <p:spPr>
          <a:xfrm>
            <a:off x="-133878" y="1625781"/>
            <a:ext cx="108000" cy="180000"/>
          </a:xfrm>
          <a:prstGeom prst="rect">
            <a:avLst/>
          </a:prstGeom>
          <a:solidFill>
            <a:srgbClr val="FFDD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FFA45048-4AB3-A554-A32D-6188385DAED2}"/>
              </a:ext>
            </a:extLst>
          </p:cNvPr>
          <p:cNvSpPr/>
          <p:nvPr userDrawn="1"/>
        </p:nvSpPr>
        <p:spPr>
          <a:xfrm>
            <a:off x="-133878" y="1066004"/>
            <a:ext cx="108000" cy="180000"/>
          </a:xfrm>
          <a:prstGeom prst="rect">
            <a:avLst/>
          </a:prstGeom>
          <a:solidFill>
            <a:srgbClr val="6E6E7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DB2AA03-5B3F-F49C-0982-54D991AD5D77}"/>
              </a:ext>
            </a:extLst>
          </p:cNvPr>
          <p:cNvSpPr/>
          <p:nvPr userDrawn="1"/>
        </p:nvSpPr>
        <p:spPr>
          <a:xfrm>
            <a:off x="-133878" y="786115"/>
            <a:ext cx="108000" cy="180000"/>
          </a:xfrm>
          <a:prstGeom prst="rect">
            <a:avLst/>
          </a:prstGeom>
          <a:solidFill>
            <a:srgbClr val="BE3B5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BF1C4ABF-8D41-5455-DE01-DD1C9AD28EF3}"/>
              </a:ext>
            </a:extLst>
          </p:cNvPr>
          <p:cNvSpPr/>
          <p:nvPr userDrawn="1"/>
        </p:nvSpPr>
        <p:spPr>
          <a:xfrm>
            <a:off x="-133878" y="1345893"/>
            <a:ext cx="108000" cy="180000"/>
          </a:xfrm>
          <a:prstGeom prst="rect">
            <a:avLst/>
          </a:prstGeom>
          <a:solidFill>
            <a:srgbClr val="00481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Текст 19">
            <a:extLst>
              <a:ext uri="{FF2B5EF4-FFF2-40B4-BE49-F238E27FC236}">
                <a16:creationId xmlns:a16="http://schemas.microsoft.com/office/drawing/2014/main" id="{E478BA59-54BF-8F71-E24D-7EDB9E943E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560" y="6319923"/>
            <a:ext cx="11133549" cy="536344"/>
          </a:xfrm>
        </p:spPr>
        <p:txBody>
          <a:bodyPr tIns="0" rIns="36000" bIns="36000" anchor="b" anchorCtr="0">
            <a:no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buNone/>
              <a:defRPr sz="700" i="1" cap="none">
                <a:solidFill>
                  <a:schemeClr val="bg2">
                    <a:lumMod val="50000"/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/>
              <a:t>*	Footnote</a:t>
            </a: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7310FA-620C-40BC-5CB7-3D0D4FF3C28B}"/>
              </a:ext>
            </a:extLst>
          </p:cNvPr>
          <p:cNvSpPr txBox="1"/>
          <p:nvPr userDrawn="1"/>
        </p:nvSpPr>
        <p:spPr>
          <a:xfrm>
            <a:off x="10644460" y="6660776"/>
            <a:ext cx="1000625" cy="1954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36000" bIns="36000">
            <a:spAutoFit/>
          </a:bodyPr>
          <a:lstStyle/>
          <a:p>
            <a:pPr algn="ctr"/>
            <a:r>
              <a:rPr lang="en-US" sz="800" noProof="0"/>
              <a:t>confidential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8AE1BAD4-21DE-9C97-3694-9E5FCD6F99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1468" y="188550"/>
            <a:ext cx="551845" cy="172800"/>
            <a:chOff x="2806700" y="2000250"/>
            <a:chExt cx="3507004" cy="1098185"/>
          </a:xfrm>
          <a:solidFill>
            <a:schemeClr val="accent1"/>
          </a:soli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4C22184F-EBB4-A7F6-9E13-012F41CC78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6700" y="2000250"/>
              <a:ext cx="968167" cy="1098185"/>
            </a:xfrm>
            <a:custGeom>
              <a:avLst/>
              <a:gdLst>
                <a:gd name="connsiteX0" fmla="*/ 357818 w 973532"/>
                <a:gd name="connsiteY0" fmla="*/ 670686 h 1104270"/>
                <a:gd name="connsiteX1" fmla="*/ 874561 w 973532"/>
                <a:gd name="connsiteY1" fmla="*/ 670686 h 1104270"/>
                <a:gd name="connsiteX2" fmla="*/ 874561 w 973532"/>
                <a:gd name="connsiteY2" fmla="*/ 417526 h 1104270"/>
                <a:gd name="connsiteX3" fmla="*/ 357818 w 973532"/>
                <a:gd name="connsiteY3" fmla="*/ 417526 h 1104270"/>
                <a:gd name="connsiteX4" fmla="*/ 357818 w 973532"/>
                <a:gd name="connsiteY4" fmla="*/ 264496 h 1104270"/>
                <a:gd name="connsiteX5" fmla="*/ 962112 w 973532"/>
                <a:gd name="connsiteY5" fmla="*/ 264496 h 1104270"/>
                <a:gd name="connsiteX6" fmla="*/ 962112 w 973532"/>
                <a:gd name="connsiteY6" fmla="*/ 0 h 1104270"/>
                <a:gd name="connsiteX7" fmla="*/ 0 w 973532"/>
                <a:gd name="connsiteY7" fmla="*/ 0 h 1104270"/>
                <a:gd name="connsiteX8" fmla="*/ 0 w 973532"/>
                <a:gd name="connsiteY8" fmla="*/ 1104270 h 1104270"/>
                <a:gd name="connsiteX9" fmla="*/ 973532 w 973532"/>
                <a:gd name="connsiteY9" fmla="*/ 1104270 h 1104270"/>
                <a:gd name="connsiteX10" fmla="*/ 973532 w 973532"/>
                <a:gd name="connsiteY10" fmla="*/ 839774 h 1104270"/>
                <a:gd name="connsiteX11" fmla="*/ 357818 w 973532"/>
                <a:gd name="connsiteY11" fmla="*/ 839774 h 1104270"/>
                <a:gd name="connsiteX12" fmla="*/ 357818 w 973532"/>
                <a:gd name="connsiteY12" fmla="*/ 670686 h 1104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3532" h="1104270">
                  <a:moveTo>
                    <a:pt x="357818" y="670686"/>
                  </a:moveTo>
                  <a:lnTo>
                    <a:pt x="874561" y="670686"/>
                  </a:lnTo>
                  <a:lnTo>
                    <a:pt x="874561" y="417526"/>
                  </a:lnTo>
                  <a:lnTo>
                    <a:pt x="357818" y="417526"/>
                  </a:lnTo>
                  <a:lnTo>
                    <a:pt x="357818" y="264496"/>
                  </a:lnTo>
                  <a:lnTo>
                    <a:pt x="962112" y="264496"/>
                  </a:lnTo>
                  <a:lnTo>
                    <a:pt x="962112" y="0"/>
                  </a:lnTo>
                  <a:lnTo>
                    <a:pt x="0" y="0"/>
                  </a:lnTo>
                  <a:lnTo>
                    <a:pt x="0" y="1104270"/>
                  </a:lnTo>
                  <a:lnTo>
                    <a:pt x="973532" y="1104270"/>
                  </a:lnTo>
                  <a:lnTo>
                    <a:pt x="973532" y="839774"/>
                  </a:lnTo>
                  <a:lnTo>
                    <a:pt x="357818" y="839774"/>
                  </a:lnTo>
                  <a:lnTo>
                    <a:pt x="357818" y="67068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CFB0D8D7-70EB-8652-19AB-2A082C0D2C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7738" y="2000250"/>
              <a:ext cx="1068856" cy="1098185"/>
            </a:xfrm>
            <a:custGeom>
              <a:avLst/>
              <a:gdLst>
                <a:gd name="connsiteX0" fmla="*/ 415869 w 1112472"/>
                <a:gd name="connsiteY0" fmla="*/ 331564 h 1143000"/>
                <a:gd name="connsiteX1" fmla="*/ 575745 w 1112472"/>
                <a:gd name="connsiteY1" fmla="*/ 264496 h 1143000"/>
                <a:gd name="connsiteX2" fmla="*/ 720395 w 1112472"/>
                <a:gd name="connsiteY2" fmla="*/ 321174 h 1143000"/>
                <a:gd name="connsiteX3" fmla="*/ 770832 w 1112472"/>
                <a:gd name="connsiteY3" fmla="*/ 473259 h 1143000"/>
                <a:gd name="connsiteX4" fmla="*/ 1112472 w 1112472"/>
                <a:gd name="connsiteY4" fmla="*/ 473259 h 1143000"/>
                <a:gd name="connsiteX5" fmla="*/ 968774 w 1112472"/>
                <a:gd name="connsiteY5" fmla="*/ 122802 h 1143000"/>
                <a:gd name="connsiteX6" fmla="*/ 577648 w 1112472"/>
                <a:gd name="connsiteY6" fmla="*/ 0 h 1143000"/>
                <a:gd name="connsiteX7" fmla="*/ 146553 w 1112472"/>
                <a:gd name="connsiteY7" fmla="*/ 144528 h 1143000"/>
                <a:gd name="connsiteX8" fmla="*/ 0 w 1112472"/>
                <a:gd name="connsiteY8" fmla="*/ 571500 h 1143000"/>
                <a:gd name="connsiteX9" fmla="*/ 146553 w 1112472"/>
                <a:gd name="connsiteY9" fmla="*/ 998472 h 1143000"/>
                <a:gd name="connsiteX10" fmla="*/ 577648 w 1112472"/>
                <a:gd name="connsiteY10" fmla="*/ 1143000 h 1143000"/>
                <a:gd name="connsiteX11" fmla="*/ 972580 w 1112472"/>
                <a:gd name="connsiteY11" fmla="*/ 1022088 h 1143000"/>
                <a:gd name="connsiteX12" fmla="*/ 1112472 w 1112472"/>
                <a:gd name="connsiteY12" fmla="*/ 675409 h 1143000"/>
                <a:gd name="connsiteX13" fmla="*/ 782252 w 1112472"/>
                <a:gd name="connsiteY13" fmla="*/ 675409 h 1143000"/>
                <a:gd name="connsiteX14" fmla="*/ 728959 w 1112472"/>
                <a:gd name="connsiteY14" fmla="*/ 824660 h 1143000"/>
                <a:gd name="connsiteX15" fmla="*/ 571938 w 1112472"/>
                <a:gd name="connsiteY15" fmla="*/ 877560 h 1143000"/>
                <a:gd name="connsiteX16" fmla="*/ 415869 w 1112472"/>
                <a:gd name="connsiteY16" fmla="*/ 809546 h 1143000"/>
                <a:gd name="connsiteX17" fmla="*/ 365431 w 1112472"/>
                <a:gd name="connsiteY17" fmla="*/ 622510 h 1143000"/>
                <a:gd name="connsiteX18" fmla="*/ 365431 w 1112472"/>
                <a:gd name="connsiteY18" fmla="*/ 519545 h 1143000"/>
                <a:gd name="connsiteX19" fmla="*/ 415869 w 1112472"/>
                <a:gd name="connsiteY19" fmla="*/ 331564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12472" h="1143000">
                  <a:moveTo>
                    <a:pt x="415869" y="331564"/>
                  </a:moveTo>
                  <a:cubicBezTo>
                    <a:pt x="450128" y="286222"/>
                    <a:pt x="503420" y="264496"/>
                    <a:pt x="575745" y="264496"/>
                  </a:cubicBezTo>
                  <a:cubicBezTo>
                    <a:pt x="648070" y="264496"/>
                    <a:pt x="687087" y="283388"/>
                    <a:pt x="720395" y="321174"/>
                  </a:cubicBezTo>
                  <a:cubicBezTo>
                    <a:pt x="754654" y="358959"/>
                    <a:pt x="770832" y="409024"/>
                    <a:pt x="770832" y="473259"/>
                  </a:cubicBezTo>
                  <a:lnTo>
                    <a:pt x="1112472" y="473259"/>
                  </a:lnTo>
                  <a:cubicBezTo>
                    <a:pt x="1112472" y="321174"/>
                    <a:pt x="1064890" y="204040"/>
                    <a:pt x="968774" y="122802"/>
                  </a:cubicBezTo>
                  <a:cubicBezTo>
                    <a:pt x="872658" y="40619"/>
                    <a:pt x="742283" y="0"/>
                    <a:pt x="577648" y="0"/>
                  </a:cubicBezTo>
                  <a:cubicBezTo>
                    <a:pt x="413014" y="0"/>
                    <a:pt x="244573" y="48176"/>
                    <a:pt x="146553" y="144528"/>
                  </a:cubicBezTo>
                  <a:cubicBezTo>
                    <a:pt x="49485" y="240880"/>
                    <a:pt x="0" y="383519"/>
                    <a:pt x="0" y="571500"/>
                  </a:cubicBezTo>
                  <a:cubicBezTo>
                    <a:pt x="0" y="759481"/>
                    <a:pt x="48534" y="902120"/>
                    <a:pt x="146553" y="998472"/>
                  </a:cubicBezTo>
                  <a:cubicBezTo>
                    <a:pt x="243621" y="1094824"/>
                    <a:pt x="388271" y="1143000"/>
                    <a:pt x="577648" y="1143000"/>
                  </a:cubicBezTo>
                  <a:cubicBezTo>
                    <a:pt x="767025" y="1143000"/>
                    <a:pt x="880271" y="1103326"/>
                    <a:pt x="972580" y="1022088"/>
                  </a:cubicBezTo>
                  <a:cubicBezTo>
                    <a:pt x="1065842" y="941794"/>
                    <a:pt x="1112472" y="826550"/>
                    <a:pt x="1112472" y="675409"/>
                  </a:cubicBezTo>
                  <a:lnTo>
                    <a:pt x="782252" y="675409"/>
                  </a:lnTo>
                  <a:cubicBezTo>
                    <a:pt x="782252" y="739644"/>
                    <a:pt x="764170" y="789709"/>
                    <a:pt x="728959" y="824660"/>
                  </a:cubicBezTo>
                  <a:cubicBezTo>
                    <a:pt x="693749" y="859612"/>
                    <a:pt x="641408" y="877560"/>
                    <a:pt x="571938" y="877560"/>
                  </a:cubicBezTo>
                  <a:cubicBezTo>
                    <a:pt x="502468" y="877560"/>
                    <a:pt x="450128" y="854888"/>
                    <a:pt x="415869" y="809546"/>
                  </a:cubicBezTo>
                  <a:cubicBezTo>
                    <a:pt x="381609" y="764204"/>
                    <a:pt x="365431" y="701859"/>
                    <a:pt x="365431" y="622510"/>
                  </a:cubicBezTo>
                  <a:lnTo>
                    <a:pt x="365431" y="519545"/>
                  </a:lnTo>
                  <a:cubicBezTo>
                    <a:pt x="365431" y="439252"/>
                    <a:pt x="382561" y="376907"/>
                    <a:pt x="415869" y="3315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53F211FC-9804-1D6F-2FC7-69B62C32DF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2443" y="2000250"/>
              <a:ext cx="1081261" cy="1098185"/>
            </a:xfrm>
            <a:custGeom>
              <a:avLst/>
              <a:gdLst>
                <a:gd name="connsiteX0" fmla="*/ 750847 w 1107713"/>
                <a:gd name="connsiteY0" fmla="*/ 0 h 1125052"/>
                <a:gd name="connsiteX1" fmla="*/ 750847 w 1107713"/>
                <a:gd name="connsiteY1" fmla="*/ 654627 h 1125052"/>
                <a:gd name="connsiteX2" fmla="*/ 700410 w 1107713"/>
                <a:gd name="connsiteY2" fmla="*/ 801989 h 1125052"/>
                <a:gd name="connsiteX3" fmla="*/ 553857 w 1107713"/>
                <a:gd name="connsiteY3" fmla="*/ 858667 h 1125052"/>
                <a:gd name="connsiteX4" fmla="*/ 408255 w 1107713"/>
                <a:gd name="connsiteY4" fmla="*/ 802934 h 1125052"/>
                <a:gd name="connsiteX5" fmla="*/ 357818 w 1107713"/>
                <a:gd name="connsiteY5" fmla="*/ 654627 h 1125052"/>
                <a:gd name="connsiteX6" fmla="*/ 357818 w 1107713"/>
                <a:gd name="connsiteY6" fmla="*/ 0 h 1125052"/>
                <a:gd name="connsiteX7" fmla="*/ 0 w 1107713"/>
                <a:gd name="connsiteY7" fmla="*/ 0 h 1125052"/>
                <a:gd name="connsiteX8" fmla="*/ 0 w 1107713"/>
                <a:gd name="connsiteY8" fmla="*/ 660295 h 1125052"/>
                <a:gd name="connsiteX9" fmla="*/ 144650 w 1107713"/>
                <a:gd name="connsiteY9" fmla="*/ 1006029 h 1125052"/>
                <a:gd name="connsiteX10" fmla="*/ 554809 w 1107713"/>
                <a:gd name="connsiteY10" fmla="*/ 1125052 h 1125052"/>
                <a:gd name="connsiteX11" fmla="*/ 964016 w 1107713"/>
                <a:gd name="connsiteY11" fmla="*/ 1006029 h 1125052"/>
                <a:gd name="connsiteX12" fmla="*/ 1107714 w 1107713"/>
                <a:gd name="connsiteY12" fmla="*/ 660295 h 1125052"/>
                <a:gd name="connsiteX13" fmla="*/ 1107714 w 1107713"/>
                <a:gd name="connsiteY13" fmla="*/ 0 h 1125052"/>
                <a:gd name="connsiteX14" fmla="*/ 750847 w 1107713"/>
                <a:gd name="connsiteY14" fmla="*/ 0 h 112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7713" h="1125052">
                  <a:moveTo>
                    <a:pt x="750847" y="0"/>
                  </a:moveTo>
                  <a:lnTo>
                    <a:pt x="750847" y="654627"/>
                  </a:lnTo>
                  <a:cubicBezTo>
                    <a:pt x="750847" y="716028"/>
                    <a:pt x="733718" y="765149"/>
                    <a:pt x="700410" y="801989"/>
                  </a:cubicBezTo>
                  <a:cubicBezTo>
                    <a:pt x="666151" y="839774"/>
                    <a:pt x="617617" y="858667"/>
                    <a:pt x="553857" y="858667"/>
                  </a:cubicBezTo>
                  <a:cubicBezTo>
                    <a:pt x="490097" y="858667"/>
                    <a:pt x="441563" y="839774"/>
                    <a:pt x="408255" y="802934"/>
                  </a:cubicBezTo>
                  <a:cubicBezTo>
                    <a:pt x="374948" y="766093"/>
                    <a:pt x="357818" y="716028"/>
                    <a:pt x="357818" y="654627"/>
                  </a:cubicBezTo>
                  <a:lnTo>
                    <a:pt x="357818" y="0"/>
                  </a:lnTo>
                  <a:lnTo>
                    <a:pt x="0" y="0"/>
                  </a:lnTo>
                  <a:lnTo>
                    <a:pt x="0" y="660295"/>
                  </a:lnTo>
                  <a:cubicBezTo>
                    <a:pt x="0" y="811436"/>
                    <a:pt x="48534" y="926680"/>
                    <a:pt x="144650" y="1006029"/>
                  </a:cubicBezTo>
                  <a:cubicBezTo>
                    <a:pt x="240766" y="1085378"/>
                    <a:pt x="377803" y="1125052"/>
                    <a:pt x="554809" y="1125052"/>
                  </a:cubicBezTo>
                  <a:cubicBezTo>
                    <a:pt x="731814" y="1125052"/>
                    <a:pt x="867900" y="1085378"/>
                    <a:pt x="964016" y="1006029"/>
                  </a:cubicBezTo>
                  <a:cubicBezTo>
                    <a:pt x="1060132" y="926680"/>
                    <a:pt x="1107714" y="811436"/>
                    <a:pt x="1107714" y="660295"/>
                  </a:cubicBezTo>
                  <a:lnTo>
                    <a:pt x="1107714" y="0"/>
                  </a:lnTo>
                  <a:lnTo>
                    <a:pt x="750847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</p:grp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18976723-6679-B083-88A5-F0DAA76B9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721" y="213962"/>
            <a:ext cx="8376139" cy="1793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200" b="0" i="0" cap="none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uk-UA"/>
              <a:t>Розділ </a:t>
            </a:r>
            <a:r>
              <a:rPr lang="en-US"/>
              <a:t>#</a:t>
            </a:r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17357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5BBC585-05DD-2AC8-082A-3380A04E5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6179" y="6489711"/>
            <a:ext cx="3151052" cy="17938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 b="0" i="0">
                <a:solidFill>
                  <a:srgbClr val="173A99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C1D4294D-EC2D-A644-BBA3-5CA4026C467C}" type="slidenum">
              <a:rPr lang="en-UA" smtClean="0"/>
              <a:pPr/>
              <a:t>‹№›</a:t>
            </a:fld>
            <a:endParaRPr lang="en-UA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3B4BBB-F5A7-529E-6932-F410F827E1A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1468" y="116540"/>
            <a:ext cx="556007" cy="180000"/>
            <a:chOff x="2806700" y="2000250"/>
            <a:chExt cx="3533454" cy="1143944"/>
          </a:xfrm>
          <a:solidFill>
            <a:schemeClr val="accent1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233CC2B-3F8A-14BD-4B65-743515876FDE}"/>
                </a:ext>
              </a:extLst>
            </p:cNvPr>
            <p:cNvSpPr/>
            <p:nvPr/>
          </p:nvSpPr>
          <p:spPr>
            <a:xfrm>
              <a:off x="2806700" y="2019142"/>
              <a:ext cx="973532" cy="1104270"/>
            </a:xfrm>
            <a:custGeom>
              <a:avLst/>
              <a:gdLst>
                <a:gd name="connsiteX0" fmla="*/ 357818 w 973532"/>
                <a:gd name="connsiteY0" fmla="*/ 670686 h 1104270"/>
                <a:gd name="connsiteX1" fmla="*/ 874561 w 973532"/>
                <a:gd name="connsiteY1" fmla="*/ 670686 h 1104270"/>
                <a:gd name="connsiteX2" fmla="*/ 874561 w 973532"/>
                <a:gd name="connsiteY2" fmla="*/ 417526 h 1104270"/>
                <a:gd name="connsiteX3" fmla="*/ 357818 w 973532"/>
                <a:gd name="connsiteY3" fmla="*/ 417526 h 1104270"/>
                <a:gd name="connsiteX4" fmla="*/ 357818 w 973532"/>
                <a:gd name="connsiteY4" fmla="*/ 264496 h 1104270"/>
                <a:gd name="connsiteX5" fmla="*/ 962112 w 973532"/>
                <a:gd name="connsiteY5" fmla="*/ 264496 h 1104270"/>
                <a:gd name="connsiteX6" fmla="*/ 962112 w 973532"/>
                <a:gd name="connsiteY6" fmla="*/ 0 h 1104270"/>
                <a:gd name="connsiteX7" fmla="*/ 0 w 973532"/>
                <a:gd name="connsiteY7" fmla="*/ 0 h 1104270"/>
                <a:gd name="connsiteX8" fmla="*/ 0 w 973532"/>
                <a:gd name="connsiteY8" fmla="*/ 1104270 h 1104270"/>
                <a:gd name="connsiteX9" fmla="*/ 973532 w 973532"/>
                <a:gd name="connsiteY9" fmla="*/ 1104270 h 1104270"/>
                <a:gd name="connsiteX10" fmla="*/ 973532 w 973532"/>
                <a:gd name="connsiteY10" fmla="*/ 839774 h 1104270"/>
                <a:gd name="connsiteX11" fmla="*/ 357818 w 973532"/>
                <a:gd name="connsiteY11" fmla="*/ 839774 h 1104270"/>
                <a:gd name="connsiteX12" fmla="*/ 357818 w 973532"/>
                <a:gd name="connsiteY12" fmla="*/ 670686 h 1104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3532" h="1104270">
                  <a:moveTo>
                    <a:pt x="357818" y="670686"/>
                  </a:moveTo>
                  <a:lnTo>
                    <a:pt x="874561" y="670686"/>
                  </a:lnTo>
                  <a:lnTo>
                    <a:pt x="874561" y="417526"/>
                  </a:lnTo>
                  <a:lnTo>
                    <a:pt x="357818" y="417526"/>
                  </a:lnTo>
                  <a:lnTo>
                    <a:pt x="357818" y="264496"/>
                  </a:lnTo>
                  <a:lnTo>
                    <a:pt x="962112" y="264496"/>
                  </a:lnTo>
                  <a:lnTo>
                    <a:pt x="962112" y="0"/>
                  </a:lnTo>
                  <a:lnTo>
                    <a:pt x="0" y="0"/>
                  </a:lnTo>
                  <a:lnTo>
                    <a:pt x="0" y="1104270"/>
                  </a:lnTo>
                  <a:lnTo>
                    <a:pt x="973532" y="1104270"/>
                  </a:lnTo>
                  <a:lnTo>
                    <a:pt x="973532" y="839774"/>
                  </a:lnTo>
                  <a:lnTo>
                    <a:pt x="357818" y="839774"/>
                  </a:lnTo>
                  <a:lnTo>
                    <a:pt x="357818" y="67068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2595147-68A3-1D18-AAC6-C771B553D00B}"/>
                </a:ext>
              </a:extLst>
            </p:cNvPr>
            <p:cNvSpPr/>
            <p:nvPr/>
          </p:nvSpPr>
          <p:spPr>
            <a:xfrm>
              <a:off x="3927736" y="2000250"/>
              <a:ext cx="1112472" cy="1143000"/>
            </a:xfrm>
            <a:custGeom>
              <a:avLst/>
              <a:gdLst>
                <a:gd name="connsiteX0" fmla="*/ 415869 w 1112472"/>
                <a:gd name="connsiteY0" fmla="*/ 331564 h 1143000"/>
                <a:gd name="connsiteX1" fmla="*/ 575745 w 1112472"/>
                <a:gd name="connsiteY1" fmla="*/ 264496 h 1143000"/>
                <a:gd name="connsiteX2" fmla="*/ 720395 w 1112472"/>
                <a:gd name="connsiteY2" fmla="*/ 321174 h 1143000"/>
                <a:gd name="connsiteX3" fmla="*/ 770832 w 1112472"/>
                <a:gd name="connsiteY3" fmla="*/ 473259 h 1143000"/>
                <a:gd name="connsiteX4" fmla="*/ 1112472 w 1112472"/>
                <a:gd name="connsiteY4" fmla="*/ 473259 h 1143000"/>
                <a:gd name="connsiteX5" fmla="*/ 968774 w 1112472"/>
                <a:gd name="connsiteY5" fmla="*/ 122802 h 1143000"/>
                <a:gd name="connsiteX6" fmla="*/ 577648 w 1112472"/>
                <a:gd name="connsiteY6" fmla="*/ 0 h 1143000"/>
                <a:gd name="connsiteX7" fmla="*/ 146553 w 1112472"/>
                <a:gd name="connsiteY7" fmla="*/ 144528 h 1143000"/>
                <a:gd name="connsiteX8" fmla="*/ 0 w 1112472"/>
                <a:gd name="connsiteY8" fmla="*/ 571500 h 1143000"/>
                <a:gd name="connsiteX9" fmla="*/ 146553 w 1112472"/>
                <a:gd name="connsiteY9" fmla="*/ 998472 h 1143000"/>
                <a:gd name="connsiteX10" fmla="*/ 577648 w 1112472"/>
                <a:gd name="connsiteY10" fmla="*/ 1143000 h 1143000"/>
                <a:gd name="connsiteX11" fmla="*/ 972580 w 1112472"/>
                <a:gd name="connsiteY11" fmla="*/ 1022088 h 1143000"/>
                <a:gd name="connsiteX12" fmla="*/ 1112472 w 1112472"/>
                <a:gd name="connsiteY12" fmla="*/ 675409 h 1143000"/>
                <a:gd name="connsiteX13" fmla="*/ 782252 w 1112472"/>
                <a:gd name="connsiteY13" fmla="*/ 675409 h 1143000"/>
                <a:gd name="connsiteX14" fmla="*/ 728959 w 1112472"/>
                <a:gd name="connsiteY14" fmla="*/ 824660 h 1143000"/>
                <a:gd name="connsiteX15" fmla="*/ 571938 w 1112472"/>
                <a:gd name="connsiteY15" fmla="*/ 877560 h 1143000"/>
                <a:gd name="connsiteX16" fmla="*/ 415869 w 1112472"/>
                <a:gd name="connsiteY16" fmla="*/ 809546 h 1143000"/>
                <a:gd name="connsiteX17" fmla="*/ 365431 w 1112472"/>
                <a:gd name="connsiteY17" fmla="*/ 622510 h 1143000"/>
                <a:gd name="connsiteX18" fmla="*/ 365431 w 1112472"/>
                <a:gd name="connsiteY18" fmla="*/ 519545 h 1143000"/>
                <a:gd name="connsiteX19" fmla="*/ 415869 w 1112472"/>
                <a:gd name="connsiteY19" fmla="*/ 331564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12472" h="1143000">
                  <a:moveTo>
                    <a:pt x="415869" y="331564"/>
                  </a:moveTo>
                  <a:cubicBezTo>
                    <a:pt x="450128" y="286222"/>
                    <a:pt x="503420" y="264496"/>
                    <a:pt x="575745" y="264496"/>
                  </a:cubicBezTo>
                  <a:cubicBezTo>
                    <a:pt x="648070" y="264496"/>
                    <a:pt x="687087" y="283388"/>
                    <a:pt x="720395" y="321174"/>
                  </a:cubicBezTo>
                  <a:cubicBezTo>
                    <a:pt x="754654" y="358959"/>
                    <a:pt x="770832" y="409024"/>
                    <a:pt x="770832" y="473259"/>
                  </a:cubicBezTo>
                  <a:lnTo>
                    <a:pt x="1112472" y="473259"/>
                  </a:lnTo>
                  <a:cubicBezTo>
                    <a:pt x="1112472" y="321174"/>
                    <a:pt x="1064890" y="204040"/>
                    <a:pt x="968774" y="122802"/>
                  </a:cubicBezTo>
                  <a:cubicBezTo>
                    <a:pt x="872658" y="40619"/>
                    <a:pt x="742283" y="0"/>
                    <a:pt x="577648" y="0"/>
                  </a:cubicBezTo>
                  <a:cubicBezTo>
                    <a:pt x="413014" y="0"/>
                    <a:pt x="244573" y="48176"/>
                    <a:pt x="146553" y="144528"/>
                  </a:cubicBezTo>
                  <a:cubicBezTo>
                    <a:pt x="49485" y="240880"/>
                    <a:pt x="0" y="383519"/>
                    <a:pt x="0" y="571500"/>
                  </a:cubicBezTo>
                  <a:cubicBezTo>
                    <a:pt x="0" y="759481"/>
                    <a:pt x="48534" y="902120"/>
                    <a:pt x="146553" y="998472"/>
                  </a:cubicBezTo>
                  <a:cubicBezTo>
                    <a:pt x="243621" y="1094824"/>
                    <a:pt x="388271" y="1143000"/>
                    <a:pt x="577648" y="1143000"/>
                  </a:cubicBezTo>
                  <a:cubicBezTo>
                    <a:pt x="767025" y="1143000"/>
                    <a:pt x="880271" y="1103326"/>
                    <a:pt x="972580" y="1022088"/>
                  </a:cubicBezTo>
                  <a:cubicBezTo>
                    <a:pt x="1065842" y="941794"/>
                    <a:pt x="1112472" y="826550"/>
                    <a:pt x="1112472" y="675409"/>
                  </a:cubicBezTo>
                  <a:lnTo>
                    <a:pt x="782252" y="675409"/>
                  </a:lnTo>
                  <a:cubicBezTo>
                    <a:pt x="782252" y="739644"/>
                    <a:pt x="764170" y="789709"/>
                    <a:pt x="728959" y="824660"/>
                  </a:cubicBezTo>
                  <a:cubicBezTo>
                    <a:pt x="693749" y="859612"/>
                    <a:pt x="641408" y="877560"/>
                    <a:pt x="571938" y="877560"/>
                  </a:cubicBezTo>
                  <a:cubicBezTo>
                    <a:pt x="502468" y="877560"/>
                    <a:pt x="450128" y="854888"/>
                    <a:pt x="415869" y="809546"/>
                  </a:cubicBezTo>
                  <a:cubicBezTo>
                    <a:pt x="381609" y="764204"/>
                    <a:pt x="365431" y="701859"/>
                    <a:pt x="365431" y="622510"/>
                  </a:cubicBezTo>
                  <a:lnTo>
                    <a:pt x="365431" y="519545"/>
                  </a:lnTo>
                  <a:cubicBezTo>
                    <a:pt x="365431" y="439252"/>
                    <a:pt x="382561" y="376907"/>
                    <a:pt x="415869" y="3315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A890DEB-17CE-76B1-5D6F-8E0EAB753739}"/>
                </a:ext>
              </a:extLst>
            </p:cNvPr>
            <p:cNvSpPr/>
            <p:nvPr/>
          </p:nvSpPr>
          <p:spPr>
            <a:xfrm>
              <a:off x="5232441" y="2019142"/>
              <a:ext cx="1107713" cy="1125052"/>
            </a:xfrm>
            <a:custGeom>
              <a:avLst/>
              <a:gdLst>
                <a:gd name="connsiteX0" fmla="*/ 750847 w 1107713"/>
                <a:gd name="connsiteY0" fmla="*/ 0 h 1125052"/>
                <a:gd name="connsiteX1" fmla="*/ 750847 w 1107713"/>
                <a:gd name="connsiteY1" fmla="*/ 654627 h 1125052"/>
                <a:gd name="connsiteX2" fmla="*/ 700410 w 1107713"/>
                <a:gd name="connsiteY2" fmla="*/ 801989 h 1125052"/>
                <a:gd name="connsiteX3" fmla="*/ 553857 w 1107713"/>
                <a:gd name="connsiteY3" fmla="*/ 858667 h 1125052"/>
                <a:gd name="connsiteX4" fmla="*/ 408255 w 1107713"/>
                <a:gd name="connsiteY4" fmla="*/ 802934 h 1125052"/>
                <a:gd name="connsiteX5" fmla="*/ 357818 w 1107713"/>
                <a:gd name="connsiteY5" fmla="*/ 654627 h 1125052"/>
                <a:gd name="connsiteX6" fmla="*/ 357818 w 1107713"/>
                <a:gd name="connsiteY6" fmla="*/ 0 h 1125052"/>
                <a:gd name="connsiteX7" fmla="*/ 0 w 1107713"/>
                <a:gd name="connsiteY7" fmla="*/ 0 h 1125052"/>
                <a:gd name="connsiteX8" fmla="*/ 0 w 1107713"/>
                <a:gd name="connsiteY8" fmla="*/ 660295 h 1125052"/>
                <a:gd name="connsiteX9" fmla="*/ 144650 w 1107713"/>
                <a:gd name="connsiteY9" fmla="*/ 1006029 h 1125052"/>
                <a:gd name="connsiteX10" fmla="*/ 554809 w 1107713"/>
                <a:gd name="connsiteY10" fmla="*/ 1125052 h 1125052"/>
                <a:gd name="connsiteX11" fmla="*/ 964016 w 1107713"/>
                <a:gd name="connsiteY11" fmla="*/ 1006029 h 1125052"/>
                <a:gd name="connsiteX12" fmla="*/ 1107714 w 1107713"/>
                <a:gd name="connsiteY12" fmla="*/ 660295 h 1125052"/>
                <a:gd name="connsiteX13" fmla="*/ 1107714 w 1107713"/>
                <a:gd name="connsiteY13" fmla="*/ 0 h 1125052"/>
                <a:gd name="connsiteX14" fmla="*/ 750847 w 1107713"/>
                <a:gd name="connsiteY14" fmla="*/ 0 h 112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7713" h="1125052">
                  <a:moveTo>
                    <a:pt x="750847" y="0"/>
                  </a:moveTo>
                  <a:lnTo>
                    <a:pt x="750847" y="654627"/>
                  </a:lnTo>
                  <a:cubicBezTo>
                    <a:pt x="750847" y="716028"/>
                    <a:pt x="733718" y="765149"/>
                    <a:pt x="700410" y="801989"/>
                  </a:cubicBezTo>
                  <a:cubicBezTo>
                    <a:pt x="666151" y="839774"/>
                    <a:pt x="617617" y="858667"/>
                    <a:pt x="553857" y="858667"/>
                  </a:cubicBezTo>
                  <a:cubicBezTo>
                    <a:pt x="490097" y="858667"/>
                    <a:pt x="441563" y="839774"/>
                    <a:pt x="408255" y="802934"/>
                  </a:cubicBezTo>
                  <a:cubicBezTo>
                    <a:pt x="374948" y="766093"/>
                    <a:pt x="357818" y="716028"/>
                    <a:pt x="357818" y="654627"/>
                  </a:cubicBezTo>
                  <a:lnTo>
                    <a:pt x="357818" y="0"/>
                  </a:lnTo>
                  <a:lnTo>
                    <a:pt x="0" y="0"/>
                  </a:lnTo>
                  <a:lnTo>
                    <a:pt x="0" y="660295"/>
                  </a:lnTo>
                  <a:cubicBezTo>
                    <a:pt x="0" y="811436"/>
                    <a:pt x="48534" y="926680"/>
                    <a:pt x="144650" y="1006029"/>
                  </a:cubicBezTo>
                  <a:cubicBezTo>
                    <a:pt x="240766" y="1085378"/>
                    <a:pt x="377803" y="1125052"/>
                    <a:pt x="554809" y="1125052"/>
                  </a:cubicBezTo>
                  <a:cubicBezTo>
                    <a:pt x="731814" y="1125052"/>
                    <a:pt x="867900" y="1085378"/>
                    <a:pt x="964016" y="1006029"/>
                  </a:cubicBezTo>
                  <a:cubicBezTo>
                    <a:pt x="1060132" y="926680"/>
                    <a:pt x="1107714" y="811436"/>
                    <a:pt x="1107714" y="660295"/>
                  </a:cubicBezTo>
                  <a:lnTo>
                    <a:pt x="1107714" y="0"/>
                  </a:lnTo>
                  <a:lnTo>
                    <a:pt x="750847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</p:grpSp>
    </p:spTree>
    <p:extLst>
      <p:ext uri="{BB962C8B-B14F-4D97-AF65-F5344CB8AC3E}">
        <p14:creationId xmlns:p14="http://schemas.microsoft.com/office/powerpoint/2010/main" val="988979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бкладинка. Розділювач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2AC8D94F-A759-A200-9BF1-15E0AF84C2DB}"/>
              </a:ext>
            </a:extLst>
          </p:cNvPr>
          <p:cNvSpPr txBox="1"/>
          <p:nvPr userDrawn="1"/>
        </p:nvSpPr>
        <p:spPr>
          <a:xfrm>
            <a:off x="652849" y="6161314"/>
            <a:ext cx="4443001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uk-UA" sz="1200" b="1" noProof="0">
                <a:solidFill>
                  <a:srgbClr val="173A99"/>
                </a:solidFill>
                <a:effectLst/>
                <a:latin typeface="+mn-lt"/>
              </a:rPr>
              <a:t>Енергетична компанія України</a:t>
            </a:r>
            <a:endParaRPr lang="uk-UA" sz="1200" noProof="0">
              <a:solidFill>
                <a:srgbClr val="173A99"/>
              </a:solidFill>
              <a:effectLst/>
              <a:latin typeface="+mn-lt"/>
            </a:endParaRP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CCE8267C-5FFF-455E-89A6-D21BC9AC652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58893" y="549277"/>
            <a:ext cx="4388338" cy="57535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13BAF08-5B23-C0C7-3642-D7051023A56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61715" y="1557338"/>
            <a:ext cx="5346369" cy="3779837"/>
          </a:xfrm>
          <a:prstGeom prst="rect">
            <a:avLst/>
          </a:prstGeom>
        </p:spPr>
        <p:txBody>
          <a:bodyPr vert="horz" lIns="0" tIns="0" rIns="0" bIns="0" rtlCol="0" anchor="ctr" anchorCtr="0">
            <a:normAutofit lnSpcReduction="10000"/>
          </a:bodyPr>
          <a:lstStyle>
            <a:lvl1pPr>
              <a:lnSpc>
                <a:spcPct val="110000"/>
              </a:lnSpc>
              <a:defRPr lang="en-GB" sz="4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727507" rtl="0" eaLnBrk="1" latinLnBrk="0" hangingPunct="1">
              <a:lnSpc>
                <a:spcPts val="4760"/>
              </a:lnSpc>
              <a:spcBef>
                <a:spcPct val="0"/>
              </a:spcBef>
              <a:buFont typeface="Arial" panose="020B0604020202020204" pitchFamily="34" charset="0"/>
              <a:buNone/>
              <a:tabLst/>
            </a:pPr>
            <a:r>
              <a:rPr lang="ru-RU" err="1"/>
              <a:t>Заголовок — це назва статті або розділу у статті</a:t>
            </a:r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609D2FB-BC59-A387-A7F2-1AA4C0DD08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58896" y="3536957"/>
            <a:ext cx="4388337" cy="2771775"/>
          </a:xfrm>
        </p:spPr>
        <p:txBody>
          <a:bodyPr lIns="180000" tIns="180000" rIns="180000" bIns="180000" anchor="b">
            <a:normAutofit/>
          </a:bodyPr>
          <a:lstStyle>
            <a:lvl1pPr>
              <a:defRPr sz="1600" b="0" i="0" cap="none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Використовуйте це поле для підзаголовка або ключової думки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457480-6E2B-9A1A-DD17-ABFE5CE5EAA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44768" y="549275"/>
            <a:ext cx="1165415" cy="377288"/>
            <a:chOff x="2806700" y="2000250"/>
            <a:chExt cx="3533454" cy="1143944"/>
          </a:xfrm>
          <a:solidFill>
            <a:schemeClr val="accent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46E4D13-4311-9F07-67EB-650DBABA7BAC}"/>
                </a:ext>
              </a:extLst>
            </p:cNvPr>
            <p:cNvSpPr/>
            <p:nvPr/>
          </p:nvSpPr>
          <p:spPr>
            <a:xfrm>
              <a:off x="2806700" y="2019142"/>
              <a:ext cx="973532" cy="1104270"/>
            </a:xfrm>
            <a:custGeom>
              <a:avLst/>
              <a:gdLst>
                <a:gd name="connsiteX0" fmla="*/ 357818 w 973532"/>
                <a:gd name="connsiteY0" fmla="*/ 670686 h 1104270"/>
                <a:gd name="connsiteX1" fmla="*/ 874561 w 973532"/>
                <a:gd name="connsiteY1" fmla="*/ 670686 h 1104270"/>
                <a:gd name="connsiteX2" fmla="*/ 874561 w 973532"/>
                <a:gd name="connsiteY2" fmla="*/ 417526 h 1104270"/>
                <a:gd name="connsiteX3" fmla="*/ 357818 w 973532"/>
                <a:gd name="connsiteY3" fmla="*/ 417526 h 1104270"/>
                <a:gd name="connsiteX4" fmla="*/ 357818 w 973532"/>
                <a:gd name="connsiteY4" fmla="*/ 264496 h 1104270"/>
                <a:gd name="connsiteX5" fmla="*/ 962112 w 973532"/>
                <a:gd name="connsiteY5" fmla="*/ 264496 h 1104270"/>
                <a:gd name="connsiteX6" fmla="*/ 962112 w 973532"/>
                <a:gd name="connsiteY6" fmla="*/ 0 h 1104270"/>
                <a:gd name="connsiteX7" fmla="*/ 0 w 973532"/>
                <a:gd name="connsiteY7" fmla="*/ 0 h 1104270"/>
                <a:gd name="connsiteX8" fmla="*/ 0 w 973532"/>
                <a:gd name="connsiteY8" fmla="*/ 1104270 h 1104270"/>
                <a:gd name="connsiteX9" fmla="*/ 973532 w 973532"/>
                <a:gd name="connsiteY9" fmla="*/ 1104270 h 1104270"/>
                <a:gd name="connsiteX10" fmla="*/ 973532 w 973532"/>
                <a:gd name="connsiteY10" fmla="*/ 839774 h 1104270"/>
                <a:gd name="connsiteX11" fmla="*/ 357818 w 973532"/>
                <a:gd name="connsiteY11" fmla="*/ 839774 h 1104270"/>
                <a:gd name="connsiteX12" fmla="*/ 357818 w 973532"/>
                <a:gd name="connsiteY12" fmla="*/ 670686 h 1104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3532" h="1104270">
                  <a:moveTo>
                    <a:pt x="357818" y="670686"/>
                  </a:moveTo>
                  <a:lnTo>
                    <a:pt x="874561" y="670686"/>
                  </a:lnTo>
                  <a:lnTo>
                    <a:pt x="874561" y="417526"/>
                  </a:lnTo>
                  <a:lnTo>
                    <a:pt x="357818" y="417526"/>
                  </a:lnTo>
                  <a:lnTo>
                    <a:pt x="357818" y="264496"/>
                  </a:lnTo>
                  <a:lnTo>
                    <a:pt x="962112" y="264496"/>
                  </a:lnTo>
                  <a:lnTo>
                    <a:pt x="962112" y="0"/>
                  </a:lnTo>
                  <a:lnTo>
                    <a:pt x="0" y="0"/>
                  </a:lnTo>
                  <a:lnTo>
                    <a:pt x="0" y="1104270"/>
                  </a:lnTo>
                  <a:lnTo>
                    <a:pt x="973532" y="1104270"/>
                  </a:lnTo>
                  <a:lnTo>
                    <a:pt x="973532" y="839774"/>
                  </a:lnTo>
                  <a:lnTo>
                    <a:pt x="357818" y="839774"/>
                  </a:lnTo>
                  <a:lnTo>
                    <a:pt x="357818" y="67068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460288C-6A8C-AD7D-9936-D1ABCBBC6AC2}"/>
                </a:ext>
              </a:extLst>
            </p:cNvPr>
            <p:cNvSpPr/>
            <p:nvPr/>
          </p:nvSpPr>
          <p:spPr>
            <a:xfrm>
              <a:off x="3927736" y="2000250"/>
              <a:ext cx="1112472" cy="1143000"/>
            </a:xfrm>
            <a:custGeom>
              <a:avLst/>
              <a:gdLst>
                <a:gd name="connsiteX0" fmla="*/ 415869 w 1112472"/>
                <a:gd name="connsiteY0" fmla="*/ 331564 h 1143000"/>
                <a:gd name="connsiteX1" fmla="*/ 575745 w 1112472"/>
                <a:gd name="connsiteY1" fmla="*/ 264496 h 1143000"/>
                <a:gd name="connsiteX2" fmla="*/ 720395 w 1112472"/>
                <a:gd name="connsiteY2" fmla="*/ 321174 h 1143000"/>
                <a:gd name="connsiteX3" fmla="*/ 770832 w 1112472"/>
                <a:gd name="connsiteY3" fmla="*/ 473259 h 1143000"/>
                <a:gd name="connsiteX4" fmla="*/ 1112472 w 1112472"/>
                <a:gd name="connsiteY4" fmla="*/ 473259 h 1143000"/>
                <a:gd name="connsiteX5" fmla="*/ 968774 w 1112472"/>
                <a:gd name="connsiteY5" fmla="*/ 122802 h 1143000"/>
                <a:gd name="connsiteX6" fmla="*/ 577648 w 1112472"/>
                <a:gd name="connsiteY6" fmla="*/ 0 h 1143000"/>
                <a:gd name="connsiteX7" fmla="*/ 146553 w 1112472"/>
                <a:gd name="connsiteY7" fmla="*/ 144528 h 1143000"/>
                <a:gd name="connsiteX8" fmla="*/ 0 w 1112472"/>
                <a:gd name="connsiteY8" fmla="*/ 571500 h 1143000"/>
                <a:gd name="connsiteX9" fmla="*/ 146553 w 1112472"/>
                <a:gd name="connsiteY9" fmla="*/ 998472 h 1143000"/>
                <a:gd name="connsiteX10" fmla="*/ 577648 w 1112472"/>
                <a:gd name="connsiteY10" fmla="*/ 1143000 h 1143000"/>
                <a:gd name="connsiteX11" fmla="*/ 972580 w 1112472"/>
                <a:gd name="connsiteY11" fmla="*/ 1022088 h 1143000"/>
                <a:gd name="connsiteX12" fmla="*/ 1112472 w 1112472"/>
                <a:gd name="connsiteY12" fmla="*/ 675409 h 1143000"/>
                <a:gd name="connsiteX13" fmla="*/ 782252 w 1112472"/>
                <a:gd name="connsiteY13" fmla="*/ 675409 h 1143000"/>
                <a:gd name="connsiteX14" fmla="*/ 728959 w 1112472"/>
                <a:gd name="connsiteY14" fmla="*/ 824660 h 1143000"/>
                <a:gd name="connsiteX15" fmla="*/ 571938 w 1112472"/>
                <a:gd name="connsiteY15" fmla="*/ 877560 h 1143000"/>
                <a:gd name="connsiteX16" fmla="*/ 415869 w 1112472"/>
                <a:gd name="connsiteY16" fmla="*/ 809546 h 1143000"/>
                <a:gd name="connsiteX17" fmla="*/ 365431 w 1112472"/>
                <a:gd name="connsiteY17" fmla="*/ 622510 h 1143000"/>
                <a:gd name="connsiteX18" fmla="*/ 365431 w 1112472"/>
                <a:gd name="connsiteY18" fmla="*/ 519545 h 1143000"/>
                <a:gd name="connsiteX19" fmla="*/ 415869 w 1112472"/>
                <a:gd name="connsiteY19" fmla="*/ 331564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12472" h="1143000">
                  <a:moveTo>
                    <a:pt x="415869" y="331564"/>
                  </a:moveTo>
                  <a:cubicBezTo>
                    <a:pt x="450128" y="286222"/>
                    <a:pt x="503420" y="264496"/>
                    <a:pt x="575745" y="264496"/>
                  </a:cubicBezTo>
                  <a:cubicBezTo>
                    <a:pt x="648070" y="264496"/>
                    <a:pt x="687087" y="283388"/>
                    <a:pt x="720395" y="321174"/>
                  </a:cubicBezTo>
                  <a:cubicBezTo>
                    <a:pt x="754654" y="358959"/>
                    <a:pt x="770832" y="409024"/>
                    <a:pt x="770832" y="473259"/>
                  </a:cubicBezTo>
                  <a:lnTo>
                    <a:pt x="1112472" y="473259"/>
                  </a:lnTo>
                  <a:cubicBezTo>
                    <a:pt x="1112472" y="321174"/>
                    <a:pt x="1064890" y="204040"/>
                    <a:pt x="968774" y="122802"/>
                  </a:cubicBezTo>
                  <a:cubicBezTo>
                    <a:pt x="872658" y="40619"/>
                    <a:pt x="742283" y="0"/>
                    <a:pt x="577648" y="0"/>
                  </a:cubicBezTo>
                  <a:cubicBezTo>
                    <a:pt x="413014" y="0"/>
                    <a:pt x="244573" y="48176"/>
                    <a:pt x="146553" y="144528"/>
                  </a:cubicBezTo>
                  <a:cubicBezTo>
                    <a:pt x="49485" y="240880"/>
                    <a:pt x="0" y="383519"/>
                    <a:pt x="0" y="571500"/>
                  </a:cubicBezTo>
                  <a:cubicBezTo>
                    <a:pt x="0" y="759481"/>
                    <a:pt x="48534" y="902120"/>
                    <a:pt x="146553" y="998472"/>
                  </a:cubicBezTo>
                  <a:cubicBezTo>
                    <a:pt x="243621" y="1094824"/>
                    <a:pt x="388271" y="1143000"/>
                    <a:pt x="577648" y="1143000"/>
                  </a:cubicBezTo>
                  <a:cubicBezTo>
                    <a:pt x="767025" y="1143000"/>
                    <a:pt x="880271" y="1103326"/>
                    <a:pt x="972580" y="1022088"/>
                  </a:cubicBezTo>
                  <a:cubicBezTo>
                    <a:pt x="1065842" y="941794"/>
                    <a:pt x="1112472" y="826550"/>
                    <a:pt x="1112472" y="675409"/>
                  </a:cubicBezTo>
                  <a:lnTo>
                    <a:pt x="782252" y="675409"/>
                  </a:lnTo>
                  <a:cubicBezTo>
                    <a:pt x="782252" y="739644"/>
                    <a:pt x="764170" y="789709"/>
                    <a:pt x="728959" y="824660"/>
                  </a:cubicBezTo>
                  <a:cubicBezTo>
                    <a:pt x="693749" y="859612"/>
                    <a:pt x="641408" y="877560"/>
                    <a:pt x="571938" y="877560"/>
                  </a:cubicBezTo>
                  <a:cubicBezTo>
                    <a:pt x="502468" y="877560"/>
                    <a:pt x="450128" y="854888"/>
                    <a:pt x="415869" y="809546"/>
                  </a:cubicBezTo>
                  <a:cubicBezTo>
                    <a:pt x="381609" y="764204"/>
                    <a:pt x="365431" y="701859"/>
                    <a:pt x="365431" y="622510"/>
                  </a:cubicBezTo>
                  <a:lnTo>
                    <a:pt x="365431" y="519545"/>
                  </a:lnTo>
                  <a:cubicBezTo>
                    <a:pt x="365431" y="439252"/>
                    <a:pt x="382561" y="376907"/>
                    <a:pt x="415869" y="33156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5AE5B7E-4697-8FE5-A30A-8268DEB1EC44}"/>
                </a:ext>
              </a:extLst>
            </p:cNvPr>
            <p:cNvSpPr/>
            <p:nvPr/>
          </p:nvSpPr>
          <p:spPr>
            <a:xfrm>
              <a:off x="5232441" y="2019142"/>
              <a:ext cx="1107713" cy="1125052"/>
            </a:xfrm>
            <a:custGeom>
              <a:avLst/>
              <a:gdLst>
                <a:gd name="connsiteX0" fmla="*/ 750847 w 1107713"/>
                <a:gd name="connsiteY0" fmla="*/ 0 h 1125052"/>
                <a:gd name="connsiteX1" fmla="*/ 750847 w 1107713"/>
                <a:gd name="connsiteY1" fmla="*/ 654627 h 1125052"/>
                <a:gd name="connsiteX2" fmla="*/ 700410 w 1107713"/>
                <a:gd name="connsiteY2" fmla="*/ 801989 h 1125052"/>
                <a:gd name="connsiteX3" fmla="*/ 553857 w 1107713"/>
                <a:gd name="connsiteY3" fmla="*/ 858667 h 1125052"/>
                <a:gd name="connsiteX4" fmla="*/ 408255 w 1107713"/>
                <a:gd name="connsiteY4" fmla="*/ 802934 h 1125052"/>
                <a:gd name="connsiteX5" fmla="*/ 357818 w 1107713"/>
                <a:gd name="connsiteY5" fmla="*/ 654627 h 1125052"/>
                <a:gd name="connsiteX6" fmla="*/ 357818 w 1107713"/>
                <a:gd name="connsiteY6" fmla="*/ 0 h 1125052"/>
                <a:gd name="connsiteX7" fmla="*/ 0 w 1107713"/>
                <a:gd name="connsiteY7" fmla="*/ 0 h 1125052"/>
                <a:gd name="connsiteX8" fmla="*/ 0 w 1107713"/>
                <a:gd name="connsiteY8" fmla="*/ 660295 h 1125052"/>
                <a:gd name="connsiteX9" fmla="*/ 144650 w 1107713"/>
                <a:gd name="connsiteY9" fmla="*/ 1006029 h 1125052"/>
                <a:gd name="connsiteX10" fmla="*/ 554809 w 1107713"/>
                <a:gd name="connsiteY10" fmla="*/ 1125052 h 1125052"/>
                <a:gd name="connsiteX11" fmla="*/ 964016 w 1107713"/>
                <a:gd name="connsiteY11" fmla="*/ 1006029 h 1125052"/>
                <a:gd name="connsiteX12" fmla="*/ 1107714 w 1107713"/>
                <a:gd name="connsiteY12" fmla="*/ 660295 h 1125052"/>
                <a:gd name="connsiteX13" fmla="*/ 1107714 w 1107713"/>
                <a:gd name="connsiteY13" fmla="*/ 0 h 1125052"/>
                <a:gd name="connsiteX14" fmla="*/ 750847 w 1107713"/>
                <a:gd name="connsiteY14" fmla="*/ 0 h 112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7713" h="1125052">
                  <a:moveTo>
                    <a:pt x="750847" y="0"/>
                  </a:moveTo>
                  <a:lnTo>
                    <a:pt x="750847" y="654627"/>
                  </a:lnTo>
                  <a:cubicBezTo>
                    <a:pt x="750847" y="716028"/>
                    <a:pt x="733718" y="765149"/>
                    <a:pt x="700410" y="801989"/>
                  </a:cubicBezTo>
                  <a:cubicBezTo>
                    <a:pt x="666151" y="839774"/>
                    <a:pt x="617617" y="858667"/>
                    <a:pt x="553857" y="858667"/>
                  </a:cubicBezTo>
                  <a:cubicBezTo>
                    <a:pt x="490097" y="858667"/>
                    <a:pt x="441563" y="839774"/>
                    <a:pt x="408255" y="802934"/>
                  </a:cubicBezTo>
                  <a:cubicBezTo>
                    <a:pt x="374948" y="766093"/>
                    <a:pt x="357818" y="716028"/>
                    <a:pt x="357818" y="654627"/>
                  </a:cubicBezTo>
                  <a:lnTo>
                    <a:pt x="357818" y="0"/>
                  </a:lnTo>
                  <a:lnTo>
                    <a:pt x="0" y="0"/>
                  </a:lnTo>
                  <a:lnTo>
                    <a:pt x="0" y="660295"/>
                  </a:lnTo>
                  <a:cubicBezTo>
                    <a:pt x="0" y="811436"/>
                    <a:pt x="48534" y="926680"/>
                    <a:pt x="144650" y="1006029"/>
                  </a:cubicBezTo>
                  <a:cubicBezTo>
                    <a:pt x="240766" y="1085378"/>
                    <a:pt x="377803" y="1125052"/>
                    <a:pt x="554809" y="1125052"/>
                  </a:cubicBezTo>
                  <a:cubicBezTo>
                    <a:pt x="731814" y="1125052"/>
                    <a:pt x="867900" y="1085378"/>
                    <a:pt x="964016" y="1006029"/>
                  </a:cubicBezTo>
                  <a:cubicBezTo>
                    <a:pt x="1060132" y="926680"/>
                    <a:pt x="1107714" y="811436"/>
                    <a:pt x="1107714" y="660295"/>
                  </a:cubicBezTo>
                  <a:lnTo>
                    <a:pt x="1107714" y="0"/>
                  </a:lnTo>
                  <a:lnTo>
                    <a:pt x="750847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</p:grpSp>
    </p:spTree>
    <p:extLst>
      <p:ext uri="{BB962C8B-B14F-4D97-AF65-F5344CB8AC3E}">
        <p14:creationId xmlns:p14="http://schemas.microsoft.com/office/powerpoint/2010/main" val="1820181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004A7EA-5C50-C827-8306-44493911474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16858" y="554458"/>
            <a:ext cx="8968676" cy="882812"/>
          </a:xfrm>
          <a:prstGeom prst="rect">
            <a:avLst/>
          </a:prstGeom>
        </p:spPr>
        <p:txBody>
          <a:bodyPr vert="horz" lIns="0" tIns="0" rIns="0" bIns="0" rtlCol="0" anchor="t" anchorCtr="0">
            <a:normAutofit lnSpcReduction="10000"/>
          </a:bodyPr>
          <a:lstStyle>
            <a:lvl1pPr>
              <a:defRPr lang="en-GB" sz="2903" b="1" cap="none"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CEBEB7-1C32-4733-E989-BF0024A5F588}"/>
              </a:ext>
            </a:extLst>
          </p:cNvPr>
          <p:cNvSpPr/>
          <p:nvPr userDrawn="1"/>
        </p:nvSpPr>
        <p:spPr>
          <a:xfrm>
            <a:off x="10584704" y="-33920"/>
            <a:ext cx="1022043" cy="5883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sz="1633"/>
          </a:p>
        </p:txBody>
      </p:sp>
      <p:pic>
        <p:nvPicPr>
          <p:cNvPr id="6" name="Graphic 37">
            <a:extLst>
              <a:ext uri="{FF2B5EF4-FFF2-40B4-BE49-F238E27FC236}">
                <a16:creationId xmlns:a16="http://schemas.microsoft.com/office/drawing/2014/main" id="{564B9328-48AA-585F-EC63-A6FBE297F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9957" y="-33920"/>
            <a:ext cx="1231537" cy="637929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966313D-9B0D-33A8-9F95-2060A4AE8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0150" y="6529341"/>
            <a:ext cx="3151052" cy="13105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89" b="0" i="0">
                <a:solidFill>
                  <a:srgbClr val="173A9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C1D4294D-EC2D-A644-BBA3-5CA4026C467C}" type="slidenum">
              <a:rPr lang="en-UA" smtClean="0"/>
              <a:pPr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204163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Placeholder 1">
            <a:extLst>
              <a:ext uri="{FF2B5EF4-FFF2-40B4-BE49-F238E27FC236}">
                <a16:creationId xmlns:a16="http://schemas.microsoft.com/office/drawing/2014/main" id="{FA302D9F-2ECC-382A-713A-11D501797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69" y="549276"/>
            <a:ext cx="10902462" cy="8270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err="1"/>
              <a:t>Клацніть</a:t>
            </a:r>
            <a:r>
              <a:rPr lang="ru-RU"/>
              <a:t>, </a:t>
            </a:r>
            <a:r>
              <a:rPr lang="ru-RU" err="1"/>
              <a:t>щоб</a:t>
            </a:r>
            <a:r>
              <a:rPr lang="ru-RU"/>
              <a:t> </a:t>
            </a:r>
            <a:r>
              <a:rPr lang="ru-RU" err="1"/>
              <a:t>змінити</a:t>
            </a:r>
            <a:r>
              <a:rPr lang="ru-RU"/>
              <a:t> </a:t>
            </a:r>
            <a:r>
              <a:rPr lang="ru-RU" err="1"/>
              <a:t>вміст</a:t>
            </a:r>
            <a:endParaRPr lang="en-UA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E141394D-1146-5670-CE30-F520A8DAF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771" y="1992313"/>
            <a:ext cx="10536454" cy="33457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1"/>
            <a:r>
              <a:rPr lang="en-GB"/>
              <a:t>Second level 24</a:t>
            </a:r>
          </a:p>
          <a:p>
            <a:pPr lvl="2"/>
            <a:r>
              <a:rPr lang="en-GB"/>
              <a:t>Third level 18</a:t>
            </a:r>
          </a:p>
          <a:p>
            <a:pPr lvl="3"/>
            <a:r>
              <a:rPr lang="en-GB"/>
              <a:t>Fourth level 14</a:t>
            </a:r>
          </a:p>
          <a:p>
            <a:pPr lvl="4"/>
            <a:r>
              <a:rPr lang="en-GB"/>
              <a:t>Fourth level 12</a:t>
            </a:r>
          </a:p>
        </p:txBody>
      </p:sp>
      <p:sp>
        <p:nvSpPr>
          <p:cNvPr id="81" name="Slide Number Placeholder 3">
            <a:extLst>
              <a:ext uri="{FF2B5EF4-FFF2-40B4-BE49-F238E27FC236}">
                <a16:creationId xmlns:a16="http://schemas.microsoft.com/office/drawing/2014/main" id="{5C18CFD4-AEF9-07B5-5F5D-E6764315F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9" y="6489711"/>
            <a:ext cx="307731" cy="17938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 b="0" i="0">
                <a:solidFill>
                  <a:srgbClr val="173A99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C1D4294D-EC2D-A644-BBA3-5CA4026C467C}" type="slidenum">
              <a:rPr lang="en-UA" smtClean="0"/>
              <a:pPr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25141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1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 ftr="0" dt="0"/>
  <p:txStyles>
    <p:titleStyle>
      <a:lvl1pPr algn="l" defTabSz="727507" rtl="0" eaLnBrk="1" latinLnBrk="0" hangingPunct="1">
        <a:lnSpc>
          <a:spcPct val="100000"/>
        </a:lnSpc>
        <a:spcBef>
          <a:spcPct val="0"/>
        </a:spcBef>
        <a:buNone/>
        <a:defRPr sz="36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727507" rtl="0" eaLnBrk="1" latinLnBrk="0" hangingPunct="1">
        <a:lnSpc>
          <a:spcPct val="100000"/>
        </a:lnSpc>
        <a:spcBef>
          <a:spcPts val="796"/>
        </a:spcBef>
        <a:buFont typeface="Arial" panose="020B0604020202020204" pitchFamily="34" charset="0"/>
        <a:buNone/>
        <a:tabLst/>
        <a:defRPr sz="1353" kern="1200" cap="all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0" indent="0" algn="l" defTabSz="727507" rtl="0" eaLnBrk="1" latinLnBrk="0" hangingPunct="1">
        <a:lnSpc>
          <a:spcPct val="100000"/>
        </a:lnSpc>
        <a:spcBef>
          <a:spcPts val="397"/>
        </a:spcBef>
        <a:buFont typeface="Arial" panose="020B0604020202020204" pitchFamily="34" charset="0"/>
        <a:buNone/>
        <a:tabLst/>
        <a:defRPr sz="2400" b="0" i="0" kern="1200" baseline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0" indent="0" algn="l" defTabSz="727507" rtl="0" eaLnBrk="1" latinLnBrk="0" hangingPunct="1">
        <a:lnSpc>
          <a:spcPct val="100000"/>
        </a:lnSpc>
        <a:spcBef>
          <a:spcPts val="397"/>
        </a:spcBef>
        <a:buFont typeface="Arial" panose="020B0604020202020204" pitchFamily="34" charset="0"/>
        <a:buNone/>
        <a:tabLst/>
        <a:defRPr sz="1800" b="0" i="0" kern="1200" baseline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0" indent="0" algn="l" defTabSz="727507" rtl="0" eaLnBrk="1" latinLnBrk="0" hangingPunct="1">
        <a:lnSpc>
          <a:spcPct val="100000"/>
        </a:lnSpc>
        <a:spcBef>
          <a:spcPts val="397"/>
        </a:spcBef>
        <a:buFont typeface="Arial" panose="020B0604020202020204" pitchFamily="34" charset="0"/>
        <a:buNone/>
        <a:tabLst/>
        <a:defRPr sz="1400" b="0" i="0" kern="1200" baseline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0" indent="0" algn="l" defTabSz="727507" rtl="0" eaLnBrk="1" latinLnBrk="0" hangingPunct="1">
        <a:lnSpc>
          <a:spcPct val="100000"/>
        </a:lnSpc>
        <a:spcBef>
          <a:spcPts val="397"/>
        </a:spcBef>
        <a:buFont typeface="Arial" panose="020B0604020202020204" pitchFamily="34" charset="0"/>
        <a:buNone/>
        <a:tabLst/>
        <a:defRPr sz="1200" b="0" i="0" kern="1200" baseline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000646" indent="-181877" algn="l" defTabSz="727507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6pPr>
      <a:lvl7pPr marL="2364399" indent="-181877" algn="l" defTabSz="727507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7pPr>
      <a:lvl8pPr marL="2728155" indent="-181877" algn="l" defTabSz="727507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8pPr>
      <a:lvl9pPr marL="3091909" indent="-181877" algn="l" defTabSz="727507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727507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1pPr>
      <a:lvl2pPr marL="363753" algn="l" defTabSz="727507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2pPr>
      <a:lvl3pPr marL="727507" algn="l" defTabSz="727507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3pPr>
      <a:lvl4pPr marL="1091261" algn="l" defTabSz="727507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4pPr>
      <a:lvl5pPr marL="1455015" algn="l" defTabSz="727507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5pPr>
      <a:lvl6pPr marL="1818768" algn="l" defTabSz="727507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6pPr>
      <a:lvl7pPr marL="2182523" algn="l" defTabSz="727507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7pPr>
      <a:lvl8pPr marL="2546276" algn="l" defTabSz="727507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8pPr>
      <a:lvl9pPr marL="2910029" algn="l" defTabSz="727507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406" userDrawn="1">
          <p15:clr>
            <a:srgbClr val="F26B43"/>
          </p15:clr>
        </p15:guide>
        <p15:guide id="12" pos="7274" userDrawn="1">
          <p15:clr>
            <a:srgbClr val="F26B43"/>
          </p15:clr>
        </p15:guide>
        <p15:guide id="13" orient="horz" pos="4201" userDrawn="1">
          <p15:clr>
            <a:srgbClr val="F26B43"/>
          </p15:clr>
        </p15:guide>
        <p15:guide id="24" orient="horz" pos="3974" userDrawn="1">
          <p15:clr>
            <a:srgbClr val="F26B43"/>
          </p15:clr>
        </p15:guide>
        <p15:guide id="32" orient="horz" pos="864" userDrawn="1">
          <p15:clr>
            <a:srgbClr val="5ACBF0"/>
          </p15:clr>
        </p15:guide>
        <p15:guide id="33" pos="3924" userDrawn="1">
          <p15:clr>
            <a:srgbClr val="5ACBF0"/>
          </p15:clr>
        </p15:guide>
        <p15:guide id="34" pos="3785" userDrawn="1">
          <p15:clr>
            <a:srgbClr val="5ACBF0"/>
          </p15:clr>
        </p15:guide>
        <p15:guide id="36" pos="6129" userDrawn="1">
          <p15:clr>
            <a:srgbClr val="5ACBF0"/>
          </p15:clr>
        </p15:guide>
        <p15:guide id="37" orient="horz" pos="346" userDrawn="1">
          <p15:clr>
            <a:srgbClr val="F26B43"/>
          </p15:clr>
        </p15:guide>
        <p15:guide id="38" orient="horz" pos="119" userDrawn="1">
          <p15:clr>
            <a:srgbClr val="F26B43"/>
          </p15:clr>
        </p15:guide>
        <p15:guide id="39" orient="horz" pos="232" userDrawn="1">
          <p15:clr>
            <a:srgbClr val="F26B43"/>
          </p15:clr>
        </p15:guide>
        <p15:guide id="40" orient="horz" pos="4088" userDrawn="1">
          <p15:clr>
            <a:srgbClr val="F26B43"/>
          </p15:clr>
        </p15:guide>
        <p15:guide id="43" pos="2026" userDrawn="1">
          <p15:clr>
            <a:srgbClr val="5ACBF0"/>
          </p15:clr>
        </p15:guide>
        <p15:guide id="44" pos="2165" userDrawn="1">
          <p15:clr>
            <a:srgbClr val="5ACBF0"/>
          </p15:clr>
        </p15:guide>
        <p15:guide id="45" pos="2612" userDrawn="1">
          <p15:clr>
            <a:srgbClr val="5ACBF0"/>
          </p15:clr>
        </p15:guide>
        <p15:guide id="46" pos="2751" userDrawn="1">
          <p15:clr>
            <a:srgbClr val="5ACBF0"/>
          </p15:clr>
        </p15:guide>
        <p15:guide id="47" pos="4370" userDrawn="1">
          <p15:clr>
            <a:srgbClr val="5ACBF0"/>
          </p15:clr>
        </p15:guide>
        <p15:guide id="48" pos="4510" userDrawn="1">
          <p15:clr>
            <a:srgbClr val="5ACBF0"/>
          </p15:clr>
        </p15:guide>
        <p15:guide id="49" pos="5542" userDrawn="1">
          <p15:clr>
            <a:srgbClr val="5ACBF0"/>
          </p15:clr>
        </p15:guide>
        <p15:guide id="50" pos="5682" userDrawn="1">
          <p15:clr>
            <a:srgbClr val="5ACBF0"/>
          </p15:clr>
        </p15:guide>
        <p15:guide id="51" pos="6268" userDrawn="1">
          <p15:clr>
            <a:srgbClr val="5ACBF0"/>
          </p15:clr>
        </p15:guide>
        <p15:guide id="52" pos="853" userDrawn="1">
          <p15:clr>
            <a:srgbClr val="5ACBF0"/>
          </p15:clr>
        </p15:guide>
        <p15:guide id="53" pos="993" userDrawn="1">
          <p15:clr>
            <a:srgbClr val="5ACBF0"/>
          </p15:clr>
        </p15:guide>
        <p15:guide id="54" pos="1440" userDrawn="1">
          <p15:clr>
            <a:srgbClr val="5ACBF0"/>
          </p15:clr>
        </p15:guide>
        <p15:guide id="55" pos="1579" userDrawn="1">
          <p15:clr>
            <a:srgbClr val="5ACBF0"/>
          </p15:clr>
        </p15:guide>
        <p15:guide id="56" pos="3198" userDrawn="1">
          <p15:clr>
            <a:srgbClr val="5ACBF0"/>
          </p15:clr>
        </p15:guide>
        <p15:guide id="57" pos="3338" userDrawn="1">
          <p15:clr>
            <a:srgbClr val="5ACBF0"/>
          </p15:clr>
        </p15:guide>
        <p15:guide id="58" pos="4956" userDrawn="1">
          <p15:clr>
            <a:srgbClr val="5ACBF0"/>
          </p15:clr>
        </p15:guide>
        <p15:guide id="59" pos="5097" userDrawn="1">
          <p15:clr>
            <a:srgbClr val="5ACBF0"/>
          </p15:clr>
        </p15:guide>
        <p15:guide id="60" pos="6715" userDrawn="1">
          <p15:clr>
            <a:srgbClr val="5ACBF0"/>
          </p15:clr>
        </p15:guide>
        <p15:guide id="61" pos="6854" userDrawn="1">
          <p15:clr>
            <a:srgbClr val="5ACBF0"/>
          </p15:clr>
        </p15:guide>
        <p15:guide id="62" orient="horz" pos="960" userDrawn="1">
          <p15:clr>
            <a:srgbClr val="5ACBF0"/>
          </p15:clr>
        </p15:guide>
        <p15:guide id="63" orient="horz" pos="1480" userDrawn="1">
          <p15:clr>
            <a:srgbClr val="5ACBF0"/>
          </p15:clr>
        </p15:guide>
        <p15:guide id="64" orient="horz" pos="1593" userDrawn="1">
          <p15:clr>
            <a:srgbClr val="5ACBF0"/>
          </p15:clr>
        </p15:guide>
        <p15:guide id="65" orient="horz" pos="2115" userDrawn="1">
          <p15:clr>
            <a:srgbClr val="5ACBF0"/>
          </p15:clr>
        </p15:guide>
        <p15:guide id="66" orient="horz" pos="2228" userDrawn="1">
          <p15:clr>
            <a:srgbClr val="5ACBF0"/>
          </p15:clr>
        </p15:guide>
        <p15:guide id="67" orient="horz" pos="2727" userDrawn="1">
          <p15:clr>
            <a:srgbClr val="5ACBF0"/>
          </p15:clr>
        </p15:guide>
        <p15:guide id="68" orient="horz" pos="2840" userDrawn="1">
          <p15:clr>
            <a:srgbClr val="5ACBF0"/>
          </p15:clr>
        </p15:guide>
        <p15:guide id="69" orient="horz" pos="3362" userDrawn="1">
          <p15:clr>
            <a:srgbClr val="5ACBF0"/>
          </p15:clr>
        </p15:guide>
        <p15:guide id="70" orient="horz" pos="3475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14/relationships/chartEx" Target="../charts/chartEx5.xml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2.xml"/><Relationship Id="rId6" Type="http://schemas.microsoft.com/office/2014/relationships/chartEx" Target="../charts/chartEx4.xml"/><Relationship Id="rId5" Type="http://schemas.openxmlformats.org/officeDocument/2006/relationships/image" Target="../media/image23.png"/><Relationship Id="rId4" Type="http://schemas.microsoft.com/office/2014/relationships/chartEx" Target="../charts/chartEx3.xml"/><Relationship Id="rId9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emf"/><Relationship Id="rId3" Type="http://schemas.openxmlformats.org/officeDocument/2006/relationships/image" Target="../media/image21.pn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emf"/><Relationship Id="rId5" Type="http://schemas.openxmlformats.org/officeDocument/2006/relationships/image" Target="../media/image23.emf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2.sv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3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../clipboard/media/image4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E1DFDC-FB48-3F8A-4EED-9CE98185D37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86508" y="1539758"/>
            <a:ext cx="10902462" cy="1154282"/>
          </a:xfrm>
        </p:spPr>
        <p:txBody>
          <a:bodyPr anchor="ctr">
            <a:normAutofit fontScale="92500" lnSpcReduction="20000"/>
          </a:bodyPr>
          <a:lstStyle/>
          <a:p>
            <a:r>
              <a:rPr lang="uk-UA" sz="4400" b="0" noProof="0" dirty="0"/>
              <a:t>Ефективна робота </a:t>
            </a:r>
            <a:r>
              <a:rPr lang="uk-UA" sz="4400" b="0" noProof="0" dirty="0" err="1"/>
              <a:t>когенерації</a:t>
            </a:r>
            <a:r>
              <a:rPr lang="uk-UA" sz="4400" b="0" noProof="0" dirty="0"/>
              <a:t> на ринку електроенергії</a:t>
            </a:r>
            <a:endParaRPr lang="uk-UA" sz="4400" noProof="0" dirty="0"/>
          </a:p>
        </p:txBody>
      </p:sp>
      <p:pic>
        <p:nvPicPr>
          <p:cNvPr id="6" name="Місце для зображення 18" descr="Зображення, що містить просто неба, небо, дерево, земля&#10;&#10;Опис створено автоматично">
            <a:extLst>
              <a:ext uri="{FF2B5EF4-FFF2-40B4-BE49-F238E27FC236}">
                <a16:creationId xmlns:a16="http://schemas.microsoft.com/office/drawing/2014/main" id="{08EB3A18-A2E4-AD39-6C1F-977C7D52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99" r="-1" b="24997"/>
          <a:stretch/>
        </p:blipFill>
        <p:spPr>
          <a:xfrm>
            <a:off x="644775" y="4508511"/>
            <a:ext cx="10902463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E7FB8F-479B-21E1-AAC5-A9D827593F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4768" y="4508510"/>
            <a:ext cx="3501294" cy="1800225"/>
          </a:xfrm>
        </p:spPr>
        <p:txBody>
          <a:bodyPr anchor="b">
            <a:normAutofit/>
          </a:bodyPr>
          <a:lstStyle/>
          <a:p>
            <a:r>
              <a:rPr lang="uk-UA" b="1" dirty="0"/>
              <a:t>Травень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826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7E2A4-6973-ECB8-44BA-3CBF5F9CA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BB2EC3D-2DBE-D0A1-C123-6EF9190FA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noProof="0"/>
              <a:t>Ризики, з якими </a:t>
            </a:r>
            <a:r>
              <a:rPr lang="uk-UA"/>
              <a:t>зіштовхується </a:t>
            </a:r>
            <a:br>
              <a:rPr lang="uk-UA" noProof="0"/>
            </a:br>
            <a:r>
              <a:rPr lang="uk-UA" noProof="0"/>
              <a:t>розподілена генерація</a:t>
            </a:r>
            <a:r>
              <a:rPr lang="uk-UA"/>
              <a:t>, яка працює самостійно</a:t>
            </a:r>
            <a:endParaRPr lang="uk-UA" noProof="0"/>
          </a:p>
        </p:txBody>
      </p:sp>
      <p:sp>
        <p:nvSpPr>
          <p:cNvPr id="66" name="Номер слайда 65">
            <a:extLst>
              <a:ext uri="{FF2B5EF4-FFF2-40B4-BE49-F238E27FC236}">
                <a16:creationId xmlns:a16="http://schemas.microsoft.com/office/drawing/2014/main" id="{5EB8004A-9AB3-EB72-A456-9076CA17C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A" smtClean="0"/>
              <a:pPr/>
              <a:t>10</a:t>
            </a:fld>
            <a:endParaRPr lang="en-UA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25CF5B6F-AB94-0806-F779-2E19F74C61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sz="1200" noProof="0"/>
              <a:t>ОПЦІЯ: </a:t>
            </a:r>
            <a:r>
              <a:rPr lang="uk-UA" sz="1200" noProof="0">
                <a:latin typeface="Aptos Light" panose="020B0004020202020204" pitchFamily="34" charset="0"/>
              </a:rPr>
              <a:t>САМОСТІЙНА РОБОТА НА РИНКУ</a:t>
            </a:r>
            <a:endParaRPr lang="en-US" sz="1200" b="1" noProof="0">
              <a:solidFill>
                <a:schemeClr val="bg1">
                  <a:lumMod val="85000"/>
                </a:schemeClr>
              </a:solidFill>
              <a:latin typeface="Aptos Light" panose="020B000402020202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C1DB571-0986-D8C6-07F1-ED4E865CA400}"/>
              </a:ext>
            </a:extLst>
          </p:cNvPr>
          <p:cNvGrpSpPr/>
          <p:nvPr/>
        </p:nvGrpSpPr>
        <p:grpSpPr>
          <a:xfrm>
            <a:off x="644769" y="1880642"/>
            <a:ext cx="9168148" cy="488472"/>
            <a:chOff x="644769" y="1768670"/>
            <a:chExt cx="9168148" cy="488472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9D0D629A-CF9F-4CC2-E31C-23CF9EAD4625}"/>
                </a:ext>
              </a:extLst>
            </p:cNvPr>
            <p:cNvSpPr/>
            <p:nvPr/>
          </p:nvSpPr>
          <p:spPr>
            <a:xfrm>
              <a:off x="2576917" y="1768670"/>
              <a:ext cx="7236000" cy="48847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3175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4000" rIns="72000" rtlCol="0" anchor="ctr"/>
            <a:lstStyle/>
            <a:p>
              <a:r>
                <a:rPr lang="uk-UA" sz="1200">
                  <a:solidFill>
                    <a:schemeClr val="tx1"/>
                  </a:solidFill>
                </a:rPr>
                <a:t>Значні коливання ціни на електроенергію не завжди є логічними, що на фоні браку досвіду призводить до збитків або за недоречної обережності – до неотриманого прибутку</a:t>
              </a:r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1AE59839-E5DD-BF83-CA4D-12B65B49389D}"/>
                </a:ext>
              </a:extLst>
            </p:cNvPr>
            <p:cNvSpPr/>
            <p:nvPr/>
          </p:nvSpPr>
          <p:spPr>
            <a:xfrm>
              <a:off x="644769" y="1768670"/>
              <a:ext cx="2611615" cy="48847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175">
              <a:solidFill>
                <a:srgbClr val="2039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6000" rIns="36000" rtlCol="0" anchor="ctr"/>
            <a:lstStyle/>
            <a:p>
              <a:r>
                <a:rPr lang="uk-UA" sz="1200" b="1">
                  <a:solidFill>
                    <a:srgbClr val="203993"/>
                  </a:solidFill>
                </a:rPr>
                <a:t>Волатильність ціни</a:t>
              </a:r>
            </a:p>
            <a:p>
              <a:r>
                <a:rPr lang="uk-UA" sz="1200" b="1">
                  <a:solidFill>
                    <a:srgbClr val="203993"/>
                  </a:solidFill>
                </a:rPr>
                <a:t>продажу електроенергії</a:t>
              </a:r>
            </a:p>
          </p:txBody>
        </p:sp>
        <p:grpSp>
          <p:nvGrpSpPr>
            <p:cNvPr id="14" name="Group 1337">
              <a:extLst>
                <a:ext uri="{FF2B5EF4-FFF2-40B4-BE49-F238E27FC236}">
                  <a16:creationId xmlns:a16="http://schemas.microsoft.com/office/drawing/2014/main" id="{8455482A-B718-F8E9-A9BD-8FCB848F5B7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0579" y="1834186"/>
              <a:ext cx="360000" cy="360000"/>
              <a:chOff x="4857750" y="3333750"/>
              <a:chExt cx="190500" cy="190500"/>
            </a:xfrm>
          </p:grpSpPr>
          <p:sp>
            <p:nvSpPr>
              <p:cNvPr id="15" name="Freeform 1338">
                <a:extLst>
                  <a:ext uri="{FF2B5EF4-FFF2-40B4-BE49-F238E27FC236}">
                    <a16:creationId xmlns:a16="http://schemas.microsoft.com/office/drawing/2014/main" id="{9FFA2F05-5C58-621E-0B9A-AA364CA9F28F}"/>
                  </a:ext>
                </a:extLst>
              </p:cNvPr>
              <p:cNvSpPr/>
              <p:nvPr/>
            </p:nvSpPr>
            <p:spPr>
              <a:xfrm>
                <a:off x="4857750" y="3333750"/>
                <a:ext cx="190500" cy="190500"/>
              </a:xfrm>
              <a:custGeom>
                <a:avLst/>
                <a:gdLst>
                  <a:gd name="connsiteX0" fmla="*/ 180975 w 190500"/>
                  <a:gd name="connsiteY0" fmla="*/ 0 h 190500"/>
                  <a:gd name="connsiteX1" fmla="*/ 190500 w 190500"/>
                  <a:gd name="connsiteY1" fmla="*/ 9525 h 190500"/>
                  <a:gd name="connsiteX2" fmla="*/ 190500 w 190500"/>
                  <a:gd name="connsiteY2" fmla="*/ 180975 h 190500"/>
                  <a:gd name="connsiteX3" fmla="*/ 180975 w 190500"/>
                  <a:gd name="connsiteY3" fmla="*/ 190500 h 190500"/>
                  <a:gd name="connsiteX4" fmla="*/ 9525 w 190500"/>
                  <a:gd name="connsiteY4" fmla="*/ 190500 h 190500"/>
                  <a:gd name="connsiteX5" fmla="*/ 0 w 190500"/>
                  <a:gd name="connsiteY5" fmla="*/ 180975 h 190500"/>
                  <a:gd name="connsiteX6" fmla="*/ 0 w 190500"/>
                  <a:gd name="connsiteY6" fmla="*/ 9525 h 190500"/>
                  <a:gd name="connsiteX7" fmla="*/ 9525 w 190500"/>
                  <a:gd name="connsiteY7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190500">
                    <a:moveTo>
                      <a:pt x="180975" y="0"/>
                    </a:moveTo>
                    <a:cubicBezTo>
                      <a:pt x="186236" y="0"/>
                      <a:pt x="190500" y="4264"/>
                      <a:pt x="190500" y="9525"/>
                    </a:cubicBezTo>
                    <a:lnTo>
                      <a:pt x="190500" y="180975"/>
                    </a:lnTo>
                    <a:cubicBezTo>
                      <a:pt x="190500" y="186236"/>
                      <a:pt x="186236" y="190500"/>
                      <a:pt x="180975" y="190500"/>
                    </a:cubicBezTo>
                    <a:lnTo>
                      <a:pt x="9525" y="190500"/>
                    </a:lnTo>
                    <a:cubicBezTo>
                      <a:pt x="4264" y="190500"/>
                      <a:pt x="0" y="186236"/>
                      <a:pt x="0" y="180975"/>
                    </a:cubicBezTo>
                    <a:lnTo>
                      <a:pt x="0" y="9525"/>
                    </a:lnTo>
                    <a:cubicBezTo>
                      <a:pt x="0" y="4264"/>
                      <a:pt x="4264" y="0"/>
                      <a:pt x="9525" y="0"/>
                    </a:cubicBezTo>
                    <a:close/>
                  </a:path>
                </a:pathLst>
              </a:custGeom>
              <a:solidFill>
                <a:srgbClr val="20399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>
                  <a:solidFill>
                    <a:srgbClr val="203993"/>
                  </a:solidFill>
                </a:endParaRPr>
              </a:p>
            </p:txBody>
          </p:sp>
          <p:grpSp>
            <p:nvGrpSpPr>
              <p:cNvPr id="16" name="Graphic 936">
                <a:extLst>
                  <a:ext uri="{FF2B5EF4-FFF2-40B4-BE49-F238E27FC236}">
                    <a16:creationId xmlns:a16="http://schemas.microsoft.com/office/drawing/2014/main" id="{93A6EC1C-6141-3E63-9901-D3471108A93D}"/>
                  </a:ext>
                </a:extLst>
              </p:cNvPr>
              <p:cNvGrpSpPr/>
              <p:nvPr/>
            </p:nvGrpSpPr>
            <p:grpSpPr>
              <a:xfrm>
                <a:off x="4876800" y="3352800"/>
                <a:ext cx="152400" cy="152400"/>
                <a:chOff x="4876800" y="3352800"/>
                <a:chExt cx="152400" cy="152400"/>
              </a:xfrm>
              <a:solidFill>
                <a:srgbClr val="FFFFFF"/>
              </a:solidFill>
            </p:grpSpPr>
            <p:sp>
              <p:nvSpPr>
                <p:cNvPr id="17" name="Freeform 1340">
                  <a:extLst>
                    <a:ext uri="{FF2B5EF4-FFF2-40B4-BE49-F238E27FC236}">
                      <a16:creationId xmlns:a16="http://schemas.microsoft.com/office/drawing/2014/main" id="{91716D6A-8A99-927E-D0B6-B02BCCD7F3BC}"/>
                    </a:ext>
                  </a:extLst>
                </p:cNvPr>
                <p:cNvSpPr/>
                <p:nvPr/>
              </p:nvSpPr>
              <p:spPr>
                <a:xfrm>
                  <a:off x="4876800" y="3352800"/>
                  <a:ext cx="152400" cy="152400"/>
                </a:xfrm>
                <a:custGeom>
                  <a:avLst/>
                  <a:gdLst>
                    <a:gd name="connsiteX0" fmla="*/ 9525 w 152400"/>
                    <a:gd name="connsiteY0" fmla="*/ 0 h 152400"/>
                    <a:gd name="connsiteX1" fmla="*/ 0 w 152400"/>
                    <a:gd name="connsiteY1" fmla="*/ 0 h 152400"/>
                    <a:gd name="connsiteX2" fmla="*/ 0 w 152400"/>
                    <a:gd name="connsiteY2" fmla="*/ 142875 h 152400"/>
                    <a:gd name="connsiteX3" fmla="*/ 0 w 152400"/>
                    <a:gd name="connsiteY3" fmla="*/ 152400 h 152400"/>
                    <a:gd name="connsiteX4" fmla="*/ 9525 w 152400"/>
                    <a:gd name="connsiteY4" fmla="*/ 152400 h 152400"/>
                    <a:gd name="connsiteX5" fmla="*/ 152400 w 152400"/>
                    <a:gd name="connsiteY5" fmla="*/ 152400 h 152400"/>
                    <a:gd name="connsiteX6" fmla="*/ 152400 w 152400"/>
                    <a:gd name="connsiteY6" fmla="*/ 142875 h 152400"/>
                    <a:gd name="connsiteX7" fmla="*/ 9525 w 152400"/>
                    <a:gd name="connsiteY7" fmla="*/ 142875 h 152400"/>
                    <a:gd name="connsiteX8" fmla="*/ 9525 w 152400"/>
                    <a:gd name="connsiteY8" fmla="*/ 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400" h="152400">
                      <a:moveTo>
                        <a:pt x="9525" y="0"/>
                      </a:moveTo>
                      <a:lnTo>
                        <a:pt x="0" y="0"/>
                      </a:lnTo>
                      <a:lnTo>
                        <a:pt x="0" y="142875"/>
                      </a:lnTo>
                      <a:lnTo>
                        <a:pt x="0" y="152400"/>
                      </a:lnTo>
                      <a:lnTo>
                        <a:pt x="9525" y="152400"/>
                      </a:lnTo>
                      <a:lnTo>
                        <a:pt x="152400" y="152400"/>
                      </a:lnTo>
                      <a:lnTo>
                        <a:pt x="152400" y="142875"/>
                      </a:lnTo>
                      <a:lnTo>
                        <a:pt x="9525" y="142875"/>
                      </a:lnTo>
                      <a:lnTo>
                        <a:pt x="952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>
                    <a:solidFill>
                      <a:srgbClr val="203993"/>
                    </a:solidFill>
                  </a:endParaRPr>
                </a:p>
              </p:txBody>
            </p:sp>
            <p:sp>
              <p:nvSpPr>
                <p:cNvPr id="18" name="Freeform 1341">
                  <a:extLst>
                    <a:ext uri="{FF2B5EF4-FFF2-40B4-BE49-F238E27FC236}">
                      <a16:creationId xmlns:a16="http://schemas.microsoft.com/office/drawing/2014/main" id="{AC2E86DA-8797-5F84-EA11-3F79D887C5F9}"/>
                    </a:ext>
                  </a:extLst>
                </p:cNvPr>
                <p:cNvSpPr/>
                <p:nvPr/>
              </p:nvSpPr>
              <p:spPr>
                <a:xfrm>
                  <a:off x="4901235" y="3362325"/>
                  <a:ext cx="127964" cy="116662"/>
                </a:xfrm>
                <a:custGeom>
                  <a:avLst/>
                  <a:gdLst>
                    <a:gd name="connsiteX0" fmla="*/ 89864 w 127964"/>
                    <a:gd name="connsiteY0" fmla="*/ 116662 h 116662"/>
                    <a:gd name="connsiteX1" fmla="*/ 105547 w 127964"/>
                    <a:gd name="connsiteY1" fmla="*/ 100980 h 116662"/>
                    <a:gd name="connsiteX2" fmla="*/ 78368 w 127964"/>
                    <a:gd name="connsiteY2" fmla="*/ 73800 h 116662"/>
                    <a:gd name="connsiteX3" fmla="*/ 39477 w 127964"/>
                    <a:gd name="connsiteY3" fmla="*/ 73800 h 116662"/>
                    <a:gd name="connsiteX4" fmla="*/ 0 w 127964"/>
                    <a:gd name="connsiteY4" fmla="*/ 4725 h 116662"/>
                    <a:gd name="connsiteX5" fmla="*/ 8279 w 127964"/>
                    <a:gd name="connsiteY5" fmla="*/ 0 h 116662"/>
                    <a:gd name="connsiteX6" fmla="*/ 45002 w 127964"/>
                    <a:gd name="connsiteY6" fmla="*/ 64275 h 116662"/>
                    <a:gd name="connsiteX7" fmla="*/ 82311 w 127964"/>
                    <a:gd name="connsiteY7" fmla="*/ 64275 h 116662"/>
                    <a:gd name="connsiteX8" fmla="*/ 112281 w 127964"/>
                    <a:gd name="connsiteY8" fmla="*/ 94245 h 116662"/>
                    <a:gd name="connsiteX9" fmla="*/ 127964 w 127964"/>
                    <a:gd name="connsiteY9" fmla="*/ 78562 h 116662"/>
                    <a:gd name="connsiteX10" fmla="*/ 127964 w 127964"/>
                    <a:gd name="connsiteY10" fmla="*/ 116662 h 116662"/>
                    <a:gd name="connsiteX11" fmla="*/ 89864 w 127964"/>
                    <a:gd name="connsiteY11" fmla="*/ 116662 h 116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7964" h="116662">
                      <a:moveTo>
                        <a:pt x="89864" y="116662"/>
                      </a:moveTo>
                      <a:lnTo>
                        <a:pt x="105547" y="100980"/>
                      </a:lnTo>
                      <a:lnTo>
                        <a:pt x="78368" y="73800"/>
                      </a:lnTo>
                      <a:lnTo>
                        <a:pt x="39477" y="73800"/>
                      </a:lnTo>
                      <a:lnTo>
                        <a:pt x="0" y="4725"/>
                      </a:lnTo>
                      <a:lnTo>
                        <a:pt x="8279" y="0"/>
                      </a:lnTo>
                      <a:lnTo>
                        <a:pt x="45002" y="64275"/>
                      </a:lnTo>
                      <a:lnTo>
                        <a:pt x="82311" y="64275"/>
                      </a:lnTo>
                      <a:lnTo>
                        <a:pt x="112281" y="94245"/>
                      </a:lnTo>
                      <a:lnTo>
                        <a:pt x="127964" y="78562"/>
                      </a:lnTo>
                      <a:lnTo>
                        <a:pt x="127964" y="116662"/>
                      </a:lnTo>
                      <a:lnTo>
                        <a:pt x="89864" y="11666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>
                    <a:solidFill>
                      <a:srgbClr val="203993"/>
                    </a:solidFill>
                  </a:endParaRPr>
                </a:p>
              </p:txBody>
            </p:sp>
          </p:grpSp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CB62923-458A-D836-32F3-0100A5141C5B}"/>
              </a:ext>
            </a:extLst>
          </p:cNvPr>
          <p:cNvGrpSpPr/>
          <p:nvPr/>
        </p:nvGrpSpPr>
        <p:grpSpPr>
          <a:xfrm>
            <a:off x="644769" y="2594614"/>
            <a:ext cx="9168148" cy="488472"/>
            <a:chOff x="644769" y="2384669"/>
            <a:chExt cx="9168148" cy="488472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45294836-5CD8-BCCC-48F9-CF752AB902FD}"/>
                </a:ext>
              </a:extLst>
            </p:cNvPr>
            <p:cNvSpPr/>
            <p:nvPr/>
          </p:nvSpPr>
          <p:spPr>
            <a:xfrm>
              <a:off x="2576917" y="2384669"/>
              <a:ext cx="7236000" cy="48847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3175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4000" rIns="72000" rtlCol="0" anchor="ctr"/>
            <a:lstStyle/>
            <a:p>
              <a:r>
                <a:rPr lang="uk-UA" sz="1200">
                  <a:solidFill>
                    <a:schemeClr val="tx1"/>
                  </a:solidFill>
                </a:rPr>
                <a:t>Неточність прогнозування обсягів продажу призводить до обов’язкового врегулювання небалансів (відхилень) на балансуючому ринку за невигідними цінами</a:t>
              </a:r>
            </a:p>
          </p:txBody>
        </p:sp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30EDD0DA-654D-E1C7-9325-10E156DE2615}"/>
                </a:ext>
              </a:extLst>
            </p:cNvPr>
            <p:cNvSpPr/>
            <p:nvPr/>
          </p:nvSpPr>
          <p:spPr>
            <a:xfrm>
              <a:off x="644769" y="2384669"/>
              <a:ext cx="2611615" cy="48847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175">
              <a:solidFill>
                <a:srgbClr val="2039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6000" rIns="36000" rtlCol="0" anchor="ctr"/>
            <a:lstStyle/>
            <a:p>
              <a:r>
                <a:rPr lang="uk-UA" sz="1200" b="1">
                  <a:solidFill>
                    <a:srgbClr val="203993"/>
                  </a:solidFill>
                </a:rPr>
                <a:t>Втрати на</a:t>
              </a:r>
            </a:p>
            <a:p>
              <a:r>
                <a:rPr lang="uk-UA" sz="1200" b="1">
                  <a:solidFill>
                    <a:srgbClr val="203993"/>
                  </a:solidFill>
                </a:rPr>
                <a:t>небалансах</a:t>
              </a:r>
            </a:p>
          </p:txBody>
        </p:sp>
        <p:grpSp>
          <p:nvGrpSpPr>
            <p:cNvPr id="22" name="Group 1000">
              <a:extLst>
                <a:ext uri="{FF2B5EF4-FFF2-40B4-BE49-F238E27FC236}">
                  <a16:creationId xmlns:a16="http://schemas.microsoft.com/office/drawing/2014/main" id="{FFCFB140-B633-C11A-B41C-EC50DF1D2CE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0579" y="2450185"/>
              <a:ext cx="360000" cy="360000"/>
              <a:chOff x="4857750" y="3333750"/>
              <a:chExt cx="190500" cy="190500"/>
            </a:xfrm>
          </p:grpSpPr>
          <p:sp>
            <p:nvSpPr>
              <p:cNvPr id="23" name="Freeform 986">
                <a:extLst>
                  <a:ext uri="{FF2B5EF4-FFF2-40B4-BE49-F238E27FC236}">
                    <a16:creationId xmlns:a16="http://schemas.microsoft.com/office/drawing/2014/main" id="{90436524-3B22-EF53-405F-368863CF0F7E}"/>
                  </a:ext>
                </a:extLst>
              </p:cNvPr>
              <p:cNvSpPr/>
              <p:nvPr/>
            </p:nvSpPr>
            <p:spPr>
              <a:xfrm>
                <a:off x="4857750" y="3333750"/>
                <a:ext cx="190500" cy="190500"/>
              </a:xfrm>
              <a:custGeom>
                <a:avLst/>
                <a:gdLst>
                  <a:gd name="connsiteX0" fmla="*/ 180975 w 190500"/>
                  <a:gd name="connsiteY0" fmla="*/ 0 h 190500"/>
                  <a:gd name="connsiteX1" fmla="*/ 190500 w 190500"/>
                  <a:gd name="connsiteY1" fmla="*/ 9525 h 190500"/>
                  <a:gd name="connsiteX2" fmla="*/ 190500 w 190500"/>
                  <a:gd name="connsiteY2" fmla="*/ 180975 h 190500"/>
                  <a:gd name="connsiteX3" fmla="*/ 180975 w 190500"/>
                  <a:gd name="connsiteY3" fmla="*/ 190500 h 190500"/>
                  <a:gd name="connsiteX4" fmla="*/ 9525 w 190500"/>
                  <a:gd name="connsiteY4" fmla="*/ 190500 h 190500"/>
                  <a:gd name="connsiteX5" fmla="*/ 0 w 190500"/>
                  <a:gd name="connsiteY5" fmla="*/ 180975 h 190500"/>
                  <a:gd name="connsiteX6" fmla="*/ 0 w 190500"/>
                  <a:gd name="connsiteY6" fmla="*/ 9525 h 190500"/>
                  <a:gd name="connsiteX7" fmla="*/ 9525 w 190500"/>
                  <a:gd name="connsiteY7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190500">
                    <a:moveTo>
                      <a:pt x="180975" y="0"/>
                    </a:moveTo>
                    <a:cubicBezTo>
                      <a:pt x="186236" y="0"/>
                      <a:pt x="190500" y="4264"/>
                      <a:pt x="190500" y="9525"/>
                    </a:cubicBezTo>
                    <a:lnTo>
                      <a:pt x="190500" y="180975"/>
                    </a:lnTo>
                    <a:cubicBezTo>
                      <a:pt x="190500" y="186236"/>
                      <a:pt x="186236" y="190500"/>
                      <a:pt x="180975" y="190500"/>
                    </a:cubicBezTo>
                    <a:lnTo>
                      <a:pt x="9525" y="190500"/>
                    </a:lnTo>
                    <a:cubicBezTo>
                      <a:pt x="4264" y="190500"/>
                      <a:pt x="0" y="186236"/>
                      <a:pt x="0" y="180975"/>
                    </a:cubicBezTo>
                    <a:lnTo>
                      <a:pt x="0" y="9525"/>
                    </a:lnTo>
                    <a:cubicBezTo>
                      <a:pt x="0" y="4264"/>
                      <a:pt x="4264" y="0"/>
                      <a:pt x="9525" y="0"/>
                    </a:cubicBezTo>
                    <a:close/>
                  </a:path>
                </a:pathLst>
              </a:custGeom>
              <a:solidFill>
                <a:srgbClr val="20399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>
                  <a:solidFill>
                    <a:srgbClr val="203993"/>
                  </a:solidFill>
                </a:endParaRPr>
              </a:p>
            </p:txBody>
          </p:sp>
          <p:grpSp>
            <p:nvGrpSpPr>
              <p:cNvPr id="24" name="Graphic 984">
                <a:extLst>
                  <a:ext uri="{FF2B5EF4-FFF2-40B4-BE49-F238E27FC236}">
                    <a16:creationId xmlns:a16="http://schemas.microsoft.com/office/drawing/2014/main" id="{7B6C909D-230D-9AF6-8B8E-A81FC578406C}"/>
                  </a:ext>
                </a:extLst>
              </p:cNvPr>
              <p:cNvGrpSpPr/>
              <p:nvPr/>
            </p:nvGrpSpPr>
            <p:grpSpPr>
              <a:xfrm>
                <a:off x="4867483" y="3371850"/>
                <a:ext cx="171033" cy="114300"/>
                <a:chOff x="4867483" y="3371850"/>
                <a:chExt cx="171033" cy="114300"/>
              </a:xfrm>
              <a:solidFill>
                <a:srgbClr val="FFFFFF"/>
              </a:solidFill>
            </p:grpSpPr>
            <p:sp>
              <p:nvSpPr>
                <p:cNvPr id="25" name="Freeform 991">
                  <a:extLst>
                    <a:ext uri="{FF2B5EF4-FFF2-40B4-BE49-F238E27FC236}">
                      <a16:creationId xmlns:a16="http://schemas.microsoft.com/office/drawing/2014/main" id="{6528E8AC-9C51-241E-9288-DFB0B0EA6367}"/>
                    </a:ext>
                  </a:extLst>
                </p:cNvPr>
                <p:cNvSpPr/>
                <p:nvPr/>
              </p:nvSpPr>
              <p:spPr>
                <a:xfrm>
                  <a:off x="4924425" y="3448050"/>
                  <a:ext cx="57150" cy="38100"/>
                </a:xfrm>
                <a:custGeom>
                  <a:avLst/>
                  <a:gdLst>
                    <a:gd name="connsiteX0" fmla="*/ 28575 w 57150"/>
                    <a:gd name="connsiteY0" fmla="*/ 0 h 38100"/>
                    <a:gd name="connsiteX1" fmla="*/ 0 w 57150"/>
                    <a:gd name="connsiteY1" fmla="*/ 38100 h 38100"/>
                    <a:gd name="connsiteX2" fmla="*/ 57150 w 57150"/>
                    <a:gd name="connsiteY2" fmla="*/ 38100 h 38100"/>
                    <a:gd name="connsiteX3" fmla="*/ 28575 w 57150"/>
                    <a:gd name="connsiteY3" fmla="*/ 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" h="38100">
                      <a:moveTo>
                        <a:pt x="28575" y="0"/>
                      </a:moveTo>
                      <a:lnTo>
                        <a:pt x="0" y="38100"/>
                      </a:lnTo>
                      <a:lnTo>
                        <a:pt x="57150" y="38100"/>
                      </a:lnTo>
                      <a:lnTo>
                        <a:pt x="2857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>
                    <a:solidFill>
                      <a:srgbClr val="203993"/>
                    </a:solidFill>
                  </a:endParaRPr>
                </a:p>
              </p:txBody>
            </p:sp>
            <p:sp>
              <p:nvSpPr>
                <p:cNvPr id="26" name="Freeform 992">
                  <a:extLst>
                    <a:ext uri="{FF2B5EF4-FFF2-40B4-BE49-F238E27FC236}">
                      <a16:creationId xmlns:a16="http://schemas.microsoft.com/office/drawing/2014/main" id="{62B7B012-D56E-EB51-267D-AAC3F810B074}"/>
                    </a:ext>
                  </a:extLst>
                </p:cNvPr>
                <p:cNvSpPr/>
                <p:nvPr/>
              </p:nvSpPr>
              <p:spPr>
                <a:xfrm rot="-4903036">
                  <a:off x="4948237" y="3348037"/>
                  <a:ext cx="9524" cy="171449"/>
                </a:xfrm>
                <a:custGeom>
                  <a:avLst/>
                  <a:gdLst>
                    <a:gd name="connsiteX0" fmla="*/ 0 w 9524"/>
                    <a:gd name="connsiteY0" fmla="*/ 0 h 171449"/>
                    <a:gd name="connsiteX1" fmla="*/ 9525 w 9524"/>
                    <a:gd name="connsiteY1" fmla="*/ 0 h 171449"/>
                    <a:gd name="connsiteX2" fmla="*/ 9525 w 9524"/>
                    <a:gd name="connsiteY2" fmla="*/ 171450 h 171449"/>
                    <a:gd name="connsiteX3" fmla="*/ 0 w 9524"/>
                    <a:gd name="connsiteY3" fmla="*/ 171450 h 171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4" h="171449">
                      <a:moveTo>
                        <a:pt x="0" y="0"/>
                      </a:moveTo>
                      <a:lnTo>
                        <a:pt x="9525" y="0"/>
                      </a:lnTo>
                      <a:lnTo>
                        <a:pt x="9525" y="171450"/>
                      </a:lnTo>
                      <a:lnTo>
                        <a:pt x="0" y="1714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>
                    <a:solidFill>
                      <a:srgbClr val="203993"/>
                    </a:solidFill>
                  </a:endParaRPr>
                </a:p>
              </p:txBody>
            </p:sp>
            <p:sp>
              <p:nvSpPr>
                <p:cNvPr id="27" name="Freeform 998">
                  <a:extLst>
                    <a:ext uri="{FF2B5EF4-FFF2-40B4-BE49-F238E27FC236}">
                      <a16:creationId xmlns:a16="http://schemas.microsoft.com/office/drawing/2014/main" id="{8445146E-E3F0-24BB-98E9-CF7DCC2CC17F}"/>
                    </a:ext>
                  </a:extLst>
                </p:cNvPr>
                <p:cNvSpPr/>
                <p:nvPr/>
              </p:nvSpPr>
              <p:spPr>
                <a:xfrm>
                  <a:off x="4876800" y="3371850"/>
                  <a:ext cx="28575" cy="28575"/>
                </a:xfrm>
                <a:custGeom>
                  <a:avLst/>
                  <a:gdLst>
                    <a:gd name="connsiteX0" fmla="*/ 0 w 28575"/>
                    <a:gd name="connsiteY0" fmla="*/ 0 h 28575"/>
                    <a:gd name="connsiteX1" fmla="*/ 28575 w 28575"/>
                    <a:gd name="connsiteY1" fmla="*/ 0 h 28575"/>
                    <a:gd name="connsiteX2" fmla="*/ 28575 w 28575"/>
                    <a:gd name="connsiteY2" fmla="*/ 28575 h 28575"/>
                    <a:gd name="connsiteX3" fmla="*/ 0 w 28575"/>
                    <a:gd name="connsiteY3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5" h="28575">
                      <a:moveTo>
                        <a:pt x="0" y="0"/>
                      </a:moveTo>
                      <a:lnTo>
                        <a:pt x="28575" y="0"/>
                      </a:lnTo>
                      <a:lnTo>
                        <a:pt x="28575" y="28575"/>
                      </a:lnTo>
                      <a:lnTo>
                        <a:pt x="0" y="28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>
                    <a:solidFill>
                      <a:srgbClr val="203993"/>
                    </a:solidFill>
                  </a:endParaRPr>
                </a:p>
              </p:txBody>
            </p:sp>
            <p:sp>
              <p:nvSpPr>
                <p:cNvPr id="28" name="Freeform 999">
                  <a:extLst>
                    <a:ext uri="{FF2B5EF4-FFF2-40B4-BE49-F238E27FC236}">
                      <a16:creationId xmlns:a16="http://schemas.microsoft.com/office/drawing/2014/main" id="{4ED0A6BC-D8C4-B637-B2A9-E7DF911EF4B4}"/>
                    </a:ext>
                  </a:extLst>
                </p:cNvPr>
                <p:cNvSpPr/>
                <p:nvPr/>
              </p:nvSpPr>
              <p:spPr>
                <a:xfrm>
                  <a:off x="4981575" y="3371850"/>
                  <a:ext cx="47625" cy="47625"/>
                </a:xfrm>
                <a:custGeom>
                  <a:avLst/>
                  <a:gdLst>
                    <a:gd name="connsiteX0" fmla="*/ 0 w 47625"/>
                    <a:gd name="connsiteY0" fmla="*/ 0 h 47625"/>
                    <a:gd name="connsiteX1" fmla="*/ 47625 w 47625"/>
                    <a:gd name="connsiteY1" fmla="*/ 0 h 47625"/>
                    <a:gd name="connsiteX2" fmla="*/ 47625 w 47625"/>
                    <a:gd name="connsiteY2" fmla="*/ 47625 h 47625"/>
                    <a:gd name="connsiteX3" fmla="*/ 0 w 47625"/>
                    <a:gd name="connsiteY3" fmla="*/ 47625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5" h="47625">
                      <a:moveTo>
                        <a:pt x="0" y="0"/>
                      </a:moveTo>
                      <a:lnTo>
                        <a:pt x="47625" y="0"/>
                      </a:lnTo>
                      <a:lnTo>
                        <a:pt x="47625" y="47625"/>
                      </a:lnTo>
                      <a:lnTo>
                        <a:pt x="0" y="476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>
                    <a:solidFill>
                      <a:srgbClr val="203993"/>
                    </a:solidFill>
                  </a:endParaRPr>
                </a:p>
              </p:txBody>
            </p:sp>
          </p:grpSp>
        </p:grp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5CB1A50-DE5C-6C03-940D-413AEB0C3B59}"/>
              </a:ext>
            </a:extLst>
          </p:cNvPr>
          <p:cNvGrpSpPr/>
          <p:nvPr/>
        </p:nvGrpSpPr>
        <p:grpSpPr>
          <a:xfrm>
            <a:off x="644769" y="4022557"/>
            <a:ext cx="9168148" cy="488472"/>
            <a:chOff x="644769" y="3999222"/>
            <a:chExt cx="9168148" cy="488472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8D797424-C537-B30D-7311-15D09420917F}"/>
                </a:ext>
              </a:extLst>
            </p:cNvPr>
            <p:cNvSpPr/>
            <p:nvPr/>
          </p:nvSpPr>
          <p:spPr>
            <a:xfrm>
              <a:off x="2576917" y="3999222"/>
              <a:ext cx="7236000" cy="48847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3175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4000" rIns="252000" rtlCol="0" anchor="ctr"/>
            <a:lstStyle/>
            <a:p>
              <a:r>
                <a:rPr lang="uk-UA" sz="1200">
                  <a:solidFill>
                    <a:schemeClr val="tx1"/>
                  </a:solidFill>
                </a:rPr>
                <a:t>Для отримання стабільного прибутку необхідно добре орієнтуватися у сегментах ринку (РДН, ВДР, БР, імпорт, експорт, допоміжні послуги)</a:t>
              </a:r>
            </a:p>
          </p:txBody>
        </p:sp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C8580BB1-639C-1E7D-6582-7B2E5EBF5D21}"/>
                </a:ext>
              </a:extLst>
            </p:cNvPr>
            <p:cNvSpPr/>
            <p:nvPr/>
          </p:nvSpPr>
          <p:spPr>
            <a:xfrm>
              <a:off x="644769" y="3999222"/>
              <a:ext cx="2611615" cy="48847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175">
              <a:solidFill>
                <a:srgbClr val="2039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6000" rIns="36000" rtlCol="0" anchor="ctr"/>
            <a:lstStyle/>
            <a:p>
              <a:r>
                <a:rPr lang="uk-UA" sz="1200" b="1">
                  <a:solidFill>
                    <a:srgbClr val="203993"/>
                  </a:solidFill>
                </a:rPr>
                <a:t>Неоптимальний розподіл</a:t>
              </a:r>
            </a:p>
            <a:p>
              <a:r>
                <a:rPr lang="uk-UA" sz="1200" b="1">
                  <a:solidFill>
                    <a:srgbClr val="203993"/>
                  </a:solidFill>
                </a:rPr>
                <a:t>продажу між сегментами</a:t>
              </a:r>
            </a:p>
          </p:txBody>
        </p:sp>
        <p:grpSp>
          <p:nvGrpSpPr>
            <p:cNvPr id="32" name="Group 1315">
              <a:extLst>
                <a:ext uri="{FF2B5EF4-FFF2-40B4-BE49-F238E27FC236}">
                  <a16:creationId xmlns:a16="http://schemas.microsoft.com/office/drawing/2014/main" id="{24BF3421-EE1F-8082-8C18-5DB909732F2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0579" y="4064738"/>
              <a:ext cx="360000" cy="360000"/>
              <a:chOff x="4337289" y="5614651"/>
              <a:chExt cx="190500" cy="190500"/>
            </a:xfrm>
          </p:grpSpPr>
          <p:sp>
            <p:nvSpPr>
              <p:cNvPr id="33" name="Freeform 1316">
                <a:extLst>
                  <a:ext uri="{FF2B5EF4-FFF2-40B4-BE49-F238E27FC236}">
                    <a16:creationId xmlns:a16="http://schemas.microsoft.com/office/drawing/2014/main" id="{378F635F-8E1C-E75D-471F-4F58EAB663DB}"/>
                  </a:ext>
                </a:extLst>
              </p:cNvPr>
              <p:cNvSpPr/>
              <p:nvPr/>
            </p:nvSpPr>
            <p:spPr>
              <a:xfrm>
                <a:off x="4337289" y="5614651"/>
                <a:ext cx="190500" cy="190500"/>
              </a:xfrm>
              <a:custGeom>
                <a:avLst/>
                <a:gdLst>
                  <a:gd name="connsiteX0" fmla="*/ 180975 w 190500"/>
                  <a:gd name="connsiteY0" fmla="*/ 0 h 190500"/>
                  <a:gd name="connsiteX1" fmla="*/ 190500 w 190500"/>
                  <a:gd name="connsiteY1" fmla="*/ 9525 h 190500"/>
                  <a:gd name="connsiteX2" fmla="*/ 190500 w 190500"/>
                  <a:gd name="connsiteY2" fmla="*/ 180975 h 190500"/>
                  <a:gd name="connsiteX3" fmla="*/ 180975 w 190500"/>
                  <a:gd name="connsiteY3" fmla="*/ 190500 h 190500"/>
                  <a:gd name="connsiteX4" fmla="*/ 9525 w 190500"/>
                  <a:gd name="connsiteY4" fmla="*/ 190500 h 190500"/>
                  <a:gd name="connsiteX5" fmla="*/ 0 w 190500"/>
                  <a:gd name="connsiteY5" fmla="*/ 180975 h 190500"/>
                  <a:gd name="connsiteX6" fmla="*/ 0 w 190500"/>
                  <a:gd name="connsiteY6" fmla="*/ 9525 h 190500"/>
                  <a:gd name="connsiteX7" fmla="*/ 9525 w 190500"/>
                  <a:gd name="connsiteY7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190500">
                    <a:moveTo>
                      <a:pt x="180975" y="0"/>
                    </a:moveTo>
                    <a:cubicBezTo>
                      <a:pt x="186236" y="0"/>
                      <a:pt x="190500" y="4264"/>
                      <a:pt x="190500" y="9525"/>
                    </a:cubicBezTo>
                    <a:lnTo>
                      <a:pt x="190500" y="180975"/>
                    </a:lnTo>
                    <a:cubicBezTo>
                      <a:pt x="190500" y="186236"/>
                      <a:pt x="186236" y="190500"/>
                      <a:pt x="180975" y="190500"/>
                    </a:cubicBezTo>
                    <a:lnTo>
                      <a:pt x="9525" y="190500"/>
                    </a:lnTo>
                    <a:cubicBezTo>
                      <a:pt x="4264" y="190500"/>
                      <a:pt x="0" y="186236"/>
                      <a:pt x="0" y="180975"/>
                    </a:cubicBezTo>
                    <a:lnTo>
                      <a:pt x="0" y="9525"/>
                    </a:lnTo>
                    <a:cubicBezTo>
                      <a:pt x="0" y="4264"/>
                      <a:pt x="4264" y="0"/>
                      <a:pt x="9525" y="0"/>
                    </a:cubicBezTo>
                    <a:close/>
                  </a:path>
                </a:pathLst>
              </a:custGeom>
              <a:solidFill>
                <a:srgbClr val="20399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>
                  <a:solidFill>
                    <a:srgbClr val="203993"/>
                  </a:solidFill>
                </a:endParaRPr>
              </a:p>
            </p:txBody>
          </p:sp>
          <p:grpSp>
            <p:nvGrpSpPr>
              <p:cNvPr id="34" name="Graphic 902">
                <a:extLst>
                  <a:ext uri="{FF2B5EF4-FFF2-40B4-BE49-F238E27FC236}">
                    <a16:creationId xmlns:a16="http://schemas.microsoft.com/office/drawing/2014/main" id="{E10EC238-5205-BEB5-2316-1B6BE28D99DC}"/>
                  </a:ext>
                </a:extLst>
              </p:cNvPr>
              <p:cNvGrpSpPr/>
              <p:nvPr/>
            </p:nvGrpSpPr>
            <p:grpSpPr>
              <a:xfrm>
                <a:off x="4356339" y="5633941"/>
                <a:ext cx="152400" cy="151918"/>
                <a:chOff x="4356339" y="5633941"/>
                <a:chExt cx="152400" cy="151918"/>
              </a:xfrm>
              <a:solidFill>
                <a:srgbClr val="FFFFFF"/>
              </a:solidFill>
            </p:grpSpPr>
            <p:sp>
              <p:nvSpPr>
                <p:cNvPr id="35" name="Freeform 1318">
                  <a:extLst>
                    <a:ext uri="{FF2B5EF4-FFF2-40B4-BE49-F238E27FC236}">
                      <a16:creationId xmlns:a16="http://schemas.microsoft.com/office/drawing/2014/main" id="{B35CAE5C-A3D4-D53B-AD24-4EB2E032799F}"/>
                    </a:ext>
                  </a:extLst>
                </p:cNvPr>
                <p:cNvSpPr/>
                <p:nvPr/>
              </p:nvSpPr>
              <p:spPr>
                <a:xfrm>
                  <a:off x="4356339" y="5633941"/>
                  <a:ext cx="71437" cy="151918"/>
                </a:xfrm>
                <a:custGeom>
                  <a:avLst/>
                  <a:gdLst>
                    <a:gd name="connsiteX0" fmla="*/ 71438 w 71437"/>
                    <a:gd name="connsiteY0" fmla="*/ 86833 h 151918"/>
                    <a:gd name="connsiteX1" fmla="*/ 71438 w 71437"/>
                    <a:gd name="connsiteY1" fmla="*/ 0 h 151918"/>
                    <a:gd name="connsiteX2" fmla="*/ 0 w 71437"/>
                    <a:gd name="connsiteY2" fmla="*/ 75959 h 151918"/>
                    <a:gd name="connsiteX3" fmla="*/ 71438 w 71437"/>
                    <a:gd name="connsiteY3" fmla="*/ 151918 h 151918"/>
                    <a:gd name="connsiteX4" fmla="*/ 71438 w 71437"/>
                    <a:gd name="connsiteY4" fmla="*/ 86833 h 151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437" h="151918">
                      <a:moveTo>
                        <a:pt x="71438" y="86833"/>
                      </a:moveTo>
                      <a:lnTo>
                        <a:pt x="71438" y="0"/>
                      </a:lnTo>
                      <a:cubicBezTo>
                        <a:pt x="31584" y="2470"/>
                        <a:pt x="0" y="35483"/>
                        <a:pt x="0" y="75959"/>
                      </a:cubicBezTo>
                      <a:cubicBezTo>
                        <a:pt x="0" y="116436"/>
                        <a:pt x="31584" y="149449"/>
                        <a:pt x="71438" y="151918"/>
                      </a:cubicBezTo>
                      <a:lnTo>
                        <a:pt x="71438" y="868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>
                    <a:solidFill>
                      <a:srgbClr val="203993"/>
                    </a:solidFill>
                  </a:endParaRPr>
                </a:p>
              </p:txBody>
            </p:sp>
            <p:sp>
              <p:nvSpPr>
                <p:cNvPr id="36" name="Freeform 1319">
                  <a:extLst>
                    <a:ext uri="{FF2B5EF4-FFF2-40B4-BE49-F238E27FC236}">
                      <a16:creationId xmlns:a16="http://schemas.microsoft.com/office/drawing/2014/main" id="{5AB6D8D9-04CB-D7DD-6E7E-12CE6FBD2CBF}"/>
                    </a:ext>
                  </a:extLst>
                </p:cNvPr>
                <p:cNvSpPr/>
                <p:nvPr/>
              </p:nvSpPr>
              <p:spPr>
                <a:xfrm>
                  <a:off x="4437301" y="5633941"/>
                  <a:ext cx="47847" cy="65085"/>
                </a:xfrm>
                <a:custGeom>
                  <a:avLst/>
                  <a:gdLst>
                    <a:gd name="connsiteX0" fmla="*/ 0 w 47847"/>
                    <a:gd name="connsiteY0" fmla="*/ 0 h 65085"/>
                    <a:gd name="connsiteX1" fmla="*/ 0 w 47847"/>
                    <a:gd name="connsiteY1" fmla="*/ 65086 h 65085"/>
                    <a:gd name="connsiteX2" fmla="*/ 47848 w 47847"/>
                    <a:gd name="connsiteY2" fmla="*/ 20923 h 65085"/>
                    <a:gd name="connsiteX3" fmla="*/ 0 w 47847"/>
                    <a:gd name="connsiteY3" fmla="*/ 0 h 65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847" h="65085">
                      <a:moveTo>
                        <a:pt x="0" y="0"/>
                      </a:moveTo>
                      <a:lnTo>
                        <a:pt x="0" y="65086"/>
                      </a:lnTo>
                      <a:lnTo>
                        <a:pt x="47848" y="20923"/>
                      </a:lnTo>
                      <a:cubicBezTo>
                        <a:pt x="35243" y="8870"/>
                        <a:pt x="18527" y="114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>
                    <a:solidFill>
                      <a:srgbClr val="203993"/>
                    </a:solidFill>
                  </a:endParaRPr>
                </a:p>
              </p:txBody>
            </p:sp>
            <p:sp>
              <p:nvSpPr>
                <p:cNvPr id="37" name="Freeform 1320">
                  <a:extLst>
                    <a:ext uri="{FF2B5EF4-FFF2-40B4-BE49-F238E27FC236}">
                      <a16:creationId xmlns:a16="http://schemas.microsoft.com/office/drawing/2014/main" id="{4FB01B72-6017-41FA-B549-F648D2215D01}"/>
                    </a:ext>
                  </a:extLst>
                </p:cNvPr>
                <p:cNvSpPr/>
                <p:nvPr/>
              </p:nvSpPr>
              <p:spPr>
                <a:xfrm>
                  <a:off x="4437301" y="5661830"/>
                  <a:ext cx="71437" cy="124029"/>
                </a:xfrm>
                <a:custGeom>
                  <a:avLst/>
                  <a:gdLst>
                    <a:gd name="connsiteX0" fmla="*/ 54336 w 71437"/>
                    <a:gd name="connsiteY0" fmla="*/ 0 h 124029"/>
                    <a:gd name="connsiteX1" fmla="*/ 0 w 71437"/>
                    <a:gd name="connsiteY1" fmla="*/ 50153 h 124029"/>
                    <a:gd name="connsiteX2" fmla="*/ 0 w 71437"/>
                    <a:gd name="connsiteY2" fmla="*/ 124030 h 124029"/>
                    <a:gd name="connsiteX3" fmla="*/ 71438 w 71437"/>
                    <a:gd name="connsiteY3" fmla="*/ 48071 h 124029"/>
                    <a:gd name="connsiteX4" fmla="*/ 54336 w 71437"/>
                    <a:gd name="connsiteY4" fmla="*/ 0 h 124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437" h="124029">
                      <a:moveTo>
                        <a:pt x="54336" y="0"/>
                      </a:moveTo>
                      <a:lnTo>
                        <a:pt x="0" y="50153"/>
                      </a:lnTo>
                      <a:lnTo>
                        <a:pt x="0" y="124030"/>
                      </a:lnTo>
                      <a:cubicBezTo>
                        <a:pt x="39854" y="121560"/>
                        <a:pt x="71438" y="88547"/>
                        <a:pt x="71438" y="48071"/>
                      </a:cubicBezTo>
                      <a:cubicBezTo>
                        <a:pt x="71438" y="29838"/>
                        <a:pt x="65017" y="13115"/>
                        <a:pt x="5433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>
                    <a:solidFill>
                      <a:srgbClr val="203993"/>
                    </a:solidFill>
                  </a:endParaRPr>
                </a:p>
              </p:txBody>
            </p:sp>
          </p:grpSp>
        </p:grp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7A11BF8-7446-4227-E12E-8C95A7378358}"/>
              </a:ext>
            </a:extLst>
          </p:cNvPr>
          <p:cNvGrpSpPr/>
          <p:nvPr/>
        </p:nvGrpSpPr>
        <p:grpSpPr>
          <a:xfrm>
            <a:off x="644769" y="4736528"/>
            <a:ext cx="9168147" cy="488472"/>
            <a:chOff x="644769" y="4624556"/>
            <a:chExt cx="9168147" cy="488472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5A58ECE9-6F6E-B3F6-2525-27F5749B5275}"/>
                </a:ext>
              </a:extLst>
            </p:cNvPr>
            <p:cNvSpPr/>
            <p:nvPr/>
          </p:nvSpPr>
          <p:spPr>
            <a:xfrm>
              <a:off x="2576916" y="4624556"/>
              <a:ext cx="7236000" cy="48847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3175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4000" rIns="72000" rtlCol="0" anchor="ctr"/>
            <a:lstStyle/>
            <a:p>
              <a:r>
                <a:rPr lang="uk-UA" sz="1200">
                  <a:solidFill>
                    <a:schemeClr val="tx1"/>
                  </a:solidFill>
                </a:rPr>
                <a:t>Регулювання електроенергетики є складним, що значно посилилося в умовах війні. Для слідкування за змінами необхідно створення окремої регуляторної функції</a:t>
              </a:r>
            </a:p>
          </p:txBody>
        </p:sp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A1947A46-39F4-00E0-223F-A4D23EECE2CC}"/>
                </a:ext>
              </a:extLst>
            </p:cNvPr>
            <p:cNvSpPr/>
            <p:nvPr/>
          </p:nvSpPr>
          <p:spPr>
            <a:xfrm>
              <a:off x="644769" y="4624556"/>
              <a:ext cx="2611615" cy="48847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175">
              <a:solidFill>
                <a:srgbClr val="2039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6000" rIns="36000" rtlCol="0" anchor="ctr"/>
            <a:lstStyle/>
            <a:p>
              <a:r>
                <a:rPr lang="uk-UA" sz="1200" b="1">
                  <a:solidFill>
                    <a:srgbClr val="203993"/>
                  </a:solidFill>
                </a:rPr>
                <a:t>Постійні зміни</a:t>
              </a:r>
            </a:p>
            <a:p>
              <a:r>
                <a:rPr lang="uk-UA" sz="1200" b="1">
                  <a:solidFill>
                    <a:srgbClr val="203993"/>
                  </a:solidFill>
                </a:rPr>
                <a:t>регуляторного поля</a:t>
              </a:r>
            </a:p>
          </p:txBody>
        </p:sp>
        <p:grpSp>
          <p:nvGrpSpPr>
            <p:cNvPr id="41" name="Group 550">
              <a:extLst>
                <a:ext uri="{FF2B5EF4-FFF2-40B4-BE49-F238E27FC236}">
                  <a16:creationId xmlns:a16="http://schemas.microsoft.com/office/drawing/2014/main" id="{AB8389DD-CD78-6C4C-EC47-477ADBB44DF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0579" y="4690079"/>
              <a:ext cx="360000" cy="360000"/>
              <a:chOff x="4857750" y="3333755"/>
              <a:chExt cx="190500" cy="190500"/>
            </a:xfrm>
          </p:grpSpPr>
          <p:sp>
            <p:nvSpPr>
              <p:cNvPr id="42" name="Freeform 523">
                <a:extLst>
                  <a:ext uri="{FF2B5EF4-FFF2-40B4-BE49-F238E27FC236}">
                    <a16:creationId xmlns:a16="http://schemas.microsoft.com/office/drawing/2014/main" id="{FD0B3CE6-6E11-2FC3-0147-A7F347518401}"/>
                  </a:ext>
                </a:extLst>
              </p:cNvPr>
              <p:cNvSpPr/>
              <p:nvPr/>
            </p:nvSpPr>
            <p:spPr>
              <a:xfrm>
                <a:off x="4857750" y="3333755"/>
                <a:ext cx="190500" cy="190500"/>
              </a:xfrm>
              <a:custGeom>
                <a:avLst/>
                <a:gdLst>
                  <a:gd name="connsiteX0" fmla="*/ 180975 w 190500"/>
                  <a:gd name="connsiteY0" fmla="*/ 0 h 190500"/>
                  <a:gd name="connsiteX1" fmla="*/ 190500 w 190500"/>
                  <a:gd name="connsiteY1" fmla="*/ 9525 h 190500"/>
                  <a:gd name="connsiteX2" fmla="*/ 190500 w 190500"/>
                  <a:gd name="connsiteY2" fmla="*/ 180975 h 190500"/>
                  <a:gd name="connsiteX3" fmla="*/ 180975 w 190500"/>
                  <a:gd name="connsiteY3" fmla="*/ 190500 h 190500"/>
                  <a:gd name="connsiteX4" fmla="*/ 9525 w 190500"/>
                  <a:gd name="connsiteY4" fmla="*/ 190500 h 190500"/>
                  <a:gd name="connsiteX5" fmla="*/ 0 w 190500"/>
                  <a:gd name="connsiteY5" fmla="*/ 180975 h 190500"/>
                  <a:gd name="connsiteX6" fmla="*/ 0 w 190500"/>
                  <a:gd name="connsiteY6" fmla="*/ 9525 h 190500"/>
                  <a:gd name="connsiteX7" fmla="*/ 9525 w 190500"/>
                  <a:gd name="connsiteY7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190500">
                    <a:moveTo>
                      <a:pt x="180975" y="0"/>
                    </a:moveTo>
                    <a:cubicBezTo>
                      <a:pt x="186236" y="0"/>
                      <a:pt x="190500" y="4264"/>
                      <a:pt x="190500" y="9525"/>
                    </a:cubicBezTo>
                    <a:lnTo>
                      <a:pt x="190500" y="180975"/>
                    </a:lnTo>
                    <a:cubicBezTo>
                      <a:pt x="190500" y="186236"/>
                      <a:pt x="186236" y="190500"/>
                      <a:pt x="180975" y="190500"/>
                    </a:cubicBezTo>
                    <a:lnTo>
                      <a:pt x="9525" y="190500"/>
                    </a:lnTo>
                    <a:cubicBezTo>
                      <a:pt x="4264" y="190500"/>
                      <a:pt x="0" y="186236"/>
                      <a:pt x="0" y="180975"/>
                    </a:cubicBezTo>
                    <a:lnTo>
                      <a:pt x="0" y="9525"/>
                    </a:lnTo>
                    <a:cubicBezTo>
                      <a:pt x="0" y="4264"/>
                      <a:pt x="4264" y="0"/>
                      <a:pt x="9525" y="0"/>
                    </a:cubicBezTo>
                    <a:close/>
                  </a:path>
                </a:pathLst>
              </a:custGeom>
              <a:solidFill>
                <a:srgbClr val="20399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>
                  <a:solidFill>
                    <a:srgbClr val="203993"/>
                  </a:solidFill>
                </a:endParaRPr>
              </a:p>
            </p:txBody>
          </p:sp>
          <p:grpSp>
            <p:nvGrpSpPr>
              <p:cNvPr id="43" name="Graphic 518">
                <a:extLst>
                  <a:ext uri="{FF2B5EF4-FFF2-40B4-BE49-F238E27FC236}">
                    <a16:creationId xmlns:a16="http://schemas.microsoft.com/office/drawing/2014/main" id="{0C0C91DB-301D-99EB-CD4A-492FEA7393E8}"/>
                  </a:ext>
                </a:extLst>
              </p:cNvPr>
              <p:cNvGrpSpPr/>
              <p:nvPr/>
            </p:nvGrpSpPr>
            <p:grpSpPr>
              <a:xfrm>
                <a:off x="4876800" y="3352800"/>
                <a:ext cx="152400" cy="152400"/>
                <a:chOff x="4876800" y="3352800"/>
                <a:chExt cx="152400" cy="152400"/>
              </a:xfrm>
              <a:solidFill>
                <a:srgbClr val="FFFFFF"/>
              </a:solidFill>
            </p:grpSpPr>
            <p:sp>
              <p:nvSpPr>
                <p:cNvPr id="44" name="Freeform 534">
                  <a:extLst>
                    <a:ext uri="{FF2B5EF4-FFF2-40B4-BE49-F238E27FC236}">
                      <a16:creationId xmlns:a16="http://schemas.microsoft.com/office/drawing/2014/main" id="{D9A80EFC-5DA4-092F-3DF3-EBECBCD8501C}"/>
                    </a:ext>
                  </a:extLst>
                </p:cNvPr>
                <p:cNvSpPr/>
                <p:nvPr/>
              </p:nvSpPr>
              <p:spPr>
                <a:xfrm>
                  <a:off x="4886325" y="3352800"/>
                  <a:ext cx="133350" cy="47625"/>
                </a:xfrm>
                <a:custGeom>
                  <a:avLst/>
                  <a:gdLst>
                    <a:gd name="connsiteX0" fmla="*/ 66675 w 133350"/>
                    <a:gd name="connsiteY0" fmla="*/ 0 h 47625"/>
                    <a:gd name="connsiteX1" fmla="*/ 0 w 133350"/>
                    <a:gd name="connsiteY1" fmla="*/ 47625 h 47625"/>
                    <a:gd name="connsiteX2" fmla="*/ 133350 w 133350"/>
                    <a:gd name="connsiteY2" fmla="*/ 47625 h 47625"/>
                    <a:gd name="connsiteX3" fmla="*/ 66675 w 133350"/>
                    <a:gd name="connsiteY3" fmla="*/ 0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350" h="47625">
                      <a:moveTo>
                        <a:pt x="66675" y="0"/>
                      </a:moveTo>
                      <a:lnTo>
                        <a:pt x="0" y="47625"/>
                      </a:lnTo>
                      <a:lnTo>
                        <a:pt x="133350" y="47625"/>
                      </a:lnTo>
                      <a:lnTo>
                        <a:pt x="6667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>
                    <a:solidFill>
                      <a:srgbClr val="203993"/>
                    </a:solidFill>
                  </a:endParaRPr>
                </a:p>
              </p:txBody>
            </p:sp>
            <p:sp>
              <p:nvSpPr>
                <p:cNvPr id="45" name="Freeform 535">
                  <a:extLst>
                    <a:ext uri="{FF2B5EF4-FFF2-40B4-BE49-F238E27FC236}">
                      <a16:creationId xmlns:a16="http://schemas.microsoft.com/office/drawing/2014/main" id="{64AF3B80-E832-C944-16E9-C74FB170BACA}"/>
                    </a:ext>
                  </a:extLst>
                </p:cNvPr>
                <p:cNvSpPr/>
                <p:nvPr/>
              </p:nvSpPr>
              <p:spPr>
                <a:xfrm>
                  <a:off x="4876800" y="3495675"/>
                  <a:ext cx="152400" cy="9525"/>
                </a:xfrm>
                <a:custGeom>
                  <a:avLst/>
                  <a:gdLst>
                    <a:gd name="connsiteX0" fmla="*/ 0 w 152400"/>
                    <a:gd name="connsiteY0" fmla="*/ 0 h 9525"/>
                    <a:gd name="connsiteX1" fmla="*/ 152400 w 152400"/>
                    <a:gd name="connsiteY1" fmla="*/ 0 h 9525"/>
                    <a:gd name="connsiteX2" fmla="*/ 152400 w 152400"/>
                    <a:gd name="connsiteY2" fmla="*/ 9525 h 9525"/>
                    <a:gd name="connsiteX3" fmla="*/ 0 w 152400"/>
                    <a:gd name="connsiteY3" fmla="*/ 9525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525">
                      <a:moveTo>
                        <a:pt x="0" y="0"/>
                      </a:moveTo>
                      <a:lnTo>
                        <a:pt x="152400" y="0"/>
                      </a:lnTo>
                      <a:lnTo>
                        <a:pt x="152400" y="9525"/>
                      </a:lnTo>
                      <a:lnTo>
                        <a:pt x="0" y="95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>
                    <a:solidFill>
                      <a:srgbClr val="203993"/>
                    </a:solidFill>
                  </a:endParaRPr>
                </a:p>
              </p:txBody>
            </p:sp>
            <p:sp>
              <p:nvSpPr>
                <p:cNvPr id="46" name="Freeform 536">
                  <a:extLst>
                    <a:ext uri="{FF2B5EF4-FFF2-40B4-BE49-F238E27FC236}">
                      <a16:creationId xmlns:a16="http://schemas.microsoft.com/office/drawing/2014/main" id="{96D3B8D5-31BC-F3F5-5756-7DA9C4988867}"/>
                    </a:ext>
                  </a:extLst>
                </p:cNvPr>
                <p:cNvSpPr/>
                <p:nvPr/>
              </p:nvSpPr>
              <p:spPr>
                <a:xfrm>
                  <a:off x="4905375" y="3409950"/>
                  <a:ext cx="9525" cy="76200"/>
                </a:xfrm>
                <a:custGeom>
                  <a:avLst/>
                  <a:gdLst>
                    <a:gd name="connsiteX0" fmla="*/ 0 w 9525"/>
                    <a:gd name="connsiteY0" fmla="*/ 0 h 76200"/>
                    <a:gd name="connsiteX1" fmla="*/ 9525 w 9525"/>
                    <a:gd name="connsiteY1" fmla="*/ 0 h 76200"/>
                    <a:gd name="connsiteX2" fmla="*/ 9525 w 9525"/>
                    <a:gd name="connsiteY2" fmla="*/ 76200 h 76200"/>
                    <a:gd name="connsiteX3" fmla="*/ 0 w 9525"/>
                    <a:gd name="connsiteY3" fmla="*/ 7620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5" h="76200">
                      <a:moveTo>
                        <a:pt x="0" y="0"/>
                      </a:moveTo>
                      <a:lnTo>
                        <a:pt x="9525" y="0"/>
                      </a:lnTo>
                      <a:lnTo>
                        <a:pt x="9525" y="76200"/>
                      </a:lnTo>
                      <a:lnTo>
                        <a:pt x="0" y="762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>
                    <a:solidFill>
                      <a:srgbClr val="203993"/>
                    </a:solidFill>
                  </a:endParaRPr>
                </a:p>
              </p:txBody>
            </p:sp>
            <p:sp>
              <p:nvSpPr>
                <p:cNvPr id="47" name="Freeform 544">
                  <a:extLst>
                    <a:ext uri="{FF2B5EF4-FFF2-40B4-BE49-F238E27FC236}">
                      <a16:creationId xmlns:a16="http://schemas.microsoft.com/office/drawing/2014/main" id="{CD5F0876-F092-7464-6339-46A2620716C0}"/>
                    </a:ext>
                  </a:extLst>
                </p:cNvPr>
                <p:cNvSpPr/>
                <p:nvPr/>
              </p:nvSpPr>
              <p:spPr>
                <a:xfrm>
                  <a:off x="4933950" y="3409950"/>
                  <a:ext cx="9525" cy="76200"/>
                </a:xfrm>
                <a:custGeom>
                  <a:avLst/>
                  <a:gdLst>
                    <a:gd name="connsiteX0" fmla="*/ 0 w 9525"/>
                    <a:gd name="connsiteY0" fmla="*/ 0 h 76200"/>
                    <a:gd name="connsiteX1" fmla="*/ 9525 w 9525"/>
                    <a:gd name="connsiteY1" fmla="*/ 0 h 76200"/>
                    <a:gd name="connsiteX2" fmla="*/ 9525 w 9525"/>
                    <a:gd name="connsiteY2" fmla="*/ 76200 h 76200"/>
                    <a:gd name="connsiteX3" fmla="*/ 0 w 9525"/>
                    <a:gd name="connsiteY3" fmla="*/ 7620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5" h="76200">
                      <a:moveTo>
                        <a:pt x="0" y="0"/>
                      </a:moveTo>
                      <a:lnTo>
                        <a:pt x="9525" y="0"/>
                      </a:lnTo>
                      <a:lnTo>
                        <a:pt x="9525" y="76200"/>
                      </a:lnTo>
                      <a:lnTo>
                        <a:pt x="0" y="762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>
                    <a:solidFill>
                      <a:srgbClr val="203993"/>
                    </a:solidFill>
                  </a:endParaRPr>
                </a:p>
              </p:txBody>
            </p:sp>
            <p:sp>
              <p:nvSpPr>
                <p:cNvPr id="48" name="Freeform 545">
                  <a:extLst>
                    <a:ext uri="{FF2B5EF4-FFF2-40B4-BE49-F238E27FC236}">
                      <a16:creationId xmlns:a16="http://schemas.microsoft.com/office/drawing/2014/main" id="{A2078A89-26CA-E7B3-E51E-84D0A5BEA942}"/>
                    </a:ext>
                  </a:extLst>
                </p:cNvPr>
                <p:cNvSpPr/>
                <p:nvPr/>
              </p:nvSpPr>
              <p:spPr>
                <a:xfrm>
                  <a:off x="4962525" y="3409950"/>
                  <a:ext cx="9525" cy="76200"/>
                </a:xfrm>
                <a:custGeom>
                  <a:avLst/>
                  <a:gdLst>
                    <a:gd name="connsiteX0" fmla="*/ 0 w 9525"/>
                    <a:gd name="connsiteY0" fmla="*/ 0 h 76200"/>
                    <a:gd name="connsiteX1" fmla="*/ 9525 w 9525"/>
                    <a:gd name="connsiteY1" fmla="*/ 0 h 76200"/>
                    <a:gd name="connsiteX2" fmla="*/ 9525 w 9525"/>
                    <a:gd name="connsiteY2" fmla="*/ 76200 h 76200"/>
                    <a:gd name="connsiteX3" fmla="*/ 0 w 9525"/>
                    <a:gd name="connsiteY3" fmla="*/ 7620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5" h="76200">
                      <a:moveTo>
                        <a:pt x="0" y="0"/>
                      </a:moveTo>
                      <a:lnTo>
                        <a:pt x="9525" y="0"/>
                      </a:lnTo>
                      <a:lnTo>
                        <a:pt x="9525" y="76200"/>
                      </a:lnTo>
                      <a:lnTo>
                        <a:pt x="0" y="762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>
                    <a:solidFill>
                      <a:srgbClr val="203993"/>
                    </a:solidFill>
                  </a:endParaRPr>
                </a:p>
              </p:txBody>
            </p:sp>
            <p:sp>
              <p:nvSpPr>
                <p:cNvPr id="49" name="Freeform 546">
                  <a:extLst>
                    <a:ext uri="{FF2B5EF4-FFF2-40B4-BE49-F238E27FC236}">
                      <a16:creationId xmlns:a16="http://schemas.microsoft.com/office/drawing/2014/main" id="{00E69CCB-8AAC-922E-935C-0D0E7D117CEE}"/>
                    </a:ext>
                  </a:extLst>
                </p:cNvPr>
                <p:cNvSpPr/>
                <p:nvPr/>
              </p:nvSpPr>
              <p:spPr>
                <a:xfrm>
                  <a:off x="4991100" y="3409950"/>
                  <a:ext cx="9525" cy="76200"/>
                </a:xfrm>
                <a:custGeom>
                  <a:avLst/>
                  <a:gdLst>
                    <a:gd name="connsiteX0" fmla="*/ 0 w 9525"/>
                    <a:gd name="connsiteY0" fmla="*/ 0 h 76200"/>
                    <a:gd name="connsiteX1" fmla="*/ 9525 w 9525"/>
                    <a:gd name="connsiteY1" fmla="*/ 0 h 76200"/>
                    <a:gd name="connsiteX2" fmla="*/ 9525 w 9525"/>
                    <a:gd name="connsiteY2" fmla="*/ 76200 h 76200"/>
                    <a:gd name="connsiteX3" fmla="*/ 0 w 9525"/>
                    <a:gd name="connsiteY3" fmla="*/ 7620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5" h="76200">
                      <a:moveTo>
                        <a:pt x="0" y="0"/>
                      </a:moveTo>
                      <a:lnTo>
                        <a:pt x="9525" y="0"/>
                      </a:lnTo>
                      <a:lnTo>
                        <a:pt x="9525" y="76200"/>
                      </a:lnTo>
                      <a:lnTo>
                        <a:pt x="0" y="762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>
                    <a:solidFill>
                      <a:srgbClr val="203993"/>
                    </a:solidFill>
                  </a:endParaRPr>
                </a:p>
              </p:txBody>
            </p:sp>
          </p:grpSp>
        </p:grp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C62AC9B-9BC1-A686-9180-06EA9E1E77EC}"/>
              </a:ext>
            </a:extLst>
          </p:cNvPr>
          <p:cNvGrpSpPr/>
          <p:nvPr/>
        </p:nvGrpSpPr>
        <p:grpSpPr>
          <a:xfrm>
            <a:off x="644769" y="3308586"/>
            <a:ext cx="9168148" cy="488472"/>
            <a:chOff x="644769" y="3000668"/>
            <a:chExt cx="9168148" cy="488472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D3E782AC-F70C-05D4-3CFA-2AA9FDB4CFC2}"/>
                </a:ext>
              </a:extLst>
            </p:cNvPr>
            <p:cNvSpPr/>
            <p:nvPr/>
          </p:nvSpPr>
          <p:spPr>
            <a:xfrm>
              <a:off x="2576917" y="3000668"/>
              <a:ext cx="7236000" cy="48847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3175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4000" rIns="72000" rtlCol="0" anchor="ctr"/>
            <a:lstStyle/>
            <a:p>
              <a:r>
                <a:rPr lang="uk-UA" sz="1200">
                  <a:solidFill>
                    <a:schemeClr val="tx1"/>
                  </a:solidFill>
                </a:rPr>
                <a:t>Недотримання нових вимог стосовно прозорості та запобіганню маніпуляціям в енергетиці призводить до штрафів з боку Регулятора. Вимоги </a:t>
              </a:r>
              <a:r>
                <a:rPr lang="en-US" sz="1200">
                  <a:solidFill>
                    <a:schemeClr val="tx1"/>
                  </a:solidFill>
                </a:rPr>
                <a:t>REMIT </a:t>
              </a:r>
              <a:r>
                <a:rPr lang="uk-UA" sz="1200">
                  <a:solidFill>
                    <a:schemeClr val="tx1"/>
                  </a:solidFill>
                </a:rPr>
                <a:t>саме </a:t>
              </a:r>
              <a:r>
                <a:rPr lang="ru-RU" sz="1200">
                  <a:solidFill>
                    <a:schemeClr val="tx1"/>
                  </a:solidFill>
                </a:rPr>
                <a:t>до </a:t>
              </a:r>
              <a:r>
                <a:rPr lang="uk-UA" sz="1200">
                  <a:solidFill>
                    <a:schemeClr val="tx1"/>
                  </a:solidFill>
                </a:rPr>
                <a:t>генерації – найсуворіші</a:t>
              </a:r>
            </a:p>
          </p:txBody>
        </p:sp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E267B0C5-6215-9D98-9A38-F09058B4BB12}"/>
                </a:ext>
              </a:extLst>
            </p:cNvPr>
            <p:cNvSpPr/>
            <p:nvPr/>
          </p:nvSpPr>
          <p:spPr>
            <a:xfrm>
              <a:off x="644769" y="3000668"/>
              <a:ext cx="2611615" cy="48847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175">
              <a:solidFill>
                <a:srgbClr val="2039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6000" rIns="36000" rtlCol="0" anchor="ctr"/>
            <a:lstStyle/>
            <a:p>
              <a:r>
                <a:rPr lang="uk-UA" sz="1200" b="1">
                  <a:solidFill>
                    <a:srgbClr val="203993"/>
                  </a:solidFill>
                </a:rPr>
                <a:t>Величезні штрафи</a:t>
              </a:r>
            </a:p>
            <a:p>
              <a:r>
                <a:rPr lang="uk-UA" sz="1200" b="1">
                  <a:solidFill>
                    <a:srgbClr val="203993"/>
                  </a:solidFill>
                </a:rPr>
                <a:t>на недотримання </a:t>
              </a:r>
              <a:r>
                <a:rPr lang="en-US" sz="1200" b="1">
                  <a:solidFill>
                    <a:srgbClr val="203993"/>
                  </a:solidFill>
                </a:rPr>
                <a:t>REMIT</a:t>
              </a:r>
              <a:endParaRPr lang="uk-UA" sz="1200" b="1">
                <a:solidFill>
                  <a:srgbClr val="203993"/>
                </a:solidFill>
              </a:endParaRPr>
            </a:p>
          </p:txBody>
        </p:sp>
        <p:grpSp>
          <p:nvGrpSpPr>
            <p:cNvPr id="53" name="Group 1067">
              <a:extLst>
                <a:ext uri="{FF2B5EF4-FFF2-40B4-BE49-F238E27FC236}">
                  <a16:creationId xmlns:a16="http://schemas.microsoft.com/office/drawing/2014/main" id="{3C91BA19-7823-D1D4-5642-542BC58C909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0579" y="3066184"/>
              <a:ext cx="360000" cy="360000"/>
              <a:chOff x="4857750" y="3333750"/>
              <a:chExt cx="190500" cy="190500"/>
            </a:xfrm>
          </p:grpSpPr>
          <p:sp>
            <p:nvSpPr>
              <p:cNvPr id="54" name="Freeform 1065">
                <a:extLst>
                  <a:ext uri="{FF2B5EF4-FFF2-40B4-BE49-F238E27FC236}">
                    <a16:creationId xmlns:a16="http://schemas.microsoft.com/office/drawing/2014/main" id="{CD241D66-1DDD-DFA0-40ED-C03A4898D8B0}"/>
                  </a:ext>
                </a:extLst>
              </p:cNvPr>
              <p:cNvSpPr/>
              <p:nvPr/>
            </p:nvSpPr>
            <p:spPr>
              <a:xfrm>
                <a:off x="4857750" y="3333750"/>
                <a:ext cx="190500" cy="190500"/>
              </a:xfrm>
              <a:custGeom>
                <a:avLst/>
                <a:gdLst>
                  <a:gd name="connsiteX0" fmla="*/ 180975 w 190500"/>
                  <a:gd name="connsiteY0" fmla="*/ 0 h 190500"/>
                  <a:gd name="connsiteX1" fmla="*/ 190500 w 190500"/>
                  <a:gd name="connsiteY1" fmla="*/ 9525 h 190500"/>
                  <a:gd name="connsiteX2" fmla="*/ 190500 w 190500"/>
                  <a:gd name="connsiteY2" fmla="*/ 180975 h 190500"/>
                  <a:gd name="connsiteX3" fmla="*/ 180975 w 190500"/>
                  <a:gd name="connsiteY3" fmla="*/ 190500 h 190500"/>
                  <a:gd name="connsiteX4" fmla="*/ 9525 w 190500"/>
                  <a:gd name="connsiteY4" fmla="*/ 190500 h 190500"/>
                  <a:gd name="connsiteX5" fmla="*/ 0 w 190500"/>
                  <a:gd name="connsiteY5" fmla="*/ 180975 h 190500"/>
                  <a:gd name="connsiteX6" fmla="*/ 0 w 190500"/>
                  <a:gd name="connsiteY6" fmla="*/ 9525 h 190500"/>
                  <a:gd name="connsiteX7" fmla="*/ 9525 w 190500"/>
                  <a:gd name="connsiteY7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190500">
                    <a:moveTo>
                      <a:pt x="180975" y="0"/>
                    </a:moveTo>
                    <a:cubicBezTo>
                      <a:pt x="186236" y="0"/>
                      <a:pt x="190500" y="4264"/>
                      <a:pt x="190500" y="9525"/>
                    </a:cubicBezTo>
                    <a:lnTo>
                      <a:pt x="190500" y="180975"/>
                    </a:lnTo>
                    <a:cubicBezTo>
                      <a:pt x="190500" y="186236"/>
                      <a:pt x="186236" y="190500"/>
                      <a:pt x="180975" y="190500"/>
                    </a:cubicBezTo>
                    <a:lnTo>
                      <a:pt x="9525" y="190500"/>
                    </a:lnTo>
                    <a:cubicBezTo>
                      <a:pt x="4264" y="190500"/>
                      <a:pt x="0" y="186236"/>
                      <a:pt x="0" y="180975"/>
                    </a:cubicBezTo>
                    <a:lnTo>
                      <a:pt x="0" y="9525"/>
                    </a:lnTo>
                    <a:cubicBezTo>
                      <a:pt x="0" y="4264"/>
                      <a:pt x="4264" y="0"/>
                      <a:pt x="9525" y="0"/>
                    </a:cubicBezTo>
                    <a:close/>
                  </a:path>
                </a:pathLst>
              </a:custGeom>
              <a:solidFill>
                <a:srgbClr val="20399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>
                  <a:solidFill>
                    <a:srgbClr val="203993"/>
                  </a:solidFill>
                </a:endParaRPr>
              </a:p>
            </p:txBody>
          </p:sp>
          <p:sp>
            <p:nvSpPr>
              <p:cNvPr id="55" name="Freeform 1066">
                <a:extLst>
                  <a:ext uri="{FF2B5EF4-FFF2-40B4-BE49-F238E27FC236}">
                    <a16:creationId xmlns:a16="http://schemas.microsoft.com/office/drawing/2014/main" id="{11CCD485-8C3E-32D8-E49B-62C2C4818D17}"/>
                  </a:ext>
                </a:extLst>
              </p:cNvPr>
              <p:cNvSpPr/>
              <p:nvPr/>
            </p:nvSpPr>
            <p:spPr>
              <a:xfrm>
                <a:off x="4938393" y="3361655"/>
                <a:ext cx="29211" cy="134019"/>
              </a:xfrm>
              <a:custGeom>
                <a:avLst/>
                <a:gdLst>
                  <a:gd name="connsiteX0" fmla="*/ 14803 w 29211"/>
                  <a:gd name="connsiteY0" fmla="*/ 134020 h 134019"/>
                  <a:gd name="connsiteX1" fmla="*/ 4145 w 29211"/>
                  <a:gd name="connsiteY1" fmla="*/ 129874 h 134019"/>
                  <a:gd name="connsiteX2" fmla="*/ 0 w 29211"/>
                  <a:gd name="connsiteY2" fmla="*/ 119709 h 134019"/>
                  <a:gd name="connsiteX3" fmla="*/ 4145 w 29211"/>
                  <a:gd name="connsiteY3" fmla="*/ 109545 h 134019"/>
                  <a:gd name="connsiteX4" fmla="*/ 14803 w 29211"/>
                  <a:gd name="connsiteY4" fmla="*/ 105597 h 134019"/>
                  <a:gd name="connsiteX5" fmla="*/ 25165 w 29211"/>
                  <a:gd name="connsiteY5" fmla="*/ 109545 h 134019"/>
                  <a:gd name="connsiteX6" fmla="*/ 29212 w 29211"/>
                  <a:gd name="connsiteY6" fmla="*/ 119709 h 134019"/>
                  <a:gd name="connsiteX7" fmla="*/ 25165 w 29211"/>
                  <a:gd name="connsiteY7" fmla="*/ 129874 h 134019"/>
                  <a:gd name="connsiteX8" fmla="*/ 14803 w 29211"/>
                  <a:gd name="connsiteY8" fmla="*/ 134020 h 134019"/>
                  <a:gd name="connsiteX9" fmla="*/ 8685 w 29211"/>
                  <a:gd name="connsiteY9" fmla="*/ 89906 h 134019"/>
                  <a:gd name="connsiteX10" fmla="*/ 5280 w 29211"/>
                  <a:gd name="connsiteY10" fmla="*/ 64641 h 134019"/>
                  <a:gd name="connsiteX11" fmla="*/ 3652 w 29211"/>
                  <a:gd name="connsiteY11" fmla="*/ 34739 h 134019"/>
                  <a:gd name="connsiteX12" fmla="*/ 3652 w 29211"/>
                  <a:gd name="connsiteY12" fmla="*/ 0 h 134019"/>
                  <a:gd name="connsiteX13" fmla="*/ 25758 w 29211"/>
                  <a:gd name="connsiteY13" fmla="*/ 0 h 134019"/>
                  <a:gd name="connsiteX14" fmla="*/ 25758 w 29211"/>
                  <a:gd name="connsiteY14" fmla="*/ 34739 h 134019"/>
                  <a:gd name="connsiteX15" fmla="*/ 24129 w 29211"/>
                  <a:gd name="connsiteY15" fmla="*/ 64641 h 134019"/>
                  <a:gd name="connsiteX16" fmla="*/ 20528 w 29211"/>
                  <a:gd name="connsiteY16" fmla="*/ 89906 h 134019"/>
                  <a:gd name="connsiteX17" fmla="*/ 8685 w 29211"/>
                  <a:gd name="connsiteY17" fmla="*/ 89906 h 13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211" h="134019">
                    <a:moveTo>
                      <a:pt x="14803" y="134020"/>
                    </a:moveTo>
                    <a:cubicBezTo>
                      <a:pt x="10461" y="134020"/>
                      <a:pt x="6908" y="132638"/>
                      <a:pt x="4145" y="129874"/>
                    </a:cubicBezTo>
                    <a:cubicBezTo>
                      <a:pt x="1382" y="127111"/>
                      <a:pt x="0" y="123723"/>
                      <a:pt x="0" y="119709"/>
                    </a:cubicBezTo>
                    <a:cubicBezTo>
                      <a:pt x="0" y="115565"/>
                      <a:pt x="1382" y="112177"/>
                      <a:pt x="4145" y="109545"/>
                    </a:cubicBezTo>
                    <a:cubicBezTo>
                      <a:pt x="6908" y="106913"/>
                      <a:pt x="10461" y="105597"/>
                      <a:pt x="14803" y="105597"/>
                    </a:cubicBezTo>
                    <a:cubicBezTo>
                      <a:pt x="19014" y="105597"/>
                      <a:pt x="22468" y="106913"/>
                      <a:pt x="25165" y="109545"/>
                    </a:cubicBezTo>
                    <a:cubicBezTo>
                      <a:pt x="27863" y="112177"/>
                      <a:pt x="29212" y="115565"/>
                      <a:pt x="29212" y="119709"/>
                    </a:cubicBezTo>
                    <a:cubicBezTo>
                      <a:pt x="29212" y="123723"/>
                      <a:pt x="27863" y="127111"/>
                      <a:pt x="25165" y="129874"/>
                    </a:cubicBezTo>
                    <a:cubicBezTo>
                      <a:pt x="22468" y="132638"/>
                      <a:pt x="19014" y="134020"/>
                      <a:pt x="14803" y="134020"/>
                    </a:cubicBezTo>
                    <a:close/>
                    <a:moveTo>
                      <a:pt x="8685" y="89906"/>
                    </a:moveTo>
                    <a:cubicBezTo>
                      <a:pt x="7500" y="82734"/>
                      <a:pt x="6365" y="74313"/>
                      <a:pt x="5280" y="64641"/>
                    </a:cubicBezTo>
                    <a:cubicBezTo>
                      <a:pt x="4194" y="54970"/>
                      <a:pt x="3652" y="45002"/>
                      <a:pt x="3652" y="34739"/>
                    </a:cubicBezTo>
                    <a:lnTo>
                      <a:pt x="3652" y="0"/>
                    </a:lnTo>
                    <a:lnTo>
                      <a:pt x="25758" y="0"/>
                    </a:lnTo>
                    <a:lnTo>
                      <a:pt x="25758" y="34739"/>
                    </a:lnTo>
                    <a:cubicBezTo>
                      <a:pt x="25758" y="45068"/>
                      <a:pt x="25215" y="55036"/>
                      <a:pt x="24129" y="64641"/>
                    </a:cubicBezTo>
                    <a:cubicBezTo>
                      <a:pt x="23044" y="74247"/>
                      <a:pt x="21843" y="82669"/>
                      <a:pt x="20528" y="89906"/>
                    </a:cubicBezTo>
                    <a:lnTo>
                      <a:pt x="8685" y="89906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>
                  <a:solidFill>
                    <a:srgbClr val="203993"/>
                  </a:solidFill>
                </a:endParaRPr>
              </a:p>
            </p:txBody>
          </p:sp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F5EF479B-870B-0B38-9F0F-4356EA7136EB}"/>
              </a:ext>
            </a:extLst>
          </p:cNvPr>
          <p:cNvSpPr txBox="1"/>
          <p:nvPr/>
        </p:nvSpPr>
        <p:spPr>
          <a:xfrm>
            <a:off x="1328219" y="5861015"/>
            <a:ext cx="9535562" cy="470271"/>
          </a:xfrm>
          <a:prstGeom prst="rect">
            <a:avLst/>
          </a:prstGeom>
          <a:solidFill>
            <a:srgbClr val="FEF1DF"/>
          </a:solidFill>
          <a:ln w="3175">
            <a:noFill/>
            <a:prstDash val="lgDash"/>
          </a:ln>
        </p:spPr>
        <p:txBody>
          <a:bodyPr wrap="square" lIns="91440" tIns="72000" rIns="72000" bIns="72000" anchor="ctr">
            <a:noAutofit/>
          </a:bodyPr>
          <a:lstStyle/>
          <a:p>
            <a:pPr algn="ctr"/>
            <a:r>
              <a:rPr lang="uk-UA" sz="1400" b="1"/>
              <a:t>Задля нівелювання ризиків потрібно створити </a:t>
            </a:r>
            <a:r>
              <a:rPr lang="uk-UA" sz="1400" b="1">
                <a:solidFill>
                  <a:srgbClr val="173A99"/>
                </a:solidFill>
              </a:rPr>
              <a:t>окремий трейдинговий підрозділ</a:t>
            </a:r>
            <a:r>
              <a:rPr lang="uk-UA" sz="1400" b="1"/>
              <a:t>,</a:t>
            </a:r>
          </a:p>
          <a:p>
            <a:pPr algn="ctr"/>
            <a:r>
              <a:rPr lang="uk-UA" sz="1400" b="1"/>
              <a:t>що зазвичай займає багато часу, не гарантує результат та є економічно недоцільним для невеликої генерації </a:t>
            </a:r>
            <a:endParaRPr lang="ru-RU" sz="1400" b="1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568F06C-B479-A583-B895-64E850D7FD88}"/>
              </a:ext>
            </a:extLst>
          </p:cNvPr>
          <p:cNvSpPr/>
          <p:nvPr/>
        </p:nvSpPr>
        <p:spPr>
          <a:xfrm>
            <a:off x="9915836" y="1880642"/>
            <a:ext cx="2196000" cy="488472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uk-UA" sz="1400" b="1">
                <a:solidFill>
                  <a:srgbClr val="C00000"/>
                </a:solidFill>
              </a:rPr>
              <a:t>від 10 до 9000 грн/МВт.г</a:t>
            </a:r>
          </a:p>
          <a:p>
            <a:pPr algn="ctr"/>
            <a:r>
              <a:rPr lang="uk-UA" sz="900" b="1">
                <a:solidFill>
                  <a:schemeClr val="tx1"/>
                </a:solidFill>
              </a:rPr>
              <a:t>може коливатися ціна протягом доби </a:t>
            </a:r>
            <a:endParaRPr lang="LID4096" sz="900" b="1">
              <a:solidFill>
                <a:schemeClr val="tx1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535E82F-D441-8A51-22E6-AEF8EB7939CF}"/>
              </a:ext>
            </a:extLst>
          </p:cNvPr>
          <p:cNvSpPr/>
          <p:nvPr/>
        </p:nvSpPr>
        <p:spPr>
          <a:xfrm>
            <a:off x="9915836" y="2594613"/>
            <a:ext cx="2196000" cy="488472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uk-UA" sz="1400" b="1">
                <a:solidFill>
                  <a:srgbClr val="C00000"/>
                </a:solidFill>
              </a:rPr>
              <a:t>до 100% вартості</a:t>
            </a:r>
          </a:p>
          <a:p>
            <a:pPr algn="ctr"/>
            <a:r>
              <a:rPr lang="uk-UA" sz="900" b="1">
                <a:solidFill>
                  <a:schemeClr val="tx1"/>
                </a:solidFill>
              </a:rPr>
              <a:t>виробленої е/е можна втратити</a:t>
            </a:r>
            <a:endParaRPr lang="LID4096" sz="900" b="1">
              <a:solidFill>
                <a:schemeClr val="tx1"/>
              </a:solidFill>
            </a:endParaRPr>
          </a:p>
        </p:txBody>
      </p:sp>
      <p:sp>
        <p:nvSpPr>
          <p:cNvPr id="3" name="Прямоугольник 28">
            <a:extLst>
              <a:ext uri="{FF2B5EF4-FFF2-40B4-BE49-F238E27FC236}">
                <a16:creationId xmlns:a16="http://schemas.microsoft.com/office/drawing/2014/main" id="{A02D703F-E79A-267C-ABFB-ACB1D333C048}"/>
              </a:ext>
            </a:extLst>
          </p:cNvPr>
          <p:cNvSpPr/>
          <p:nvPr/>
        </p:nvSpPr>
        <p:spPr>
          <a:xfrm>
            <a:off x="9915836" y="3308584"/>
            <a:ext cx="2196000" cy="488472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до 459 млн грн</a:t>
            </a:r>
            <a:endParaRPr kumimoji="0" lang="uk-UA" sz="1400" b="1" i="0" u="none" strike="noStrike" kern="1200" cap="none" spc="0" normalizeH="0" baseline="0" noProof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90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може бути штраф за порушення 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REMIT</a:t>
            </a:r>
            <a:endParaRPr lang="uk-UA" sz="1400" b="1">
              <a:solidFill>
                <a:srgbClr val="C00000"/>
              </a:solidFill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FE4C43F5-73A5-A411-5ED9-5BC049DE0326}"/>
              </a:ext>
            </a:extLst>
          </p:cNvPr>
          <p:cNvSpPr/>
          <p:nvPr/>
        </p:nvSpPr>
        <p:spPr>
          <a:xfrm>
            <a:off x="9915836" y="4022556"/>
            <a:ext cx="2196000" cy="488472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uk-UA" sz="1400" b="1">
                <a:solidFill>
                  <a:srgbClr val="C00000"/>
                </a:solidFill>
              </a:rPr>
              <a:t>до 12 млн грн щорічно</a:t>
            </a:r>
          </a:p>
          <a:p>
            <a:pPr algn="ctr"/>
            <a:r>
              <a:rPr lang="uk-UA" sz="900" b="1">
                <a:solidFill>
                  <a:schemeClr val="tx1"/>
                </a:solidFill>
              </a:rPr>
              <a:t>можна втратити на 1 МВт потужності</a:t>
            </a:r>
            <a:endParaRPr lang="LID4096" sz="900" b="1">
              <a:solidFill>
                <a:schemeClr val="tx1"/>
              </a:solidFill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9102D7EB-5DC2-BBF1-19B1-D68F49F20A00}"/>
              </a:ext>
            </a:extLst>
          </p:cNvPr>
          <p:cNvSpPr/>
          <p:nvPr/>
        </p:nvSpPr>
        <p:spPr>
          <a:xfrm>
            <a:off x="9915836" y="4736528"/>
            <a:ext cx="2196000" cy="488472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400" b="1">
                <a:solidFill>
                  <a:srgbClr val="C00000"/>
                </a:solidFill>
                <a:latin typeface="Aptos"/>
              </a:rPr>
              <a:t>до 1,7</a:t>
            </a:r>
            <a:r>
              <a:rPr kumimoji="0" lang="uk-UA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млн грн</a:t>
            </a:r>
            <a:endParaRPr kumimoji="0" lang="uk-UA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9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може бути кожний штраф від НКРЕКП</a:t>
            </a:r>
            <a:endParaRPr kumimoji="0" lang="LID4096" sz="9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449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F5514-CDF8-FD3D-6726-C3328E8F7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69E52-71F6-F546-645E-D6EDAE56C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Новий функціонал, якій необхідно створити при самостійній роботі</a:t>
            </a:r>
            <a:endParaRPr lang="LID4096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70D8A41-2D68-20F6-6D3B-8B91AE5C3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A" smtClean="0"/>
              <a:pPr/>
              <a:t>11</a:t>
            </a:fld>
            <a:endParaRPr lang="en-UA"/>
          </a:p>
        </p:txBody>
      </p:sp>
      <p:sp>
        <p:nvSpPr>
          <p:cNvPr id="43" name="Текст 42">
            <a:extLst>
              <a:ext uri="{FF2B5EF4-FFF2-40B4-BE49-F238E27FC236}">
                <a16:creationId xmlns:a16="http://schemas.microsoft.com/office/drawing/2014/main" id="{3469B832-66F8-3C54-FA1F-A06BAC3897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sz="1200" noProof="0"/>
              <a:t>ОПЦІЯ: </a:t>
            </a:r>
            <a:r>
              <a:rPr lang="uk-UA" sz="1200" noProof="0">
                <a:latin typeface="Aptos Light" panose="020B0004020202020204" pitchFamily="34" charset="0"/>
              </a:rPr>
              <a:t>САМОСТІЙНА РОБОТА НА РИНКУ</a:t>
            </a:r>
            <a:endParaRPr lang="en-US" sz="1200" b="1" noProof="0">
              <a:solidFill>
                <a:schemeClr val="bg1">
                  <a:lumMod val="85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01B1C2E-7DAF-47A3-DE43-D488677CF095}"/>
              </a:ext>
            </a:extLst>
          </p:cNvPr>
          <p:cNvSpPr/>
          <p:nvPr/>
        </p:nvSpPr>
        <p:spPr>
          <a:xfrm>
            <a:off x="644768" y="1142999"/>
            <a:ext cx="11226591" cy="937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295" tIns="144000" rIns="74295" bIns="144000" rtlCol="0" anchor="t">
            <a:spAutoFit/>
          </a:bodyPr>
          <a:lstStyle/>
          <a:p>
            <a:pPr algn="just">
              <a:spcBef>
                <a:spcPts val="450"/>
              </a:spcBef>
              <a:spcAft>
                <a:spcPts val="750"/>
              </a:spcAft>
            </a:pPr>
            <a:r>
              <a:rPr lang="uk-UA" sz="1400" noProof="0">
                <a:solidFill>
                  <a:schemeClr val="tx1"/>
                </a:solidFill>
              </a:rPr>
              <a:t>Для ефективної та стабільної роботи на волатильному енергетичному ринку необхідно створити не тільки нові підрозділи з відповідним функціоналом, але і врахувати зростання навантаження на існуючі служби — бухгалтерію, казначейство, відділи планування, бюджетування, розрахунків та, власне, керівництво. Фактично це означає створення нового підприємства всередині підприємства.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9C8ED7B-0845-E068-A01A-A45BA30450D3}"/>
              </a:ext>
            </a:extLst>
          </p:cNvPr>
          <p:cNvCxnSpPr>
            <a:cxnSpLocks/>
          </p:cNvCxnSpPr>
          <p:nvPr/>
        </p:nvCxnSpPr>
        <p:spPr>
          <a:xfrm>
            <a:off x="645229" y="1142999"/>
            <a:ext cx="11240996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82AC014-3DB9-7604-2107-E8AF52E1CEAC}"/>
              </a:ext>
            </a:extLst>
          </p:cNvPr>
          <p:cNvCxnSpPr>
            <a:cxnSpLocks/>
          </p:cNvCxnSpPr>
          <p:nvPr/>
        </p:nvCxnSpPr>
        <p:spPr>
          <a:xfrm>
            <a:off x="603956" y="2080142"/>
            <a:ext cx="11240996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96162C-44C4-F8AE-0873-EAE867BAFE69}"/>
              </a:ext>
            </a:extLst>
          </p:cNvPr>
          <p:cNvSpPr/>
          <p:nvPr/>
        </p:nvSpPr>
        <p:spPr>
          <a:xfrm>
            <a:off x="603956" y="3568585"/>
            <a:ext cx="1872000" cy="432000"/>
          </a:xfrm>
          <a:prstGeom prst="rect">
            <a:avLst/>
          </a:prstGeom>
          <a:solidFill>
            <a:srgbClr val="173A99"/>
          </a:solidFill>
          <a:ln w="3175">
            <a:solidFill>
              <a:srgbClr val="173A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uk-UA" sz="1200" b="1">
                <a:solidFill>
                  <a:schemeClr val="bg1"/>
                </a:solidFill>
              </a:rPr>
              <a:t>Аналітика</a:t>
            </a:r>
            <a:endParaRPr lang="LID4096" sz="1200" b="1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7F4F55C-CDBB-D22E-2ACE-F89D7058101A}"/>
              </a:ext>
            </a:extLst>
          </p:cNvPr>
          <p:cNvSpPr/>
          <p:nvPr/>
        </p:nvSpPr>
        <p:spPr>
          <a:xfrm>
            <a:off x="603956" y="4086097"/>
            <a:ext cx="1931100" cy="1361911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 noProof="0">
                <a:solidFill>
                  <a:schemeClr val="tx1"/>
                </a:solidFill>
              </a:rPr>
              <a:t>аналітика ситуації та цін на енергетичному ринку (Україна, Європа)</a:t>
            </a:r>
          </a:p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 noProof="0">
                <a:solidFill>
                  <a:schemeClr val="tx1"/>
                </a:solidFill>
              </a:rPr>
              <a:t>прогноз та оновлення цін на РДН, ВДР, балансуючому ринку (БР)</a:t>
            </a:r>
          </a:p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 noProof="0">
                <a:solidFill>
                  <a:schemeClr val="tx1"/>
                </a:solidFill>
              </a:rPr>
              <a:t>визначення оптимальної моделі роботи обладнання</a:t>
            </a:r>
          </a:p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 noProof="0">
                <a:solidFill>
                  <a:schemeClr val="tx1"/>
                </a:solidFill>
              </a:rPr>
              <a:t>формування та оптимізація маржинального графіку генерації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124582-259D-2776-9013-BC08A7C7C027}"/>
              </a:ext>
            </a:extLst>
          </p:cNvPr>
          <p:cNvSpPr/>
          <p:nvPr/>
        </p:nvSpPr>
        <p:spPr>
          <a:xfrm>
            <a:off x="2987247" y="3568585"/>
            <a:ext cx="1872000" cy="432000"/>
          </a:xfrm>
          <a:prstGeom prst="rect">
            <a:avLst/>
          </a:prstGeom>
          <a:solidFill>
            <a:srgbClr val="173A99"/>
          </a:solidFill>
          <a:ln w="3175">
            <a:solidFill>
              <a:srgbClr val="173A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uk-UA" sz="1200" b="1">
                <a:solidFill>
                  <a:schemeClr val="bg1"/>
                </a:solidFill>
              </a:rPr>
              <a:t>Диспетчеризація</a:t>
            </a:r>
            <a:endParaRPr lang="LID4096" sz="1200" b="1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776B5C1-2108-1AB2-5BE8-D52A20652807}"/>
              </a:ext>
            </a:extLst>
          </p:cNvPr>
          <p:cNvSpPr/>
          <p:nvPr/>
        </p:nvSpPr>
        <p:spPr>
          <a:xfrm>
            <a:off x="2987246" y="4132688"/>
            <a:ext cx="2145963" cy="118494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 noProof="0">
                <a:solidFill>
                  <a:schemeClr val="tx1"/>
                </a:solidFill>
              </a:rPr>
              <a:t>технологічний графік (стан та доступні режими роботи установки)</a:t>
            </a:r>
          </a:p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 noProof="0">
                <a:solidFill>
                  <a:schemeClr val="tx1"/>
                </a:solidFill>
              </a:rPr>
              <a:t>завантаження графіків купівлі-продажу на електронні платформи (MMS, XMtrade, УЕБ…) </a:t>
            </a:r>
          </a:p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 noProof="0">
                <a:solidFill>
                  <a:schemeClr val="tx1"/>
                </a:solidFill>
              </a:rPr>
              <a:t>завантаження та актуалізація графіків відпуску до Системи управління ринком (СУР)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B391C63-6D1A-521F-0750-0E5DC47EA203}"/>
              </a:ext>
            </a:extLst>
          </p:cNvPr>
          <p:cNvSpPr/>
          <p:nvPr/>
        </p:nvSpPr>
        <p:spPr>
          <a:xfrm>
            <a:off x="5370538" y="3568585"/>
            <a:ext cx="1872000" cy="432000"/>
          </a:xfrm>
          <a:prstGeom prst="rect">
            <a:avLst/>
          </a:prstGeom>
          <a:solidFill>
            <a:srgbClr val="173A99"/>
          </a:solidFill>
          <a:ln w="3175">
            <a:solidFill>
              <a:srgbClr val="173A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uk-UA" sz="1200" b="1">
                <a:solidFill>
                  <a:schemeClr val="bg1"/>
                </a:solidFill>
              </a:rPr>
              <a:t>Балансування</a:t>
            </a:r>
            <a:endParaRPr lang="LID4096" sz="1200" b="1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63DAC99-96C2-303B-F0B3-9E1B142C7A3C}"/>
              </a:ext>
            </a:extLst>
          </p:cNvPr>
          <p:cNvSpPr/>
          <p:nvPr/>
        </p:nvSpPr>
        <p:spPr>
          <a:xfrm>
            <a:off x="5361810" y="4135515"/>
            <a:ext cx="1901134" cy="63094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 noProof="0">
                <a:solidFill>
                  <a:schemeClr val="tx1"/>
                </a:solidFill>
              </a:rPr>
              <a:t>перевірка розрахунків небалансів від ОСП</a:t>
            </a:r>
          </a:p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 noProof="0">
                <a:solidFill>
                  <a:schemeClr val="tx1"/>
                </a:solidFill>
              </a:rPr>
              <a:t>розрахунок фінансової гарантії</a:t>
            </a:r>
          </a:p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>
                <a:solidFill>
                  <a:schemeClr val="tx1"/>
                </a:solidFill>
              </a:rPr>
              <a:t>розрахунки по небалансах</a:t>
            </a:r>
            <a:endParaRPr lang="uk-UA" sz="900" noProof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0886EE9-18DB-8251-FCBA-613CD31D80B5}"/>
              </a:ext>
            </a:extLst>
          </p:cNvPr>
          <p:cNvSpPr/>
          <p:nvPr/>
        </p:nvSpPr>
        <p:spPr>
          <a:xfrm>
            <a:off x="7753829" y="3568585"/>
            <a:ext cx="1872000" cy="432000"/>
          </a:xfrm>
          <a:prstGeom prst="rect">
            <a:avLst/>
          </a:prstGeom>
          <a:solidFill>
            <a:srgbClr val="173A99"/>
          </a:solidFill>
          <a:ln w="3175">
            <a:solidFill>
              <a:srgbClr val="173A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uk-UA" sz="1200" b="1">
                <a:solidFill>
                  <a:schemeClr val="bg1"/>
                </a:solidFill>
              </a:rPr>
              <a:t>Регуляторний</a:t>
            </a:r>
            <a:endParaRPr lang="LID4096" sz="1200" b="1">
              <a:solidFill>
                <a:schemeClr val="bg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90BDE2D-2A59-E66C-4AFC-B7D5B89FCCAC}"/>
              </a:ext>
            </a:extLst>
          </p:cNvPr>
          <p:cNvSpPr/>
          <p:nvPr/>
        </p:nvSpPr>
        <p:spPr>
          <a:xfrm>
            <a:off x="7753828" y="4119632"/>
            <a:ext cx="2160000" cy="185435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>
                <a:solidFill>
                  <a:schemeClr val="tx1"/>
                </a:solidFill>
              </a:rPr>
              <a:t>постійне відстеження регуляторних змін та корегування роботи інших підрозділів</a:t>
            </a:r>
          </a:p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 noProof="0">
                <a:solidFill>
                  <a:schemeClr val="tx1"/>
                </a:solidFill>
              </a:rPr>
              <a:t>моніторинг виконання ліцензійних умов</a:t>
            </a:r>
          </a:p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 noProof="0">
                <a:solidFill>
                  <a:schemeClr val="tx1"/>
                </a:solidFill>
              </a:rPr>
              <a:t>подання регуляторної звітності</a:t>
            </a:r>
          </a:p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>
                <a:solidFill>
                  <a:schemeClr val="tx1"/>
                </a:solidFill>
              </a:rPr>
              <a:t>регулярне звітування </a:t>
            </a:r>
            <a:r>
              <a:rPr lang="en-US" sz="900">
                <a:solidFill>
                  <a:schemeClr val="tx1"/>
                </a:solidFill>
              </a:rPr>
              <a:t>REMIT </a:t>
            </a:r>
            <a:r>
              <a:rPr lang="uk-UA" sz="900">
                <a:solidFill>
                  <a:schemeClr val="tx1"/>
                </a:solidFill>
              </a:rPr>
              <a:t>та надання інформації на запит </a:t>
            </a:r>
            <a:r>
              <a:rPr lang="en-US" sz="900">
                <a:solidFill>
                  <a:schemeClr val="tx1"/>
                </a:solidFill>
              </a:rPr>
              <a:t>(</a:t>
            </a:r>
            <a:r>
              <a:rPr lang="uk-UA" sz="900">
                <a:solidFill>
                  <a:schemeClr val="tx1"/>
                </a:solidFill>
              </a:rPr>
              <a:t>двосторонні </a:t>
            </a:r>
            <a:r>
              <a:rPr lang="ru-RU" sz="900">
                <a:solidFill>
                  <a:schemeClr val="tx1"/>
                </a:solidFill>
              </a:rPr>
              <a:t>договори, РДН, ВДР </a:t>
            </a:r>
            <a:r>
              <a:rPr lang="uk-UA" sz="900" noProof="0">
                <a:solidFill>
                  <a:schemeClr val="tx1"/>
                </a:solidFill>
              </a:rPr>
              <a:t>тощо</a:t>
            </a:r>
            <a:r>
              <a:rPr lang="ru-RU" sz="900">
                <a:solidFill>
                  <a:schemeClr val="tx1"/>
                </a:solidFill>
              </a:rPr>
              <a:t>)</a:t>
            </a:r>
            <a:endParaRPr lang="uk-UA" sz="900" noProof="0">
              <a:solidFill>
                <a:schemeClr val="tx1"/>
              </a:solidFill>
            </a:endParaRPr>
          </a:p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 noProof="0">
                <a:solidFill>
                  <a:schemeClr val="tx1"/>
                </a:solidFill>
              </a:rPr>
              <a:t>супровід перевірок НКРЕКП</a:t>
            </a:r>
          </a:p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>
                <a:solidFill>
                  <a:schemeClr val="tx1"/>
                </a:solidFill>
              </a:rPr>
              <a:t>публікація інсайдерської інформації (щодо потужності, можливості технічного використання тощо)</a:t>
            </a:r>
            <a:endParaRPr lang="uk-UA" sz="900" noProof="0">
              <a:solidFill>
                <a:schemeClr val="tx1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552F056-95E8-F7FF-D316-602180C72498}"/>
              </a:ext>
            </a:extLst>
          </p:cNvPr>
          <p:cNvSpPr/>
          <p:nvPr/>
        </p:nvSpPr>
        <p:spPr>
          <a:xfrm>
            <a:off x="10137119" y="3568585"/>
            <a:ext cx="1872000" cy="432000"/>
          </a:xfrm>
          <a:prstGeom prst="rect">
            <a:avLst/>
          </a:prstGeom>
          <a:solidFill>
            <a:srgbClr val="173A99"/>
          </a:solidFill>
          <a:ln w="3175">
            <a:solidFill>
              <a:srgbClr val="173A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uk-UA" sz="1200" b="1">
                <a:solidFill>
                  <a:schemeClr val="bg1"/>
                </a:solidFill>
              </a:rPr>
              <a:t>Операційний</a:t>
            </a:r>
            <a:endParaRPr lang="LID4096" sz="1200" b="1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EC9E22A-A15B-B6CF-AC11-F5E726515695}"/>
              </a:ext>
            </a:extLst>
          </p:cNvPr>
          <p:cNvSpPr/>
          <p:nvPr/>
        </p:nvSpPr>
        <p:spPr>
          <a:xfrm>
            <a:off x="10125780" y="4086097"/>
            <a:ext cx="2066220" cy="769441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 noProof="0">
                <a:solidFill>
                  <a:schemeClr val="tx1"/>
                </a:solidFill>
              </a:rPr>
              <a:t>формування та погодження актів звірки перетоків електроенергії</a:t>
            </a:r>
          </a:p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 noProof="0">
                <a:solidFill>
                  <a:schemeClr val="tx1"/>
                </a:solidFill>
              </a:rPr>
              <a:t>підписання актів купівлі-продажу електроенергії та наданих послуг</a:t>
            </a:r>
          </a:p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>
                <a:solidFill>
                  <a:schemeClr val="tx1"/>
                </a:solidFill>
              </a:rPr>
              <a:t>забезпечення платежів</a:t>
            </a:r>
            <a:endParaRPr lang="uk-UA" sz="900" noProof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4884E-8452-CC43-0C6F-61C84F9AD0FC}"/>
              </a:ext>
            </a:extLst>
          </p:cNvPr>
          <p:cNvSpPr txBox="1"/>
          <p:nvPr/>
        </p:nvSpPr>
        <p:spPr>
          <a:xfrm>
            <a:off x="4732134" y="2714172"/>
            <a:ext cx="3332564" cy="307777"/>
          </a:xfrm>
          <a:prstGeom prst="rect">
            <a:avLst/>
          </a:prstGeom>
          <a:solidFill>
            <a:srgbClr val="DCE2F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Новий функціонал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8271E8D-2CE1-CBB6-84B6-49194C6C71FD}"/>
              </a:ext>
            </a:extLst>
          </p:cNvPr>
          <p:cNvSpPr/>
          <p:nvPr/>
        </p:nvSpPr>
        <p:spPr>
          <a:xfrm>
            <a:off x="2987245" y="5339436"/>
            <a:ext cx="3806747" cy="102335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 noProof="0">
                <a:solidFill>
                  <a:schemeClr val="tx1"/>
                </a:solidFill>
              </a:rPr>
              <a:t>завантаження заявок на завантаження / розвантаження до СУР</a:t>
            </a:r>
          </a:p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 noProof="0">
                <a:solidFill>
                  <a:schemeClr val="tx1"/>
                </a:solidFill>
              </a:rPr>
              <a:t>взаємодія та виконання команд ОСП на завантаження / розвантаження</a:t>
            </a:r>
          </a:p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>
                <a:solidFill>
                  <a:schemeClr val="tx1"/>
                </a:solidFill>
              </a:rPr>
              <a:t>аналіз роботи на БР та подання зауважень до ОСП</a:t>
            </a:r>
          </a:p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>
                <a:solidFill>
                  <a:schemeClr val="tx1"/>
                </a:solidFill>
              </a:rPr>
              <a:t>грошове забезпечення ескроу-рахунку для безперервної роботи на БР </a:t>
            </a:r>
          </a:p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>
                <a:solidFill>
                  <a:schemeClr val="tx1"/>
                </a:solidFill>
              </a:rPr>
              <a:t>адміністрування розрахунків за балансуючу електроенергію</a:t>
            </a:r>
            <a:endParaRPr lang="uk-UA" sz="900" noProof="0">
              <a:solidFill>
                <a:schemeClr val="tx1"/>
              </a:solidFill>
            </a:endParaRPr>
          </a:p>
          <a:p>
            <a:pPr marL="93663" indent="-936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900" noProof="0">
                <a:solidFill>
                  <a:schemeClr val="tx1"/>
                </a:solidFill>
              </a:rPr>
              <a:t>адміністрування передачі даних комерційного обліку до ППКО</a:t>
            </a:r>
          </a:p>
        </p:txBody>
      </p:sp>
      <p:cxnSp>
        <p:nvCxnSpPr>
          <p:cNvPr id="12" name="Соединитель: уступ 11">
            <a:extLst>
              <a:ext uri="{FF2B5EF4-FFF2-40B4-BE49-F238E27FC236}">
                <a16:creationId xmlns:a16="http://schemas.microsoft.com/office/drawing/2014/main" id="{45EEF89A-DA23-FE96-0FBE-19F2B7AA80D5}"/>
              </a:ext>
            </a:extLst>
          </p:cNvPr>
          <p:cNvCxnSpPr>
            <a:cxnSpLocks/>
          </p:cNvCxnSpPr>
          <p:nvPr/>
        </p:nvCxnSpPr>
        <p:spPr>
          <a:xfrm flipV="1">
            <a:off x="1590675" y="2875407"/>
            <a:ext cx="2914650" cy="495300"/>
          </a:xfrm>
          <a:prstGeom prst="bentConnector3">
            <a:avLst>
              <a:gd name="adj1" fmla="val 0"/>
            </a:avLst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B901AEC-2423-74B8-DAD6-F1CA5D715E40}"/>
              </a:ext>
            </a:extLst>
          </p:cNvPr>
          <p:cNvCxnSpPr>
            <a:cxnSpLocks/>
          </p:cNvCxnSpPr>
          <p:nvPr/>
        </p:nvCxnSpPr>
        <p:spPr>
          <a:xfrm>
            <a:off x="3943350" y="2942082"/>
            <a:ext cx="0" cy="428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F61EB3B-2858-786D-245F-BF9AFA66D33D}"/>
              </a:ext>
            </a:extLst>
          </p:cNvPr>
          <p:cNvCxnSpPr>
            <a:cxnSpLocks/>
          </p:cNvCxnSpPr>
          <p:nvPr/>
        </p:nvCxnSpPr>
        <p:spPr>
          <a:xfrm>
            <a:off x="6338887" y="3113532"/>
            <a:ext cx="0" cy="257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: уступ 24">
            <a:extLst>
              <a:ext uri="{FF2B5EF4-FFF2-40B4-BE49-F238E27FC236}">
                <a16:creationId xmlns:a16="http://schemas.microsoft.com/office/drawing/2014/main" id="{B2C039EF-EEA2-8BB3-CDE3-E0AAF4FC281E}"/>
              </a:ext>
            </a:extLst>
          </p:cNvPr>
          <p:cNvCxnSpPr>
            <a:cxnSpLocks/>
          </p:cNvCxnSpPr>
          <p:nvPr/>
        </p:nvCxnSpPr>
        <p:spPr>
          <a:xfrm flipH="1" flipV="1">
            <a:off x="8291507" y="2875407"/>
            <a:ext cx="2914650" cy="495300"/>
          </a:xfrm>
          <a:prstGeom prst="bentConnector3">
            <a:avLst>
              <a:gd name="adj1" fmla="val 0"/>
            </a:avLst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F988F413-CDBA-259B-EDF8-486DBBB06999}"/>
              </a:ext>
            </a:extLst>
          </p:cNvPr>
          <p:cNvCxnSpPr>
            <a:cxnSpLocks/>
          </p:cNvCxnSpPr>
          <p:nvPr/>
        </p:nvCxnSpPr>
        <p:spPr>
          <a:xfrm flipH="1">
            <a:off x="8716322" y="2942082"/>
            <a:ext cx="0" cy="428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837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63C6B-4BAD-2503-A12F-6051C5B97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B71D8447-C280-A9D8-22F1-1357F05105E0}"/>
              </a:ext>
            </a:extLst>
          </p:cNvPr>
          <p:cNvSpPr txBox="1">
            <a:spLocks/>
          </p:cNvSpPr>
          <p:nvPr/>
        </p:nvSpPr>
        <p:spPr>
          <a:xfrm>
            <a:off x="374785" y="2536647"/>
            <a:ext cx="8197715" cy="5482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727453" rtl="0" eaLnBrk="1" latinLnBrk="0" hangingPunct="1">
              <a:lnSpc>
                <a:spcPct val="100000"/>
              </a:lnSpc>
              <a:spcBef>
                <a:spcPts val="796"/>
              </a:spcBef>
              <a:buFont typeface="Arial" panose="020B0604020202020204" pitchFamily="34" charset="0"/>
              <a:buNone/>
              <a:tabLst/>
              <a:defRPr lang="en-GB" sz="2903" b="1" kern="1200" cap="none" baseline="0">
                <a:solidFill>
                  <a:srgbClr val="173A99"/>
                </a:solidFill>
                <a:latin typeface="+mj-lt"/>
                <a:ea typeface="+mj-ea"/>
                <a:cs typeface="+mj-cs"/>
              </a:defRPr>
            </a:lvl1pPr>
            <a:lvl2pPr marL="0" indent="0" algn="l" defTabSz="727453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1452" b="1" i="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727453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1114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0" indent="0" algn="l" defTabSz="727453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954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727453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716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00496" indent="-181864" algn="l" defTabSz="727453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64222" indent="-181864" algn="l" defTabSz="727453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949" indent="-181864" algn="l" defTabSz="727453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91675" indent="-181864" algn="l" defTabSz="727453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noProof="0" dirty="0">
                <a:solidFill>
                  <a:schemeClr val="tx1"/>
                </a:solidFill>
              </a:rPr>
              <a:t>[                        </a:t>
            </a:r>
            <a:r>
              <a:rPr lang="uk-UA" sz="3200" noProof="0" dirty="0">
                <a:solidFill>
                  <a:schemeClr val="tx1"/>
                </a:solidFill>
              </a:rPr>
              <a:t>                                                   </a:t>
            </a:r>
            <a:r>
              <a:rPr lang="en-US" sz="3200" noProof="0" dirty="0">
                <a:solidFill>
                  <a:schemeClr val="tx1"/>
                </a:solidFill>
              </a:rPr>
              <a:t>]</a:t>
            </a:r>
          </a:p>
        </p:txBody>
      </p:sp>
      <p:pic>
        <p:nvPicPr>
          <p:cNvPr id="4" name="Picture Placeholder 59" descr="A person looking at multiple computer screens&#10;&#10;Description automatically generated">
            <a:extLst>
              <a:ext uri="{FF2B5EF4-FFF2-40B4-BE49-F238E27FC236}">
                <a16:creationId xmlns:a16="http://schemas.microsoft.com/office/drawing/2014/main" id="{632D5C87-4F30-811E-7395-7B1081D61D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0624" r="23253" b="8221"/>
          <a:stretch/>
        </p:blipFill>
        <p:spPr>
          <a:xfrm>
            <a:off x="9255235" y="0"/>
            <a:ext cx="2936765" cy="6877739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106226DB-A71B-B0D5-7E65-6A50BB5CA00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87431" y="1990533"/>
            <a:ext cx="8820229" cy="2188677"/>
          </a:xfrm>
        </p:spPr>
        <p:txBody>
          <a:bodyPr>
            <a:noAutofit/>
          </a:bodyPr>
          <a:lstStyle/>
          <a:p>
            <a:endParaRPr lang="uk-UA" sz="3200" noProof="0" dirty="0"/>
          </a:p>
          <a:p>
            <a:r>
              <a:rPr lang="uk-UA" sz="3200" noProof="0" dirty="0">
                <a:latin typeface="Aptos Light" panose="020B0004020202020204" pitchFamily="34" charset="0"/>
              </a:rPr>
              <a:t>РОБОТА В АГРЕГОВАНІЙ ГРУПІ</a:t>
            </a:r>
            <a:endParaRPr lang="en-US" sz="3200" b="1" noProof="0" dirty="0">
              <a:solidFill>
                <a:schemeClr val="bg1">
                  <a:lumMod val="85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E17B1C-FF2E-31EA-DB9C-DEE05DE87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S" noProof="0" smtClean="0"/>
              <a:pPr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5300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692F48-18E5-1EC7-A929-9BD218E72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Що таке Агрегована група</a:t>
            </a:r>
            <a:endParaRPr lang="en-UA"/>
          </a:p>
        </p:txBody>
      </p:sp>
      <p:sp>
        <p:nvSpPr>
          <p:cNvPr id="91" name="Місце для номера слайда 3">
            <a:extLst>
              <a:ext uri="{FF2B5EF4-FFF2-40B4-BE49-F238E27FC236}">
                <a16:creationId xmlns:a16="http://schemas.microsoft.com/office/drawing/2014/main" id="{B832A98F-0B94-E6C3-47DA-7ADB291FC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A" smtClean="0"/>
              <a:pPr/>
              <a:t>13</a:t>
            </a:fld>
            <a:endParaRPr lang="en-UA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5019423-1FAC-D481-1855-7CBF55E2803D}"/>
              </a:ext>
            </a:extLst>
          </p:cNvPr>
          <p:cNvSpPr txBox="1"/>
          <p:nvPr/>
        </p:nvSpPr>
        <p:spPr>
          <a:xfrm>
            <a:off x="644525" y="4156921"/>
            <a:ext cx="1994215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uk-UA" sz="1400" b="1"/>
              <a:t>Мала генерація</a:t>
            </a:r>
            <a:endParaRPr lang="en-US" sz="1400" b="1"/>
          </a:p>
          <a:p>
            <a:pPr>
              <a:spcAft>
                <a:spcPts val="1800"/>
              </a:spcAft>
            </a:pPr>
            <a:r>
              <a:rPr lang="uk-UA" sz="1400" b="1"/>
              <a:t>(до 20 МВт)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uk-UA" sz="1200"/>
              <a:t>відновлювана генерація</a:t>
            </a:r>
          </a:p>
          <a:p>
            <a:pPr marL="171450" indent="-171450">
              <a:spcAft>
                <a:spcPts val="1800"/>
              </a:spcAft>
              <a:buFont typeface="Arial"/>
              <a:buChar char="•"/>
            </a:pPr>
            <a:r>
              <a:rPr lang="uk-UA" sz="1200"/>
              <a:t>традиційна генерація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192BFF-3480-1CFB-5C55-BE81D636CCFD}"/>
              </a:ext>
            </a:extLst>
          </p:cNvPr>
          <p:cNvSpPr txBox="1"/>
          <p:nvPr/>
        </p:nvSpPr>
        <p:spPr>
          <a:xfrm>
            <a:off x="644525" y="3224025"/>
            <a:ext cx="60261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b="1"/>
              <a:t>Хто може стати учасником Агрегованої групи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0A5ED7C-F7F0-2B9A-740F-7536102C8561}"/>
              </a:ext>
            </a:extLst>
          </p:cNvPr>
          <p:cNvGrpSpPr>
            <a:grpSpLocks noChangeAspect="1"/>
          </p:cNvGrpSpPr>
          <p:nvPr/>
        </p:nvGrpSpPr>
        <p:grpSpPr>
          <a:xfrm>
            <a:off x="644525" y="3751057"/>
            <a:ext cx="360000" cy="360000"/>
            <a:chOff x="4857750" y="3333750"/>
            <a:chExt cx="190500" cy="190500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D50B0549-D7CE-5852-0A75-6D89D962B7AB}"/>
                </a:ext>
              </a:extLst>
            </p:cNvPr>
            <p:cNvSpPr/>
            <p:nvPr/>
          </p:nvSpPr>
          <p:spPr>
            <a:xfrm>
              <a:off x="4857750" y="3333750"/>
              <a:ext cx="190500" cy="190500"/>
            </a:xfrm>
            <a:custGeom>
              <a:avLst/>
              <a:gdLst>
                <a:gd name="connsiteX0" fmla="*/ 180975 w 190500"/>
                <a:gd name="connsiteY0" fmla="*/ 0 h 190500"/>
                <a:gd name="connsiteX1" fmla="*/ 190500 w 190500"/>
                <a:gd name="connsiteY1" fmla="*/ 9525 h 190500"/>
                <a:gd name="connsiteX2" fmla="*/ 190500 w 190500"/>
                <a:gd name="connsiteY2" fmla="*/ 180975 h 190500"/>
                <a:gd name="connsiteX3" fmla="*/ 180975 w 190500"/>
                <a:gd name="connsiteY3" fmla="*/ 190500 h 190500"/>
                <a:gd name="connsiteX4" fmla="*/ 9525 w 190500"/>
                <a:gd name="connsiteY4" fmla="*/ 190500 h 190500"/>
                <a:gd name="connsiteX5" fmla="*/ 0 w 190500"/>
                <a:gd name="connsiteY5" fmla="*/ 180975 h 190500"/>
                <a:gd name="connsiteX6" fmla="*/ 0 w 190500"/>
                <a:gd name="connsiteY6" fmla="*/ 9525 h 190500"/>
                <a:gd name="connsiteX7" fmla="*/ 9525 w 190500"/>
                <a:gd name="connsiteY7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" h="190500">
                  <a:moveTo>
                    <a:pt x="180975" y="0"/>
                  </a:moveTo>
                  <a:cubicBezTo>
                    <a:pt x="186236" y="0"/>
                    <a:pt x="190500" y="4264"/>
                    <a:pt x="190500" y="9525"/>
                  </a:cubicBezTo>
                  <a:lnTo>
                    <a:pt x="190500" y="180975"/>
                  </a:lnTo>
                  <a:cubicBezTo>
                    <a:pt x="190500" y="186236"/>
                    <a:pt x="186236" y="190500"/>
                    <a:pt x="180975" y="190500"/>
                  </a:cubicBezTo>
                  <a:lnTo>
                    <a:pt x="9525" y="190500"/>
                  </a:lnTo>
                  <a:cubicBezTo>
                    <a:pt x="4264" y="190500"/>
                    <a:pt x="0" y="186236"/>
                    <a:pt x="0" y="180975"/>
                  </a:cubicBezTo>
                  <a:lnTo>
                    <a:pt x="0" y="9525"/>
                  </a:lnTo>
                  <a:cubicBezTo>
                    <a:pt x="0" y="4264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20399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grpSp>
          <p:nvGrpSpPr>
            <p:cNvPr id="28" name="Graphic 840">
              <a:extLst>
                <a:ext uri="{FF2B5EF4-FFF2-40B4-BE49-F238E27FC236}">
                  <a16:creationId xmlns:a16="http://schemas.microsoft.com/office/drawing/2014/main" id="{D02B5B5F-5146-2D2B-145C-DD7480060B9B}"/>
                </a:ext>
              </a:extLst>
            </p:cNvPr>
            <p:cNvGrpSpPr/>
            <p:nvPr/>
          </p:nvGrpSpPr>
          <p:grpSpPr>
            <a:xfrm>
              <a:off x="4888115" y="3352800"/>
              <a:ext cx="129769" cy="152400"/>
              <a:chOff x="4888115" y="3352800"/>
              <a:chExt cx="129769" cy="152400"/>
            </a:xfrm>
            <a:solidFill>
              <a:srgbClr val="FFFFFF"/>
            </a:solidFill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CEE0EB62-D5B6-AADC-DE37-AAD39A374A0D}"/>
                  </a:ext>
                </a:extLst>
              </p:cNvPr>
              <p:cNvSpPr/>
              <p:nvPr/>
            </p:nvSpPr>
            <p:spPr>
              <a:xfrm>
                <a:off x="4895850" y="3352800"/>
                <a:ext cx="122034" cy="152400"/>
              </a:xfrm>
              <a:custGeom>
                <a:avLst/>
                <a:gdLst>
                  <a:gd name="connsiteX0" fmla="*/ 66705 w 122034"/>
                  <a:gd name="connsiteY0" fmla="*/ 83304 h 152400"/>
                  <a:gd name="connsiteX1" fmla="*/ 0 w 122034"/>
                  <a:gd name="connsiteY1" fmla="*/ 152400 h 152400"/>
                  <a:gd name="connsiteX2" fmla="*/ 47289 w 122034"/>
                  <a:gd name="connsiteY2" fmla="*/ 145543 h 152400"/>
                  <a:gd name="connsiteX3" fmla="*/ 121128 w 122034"/>
                  <a:gd name="connsiteY3" fmla="*/ 47090 h 152400"/>
                  <a:gd name="connsiteX4" fmla="*/ 114300 w 122034"/>
                  <a:gd name="connsiteY4" fmla="*/ 0 h 152400"/>
                  <a:gd name="connsiteX5" fmla="*/ 66705 w 122034"/>
                  <a:gd name="connsiteY5" fmla="*/ 83304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034" h="152400">
                    <a:moveTo>
                      <a:pt x="66705" y="83304"/>
                    </a:moveTo>
                    <a:cubicBezTo>
                      <a:pt x="38130" y="121404"/>
                      <a:pt x="0" y="152400"/>
                      <a:pt x="0" y="152400"/>
                    </a:cubicBezTo>
                    <a:lnTo>
                      <a:pt x="47289" y="145543"/>
                    </a:lnTo>
                    <a:cubicBezTo>
                      <a:pt x="94952" y="138631"/>
                      <a:pt x="128011" y="94553"/>
                      <a:pt x="121128" y="47090"/>
                    </a:cubicBezTo>
                    <a:lnTo>
                      <a:pt x="114300" y="0"/>
                    </a:lnTo>
                    <a:cubicBezTo>
                      <a:pt x="114300" y="0"/>
                      <a:pt x="95280" y="45204"/>
                      <a:pt x="66705" y="833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774BC4B6-5A08-C6B0-11F8-7DEC463B5CF0}"/>
                  </a:ext>
                </a:extLst>
              </p:cNvPr>
              <p:cNvSpPr/>
              <p:nvPr/>
            </p:nvSpPr>
            <p:spPr>
              <a:xfrm>
                <a:off x="4888115" y="3352800"/>
                <a:ext cx="122034" cy="152400"/>
              </a:xfrm>
              <a:custGeom>
                <a:avLst/>
                <a:gdLst>
                  <a:gd name="connsiteX0" fmla="*/ 74746 w 122034"/>
                  <a:gd name="connsiteY0" fmla="*/ 6857 h 152400"/>
                  <a:gd name="connsiteX1" fmla="*/ 906 w 122034"/>
                  <a:gd name="connsiteY1" fmla="*/ 105310 h 152400"/>
                  <a:gd name="connsiteX2" fmla="*/ 7735 w 122034"/>
                  <a:gd name="connsiteY2" fmla="*/ 152400 h 152400"/>
                  <a:gd name="connsiteX3" fmla="*/ 122035 w 122034"/>
                  <a:gd name="connsiteY3" fmla="*/ 0 h 152400"/>
                  <a:gd name="connsiteX4" fmla="*/ 74746 w 122034"/>
                  <a:gd name="connsiteY4" fmla="*/ 6857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034" h="152400">
                    <a:moveTo>
                      <a:pt x="74746" y="6857"/>
                    </a:moveTo>
                    <a:cubicBezTo>
                      <a:pt x="27083" y="13769"/>
                      <a:pt x="-5976" y="57848"/>
                      <a:pt x="906" y="105310"/>
                    </a:cubicBezTo>
                    <a:lnTo>
                      <a:pt x="7735" y="152400"/>
                    </a:lnTo>
                    <a:lnTo>
                      <a:pt x="122035" y="0"/>
                    </a:lnTo>
                    <a:lnTo>
                      <a:pt x="74746" y="6857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C977AFE-75FB-B3B0-8360-560EBF2744EE}"/>
              </a:ext>
            </a:extLst>
          </p:cNvPr>
          <p:cNvSpPr txBox="1"/>
          <p:nvPr/>
        </p:nvSpPr>
        <p:spPr>
          <a:xfrm>
            <a:off x="3435350" y="4156921"/>
            <a:ext cx="1995803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uk-UA" sz="1400" b="1"/>
              <a:t>«Гнучкі» споживачі,</a:t>
            </a:r>
            <a:endParaRPr lang="en-US" sz="1400" b="1"/>
          </a:p>
          <a:p>
            <a:pPr>
              <a:spcAft>
                <a:spcPts val="1800"/>
              </a:spcAft>
            </a:pPr>
            <a:r>
              <a:rPr lang="uk-UA" sz="1400" b="1"/>
              <a:t>які здатні: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uk-UA" sz="1200"/>
              <a:t>адаптувати навантаження за командою </a:t>
            </a:r>
            <a:r>
              <a:rPr lang="uk-UA" sz="1200" err="1"/>
              <a:t>Агрегатору</a:t>
            </a:r>
            <a:endParaRPr lang="uk-UA" sz="1200"/>
          </a:p>
          <a:p>
            <a:pPr marL="171450" indent="-171450">
              <a:spcAft>
                <a:spcPts val="1800"/>
              </a:spcAft>
              <a:buFont typeface="Arial"/>
              <a:buChar char="•"/>
            </a:pPr>
            <a:r>
              <a:rPr lang="uk-UA" sz="1200"/>
              <a:t>балансувати енергосистему через зменшення/зміщення пікового навантаження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96D9C5-CAC6-704D-28FF-533903A5BED8}"/>
              </a:ext>
            </a:extLst>
          </p:cNvPr>
          <p:cNvSpPr txBox="1"/>
          <p:nvPr/>
        </p:nvSpPr>
        <p:spPr>
          <a:xfrm>
            <a:off x="6232192" y="4156921"/>
            <a:ext cx="1995803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uk-UA" sz="1400" b="1"/>
              <a:t>Системи накопичення енергії, які здатні: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uk-UA" sz="1200"/>
              <a:t>надавати допоміжні послуги Оператору системи розподілу</a:t>
            </a:r>
          </a:p>
          <a:p>
            <a:pPr marL="171450" indent="-171450">
              <a:spcAft>
                <a:spcPts val="1800"/>
              </a:spcAft>
              <a:buFont typeface="Arial"/>
              <a:buChar char="•"/>
            </a:pPr>
            <a:r>
              <a:rPr lang="uk-UA" sz="1200"/>
              <a:t>брати участь в балансуванні енергосистеми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508E6F-8A55-F4DA-E476-DBA454C23CB3}"/>
              </a:ext>
            </a:extLst>
          </p:cNvPr>
          <p:cNvSpPr txBox="1"/>
          <p:nvPr/>
        </p:nvSpPr>
        <p:spPr>
          <a:xfrm>
            <a:off x="9027401" y="4156921"/>
            <a:ext cx="1995803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uk-UA" sz="1400" b="1"/>
              <a:t>Інші децентралізовані енергоресурси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uk-UA" sz="1200"/>
              <a:t>гібридні системи (генерація + зберігання + споживання)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uk-UA" sz="1200"/>
              <a:t>електромобільні зарядні станції через механізм </a:t>
            </a:r>
            <a:r>
              <a:rPr lang="en-GB" sz="1200"/>
              <a:t>Vechicle2Grid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62C6EAC-24BF-7F8C-90F0-FB235EF1BC79}"/>
              </a:ext>
            </a:extLst>
          </p:cNvPr>
          <p:cNvGrpSpPr>
            <a:grpSpLocks noChangeAspect="1"/>
          </p:cNvGrpSpPr>
          <p:nvPr/>
        </p:nvGrpSpPr>
        <p:grpSpPr>
          <a:xfrm>
            <a:off x="3443325" y="3751057"/>
            <a:ext cx="360000" cy="360000"/>
            <a:chOff x="4387434" y="5950665"/>
            <a:chExt cx="190500" cy="19050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4A41F4C-8FF7-0717-7E41-D5B798CA7DCF}"/>
                </a:ext>
              </a:extLst>
            </p:cNvPr>
            <p:cNvSpPr/>
            <p:nvPr/>
          </p:nvSpPr>
          <p:spPr>
            <a:xfrm>
              <a:off x="4387434" y="5950665"/>
              <a:ext cx="190500" cy="190500"/>
            </a:xfrm>
            <a:custGeom>
              <a:avLst/>
              <a:gdLst>
                <a:gd name="connsiteX0" fmla="*/ 180975 w 190500"/>
                <a:gd name="connsiteY0" fmla="*/ 0 h 190500"/>
                <a:gd name="connsiteX1" fmla="*/ 190500 w 190500"/>
                <a:gd name="connsiteY1" fmla="*/ 9525 h 190500"/>
                <a:gd name="connsiteX2" fmla="*/ 190500 w 190500"/>
                <a:gd name="connsiteY2" fmla="*/ 180975 h 190500"/>
                <a:gd name="connsiteX3" fmla="*/ 180975 w 190500"/>
                <a:gd name="connsiteY3" fmla="*/ 190500 h 190500"/>
                <a:gd name="connsiteX4" fmla="*/ 9525 w 190500"/>
                <a:gd name="connsiteY4" fmla="*/ 190500 h 190500"/>
                <a:gd name="connsiteX5" fmla="*/ 0 w 190500"/>
                <a:gd name="connsiteY5" fmla="*/ 180975 h 190500"/>
                <a:gd name="connsiteX6" fmla="*/ 0 w 190500"/>
                <a:gd name="connsiteY6" fmla="*/ 9525 h 190500"/>
                <a:gd name="connsiteX7" fmla="*/ 9525 w 190500"/>
                <a:gd name="connsiteY7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" h="190500">
                  <a:moveTo>
                    <a:pt x="180975" y="0"/>
                  </a:moveTo>
                  <a:cubicBezTo>
                    <a:pt x="186236" y="0"/>
                    <a:pt x="190500" y="4264"/>
                    <a:pt x="190500" y="9525"/>
                  </a:cubicBezTo>
                  <a:lnTo>
                    <a:pt x="190500" y="180975"/>
                  </a:lnTo>
                  <a:cubicBezTo>
                    <a:pt x="190500" y="186236"/>
                    <a:pt x="186236" y="190500"/>
                    <a:pt x="180975" y="190500"/>
                  </a:cubicBezTo>
                  <a:lnTo>
                    <a:pt x="9525" y="190500"/>
                  </a:lnTo>
                  <a:cubicBezTo>
                    <a:pt x="4264" y="190500"/>
                    <a:pt x="0" y="186236"/>
                    <a:pt x="0" y="180975"/>
                  </a:cubicBezTo>
                  <a:lnTo>
                    <a:pt x="0" y="9525"/>
                  </a:lnTo>
                  <a:cubicBezTo>
                    <a:pt x="0" y="4264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20399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B86EA79B-C8E8-9CFF-9D46-9AE63B659D21}"/>
                </a:ext>
              </a:extLst>
            </p:cNvPr>
            <p:cNvSpPr/>
            <p:nvPr/>
          </p:nvSpPr>
          <p:spPr>
            <a:xfrm>
              <a:off x="4406484" y="5969715"/>
              <a:ext cx="152400" cy="152400"/>
            </a:xfrm>
            <a:custGeom>
              <a:avLst/>
              <a:gdLst>
                <a:gd name="connsiteX0" fmla="*/ 114300 w 152400"/>
                <a:gd name="connsiteY0" fmla="*/ 100965 h 152400"/>
                <a:gd name="connsiteX1" fmla="*/ 114300 w 152400"/>
                <a:gd name="connsiteY1" fmla="*/ 85725 h 152400"/>
                <a:gd name="connsiteX2" fmla="*/ 76200 w 152400"/>
                <a:gd name="connsiteY2" fmla="*/ 100965 h 152400"/>
                <a:gd name="connsiteX3" fmla="*/ 76200 w 152400"/>
                <a:gd name="connsiteY3" fmla="*/ 85725 h 152400"/>
                <a:gd name="connsiteX4" fmla="*/ 38100 w 152400"/>
                <a:gd name="connsiteY4" fmla="*/ 100965 h 152400"/>
                <a:gd name="connsiteX5" fmla="*/ 38100 w 152400"/>
                <a:gd name="connsiteY5" fmla="*/ 95250 h 152400"/>
                <a:gd name="connsiteX6" fmla="*/ 34528 w 152400"/>
                <a:gd name="connsiteY6" fmla="*/ 95250 h 152400"/>
                <a:gd name="connsiteX7" fmla="*/ 28575 w 152400"/>
                <a:gd name="connsiteY7" fmla="*/ 0 h 152400"/>
                <a:gd name="connsiteX8" fmla="*/ 9525 w 152400"/>
                <a:gd name="connsiteY8" fmla="*/ 0 h 152400"/>
                <a:gd name="connsiteX9" fmla="*/ 3572 w 152400"/>
                <a:gd name="connsiteY9" fmla="*/ 95250 h 152400"/>
                <a:gd name="connsiteX10" fmla="*/ 0 w 152400"/>
                <a:gd name="connsiteY10" fmla="*/ 95250 h 152400"/>
                <a:gd name="connsiteX11" fmla="*/ 0 w 152400"/>
                <a:gd name="connsiteY11" fmla="*/ 152400 h 152400"/>
                <a:gd name="connsiteX12" fmla="*/ 152400 w 152400"/>
                <a:gd name="connsiteY12" fmla="*/ 152400 h 152400"/>
                <a:gd name="connsiteX13" fmla="*/ 152400 w 152400"/>
                <a:gd name="connsiteY13" fmla="*/ 85725 h 152400"/>
                <a:gd name="connsiteX14" fmla="*/ 114300 w 152400"/>
                <a:gd name="connsiteY14" fmla="*/ 100965 h 152400"/>
                <a:gd name="connsiteX15" fmla="*/ 66675 w 152400"/>
                <a:gd name="connsiteY15" fmla="*/ 133350 h 152400"/>
                <a:gd name="connsiteX16" fmla="*/ 57150 w 152400"/>
                <a:gd name="connsiteY16" fmla="*/ 133350 h 152400"/>
                <a:gd name="connsiteX17" fmla="*/ 57150 w 152400"/>
                <a:gd name="connsiteY17" fmla="*/ 114300 h 152400"/>
                <a:gd name="connsiteX18" fmla="*/ 66675 w 152400"/>
                <a:gd name="connsiteY18" fmla="*/ 114300 h 152400"/>
                <a:gd name="connsiteX19" fmla="*/ 66675 w 152400"/>
                <a:gd name="connsiteY19" fmla="*/ 133350 h 152400"/>
                <a:gd name="connsiteX20" fmla="*/ 104775 w 152400"/>
                <a:gd name="connsiteY20" fmla="*/ 133350 h 152400"/>
                <a:gd name="connsiteX21" fmla="*/ 95250 w 152400"/>
                <a:gd name="connsiteY21" fmla="*/ 133350 h 152400"/>
                <a:gd name="connsiteX22" fmla="*/ 95250 w 152400"/>
                <a:gd name="connsiteY22" fmla="*/ 114300 h 152400"/>
                <a:gd name="connsiteX23" fmla="*/ 104775 w 152400"/>
                <a:gd name="connsiteY23" fmla="*/ 114300 h 152400"/>
                <a:gd name="connsiteX24" fmla="*/ 104775 w 152400"/>
                <a:gd name="connsiteY24" fmla="*/ 133350 h 152400"/>
                <a:gd name="connsiteX25" fmla="*/ 142875 w 152400"/>
                <a:gd name="connsiteY25" fmla="*/ 133350 h 152400"/>
                <a:gd name="connsiteX26" fmla="*/ 133350 w 152400"/>
                <a:gd name="connsiteY26" fmla="*/ 133350 h 152400"/>
                <a:gd name="connsiteX27" fmla="*/ 133350 w 152400"/>
                <a:gd name="connsiteY27" fmla="*/ 114300 h 152400"/>
                <a:gd name="connsiteX28" fmla="*/ 142875 w 152400"/>
                <a:gd name="connsiteY28" fmla="*/ 114300 h 152400"/>
                <a:gd name="connsiteX29" fmla="*/ 142875 w 152400"/>
                <a:gd name="connsiteY29" fmla="*/ 1333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2400" h="152400">
                  <a:moveTo>
                    <a:pt x="114300" y="100965"/>
                  </a:moveTo>
                  <a:lnTo>
                    <a:pt x="114300" y="85725"/>
                  </a:lnTo>
                  <a:lnTo>
                    <a:pt x="76200" y="100965"/>
                  </a:lnTo>
                  <a:lnTo>
                    <a:pt x="76200" y="85725"/>
                  </a:lnTo>
                  <a:lnTo>
                    <a:pt x="38100" y="100965"/>
                  </a:lnTo>
                  <a:lnTo>
                    <a:pt x="38100" y="95250"/>
                  </a:lnTo>
                  <a:lnTo>
                    <a:pt x="34528" y="95250"/>
                  </a:lnTo>
                  <a:lnTo>
                    <a:pt x="28575" y="0"/>
                  </a:lnTo>
                  <a:lnTo>
                    <a:pt x="9525" y="0"/>
                  </a:lnTo>
                  <a:lnTo>
                    <a:pt x="3572" y="95250"/>
                  </a:lnTo>
                  <a:lnTo>
                    <a:pt x="0" y="95250"/>
                  </a:lnTo>
                  <a:lnTo>
                    <a:pt x="0" y="152400"/>
                  </a:lnTo>
                  <a:lnTo>
                    <a:pt x="152400" y="152400"/>
                  </a:lnTo>
                  <a:lnTo>
                    <a:pt x="152400" y="85725"/>
                  </a:lnTo>
                  <a:lnTo>
                    <a:pt x="114300" y="100965"/>
                  </a:lnTo>
                  <a:close/>
                  <a:moveTo>
                    <a:pt x="66675" y="133350"/>
                  </a:moveTo>
                  <a:lnTo>
                    <a:pt x="57150" y="133350"/>
                  </a:lnTo>
                  <a:lnTo>
                    <a:pt x="57150" y="114300"/>
                  </a:lnTo>
                  <a:lnTo>
                    <a:pt x="66675" y="114300"/>
                  </a:lnTo>
                  <a:lnTo>
                    <a:pt x="66675" y="133350"/>
                  </a:lnTo>
                  <a:close/>
                  <a:moveTo>
                    <a:pt x="104775" y="133350"/>
                  </a:moveTo>
                  <a:lnTo>
                    <a:pt x="95250" y="133350"/>
                  </a:lnTo>
                  <a:lnTo>
                    <a:pt x="95250" y="114300"/>
                  </a:lnTo>
                  <a:lnTo>
                    <a:pt x="104775" y="114300"/>
                  </a:lnTo>
                  <a:lnTo>
                    <a:pt x="104775" y="133350"/>
                  </a:lnTo>
                  <a:close/>
                  <a:moveTo>
                    <a:pt x="142875" y="133350"/>
                  </a:moveTo>
                  <a:lnTo>
                    <a:pt x="133350" y="133350"/>
                  </a:lnTo>
                  <a:lnTo>
                    <a:pt x="133350" y="114300"/>
                  </a:lnTo>
                  <a:lnTo>
                    <a:pt x="142875" y="114300"/>
                  </a:lnTo>
                  <a:lnTo>
                    <a:pt x="142875" y="13335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4454EAA-62BC-53FF-5E80-9BB81919B547}"/>
              </a:ext>
            </a:extLst>
          </p:cNvPr>
          <p:cNvGrpSpPr>
            <a:grpSpLocks noChangeAspect="1"/>
          </p:cNvGrpSpPr>
          <p:nvPr/>
        </p:nvGrpSpPr>
        <p:grpSpPr>
          <a:xfrm>
            <a:off x="6242125" y="3751057"/>
            <a:ext cx="360000" cy="360000"/>
            <a:chOff x="4857750" y="3333750"/>
            <a:chExt cx="190500" cy="190500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F3D0FD6-4F1E-BE16-F7F6-2C7D994BFB7E}"/>
                </a:ext>
              </a:extLst>
            </p:cNvPr>
            <p:cNvSpPr/>
            <p:nvPr/>
          </p:nvSpPr>
          <p:spPr>
            <a:xfrm>
              <a:off x="4857750" y="3333750"/>
              <a:ext cx="190500" cy="190500"/>
            </a:xfrm>
            <a:custGeom>
              <a:avLst/>
              <a:gdLst>
                <a:gd name="connsiteX0" fmla="*/ 180975 w 190500"/>
                <a:gd name="connsiteY0" fmla="*/ 0 h 190500"/>
                <a:gd name="connsiteX1" fmla="*/ 190500 w 190500"/>
                <a:gd name="connsiteY1" fmla="*/ 9525 h 190500"/>
                <a:gd name="connsiteX2" fmla="*/ 190500 w 190500"/>
                <a:gd name="connsiteY2" fmla="*/ 180975 h 190500"/>
                <a:gd name="connsiteX3" fmla="*/ 180975 w 190500"/>
                <a:gd name="connsiteY3" fmla="*/ 190500 h 190500"/>
                <a:gd name="connsiteX4" fmla="*/ 9525 w 190500"/>
                <a:gd name="connsiteY4" fmla="*/ 190500 h 190500"/>
                <a:gd name="connsiteX5" fmla="*/ 0 w 190500"/>
                <a:gd name="connsiteY5" fmla="*/ 180975 h 190500"/>
                <a:gd name="connsiteX6" fmla="*/ 0 w 190500"/>
                <a:gd name="connsiteY6" fmla="*/ 9525 h 190500"/>
                <a:gd name="connsiteX7" fmla="*/ 9525 w 190500"/>
                <a:gd name="connsiteY7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" h="190500">
                  <a:moveTo>
                    <a:pt x="180975" y="0"/>
                  </a:moveTo>
                  <a:cubicBezTo>
                    <a:pt x="186236" y="0"/>
                    <a:pt x="190500" y="4264"/>
                    <a:pt x="190500" y="9525"/>
                  </a:cubicBezTo>
                  <a:lnTo>
                    <a:pt x="190500" y="180975"/>
                  </a:lnTo>
                  <a:cubicBezTo>
                    <a:pt x="190500" y="186236"/>
                    <a:pt x="186236" y="190500"/>
                    <a:pt x="180975" y="190500"/>
                  </a:cubicBezTo>
                  <a:lnTo>
                    <a:pt x="9525" y="190500"/>
                  </a:lnTo>
                  <a:cubicBezTo>
                    <a:pt x="4264" y="190500"/>
                    <a:pt x="0" y="186236"/>
                    <a:pt x="0" y="180975"/>
                  </a:cubicBezTo>
                  <a:lnTo>
                    <a:pt x="0" y="9525"/>
                  </a:lnTo>
                  <a:cubicBezTo>
                    <a:pt x="0" y="4264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20399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F4F887B-2432-164B-9798-54BD710F1D74}"/>
                </a:ext>
              </a:extLst>
            </p:cNvPr>
            <p:cNvSpPr/>
            <p:nvPr/>
          </p:nvSpPr>
          <p:spPr>
            <a:xfrm>
              <a:off x="4876800" y="3352800"/>
              <a:ext cx="152400" cy="152400"/>
            </a:xfrm>
            <a:custGeom>
              <a:avLst/>
              <a:gdLst>
                <a:gd name="connsiteX0" fmla="*/ 142875 w 152400"/>
                <a:gd name="connsiteY0" fmla="*/ 142875 h 152400"/>
                <a:gd name="connsiteX1" fmla="*/ 142875 w 152400"/>
                <a:gd name="connsiteY1" fmla="*/ 19050 h 152400"/>
                <a:gd name="connsiteX2" fmla="*/ 133350 w 152400"/>
                <a:gd name="connsiteY2" fmla="*/ 19050 h 152400"/>
                <a:gd name="connsiteX3" fmla="*/ 133350 w 152400"/>
                <a:gd name="connsiteY3" fmla="*/ 0 h 152400"/>
                <a:gd name="connsiteX4" fmla="*/ 123825 w 152400"/>
                <a:gd name="connsiteY4" fmla="*/ 0 h 152400"/>
                <a:gd name="connsiteX5" fmla="*/ 123825 w 152400"/>
                <a:gd name="connsiteY5" fmla="*/ 19050 h 152400"/>
                <a:gd name="connsiteX6" fmla="*/ 28575 w 152400"/>
                <a:gd name="connsiteY6" fmla="*/ 19050 h 152400"/>
                <a:gd name="connsiteX7" fmla="*/ 28575 w 152400"/>
                <a:gd name="connsiteY7" fmla="*/ 0 h 152400"/>
                <a:gd name="connsiteX8" fmla="*/ 19050 w 152400"/>
                <a:gd name="connsiteY8" fmla="*/ 0 h 152400"/>
                <a:gd name="connsiteX9" fmla="*/ 19050 w 152400"/>
                <a:gd name="connsiteY9" fmla="*/ 19050 h 152400"/>
                <a:gd name="connsiteX10" fmla="*/ 9525 w 152400"/>
                <a:gd name="connsiteY10" fmla="*/ 19050 h 152400"/>
                <a:gd name="connsiteX11" fmla="*/ 9525 w 152400"/>
                <a:gd name="connsiteY11" fmla="*/ 142875 h 152400"/>
                <a:gd name="connsiteX12" fmla="*/ 0 w 152400"/>
                <a:gd name="connsiteY12" fmla="*/ 142875 h 152400"/>
                <a:gd name="connsiteX13" fmla="*/ 0 w 152400"/>
                <a:gd name="connsiteY13" fmla="*/ 152400 h 152400"/>
                <a:gd name="connsiteX14" fmla="*/ 152400 w 152400"/>
                <a:gd name="connsiteY14" fmla="*/ 152400 h 152400"/>
                <a:gd name="connsiteX15" fmla="*/ 152400 w 152400"/>
                <a:gd name="connsiteY15" fmla="*/ 142875 h 152400"/>
                <a:gd name="connsiteX16" fmla="*/ 142875 w 152400"/>
                <a:gd name="connsiteY16" fmla="*/ 142875 h 152400"/>
                <a:gd name="connsiteX17" fmla="*/ 76200 w 152400"/>
                <a:gd name="connsiteY17" fmla="*/ 117475 h 152400"/>
                <a:gd name="connsiteX18" fmla="*/ 76200 w 152400"/>
                <a:gd name="connsiteY18" fmla="*/ 92074 h 152400"/>
                <a:gd name="connsiteX19" fmla="*/ 57150 w 152400"/>
                <a:gd name="connsiteY19" fmla="*/ 92074 h 152400"/>
                <a:gd name="connsiteX20" fmla="*/ 76200 w 152400"/>
                <a:gd name="connsiteY20" fmla="*/ 53975 h 152400"/>
                <a:gd name="connsiteX21" fmla="*/ 76200 w 152400"/>
                <a:gd name="connsiteY21" fmla="*/ 79375 h 152400"/>
                <a:gd name="connsiteX22" fmla="*/ 95250 w 152400"/>
                <a:gd name="connsiteY22" fmla="*/ 79375 h 152400"/>
                <a:gd name="connsiteX23" fmla="*/ 76200 w 152400"/>
                <a:gd name="connsiteY23" fmla="*/ 11747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2400" h="152400">
                  <a:moveTo>
                    <a:pt x="142875" y="142875"/>
                  </a:moveTo>
                  <a:lnTo>
                    <a:pt x="142875" y="19050"/>
                  </a:lnTo>
                  <a:lnTo>
                    <a:pt x="133350" y="19050"/>
                  </a:lnTo>
                  <a:lnTo>
                    <a:pt x="133350" y="0"/>
                  </a:lnTo>
                  <a:lnTo>
                    <a:pt x="123825" y="0"/>
                  </a:lnTo>
                  <a:lnTo>
                    <a:pt x="123825" y="19050"/>
                  </a:lnTo>
                  <a:lnTo>
                    <a:pt x="28575" y="19050"/>
                  </a:lnTo>
                  <a:lnTo>
                    <a:pt x="28575" y="0"/>
                  </a:lnTo>
                  <a:lnTo>
                    <a:pt x="19050" y="0"/>
                  </a:lnTo>
                  <a:lnTo>
                    <a:pt x="19050" y="19050"/>
                  </a:lnTo>
                  <a:lnTo>
                    <a:pt x="9525" y="19050"/>
                  </a:lnTo>
                  <a:lnTo>
                    <a:pt x="9525" y="142875"/>
                  </a:lnTo>
                  <a:lnTo>
                    <a:pt x="0" y="142875"/>
                  </a:lnTo>
                  <a:lnTo>
                    <a:pt x="0" y="152400"/>
                  </a:lnTo>
                  <a:lnTo>
                    <a:pt x="152400" y="152400"/>
                  </a:lnTo>
                  <a:lnTo>
                    <a:pt x="152400" y="142875"/>
                  </a:lnTo>
                  <a:lnTo>
                    <a:pt x="142875" y="142875"/>
                  </a:lnTo>
                  <a:close/>
                  <a:moveTo>
                    <a:pt x="76200" y="117475"/>
                  </a:moveTo>
                  <a:lnTo>
                    <a:pt x="76200" y="92074"/>
                  </a:lnTo>
                  <a:lnTo>
                    <a:pt x="57150" y="92074"/>
                  </a:lnTo>
                  <a:lnTo>
                    <a:pt x="76200" y="53975"/>
                  </a:lnTo>
                  <a:lnTo>
                    <a:pt x="76200" y="79375"/>
                  </a:lnTo>
                  <a:lnTo>
                    <a:pt x="95250" y="79375"/>
                  </a:lnTo>
                  <a:lnTo>
                    <a:pt x="76200" y="1174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7629793-CFA8-A8AD-5F5B-B376D286855D}"/>
              </a:ext>
            </a:extLst>
          </p:cNvPr>
          <p:cNvGrpSpPr>
            <a:grpSpLocks noChangeAspect="1"/>
          </p:cNvGrpSpPr>
          <p:nvPr/>
        </p:nvGrpSpPr>
        <p:grpSpPr>
          <a:xfrm>
            <a:off x="9020175" y="3751057"/>
            <a:ext cx="360000" cy="360000"/>
            <a:chOff x="5502930" y="3210840"/>
            <a:chExt cx="190500" cy="190500"/>
          </a:xfrm>
        </p:grpSpPr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E3366763-41CC-6B1B-3DA4-3D2E1D873390}"/>
                </a:ext>
              </a:extLst>
            </p:cNvPr>
            <p:cNvSpPr/>
            <p:nvPr/>
          </p:nvSpPr>
          <p:spPr>
            <a:xfrm>
              <a:off x="5502930" y="3210840"/>
              <a:ext cx="190500" cy="190500"/>
            </a:xfrm>
            <a:custGeom>
              <a:avLst/>
              <a:gdLst>
                <a:gd name="connsiteX0" fmla="*/ 180975 w 190500"/>
                <a:gd name="connsiteY0" fmla="*/ 0 h 190500"/>
                <a:gd name="connsiteX1" fmla="*/ 190500 w 190500"/>
                <a:gd name="connsiteY1" fmla="*/ 9525 h 190500"/>
                <a:gd name="connsiteX2" fmla="*/ 190500 w 190500"/>
                <a:gd name="connsiteY2" fmla="*/ 180975 h 190500"/>
                <a:gd name="connsiteX3" fmla="*/ 180975 w 190500"/>
                <a:gd name="connsiteY3" fmla="*/ 190500 h 190500"/>
                <a:gd name="connsiteX4" fmla="*/ 9525 w 190500"/>
                <a:gd name="connsiteY4" fmla="*/ 190500 h 190500"/>
                <a:gd name="connsiteX5" fmla="*/ 0 w 190500"/>
                <a:gd name="connsiteY5" fmla="*/ 180975 h 190500"/>
                <a:gd name="connsiteX6" fmla="*/ 0 w 190500"/>
                <a:gd name="connsiteY6" fmla="*/ 9525 h 190500"/>
                <a:gd name="connsiteX7" fmla="*/ 9525 w 190500"/>
                <a:gd name="connsiteY7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" h="190500">
                  <a:moveTo>
                    <a:pt x="180975" y="0"/>
                  </a:moveTo>
                  <a:cubicBezTo>
                    <a:pt x="186236" y="0"/>
                    <a:pt x="190500" y="4264"/>
                    <a:pt x="190500" y="9525"/>
                  </a:cubicBezTo>
                  <a:lnTo>
                    <a:pt x="190500" y="180975"/>
                  </a:lnTo>
                  <a:cubicBezTo>
                    <a:pt x="190500" y="186236"/>
                    <a:pt x="186236" y="190500"/>
                    <a:pt x="180975" y="190500"/>
                  </a:cubicBezTo>
                  <a:lnTo>
                    <a:pt x="9525" y="190500"/>
                  </a:lnTo>
                  <a:cubicBezTo>
                    <a:pt x="4264" y="190500"/>
                    <a:pt x="0" y="186236"/>
                    <a:pt x="0" y="180975"/>
                  </a:cubicBezTo>
                  <a:lnTo>
                    <a:pt x="0" y="9525"/>
                  </a:lnTo>
                  <a:cubicBezTo>
                    <a:pt x="0" y="4264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20399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grpSp>
          <p:nvGrpSpPr>
            <p:cNvPr id="60" name="Graphic 775">
              <a:extLst>
                <a:ext uri="{FF2B5EF4-FFF2-40B4-BE49-F238E27FC236}">
                  <a16:creationId xmlns:a16="http://schemas.microsoft.com/office/drawing/2014/main" id="{3EED1A8D-18EE-8B72-56C3-0B6601ADFA01}"/>
                </a:ext>
              </a:extLst>
            </p:cNvPr>
            <p:cNvGrpSpPr/>
            <p:nvPr/>
          </p:nvGrpSpPr>
          <p:grpSpPr>
            <a:xfrm>
              <a:off x="5531505" y="3239415"/>
              <a:ext cx="133350" cy="133350"/>
              <a:chOff x="5531505" y="3239415"/>
              <a:chExt cx="133350" cy="133350"/>
            </a:xfrm>
            <a:solidFill>
              <a:srgbClr val="FFFFFF"/>
            </a:solidFill>
          </p:grpSpPr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0293E65C-03FC-9C06-6E7C-5A6D7C3DC2F8}"/>
                  </a:ext>
                </a:extLst>
              </p:cNvPr>
              <p:cNvSpPr/>
              <p:nvPr/>
            </p:nvSpPr>
            <p:spPr>
              <a:xfrm>
                <a:off x="5645805" y="3239415"/>
                <a:ext cx="19050" cy="19050"/>
              </a:xfrm>
              <a:custGeom>
                <a:avLst/>
                <a:gdLst>
                  <a:gd name="connsiteX0" fmla="*/ 19050 w 19050"/>
                  <a:gd name="connsiteY0" fmla="*/ 9525 h 19050"/>
                  <a:gd name="connsiteX1" fmla="*/ 9525 w 19050"/>
                  <a:gd name="connsiteY1" fmla="*/ 19050 h 19050"/>
                  <a:gd name="connsiteX2" fmla="*/ 0 w 19050"/>
                  <a:gd name="connsiteY2" fmla="*/ 9525 h 19050"/>
                  <a:gd name="connsiteX3" fmla="*/ 9525 w 19050"/>
                  <a:gd name="connsiteY3" fmla="*/ 0 h 19050"/>
                  <a:gd name="connsiteX4" fmla="*/ 19050 w 19050"/>
                  <a:gd name="connsiteY4" fmla="*/ 952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9050" y="9525"/>
                    </a:moveTo>
                    <a:cubicBezTo>
                      <a:pt x="19050" y="14786"/>
                      <a:pt x="14786" y="19050"/>
                      <a:pt x="9525" y="19050"/>
                    </a:cubicBezTo>
                    <a:cubicBezTo>
                      <a:pt x="4264" y="19050"/>
                      <a:pt x="0" y="14786"/>
                      <a:pt x="0" y="9525"/>
                    </a:cubicBezTo>
                    <a:cubicBezTo>
                      <a:pt x="0" y="4264"/>
                      <a:pt x="4264" y="0"/>
                      <a:pt x="9525" y="0"/>
                    </a:cubicBezTo>
                    <a:cubicBezTo>
                      <a:pt x="14786" y="0"/>
                      <a:pt x="19050" y="4264"/>
                      <a:pt x="19050" y="9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B5FC692E-8146-D78A-5D4D-2ED769F72A5D}"/>
                  </a:ext>
                </a:extLst>
              </p:cNvPr>
              <p:cNvSpPr/>
              <p:nvPr/>
            </p:nvSpPr>
            <p:spPr>
              <a:xfrm>
                <a:off x="5645805" y="3353715"/>
                <a:ext cx="19050" cy="19050"/>
              </a:xfrm>
              <a:custGeom>
                <a:avLst/>
                <a:gdLst>
                  <a:gd name="connsiteX0" fmla="*/ 19050 w 19050"/>
                  <a:gd name="connsiteY0" fmla="*/ 9525 h 19050"/>
                  <a:gd name="connsiteX1" fmla="*/ 9525 w 19050"/>
                  <a:gd name="connsiteY1" fmla="*/ 19050 h 19050"/>
                  <a:gd name="connsiteX2" fmla="*/ 0 w 19050"/>
                  <a:gd name="connsiteY2" fmla="*/ 9525 h 19050"/>
                  <a:gd name="connsiteX3" fmla="*/ 9525 w 19050"/>
                  <a:gd name="connsiteY3" fmla="*/ 0 h 19050"/>
                  <a:gd name="connsiteX4" fmla="*/ 19050 w 19050"/>
                  <a:gd name="connsiteY4" fmla="*/ 952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9050" y="9525"/>
                    </a:moveTo>
                    <a:cubicBezTo>
                      <a:pt x="19050" y="14786"/>
                      <a:pt x="14786" y="19050"/>
                      <a:pt x="9525" y="19050"/>
                    </a:cubicBezTo>
                    <a:cubicBezTo>
                      <a:pt x="4264" y="19050"/>
                      <a:pt x="0" y="14786"/>
                      <a:pt x="0" y="9525"/>
                    </a:cubicBezTo>
                    <a:cubicBezTo>
                      <a:pt x="0" y="4264"/>
                      <a:pt x="4264" y="0"/>
                      <a:pt x="9525" y="0"/>
                    </a:cubicBezTo>
                    <a:cubicBezTo>
                      <a:pt x="14786" y="0"/>
                      <a:pt x="19050" y="4264"/>
                      <a:pt x="19050" y="9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E6893B38-5F7A-CD1C-8F97-52A09CF87D5A}"/>
                  </a:ext>
                </a:extLst>
              </p:cNvPr>
              <p:cNvSpPr/>
              <p:nvPr/>
            </p:nvSpPr>
            <p:spPr>
              <a:xfrm>
                <a:off x="5579130" y="3274339"/>
                <a:ext cx="38100" cy="63499"/>
              </a:xfrm>
              <a:custGeom>
                <a:avLst/>
                <a:gdLst>
                  <a:gd name="connsiteX0" fmla="*/ 19050 w 38100"/>
                  <a:gd name="connsiteY0" fmla="*/ 63500 h 63499"/>
                  <a:gd name="connsiteX1" fmla="*/ 19050 w 38100"/>
                  <a:gd name="connsiteY1" fmla="*/ 38100 h 63499"/>
                  <a:gd name="connsiteX2" fmla="*/ 0 w 38100"/>
                  <a:gd name="connsiteY2" fmla="*/ 38100 h 63499"/>
                  <a:gd name="connsiteX3" fmla="*/ 19050 w 38100"/>
                  <a:gd name="connsiteY3" fmla="*/ 0 h 63499"/>
                  <a:gd name="connsiteX4" fmla="*/ 19050 w 38100"/>
                  <a:gd name="connsiteY4" fmla="*/ 25400 h 63499"/>
                  <a:gd name="connsiteX5" fmla="*/ 38100 w 38100"/>
                  <a:gd name="connsiteY5" fmla="*/ 25400 h 63499"/>
                  <a:gd name="connsiteX6" fmla="*/ 19050 w 38100"/>
                  <a:gd name="connsiteY6" fmla="*/ 63500 h 63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 h="63499">
                    <a:moveTo>
                      <a:pt x="19050" y="63500"/>
                    </a:moveTo>
                    <a:lnTo>
                      <a:pt x="19050" y="38100"/>
                    </a:lnTo>
                    <a:lnTo>
                      <a:pt x="0" y="38100"/>
                    </a:lnTo>
                    <a:lnTo>
                      <a:pt x="19050" y="0"/>
                    </a:lnTo>
                    <a:lnTo>
                      <a:pt x="19050" y="25400"/>
                    </a:lnTo>
                    <a:lnTo>
                      <a:pt x="38100" y="25400"/>
                    </a:lnTo>
                    <a:lnTo>
                      <a:pt x="19050" y="6350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89D82D6F-03AC-9C78-D1BD-0C02BBD83B20}"/>
                  </a:ext>
                </a:extLst>
              </p:cNvPr>
              <p:cNvSpPr/>
              <p:nvPr/>
            </p:nvSpPr>
            <p:spPr>
              <a:xfrm>
                <a:off x="5531505" y="3239415"/>
                <a:ext cx="19050" cy="19050"/>
              </a:xfrm>
              <a:custGeom>
                <a:avLst/>
                <a:gdLst>
                  <a:gd name="connsiteX0" fmla="*/ 19050 w 19050"/>
                  <a:gd name="connsiteY0" fmla="*/ 9525 h 19050"/>
                  <a:gd name="connsiteX1" fmla="*/ 9525 w 19050"/>
                  <a:gd name="connsiteY1" fmla="*/ 19050 h 19050"/>
                  <a:gd name="connsiteX2" fmla="*/ 0 w 19050"/>
                  <a:gd name="connsiteY2" fmla="*/ 9525 h 19050"/>
                  <a:gd name="connsiteX3" fmla="*/ 9525 w 19050"/>
                  <a:gd name="connsiteY3" fmla="*/ 0 h 19050"/>
                  <a:gd name="connsiteX4" fmla="*/ 19050 w 19050"/>
                  <a:gd name="connsiteY4" fmla="*/ 952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9050" y="9525"/>
                    </a:moveTo>
                    <a:cubicBezTo>
                      <a:pt x="19050" y="14786"/>
                      <a:pt x="14786" y="19050"/>
                      <a:pt x="9525" y="19050"/>
                    </a:cubicBezTo>
                    <a:cubicBezTo>
                      <a:pt x="4264" y="19050"/>
                      <a:pt x="0" y="14786"/>
                      <a:pt x="0" y="9525"/>
                    </a:cubicBezTo>
                    <a:cubicBezTo>
                      <a:pt x="0" y="4264"/>
                      <a:pt x="4264" y="0"/>
                      <a:pt x="9525" y="0"/>
                    </a:cubicBezTo>
                    <a:cubicBezTo>
                      <a:pt x="14786" y="0"/>
                      <a:pt x="19050" y="4264"/>
                      <a:pt x="19050" y="9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9C91A3FC-5B47-E88D-61E1-34E2F9B1083F}"/>
                  </a:ext>
                </a:extLst>
              </p:cNvPr>
              <p:cNvSpPr/>
              <p:nvPr/>
            </p:nvSpPr>
            <p:spPr>
              <a:xfrm>
                <a:off x="5531505" y="3353715"/>
                <a:ext cx="19050" cy="19050"/>
              </a:xfrm>
              <a:custGeom>
                <a:avLst/>
                <a:gdLst>
                  <a:gd name="connsiteX0" fmla="*/ 19050 w 19050"/>
                  <a:gd name="connsiteY0" fmla="*/ 9525 h 19050"/>
                  <a:gd name="connsiteX1" fmla="*/ 9525 w 19050"/>
                  <a:gd name="connsiteY1" fmla="*/ 19050 h 19050"/>
                  <a:gd name="connsiteX2" fmla="*/ 0 w 19050"/>
                  <a:gd name="connsiteY2" fmla="*/ 9525 h 19050"/>
                  <a:gd name="connsiteX3" fmla="*/ 9525 w 19050"/>
                  <a:gd name="connsiteY3" fmla="*/ 0 h 19050"/>
                  <a:gd name="connsiteX4" fmla="*/ 19050 w 19050"/>
                  <a:gd name="connsiteY4" fmla="*/ 952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9050" y="9525"/>
                    </a:moveTo>
                    <a:cubicBezTo>
                      <a:pt x="19050" y="14786"/>
                      <a:pt x="14786" y="19050"/>
                      <a:pt x="9525" y="19050"/>
                    </a:cubicBezTo>
                    <a:cubicBezTo>
                      <a:pt x="4264" y="19050"/>
                      <a:pt x="0" y="14786"/>
                      <a:pt x="0" y="9525"/>
                    </a:cubicBezTo>
                    <a:cubicBezTo>
                      <a:pt x="0" y="4264"/>
                      <a:pt x="4264" y="0"/>
                      <a:pt x="9525" y="0"/>
                    </a:cubicBezTo>
                    <a:cubicBezTo>
                      <a:pt x="14786" y="0"/>
                      <a:pt x="19050" y="4264"/>
                      <a:pt x="19050" y="9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  <p:grpSp>
            <p:nvGrpSpPr>
              <p:cNvPr id="66" name="Graphic 775">
                <a:extLst>
                  <a:ext uri="{FF2B5EF4-FFF2-40B4-BE49-F238E27FC236}">
                    <a16:creationId xmlns:a16="http://schemas.microsoft.com/office/drawing/2014/main" id="{C4DF21D1-73C8-1AC3-EF37-546B1C9AB18E}"/>
                  </a:ext>
                </a:extLst>
              </p:cNvPr>
              <p:cNvGrpSpPr/>
              <p:nvPr/>
            </p:nvGrpSpPr>
            <p:grpSpPr>
              <a:xfrm>
                <a:off x="5560080" y="3239415"/>
                <a:ext cx="76200" cy="133350"/>
                <a:chOff x="5560080" y="3239415"/>
                <a:chExt cx="76200" cy="133350"/>
              </a:xfrm>
              <a:solidFill>
                <a:srgbClr val="FFFFFF"/>
              </a:solidFill>
            </p:grpSpPr>
            <p:grpSp>
              <p:nvGrpSpPr>
                <p:cNvPr id="75" name="Graphic 775">
                  <a:extLst>
                    <a:ext uri="{FF2B5EF4-FFF2-40B4-BE49-F238E27FC236}">
                      <a16:creationId xmlns:a16="http://schemas.microsoft.com/office/drawing/2014/main" id="{2C92CEA7-7F75-1BCF-4319-7BDEA110E862}"/>
                    </a:ext>
                  </a:extLst>
                </p:cNvPr>
                <p:cNvGrpSpPr/>
                <p:nvPr/>
              </p:nvGrpSpPr>
              <p:grpSpPr>
                <a:xfrm>
                  <a:off x="5560080" y="3239415"/>
                  <a:ext cx="76200" cy="9525"/>
                  <a:chOff x="5560080" y="3239415"/>
                  <a:chExt cx="76200" cy="9525"/>
                </a:xfrm>
                <a:solidFill>
                  <a:srgbClr val="FFFFFF"/>
                </a:solidFill>
              </p:grpSpPr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471958EB-D72A-0D21-FDB3-C3498614DA8B}"/>
                      </a:ext>
                    </a:extLst>
                  </p:cNvPr>
                  <p:cNvSpPr/>
                  <p:nvPr/>
                </p:nvSpPr>
                <p:spPr>
                  <a:xfrm>
                    <a:off x="5617230" y="3239415"/>
                    <a:ext cx="19050" cy="9525"/>
                  </a:xfrm>
                  <a:custGeom>
                    <a:avLst/>
                    <a:gdLst>
                      <a:gd name="connsiteX0" fmla="*/ 0 w 19050"/>
                      <a:gd name="connsiteY0" fmla="*/ 0 h 9525"/>
                      <a:gd name="connsiteX1" fmla="*/ 19050 w 19050"/>
                      <a:gd name="connsiteY1" fmla="*/ 0 h 9525"/>
                      <a:gd name="connsiteX2" fmla="*/ 19050 w 19050"/>
                      <a:gd name="connsiteY2" fmla="*/ 9525 h 9525"/>
                      <a:gd name="connsiteX3" fmla="*/ 0 w 19050"/>
                      <a:gd name="connsiteY3" fmla="*/ 952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0" h="9525">
                        <a:moveTo>
                          <a:pt x="0" y="0"/>
                        </a:moveTo>
                        <a:lnTo>
                          <a:pt x="19050" y="0"/>
                        </a:lnTo>
                        <a:lnTo>
                          <a:pt x="19050" y="9525"/>
                        </a:lnTo>
                        <a:lnTo>
                          <a:pt x="0" y="95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A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18E62E78-0280-713A-ECEB-5EFDE3E17828}"/>
                      </a:ext>
                    </a:extLst>
                  </p:cNvPr>
                  <p:cNvSpPr/>
                  <p:nvPr/>
                </p:nvSpPr>
                <p:spPr>
                  <a:xfrm>
                    <a:off x="5560080" y="3239415"/>
                    <a:ext cx="19050" cy="9525"/>
                  </a:xfrm>
                  <a:custGeom>
                    <a:avLst/>
                    <a:gdLst>
                      <a:gd name="connsiteX0" fmla="*/ 0 w 19050"/>
                      <a:gd name="connsiteY0" fmla="*/ 0 h 9525"/>
                      <a:gd name="connsiteX1" fmla="*/ 19050 w 19050"/>
                      <a:gd name="connsiteY1" fmla="*/ 0 h 9525"/>
                      <a:gd name="connsiteX2" fmla="*/ 19050 w 19050"/>
                      <a:gd name="connsiteY2" fmla="*/ 9525 h 9525"/>
                      <a:gd name="connsiteX3" fmla="*/ 0 w 19050"/>
                      <a:gd name="connsiteY3" fmla="*/ 952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0" h="9525">
                        <a:moveTo>
                          <a:pt x="0" y="0"/>
                        </a:moveTo>
                        <a:lnTo>
                          <a:pt x="19050" y="0"/>
                        </a:lnTo>
                        <a:lnTo>
                          <a:pt x="19050" y="9525"/>
                        </a:lnTo>
                        <a:lnTo>
                          <a:pt x="0" y="95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A"/>
                  </a:p>
                </p:txBody>
              </p:sp>
              <p:sp>
                <p:nvSpPr>
                  <p:cNvPr id="90" name="Freeform 89">
                    <a:extLst>
                      <a:ext uri="{FF2B5EF4-FFF2-40B4-BE49-F238E27FC236}">
                        <a16:creationId xmlns:a16="http://schemas.microsoft.com/office/drawing/2014/main" id="{585A5ACF-C158-B5AB-4442-34FC0F233376}"/>
                      </a:ext>
                    </a:extLst>
                  </p:cNvPr>
                  <p:cNvSpPr/>
                  <p:nvPr/>
                </p:nvSpPr>
                <p:spPr>
                  <a:xfrm>
                    <a:off x="5588655" y="3239415"/>
                    <a:ext cx="19050" cy="9525"/>
                  </a:xfrm>
                  <a:custGeom>
                    <a:avLst/>
                    <a:gdLst>
                      <a:gd name="connsiteX0" fmla="*/ 0 w 19050"/>
                      <a:gd name="connsiteY0" fmla="*/ 0 h 9525"/>
                      <a:gd name="connsiteX1" fmla="*/ 19050 w 19050"/>
                      <a:gd name="connsiteY1" fmla="*/ 0 h 9525"/>
                      <a:gd name="connsiteX2" fmla="*/ 19050 w 19050"/>
                      <a:gd name="connsiteY2" fmla="*/ 9525 h 9525"/>
                      <a:gd name="connsiteX3" fmla="*/ 0 w 19050"/>
                      <a:gd name="connsiteY3" fmla="*/ 952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0" h="9525">
                        <a:moveTo>
                          <a:pt x="0" y="0"/>
                        </a:moveTo>
                        <a:lnTo>
                          <a:pt x="19050" y="0"/>
                        </a:lnTo>
                        <a:lnTo>
                          <a:pt x="19050" y="9525"/>
                        </a:lnTo>
                        <a:lnTo>
                          <a:pt x="0" y="95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A"/>
                  </a:p>
                </p:txBody>
              </p:sp>
            </p:grpSp>
            <p:grpSp>
              <p:nvGrpSpPr>
                <p:cNvPr id="76" name="Graphic 775">
                  <a:extLst>
                    <a:ext uri="{FF2B5EF4-FFF2-40B4-BE49-F238E27FC236}">
                      <a16:creationId xmlns:a16="http://schemas.microsoft.com/office/drawing/2014/main" id="{3C68108E-2546-14BE-CE67-B7E472C0CAF1}"/>
                    </a:ext>
                  </a:extLst>
                </p:cNvPr>
                <p:cNvGrpSpPr/>
                <p:nvPr/>
              </p:nvGrpSpPr>
              <p:grpSpPr>
                <a:xfrm>
                  <a:off x="5560080" y="3363240"/>
                  <a:ext cx="76200" cy="9525"/>
                  <a:chOff x="5560080" y="3363240"/>
                  <a:chExt cx="76200" cy="9525"/>
                </a:xfrm>
                <a:solidFill>
                  <a:srgbClr val="FFFFFF"/>
                </a:solidFill>
              </p:grpSpPr>
              <p:sp>
                <p:nvSpPr>
                  <p:cNvPr id="77" name="Freeform 76">
                    <a:extLst>
                      <a:ext uri="{FF2B5EF4-FFF2-40B4-BE49-F238E27FC236}">
                        <a16:creationId xmlns:a16="http://schemas.microsoft.com/office/drawing/2014/main" id="{B490052F-3C0E-DF63-CDA2-D449646D4AD7}"/>
                      </a:ext>
                    </a:extLst>
                  </p:cNvPr>
                  <p:cNvSpPr/>
                  <p:nvPr/>
                </p:nvSpPr>
                <p:spPr>
                  <a:xfrm>
                    <a:off x="5617230" y="3363240"/>
                    <a:ext cx="19050" cy="9525"/>
                  </a:xfrm>
                  <a:custGeom>
                    <a:avLst/>
                    <a:gdLst>
                      <a:gd name="connsiteX0" fmla="*/ 0 w 19050"/>
                      <a:gd name="connsiteY0" fmla="*/ 0 h 9525"/>
                      <a:gd name="connsiteX1" fmla="*/ 19050 w 19050"/>
                      <a:gd name="connsiteY1" fmla="*/ 0 h 9525"/>
                      <a:gd name="connsiteX2" fmla="*/ 19050 w 19050"/>
                      <a:gd name="connsiteY2" fmla="*/ 9525 h 9525"/>
                      <a:gd name="connsiteX3" fmla="*/ 0 w 19050"/>
                      <a:gd name="connsiteY3" fmla="*/ 952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0" h="9525">
                        <a:moveTo>
                          <a:pt x="0" y="0"/>
                        </a:moveTo>
                        <a:lnTo>
                          <a:pt x="19050" y="0"/>
                        </a:lnTo>
                        <a:lnTo>
                          <a:pt x="19050" y="9525"/>
                        </a:lnTo>
                        <a:lnTo>
                          <a:pt x="0" y="95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A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640CF9AE-5F48-C976-201B-6D68180295D3}"/>
                      </a:ext>
                    </a:extLst>
                  </p:cNvPr>
                  <p:cNvSpPr/>
                  <p:nvPr/>
                </p:nvSpPr>
                <p:spPr>
                  <a:xfrm>
                    <a:off x="5560080" y="3363240"/>
                    <a:ext cx="19050" cy="9525"/>
                  </a:xfrm>
                  <a:custGeom>
                    <a:avLst/>
                    <a:gdLst>
                      <a:gd name="connsiteX0" fmla="*/ 0 w 19050"/>
                      <a:gd name="connsiteY0" fmla="*/ 0 h 9525"/>
                      <a:gd name="connsiteX1" fmla="*/ 19050 w 19050"/>
                      <a:gd name="connsiteY1" fmla="*/ 0 h 9525"/>
                      <a:gd name="connsiteX2" fmla="*/ 19050 w 19050"/>
                      <a:gd name="connsiteY2" fmla="*/ 9525 h 9525"/>
                      <a:gd name="connsiteX3" fmla="*/ 0 w 19050"/>
                      <a:gd name="connsiteY3" fmla="*/ 952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0" h="9525">
                        <a:moveTo>
                          <a:pt x="0" y="0"/>
                        </a:moveTo>
                        <a:lnTo>
                          <a:pt x="19050" y="0"/>
                        </a:lnTo>
                        <a:lnTo>
                          <a:pt x="19050" y="9525"/>
                        </a:lnTo>
                        <a:lnTo>
                          <a:pt x="0" y="95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A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7529F201-9F93-DBDE-CC7D-DD9004D3337A}"/>
                      </a:ext>
                    </a:extLst>
                  </p:cNvPr>
                  <p:cNvSpPr/>
                  <p:nvPr/>
                </p:nvSpPr>
                <p:spPr>
                  <a:xfrm>
                    <a:off x="5588655" y="3363240"/>
                    <a:ext cx="19050" cy="9525"/>
                  </a:xfrm>
                  <a:custGeom>
                    <a:avLst/>
                    <a:gdLst>
                      <a:gd name="connsiteX0" fmla="*/ 0 w 19050"/>
                      <a:gd name="connsiteY0" fmla="*/ 0 h 9525"/>
                      <a:gd name="connsiteX1" fmla="*/ 19050 w 19050"/>
                      <a:gd name="connsiteY1" fmla="*/ 0 h 9525"/>
                      <a:gd name="connsiteX2" fmla="*/ 19050 w 19050"/>
                      <a:gd name="connsiteY2" fmla="*/ 9525 h 9525"/>
                      <a:gd name="connsiteX3" fmla="*/ 0 w 19050"/>
                      <a:gd name="connsiteY3" fmla="*/ 952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0" h="9525">
                        <a:moveTo>
                          <a:pt x="0" y="0"/>
                        </a:moveTo>
                        <a:lnTo>
                          <a:pt x="19050" y="0"/>
                        </a:lnTo>
                        <a:lnTo>
                          <a:pt x="19050" y="9525"/>
                        </a:lnTo>
                        <a:lnTo>
                          <a:pt x="0" y="95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A"/>
                  </a:p>
                </p:txBody>
              </p:sp>
            </p:grpSp>
          </p:grpSp>
          <p:grpSp>
            <p:nvGrpSpPr>
              <p:cNvPr id="67" name="Graphic 775">
                <a:extLst>
                  <a:ext uri="{FF2B5EF4-FFF2-40B4-BE49-F238E27FC236}">
                    <a16:creationId xmlns:a16="http://schemas.microsoft.com/office/drawing/2014/main" id="{3054890D-DDEF-4D8F-40F3-DFE973E46E7B}"/>
                  </a:ext>
                </a:extLst>
              </p:cNvPr>
              <p:cNvGrpSpPr/>
              <p:nvPr/>
            </p:nvGrpSpPr>
            <p:grpSpPr>
              <a:xfrm>
                <a:off x="5655330" y="3267990"/>
                <a:ext cx="9525" cy="76200"/>
                <a:chOff x="5655330" y="3267990"/>
                <a:chExt cx="9525" cy="76200"/>
              </a:xfrm>
              <a:solidFill>
                <a:srgbClr val="FFFFFF"/>
              </a:solidFill>
            </p:grpSpPr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8783EAB9-7C39-800C-4EC0-CE46365E14F3}"/>
                    </a:ext>
                  </a:extLst>
                </p:cNvPr>
                <p:cNvSpPr/>
                <p:nvPr/>
              </p:nvSpPr>
              <p:spPr>
                <a:xfrm rot="5400000">
                  <a:off x="5650567" y="3329902"/>
                  <a:ext cx="19050" cy="9525"/>
                </a:xfrm>
                <a:custGeom>
                  <a:avLst/>
                  <a:gdLst>
                    <a:gd name="connsiteX0" fmla="*/ 0 w 19050"/>
                    <a:gd name="connsiteY0" fmla="*/ 0 h 9525"/>
                    <a:gd name="connsiteX1" fmla="*/ 19050 w 19050"/>
                    <a:gd name="connsiteY1" fmla="*/ 0 h 9525"/>
                    <a:gd name="connsiteX2" fmla="*/ 19050 w 19050"/>
                    <a:gd name="connsiteY2" fmla="*/ 9525 h 9525"/>
                    <a:gd name="connsiteX3" fmla="*/ 0 w 19050"/>
                    <a:gd name="connsiteY3" fmla="*/ 9525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9525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9525"/>
                      </a:lnTo>
                      <a:lnTo>
                        <a:pt x="0" y="95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A22BB51-3764-366E-B916-1519520E4A28}"/>
                    </a:ext>
                  </a:extLst>
                </p:cNvPr>
                <p:cNvSpPr/>
                <p:nvPr/>
              </p:nvSpPr>
              <p:spPr>
                <a:xfrm rot="5400000">
                  <a:off x="5650567" y="3272752"/>
                  <a:ext cx="19050" cy="9525"/>
                </a:xfrm>
                <a:custGeom>
                  <a:avLst/>
                  <a:gdLst>
                    <a:gd name="connsiteX0" fmla="*/ 0 w 19050"/>
                    <a:gd name="connsiteY0" fmla="*/ 0 h 9525"/>
                    <a:gd name="connsiteX1" fmla="*/ 19050 w 19050"/>
                    <a:gd name="connsiteY1" fmla="*/ 0 h 9525"/>
                    <a:gd name="connsiteX2" fmla="*/ 19050 w 19050"/>
                    <a:gd name="connsiteY2" fmla="*/ 9525 h 9525"/>
                    <a:gd name="connsiteX3" fmla="*/ 0 w 19050"/>
                    <a:gd name="connsiteY3" fmla="*/ 9525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9525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9525"/>
                      </a:lnTo>
                      <a:lnTo>
                        <a:pt x="0" y="95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C895E666-91EC-C96A-64CC-A707B5170154}"/>
                    </a:ext>
                  </a:extLst>
                </p:cNvPr>
                <p:cNvSpPr/>
                <p:nvPr/>
              </p:nvSpPr>
              <p:spPr>
                <a:xfrm rot="5400000">
                  <a:off x="5650567" y="3301327"/>
                  <a:ext cx="19050" cy="9525"/>
                </a:xfrm>
                <a:custGeom>
                  <a:avLst/>
                  <a:gdLst>
                    <a:gd name="connsiteX0" fmla="*/ 0 w 19050"/>
                    <a:gd name="connsiteY0" fmla="*/ 0 h 9525"/>
                    <a:gd name="connsiteX1" fmla="*/ 19050 w 19050"/>
                    <a:gd name="connsiteY1" fmla="*/ 0 h 9525"/>
                    <a:gd name="connsiteX2" fmla="*/ 19050 w 19050"/>
                    <a:gd name="connsiteY2" fmla="*/ 9525 h 9525"/>
                    <a:gd name="connsiteX3" fmla="*/ 0 w 19050"/>
                    <a:gd name="connsiteY3" fmla="*/ 9525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9525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9525"/>
                      </a:lnTo>
                      <a:lnTo>
                        <a:pt x="0" y="95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</p:grpSp>
          <p:grpSp>
            <p:nvGrpSpPr>
              <p:cNvPr id="68" name="Graphic 775">
                <a:extLst>
                  <a:ext uri="{FF2B5EF4-FFF2-40B4-BE49-F238E27FC236}">
                    <a16:creationId xmlns:a16="http://schemas.microsoft.com/office/drawing/2014/main" id="{DE1686F5-F13E-B96D-956F-24AB7828FFA5}"/>
                  </a:ext>
                </a:extLst>
              </p:cNvPr>
              <p:cNvGrpSpPr/>
              <p:nvPr/>
            </p:nvGrpSpPr>
            <p:grpSpPr>
              <a:xfrm>
                <a:off x="5531505" y="3267990"/>
                <a:ext cx="9525" cy="76200"/>
                <a:chOff x="5531505" y="3267990"/>
                <a:chExt cx="9525" cy="76200"/>
              </a:xfrm>
              <a:solidFill>
                <a:srgbClr val="FFFFFF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F707E3CD-F32F-4FE2-199C-49498F79FE84}"/>
                    </a:ext>
                  </a:extLst>
                </p:cNvPr>
                <p:cNvSpPr/>
                <p:nvPr/>
              </p:nvSpPr>
              <p:spPr>
                <a:xfrm rot="5400000">
                  <a:off x="5526742" y="3329902"/>
                  <a:ext cx="19050" cy="9525"/>
                </a:xfrm>
                <a:custGeom>
                  <a:avLst/>
                  <a:gdLst>
                    <a:gd name="connsiteX0" fmla="*/ 0 w 19050"/>
                    <a:gd name="connsiteY0" fmla="*/ 0 h 9525"/>
                    <a:gd name="connsiteX1" fmla="*/ 19050 w 19050"/>
                    <a:gd name="connsiteY1" fmla="*/ 0 h 9525"/>
                    <a:gd name="connsiteX2" fmla="*/ 19050 w 19050"/>
                    <a:gd name="connsiteY2" fmla="*/ 9525 h 9525"/>
                    <a:gd name="connsiteX3" fmla="*/ 0 w 19050"/>
                    <a:gd name="connsiteY3" fmla="*/ 9525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9525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9525"/>
                      </a:lnTo>
                      <a:lnTo>
                        <a:pt x="0" y="95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B4499EA9-719F-13A2-3434-8F3549E8A188}"/>
                    </a:ext>
                  </a:extLst>
                </p:cNvPr>
                <p:cNvSpPr/>
                <p:nvPr/>
              </p:nvSpPr>
              <p:spPr>
                <a:xfrm rot="5400000">
                  <a:off x="5526742" y="3272752"/>
                  <a:ext cx="19050" cy="9525"/>
                </a:xfrm>
                <a:custGeom>
                  <a:avLst/>
                  <a:gdLst>
                    <a:gd name="connsiteX0" fmla="*/ 0 w 19050"/>
                    <a:gd name="connsiteY0" fmla="*/ 0 h 9525"/>
                    <a:gd name="connsiteX1" fmla="*/ 19050 w 19050"/>
                    <a:gd name="connsiteY1" fmla="*/ 0 h 9525"/>
                    <a:gd name="connsiteX2" fmla="*/ 19050 w 19050"/>
                    <a:gd name="connsiteY2" fmla="*/ 9525 h 9525"/>
                    <a:gd name="connsiteX3" fmla="*/ 0 w 19050"/>
                    <a:gd name="connsiteY3" fmla="*/ 9525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9525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9525"/>
                      </a:lnTo>
                      <a:lnTo>
                        <a:pt x="0" y="95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CDB6DB65-D3ED-2771-A834-72801E026A2F}"/>
                    </a:ext>
                  </a:extLst>
                </p:cNvPr>
                <p:cNvSpPr/>
                <p:nvPr/>
              </p:nvSpPr>
              <p:spPr>
                <a:xfrm rot="5400000">
                  <a:off x="5526742" y="3301327"/>
                  <a:ext cx="19050" cy="9525"/>
                </a:xfrm>
                <a:custGeom>
                  <a:avLst/>
                  <a:gdLst>
                    <a:gd name="connsiteX0" fmla="*/ 0 w 19050"/>
                    <a:gd name="connsiteY0" fmla="*/ 0 h 9525"/>
                    <a:gd name="connsiteX1" fmla="*/ 19050 w 19050"/>
                    <a:gd name="connsiteY1" fmla="*/ 0 h 9525"/>
                    <a:gd name="connsiteX2" fmla="*/ 19050 w 19050"/>
                    <a:gd name="connsiteY2" fmla="*/ 9525 h 9525"/>
                    <a:gd name="connsiteX3" fmla="*/ 0 w 19050"/>
                    <a:gd name="connsiteY3" fmla="*/ 9525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9525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9525"/>
                      </a:lnTo>
                      <a:lnTo>
                        <a:pt x="0" y="95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</p:grpSp>
        </p:grpSp>
      </p:grp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6697777C-FB2F-20B5-ED5F-03E5C7457C7A}"/>
              </a:ext>
            </a:extLst>
          </p:cNvPr>
          <p:cNvSpPr/>
          <p:nvPr/>
        </p:nvSpPr>
        <p:spPr>
          <a:xfrm>
            <a:off x="644526" y="1303923"/>
            <a:ext cx="10617200" cy="12948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200" cap="none" spc="0" normalizeH="0" baseline="0" noProof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  <a:ea typeface="Open Sans"/>
                <a:cs typeface="Open Sans"/>
              </a:rPr>
              <a:t>Агрегована група </a:t>
            </a:r>
            <a:r>
              <a:rPr kumimoji="0" lang="uk-UA" sz="1400" b="0" i="0" u="none" strike="noStrike" kern="1200" cap="none" spc="0" normalizeH="0" baseline="0" noProof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  <a:ea typeface="Open Sans"/>
                <a:cs typeface="Open Sans"/>
              </a:rPr>
              <a:t>– об’єднання малих виробників, зберігачів енергії, «гнучких» споживачів та інших децентралізованих джерел енергії для спільної участі в енергетичному ринку.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173A99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200" cap="none" spc="0" normalizeH="0" baseline="0" noProof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  <a:ea typeface="Open Sans"/>
                <a:cs typeface="Open Sans"/>
              </a:rPr>
              <a:t>Агрегатор </a:t>
            </a:r>
            <a:r>
              <a:rPr kumimoji="0" lang="uk-UA" sz="1400" b="0" i="0" u="none" strike="noStrike" kern="1200" cap="none" spc="0" normalizeH="0" baseline="0" noProof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  <a:ea typeface="Open Sans"/>
                <a:cs typeface="Open Sans"/>
              </a:rPr>
              <a:t>(адміністратор групи) виконує роль посередника між учасниками агрегованої групи та ринком, забезпечуючи координацію, управління та оптимізацію з метою максимізації вигоди та зменшення адміністративних бар’єрів для учасників.</a:t>
            </a:r>
          </a:p>
        </p:txBody>
      </p:sp>
    </p:spTree>
    <p:extLst>
      <p:ext uri="{BB962C8B-B14F-4D97-AF65-F5344CB8AC3E}">
        <p14:creationId xmlns:p14="http://schemas.microsoft.com/office/powerpoint/2010/main" val="3868871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7D8E5-91E7-7B3C-19BD-A1E49E510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A0CB8144-49CC-623A-BBF1-244B080B528B}"/>
              </a:ext>
            </a:extLst>
          </p:cNvPr>
          <p:cNvSpPr/>
          <p:nvPr/>
        </p:nvSpPr>
        <p:spPr>
          <a:xfrm>
            <a:off x="644769" y="1557338"/>
            <a:ext cx="5731948" cy="4523239"/>
          </a:xfrm>
          <a:prstGeom prst="rect">
            <a:avLst/>
          </a:prstGeom>
          <a:noFill/>
          <a:ln w="3175">
            <a:solidFill>
              <a:srgbClr val="173A99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uk-UA" sz="1800" b="1">
                <a:solidFill>
                  <a:schemeClr val="tx1"/>
                </a:solidFill>
              </a:rPr>
              <a:t>Договір про участь в Агрегованій групі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005C51-D336-2560-B151-F89B8981982C}"/>
              </a:ext>
            </a:extLst>
          </p:cNvPr>
          <p:cNvSpPr txBox="1"/>
          <p:nvPr/>
        </p:nvSpPr>
        <p:spPr>
          <a:xfrm>
            <a:off x="5582735" y="2362449"/>
            <a:ext cx="1638300" cy="3527739"/>
          </a:xfrm>
          <a:prstGeom prst="rect">
            <a:avLst/>
          </a:prstGeom>
          <a:solidFill>
            <a:srgbClr val="DCE2F0"/>
          </a:solidFill>
          <a:ln w="12700">
            <a:noFill/>
            <a:prstDash val="dash"/>
          </a:ln>
        </p:spPr>
        <p:txBody>
          <a:bodyPr wrap="square" lIns="36000" tIns="126000" rIns="36000" bIns="36000" anchor="t">
            <a:noAutofit/>
          </a:bodyPr>
          <a:lstStyle>
            <a:defPPr>
              <a:defRPr lang="uk-UA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ea typeface="Open Sans"/>
                <a:cs typeface="Open Sans"/>
              </a:defRPr>
            </a:lvl1pPr>
          </a:lstStyle>
          <a:p>
            <a:r>
              <a:rPr lang="uk-UA"/>
              <a:t>Агрегатор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A3209C7-2838-46FB-79AB-57E44D15267E}"/>
              </a:ext>
            </a:extLst>
          </p:cNvPr>
          <p:cNvSpPr txBox="1"/>
          <p:nvPr/>
        </p:nvSpPr>
        <p:spPr>
          <a:xfrm>
            <a:off x="846386" y="2362438"/>
            <a:ext cx="2892234" cy="3527750"/>
          </a:xfrm>
          <a:prstGeom prst="rect">
            <a:avLst/>
          </a:prstGeom>
          <a:solidFill>
            <a:srgbClr val="DCE2F0"/>
          </a:solidFill>
          <a:ln w="12700">
            <a:noFill/>
            <a:prstDash val="dash"/>
          </a:ln>
        </p:spPr>
        <p:txBody>
          <a:bodyPr wrap="square" lIns="36000" tIns="126000" rIns="36000" bIns="36000" anchor="t">
            <a:noAutofit/>
          </a:bodyPr>
          <a:lstStyle>
            <a:defPPr>
              <a:defRPr lang="uk-UA"/>
            </a:defPPr>
            <a:lvl1pPr algn="ctr">
              <a:defRPr sz="1400" b="1">
                <a:solidFill>
                  <a:srgbClr val="173A9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ea typeface="Open Sans"/>
                <a:cs typeface="Open Sans"/>
              </a:rPr>
              <a:t>Учасники Агрегованої групи</a:t>
            </a:r>
            <a:endParaRPr kumimoji="0" lang="uk-UA" sz="1600" b="1" i="0" u="none" strike="noStrike" kern="1200" cap="none" spc="0" normalizeH="0" baseline="0" noProof="0">
              <a:ln>
                <a:noFill/>
              </a:ln>
              <a:solidFill>
                <a:srgbClr val="173A9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8DC502-4891-0FE7-7E17-E4BFC7B93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Як працює Агрегована група</a:t>
            </a:r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id="{A1723FFF-F393-4807-F188-92E7EDFB3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A" smtClean="0"/>
              <a:pPr/>
              <a:t>14</a:t>
            </a:fld>
            <a:endParaRPr lang="en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C66726-2740-1616-07C4-F878BCFB45F8}"/>
              </a:ext>
            </a:extLst>
          </p:cNvPr>
          <p:cNvSpPr txBox="1"/>
          <p:nvPr/>
        </p:nvSpPr>
        <p:spPr>
          <a:xfrm>
            <a:off x="5724902" y="2897476"/>
            <a:ext cx="1353966" cy="2813324"/>
          </a:xfrm>
          <a:prstGeom prst="rect">
            <a:avLst/>
          </a:prstGeom>
          <a:solidFill>
            <a:schemeClr val="accent1"/>
          </a:solidFill>
          <a:ln w="3175">
            <a:noFill/>
            <a:prstDash val="lgDash"/>
          </a:ln>
        </p:spPr>
        <p:txBody>
          <a:bodyPr wrap="square" lIns="36000" tIns="468000" rIns="36000" bIns="45720" anchor="ctr">
            <a:noAutofit/>
          </a:bodyPr>
          <a:lstStyle/>
          <a:p>
            <a:pPr algn="ctr"/>
            <a:r>
              <a:rPr lang="uk-UA" sz="1400" b="1">
                <a:solidFill>
                  <a:schemeClr val="bg1"/>
                </a:solidFill>
              </a:rPr>
              <a:t>Система управління </a:t>
            </a:r>
            <a:r>
              <a:rPr lang="uk-UA" sz="1600" b="1">
                <a:solidFill>
                  <a:schemeClr val="bg1"/>
                </a:solidFill>
              </a:rPr>
              <a:t>агрегованою</a:t>
            </a:r>
            <a:r>
              <a:rPr lang="uk-UA" sz="1400" b="1">
                <a:solidFill>
                  <a:schemeClr val="bg1"/>
                </a:solidFill>
              </a:rPr>
              <a:t> групою</a:t>
            </a:r>
            <a:endParaRPr lang="ru-RU" sz="1400" b="1">
              <a:solidFill>
                <a:schemeClr val="bg1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63DF253-D71F-4323-0A8D-C63BFAB2EE6F}"/>
              </a:ext>
            </a:extLst>
          </p:cNvPr>
          <p:cNvGrpSpPr/>
          <p:nvPr/>
        </p:nvGrpSpPr>
        <p:grpSpPr>
          <a:xfrm>
            <a:off x="3859971" y="3170288"/>
            <a:ext cx="1573253" cy="734491"/>
            <a:chOff x="3859971" y="3256699"/>
            <a:chExt cx="1573253" cy="734491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8B2FD0B5-6444-782F-FDDE-898545CB394C}"/>
                </a:ext>
              </a:extLst>
            </p:cNvPr>
            <p:cNvGrpSpPr/>
            <p:nvPr/>
          </p:nvGrpSpPr>
          <p:grpSpPr>
            <a:xfrm>
              <a:off x="3931482" y="3567649"/>
              <a:ext cx="1430230" cy="110928"/>
              <a:chOff x="4011421" y="3188567"/>
              <a:chExt cx="846363" cy="216168"/>
            </a:xfrm>
          </p:grpSpPr>
          <p:cxnSp>
            <p:nvCxnSpPr>
              <p:cNvPr id="8" name="Прямая со стрелкой 38">
                <a:extLst>
                  <a:ext uri="{FF2B5EF4-FFF2-40B4-BE49-F238E27FC236}">
                    <a16:creationId xmlns:a16="http://schemas.microsoft.com/office/drawing/2014/main" id="{4C120229-FAA3-DDF9-D31C-6B7B0E1870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11421" y="3404735"/>
                <a:ext cx="846363" cy="0"/>
              </a:xfrm>
              <a:prstGeom prst="straightConnector1">
                <a:avLst/>
              </a:prstGeom>
              <a:ln w="3175">
                <a:solidFill>
                  <a:srgbClr val="173A99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 стрелкой 39">
                <a:extLst>
                  <a:ext uri="{FF2B5EF4-FFF2-40B4-BE49-F238E27FC236}">
                    <a16:creationId xmlns:a16="http://schemas.microsoft.com/office/drawing/2014/main" id="{1822FB5D-DCB8-E7B8-82CD-93F91673D4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11421" y="3188567"/>
                <a:ext cx="846363" cy="0"/>
              </a:xfrm>
              <a:prstGeom prst="straightConnector1">
                <a:avLst/>
              </a:prstGeom>
              <a:ln w="3175">
                <a:solidFill>
                  <a:srgbClr val="173A99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9BA626-3915-5CF0-D198-E0E7FF2864C8}"/>
                </a:ext>
              </a:extLst>
            </p:cNvPr>
            <p:cNvSpPr txBox="1"/>
            <p:nvPr/>
          </p:nvSpPr>
          <p:spPr>
            <a:xfrm>
              <a:off x="3859971" y="3256699"/>
              <a:ext cx="157325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uk-UA" sz="1000">
                  <a:solidFill>
                    <a:schemeClr val="bg1">
                      <a:lumMod val="50000"/>
                    </a:schemeClr>
                  </a:solidFill>
                  <a:ea typeface="Open Sans"/>
                  <a:cs typeface="Open Sans"/>
                </a:rPr>
                <a:t>графіки роботи, готовність до балансування </a:t>
              </a:r>
              <a:endParaRPr lang="uk-UA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43F804-B363-DBDD-BCFC-D4A016BDDE0F}"/>
                </a:ext>
              </a:extLst>
            </p:cNvPr>
            <p:cNvSpPr txBox="1"/>
            <p:nvPr/>
          </p:nvSpPr>
          <p:spPr>
            <a:xfrm>
              <a:off x="3937547" y="3683413"/>
              <a:ext cx="1418101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uk-UA" sz="1000">
                  <a:solidFill>
                    <a:schemeClr val="bg1">
                      <a:lumMod val="50000"/>
                    </a:schemeClr>
                  </a:solidFill>
                  <a:ea typeface="Open Sans"/>
                  <a:cs typeface="Open Sans"/>
                </a:rPr>
                <a:t>диспетчерські </a:t>
              </a:r>
            </a:p>
            <a:p>
              <a:pPr algn="ctr"/>
              <a:r>
                <a:rPr lang="uk-UA" sz="1000">
                  <a:solidFill>
                    <a:schemeClr val="bg1">
                      <a:lumMod val="50000"/>
                    </a:schemeClr>
                  </a:solidFill>
                  <a:ea typeface="Open Sans"/>
                  <a:cs typeface="Open Sans"/>
                </a:rPr>
                <a:t>команди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EA409DC-8296-1523-C931-3A7C76845F41}"/>
              </a:ext>
            </a:extLst>
          </p:cNvPr>
          <p:cNvSpPr txBox="1"/>
          <p:nvPr/>
        </p:nvSpPr>
        <p:spPr>
          <a:xfrm>
            <a:off x="9355835" y="2362448"/>
            <a:ext cx="2600189" cy="10008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prstDash val="solid"/>
          </a:ln>
        </p:spPr>
        <p:txBody>
          <a:bodyPr wrap="square" lIns="36000" tIns="45720" rIns="36000" bIns="45720" anchor="ctr">
            <a:noAutofit/>
          </a:bodyPr>
          <a:lstStyle/>
          <a:p>
            <a:pPr algn="ctr"/>
            <a:r>
              <a:rPr lang="uk-UA" sz="1400">
                <a:solidFill>
                  <a:srgbClr val="151515"/>
                </a:solidFill>
              </a:rPr>
              <a:t>Оператор системи передачі</a:t>
            </a:r>
          </a:p>
          <a:p>
            <a:pPr algn="ctr">
              <a:spcAft>
                <a:spcPts val="600"/>
              </a:spcAft>
            </a:pPr>
            <a:r>
              <a:rPr lang="uk-UA" sz="1000">
                <a:solidFill>
                  <a:srgbClr val="151515"/>
                </a:solidFill>
              </a:rPr>
              <a:t>(НЕК «Укренерго»)</a:t>
            </a:r>
          </a:p>
          <a:p>
            <a:pPr algn="ctr"/>
            <a:r>
              <a:rPr lang="uk-UA" sz="1400">
                <a:solidFill>
                  <a:srgbClr val="151515"/>
                </a:solidFill>
              </a:rPr>
              <a:t>Оператор системи розподілу</a:t>
            </a:r>
          </a:p>
          <a:p>
            <a:pPr algn="ctr"/>
            <a:r>
              <a:rPr lang="uk-UA" sz="1000">
                <a:solidFill>
                  <a:srgbClr val="151515"/>
                </a:solidFill>
              </a:rPr>
              <a:t>(обленерго)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1B990-A01E-0BFA-ADBD-644B7AAC85BD}"/>
              </a:ext>
            </a:extLst>
          </p:cNvPr>
          <p:cNvSpPr txBox="1"/>
          <p:nvPr/>
        </p:nvSpPr>
        <p:spPr>
          <a:xfrm>
            <a:off x="9355836" y="3625918"/>
            <a:ext cx="2600188" cy="10008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prstDash val="solid"/>
          </a:ln>
        </p:spPr>
        <p:txBody>
          <a:bodyPr wrap="square" lIns="36000" rIns="36000" anchor="ctr">
            <a:noAutofit/>
          </a:bodyPr>
          <a:lstStyle/>
          <a:p>
            <a:pPr algn="ctr"/>
            <a:r>
              <a:rPr lang="uk-UA" sz="1400">
                <a:solidFill>
                  <a:srgbClr val="151515"/>
                </a:solidFill>
              </a:rPr>
              <a:t>Енергоринок</a:t>
            </a:r>
          </a:p>
          <a:p>
            <a:pPr algn="ctr">
              <a:spcAft>
                <a:spcPts val="600"/>
              </a:spcAft>
            </a:pPr>
            <a:r>
              <a:rPr lang="uk-UA" sz="1050">
                <a:solidFill>
                  <a:srgbClr val="151515"/>
                </a:solidFill>
              </a:rPr>
              <a:t>(РДН/ВДР/БР/РДП)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DB7BF5-8F17-21F0-2166-2EF0B3E8FDE1}"/>
              </a:ext>
            </a:extLst>
          </p:cNvPr>
          <p:cNvSpPr txBox="1"/>
          <p:nvPr/>
        </p:nvSpPr>
        <p:spPr>
          <a:xfrm>
            <a:off x="1006627" y="2897469"/>
            <a:ext cx="2571753" cy="510778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</p:spPr>
        <p:txBody>
          <a:bodyPr wrap="square" anchor="ctr">
            <a:noAutofit/>
          </a:bodyPr>
          <a:lstStyle/>
          <a:p>
            <a:pPr algn="ctr"/>
            <a:r>
              <a:rPr lang="uk-UA" sz="1400"/>
              <a:t>Мала генерація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710A731-8273-54AD-8F0D-CA2E73CCDB08}"/>
              </a:ext>
            </a:extLst>
          </p:cNvPr>
          <p:cNvSpPr txBox="1"/>
          <p:nvPr/>
        </p:nvSpPr>
        <p:spPr>
          <a:xfrm>
            <a:off x="1006627" y="3664986"/>
            <a:ext cx="2571753" cy="510778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</p:spPr>
        <p:txBody>
          <a:bodyPr wrap="square" anchor="ctr">
            <a:noAutofit/>
          </a:bodyPr>
          <a:lstStyle/>
          <a:p>
            <a:pPr algn="ctr"/>
            <a:r>
              <a:rPr lang="uk-UA" sz="1400"/>
              <a:t>«Гнучкі» споживачі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C9C55A-902C-A2F1-F083-02DB85CBD93B}"/>
              </a:ext>
            </a:extLst>
          </p:cNvPr>
          <p:cNvSpPr txBox="1"/>
          <p:nvPr/>
        </p:nvSpPr>
        <p:spPr>
          <a:xfrm>
            <a:off x="1006628" y="4432503"/>
            <a:ext cx="2571751" cy="510778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</p:spPr>
        <p:txBody>
          <a:bodyPr wrap="square" anchor="ctr">
            <a:noAutofit/>
          </a:bodyPr>
          <a:lstStyle/>
          <a:p>
            <a:pPr algn="ctr"/>
            <a:r>
              <a:rPr lang="uk-UA" sz="1400"/>
              <a:t>Накопичувачі енергії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4F60004-BA9A-9212-F50D-BE1D9A64B326}"/>
              </a:ext>
            </a:extLst>
          </p:cNvPr>
          <p:cNvSpPr txBox="1"/>
          <p:nvPr/>
        </p:nvSpPr>
        <p:spPr>
          <a:xfrm>
            <a:off x="1006627" y="5200021"/>
            <a:ext cx="2571753" cy="510778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</p:spPr>
        <p:txBody>
          <a:bodyPr wrap="square" anchor="ctr">
            <a:noAutofit/>
          </a:bodyPr>
          <a:lstStyle/>
          <a:p>
            <a:pPr algn="ctr"/>
            <a:r>
              <a:rPr lang="uk-UA" sz="1400"/>
              <a:t>Інші енергоресурси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1225BD7-4A73-B160-FA09-6EAA34442FF3}"/>
              </a:ext>
            </a:extLst>
          </p:cNvPr>
          <p:cNvGrpSpPr>
            <a:grpSpLocks noChangeAspect="1"/>
          </p:cNvGrpSpPr>
          <p:nvPr/>
        </p:nvGrpSpPr>
        <p:grpSpPr>
          <a:xfrm>
            <a:off x="6221885" y="3534657"/>
            <a:ext cx="360000" cy="360000"/>
            <a:chOff x="4857750" y="3333750"/>
            <a:chExt cx="190500" cy="190500"/>
          </a:xfrm>
        </p:grpSpPr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39F4A6D-6B8B-A32A-BDA1-2926AAF000D5}"/>
                </a:ext>
              </a:extLst>
            </p:cNvPr>
            <p:cNvSpPr/>
            <p:nvPr/>
          </p:nvSpPr>
          <p:spPr>
            <a:xfrm>
              <a:off x="4857750" y="3333750"/>
              <a:ext cx="190500" cy="190500"/>
            </a:xfrm>
            <a:custGeom>
              <a:avLst/>
              <a:gdLst>
                <a:gd name="connsiteX0" fmla="*/ 180975 w 190500"/>
                <a:gd name="connsiteY0" fmla="*/ 0 h 190500"/>
                <a:gd name="connsiteX1" fmla="*/ 190500 w 190500"/>
                <a:gd name="connsiteY1" fmla="*/ 9525 h 190500"/>
                <a:gd name="connsiteX2" fmla="*/ 190500 w 190500"/>
                <a:gd name="connsiteY2" fmla="*/ 180975 h 190500"/>
                <a:gd name="connsiteX3" fmla="*/ 180975 w 190500"/>
                <a:gd name="connsiteY3" fmla="*/ 190500 h 190500"/>
                <a:gd name="connsiteX4" fmla="*/ 9525 w 190500"/>
                <a:gd name="connsiteY4" fmla="*/ 190500 h 190500"/>
                <a:gd name="connsiteX5" fmla="*/ 0 w 190500"/>
                <a:gd name="connsiteY5" fmla="*/ 180975 h 190500"/>
                <a:gd name="connsiteX6" fmla="*/ 0 w 190500"/>
                <a:gd name="connsiteY6" fmla="*/ 9525 h 190500"/>
                <a:gd name="connsiteX7" fmla="*/ 9525 w 190500"/>
                <a:gd name="connsiteY7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" h="190500">
                  <a:moveTo>
                    <a:pt x="180975" y="0"/>
                  </a:moveTo>
                  <a:cubicBezTo>
                    <a:pt x="186236" y="0"/>
                    <a:pt x="190500" y="4264"/>
                    <a:pt x="190500" y="9525"/>
                  </a:cubicBezTo>
                  <a:lnTo>
                    <a:pt x="190500" y="180975"/>
                  </a:lnTo>
                  <a:cubicBezTo>
                    <a:pt x="190500" y="186236"/>
                    <a:pt x="186236" y="190500"/>
                    <a:pt x="180975" y="190500"/>
                  </a:cubicBezTo>
                  <a:lnTo>
                    <a:pt x="9525" y="190500"/>
                  </a:lnTo>
                  <a:cubicBezTo>
                    <a:pt x="4264" y="190500"/>
                    <a:pt x="0" y="186236"/>
                    <a:pt x="0" y="180975"/>
                  </a:cubicBezTo>
                  <a:lnTo>
                    <a:pt x="0" y="9525"/>
                  </a:lnTo>
                  <a:cubicBezTo>
                    <a:pt x="0" y="4264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20399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grpSp>
          <p:nvGrpSpPr>
            <p:cNvPr id="56" name="Graphic 1024">
              <a:extLst>
                <a:ext uri="{FF2B5EF4-FFF2-40B4-BE49-F238E27FC236}">
                  <a16:creationId xmlns:a16="http://schemas.microsoft.com/office/drawing/2014/main" id="{C1453517-17ED-258F-86A2-900899CDAFA8}"/>
                </a:ext>
              </a:extLst>
            </p:cNvPr>
            <p:cNvGrpSpPr/>
            <p:nvPr/>
          </p:nvGrpSpPr>
          <p:grpSpPr>
            <a:xfrm>
              <a:off x="4872037" y="3350418"/>
              <a:ext cx="161925" cy="161924"/>
              <a:chOff x="4872037" y="3350418"/>
              <a:chExt cx="161925" cy="161924"/>
            </a:xfrm>
            <a:solidFill>
              <a:srgbClr val="FFFFFF"/>
            </a:solidFill>
          </p:grpSpPr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9CA3ADD-DBB6-25FA-F553-A5A19956C84F}"/>
                  </a:ext>
                </a:extLst>
              </p:cNvPr>
              <p:cNvSpPr/>
              <p:nvPr/>
            </p:nvSpPr>
            <p:spPr>
              <a:xfrm>
                <a:off x="4915840" y="3390900"/>
                <a:ext cx="74318" cy="76200"/>
              </a:xfrm>
              <a:custGeom>
                <a:avLst/>
                <a:gdLst>
                  <a:gd name="connsiteX0" fmla="*/ 74318 w 74318"/>
                  <a:gd name="connsiteY0" fmla="*/ 26921 h 76200"/>
                  <a:gd name="connsiteX1" fmla="*/ 66475 w 74318"/>
                  <a:gd name="connsiteY1" fmla="*/ 12677 h 76200"/>
                  <a:gd name="connsiteX2" fmla="*/ 66475 w 74318"/>
                  <a:gd name="connsiteY2" fmla="*/ 12677 h 76200"/>
                  <a:gd name="connsiteX3" fmla="*/ 56783 w 74318"/>
                  <a:gd name="connsiteY3" fmla="*/ 16871 h 76200"/>
                  <a:gd name="connsiteX4" fmla="*/ 46845 w 74318"/>
                  <a:gd name="connsiteY4" fmla="*/ 10854 h 76200"/>
                  <a:gd name="connsiteX5" fmla="*/ 46058 w 74318"/>
                  <a:gd name="connsiteY5" fmla="*/ 330 h 76200"/>
                  <a:gd name="connsiteX6" fmla="*/ 46058 w 74318"/>
                  <a:gd name="connsiteY6" fmla="*/ 329 h 76200"/>
                  <a:gd name="connsiteX7" fmla="*/ 29801 w 74318"/>
                  <a:gd name="connsiteY7" fmla="*/ 0 h 76200"/>
                  <a:gd name="connsiteX8" fmla="*/ 29800 w 74318"/>
                  <a:gd name="connsiteY8" fmla="*/ 0 h 76200"/>
                  <a:gd name="connsiteX9" fmla="*/ 28587 w 74318"/>
                  <a:gd name="connsiteY9" fmla="*/ 10483 h 76200"/>
                  <a:gd name="connsiteX10" fmla="*/ 18414 w 74318"/>
                  <a:gd name="connsiteY10" fmla="*/ 16092 h 76200"/>
                  <a:gd name="connsiteX11" fmla="*/ 8899 w 74318"/>
                  <a:gd name="connsiteY11" fmla="*/ 11508 h 76200"/>
                  <a:gd name="connsiteX12" fmla="*/ 484 w 74318"/>
                  <a:gd name="connsiteY12" fmla="*/ 25423 h 76200"/>
                  <a:gd name="connsiteX13" fmla="*/ 8958 w 74318"/>
                  <a:gd name="connsiteY13" fmla="*/ 31717 h 76200"/>
                  <a:gd name="connsiteX14" fmla="*/ 8256 w 74318"/>
                  <a:gd name="connsiteY14" fmla="*/ 37514 h 76200"/>
                  <a:gd name="connsiteX15" fmla="*/ 8722 w 74318"/>
                  <a:gd name="connsiteY15" fmla="*/ 43333 h 76200"/>
                  <a:gd name="connsiteX16" fmla="*/ 0 w 74318"/>
                  <a:gd name="connsiteY16" fmla="*/ 49279 h 76200"/>
                  <a:gd name="connsiteX17" fmla="*/ 0 w 74318"/>
                  <a:gd name="connsiteY17" fmla="*/ 49279 h 76200"/>
                  <a:gd name="connsiteX18" fmla="*/ 7843 w 74318"/>
                  <a:gd name="connsiteY18" fmla="*/ 63523 h 76200"/>
                  <a:gd name="connsiteX19" fmla="*/ 17536 w 74318"/>
                  <a:gd name="connsiteY19" fmla="*/ 59329 h 76200"/>
                  <a:gd name="connsiteX20" fmla="*/ 27474 w 74318"/>
                  <a:gd name="connsiteY20" fmla="*/ 65346 h 76200"/>
                  <a:gd name="connsiteX21" fmla="*/ 28261 w 74318"/>
                  <a:gd name="connsiteY21" fmla="*/ 75869 h 76200"/>
                  <a:gd name="connsiteX22" fmla="*/ 28261 w 74318"/>
                  <a:gd name="connsiteY22" fmla="*/ 75869 h 76200"/>
                  <a:gd name="connsiteX23" fmla="*/ 44518 w 74318"/>
                  <a:gd name="connsiteY23" fmla="*/ 76200 h 76200"/>
                  <a:gd name="connsiteX24" fmla="*/ 45732 w 74318"/>
                  <a:gd name="connsiteY24" fmla="*/ 65717 h 76200"/>
                  <a:gd name="connsiteX25" fmla="*/ 55905 w 74318"/>
                  <a:gd name="connsiteY25" fmla="*/ 60108 h 76200"/>
                  <a:gd name="connsiteX26" fmla="*/ 65420 w 74318"/>
                  <a:gd name="connsiteY26" fmla="*/ 64692 h 76200"/>
                  <a:gd name="connsiteX27" fmla="*/ 65420 w 74318"/>
                  <a:gd name="connsiteY27" fmla="*/ 64692 h 76200"/>
                  <a:gd name="connsiteX28" fmla="*/ 73834 w 74318"/>
                  <a:gd name="connsiteY28" fmla="*/ 50777 h 76200"/>
                  <a:gd name="connsiteX29" fmla="*/ 73834 w 74318"/>
                  <a:gd name="connsiteY29" fmla="*/ 50777 h 76200"/>
                  <a:gd name="connsiteX30" fmla="*/ 65361 w 74318"/>
                  <a:gd name="connsiteY30" fmla="*/ 44483 h 76200"/>
                  <a:gd name="connsiteX31" fmla="*/ 66062 w 74318"/>
                  <a:gd name="connsiteY31" fmla="*/ 38686 h 76200"/>
                  <a:gd name="connsiteX32" fmla="*/ 65596 w 74318"/>
                  <a:gd name="connsiteY32" fmla="*/ 32866 h 76200"/>
                  <a:gd name="connsiteX33" fmla="*/ 74318 w 74318"/>
                  <a:gd name="connsiteY33" fmla="*/ 26922 h 76200"/>
                  <a:gd name="connsiteX34" fmla="*/ 74318 w 74318"/>
                  <a:gd name="connsiteY34" fmla="*/ 26921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4318" h="76200">
                    <a:moveTo>
                      <a:pt x="74318" y="26921"/>
                    </a:moveTo>
                    <a:lnTo>
                      <a:pt x="66475" y="12677"/>
                    </a:lnTo>
                    <a:cubicBezTo>
                      <a:pt x="66475" y="12677"/>
                      <a:pt x="66475" y="12677"/>
                      <a:pt x="66475" y="12677"/>
                    </a:cubicBezTo>
                    <a:lnTo>
                      <a:pt x="56783" y="16871"/>
                    </a:lnTo>
                    <a:cubicBezTo>
                      <a:pt x="53942" y="14244"/>
                      <a:pt x="50572" y="12178"/>
                      <a:pt x="46845" y="10854"/>
                    </a:cubicBezTo>
                    <a:lnTo>
                      <a:pt x="46058" y="330"/>
                    </a:lnTo>
                    <a:cubicBezTo>
                      <a:pt x="46058" y="330"/>
                      <a:pt x="46058" y="329"/>
                      <a:pt x="46058" y="329"/>
                    </a:cubicBezTo>
                    <a:lnTo>
                      <a:pt x="29801" y="0"/>
                    </a:lnTo>
                    <a:cubicBezTo>
                      <a:pt x="29800" y="0"/>
                      <a:pt x="29800" y="0"/>
                      <a:pt x="29800" y="0"/>
                    </a:cubicBezTo>
                    <a:lnTo>
                      <a:pt x="28587" y="10483"/>
                    </a:lnTo>
                    <a:cubicBezTo>
                      <a:pt x="24809" y="11655"/>
                      <a:pt x="21357" y="13582"/>
                      <a:pt x="18414" y="16092"/>
                    </a:cubicBezTo>
                    <a:lnTo>
                      <a:pt x="8899" y="11508"/>
                    </a:lnTo>
                    <a:lnTo>
                      <a:pt x="484" y="25423"/>
                    </a:lnTo>
                    <a:lnTo>
                      <a:pt x="8958" y="31717"/>
                    </a:lnTo>
                    <a:cubicBezTo>
                      <a:pt x="8537" y="33586"/>
                      <a:pt x="8297" y="35524"/>
                      <a:pt x="8256" y="37514"/>
                    </a:cubicBezTo>
                    <a:cubicBezTo>
                      <a:pt x="8216" y="39503"/>
                      <a:pt x="8378" y="41449"/>
                      <a:pt x="8722" y="43333"/>
                    </a:cubicBezTo>
                    <a:lnTo>
                      <a:pt x="0" y="49279"/>
                    </a:lnTo>
                    <a:cubicBezTo>
                      <a:pt x="0" y="49279"/>
                      <a:pt x="0" y="49279"/>
                      <a:pt x="0" y="49279"/>
                    </a:cubicBezTo>
                    <a:lnTo>
                      <a:pt x="7843" y="63523"/>
                    </a:lnTo>
                    <a:lnTo>
                      <a:pt x="17536" y="59329"/>
                    </a:lnTo>
                    <a:cubicBezTo>
                      <a:pt x="20376" y="61956"/>
                      <a:pt x="23746" y="64021"/>
                      <a:pt x="27474" y="65346"/>
                    </a:cubicBezTo>
                    <a:lnTo>
                      <a:pt x="28261" y="75869"/>
                    </a:lnTo>
                    <a:lnTo>
                      <a:pt x="28261" y="75869"/>
                    </a:lnTo>
                    <a:lnTo>
                      <a:pt x="44518" y="76200"/>
                    </a:lnTo>
                    <a:lnTo>
                      <a:pt x="45732" y="65717"/>
                    </a:lnTo>
                    <a:cubicBezTo>
                      <a:pt x="49509" y="64544"/>
                      <a:pt x="52960" y="62617"/>
                      <a:pt x="55905" y="60108"/>
                    </a:cubicBezTo>
                    <a:lnTo>
                      <a:pt x="65420" y="64692"/>
                    </a:lnTo>
                    <a:lnTo>
                      <a:pt x="65420" y="64692"/>
                    </a:lnTo>
                    <a:lnTo>
                      <a:pt x="73834" y="50777"/>
                    </a:lnTo>
                    <a:lnTo>
                      <a:pt x="73834" y="50777"/>
                    </a:lnTo>
                    <a:lnTo>
                      <a:pt x="65361" y="44483"/>
                    </a:lnTo>
                    <a:cubicBezTo>
                      <a:pt x="65782" y="42614"/>
                      <a:pt x="66022" y="40676"/>
                      <a:pt x="66062" y="38686"/>
                    </a:cubicBezTo>
                    <a:cubicBezTo>
                      <a:pt x="66103" y="36697"/>
                      <a:pt x="65941" y="34750"/>
                      <a:pt x="65596" y="32866"/>
                    </a:cubicBezTo>
                    <a:lnTo>
                      <a:pt x="74318" y="26922"/>
                    </a:lnTo>
                    <a:lnTo>
                      <a:pt x="74318" y="26921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4B9B0477-ACD5-0496-DB89-3A7F521B3E4C}"/>
                  </a:ext>
                </a:extLst>
              </p:cNvPr>
              <p:cNvSpPr/>
              <p:nvPr/>
            </p:nvSpPr>
            <p:spPr>
              <a:xfrm>
                <a:off x="4872037" y="3419475"/>
                <a:ext cx="19050" cy="19050"/>
              </a:xfrm>
              <a:custGeom>
                <a:avLst/>
                <a:gdLst>
                  <a:gd name="connsiteX0" fmla="*/ 19050 w 19050"/>
                  <a:gd name="connsiteY0" fmla="*/ 9525 h 19050"/>
                  <a:gd name="connsiteX1" fmla="*/ 9525 w 19050"/>
                  <a:gd name="connsiteY1" fmla="*/ 19050 h 19050"/>
                  <a:gd name="connsiteX2" fmla="*/ 0 w 19050"/>
                  <a:gd name="connsiteY2" fmla="*/ 9525 h 19050"/>
                  <a:gd name="connsiteX3" fmla="*/ 9525 w 19050"/>
                  <a:gd name="connsiteY3" fmla="*/ 0 h 19050"/>
                  <a:gd name="connsiteX4" fmla="*/ 19050 w 19050"/>
                  <a:gd name="connsiteY4" fmla="*/ 952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9050" y="9525"/>
                    </a:moveTo>
                    <a:cubicBezTo>
                      <a:pt x="19050" y="14786"/>
                      <a:pt x="14786" y="19050"/>
                      <a:pt x="9525" y="19050"/>
                    </a:cubicBezTo>
                    <a:cubicBezTo>
                      <a:pt x="4264" y="19050"/>
                      <a:pt x="0" y="14786"/>
                      <a:pt x="0" y="9525"/>
                    </a:cubicBezTo>
                    <a:cubicBezTo>
                      <a:pt x="0" y="4264"/>
                      <a:pt x="4264" y="0"/>
                      <a:pt x="9525" y="0"/>
                    </a:cubicBezTo>
                    <a:cubicBezTo>
                      <a:pt x="14786" y="0"/>
                      <a:pt x="19050" y="4264"/>
                      <a:pt x="19050" y="9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DFD0E68B-E721-7CD0-A6F1-8069E3D5F1AB}"/>
                  </a:ext>
                </a:extLst>
              </p:cNvPr>
              <p:cNvSpPr/>
              <p:nvPr/>
            </p:nvSpPr>
            <p:spPr>
              <a:xfrm>
                <a:off x="5014912" y="3419475"/>
                <a:ext cx="19050" cy="19050"/>
              </a:xfrm>
              <a:custGeom>
                <a:avLst/>
                <a:gdLst>
                  <a:gd name="connsiteX0" fmla="*/ 19050 w 19050"/>
                  <a:gd name="connsiteY0" fmla="*/ 9525 h 19050"/>
                  <a:gd name="connsiteX1" fmla="*/ 9525 w 19050"/>
                  <a:gd name="connsiteY1" fmla="*/ 19050 h 19050"/>
                  <a:gd name="connsiteX2" fmla="*/ 0 w 19050"/>
                  <a:gd name="connsiteY2" fmla="*/ 9525 h 19050"/>
                  <a:gd name="connsiteX3" fmla="*/ 9525 w 19050"/>
                  <a:gd name="connsiteY3" fmla="*/ 0 h 19050"/>
                  <a:gd name="connsiteX4" fmla="*/ 19050 w 19050"/>
                  <a:gd name="connsiteY4" fmla="*/ 952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9050" y="9525"/>
                    </a:moveTo>
                    <a:cubicBezTo>
                      <a:pt x="19050" y="14786"/>
                      <a:pt x="14786" y="19050"/>
                      <a:pt x="9525" y="19050"/>
                    </a:cubicBezTo>
                    <a:cubicBezTo>
                      <a:pt x="4264" y="19050"/>
                      <a:pt x="0" y="14786"/>
                      <a:pt x="0" y="9525"/>
                    </a:cubicBezTo>
                    <a:cubicBezTo>
                      <a:pt x="0" y="4264"/>
                      <a:pt x="4264" y="0"/>
                      <a:pt x="9525" y="0"/>
                    </a:cubicBezTo>
                    <a:cubicBezTo>
                      <a:pt x="14786" y="0"/>
                      <a:pt x="19050" y="4264"/>
                      <a:pt x="19050" y="9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0298F03C-14DF-236F-49D1-A06E9F1FE718}"/>
                  </a:ext>
                </a:extLst>
              </p:cNvPr>
              <p:cNvSpPr/>
              <p:nvPr/>
            </p:nvSpPr>
            <p:spPr>
              <a:xfrm>
                <a:off x="4943475" y="3350418"/>
                <a:ext cx="19049" cy="19049"/>
              </a:xfrm>
              <a:custGeom>
                <a:avLst/>
                <a:gdLst>
                  <a:gd name="connsiteX0" fmla="*/ 19050 w 19049"/>
                  <a:gd name="connsiteY0" fmla="*/ 9525 h 19049"/>
                  <a:gd name="connsiteX1" fmla="*/ 9525 w 19049"/>
                  <a:gd name="connsiteY1" fmla="*/ 19050 h 19049"/>
                  <a:gd name="connsiteX2" fmla="*/ 0 w 19049"/>
                  <a:gd name="connsiteY2" fmla="*/ 9525 h 19049"/>
                  <a:gd name="connsiteX3" fmla="*/ 9525 w 19049"/>
                  <a:gd name="connsiteY3" fmla="*/ 0 h 19049"/>
                  <a:gd name="connsiteX4" fmla="*/ 19050 w 19049"/>
                  <a:gd name="connsiteY4" fmla="*/ 9525 h 19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9" h="19049">
                    <a:moveTo>
                      <a:pt x="19050" y="9525"/>
                    </a:moveTo>
                    <a:cubicBezTo>
                      <a:pt x="19050" y="14785"/>
                      <a:pt x="14785" y="19050"/>
                      <a:pt x="9525" y="19050"/>
                    </a:cubicBezTo>
                    <a:cubicBezTo>
                      <a:pt x="4264" y="19050"/>
                      <a:pt x="0" y="14785"/>
                      <a:pt x="0" y="9525"/>
                    </a:cubicBezTo>
                    <a:cubicBezTo>
                      <a:pt x="0" y="4264"/>
                      <a:pt x="4264" y="0"/>
                      <a:pt x="9525" y="0"/>
                    </a:cubicBezTo>
                    <a:cubicBezTo>
                      <a:pt x="14785" y="0"/>
                      <a:pt x="19050" y="4264"/>
                      <a:pt x="19050" y="9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C21989C3-3122-688D-1896-00293517FA2D}"/>
                  </a:ext>
                </a:extLst>
              </p:cNvPr>
              <p:cNvSpPr/>
              <p:nvPr/>
            </p:nvSpPr>
            <p:spPr>
              <a:xfrm>
                <a:off x="4943475" y="3493293"/>
                <a:ext cx="19049" cy="19049"/>
              </a:xfrm>
              <a:custGeom>
                <a:avLst/>
                <a:gdLst>
                  <a:gd name="connsiteX0" fmla="*/ 19050 w 19049"/>
                  <a:gd name="connsiteY0" fmla="*/ 9525 h 19049"/>
                  <a:gd name="connsiteX1" fmla="*/ 9525 w 19049"/>
                  <a:gd name="connsiteY1" fmla="*/ 19050 h 19049"/>
                  <a:gd name="connsiteX2" fmla="*/ 0 w 19049"/>
                  <a:gd name="connsiteY2" fmla="*/ 9525 h 19049"/>
                  <a:gd name="connsiteX3" fmla="*/ 9525 w 19049"/>
                  <a:gd name="connsiteY3" fmla="*/ 0 h 19049"/>
                  <a:gd name="connsiteX4" fmla="*/ 19050 w 19049"/>
                  <a:gd name="connsiteY4" fmla="*/ 9525 h 19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9" h="19049">
                    <a:moveTo>
                      <a:pt x="19050" y="9525"/>
                    </a:moveTo>
                    <a:cubicBezTo>
                      <a:pt x="19050" y="14785"/>
                      <a:pt x="14785" y="19050"/>
                      <a:pt x="9525" y="19050"/>
                    </a:cubicBezTo>
                    <a:cubicBezTo>
                      <a:pt x="4264" y="19050"/>
                      <a:pt x="0" y="14785"/>
                      <a:pt x="0" y="9525"/>
                    </a:cubicBezTo>
                    <a:cubicBezTo>
                      <a:pt x="0" y="4264"/>
                      <a:pt x="4264" y="0"/>
                      <a:pt x="9525" y="0"/>
                    </a:cubicBezTo>
                    <a:cubicBezTo>
                      <a:pt x="14785" y="0"/>
                      <a:pt x="19050" y="4264"/>
                      <a:pt x="19050" y="9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  <p:grpSp>
            <p:nvGrpSpPr>
              <p:cNvPr id="84" name="Graphic 1024">
                <a:extLst>
                  <a:ext uri="{FF2B5EF4-FFF2-40B4-BE49-F238E27FC236}">
                    <a16:creationId xmlns:a16="http://schemas.microsoft.com/office/drawing/2014/main" id="{453C5C68-3993-B270-53B9-532A6567BEFF}"/>
                  </a:ext>
                </a:extLst>
              </p:cNvPr>
              <p:cNvGrpSpPr/>
              <p:nvPr/>
            </p:nvGrpSpPr>
            <p:grpSpPr>
              <a:xfrm>
                <a:off x="4881227" y="3357218"/>
                <a:ext cx="143544" cy="143562"/>
                <a:chOff x="4881227" y="3357218"/>
                <a:chExt cx="143544" cy="143562"/>
              </a:xfrm>
              <a:solidFill>
                <a:srgbClr val="FFFFFF"/>
              </a:solidFill>
            </p:grpSpPr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7961EBA6-91EF-40F7-0C39-B5586061227F}"/>
                    </a:ext>
                  </a:extLst>
                </p:cNvPr>
                <p:cNvSpPr/>
                <p:nvPr/>
              </p:nvSpPr>
              <p:spPr>
                <a:xfrm>
                  <a:off x="4975221" y="3357218"/>
                  <a:ext cx="49550" cy="49559"/>
                </a:xfrm>
                <a:custGeom>
                  <a:avLst/>
                  <a:gdLst>
                    <a:gd name="connsiteX0" fmla="*/ 40575 w 49550"/>
                    <a:gd name="connsiteY0" fmla="*/ 49560 h 49559"/>
                    <a:gd name="connsiteX1" fmla="*/ 0 w 49550"/>
                    <a:gd name="connsiteY1" fmla="*/ 8986 h 49559"/>
                    <a:gd name="connsiteX2" fmla="*/ 3181 w 49550"/>
                    <a:gd name="connsiteY2" fmla="*/ 0 h 49559"/>
                    <a:gd name="connsiteX3" fmla="*/ 49551 w 49550"/>
                    <a:gd name="connsiteY3" fmla="*/ 46379 h 49559"/>
                    <a:gd name="connsiteX4" fmla="*/ 40575 w 49550"/>
                    <a:gd name="connsiteY4" fmla="*/ 49560 h 49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50" h="49559">
                      <a:moveTo>
                        <a:pt x="40575" y="49560"/>
                      </a:moveTo>
                      <a:cubicBezTo>
                        <a:pt x="33831" y="30519"/>
                        <a:pt x="19045" y="15729"/>
                        <a:pt x="0" y="8986"/>
                      </a:cubicBezTo>
                      <a:lnTo>
                        <a:pt x="3181" y="0"/>
                      </a:lnTo>
                      <a:cubicBezTo>
                        <a:pt x="24947" y="7711"/>
                        <a:pt x="41849" y="24622"/>
                        <a:pt x="49551" y="46379"/>
                      </a:cubicBezTo>
                      <a:lnTo>
                        <a:pt x="40575" y="495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98AD89A-16D0-6D3C-B688-3F4B0CD991F3}"/>
                    </a:ext>
                  </a:extLst>
                </p:cNvPr>
                <p:cNvSpPr/>
                <p:nvPr/>
              </p:nvSpPr>
              <p:spPr>
                <a:xfrm>
                  <a:off x="4881227" y="3357218"/>
                  <a:ext cx="49550" cy="49559"/>
                </a:xfrm>
                <a:custGeom>
                  <a:avLst/>
                  <a:gdLst>
                    <a:gd name="connsiteX0" fmla="*/ 8976 w 49550"/>
                    <a:gd name="connsiteY0" fmla="*/ 49560 h 49559"/>
                    <a:gd name="connsiteX1" fmla="*/ 0 w 49550"/>
                    <a:gd name="connsiteY1" fmla="*/ 46379 h 49559"/>
                    <a:gd name="connsiteX2" fmla="*/ 46369 w 49550"/>
                    <a:gd name="connsiteY2" fmla="*/ 0 h 49559"/>
                    <a:gd name="connsiteX3" fmla="*/ 49550 w 49550"/>
                    <a:gd name="connsiteY3" fmla="*/ 8986 h 49559"/>
                    <a:gd name="connsiteX4" fmla="*/ 8976 w 49550"/>
                    <a:gd name="connsiteY4" fmla="*/ 49560 h 49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50" h="49559">
                      <a:moveTo>
                        <a:pt x="8976" y="49560"/>
                      </a:moveTo>
                      <a:lnTo>
                        <a:pt x="0" y="46379"/>
                      </a:lnTo>
                      <a:cubicBezTo>
                        <a:pt x="7702" y="24622"/>
                        <a:pt x="24603" y="7711"/>
                        <a:pt x="46369" y="0"/>
                      </a:cubicBezTo>
                      <a:lnTo>
                        <a:pt x="49550" y="8986"/>
                      </a:lnTo>
                      <a:cubicBezTo>
                        <a:pt x="30505" y="15729"/>
                        <a:pt x="15720" y="30519"/>
                        <a:pt x="8976" y="49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5891E2A-79E7-1B0B-009E-65C9D6460FA1}"/>
                    </a:ext>
                  </a:extLst>
                </p:cNvPr>
                <p:cNvSpPr/>
                <p:nvPr/>
              </p:nvSpPr>
              <p:spPr>
                <a:xfrm>
                  <a:off x="4975221" y="3451221"/>
                  <a:ext cx="49550" cy="49559"/>
                </a:xfrm>
                <a:custGeom>
                  <a:avLst/>
                  <a:gdLst>
                    <a:gd name="connsiteX0" fmla="*/ 3181 w 49550"/>
                    <a:gd name="connsiteY0" fmla="*/ 49560 h 49559"/>
                    <a:gd name="connsiteX1" fmla="*/ 0 w 49550"/>
                    <a:gd name="connsiteY1" fmla="*/ 40575 h 49559"/>
                    <a:gd name="connsiteX2" fmla="*/ 40575 w 49550"/>
                    <a:gd name="connsiteY2" fmla="*/ 0 h 49559"/>
                    <a:gd name="connsiteX3" fmla="*/ 49551 w 49550"/>
                    <a:gd name="connsiteY3" fmla="*/ 3181 h 49559"/>
                    <a:gd name="connsiteX4" fmla="*/ 3181 w 49550"/>
                    <a:gd name="connsiteY4" fmla="*/ 49560 h 49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50" h="49559">
                      <a:moveTo>
                        <a:pt x="3181" y="49560"/>
                      </a:moveTo>
                      <a:lnTo>
                        <a:pt x="0" y="40575"/>
                      </a:lnTo>
                      <a:cubicBezTo>
                        <a:pt x="19045" y="33831"/>
                        <a:pt x="33831" y="19040"/>
                        <a:pt x="40575" y="0"/>
                      </a:cubicBezTo>
                      <a:lnTo>
                        <a:pt x="49551" y="3181"/>
                      </a:lnTo>
                      <a:cubicBezTo>
                        <a:pt x="41849" y="24938"/>
                        <a:pt x="24947" y="41849"/>
                        <a:pt x="3181" y="49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137D3324-88CA-86A8-A7BF-95F0BA4689F7}"/>
                    </a:ext>
                  </a:extLst>
                </p:cNvPr>
                <p:cNvSpPr/>
                <p:nvPr/>
              </p:nvSpPr>
              <p:spPr>
                <a:xfrm>
                  <a:off x="4881227" y="3451221"/>
                  <a:ext cx="49550" cy="49559"/>
                </a:xfrm>
                <a:custGeom>
                  <a:avLst/>
                  <a:gdLst>
                    <a:gd name="connsiteX0" fmla="*/ 46369 w 49550"/>
                    <a:gd name="connsiteY0" fmla="*/ 49560 h 49559"/>
                    <a:gd name="connsiteX1" fmla="*/ 0 w 49550"/>
                    <a:gd name="connsiteY1" fmla="*/ 3181 h 49559"/>
                    <a:gd name="connsiteX2" fmla="*/ 8976 w 49550"/>
                    <a:gd name="connsiteY2" fmla="*/ 0 h 49559"/>
                    <a:gd name="connsiteX3" fmla="*/ 49550 w 49550"/>
                    <a:gd name="connsiteY3" fmla="*/ 40575 h 49559"/>
                    <a:gd name="connsiteX4" fmla="*/ 46369 w 49550"/>
                    <a:gd name="connsiteY4" fmla="*/ 49560 h 49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50" h="49559">
                      <a:moveTo>
                        <a:pt x="46369" y="49560"/>
                      </a:moveTo>
                      <a:cubicBezTo>
                        <a:pt x="24603" y="41849"/>
                        <a:pt x="7702" y="24938"/>
                        <a:pt x="0" y="3181"/>
                      </a:cubicBezTo>
                      <a:lnTo>
                        <a:pt x="8976" y="0"/>
                      </a:lnTo>
                      <a:cubicBezTo>
                        <a:pt x="15720" y="19040"/>
                        <a:pt x="30505" y="33831"/>
                        <a:pt x="49550" y="40575"/>
                      </a:cubicBezTo>
                      <a:lnTo>
                        <a:pt x="46369" y="495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</p:grpSp>
        </p:grp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22B7305-B031-FEE1-8502-08283304F08E}"/>
              </a:ext>
            </a:extLst>
          </p:cNvPr>
          <p:cNvGrpSpPr/>
          <p:nvPr/>
        </p:nvGrpSpPr>
        <p:grpSpPr>
          <a:xfrm>
            <a:off x="3931482" y="4678457"/>
            <a:ext cx="1430230" cy="583952"/>
            <a:chOff x="3931482" y="4850895"/>
            <a:chExt cx="1430230" cy="58395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DD25339-E12C-8A70-841B-D047ACBF2DC4}"/>
                </a:ext>
              </a:extLst>
            </p:cNvPr>
            <p:cNvSpPr txBox="1"/>
            <p:nvPr/>
          </p:nvSpPr>
          <p:spPr>
            <a:xfrm>
              <a:off x="3934234" y="4850895"/>
              <a:ext cx="1424726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uk-UA" sz="1000">
                  <a:solidFill>
                    <a:schemeClr val="bg1">
                      <a:lumMod val="50000"/>
                    </a:schemeClr>
                  </a:solidFill>
                  <a:ea typeface="Open Sans"/>
                  <a:cs typeface="Open Sans"/>
                </a:rPr>
                <a:t>перерахування оплати за е/е та послуги</a:t>
              </a:r>
              <a:endParaRPr lang="uk-UA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DF6BFE-9992-85A7-2C4A-28A1F4242065}"/>
                </a:ext>
              </a:extLst>
            </p:cNvPr>
            <p:cNvSpPr txBox="1"/>
            <p:nvPr/>
          </p:nvSpPr>
          <p:spPr>
            <a:xfrm>
              <a:off x="3934811" y="5280959"/>
              <a:ext cx="1423572" cy="15388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uk-UA" sz="1000">
                  <a:solidFill>
                    <a:schemeClr val="bg1">
                      <a:lumMod val="50000"/>
                    </a:schemeClr>
                  </a:solidFill>
                  <a:ea typeface="Open Sans"/>
                  <a:cs typeface="Open Sans"/>
                </a:rPr>
                <a:t>оплата участі в групі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E07BAA3B-26B4-233C-3806-966F7C51E0A0}"/>
                </a:ext>
              </a:extLst>
            </p:cNvPr>
            <p:cNvGrpSpPr/>
            <p:nvPr/>
          </p:nvGrpSpPr>
          <p:grpSpPr>
            <a:xfrm flipH="1">
              <a:off x="3931482" y="5160568"/>
              <a:ext cx="1430230" cy="110928"/>
              <a:chOff x="4011421" y="3188567"/>
              <a:chExt cx="846363" cy="216168"/>
            </a:xfrm>
          </p:grpSpPr>
          <p:cxnSp>
            <p:nvCxnSpPr>
              <p:cNvPr id="97" name="Прямая со стрелкой 38">
                <a:extLst>
                  <a:ext uri="{FF2B5EF4-FFF2-40B4-BE49-F238E27FC236}">
                    <a16:creationId xmlns:a16="http://schemas.microsoft.com/office/drawing/2014/main" id="{9AD83CBF-E271-5E79-D096-21F5306752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11421" y="3404735"/>
                <a:ext cx="846363" cy="0"/>
              </a:xfrm>
              <a:prstGeom prst="straightConnector1">
                <a:avLst/>
              </a:prstGeom>
              <a:ln w="3175">
                <a:solidFill>
                  <a:srgbClr val="173A99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Прямая со стрелкой 39">
                <a:extLst>
                  <a:ext uri="{FF2B5EF4-FFF2-40B4-BE49-F238E27FC236}">
                    <a16:creationId xmlns:a16="http://schemas.microsoft.com/office/drawing/2014/main" id="{D45B606C-2E86-DE4E-DB64-797E302A2B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11421" y="3188567"/>
                <a:ext cx="846363" cy="0"/>
              </a:xfrm>
              <a:prstGeom prst="straightConnector1">
                <a:avLst/>
              </a:prstGeom>
              <a:ln w="3175">
                <a:solidFill>
                  <a:srgbClr val="173A99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5E9A574-B871-2792-813A-57231F132B19}"/>
              </a:ext>
            </a:extLst>
          </p:cNvPr>
          <p:cNvGrpSpPr/>
          <p:nvPr/>
        </p:nvGrpSpPr>
        <p:grpSpPr>
          <a:xfrm>
            <a:off x="7388436" y="3752946"/>
            <a:ext cx="1800000" cy="746745"/>
            <a:chOff x="7476936" y="3852329"/>
            <a:chExt cx="1800000" cy="746745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67435D0-5A29-A3A5-9374-6B160ED64202}"/>
                </a:ext>
              </a:extLst>
            </p:cNvPr>
            <p:cNvSpPr txBox="1"/>
            <p:nvPr/>
          </p:nvSpPr>
          <p:spPr>
            <a:xfrm>
              <a:off x="7563869" y="3852329"/>
              <a:ext cx="1626134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uk-UA" sz="1000">
                  <a:solidFill>
                    <a:schemeClr val="bg1">
                      <a:lumMod val="50000"/>
                    </a:schemeClr>
                  </a:solidFill>
                  <a:ea typeface="Open Sans"/>
                  <a:cs typeface="Open Sans"/>
                </a:rPr>
                <a:t>купівля-продаж е/е,</a:t>
              </a:r>
            </a:p>
            <a:p>
              <a:pPr algn="ctr"/>
              <a:r>
                <a:rPr lang="uk-UA" sz="1000">
                  <a:solidFill>
                    <a:schemeClr val="bg1">
                      <a:lumMod val="50000"/>
                    </a:schemeClr>
                  </a:solidFill>
                  <a:ea typeface="Open Sans"/>
                  <a:cs typeface="Open Sans"/>
                </a:rPr>
                <a:t>оплата за е/е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C06AAB8-62FE-3558-06C5-E5BA43572A6B}"/>
                </a:ext>
              </a:extLst>
            </p:cNvPr>
            <p:cNvSpPr txBox="1"/>
            <p:nvPr/>
          </p:nvSpPr>
          <p:spPr>
            <a:xfrm>
              <a:off x="7478900" y="4291297"/>
              <a:ext cx="179607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uk-UA" sz="1000">
                  <a:solidFill>
                    <a:schemeClr val="bg1">
                      <a:lumMod val="50000"/>
                    </a:schemeClr>
                  </a:solidFill>
                  <a:ea typeface="Open Sans"/>
                  <a:cs typeface="Open Sans"/>
                </a:rPr>
                <a:t>надання</a:t>
              </a:r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ea typeface="Open Sans"/>
                  <a:cs typeface="Open Sans"/>
                </a:rPr>
                <a:t> </a:t>
              </a:r>
              <a:r>
                <a:rPr lang="uk-UA" sz="1000">
                  <a:solidFill>
                    <a:schemeClr val="bg1">
                      <a:lumMod val="50000"/>
                    </a:schemeClr>
                  </a:solidFill>
                  <a:ea typeface="Open Sans"/>
                  <a:cs typeface="Open Sans"/>
                </a:rPr>
                <a:t>допоміжних послуг, оплата за них</a:t>
              </a: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656533AD-1C8B-A369-BC54-34CAFDFFDC36}"/>
                </a:ext>
              </a:extLst>
            </p:cNvPr>
            <p:cNvGrpSpPr/>
            <p:nvPr/>
          </p:nvGrpSpPr>
          <p:grpSpPr>
            <a:xfrm>
              <a:off x="7476936" y="4163684"/>
              <a:ext cx="1800000" cy="110928"/>
              <a:chOff x="4011421" y="3188567"/>
              <a:chExt cx="846363" cy="216168"/>
            </a:xfrm>
          </p:grpSpPr>
          <p:cxnSp>
            <p:nvCxnSpPr>
              <p:cNvPr id="117" name="Прямая со стрелкой 38">
                <a:extLst>
                  <a:ext uri="{FF2B5EF4-FFF2-40B4-BE49-F238E27FC236}">
                    <a16:creationId xmlns:a16="http://schemas.microsoft.com/office/drawing/2014/main" id="{246D43CA-E369-7D3D-F535-ED721EC93C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11421" y="3404735"/>
                <a:ext cx="846363" cy="0"/>
              </a:xfrm>
              <a:prstGeom prst="straightConnector1">
                <a:avLst/>
              </a:prstGeom>
              <a:ln w="3175">
                <a:solidFill>
                  <a:srgbClr val="173A99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Прямая со стрелкой 39">
                <a:extLst>
                  <a:ext uri="{FF2B5EF4-FFF2-40B4-BE49-F238E27FC236}">
                    <a16:creationId xmlns:a16="http://schemas.microsoft.com/office/drawing/2014/main" id="{979EA850-752E-53DD-287D-65BBB61A78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11421" y="3188567"/>
                <a:ext cx="846363" cy="0"/>
              </a:xfrm>
              <a:prstGeom prst="straightConnector1">
                <a:avLst/>
              </a:prstGeom>
              <a:ln w="3175">
                <a:solidFill>
                  <a:srgbClr val="173A99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393698-545A-0EC6-6645-3867F000473C}"/>
              </a:ext>
            </a:extLst>
          </p:cNvPr>
          <p:cNvSpPr txBox="1"/>
          <p:nvPr/>
        </p:nvSpPr>
        <p:spPr>
          <a:xfrm>
            <a:off x="5998573" y="3083512"/>
            <a:ext cx="8066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>
                <a:solidFill>
                  <a:schemeClr val="bg1"/>
                </a:solidFill>
                <a:ea typeface="Open Sans"/>
                <a:cs typeface="Open Sans"/>
              </a:rPr>
              <a:t>ECU</a:t>
            </a:r>
            <a:endParaRPr lang="LID4096" sz="1600">
              <a:solidFill>
                <a:schemeClr val="bg1"/>
              </a:solidFill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97EE6C1-0C04-3C30-106E-32400BA8D097}"/>
              </a:ext>
            </a:extLst>
          </p:cNvPr>
          <p:cNvGrpSpPr/>
          <p:nvPr/>
        </p:nvGrpSpPr>
        <p:grpSpPr>
          <a:xfrm>
            <a:off x="7388436" y="2491577"/>
            <a:ext cx="1800000" cy="742543"/>
            <a:chOff x="7476936" y="2502081"/>
            <a:chExt cx="1800000" cy="742543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941A2C2B-5335-5ECA-E71B-E86B780483FE}"/>
                </a:ext>
              </a:extLst>
            </p:cNvPr>
            <p:cNvSpPr txBox="1"/>
            <p:nvPr/>
          </p:nvSpPr>
          <p:spPr>
            <a:xfrm>
              <a:off x="7560540" y="2502081"/>
              <a:ext cx="163279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uk-UA" sz="1000">
                  <a:solidFill>
                    <a:schemeClr val="bg1">
                      <a:lumMod val="50000"/>
                    </a:schemeClr>
                  </a:solidFill>
                  <a:ea typeface="Open Sans"/>
                  <a:cs typeface="Open Sans"/>
                </a:rPr>
                <a:t>графіки роботи, готовність </a:t>
              </a:r>
              <a:endParaRPr lang="en-US" sz="1000">
                <a:solidFill>
                  <a:schemeClr val="bg1">
                    <a:lumMod val="50000"/>
                  </a:schemeClr>
                </a:solidFill>
                <a:ea typeface="Open Sans"/>
                <a:cs typeface="Open Sans"/>
              </a:endParaRPr>
            </a:p>
            <a:p>
              <a:pPr algn="ctr"/>
              <a:r>
                <a:rPr lang="uk-UA" sz="1000">
                  <a:solidFill>
                    <a:schemeClr val="bg1">
                      <a:lumMod val="50000"/>
                    </a:schemeClr>
                  </a:solidFill>
                  <a:ea typeface="Open Sans"/>
                  <a:cs typeface="Open Sans"/>
                </a:rPr>
                <a:t>до балансування 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3E56CB1-90B6-C169-F367-8F0939F96448}"/>
                </a:ext>
              </a:extLst>
            </p:cNvPr>
            <p:cNvSpPr txBox="1"/>
            <p:nvPr/>
          </p:nvSpPr>
          <p:spPr>
            <a:xfrm>
              <a:off x="7563275" y="2936847"/>
              <a:ext cx="162732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uk-UA" sz="1000">
                  <a:solidFill>
                    <a:schemeClr val="bg1">
                      <a:lumMod val="50000"/>
                    </a:schemeClr>
                  </a:solidFill>
                  <a:ea typeface="Open Sans"/>
                  <a:cs typeface="Open Sans"/>
                </a:rPr>
                <a:t>диспетчерські </a:t>
              </a:r>
            </a:p>
            <a:p>
              <a:pPr algn="ctr"/>
              <a:r>
                <a:rPr lang="uk-UA" sz="1000">
                  <a:solidFill>
                    <a:schemeClr val="bg1">
                      <a:lumMod val="50000"/>
                    </a:schemeClr>
                  </a:solidFill>
                  <a:ea typeface="Open Sans"/>
                  <a:cs typeface="Open Sans"/>
                </a:rPr>
                <a:t>команди</a:t>
              </a:r>
            </a:p>
          </p:txBody>
        </p:sp>
        <p:grpSp>
          <p:nvGrpSpPr>
            <p:cNvPr id="14" name="Group 108">
              <a:extLst>
                <a:ext uri="{FF2B5EF4-FFF2-40B4-BE49-F238E27FC236}">
                  <a16:creationId xmlns:a16="http://schemas.microsoft.com/office/drawing/2014/main" id="{C4D6B284-541D-FC91-67CA-D53449A5D7A0}"/>
                </a:ext>
              </a:extLst>
            </p:cNvPr>
            <p:cNvGrpSpPr/>
            <p:nvPr/>
          </p:nvGrpSpPr>
          <p:grpSpPr>
            <a:xfrm>
              <a:off x="7476936" y="2814203"/>
              <a:ext cx="1800000" cy="110928"/>
              <a:chOff x="4011421" y="3188567"/>
              <a:chExt cx="846363" cy="216168"/>
            </a:xfrm>
          </p:grpSpPr>
          <p:cxnSp>
            <p:nvCxnSpPr>
              <p:cNvPr id="15" name="Прямая со стрелкой 38">
                <a:extLst>
                  <a:ext uri="{FF2B5EF4-FFF2-40B4-BE49-F238E27FC236}">
                    <a16:creationId xmlns:a16="http://schemas.microsoft.com/office/drawing/2014/main" id="{18597E20-0E89-6ED6-8BE2-24F633D72A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11421" y="3404735"/>
                <a:ext cx="846363" cy="0"/>
              </a:xfrm>
              <a:prstGeom prst="straightConnector1">
                <a:avLst/>
              </a:prstGeom>
              <a:ln w="3175">
                <a:solidFill>
                  <a:srgbClr val="173A99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 стрелкой 39">
                <a:extLst>
                  <a:ext uri="{FF2B5EF4-FFF2-40B4-BE49-F238E27FC236}">
                    <a16:creationId xmlns:a16="http://schemas.microsoft.com/office/drawing/2014/main" id="{96F33B20-5CE7-3035-16E3-8A1282B124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11421" y="3188567"/>
                <a:ext cx="846363" cy="0"/>
              </a:xfrm>
              <a:prstGeom prst="straightConnector1">
                <a:avLst/>
              </a:prstGeom>
              <a:ln w="3175">
                <a:solidFill>
                  <a:srgbClr val="173A99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9275DA8-7266-649E-9B90-9B199C2B88A0}"/>
              </a:ext>
            </a:extLst>
          </p:cNvPr>
          <p:cNvSpPr txBox="1"/>
          <p:nvPr/>
        </p:nvSpPr>
        <p:spPr>
          <a:xfrm>
            <a:off x="9355837" y="4889388"/>
            <a:ext cx="2600187" cy="10008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prstDash val="solid"/>
          </a:ln>
        </p:spPr>
        <p:txBody>
          <a:bodyPr wrap="square" lIns="36000" tIns="45720" rIns="36000" bIns="45720" anchor="ctr">
            <a:noAutofit/>
          </a:bodyPr>
          <a:lstStyle/>
          <a:p>
            <a:pPr algn="ctr"/>
            <a:r>
              <a:rPr lang="uk-UA" sz="1400">
                <a:solidFill>
                  <a:srgbClr val="151515"/>
                </a:solidFill>
              </a:rPr>
              <a:t>Балансуюча</a:t>
            </a:r>
          </a:p>
          <a:p>
            <a:pPr algn="ctr"/>
            <a:r>
              <a:rPr lang="uk-UA" sz="1400">
                <a:solidFill>
                  <a:srgbClr val="151515"/>
                </a:solidFill>
              </a:rPr>
              <a:t>група 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0C932059-86BD-A697-C96C-CDF7F759F9BE}"/>
              </a:ext>
            </a:extLst>
          </p:cNvPr>
          <p:cNvGrpSpPr/>
          <p:nvPr/>
        </p:nvGrpSpPr>
        <p:grpSpPr>
          <a:xfrm>
            <a:off x="7388436" y="5167960"/>
            <a:ext cx="1800000" cy="443657"/>
            <a:chOff x="7476936" y="5344558"/>
            <a:chExt cx="1800000" cy="443657"/>
          </a:xfrm>
        </p:grpSpPr>
        <p:grpSp>
          <p:nvGrpSpPr>
            <p:cNvPr id="17" name="Group 108">
              <a:extLst>
                <a:ext uri="{FF2B5EF4-FFF2-40B4-BE49-F238E27FC236}">
                  <a16:creationId xmlns:a16="http://schemas.microsoft.com/office/drawing/2014/main" id="{71C611A4-13E5-336A-7F47-934D86F09C0C}"/>
                </a:ext>
              </a:extLst>
            </p:cNvPr>
            <p:cNvGrpSpPr/>
            <p:nvPr/>
          </p:nvGrpSpPr>
          <p:grpSpPr>
            <a:xfrm>
              <a:off x="7476936" y="5513159"/>
              <a:ext cx="1800000" cy="110928"/>
              <a:chOff x="4011421" y="3188567"/>
              <a:chExt cx="846363" cy="216168"/>
            </a:xfrm>
          </p:grpSpPr>
          <p:cxnSp>
            <p:nvCxnSpPr>
              <p:cNvPr id="18" name="Прямая со стрелкой 38">
                <a:extLst>
                  <a:ext uri="{FF2B5EF4-FFF2-40B4-BE49-F238E27FC236}">
                    <a16:creationId xmlns:a16="http://schemas.microsoft.com/office/drawing/2014/main" id="{FC87AD60-2E9D-B755-B229-E6528EFC33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11421" y="3404735"/>
                <a:ext cx="846363" cy="0"/>
              </a:xfrm>
              <a:prstGeom prst="straightConnector1">
                <a:avLst/>
              </a:prstGeom>
              <a:ln w="3175">
                <a:solidFill>
                  <a:srgbClr val="173A99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 стрелкой 39">
                <a:extLst>
                  <a:ext uri="{FF2B5EF4-FFF2-40B4-BE49-F238E27FC236}">
                    <a16:creationId xmlns:a16="http://schemas.microsoft.com/office/drawing/2014/main" id="{DA7238E9-32BC-2FD6-49EE-B319C49526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11421" y="3188567"/>
                <a:ext cx="846363" cy="0"/>
              </a:xfrm>
              <a:prstGeom prst="straightConnector1">
                <a:avLst/>
              </a:prstGeom>
              <a:ln w="3175">
                <a:solidFill>
                  <a:srgbClr val="173A99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29CF72-9AD0-C74B-1AF3-A17125614016}"/>
                </a:ext>
              </a:extLst>
            </p:cNvPr>
            <p:cNvSpPr txBox="1"/>
            <p:nvPr/>
          </p:nvSpPr>
          <p:spPr>
            <a:xfrm>
              <a:off x="7563869" y="5634327"/>
              <a:ext cx="1626134" cy="15388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uk-UA" sz="1000">
                  <a:solidFill>
                    <a:schemeClr val="bg1">
                      <a:lumMod val="50000"/>
                    </a:schemeClr>
                  </a:solidFill>
                  <a:ea typeface="Open Sans"/>
                  <a:cs typeface="Open Sans"/>
                </a:rPr>
                <a:t>врегулювання небалансів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B3C926-1A3C-0BE6-1512-478B32B23C6F}"/>
                </a:ext>
              </a:extLst>
            </p:cNvPr>
            <p:cNvSpPr txBox="1"/>
            <p:nvPr/>
          </p:nvSpPr>
          <p:spPr>
            <a:xfrm>
              <a:off x="7563869" y="5344558"/>
              <a:ext cx="1626134" cy="15388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uk-UA"/>
              </a:defPPr>
              <a:lvl1pPr algn="ctr">
                <a:defRPr sz="1000">
                  <a:solidFill>
                    <a:schemeClr val="bg1">
                      <a:lumMod val="50000"/>
                    </a:schemeClr>
                  </a:solidFill>
                  <a:ea typeface="Open Sans"/>
                  <a:cs typeface="Open Sans"/>
                </a:defRPr>
              </a:lvl1pPr>
            </a:lstStyle>
            <a:p>
              <a:r>
                <a:rPr lang="uk-UA"/>
                <a:t>оплата участі в групі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7711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3A28D0E-8860-5491-5E26-08047712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30" y="522670"/>
            <a:ext cx="10902462" cy="1008062"/>
          </a:xfrm>
        </p:spPr>
        <p:txBody>
          <a:bodyPr/>
          <a:lstStyle/>
          <a:p>
            <a:r>
              <a:rPr lang="uk-UA"/>
              <a:t>Роль Агрегатора у нівелюванні ринкових ризиків</a:t>
            </a:r>
            <a:br>
              <a:rPr lang="uk-UA"/>
            </a:br>
            <a:r>
              <a:rPr lang="uk-UA"/>
              <a:t>розподіленої генерації – учасників Агрегованій групі</a:t>
            </a:r>
            <a:endParaRPr lang="LID4096"/>
          </a:p>
        </p:txBody>
      </p:sp>
      <p:sp>
        <p:nvSpPr>
          <p:cNvPr id="19" name="Номер слайда 18">
            <a:extLst>
              <a:ext uri="{FF2B5EF4-FFF2-40B4-BE49-F238E27FC236}">
                <a16:creationId xmlns:a16="http://schemas.microsoft.com/office/drawing/2014/main" id="{7180EF7C-D98D-55EF-455C-9792E3963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A" smtClean="0"/>
              <a:pPr/>
              <a:t>15</a:t>
            </a:fld>
            <a:endParaRPr lang="en-UA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559F8140-0AC2-8104-D863-5C7978CBC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497499"/>
              </p:ext>
            </p:extLst>
          </p:nvPr>
        </p:nvGraphicFramePr>
        <p:xfrm>
          <a:off x="640393" y="1741501"/>
          <a:ext cx="10116000" cy="4537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2000">
                  <a:extLst>
                    <a:ext uri="{9D8B030D-6E8A-4147-A177-3AD203B41FA5}">
                      <a16:colId xmlns:a16="http://schemas.microsoft.com/office/drawing/2014/main" val="22386831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340988826"/>
                    </a:ext>
                  </a:extLst>
                </a:gridCol>
                <a:gridCol w="5904000">
                  <a:extLst>
                    <a:ext uri="{9D8B030D-6E8A-4147-A177-3AD203B41FA5}">
                      <a16:colId xmlns:a16="http://schemas.microsoft.com/office/drawing/2014/main" val="3519918427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7274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noProof="0">
                          <a:solidFill>
                            <a:schemeClr val="tx1"/>
                          </a:solidFill>
                        </a:rPr>
                        <a:t>Аспект</a:t>
                      </a: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74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noProof="0">
                          <a:solidFill>
                            <a:schemeClr val="tx1"/>
                          </a:solidFill>
                        </a:rPr>
                        <a:t>Ризик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noProof="0">
                          <a:solidFill>
                            <a:schemeClr val="tx1"/>
                          </a:solidFill>
                        </a:rPr>
                        <a:t>Роль Агрегатора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558863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marR="0" lvl="0" indent="0" algn="l" defTabSz="7274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noProof="0">
                          <a:solidFill>
                            <a:srgbClr val="203993"/>
                          </a:solidFill>
                        </a:rPr>
                        <a:t>Ціна продажу</a:t>
                      </a:r>
                    </a:p>
                    <a:p>
                      <a:pPr marL="0" marR="0" lvl="0" indent="0" algn="l" defTabSz="7274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noProof="0">
                          <a:solidFill>
                            <a:srgbClr val="203993"/>
                          </a:solidFill>
                        </a:rPr>
                        <a:t>електроенергії</a:t>
                      </a:r>
                    </a:p>
                  </a:txBody>
                  <a:tcPr marL="144000" marT="90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2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200" b="1" noProof="0">
                          <a:solidFill>
                            <a:schemeClr val="tx1"/>
                          </a:solidFill>
                        </a:rPr>
                        <a:t>Волатильність</a:t>
                      </a:r>
                    </a:p>
                    <a:p>
                      <a:pPr algn="l"/>
                      <a:r>
                        <a:rPr lang="uk-UA" sz="1200" b="1" noProof="0">
                          <a:solidFill>
                            <a:schemeClr val="tx1"/>
                          </a:solidFill>
                        </a:rPr>
                        <a:t>ціни</a:t>
                      </a:r>
                    </a:p>
                  </a:txBody>
                  <a:tcPr marT="90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274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noProof="0">
                          <a:solidFill>
                            <a:schemeClr val="tx1"/>
                          </a:solidFill>
                        </a:rPr>
                        <a:t>Маючі значний досвід торгівлі на ринку електроенергії, використовує різноманітні фінансові інструменти для захисту від волатильності цін та забезпечення сталого доходу</a:t>
                      </a:r>
                    </a:p>
                  </a:txBody>
                  <a:tcPr marT="90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4489435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l"/>
                      <a:r>
                        <a:rPr lang="uk-UA" sz="1200" b="1" noProof="0">
                          <a:solidFill>
                            <a:srgbClr val="203993"/>
                          </a:solidFill>
                        </a:rPr>
                        <a:t>Прогнозування</a:t>
                      </a:r>
                    </a:p>
                    <a:p>
                      <a:pPr algn="l"/>
                      <a:r>
                        <a:rPr lang="uk-UA" sz="1200" b="1" noProof="0">
                          <a:solidFill>
                            <a:srgbClr val="203993"/>
                          </a:solidFill>
                        </a:rPr>
                        <a:t>обсягів продажу</a:t>
                      </a:r>
                    </a:p>
                  </a:txBody>
                  <a:tcPr marL="144000" marT="90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2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200" b="1" noProof="0">
                          <a:solidFill>
                            <a:schemeClr val="tx1"/>
                          </a:solidFill>
                        </a:rPr>
                        <a:t>Втрати на</a:t>
                      </a:r>
                    </a:p>
                    <a:p>
                      <a:pPr algn="l"/>
                      <a:r>
                        <a:rPr lang="uk-UA" sz="1200" b="1" noProof="0">
                          <a:solidFill>
                            <a:schemeClr val="tx1"/>
                          </a:solidFill>
                        </a:rPr>
                        <a:t>небалансах</a:t>
                      </a:r>
                      <a:endParaRPr lang="uk-UA" sz="1200" noProof="0">
                        <a:solidFill>
                          <a:schemeClr val="tx1"/>
                        </a:solidFill>
                      </a:endParaRPr>
                    </a:p>
                  </a:txBody>
                  <a:tcPr marT="90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noProof="0">
                          <a:solidFill>
                            <a:schemeClr val="tx1"/>
                          </a:solidFill>
                        </a:rPr>
                        <a:t>Використовує передові технології та аналітичні інструменти для точного прогнозування попиту та забезпечення балансу, та крім того управляє великою балансуючою групою, яка дозволяє значно скорочувати втрати на небалансах</a:t>
                      </a:r>
                    </a:p>
                  </a:txBody>
                  <a:tcPr marT="90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0623866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l"/>
                      <a:r>
                        <a:rPr lang="uk-UA" sz="1200" b="1" noProof="0">
                          <a:solidFill>
                            <a:srgbClr val="203993"/>
                          </a:solidFill>
                        </a:rPr>
                        <a:t>Правила</a:t>
                      </a:r>
                    </a:p>
                    <a:p>
                      <a:pPr algn="l"/>
                      <a:r>
                        <a:rPr lang="uk-UA" sz="1200" b="1" noProof="0">
                          <a:solidFill>
                            <a:srgbClr val="203993"/>
                          </a:solidFill>
                        </a:rPr>
                        <a:t>REMIT</a:t>
                      </a:r>
                    </a:p>
                  </a:txBody>
                  <a:tcPr marL="144000" marT="90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2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200" b="1" noProof="0">
                          <a:solidFill>
                            <a:schemeClr val="tx1"/>
                          </a:solidFill>
                        </a:rPr>
                        <a:t>Величезні штрафи</a:t>
                      </a:r>
                    </a:p>
                    <a:p>
                      <a:pPr algn="l"/>
                      <a:r>
                        <a:rPr lang="uk-UA" sz="1200" b="1" noProof="0">
                          <a:solidFill>
                            <a:schemeClr val="tx1"/>
                          </a:solidFill>
                        </a:rPr>
                        <a:t>за недотримання </a:t>
                      </a:r>
                      <a:r>
                        <a:rPr lang="en-US" sz="1200" b="1" noProof="0">
                          <a:solidFill>
                            <a:schemeClr val="tx1"/>
                          </a:solidFill>
                        </a:rPr>
                        <a:t>REMIT</a:t>
                      </a:r>
                      <a:r>
                        <a:rPr lang="uk-UA" sz="1200" b="1" noProof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T="90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noProof="0">
                          <a:solidFill>
                            <a:schemeClr val="tx1"/>
                          </a:solidFill>
                        </a:rPr>
                        <a:t>Має експертизу в області правил REMIT та вживає всіх необхідних заходів для відповідності законодавству та уникнення багатомільйонних штрафів</a:t>
                      </a:r>
                    </a:p>
                  </a:txBody>
                  <a:tcPr marT="90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8037048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l"/>
                      <a:r>
                        <a:rPr lang="uk-UA" sz="1200" b="1" noProof="0">
                          <a:solidFill>
                            <a:srgbClr val="203993"/>
                          </a:solidFill>
                        </a:rPr>
                        <a:t>Ринкові сегменти</a:t>
                      </a:r>
                    </a:p>
                    <a:p>
                      <a:pPr algn="l"/>
                      <a:r>
                        <a:rPr lang="uk-UA" sz="1200" b="1" noProof="0">
                          <a:solidFill>
                            <a:srgbClr val="203993"/>
                          </a:solidFill>
                        </a:rPr>
                        <a:t>для продажу генерації</a:t>
                      </a:r>
                      <a:endParaRPr lang="uk-UA" sz="1200" noProof="0">
                        <a:solidFill>
                          <a:srgbClr val="203993"/>
                        </a:solidFill>
                      </a:endParaRPr>
                    </a:p>
                  </a:txBody>
                  <a:tcPr marL="144000" marT="90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274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noProof="0">
                          <a:solidFill>
                            <a:schemeClr val="tx1"/>
                          </a:solidFill>
                        </a:rPr>
                        <a:t>Неоптимальний розподіл</a:t>
                      </a:r>
                    </a:p>
                    <a:p>
                      <a:pPr marL="0" marR="0" lvl="0" indent="0" algn="l" defTabSz="7274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noProof="0">
                          <a:solidFill>
                            <a:schemeClr val="tx1"/>
                          </a:solidFill>
                        </a:rPr>
                        <a:t>продажу між сегментами</a:t>
                      </a:r>
                    </a:p>
                  </a:txBody>
                  <a:tcPr marT="90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noProof="0">
                          <a:solidFill>
                            <a:schemeClr val="tx1"/>
                          </a:solidFill>
                        </a:rPr>
                        <a:t>Використовує аналіз ринку та стратегічне планування для оптимізації розподілу електроенергії між різними ринковими сегментами (балансуючій ринок, експорт, внутрішній ринок, ринок додаткових послуг), що дозволяє максимізувати прибуток</a:t>
                      </a:r>
                    </a:p>
                  </a:txBody>
                  <a:tcPr marT="90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3169865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l"/>
                      <a:r>
                        <a:rPr lang="uk-UA" sz="1200" b="1" noProof="0">
                          <a:solidFill>
                            <a:srgbClr val="203993"/>
                          </a:solidFill>
                        </a:rPr>
                        <a:t>Законодавство</a:t>
                      </a:r>
                    </a:p>
                    <a:p>
                      <a:pPr algn="l"/>
                      <a:r>
                        <a:rPr lang="uk-UA" sz="1200" b="1" noProof="0">
                          <a:solidFill>
                            <a:srgbClr val="203993"/>
                          </a:solidFill>
                        </a:rPr>
                        <a:t>та регулювання</a:t>
                      </a:r>
                    </a:p>
                  </a:txBody>
                  <a:tcPr marL="144000" marT="90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274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noProof="0">
                          <a:solidFill>
                            <a:schemeClr val="tx1"/>
                          </a:solidFill>
                        </a:rPr>
                        <a:t>Постійні зміни</a:t>
                      </a:r>
                    </a:p>
                    <a:p>
                      <a:pPr marL="0" marR="0" lvl="0" indent="0" algn="l" defTabSz="7274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noProof="0">
                          <a:solidFill>
                            <a:schemeClr val="tx1"/>
                          </a:solidFill>
                        </a:rPr>
                        <a:t>регуляторного поля</a:t>
                      </a:r>
                    </a:p>
                  </a:txBody>
                  <a:tcPr marT="90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274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noProof="0">
                          <a:solidFill>
                            <a:schemeClr val="tx1"/>
                          </a:solidFill>
                        </a:rPr>
                        <a:t>Постійно відслідковує зміни в законодавстві та регулюванні і вчасно впроваджує необхідні зміни діяльності для дотримання всіх вимог та використання можливостей, що виникають</a:t>
                      </a:r>
                    </a:p>
                  </a:txBody>
                  <a:tcPr marT="90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327049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l"/>
                      <a:r>
                        <a:rPr lang="uk-UA" sz="1200" b="1" noProof="0">
                          <a:solidFill>
                            <a:srgbClr val="203993"/>
                          </a:solidFill>
                        </a:rPr>
                        <a:t>Конкурентне</a:t>
                      </a:r>
                    </a:p>
                    <a:p>
                      <a:pPr algn="l"/>
                      <a:r>
                        <a:rPr lang="uk-UA" sz="1200" b="1" noProof="0">
                          <a:solidFill>
                            <a:srgbClr val="203993"/>
                          </a:solidFill>
                        </a:rPr>
                        <a:t>середовище</a:t>
                      </a:r>
                    </a:p>
                  </a:txBody>
                  <a:tcPr marL="144000" marT="90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2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200" b="1" noProof="0">
                          <a:solidFill>
                            <a:schemeClr val="tx1"/>
                          </a:solidFill>
                        </a:rPr>
                        <a:t>Конкуренція,</a:t>
                      </a:r>
                    </a:p>
                    <a:p>
                      <a:pPr algn="l"/>
                      <a:r>
                        <a:rPr lang="uk-UA" sz="1200" b="1" noProof="0">
                          <a:solidFill>
                            <a:schemeClr val="tx1"/>
                          </a:solidFill>
                        </a:rPr>
                        <a:t>зокрема нераціональна</a:t>
                      </a:r>
                    </a:p>
                  </a:txBody>
                  <a:tcPr marT="90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274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noProof="0">
                          <a:solidFill>
                            <a:schemeClr val="tx1"/>
                          </a:solidFill>
                        </a:rPr>
                        <a:t>Використовує власну експертизу та ресурси для ефективної ринкової конкуренції та захисту зокрема від нераціональних конкурентних дій</a:t>
                      </a:r>
                    </a:p>
                  </a:txBody>
                  <a:tcPr marT="90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374829"/>
                  </a:ext>
                </a:extLst>
              </a:tr>
            </a:tbl>
          </a:graphicData>
        </a:graphic>
      </p:graphicFrame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6892B69D-FF5A-9735-D125-4EA5CFC76686}"/>
              </a:ext>
            </a:extLst>
          </p:cNvPr>
          <p:cNvCxnSpPr>
            <a:cxnSpLocks/>
          </p:cNvCxnSpPr>
          <p:nvPr/>
        </p:nvCxnSpPr>
        <p:spPr>
          <a:xfrm>
            <a:off x="689219" y="4235235"/>
            <a:ext cx="0" cy="608400"/>
          </a:xfrm>
          <a:prstGeom prst="line">
            <a:avLst/>
          </a:prstGeom>
          <a:ln w="25400">
            <a:solidFill>
              <a:srgbClr val="173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id="{038499F4-5B23-5A11-D2E1-246F8E1EE973}"/>
              </a:ext>
            </a:extLst>
          </p:cNvPr>
          <p:cNvCxnSpPr>
            <a:cxnSpLocks/>
          </p:cNvCxnSpPr>
          <p:nvPr/>
        </p:nvCxnSpPr>
        <p:spPr>
          <a:xfrm>
            <a:off x="689219" y="3551148"/>
            <a:ext cx="0" cy="608400"/>
          </a:xfrm>
          <a:prstGeom prst="line">
            <a:avLst/>
          </a:prstGeom>
          <a:ln w="25400">
            <a:solidFill>
              <a:srgbClr val="173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3">
            <a:extLst>
              <a:ext uri="{FF2B5EF4-FFF2-40B4-BE49-F238E27FC236}">
                <a16:creationId xmlns:a16="http://schemas.microsoft.com/office/drawing/2014/main" id="{5964B5D7-BD30-65F0-6B4B-F1F2653CC022}"/>
              </a:ext>
            </a:extLst>
          </p:cNvPr>
          <p:cNvCxnSpPr>
            <a:cxnSpLocks/>
          </p:cNvCxnSpPr>
          <p:nvPr/>
        </p:nvCxnSpPr>
        <p:spPr>
          <a:xfrm>
            <a:off x="689219" y="2867061"/>
            <a:ext cx="0" cy="608400"/>
          </a:xfrm>
          <a:prstGeom prst="line">
            <a:avLst/>
          </a:prstGeom>
          <a:ln w="25400">
            <a:solidFill>
              <a:srgbClr val="173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3">
            <a:extLst>
              <a:ext uri="{FF2B5EF4-FFF2-40B4-BE49-F238E27FC236}">
                <a16:creationId xmlns:a16="http://schemas.microsoft.com/office/drawing/2014/main" id="{0AB77131-3BAC-085F-F96C-2C7F00D1E42B}"/>
              </a:ext>
            </a:extLst>
          </p:cNvPr>
          <p:cNvCxnSpPr>
            <a:cxnSpLocks/>
          </p:cNvCxnSpPr>
          <p:nvPr/>
        </p:nvCxnSpPr>
        <p:spPr>
          <a:xfrm>
            <a:off x="689219" y="2173141"/>
            <a:ext cx="0" cy="608400"/>
          </a:xfrm>
          <a:prstGeom prst="line">
            <a:avLst/>
          </a:prstGeom>
          <a:ln w="25400">
            <a:solidFill>
              <a:srgbClr val="173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3">
            <a:extLst>
              <a:ext uri="{FF2B5EF4-FFF2-40B4-BE49-F238E27FC236}">
                <a16:creationId xmlns:a16="http://schemas.microsoft.com/office/drawing/2014/main" id="{D5E9B7F8-73FB-D233-8B6E-92494780BA5A}"/>
              </a:ext>
            </a:extLst>
          </p:cNvPr>
          <p:cNvCxnSpPr>
            <a:cxnSpLocks/>
          </p:cNvCxnSpPr>
          <p:nvPr/>
        </p:nvCxnSpPr>
        <p:spPr>
          <a:xfrm>
            <a:off x="689219" y="4919322"/>
            <a:ext cx="0" cy="608400"/>
          </a:xfrm>
          <a:prstGeom prst="line">
            <a:avLst/>
          </a:prstGeom>
          <a:ln w="25400">
            <a:solidFill>
              <a:srgbClr val="173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3">
            <a:extLst>
              <a:ext uri="{FF2B5EF4-FFF2-40B4-BE49-F238E27FC236}">
                <a16:creationId xmlns:a16="http://schemas.microsoft.com/office/drawing/2014/main" id="{38E7F88F-A9BA-81A3-0360-258F89914076}"/>
              </a:ext>
            </a:extLst>
          </p:cNvPr>
          <p:cNvCxnSpPr>
            <a:cxnSpLocks/>
          </p:cNvCxnSpPr>
          <p:nvPr/>
        </p:nvCxnSpPr>
        <p:spPr>
          <a:xfrm>
            <a:off x="689219" y="5603408"/>
            <a:ext cx="0" cy="608400"/>
          </a:xfrm>
          <a:prstGeom prst="line">
            <a:avLst/>
          </a:prstGeom>
          <a:ln w="25400">
            <a:solidFill>
              <a:srgbClr val="173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B3D77A2-0A04-C9FC-78DB-D142ABF1C1B1}"/>
              </a:ext>
            </a:extLst>
          </p:cNvPr>
          <p:cNvCxnSpPr>
            <a:cxnSpLocks/>
          </p:cNvCxnSpPr>
          <p:nvPr/>
        </p:nvCxnSpPr>
        <p:spPr>
          <a:xfrm>
            <a:off x="640393" y="2081176"/>
            <a:ext cx="2016000" cy="0"/>
          </a:xfrm>
          <a:prstGeom prst="line">
            <a:avLst/>
          </a:prstGeom>
          <a:ln w="317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683311F0-166C-CE32-BD3B-BE6DABF73ECA}"/>
              </a:ext>
            </a:extLst>
          </p:cNvPr>
          <p:cNvCxnSpPr>
            <a:cxnSpLocks/>
          </p:cNvCxnSpPr>
          <p:nvPr/>
        </p:nvCxnSpPr>
        <p:spPr>
          <a:xfrm>
            <a:off x="2708584" y="2081176"/>
            <a:ext cx="2124000" cy="0"/>
          </a:xfrm>
          <a:prstGeom prst="line">
            <a:avLst/>
          </a:prstGeom>
          <a:ln w="317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C48B12B-808A-F7F2-2A5D-4E4590BEBF7B}"/>
              </a:ext>
            </a:extLst>
          </p:cNvPr>
          <p:cNvCxnSpPr>
            <a:cxnSpLocks/>
          </p:cNvCxnSpPr>
          <p:nvPr/>
        </p:nvCxnSpPr>
        <p:spPr>
          <a:xfrm>
            <a:off x="4891853" y="2081176"/>
            <a:ext cx="5760000" cy="0"/>
          </a:xfrm>
          <a:prstGeom prst="line">
            <a:avLst/>
          </a:prstGeom>
          <a:ln w="317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426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4CC1E-F2F0-812B-B577-9F90E6EB9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D13AB9-4796-3B81-9995-6AC1F3FEB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>
                <a:ea typeface="+mj-lt"/>
                <a:cs typeface="+mj-lt"/>
              </a:rPr>
              <a:t>Приклад ефекту від комерційного управління в Агрегованій групі</a:t>
            </a:r>
          </a:p>
          <a:p>
            <a:endParaRPr lang="uk-UA"/>
          </a:p>
        </p:txBody>
      </p: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613FEA38-4A76-4660-8A87-D9383FA44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A" smtClean="0"/>
              <a:pPr/>
              <a:t>16</a:t>
            </a:fld>
            <a:endParaRPr lang="en-UA"/>
          </a:p>
        </p:txBody>
      </p:sp>
      <p:graphicFrame>
        <p:nvGraphicFramePr>
          <p:cNvPr id="45" name="Диаграмма 39">
            <a:extLst>
              <a:ext uri="{FF2B5EF4-FFF2-40B4-BE49-F238E27FC236}">
                <a16:creationId xmlns:a16="http://schemas.microsoft.com/office/drawing/2014/main" id="{0EA2007C-9292-6C09-3A32-5A74B16A8EBD}"/>
              </a:ext>
            </a:extLst>
          </p:cNvPr>
          <p:cNvGraphicFramePr/>
          <p:nvPr/>
        </p:nvGraphicFramePr>
        <p:xfrm>
          <a:off x="7561006" y="2658902"/>
          <a:ext cx="4224384" cy="3108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C6E2A5A-FBBE-7FEE-7121-B5C4A4FF4800}"/>
              </a:ext>
            </a:extLst>
          </p:cNvPr>
          <p:cNvSpPr txBox="1"/>
          <p:nvPr/>
        </p:nvSpPr>
        <p:spPr>
          <a:xfrm>
            <a:off x="7559049" y="2399568"/>
            <a:ext cx="46901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400" b="1"/>
              <a:t>Потенційний операційний прибуток, </a:t>
            </a:r>
            <a:r>
              <a:rPr lang="uk-UA" sz="1400"/>
              <a:t>млн грн без ПДВ</a:t>
            </a:r>
            <a:endParaRPr lang="uk-UA" sz="1200"/>
          </a:p>
        </p:txBody>
      </p:sp>
      <p:sp>
        <p:nvSpPr>
          <p:cNvPr id="8" name="Прямоугольник 5">
            <a:extLst>
              <a:ext uri="{FF2B5EF4-FFF2-40B4-BE49-F238E27FC236}">
                <a16:creationId xmlns:a16="http://schemas.microsoft.com/office/drawing/2014/main" id="{2B3F4109-46F2-AA0A-7332-FAD53C2F9D74}"/>
              </a:ext>
            </a:extLst>
          </p:cNvPr>
          <p:cNvSpPr/>
          <p:nvPr/>
        </p:nvSpPr>
        <p:spPr>
          <a:xfrm>
            <a:off x="1040279" y="2937826"/>
            <a:ext cx="1802253" cy="391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uk-UA" sz="1200" b="1">
                <a:solidFill>
                  <a:srgbClr val="173A99"/>
                </a:solidFill>
              </a:rPr>
              <a:t>Продаж рівним графіком через УЕБ</a:t>
            </a:r>
            <a:endParaRPr lang="ru-RU" sz="1200" b="1">
              <a:solidFill>
                <a:srgbClr val="173A99"/>
              </a:solidFill>
            </a:endParaRPr>
          </a:p>
        </p:txBody>
      </p:sp>
      <p:sp>
        <p:nvSpPr>
          <p:cNvPr id="9" name="Прямоугольник 6">
            <a:extLst>
              <a:ext uri="{FF2B5EF4-FFF2-40B4-BE49-F238E27FC236}">
                <a16:creationId xmlns:a16="http://schemas.microsoft.com/office/drawing/2014/main" id="{2D37338A-ADB2-AAC7-DD92-79F0F5DA65C4}"/>
              </a:ext>
            </a:extLst>
          </p:cNvPr>
          <p:cNvSpPr/>
          <p:nvPr/>
        </p:nvSpPr>
        <p:spPr>
          <a:xfrm>
            <a:off x="2984567" y="2937826"/>
            <a:ext cx="4680000" cy="391574"/>
          </a:xfrm>
          <a:prstGeom prst="rect">
            <a:avLst/>
          </a:prstGeom>
          <a:noFill/>
          <a:ln w="31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uk-UA" sz="1200">
                <a:solidFill>
                  <a:schemeClr val="tx1"/>
                </a:solidFill>
              </a:rPr>
              <a:t>Організація аукціону на Українській енергетичній біржі, робота з постійним базовим навантаженням на повну потужність 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B1BB72D-A1F7-4534-DEE2-44BBFDCD8363}"/>
              </a:ext>
            </a:extLst>
          </p:cNvPr>
          <p:cNvSpPr/>
          <p:nvPr/>
        </p:nvSpPr>
        <p:spPr>
          <a:xfrm>
            <a:off x="690483" y="2937937"/>
            <a:ext cx="221104" cy="391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400" b="1">
                <a:solidFill>
                  <a:schemeClr val="accent1"/>
                </a:solidFill>
              </a:rPr>
              <a:t>1</a:t>
            </a:r>
            <a:endParaRPr lang="en-US" sz="2400" b="1">
              <a:solidFill>
                <a:schemeClr val="accent1"/>
              </a:solidFill>
            </a:endParaRPr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7847395C-1E69-B77D-3A54-64A49AA2B3DD}"/>
              </a:ext>
            </a:extLst>
          </p:cNvPr>
          <p:cNvSpPr/>
          <p:nvPr/>
        </p:nvSpPr>
        <p:spPr>
          <a:xfrm>
            <a:off x="690483" y="3659679"/>
            <a:ext cx="221104" cy="391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400" b="1">
                <a:solidFill>
                  <a:schemeClr val="accent1"/>
                </a:solidFill>
              </a:rPr>
              <a:t>2</a:t>
            </a:r>
            <a:endParaRPr lang="en-US" sz="2400" b="1">
              <a:solidFill>
                <a:schemeClr val="accent1"/>
              </a:solidFill>
            </a:endParaRPr>
          </a:p>
        </p:txBody>
      </p:sp>
      <p:sp>
        <p:nvSpPr>
          <p:cNvPr id="22" name="Прямоугольник 25">
            <a:extLst>
              <a:ext uri="{FF2B5EF4-FFF2-40B4-BE49-F238E27FC236}">
                <a16:creationId xmlns:a16="http://schemas.microsoft.com/office/drawing/2014/main" id="{50AF4963-2933-F1CB-B8C4-70DFA1856A04}"/>
              </a:ext>
            </a:extLst>
          </p:cNvPr>
          <p:cNvSpPr/>
          <p:nvPr/>
        </p:nvSpPr>
        <p:spPr>
          <a:xfrm>
            <a:off x="1040279" y="3659568"/>
            <a:ext cx="1802253" cy="391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uk-UA" sz="1200" b="1">
                <a:solidFill>
                  <a:srgbClr val="173A99"/>
                </a:solidFill>
              </a:rPr>
              <a:t>Продаж рівним графіком на РДН</a:t>
            </a:r>
            <a:endParaRPr lang="ru-RU" sz="1200" b="1">
              <a:solidFill>
                <a:srgbClr val="173A99"/>
              </a:solidFill>
            </a:endParaRPr>
          </a:p>
        </p:txBody>
      </p:sp>
      <p:sp>
        <p:nvSpPr>
          <p:cNvPr id="25" name="Прямоугольник 26">
            <a:extLst>
              <a:ext uri="{FF2B5EF4-FFF2-40B4-BE49-F238E27FC236}">
                <a16:creationId xmlns:a16="http://schemas.microsoft.com/office/drawing/2014/main" id="{73AFE9DA-6383-5402-6B1F-509D13E5BC52}"/>
              </a:ext>
            </a:extLst>
          </p:cNvPr>
          <p:cNvSpPr/>
          <p:nvPr/>
        </p:nvSpPr>
        <p:spPr>
          <a:xfrm>
            <a:off x="2984567" y="3659568"/>
            <a:ext cx="4680000" cy="391574"/>
          </a:xfrm>
          <a:prstGeom prst="rect">
            <a:avLst/>
          </a:prstGeom>
          <a:noFill/>
          <a:ln w="31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uk-UA" sz="1200">
                <a:solidFill>
                  <a:schemeClr val="tx1"/>
                </a:solidFill>
              </a:rPr>
              <a:t>Продаж е/е на Ринку на добу наперед (РДН) в щоденному режимі, робота з постійним базовим навантаженням на повну потужність 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35" name="Rectangle 14">
            <a:extLst>
              <a:ext uri="{FF2B5EF4-FFF2-40B4-BE49-F238E27FC236}">
                <a16:creationId xmlns:a16="http://schemas.microsoft.com/office/drawing/2014/main" id="{1242AE6E-9162-F9C4-7AFA-B420127288A9}"/>
              </a:ext>
            </a:extLst>
          </p:cNvPr>
          <p:cNvSpPr/>
          <p:nvPr/>
        </p:nvSpPr>
        <p:spPr>
          <a:xfrm>
            <a:off x="690483" y="4381456"/>
            <a:ext cx="221104" cy="391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400" b="1">
                <a:solidFill>
                  <a:schemeClr val="accent1"/>
                </a:solidFill>
              </a:rPr>
              <a:t>3</a:t>
            </a:r>
            <a:endParaRPr lang="en-US" sz="2400" b="1">
              <a:solidFill>
                <a:schemeClr val="accent1"/>
              </a:solidFill>
            </a:endParaRPr>
          </a:p>
        </p:txBody>
      </p:sp>
      <p:sp>
        <p:nvSpPr>
          <p:cNvPr id="33" name="Прямоугольник 29">
            <a:extLst>
              <a:ext uri="{FF2B5EF4-FFF2-40B4-BE49-F238E27FC236}">
                <a16:creationId xmlns:a16="http://schemas.microsoft.com/office/drawing/2014/main" id="{12485C30-AE5C-5215-856B-0E18EBD23B27}"/>
              </a:ext>
            </a:extLst>
          </p:cNvPr>
          <p:cNvSpPr/>
          <p:nvPr/>
        </p:nvSpPr>
        <p:spPr>
          <a:xfrm>
            <a:off x="1040279" y="4381345"/>
            <a:ext cx="1802253" cy="391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uk-UA" sz="1200" b="1">
                <a:solidFill>
                  <a:srgbClr val="173A99"/>
                </a:solidFill>
              </a:rPr>
              <a:t>Продаж оптимізованим графіком на РДН</a:t>
            </a:r>
            <a:endParaRPr lang="ru-RU" sz="1200" b="1">
              <a:solidFill>
                <a:srgbClr val="173A99"/>
              </a:solidFill>
            </a:endParaRPr>
          </a:p>
        </p:txBody>
      </p:sp>
      <p:sp>
        <p:nvSpPr>
          <p:cNvPr id="34" name="Прямоугольник 30">
            <a:extLst>
              <a:ext uri="{FF2B5EF4-FFF2-40B4-BE49-F238E27FC236}">
                <a16:creationId xmlns:a16="http://schemas.microsoft.com/office/drawing/2014/main" id="{D005ABD8-C9ED-B035-951F-C6899EFA8C7C}"/>
              </a:ext>
            </a:extLst>
          </p:cNvPr>
          <p:cNvSpPr/>
          <p:nvPr/>
        </p:nvSpPr>
        <p:spPr>
          <a:xfrm>
            <a:off x="2984567" y="4381345"/>
            <a:ext cx="4680000" cy="391574"/>
          </a:xfrm>
          <a:prstGeom prst="rect">
            <a:avLst/>
          </a:prstGeom>
          <a:noFill/>
          <a:ln w="31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uk-UA" sz="1200">
                <a:solidFill>
                  <a:schemeClr val="tx1"/>
                </a:solidFill>
              </a:rPr>
              <a:t>Якісне прогнозування РДН дає змогу обирати години, коли продаж на РДН є прибутковим. Генеруєш менше – отримуєш більше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42" name="Rectangle 18">
            <a:extLst>
              <a:ext uri="{FF2B5EF4-FFF2-40B4-BE49-F238E27FC236}">
                <a16:creationId xmlns:a16="http://schemas.microsoft.com/office/drawing/2014/main" id="{F7D5F2B3-F9E1-A853-5468-E4A87668A4A4}"/>
              </a:ext>
            </a:extLst>
          </p:cNvPr>
          <p:cNvSpPr/>
          <p:nvPr/>
        </p:nvSpPr>
        <p:spPr>
          <a:xfrm>
            <a:off x="690483" y="5101833"/>
            <a:ext cx="221104" cy="391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400" b="1">
                <a:solidFill>
                  <a:schemeClr val="accent1"/>
                </a:solidFill>
              </a:rPr>
              <a:t>4</a:t>
            </a:r>
            <a:endParaRPr lang="en-US" sz="2400" b="1">
              <a:solidFill>
                <a:schemeClr val="accent1"/>
              </a:solidFill>
            </a:endParaRPr>
          </a:p>
        </p:txBody>
      </p:sp>
      <p:sp>
        <p:nvSpPr>
          <p:cNvPr id="40" name="Прямоугольник 31">
            <a:extLst>
              <a:ext uri="{FF2B5EF4-FFF2-40B4-BE49-F238E27FC236}">
                <a16:creationId xmlns:a16="http://schemas.microsoft.com/office/drawing/2014/main" id="{011955DB-77B9-F71B-C4D2-CAED81C7F884}"/>
              </a:ext>
            </a:extLst>
          </p:cNvPr>
          <p:cNvSpPr/>
          <p:nvPr/>
        </p:nvSpPr>
        <p:spPr>
          <a:xfrm>
            <a:off x="1040279" y="5101722"/>
            <a:ext cx="1802253" cy="391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uk-UA" sz="1200" b="1">
                <a:solidFill>
                  <a:srgbClr val="173A99"/>
                </a:solidFill>
              </a:rPr>
              <a:t>Продаж оптимізованим графіком на РДН + БР</a:t>
            </a:r>
            <a:endParaRPr lang="ru-RU" sz="1200" b="1">
              <a:solidFill>
                <a:srgbClr val="173A99"/>
              </a:solidFill>
            </a:endParaRPr>
          </a:p>
        </p:txBody>
      </p:sp>
      <p:sp>
        <p:nvSpPr>
          <p:cNvPr id="41" name="Прямоугольник 32">
            <a:extLst>
              <a:ext uri="{FF2B5EF4-FFF2-40B4-BE49-F238E27FC236}">
                <a16:creationId xmlns:a16="http://schemas.microsoft.com/office/drawing/2014/main" id="{52F3F297-E342-D06D-300B-D7D20F65EBCF}"/>
              </a:ext>
            </a:extLst>
          </p:cNvPr>
          <p:cNvSpPr/>
          <p:nvPr/>
        </p:nvSpPr>
        <p:spPr>
          <a:xfrm>
            <a:off x="2984567" y="5101722"/>
            <a:ext cx="4680000" cy="391574"/>
          </a:xfrm>
          <a:prstGeom prst="rect">
            <a:avLst/>
          </a:prstGeom>
          <a:noFill/>
          <a:ln w="31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uk-UA" sz="1200">
                <a:solidFill>
                  <a:schemeClr val="tx1"/>
                </a:solidFill>
              </a:rPr>
              <a:t>Продаж оптимізованим графіком на РДН + надання послуги навантаження та розвантаження на Балансуючому ринку (БР)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2DEE90-38D0-7816-20A0-ECDC6AA7ACA3}"/>
              </a:ext>
            </a:extLst>
          </p:cNvPr>
          <p:cNvSpPr txBox="1"/>
          <p:nvPr/>
        </p:nvSpPr>
        <p:spPr>
          <a:xfrm>
            <a:off x="11085412" y="3716856"/>
            <a:ext cx="625968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uk-UA" sz="1200" b="1">
                <a:solidFill>
                  <a:schemeClr val="accent1"/>
                </a:solidFill>
              </a:rPr>
              <a:t>+36%</a:t>
            </a:r>
            <a:endParaRPr lang="ru-RU" sz="1200" b="1">
              <a:solidFill>
                <a:schemeClr val="accent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4D36280-010B-A35D-60E8-41AD03C9F9D7}"/>
              </a:ext>
            </a:extLst>
          </p:cNvPr>
          <p:cNvSpPr txBox="1"/>
          <p:nvPr/>
        </p:nvSpPr>
        <p:spPr>
          <a:xfrm>
            <a:off x="11025021" y="4438633"/>
            <a:ext cx="746751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uk-UA" sz="1200" b="1">
                <a:solidFill>
                  <a:schemeClr val="accent1"/>
                </a:solidFill>
              </a:rPr>
              <a:t>+148%</a:t>
            </a:r>
            <a:endParaRPr lang="ru-RU" sz="1200" b="1">
              <a:solidFill>
                <a:schemeClr val="accent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DF4846-CF6F-1F75-F381-619CC64A6540}"/>
              </a:ext>
            </a:extLst>
          </p:cNvPr>
          <p:cNvSpPr txBox="1"/>
          <p:nvPr/>
        </p:nvSpPr>
        <p:spPr>
          <a:xfrm>
            <a:off x="11057332" y="5159010"/>
            <a:ext cx="682128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uk-UA" sz="1200" b="1">
                <a:solidFill>
                  <a:schemeClr val="accent1"/>
                </a:solidFill>
              </a:rPr>
              <a:t>+249%</a:t>
            </a:r>
            <a:endParaRPr lang="ru-RU" sz="1200" b="1">
              <a:solidFill>
                <a:schemeClr val="accent1"/>
              </a:solidFill>
            </a:endParaRPr>
          </a:p>
        </p:txBody>
      </p:sp>
      <p:cxnSp>
        <p:nvCxnSpPr>
          <p:cNvPr id="50" name="Соединитель: уступ 45">
            <a:extLst>
              <a:ext uri="{FF2B5EF4-FFF2-40B4-BE49-F238E27FC236}">
                <a16:creationId xmlns:a16="http://schemas.microsoft.com/office/drawing/2014/main" id="{C3DDBD02-3104-88D1-973E-EEED20F6894B}"/>
              </a:ext>
            </a:extLst>
          </p:cNvPr>
          <p:cNvCxnSpPr>
            <a:cxnSpLocks/>
          </p:cNvCxnSpPr>
          <p:nvPr/>
        </p:nvCxnSpPr>
        <p:spPr>
          <a:xfrm>
            <a:off x="8898194" y="3141144"/>
            <a:ext cx="2500202" cy="584687"/>
          </a:xfrm>
          <a:prstGeom prst="bentConnector3">
            <a:avLst>
              <a:gd name="adj1" fmla="val 99944"/>
            </a:avLst>
          </a:prstGeom>
          <a:ln w="3175">
            <a:headEnd type="oval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1">
            <a:extLst>
              <a:ext uri="{FF2B5EF4-FFF2-40B4-BE49-F238E27FC236}">
                <a16:creationId xmlns:a16="http://schemas.microsoft.com/office/drawing/2014/main" id="{97228E5B-7D7E-A1D5-73D5-23DF1548DEE1}"/>
              </a:ext>
            </a:extLst>
          </p:cNvPr>
          <p:cNvCxnSpPr>
            <a:cxnSpLocks/>
          </p:cNvCxnSpPr>
          <p:nvPr/>
        </p:nvCxnSpPr>
        <p:spPr>
          <a:xfrm>
            <a:off x="11398396" y="3964359"/>
            <a:ext cx="1" cy="444778"/>
          </a:xfrm>
          <a:prstGeom prst="straightConnector1">
            <a:avLst/>
          </a:prstGeom>
          <a:ln w="3175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2">
            <a:extLst>
              <a:ext uri="{FF2B5EF4-FFF2-40B4-BE49-F238E27FC236}">
                <a16:creationId xmlns:a16="http://schemas.microsoft.com/office/drawing/2014/main" id="{E365AE10-BA29-0EBE-F119-CC2431F9342E}"/>
              </a:ext>
            </a:extLst>
          </p:cNvPr>
          <p:cNvCxnSpPr>
            <a:cxnSpLocks/>
            <a:stCxn id="47" idx="2"/>
            <a:endCxn id="48" idx="0"/>
          </p:cNvCxnSpPr>
          <p:nvPr/>
        </p:nvCxnSpPr>
        <p:spPr>
          <a:xfrm flipH="1">
            <a:off x="11398396" y="4715632"/>
            <a:ext cx="1" cy="443378"/>
          </a:xfrm>
          <a:prstGeom prst="straightConnector1">
            <a:avLst/>
          </a:prstGeom>
          <a:ln w="3175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6133200-128F-B913-E1F5-69E13D663C9B}"/>
              </a:ext>
            </a:extLst>
          </p:cNvPr>
          <p:cNvSpPr txBox="1"/>
          <p:nvPr/>
        </p:nvSpPr>
        <p:spPr>
          <a:xfrm>
            <a:off x="712910" y="2394678"/>
            <a:ext cx="45043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400" b="1"/>
              <a:t>Варіант роботи в енергоринку</a:t>
            </a:r>
            <a:endParaRPr lang="uk-UA" sz="1200" b="1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6B241AAA-29CB-7FDF-52AE-964677919E01}"/>
              </a:ext>
            </a:extLst>
          </p:cNvPr>
          <p:cNvSpPr/>
          <p:nvPr/>
        </p:nvSpPr>
        <p:spPr>
          <a:xfrm>
            <a:off x="655799" y="1494946"/>
            <a:ext cx="10683605" cy="7267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A"/>
            </a:defPPr>
            <a:lvl1pPr marL="0" algn="l" defTabSz="91437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7" algn="l" defTabSz="91437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3" algn="l" defTabSz="91437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0" algn="l" defTabSz="91437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47" algn="l" defTabSz="91437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33" algn="l" defTabSz="91437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20" algn="l" defTabSz="91437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07" algn="l" defTabSz="91437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94" algn="l" defTabSz="91437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sp>
        <p:nvSpPr>
          <p:cNvPr id="14" name="Прямоугольник 31">
            <a:extLst>
              <a:ext uri="{FF2B5EF4-FFF2-40B4-BE49-F238E27FC236}">
                <a16:creationId xmlns:a16="http://schemas.microsoft.com/office/drawing/2014/main" id="{E877E95A-5BFD-2119-9AB6-BB3B5A69332E}"/>
              </a:ext>
            </a:extLst>
          </p:cNvPr>
          <p:cNvSpPr/>
          <p:nvPr/>
        </p:nvSpPr>
        <p:spPr>
          <a:xfrm>
            <a:off x="963906" y="1608081"/>
            <a:ext cx="4449357" cy="500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A"/>
            </a:defPPr>
            <a:lvl1pPr marL="0" algn="l" defTabSz="91437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7" algn="l" defTabSz="91437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3" algn="l" defTabSz="91437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0" algn="l" defTabSz="91437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47" algn="l" defTabSz="91437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33" algn="l" defTabSz="91437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20" algn="l" defTabSz="91437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07" algn="l" defTabSz="91437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94" algn="l" defTabSz="91437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>
                <a:solidFill>
                  <a:schemeClr val="accent1"/>
                </a:solidFill>
              </a:rPr>
              <a:t>Генерація: </a:t>
            </a:r>
          </a:p>
          <a:p>
            <a:r>
              <a:rPr lang="uk-UA" sz="1400">
                <a:solidFill>
                  <a:schemeClr val="accent1"/>
                </a:solidFill>
              </a:rPr>
              <a:t>газопоршнева установка</a:t>
            </a:r>
            <a:endParaRPr lang="uk-UA" sz="1400" b="1">
              <a:solidFill>
                <a:schemeClr val="accent1"/>
              </a:solidFill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41A2FE35-DE58-53E6-C142-1526283DB7BA}"/>
              </a:ext>
            </a:extLst>
          </p:cNvPr>
          <p:cNvSpPr txBox="1"/>
          <p:nvPr/>
        </p:nvSpPr>
        <p:spPr>
          <a:xfrm>
            <a:off x="5873546" y="1627512"/>
            <a:ext cx="5434623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A"/>
            </a:defPPr>
            <a:lvl1pPr marL="0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3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0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4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33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20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07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94" algn="l" defTabSz="91437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Arial" panose="020B0604020202020204" pitchFamily="34" charset="0"/>
              <a:buChar char="•"/>
            </a:pPr>
            <a:r>
              <a:rPr lang="uk-UA" sz="1200">
                <a:solidFill>
                  <a:schemeClr val="accent1"/>
                </a:solidFill>
                <a:cs typeface="Arial"/>
              </a:rPr>
              <a:t>Потужність газопоршневої генерації – 1 МВт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uk-UA" sz="1200">
                <a:solidFill>
                  <a:schemeClr val="accent1"/>
                </a:solidFill>
                <a:cs typeface="Arial"/>
              </a:rPr>
              <a:t>Період – 12 місяців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E5CDD0-2A35-0610-9686-612CF47300A1}"/>
              </a:ext>
            </a:extLst>
          </p:cNvPr>
          <p:cNvSpPr txBox="1"/>
          <p:nvPr/>
        </p:nvSpPr>
        <p:spPr>
          <a:xfrm>
            <a:off x="644769" y="5861015"/>
            <a:ext cx="11081628" cy="470271"/>
          </a:xfrm>
          <a:prstGeom prst="rect">
            <a:avLst/>
          </a:prstGeom>
          <a:solidFill>
            <a:srgbClr val="FEF1DF"/>
          </a:solidFill>
          <a:ln w="3175">
            <a:noFill/>
            <a:prstDash val="lgDash"/>
          </a:ln>
        </p:spPr>
        <p:txBody>
          <a:bodyPr wrap="square" lIns="91440" tIns="72000" rIns="72000" bIns="72000" anchor="ctr">
            <a:noAutofit/>
          </a:bodyPr>
          <a:lstStyle/>
          <a:p>
            <a:pPr algn="ctr"/>
            <a:r>
              <a:rPr lang="uk-UA" sz="1400" b="1"/>
              <a:t>Приклад демонструє, що грамотна комерційна оптимізація дозволяє </a:t>
            </a:r>
            <a:r>
              <a:rPr lang="uk-UA" sz="1400" b="1">
                <a:solidFill>
                  <a:srgbClr val="173A99"/>
                </a:solidFill>
              </a:rPr>
              <a:t>в рази збільшити прибутки </a:t>
            </a:r>
            <a:r>
              <a:rPr lang="uk-UA" sz="1400" b="1"/>
              <a:t>генеруючої установки.</a:t>
            </a:r>
          </a:p>
          <a:p>
            <a:pPr algn="ctr"/>
            <a:r>
              <a:rPr lang="uk-UA" sz="1400" b="1"/>
              <a:t>Для якісної комерційної оптимізації необхідна злагоджена робота диверсифікованого трейдингового підрозділу</a:t>
            </a:r>
            <a:endParaRPr lang="ru-RU" sz="1400" b="1"/>
          </a:p>
        </p:txBody>
      </p:sp>
    </p:spTree>
    <p:extLst>
      <p:ext uri="{BB962C8B-B14F-4D97-AF65-F5344CB8AC3E}">
        <p14:creationId xmlns:p14="http://schemas.microsoft.com/office/powerpoint/2010/main" val="685375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A88F4-1E46-4A80-A522-BC4611C38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33BCEA-9956-4B33-AA79-B8BC3B759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69" y="549276"/>
            <a:ext cx="10902462" cy="705221"/>
          </a:xfrm>
        </p:spPr>
        <p:txBody>
          <a:bodyPr>
            <a:normAutofit/>
          </a:bodyPr>
          <a:lstStyle/>
          <a:p>
            <a:r>
              <a:rPr lang="uk-UA" sz="2600" noProof="0"/>
              <a:t>Потенційний ефект від оптимізації небалансів</a:t>
            </a:r>
            <a:endParaRPr lang="uk-UA" sz="2600" noProof="0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24A2EA-D1E7-035E-646B-070D84D90DF8}"/>
              </a:ext>
            </a:extLst>
          </p:cNvPr>
          <p:cNvSpPr txBox="1"/>
          <p:nvPr/>
        </p:nvSpPr>
        <p:spPr>
          <a:xfrm>
            <a:off x="644768" y="2565552"/>
            <a:ext cx="536391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uk-UA" sz="1600" b="1"/>
              <a:t>Сонячна електростанція</a:t>
            </a:r>
          </a:p>
          <a:p>
            <a:pPr algn="ctr"/>
            <a:r>
              <a:rPr lang="uk-UA" sz="1200"/>
              <a:t>тис. грн на 1 МВт потужності на рік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949D30-1F6F-2F05-D3A0-A80065144047}"/>
              </a:ext>
            </a:extLst>
          </p:cNvPr>
          <p:cNvSpPr txBox="1"/>
          <p:nvPr/>
        </p:nvSpPr>
        <p:spPr>
          <a:xfrm>
            <a:off x="6229350" y="2565552"/>
            <a:ext cx="531812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uk-UA" sz="1600" b="1"/>
              <a:t>Електростанція на біомасі</a:t>
            </a:r>
          </a:p>
          <a:p>
            <a:pPr algn="ctr"/>
            <a:r>
              <a:rPr lang="uk-UA" sz="1200"/>
              <a:t>тис. грн на 1 МВт потужності на рік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8B7FA2F7-2F9F-4434-3E75-AB9D29CC8727}"/>
              </a:ext>
            </a:extLst>
          </p:cNvPr>
          <p:cNvGraphicFramePr/>
          <p:nvPr/>
        </p:nvGraphicFramePr>
        <p:xfrm>
          <a:off x="644526" y="3062929"/>
          <a:ext cx="5364161" cy="235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7E389E1-F02B-14F9-D99A-D02C042C0275}"/>
              </a:ext>
            </a:extLst>
          </p:cNvPr>
          <p:cNvSpPr/>
          <p:nvPr/>
        </p:nvSpPr>
        <p:spPr>
          <a:xfrm>
            <a:off x="661910" y="5486905"/>
            <a:ext cx="5346777" cy="921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k-UA" sz="900">
                <a:solidFill>
                  <a:schemeClr val="tx1"/>
                </a:solidFill>
              </a:rPr>
              <a:t>Частка оптимізованих небалансів</a:t>
            </a:r>
            <a:endParaRPr lang="ru-RU" sz="900">
              <a:solidFill>
                <a:schemeClr val="tx1"/>
              </a:solidFill>
            </a:endParaRPr>
          </a:p>
        </p:txBody>
      </p:sp>
      <p:graphicFrame>
        <p:nvGraphicFramePr>
          <p:cNvPr id="21" name="Диаграмма 17">
            <a:extLst>
              <a:ext uri="{FF2B5EF4-FFF2-40B4-BE49-F238E27FC236}">
                <a16:creationId xmlns:a16="http://schemas.microsoft.com/office/drawing/2014/main" id="{669044CD-D7E0-2ADA-B270-A550AC9FC805}"/>
              </a:ext>
            </a:extLst>
          </p:cNvPr>
          <p:cNvGraphicFramePr/>
          <p:nvPr/>
        </p:nvGraphicFramePr>
        <p:xfrm>
          <a:off x="6229349" y="3062929"/>
          <a:ext cx="5318125" cy="235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Прямоугольник 18">
            <a:extLst>
              <a:ext uri="{FF2B5EF4-FFF2-40B4-BE49-F238E27FC236}">
                <a16:creationId xmlns:a16="http://schemas.microsoft.com/office/drawing/2014/main" id="{8B2A8B2F-F456-5E95-F90D-A71066C43F60}"/>
              </a:ext>
            </a:extLst>
          </p:cNvPr>
          <p:cNvSpPr/>
          <p:nvPr/>
        </p:nvSpPr>
        <p:spPr>
          <a:xfrm>
            <a:off x="6229350" y="5486905"/>
            <a:ext cx="5318124" cy="921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k-UA" sz="900">
                <a:solidFill>
                  <a:schemeClr val="tx1"/>
                </a:solidFill>
              </a:rPr>
              <a:t>Частка оптимізованих небалансів</a:t>
            </a:r>
            <a:endParaRPr lang="ru-RU" sz="900">
              <a:solidFill>
                <a:schemeClr val="tx1"/>
              </a:solidFill>
            </a:endParaRPr>
          </a:p>
        </p:txBody>
      </p:sp>
      <p:sp>
        <p:nvSpPr>
          <p:cNvPr id="38" name="Прямоугольник 13">
            <a:extLst>
              <a:ext uri="{FF2B5EF4-FFF2-40B4-BE49-F238E27FC236}">
                <a16:creationId xmlns:a16="http://schemas.microsoft.com/office/drawing/2014/main" id="{551A4EDB-D6CE-ED7B-081B-C89667A9EF56}"/>
              </a:ext>
            </a:extLst>
          </p:cNvPr>
          <p:cNvSpPr/>
          <p:nvPr/>
        </p:nvSpPr>
        <p:spPr>
          <a:xfrm>
            <a:off x="1425950" y="5707563"/>
            <a:ext cx="396000" cy="211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uk-UA" sz="1400" b="1">
                <a:solidFill>
                  <a:schemeClr val="tx1"/>
                </a:solidFill>
              </a:rPr>
              <a:t>26%</a:t>
            </a:r>
            <a:endParaRPr lang="ru-RU" sz="1400" b="1">
              <a:solidFill>
                <a:schemeClr val="tx1"/>
              </a:solidFill>
            </a:endParaRPr>
          </a:p>
        </p:txBody>
      </p:sp>
      <p:sp>
        <p:nvSpPr>
          <p:cNvPr id="39" name="Прямоугольник 14">
            <a:extLst>
              <a:ext uri="{FF2B5EF4-FFF2-40B4-BE49-F238E27FC236}">
                <a16:creationId xmlns:a16="http://schemas.microsoft.com/office/drawing/2014/main" id="{8195803E-D957-E296-6608-F18DBBA980E3}"/>
              </a:ext>
            </a:extLst>
          </p:cNvPr>
          <p:cNvSpPr/>
          <p:nvPr/>
        </p:nvSpPr>
        <p:spPr>
          <a:xfrm>
            <a:off x="2907721" y="5712446"/>
            <a:ext cx="840500" cy="30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uk-UA" sz="1400" b="1">
                <a:solidFill>
                  <a:schemeClr val="tx1"/>
                </a:solidFill>
              </a:rPr>
              <a:t>72%</a:t>
            </a:r>
            <a:endParaRPr lang="ru-RU" sz="1400" b="1">
              <a:solidFill>
                <a:schemeClr val="tx1"/>
              </a:solidFill>
            </a:endParaRPr>
          </a:p>
        </p:txBody>
      </p:sp>
      <p:sp>
        <p:nvSpPr>
          <p:cNvPr id="40" name="Прямоугольник 15">
            <a:extLst>
              <a:ext uri="{FF2B5EF4-FFF2-40B4-BE49-F238E27FC236}">
                <a16:creationId xmlns:a16="http://schemas.microsoft.com/office/drawing/2014/main" id="{602C8112-83C1-5209-3A6E-3FA782FEE7B7}"/>
              </a:ext>
            </a:extLst>
          </p:cNvPr>
          <p:cNvSpPr/>
          <p:nvPr/>
        </p:nvSpPr>
        <p:spPr>
          <a:xfrm>
            <a:off x="4822859" y="5707563"/>
            <a:ext cx="396000" cy="211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uk-UA" sz="1400" b="1">
                <a:solidFill>
                  <a:schemeClr val="tx1"/>
                </a:solidFill>
              </a:rPr>
              <a:t>78%</a:t>
            </a:r>
            <a:endParaRPr lang="ru-RU" sz="1400" b="1">
              <a:solidFill>
                <a:schemeClr val="tx1"/>
              </a:solidFill>
            </a:endParaRPr>
          </a:p>
        </p:txBody>
      </p:sp>
      <p:sp>
        <p:nvSpPr>
          <p:cNvPr id="41" name="Прямоугольник 20">
            <a:extLst>
              <a:ext uri="{FF2B5EF4-FFF2-40B4-BE49-F238E27FC236}">
                <a16:creationId xmlns:a16="http://schemas.microsoft.com/office/drawing/2014/main" id="{3AF0B720-8C5E-28AA-02FC-23941EB4E88F}"/>
              </a:ext>
            </a:extLst>
          </p:cNvPr>
          <p:cNvSpPr/>
          <p:nvPr/>
        </p:nvSpPr>
        <p:spPr>
          <a:xfrm>
            <a:off x="7022548" y="5707563"/>
            <a:ext cx="360000" cy="211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uk-UA" sz="1400" b="1">
                <a:solidFill>
                  <a:schemeClr val="tx1"/>
                </a:solidFill>
              </a:rPr>
              <a:t>19%</a:t>
            </a:r>
            <a:endParaRPr lang="ru-RU" sz="1400" b="1">
              <a:solidFill>
                <a:schemeClr val="tx1"/>
              </a:solidFill>
            </a:endParaRPr>
          </a:p>
        </p:txBody>
      </p:sp>
      <p:sp>
        <p:nvSpPr>
          <p:cNvPr id="42" name="Прямоугольник 21">
            <a:extLst>
              <a:ext uri="{FF2B5EF4-FFF2-40B4-BE49-F238E27FC236}">
                <a16:creationId xmlns:a16="http://schemas.microsoft.com/office/drawing/2014/main" id="{D2E6FBEA-944C-157E-07F4-A8267592AC1F}"/>
              </a:ext>
            </a:extLst>
          </p:cNvPr>
          <p:cNvSpPr/>
          <p:nvPr/>
        </p:nvSpPr>
        <p:spPr>
          <a:xfrm>
            <a:off x="8692837" y="5707563"/>
            <a:ext cx="360000" cy="211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uk-UA" sz="1400" b="1">
                <a:solidFill>
                  <a:schemeClr val="tx1"/>
                </a:solidFill>
              </a:rPr>
              <a:t>80%</a:t>
            </a:r>
            <a:endParaRPr lang="ru-RU" sz="1400" b="1">
              <a:solidFill>
                <a:schemeClr val="tx1"/>
              </a:solidFill>
            </a:endParaRPr>
          </a:p>
        </p:txBody>
      </p:sp>
      <p:sp>
        <p:nvSpPr>
          <p:cNvPr id="43" name="Прямоугольник 22">
            <a:extLst>
              <a:ext uri="{FF2B5EF4-FFF2-40B4-BE49-F238E27FC236}">
                <a16:creationId xmlns:a16="http://schemas.microsoft.com/office/drawing/2014/main" id="{868B8BE6-B771-5B33-CDB2-440A5C80DBE6}"/>
              </a:ext>
            </a:extLst>
          </p:cNvPr>
          <p:cNvSpPr/>
          <p:nvPr/>
        </p:nvSpPr>
        <p:spPr>
          <a:xfrm>
            <a:off x="10406050" y="5707563"/>
            <a:ext cx="360000" cy="211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uk-UA" sz="1400" b="1">
                <a:solidFill>
                  <a:schemeClr val="tx1"/>
                </a:solidFill>
              </a:rPr>
              <a:t>84%</a:t>
            </a:r>
            <a:endParaRPr lang="ru-RU" sz="1400" b="1">
              <a:solidFill>
                <a:schemeClr val="tx1"/>
              </a:solidFill>
            </a:endParaRPr>
          </a:p>
        </p:txBody>
      </p:sp>
      <p:sp>
        <p:nvSpPr>
          <p:cNvPr id="45" name="Місце для номера слайда 3">
            <a:extLst>
              <a:ext uri="{FF2B5EF4-FFF2-40B4-BE49-F238E27FC236}">
                <a16:creationId xmlns:a16="http://schemas.microsoft.com/office/drawing/2014/main" id="{D129C84B-9620-2A03-F71D-C069E4F7B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6179" y="6489711"/>
            <a:ext cx="3151052" cy="179389"/>
          </a:xfrm>
        </p:spPr>
        <p:txBody>
          <a:bodyPr/>
          <a:lstStyle/>
          <a:p>
            <a:fld id="{C1D4294D-EC2D-A644-BBA3-5CA4026C467C}" type="slidenum">
              <a:rPr lang="en-UA" smtClean="0"/>
              <a:pPr/>
              <a:t>17</a:t>
            </a:fld>
            <a:endParaRPr lang="en-UA"/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80F6FB9F-7BDB-E51B-43F2-CACAF14B1C2D}"/>
              </a:ext>
            </a:extLst>
          </p:cNvPr>
          <p:cNvSpPr txBox="1">
            <a:spLocks/>
          </p:cNvSpPr>
          <p:nvPr/>
        </p:nvSpPr>
        <p:spPr>
          <a:xfrm>
            <a:off x="646201" y="1372486"/>
            <a:ext cx="10780215" cy="99888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 defTabSz="72750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200" b="0" i="0" kern="1200" cap="none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727507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2400" b="0" i="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727507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0" indent="0" algn="l" defTabSz="727507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1400" b="0" i="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727507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1200" b="0" i="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00646" indent="-181877" algn="l" defTabSz="727507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64399" indent="-181877" algn="l" defTabSz="727507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8155" indent="-181877" algn="l" defTabSz="727507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91909" indent="-181877" algn="l" defTabSz="727507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400">
                <a:solidFill>
                  <a:schemeClr val="accent1"/>
                </a:solidFill>
              </a:rPr>
              <a:t>Небалансів майже неможливо уникнути, але їх оптимізація через механізми агрегованої та балансуючої груп дозволяють максимально скоротити зайві витрати.</a:t>
            </a:r>
          </a:p>
          <a:p>
            <a:endParaRPr lang="uk-UA" sz="1400">
              <a:solidFill>
                <a:schemeClr val="accent1"/>
              </a:solidFill>
            </a:endParaRPr>
          </a:p>
          <a:p>
            <a:r>
              <a:rPr lang="uk-UA" sz="1400">
                <a:solidFill>
                  <a:schemeClr val="accent1"/>
                </a:solidFill>
                <a:ea typeface="Open Sans"/>
                <a:cs typeface="Open Sans"/>
              </a:rPr>
              <a:t>Найбільшого рівня оптимізації можна досягнути учаснику Агрегованої групи, в якої </a:t>
            </a:r>
            <a:r>
              <a:rPr lang="uk-UA" sz="1400" err="1">
                <a:solidFill>
                  <a:schemeClr val="accent1"/>
                </a:solidFill>
                <a:ea typeface="Open Sans"/>
                <a:cs typeface="Open Sans"/>
              </a:rPr>
              <a:t>Агрегатор</a:t>
            </a:r>
            <a:r>
              <a:rPr lang="uk-UA" sz="1400">
                <a:solidFill>
                  <a:schemeClr val="accent1"/>
                </a:solidFill>
                <a:ea typeface="Open Sans"/>
                <a:cs typeface="Open Sans"/>
              </a:rPr>
              <a:t> є членом великої Балансуючої групи.</a:t>
            </a:r>
          </a:p>
        </p:txBody>
      </p:sp>
      <p:sp>
        <p:nvSpPr>
          <p:cNvPr id="8" name="Прямокутник 21">
            <a:extLst>
              <a:ext uri="{FF2B5EF4-FFF2-40B4-BE49-F238E27FC236}">
                <a16:creationId xmlns:a16="http://schemas.microsoft.com/office/drawing/2014/main" id="{4108A11B-AA92-8E61-7905-313BD65F43E6}"/>
              </a:ext>
            </a:extLst>
          </p:cNvPr>
          <p:cNvSpPr/>
          <p:nvPr/>
        </p:nvSpPr>
        <p:spPr>
          <a:xfrm>
            <a:off x="429846" y="1210317"/>
            <a:ext cx="11332308" cy="11559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 14">
            <a:extLst>
              <a:ext uri="{FF2B5EF4-FFF2-40B4-BE49-F238E27FC236}">
                <a16:creationId xmlns:a16="http://schemas.microsoft.com/office/drawing/2014/main" id="{74D4B056-5B22-7E47-519B-D7E2AD75CD69}"/>
              </a:ext>
            </a:extLst>
          </p:cNvPr>
          <p:cNvSpPr/>
          <p:nvPr/>
        </p:nvSpPr>
        <p:spPr>
          <a:xfrm>
            <a:off x="1202989" y="5712446"/>
            <a:ext cx="840500" cy="30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uk-UA" sz="1400" b="1">
                <a:solidFill>
                  <a:schemeClr val="tx1"/>
                </a:solidFill>
              </a:rPr>
              <a:t>26%</a:t>
            </a:r>
            <a:endParaRPr lang="ru-RU" sz="1400" b="1">
              <a:solidFill>
                <a:schemeClr val="tx1"/>
              </a:solidFill>
            </a:endParaRPr>
          </a:p>
        </p:txBody>
      </p:sp>
      <p:sp>
        <p:nvSpPr>
          <p:cNvPr id="14" name="Прямоугольник 14">
            <a:extLst>
              <a:ext uri="{FF2B5EF4-FFF2-40B4-BE49-F238E27FC236}">
                <a16:creationId xmlns:a16="http://schemas.microsoft.com/office/drawing/2014/main" id="{D6224AD6-1C36-EA89-5DBC-31EE2924C061}"/>
              </a:ext>
            </a:extLst>
          </p:cNvPr>
          <p:cNvSpPr/>
          <p:nvPr/>
        </p:nvSpPr>
        <p:spPr>
          <a:xfrm>
            <a:off x="4602682" y="5712446"/>
            <a:ext cx="840500" cy="30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uk-UA" sz="1400" b="1">
                <a:solidFill>
                  <a:schemeClr val="tx1"/>
                </a:solidFill>
              </a:rPr>
              <a:t>81%</a:t>
            </a:r>
            <a:endParaRPr lang="ru-RU" sz="1400" b="1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B5BC831-EF80-A3A2-72B1-DB207A797222}"/>
              </a:ext>
            </a:extLst>
          </p:cNvPr>
          <p:cNvSpPr/>
          <p:nvPr/>
        </p:nvSpPr>
        <p:spPr>
          <a:xfrm>
            <a:off x="2907720" y="3275024"/>
            <a:ext cx="840500" cy="30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uk-UA" sz="1400" b="1">
                <a:solidFill>
                  <a:schemeClr val="tx1"/>
                </a:solidFill>
              </a:rPr>
              <a:t>381</a:t>
            </a:r>
            <a:endParaRPr lang="en-US"/>
          </a:p>
        </p:txBody>
      </p:sp>
      <p:sp>
        <p:nvSpPr>
          <p:cNvPr id="17" name="Прямоугольник 14">
            <a:extLst>
              <a:ext uri="{FF2B5EF4-FFF2-40B4-BE49-F238E27FC236}">
                <a16:creationId xmlns:a16="http://schemas.microsoft.com/office/drawing/2014/main" id="{2687032B-0592-9889-A7F9-99C5D9CD96DA}"/>
              </a:ext>
            </a:extLst>
          </p:cNvPr>
          <p:cNvSpPr/>
          <p:nvPr/>
        </p:nvSpPr>
        <p:spPr>
          <a:xfrm>
            <a:off x="1202988" y="4105408"/>
            <a:ext cx="840500" cy="30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uk-UA" sz="1400" b="1">
                <a:solidFill>
                  <a:schemeClr val="tx1"/>
                </a:solidFill>
              </a:rPr>
              <a:t>158</a:t>
            </a:r>
            <a:endParaRPr lang="en-US"/>
          </a:p>
        </p:txBody>
      </p:sp>
      <p:sp>
        <p:nvSpPr>
          <p:cNvPr id="18" name="Прямоугольник 14">
            <a:extLst>
              <a:ext uri="{FF2B5EF4-FFF2-40B4-BE49-F238E27FC236}">
                <a16:creationId xmlns:a16="http://schemas.microsoft.com/office/drawing/2014/main" id="{896861FF-DDB6-74D4-E03F-B6BCD29B08F2}"/>
              </a:ext>
            </a:extLst>
          </p:cNvPr>
          <p:cNvSpPr/>
          <p:nvPr/>
        </p:nvSpPr>
        <p:spPr>
          <a:xfrm>
            <a:off x="4602681" y="3079639"/>
            <a:ext cx="840500" cy="30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uk-UA" sz="1400" b="1">
                <a:solidFill>
                  <a:schemeClr val="tx1"/>
                </a:solidFill>
              </a:rPr>
              <a:t>536</a:t>
            </a:r>
            <a:endParaRPr lang="en-US"/>
          </a:p>
        </p:txBody>
      </p:sp>
      <p:sp>
        <p:nvSpPr>
          <p:cNvPr id="19" name="Прямоугольник 14">
            <a:extLst>
              <a:ext uri="{FF2B5EF4-FFF2-40B4-BE49-F238E27FC236}">
                <a16:creationId xmlns:a16="http://schemas.microsoft.com/office/drawing/2014/main" id="{3F4DFBB4-8A5C-0C96-25D6-DB50BC03DF6D}"/>
              </a:ext>
            </a:extLst>
          </p:cNvPr>
          <p:cNvSpPr/>
          <p:nvPr/>
        </p:nvSpPr>
        <p:spPr>
          <a:xfrm>
            <a:off x="6781220" y="5712446"/>
            <a:ext cx="840500" cy="30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uk-UA" sz="1400" b="1">
                <a:solidFill>
                  <a:schemeClr val="tx1"/>
                </a:solidFill>
              </a:rPr>
              <a:t>18%</a:t>
            </a:r>
            <a:endParaRPr lang="ru-RU" sz="1400" b="1">
              <a:solidFill>
                <a:schemeClr val="tx1"/>
              </a:solidFill>
            </a:endParaRPr>
          </a:p>
        </p:txBody>
      </p:sp>
      <p:sp>
        <p:nvSpPr>
          <p:cNvPr id="20" name="Прямоугольник 14">
            <a:extLst>
              <a:ext uri="{FF2B5EF4-FFF2-40B4-BE49-F238E27FC236}">
                <a16:creationId xmlns:a16="http://schemas.microsoft.com/office/drawing/2014/main" id="{EAC7BC44-A56C-11F0-7BE5-BCA1DEDB6EB8}"/>
              </a:ext>
            </a:extLst>
          </p:cNvPr>
          <p:cNvSpPr/>
          <p:nvPr/>
        </p:nvSpPr>
        <p:spPr>
          <a:xfrm>
            <a:off x="6781219" y="4300791"/>
            <a:ext cx="840500" cy="30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uk-UA" sz="1400" b="1">
                <a:solidFill>
                  <a:schemeClr val="tx1"/>
                </a:solidFill>
              </a:rPr>
              <a:t>388</a:t>
            </a:r>
            <a:endParaRPr lang="en-US"/>
          </a:p>
        </p:txBody>
      </p:sp>
      <p:sp>
        <p:nvSpPr>
          <p:cNvPr id="23" name="Прямоугольник 14">
            <a:extLst>
              <a:ext uri="{FF2B5EF4-FFF2-40B4-BE49-F238E27FC236}">
                <a16:creationId xmlns:a16="http://schemas.microsoft.com/office/drawing/2014/main" id="{6FFF3CF5-C792-F928-7010-8717332191F0}"/>
              </a:ext>
            </a:extLst>
          </p:cNvPr>
          <p:cNvSpPr/>
          <p:nvPr/>
        </p:nvSpPr>
        <p:spPr>
          <a:xfrm>
            <a:off x="8471295" y="3235944"/>
            <a:ext cx="840500" cy="30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uk-UA" sz="1400" b="1">
                <a:solidFill>
                  <a:schemeClr val="tx1"/>
                </a:solidFill>
              </a:rPr>
              <a:t>1,434</a:t>
            </a:r>
            <a:endParaRPr lang="en-US"/>
          </a:p>
        </p:txBody>
      </p:sp>
      <p:sp>
        <p:nvSpPr>
          <p:cNvPr id="24" name="Прямоугольник 14">
            <a:extLst>
              <a:ext uri="{FF2B5EF4-FFF2-40B4-BE49-F238E27FC236}">
                <a16:creationId xmlns:a16="http://schemas.microsoft.com/office/drawing/2014/main" id="{D531B899-F5F1-BC64-3426-08B188C0C61D}"/>
              </a:ext>
            </a:extLst>
          </p:cNvPr>
          <p:cNvSpPr/>
          <p:nvPr/>
        </p:nvSpPr>
        <p:spPr>
          <a:xfrm>
            <a:off x="8471294" y="5712446"/>
            <a:ext cx="840500" cy="30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uk-UA" sz="1400" b="1">
                <a:solidFill>
                  <a:schemeClr val="tx1"/>
                </a:solidFill>
              </a:rPr>
              <a:t>80%</a:t>
            </a:r>
            <a:endParaRPr lang="en-US"/>
          </a:p>
        </p:txBody>
      </p:sp>
      <p:sp>
        <p:nvSpPr>
          <p:cNvPr id="25" name="Прямоугольник 14">
            <a:extLst>
              <a:ext uri="{FF2B5EF4-FFF2-40B4-BE49-F238E27FC236}">
                <a16:creationId xmlns:a16="http://schemas.microsoft.com/office/drawing/2014/main" id="{1688D909-7081-FF14-88C2-696A8BA3A707}"/>
              </a:ext>
            </a:extLst>
          </p:cNvPr>
          <p:cNvSpPr/>
          <p:nvPr/>
        </p:nvSpPr>
        <p:spPr>
          <a:xfrm>
            <a:off x="10146716" y="5712446"/>
            <a:ext cx="840500" cy="30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uk-UA" sz="1400" b="1">
                <a:solidFill>
                  <a:schemeClr val="tx1"/>
                </a:solidFill>
              </a:rPr>
              <a:t>92%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Прямоугольник 14">
            <a:extLst>
              <a:ext uri="{FF2B5EF4-FFF2-40B4-BE49-F238E27FC236}">
                <a16:creationId xmlns:a16="http://schemas.microsoft.com/office/drawing/2014/main" id="{3C62F31E-BD47-7694-6D3F-2EDFE209285A}"/>
              </a:ext>
            </a:extLst>
          </p:cNvPr>
          <p:cNvSpPr/>
          <p:nvPr/>
        </p:nvSpPr>
        <p:spPr>
          <a:xfrm>
            <a:off x="10146715" y="3118715"/>
            <a:ext cx="840500" cy="30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uk-UA" sz="1400" b="1">
                <a:solidFill>
                  <a:schemeClr val="tx1"/>
                </a:solidFill>
              </a:rPr>
              <a:t>1,705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99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6F607-1F69-D38C-AA4E-3E32FD1DE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BF68D-E234-EF0B-C2CC-69A52F174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69" y="549276"/>
            <a:ext cx="10038782" cy="1008062"/>
          </a:xfrm>
        </p:spPr>
        <p:txBody>
          <a:bodyPr/>
          <a:lstStyle/>
          <a:p>
            <a:r>
              <a:rPr lang="uk-UA"/>
              <a:t>Створення додаткового економічного ефекту для інвесторів та власників розподіленої генерації</a:t>
            </a:r>
            <a:endParaRPr lang="LID4096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C466D32-7935-6FDB-1088-1767A1469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A" smtClean="0"/>
              <a:pPr/>
              <a:t>18</a:t>
            </a:fld>
            <a:endParaRPr lang="en-UA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48CA60-84D7-A68D-D8A3-3F92FB65358D}"/>
              </a:ext>
            </a:extLst>
          </p:cNvPr>
          <p:cNvSpPr txBox="1"/>
          <p:nvPr/>
        </p:nvSpPr>
        <p:spPr>
          <a:xfrm>
            <a:off x="86747" y="3974302"/>
            <a:ext cx="1908000" cy="276999"/>
          </a:xfrm>
          <a:prstGeom prst="rect">
            <a:avLst/>
          </a:prstGeom>
          <a:solidFill>
            <a:srgbClr val="173A99"/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uk-UA" sz="1200" b="1">
                <a:solidFill>
                  <a:schemeClr val="bg1"/>
                </a:solidFill>
              </a:rPr>
              <a:t>Індивідуальні виробники</a:t>
            </a:r>
            <a:endParaRPr lang="LID4096" sz="1200" b="1">
              <a:solidFill>
                <a:schemeClr val="bg1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DB3E511-B499-0371-E7D1-41B8050F3881}"/>
              </a:ext>
            </a:extLst>
          </p:cNvPr>
          <p:cNvSpPr/>
          <p:nvPr/>
        </p:nvSpPr>
        <p:spPr>
          <a:xfrm>
            <a:off x="2285543" y="4039023"/>
            <a:ext cx="2268854" cy="2037931"/>
          </a:xfrm>
          <a:prstGeom prst="rect">
            <a:avLst/>
          </a:prstGeom>
          <a:solidFill>
            <a:srgbClr val="DCE2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29DE5C-1CE9-D288-C928-47EA654B219E}"/>
              </a:ext>
            </a:extLst>
          </p:cNvPr>
          <p:cNvSpPr txBox="1"/>
          <p:nvPr/>
        </p:nvSpPr>
        <p:spPr>
          <a:xfrm>
            <a:off x="2285543" y="3720163"/>
            <a:ext cx="2276657" cy="276999"/>
          </a:xfrm>
          <a:prstGeom prst="rect">
            <a:avLst/>
          </a:prstGeom>
          <a:solidFill>
            <a:srgbClr val="173A99"/>
          </a:solidFill>
          <a:ln>
            <a:noFill/>
          </a:ln>
        </p:spPr>
        <p:txBody>
          <a:bodyPr wrap="square" rIns="72000" rtlCol="0" anchor="b">
            <a:spAutoFit/>
          </a:bodyPr>
          <a:lstStyle/>
          <a:p>
            <a:pPr algn="ctr"/>
            <a:r>
              <a:rPr lang="uk-UA" sz="1200" b="1">
                <a:solidFill>
                  <a:schemeClr val="bg1"/>
                </a:solidFill>
              </a:rPr>
              <a:t>Агрегована група ЕКУ </a:t>
            </a:r>
            <a:endParaRPr lang="LID4096" sz="1200" b="1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450953-A6F7-DBC7-2AD2-EF59041DD4A8}"/>
              </a:ext>
            </a:extLst>
          </p:cNvPr>
          <p:cNvSpPr txBox="1"/>
          <p:nvPr/>
        </p:nvSpPr>
        <p:spPr>
          <a:xfrm>
            <a:off x="2594413" y="4128967"/>
            <a:ext cx="792000" cy="262110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СЕС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DA28C02-C815-3717-D8B4-12F0763C06D5}"/>
              </a:ext>
            </a:extLst>
          </p:cNvPr>
          <p:cNvSpPr txBox="1"/>
          <p:nvPr/>
        </p:nvSpPr>
        <p:spPr>
          <a:xfrm>
            <a:off x="3454688" y="4128967"/>
            <a:ext cx="792000" cy="262110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МГЕС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10DDF5-9B6C-77F4-5560-C7B4929E9438}"/>
              </a:ext>
            </a:extLst>
          </p:cNvPr>
          <p:cNvSpPr txBox="1"/>
          <p:nvPr/>
        </p:nvSpPr>
        <p:spPr>
          <a:xfrm>
            <a:off x="2594413" y="4416466"/>
            <a:ext cx="792000" cy="262110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Біомаса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37A9908-D5F1-87CE-0432-3135CAAA45CC}"/>
              </a:ext>
            </a:extLst>
          </p:cNvPr>
          <p:cNvSpPr txBox="1"/>
          <p:nvPr/>
        </p:nvSpPr>
        <p:spPr>
          <a:xfrm>
            <a:off x="2594413" y="4703965"/>
            <a:ext cx="792000" cy="262110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ГПУ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F19CDB8-8668-9154-BEC9-8DC34BAC2137}"/>
              </a:ext>
            </a:extLst>
          </p:cNvPr>
          <p:cNvSpPr txBox="1"/>
          <p:nvPr/>
        </p:nvSpPr>
        <p:spPr>
          <a:xfrm>
            <a:off x="2594413" y="4991463"/>
            <a:ext cx="792000" cy="262110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УЗЕ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0D8699-D544-2489-8E1D-6DD545426E49}"/>
              </a:ext>
            </a:extLst>
          </p:cNvPr>
          <p:cNvSpPr txBox="1"/>
          <p:nvPr/>
        </p:nvSpPr>
        <p:spPr>
          <a:xfrm>
            <a:off x="3454688" y="4991463"/>
            <a:ext cx="792000" cy="262110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ВЕС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F97D47-4E9B-D033-0EF9-0FFE12E9C798}"/>
              </a:ext>
            </a:extLst>
          </p:cNvPr>
          <p:cNvSpPr txBox="1"/>
          <p:nvPr/>
        </p:nvSpPr>
        <p:spPr>
          <a:xfrm>
            <a:off x="3454688" y="4703965"/>
            <a:ext cx="792000" cy="262110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КГУ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20E479-632E-3052-9C6D-796E3C28DBCC}"/>
              </a:ext>
            </a:extLst>
          </p:cNvPr>
          <p:cNvSpPr txBox="1"/>
          <p:nvPr/>
        </p:nvSpPr>
        <p:spPr>
          <a:xfrm>
            <a:off x="3454688" y="4416466"/>
            <a:ext cx="792000" cy="262110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Біогаз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6A2372-9D44-B1DE-3C91-42F7C1744E24}"/>
              </a:ext>
            </a:extLst>
          </p:cNvPr>
          <p:cNvSpPr txBox="1"/>
          <p:nvPr/>
        </p:nvSpPr>
        <p:spPr>
          <a:xfrm>
            <a:off x="2391554" y="5456928"/>
            <a:ext cx="221558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050" b="0" i="0" u="none" strike="noStrike" kern="1200" cap="none" spc="0" normalizeH="0" baseline="0" noProof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повний викуп е/е</a:t>
            </a:r>
          </a:p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050" b="0" i="0" u="none" strike="noStrike" kern="1200" cap="none" spc="0" normalizeH="0" baseline="0" noProof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диспетчеризація</a:t>
            </a:r>
          </a:p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050" b="0" i="0" u="none" strike="noStrike" kern="1200" cap="none" spc="0" normalizeH="0" baseline="0" noProof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первинне балансування групи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9D7E8161-02A3-3B22-46FA-8DC1200EB6EA}"/>
              </a:ext>
            </a:extLst>
          </p:cNvPr>
          <p:cNvSpPr/>
          <p:nvPr/>
        </p:nvSpPr>
        <p:spPr>
          <a:xfrm>
            <a:off x="4875060" y="3753888"/>
            <a:ext cx="2347263" cy="2320421"/>
          </a:xfrm>
          <a:prstGeom prst="rect">
            <a:avLst/>
          </a:prstGeom>
          <a:solidFill>
            <a:srgbClr val="DCE2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07D6FB-7243-C451-A2A3-64346E7D9EF6}"/>
              </a:ext>
            </a:extLst>
          </p:cNvPr>
          <p:cNvSpPr txBox="1"/>
          <p:nvPr/>
        </p:nvSpPr>
        <p:spPr>
          <a:xfrm>
            <a:off x="4875060" y="3435959"/>
            <a:ext cx="2347263" cy="276999"/>
          </a:xfrm>
          <a:prstGeom prst="rect">
            <a:avLst/>
          </a:prstGeom>
          <a:solidFill>
            <a:srgbClr val="173A99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uk-UA" sz="1200" b="1">
                <a:solidFill>
                  <a:schemeClr val="bg1"/>
                </a:solidFill>
              </a:rPr>
              <a:t>Балансуюча група ЕКУ</a:t>
            </a:r>
            <a:endParaRPr lang="LID4096" sz="1200" b="1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4853EA9-0935-33EB-991C-553693C01C08}"/>
              </a:ext>
            </a:extLst>
          </p:cNvPr>
          <p:cNvSpPr txBox="1"/>
          <p:nvPr/>
        </p:nvSpPr>
        <p:spPr>
          <a:xfrm>
            <a:off x="4976855" y="3841468"/>
            <a:ext cx="2160000" cy="262110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Атомна генерація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4A07E7E-EBF4-2542-DCFC-EDC495DE9347}"/>
              </a:ext>
            </a:extLst>
          </p:cNvPr>
          <p:cNvSpPr txBox="1"/>
          <p:nvPr/>
        </p:nvSpPr>
        <p:spPr>
          <a:xfrm>
            <a:off x="4976855" y="4128794"/>
            <a:ext cx="2160000" cy="262110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Теплова генерація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771A888-3EE2-C6B2-3338-6A0E69588A7D}"/>
              </a:ext>
            </a:extLst>
          </p:cNvPr>
          <p:cNvSpPr txBox="1"/>
          <p:nvPr/>
        </p:nvSpPr>
        <p:spPr>
          <a:xfrm>
            <a:off x="4976855" y="4416120"/>
            <a:ext cx="2160000" cy="262110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Відновлювана генерація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D0BF2EA-3D68-9C56-5279-35D9B0031859}"/>
              </a:ext>
            </a:extLst>
          </p:cNvPr>
          <p:cNvSpPr txBox="1"/>
          <p:nvPr/>
        </p:nvSpPr>
        <p:spPr>
          <a:xfrm>
            <a:off x="4976855" y="4703446"/>
            <a:ext cx="2160000" cy="262110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Великі споживачі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24800B-8CCC-4560-3740-3D307DB385EA}"/>
              </a:ext>
            </a:extLst>
          </p:cNvPr>
          <p:cNvSpPr txBox="1"/>
          <p:nvPr/>
        </p:nvSpPr>
        <p:spPr>
          <a:xfrm>
            <a:off x="4976855" y="4990773"/>
            <a:ext cx="2160000" cy="262800"/>
          </a:xfrm>
          <a:prstGeom prst="rect">
            <a:avLst/>
          </a:prstGeom>
          <a:solidFill>
            <a:srgbClr val="98ACD4"/>
          </a:solidFill>
          <a:ln w="3175">
            <a:noFill/>
            <a:prstDash val="solid"/>
          </a:ln>
          <a:effectLst/>
        </p:spPr>
        <p:txBody>
          <a:bodyPr wrap="square" lIns="0" r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Агрегована група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D3E103E-0479-D758-C2FD-DE0AB8A99C8C}"/>
              </a:ext>
            </a:extLst>
          </p:cNvPr>
          <p:cNvSpPr txBox="1"/>
          <p:nvPr/>
        </p:nvSpPr>
        <p:spPr>
          <a:xfrm>
            <a:off x="4976199" y="5572344"/>
            <a:ext cx="20778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1050">
                <a:solidFill>
                  <a:srgbClr val="173A99"/>
                </a:solidFill>
                <a:latin typeface="Aptos"/>
              </a:rPr>
              <a:t>повна оптимізація небалансів</a:t>
            </a:r>
            <a:endParaRPr kumimoji="0" lang="uk-UA" sz="1050" b="0" i="0" u="none" strike="noStrike" kern="1200" cap="none" spc="0" normalizeH="0" baseline="0" noProof="0">
              <a:ln>
                <a:noFill/>
              </a:ln>
              <a:solidFill>
                <a:srgbClr val="173A99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5907326B-B166-90BD-972D-6DADE9821B22}"/>
              </a:ext>
            </a:extLst>
          </p:cNvPr>
          <p:cNvSpPr/>
          <p:nvPr/>
        </p:nvSpPr>
        <p:spPr>
          <a:xfrm>
            <a:off x="7501903" y="3469481"/>
            <a:ext cx="2268854" cy="2604827"/>
          </a:xfrm>
          <a:prstGeom prst="rect">
            <a:avLst/>
          </a:prstGeom>
          <a:solidFill>
            <a:srgbClr val="DCE2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161810-4339-DD6E-B88B-63AC67DAD877}"/>
              </a:ext>
            </a:extLst>
          </p:cNvPr>
          <p:cNvSpPr txBox="1"/>
          <p:nvPr/>
        </p:nvSpPr>
        <p:spPr>
          <a:xfrm>
            <a:off x="7504148" y="2971695"/>
            <a:ext cx="2268854" cy="461665"/>
          </a:xfrm>
          <a:prstGeom prst="rect">
            <a:avLst/>
          </a:prstGeom>
          <a:solidFill>
            <a:srgbClr val="173A99"/>
          </a:solidFill>
          <a:ln>
            <a:noFill/>
          </a:ln>
        </p:spPr>
        <p:txBody>
          <a:bodyPr wrap="square" rIns="36000" rtlCol="0" anchor="b">
            <a:spAutoFit/>
          </a:bodyPr>
          <a:lstStyle/>
          <a:p>
            <a:pPr algn="ctr"/>
            <a:r>
              <a:rPr lang="uk-UA" sz="1200" b="1">
                <a:solidFill>
                  <a:schemeClr val="bg1"/>
                </a:solidFill>
              </a:rPr>
              <a:t>Національна трейдингова платформа ЕКУ</a:t>
            </a:r>
            <a:endParaRPr lang="LID4096" sz="1200" b="1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3FAA13C-9344-3AE7-517F-626E0E1BAAF4}"/>
              </a:ext>
            </a:extLst>
          </p:cNvPr>
          <p:cNvSpPr txBox="1"/>
          <p:nvPr/>
        </p:nvSpPr>
        <p:spPr>
          <a:xfrm>
            <a:off x="7598759" y="3553969"/>
            <a:ext cx="2077200" cy="262110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Енергетичний трейдинг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8C08889-A583-0A8D-28EB-362D55F7A347}"/>
              </a:ext>
            </a:extLst>
          </p:cNvPr>
          <p:cNvSpPr txBox="1"/>
          <p:nvPr/>
        </p:nvSpPr>
        <p:spPr>
          <a:xfrm>
            <a:off x="7598759" y="3841295"/>
            <a:ext cx="2077200" cy="262110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>
                <a:solidFill>
                  <a:srgbClr val="151515"/>
                </a:solidFill>
                <a:latin typeface="Aptos"/>
              </a:rPr>
              <a:t>Портфель споживачів</a:t>
            </a: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EEDB28A-1090-E711-238C-97024670AEF7}"/>
              </a:ext>
            </a:extLst>
          </p:cNvPr>
          <p:cNvSpPr txBox="1"/>
          <p:nvPr/>
        </p:nvSpPr>
        <p:spPr>
          <a:xfrm>
            <a:off x="7598759" y="4128621"/>
            <a:ext cx="2077200" cy="262110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Контракти для ВДЕ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3E71BF1-1EDC-F087-E8BE-D6F5201A7901}"/>
              </a:ext>
            </a:extLst>
          </p:cNvPr>
          <p:cNvSpPr txBox="1"/>
          <p:nvPr/>
        </p:nvSpPr>
        <p:spPr>
          <a:xfrm>
            <a:off x="7598759" y="4415947"/>
            <a:ext cx="2077856" cy="262110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Транскордонні операції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DD0C594-37F1-991D-150C-667F27D205DE}"/>
              </a:ext>
            </a:extLst>
          </p:cNvPr>
          <p:cNvSpPr txBox="1"/>
          <p:nvPr/>
        </p:nvSpPr>
        <p:spPr>
          <a:xfrm>
            <a:off x="7598759" y="4703275"/>
            <a:ext cx="2077856" cy="262800"/>
          </a:xfrm>
          <a:prstGeom prst="rect">
            <a:avLst/>
          </a:prstGeom>
          <a:solidFill>
            <a:srgbClr val="98ACD4"/>
          </a:solidFill>
          <a:ln w="3175">
            <a:noFill/>
            <a:prstDash val="solid"/>
          </a:ln>
          <a:effectLst/>
        </p:spPr>
        <p:txBody>
          <a:bodyPr wrap="square" lIns="0" rIns="0" anchor="ctr">
            <a:noAutofit/>
          </a:bodyPr>
          <a:lstStyle>
            <a:defPPr>
              <a:defRPr lang="uk-UA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</a:defRPr>
            </a:lvl1pPr>
          </a:lstStyle>
          <a:p>
            <a:r>
              <a:rPr lang="uk-UA"/>
              <a:t>Балансуюча група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ED8F93A-97B7-5AAC-7DD5-7ECB494653B8}"/>
              </a:ext>
            </a:extLst>
          </p:cNvPr>
          <p:cNvSpPr txBox="1"/>
          <p:nvPr/>
        </p:nvSpPr>
        <p:spPr>
          <a:xfrm>
            <a:off x="7532141" y="4972180"/>
            <a:ext cx="2077200" cy="1061829"/>
          </a:xfrm>
          <a:prstGeom prst="rect">
            <a:avLst/>
          </a:prstGeom>
          <a:noFill/>
        </p:spPr>
        <p:txBody>
          <a:bodyPr wrap="square" rIns="0" rtlCol="0" anchor="b">
            <a:spAutoFit/>
          </a:bodyPr>
          <a:lstStyle/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050" b="0" i="0" u="none" strike="noStrike" kern="1200" cap="none" spc="0" normalizeH="0" baseline="0" noProof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топ-3 енерготрейдер в Україні</a:t>
            </a:r>
          </a:p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k-UA" sz="1050">
                <a:solidFill>
                  <a:srgbClr val="173A99"/>
                </a:solidFill>
                <a:latin typeface="Aptos"/>
              </a:rPr>
              <a:t>топ-2 трейдер енергією ВДЕ</a:t>
            </a:r>
          </a:p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050" b="0" i="0" u="none" strike="noStrike" kern="1200" cap="none" spc="0" normalizeH="0" baseline="0" noProof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топ-2 імпортер </a:t>
            </a:r>
            <a:r>
              <a:rPr lang="uk-UA" sz="1050">
                <a:solidFill>
                  <a:srgbClr val="173A99"/>
                </a:solidFill>
                <a:latin typeface="Aptos"/>
              </a:rPr>
              <a:t>з ЄС</a:t>
            </a:r>
          </a:p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050" b="0" i="0" u="none" strike="noStrike" kern="1200" cap="none" spc="0" normalizeH="0" baseline="0" noProof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топ-1 балансуюча група</a:t>
            </a:r>
          </a:p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k-UA" sz="1050">
                <a:solidFill>
                  <a:srgbClr val="173A99"/>
                </a:solidFill>
                <a:latin typeface="Aptos"/>
              </a:rPr>
              <a:t>партнери та клієнти ЕКУ генерують </a:t>
            </a:r>
            <a:r>
              <a:rPr lang="en-US" sz="1050">
                <a:solidFill>
                  <a:srgbClr val="173A99"/>
                </a:solidFill>
                <a:latin typeface="Aptos"/>
              </a:rPr>
              <a:t>~</a:t>
            </a:r>
            <a:r>
              <a:rPr lang="ru-RU" sz="1050">
                <a:solidFill>
                  <a:srgbClr val="173A99"/>
                </a:solidFill>
                <a:latin typeface="Aptos"/>
              </a:rPr>
              <a:t>10% ВВП </a:t>
            </a:r>
            <a:r>
              <a:rPr lang="uk-UA" sz="1050">
                <a:solidFill>
                  <a:srgbClr val="173A99"/>
                </a:solidFill>
                <a:latin typeface="Aptos"/>
              </a:rPr>
              <a:t>України</a:t>
            </a:r>
            <a:endParaRPr kumimoji="0" lang="uk-UA" sz="1050" b="0" i="0" u="none" strike="noStrike" kern="1200" cap="none" spc="0" normalizeH="0" baseline="0" noProof="0">
              <a:ln>
                <a:noFill/>
              </a:ln>
              <a:solidFill>
                <a:srgbClr val="173A99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AD174F69-D12F-9108-DF04-EC5BCA23A28A}"/>
              </a:ext>
            </a:extLst>
          </p:cNvPr>
          <p:cNvSpPr/>
          <p:nvPr/>
        </p:nvSpPr>
        <p:spPr>
          <a:xfrm>
            <a:off x="10147401" y="2966355"/>
            <a:ext cx="1975151" cy="3111691"/>
          </a:xfrm>
          <a:prstGeom prst="rect">
            <a:avLst/>
          </a:prstGeom>
          <a:solidFill>
            <a:srgbClr val="DCE2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F1EC3E6-5236-A048-FCD6-9F0C9F413AD6}"/>
              </a:ext>
            </a:extLst>
          </p:cNvPr>
          <p:cNvSpPr txBox="1"/>
          <p:nvPr/>
        </p:nvSpPr>
        <p:spPr>
          <a:xfrm>
            <a:off x="10147401" y="2465511"/>
            <a:ext cx="1975151" cy="461665"/>
          </a:xfrm>
          <a:prstGeom prst="rect">
            <a:avLst/>
          </a:prstGeom>
          <a:solidFill>
            <a:srgbClr val="173A99"/>
          </a:solidFill>
          <a:ln>
            <a:noFill/>
          </a:ln>
        </p:spPr>
        <p:txBody>
          <a:bodyPr wrap="square" rIns="36000" rtlCol="0" anchor="b">
            <a:spAutoFit/>
          </a:bodyPr>
          <a:lstStyle>
            <a:defPPr>
              <a:defRPr lang="uk-UA"/>
            </a:defPPr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uk-UA"/>
              <a:t>Енергетичні ринки</a:t>
            </a:r>
          </a:p>
          <a:p>
            <a:r>
              <a:rPr lang="uk-UA"/>
              <a:t>України та Європи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0A8DFAA-4422-5CD7-1ECA-596ABE2F4722}"/>
              </a:ext>
            </a:extLst>
          </p:cNvPr>
          <p:cNvSpPr txBox="1"/>
          <p:nvPr/>
        </p:nvSpPr>
        <p:spPr>
          <a:xfrm rot="21060000">
            <a:off x="4761524" y="1950566"/>
            <a:ext cx="251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>
                <a:solidFill>
                  <a:srgbClr val="173A99"/>
                </a:solidFill>
              </a:rPr>
              <a:t>економічний ефект</a:t>
            </a:r>
            <a:endParaRPr lang="LID4096" b="1">
              <a:solidFill>
                <a:srgbClr val="173A99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EAEE485-0D60-D0A8-EC3F-DA5DD44F7176}"/>
              </a:ext>
            </a:extLst>
          </p:cNvPr>
          <p:cNvSpPr txBox="1"/>
          <p:nvPr/>
        </p:nvSpPr>
        <p:spPr>
          <a:xfrm>
            <a:off x="10257778" y="3055792"/>
            <a:ext cx="1754395" cy="1514861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</p:spPr>
        <p:txBody>
          <a:bodyPr wrap="square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Україна: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РДН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k-UA" sz="1200">
                <a:solidFill>
                  <a:srgbClr val="151515"/>
                </a:solidFill>
                <a:latin typeface="Aptos"/>
              </a:rPr>
              <a:t>ВДР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Балансуючий ринок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k-UA" sz="1200">
                <a:solidFill>
                  <a:srgbClr val="151515"/>
                </a:solidFill>
                <a:latin typeface="Aptos"/>
              </a:rPr>
              <a:t>Ринок допоміжних послуг</a:t>
            </a: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94" name="Полилиния: фигура 93">
            <a:extLst>
              <a:ext uri="{FF2B5EF4-FFF2-40B4-BE49-F238E27FC236}">
                <a16:creationId xmlns:a16="http://schemas.microsoft.com/office/drawing/2014/main" id="{E7DDC494-A8D4-10F4-4FA3-52A09761E79B}"/>
              </a:ext>
            </a:extLst>
          </p:cNvPr>
          <p:cNvSpPr/>
          <p:nvPr/>
        </p:nvSpPr>
        <p:spPr>
          <a:xfrm>
            <a:off x="102200" y="600808"/>
            <a:ext cx="12020351" cy="2261040"/>
          </a:xfrm>
          <a:custGeom>
            <a:avLst/>
            <a:gdLst>
              <a:gd name="connsiteX0" fmla="*/ 0 w 10179698"/>
              <a:gd name="connsiteY0" fmla="*/ 1922106 h 1922106"/>
              <a:gd name="connsiteX1" fmla="*/ 5281127 w 10179698"/>
              <a:gd name="connsiteY1" fmla="*/ 1595535 h 1922106"/>
              <a:gd name="connsiteX2" fmla="*/ 7828384 w 10179698"/>
              <a:gd name="connsiteY2" fmla="*/ 1119674 h 1922106"/>
              <a:gd name="connsiteX3" fmla="*/ 10179698 w 10179698"/>
              <a:gd name="connsiteY3" fmla="*/ 0 h 1922106"/>
              <a:gd name="connsiteX0" fmla="*/ 0 w 10179698"/>
              <a:gd name="connsiteY0" fmla="*/ 1922106 h 1922106"/>
              <a:gd name="connsiteX1" fmla="*/ 5281127 w 10179698"/>
              <a:gd name="connsiteY1" fmla="*/ 1595535 h 1922106"/>
              <a:gd name="connsiteX2" fmla="*/ 7809723 w 10179698"/>
              <a:gd name="connsiteY2" fmla="*/ 949559 h 1922106"/>
              <a:gd name="connsiteX3" fmla="*/ 10179698 w 10179698"/>
              <a:gd name="connsiteY3" fmla="*/ 0 h 1922106"/>
              <a:gd name="connsiteX0" fmla="*/ 0 w 10179698"/>
              <a:gd name="connsiteY0" fmla="*/ 1922106 h 1922106"/>
              <a:gd name="connsiteX1" fmla="*/ 5281127 w 10179698"/>
              <a:gd name="connsiteY1" fmla="*/ 1467948 h 1922106"/>
              <a:gd name="connsiteX2" fmla="*/ 7809723 w 10179698"/>
              <a:gd name="connsiteY2" fmla="*/ 949559 h 1922106"/>
              <a:gd name="connsiteX3" fmla="*/ 10179698 w 10179698"/>
              <a:gd name="connsiteY3" fmla="*/ 0 h 1922106"/>
              <a:gd name="connsiteX0" fmla="*/ 0 w 10179698"/>
              <a:gd name="connsiteY0" fmla="*/ 1922106 h 1922106"/>
              <a:gd name="connsiteX1" fmla="*/ 5281127 w 10179698"/>
              <a:gd name="connsiteY1" fmla="*/ 1467948 h 1922106"/>
              <a:gd name="connsiteX2" fmla="*/ 7809723 w 10179698"/>
              <a:gd name="connsiteY2" fmla="*/ 949559 h 1922106"/>
              <a:gd name="connsiteX3" fmla="*/ 10179698 w 10179698"/>
              <a:gd name="connsiteY3" fmla="*/ 0 h 1922106"/>
              <a:gd name="connsiteX0" fmla="*/ 0 w 10179698"/>
              <a:gd name="connsiteY0" fmla="*/ 1922106 h 1922106"/>
              <a:gd name="connsiteX1" fmla="*/ 4301413 w 10179698"/>
              <a:gd name="connsiteY1" fmla="*/ 1578523 h 1922106"/>
              <a:gd name="connsiteX2" fmla="*/ 7809723 w 10179698"/>
              <a:gd name="connsiteY2" fmla="*/ 949559 h 1922106"/>
              <a:gd name="connsiteX3" fmla="*/ 10179698 w 10179698"/>
              <a:gd name="connsiteY3" fmla="*/ 0 h 1922106"/>
              <a:gd name="connsiteX0" fmla="*/ 0 w 10179698"/>
              <a:gd name="connsiteY0" fmla="*/ 1922106 h 1922106"/>
              <a:gd name="connsiteX1" fmla="*/ 4301413 w 10179698"/>
              <a:gd name="connsiteY1" fmla="*/ 1578523 h 1922106"/>
              <a:gd name="connsiteX2" fmla="*/ 7781731 w 10179698"/>
              <a:gd name="connsiteY2" fmla="*/ 821973 h 1922106"/>
              <a:gd name="connsiteX3" fmla="*/ 10179698 w 10179698"/>
              <a:gd name="connsiteY3" fmla="*/ 0 h 1922106"/>
              <a:gd name="connsiteX0" fmla="*/ 0 w 10179698"/>
              <a:gd name="connsiteY0" fmla="*/ 1922106 h 1922106"/>
              <a:gd name="connsiteX1" fmla="*/ 4301413 w 10179698"/>
              <a:gd name="connsiteY1" fmla="*/ 1578523 h 1922106"/>
              <a:gd name="connsiteX2" fmla="*/ 7781731 w 10179698"/>
              <a:gd name="connsiteY2" fmla="*/ 821973 h 1922106"/>
              <a:gd name="connsiteX3" fmla="*/ 10179698 w 10179698"/>
              <a:gd name="connsiteY3" fmla="*/ 0 h 1922106"/>
              <a:gd name="connsiteX0" fmla="*/ 0 w 10179698"/>
              <a:gd name="connsiteY0" fmla="*/ 1922106 h 1922106"/>
              <a:gd name="connsiteX1" fmla="*/ 4301413 w 10179698"/>
              <a:gd name="connsiteY1" fmla="*/ 1578523 h 1922106"/>
              <a:gd name="connsiteX2" fmla="*/ 7781731 w 10179698"/>
              <a:gd name="connsiteY2" fmla="*/ 821973 h 1922106"/>
              <a:gd name="connsiteX3" fmla="*/ 10179698 w 10179698"/>
              <a:gd name="connsiteY3" fmla="*/ 0 h 1922106"/>
              <a:gd name="connsiteX0" fmla="*/ 0 w 10179698"/>
              <a:gd name="connsiteY0" fmla="*/ 1922106 h 1922106"/>
              <a:gd name="connsiteX1" fmla="*/ 4301413 w 10179698"/>
              <a:gd name="connsiteY1" fmla="*/ 1578523 h 1922106"/>
              <a:gd name="connsiteX2" fmla="*/ 7881292 w 10179698"/>
              <a:gd name="connsiteY2" fmla="*/ 881513 h 1922106"/>
              <a:gd name="connsiteX3" fmla="*/ 10179698 w 10179698"/>
              <a:gd name="connsiteY3" fmla="*/ 0 h 1922106"/>
              <a:gd name="connsiteX0" fmla="*/ 0 w 10179698"/>
              <a:gd name="connsiteY0" fmla="*/ 1922106 h 1922106"/>
              <a:gd name="connsiteX1" fmla="*/ 4301413 w 10179698"/>
              <a:gd name="connsiteY1" fmla="*/ 1578523 h 1922106"/>
              <a:gd name="connsiteX2" fmla="*/ 7881292 w 10179698"/>
              <a:gd name="connsiteY2" fmla="*/ 881513 h 1922106"/>
              <a:gd name="connsiteX3" fmla="*/ 10179698 w 10179698"/>
              <a:gd name="connsiteY3" fmla="*/ 0 h 1922106"/>
              <a:gd name="connsiteX0" fmla="*/ 0 w 10179698"/>
              <a:gd name="connsiteY0" fmla="*/ 1922106 h 1922106"/>
              <a:gd name="connsiteX1" fmla="*/ 4301413 w 10179698"/>
              <a:gd name="connsiteY1" fmla="*/ 1578523 h 1922106"/>
              <a:gd name="connsiteX2" fmla="*/ 7881292 w 10179698"/>
              <a:gd name="connsiteY2" fmla="*/ 881513 h 1922106"/>
              <a:gd name="connsiteX3" fmla="*/ 10179698 w 10179698"/>
              <a:gd name="connsiteY3" fmla="*/ 0 h 192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9698" h="1922106">
                <a:moveTo>
                  <a:pt x="0" y="1922106"/>
                </a:moveTo>
                <a:cubicBezTo>
                  <a:pt x="1988198" y="1825690"/>
                  <a:pt x="2987864" y="1751955"/>
                  <a:pt x="4301413" y="1578523"/>
                </a:cubicBezTo>
                <a:cubicBezTo>
                  <a:pt x="5614962" y="1405091"/>
                  <a:pt x="7037152" y="1096400"/>
                  <a:pt x="7881292" y="881513"/>
                </a:cubicBezTo>
                <a:cubicBezTo>
                  <a:pt x="8697720" y="649614"/>
                  <a:pt x="9412255" y="426876"/>
                  <a:pt x="10179698" y="0"/>
                </a:cubicBezTo>
              </a:path>
            </a:pathLst>
          </a:custGeom>
          <a:ln w="104775">
            <a:gradFill flip="none" rotWithShape="1">
              <a:gsLst>
                <a:gs pos="63699">
                  <a:srgbClr val="6A916C">
                    <a:alpha val="75000"/>
                  </a:srgbClr>
                </a:gs>
                <a:gs pos="25000">
                  <a:srgbClr val="6A916C">
                    <a:alpha val="28000"/>
                  </a:srgbClr>
                </a:gs>
                <a:gs pos="0">
                  <a:srgbClr val="BE3B5D"/>
                </a:gs>
                <a:gs pos="100000">
                  <a:srgbClr val="6A916C"/>
                </a:gs>
              </a:gsLst>
              <a:lin ang="0" scaled="1"/>
              <a:tileRect/>
            </a:gra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31B894AE-3146-E8C8-58C1-9D67B35E5A10}"/>
              </a:ext>
            </a:extLst>
          </p:cNvPr>
          <p:cNvGrpSpPr/>
          <p:nvPr/>
        </p:nvGrpSpPr>
        <p:grpSpPr>
          <a:xfrm>
            <a:off x="35742" y="4310405"/>
            <a:ext cx="2275669" cy="1830249"/>
            <a:chOff x="29076" y="4169424"/>
            <a:chExt cx="2275669" cy="1830249"/>
          </a:xfrm>
        </p:grpSpPr>
        <p:sp>
          <p:nvSpPr>
            <p:cNvPr id="4" name="Freeform 19">
              <a:extLst>
                <a:ext uri="{FF2B5EF4-FFF2-40B4-BE49-F238E27FC236}">
                  <a16:creationId xmlns:a16="http://schemas.microsoft.com/office/drawing/2014/main" id="{4D924F11-2B63-8A77-77FC-3BD390B41C1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76" y="4169424"/>
              <a:ext cx="2275669" cy="1830249"/>
            </a:xfrm>
            <a:custGeom>
              <a:avLst/>
              <a:gdLst>
                <a:gd name="T0" fmla="*/ 554406 w 125"/>
                <a:gd name="T1" fmla="*/ 274433 h 101"/>
                <a:gd name="T2" fmla="*/ 501244 w 125"/>
                <a:gd name="T3" fmla="*/ 266810 h 101"/>
                <a:gd name="T4" fmla="*/ 501244 w 125"/>
                <a:gd name="T5" fmla="*/ 266810 h 101"/>
                <a:gd name="T6" fmla="*/ 455676 w 125"/>
                <a:gd name="T7" fmla="*/ 236318 h 101"/>
                <a:gd name="T8" fmla="*/ 410108 w 125"/>
                <a:gd name="T9" fmla="*/ 205825 h 101"/>
                <a:gd name="T10" fmla="*/ 372135 w 125"/>
                <a:gd name="T11" fmla="*/ 175332 h 101"/>
                <a:gd name="T12" fmla="*/ 334162 w 125"/>
                <a:gd name="T13" fmla="*/ 144840 h 101"/>
                <a:gd name="T14" fmla="*/ 318973 w 125"/>
                <a:gd name="T15" fmla="*/ 53362 h 101"/>
                <a:gd name="T16" fmla="*/ 318973 w 125"/>
                <a:gd name="T17" fmla="*/ 53362 h 101"/>
                <a:gd name="T18" fmla="*/ 258216 w 125"/>
                <a:gd name="T19" fmla="*/ 38116 h 101"/>
                <a:gd name="T20" fmla="*/ 258216 w 125"/>
                <a:gd name="T21" fmla="*/ 38116 h 101"/>
                <a:gd name="T22" fmla="*/ 205054 w 125"/>
                <a:gd name="T23" fmla="*/ 15246 h 101"/>
                <a:gd name="T24" fmla="*/ 197460 w 125"/>
                <a:gd name="T25" fmla="*/ 38116 h 101"/>
                <a:gd name="T26" fmla="*/ 144297 w 125"/>
                <a:gd name="T27" fmla="*/ 99101 h 101"/>
                <a:gd name="T28" fmla="*/ 113919 w 125"/>
                <a:gd name="T29" fmla="*/ 175332 h 101"/>
                <a:gd name="T30" fmla="*/ 22784 w 125"/>
                <a:gd name="T31" fmla="*/ 274433 h 101"/>
                <a:gd name="T32" fmla="*/ 0 w 125"/>
                <a:gd name="T33" fmla="*/ 381157 h 101"/>
                <a:gd name="T34" fmla="*/ 45568 w 125"/>
                <a:gd name="T35" fmla="*/ 419273 h 101"/>
                <a:gd name="T36" fmla="*/ 68351 w 125"/>
                <a:gd name="T37" fmla="*/ 457389 h 101"/>
                <a:gd name="T38" fmla="*/ 98730 w 125"/>
                <a:gd name="T39" fmla="*/ 487882 h 101"/>
                <a:gd name="T40" fmla="*/ 151892 w 125"/>
                <a:gd name="T41" fmla="*/ 541244 h 101"/>
                <a:gd name="T42" fmla="*/ 197460 w 125"/>
                <a:gd name="T43" fmla="*/ 586982 h 101"/>
                <a:gd name="T44" fmla="*/ 243027 w 125"/>
                <a:gd name="T45" fmla="*/ 632721 h 101"/>
                <a:gd name="T46" fmla="*/ 243027 w 125"/>
                <a:gd name="T47" fmla="*/ 686083 h 101"/>
                <a:gd name="T48" fmla="*/ 334162 w 125"/>
                <a:gd name="T49" fmla="*/ 655591 h 101"/>
                <a:gd name="T50" fmla="*/ 417703 w 125"/>
                <a:gd name="T51" fmla="*/ 632721 h 101"/>
                <a:gd name="T52" fmla="*/ 501244 w 125"/>
                <a:gd name="T53" fmla="*/ 678460 h 101"/>
                <a:gd name="T54" fmla="*/ 577190 w 125"/>
                <a:gd name="T55" fmla="*/ 701330 h 101"/>
                <a:gd name="T56" fmla="*/ 675919 w 125"/>
                <a:gd name="T57" fmla="*/ 731822 h 101"/>
                <a:gd name="T58" fmla="*/ 805028 w 125"/>
                <a:gd name="T59" fmla="*/ 754692 h 101"/>
                <a:gd name="T60" fmla="*/ 911352 w 125"/>
                <a:gd name="T61" fmla="*/ 754692 h 101"/>
                <a:gd name="T62" fmla="*/ 911352 w 125"/>
                <a:gd name="T63" fmla="*/ 663214 h 101"/>
                <a:gd name="T64" fmla="*/ 896163 w 125"/>
                <a:gd name="T65" fmla="*/ 602229 h 101"/>
                <a:gd name="T66" fmla="*/ 843001 w 125"/>
                <a:gd name="T67" fmla="*/ 533620 h 101"/>
                <a:gd name="T68" fmla="*/ 805028 w 125"/>
                <a:gd name="T69" fmla="*/ 518374 h 101"/>
                <a:gd name="T70" fmla="*/ 751865 w 125"/>
                <a:gd name="T71" fmla="*/ 480258 h 101"/>
                <a:gd name="T72" fmla="*/ 744271 w 125"/>
                <a:gd name="T73" fmla="*/ 411650 h 101"/>
                <a:gd name="T74" fmla="*/ 698703 w 125"/>
                <a:gd name="T75" fmla="*/ 434519 h 101"/>
                <a:gd name="T76" fmla="*/ 675919 w 125"/>
                <a:gd name="T77" fmla="*/ 404027 h 101"/>
                <a:gd name="T78" fmla="*/ 653136 w 125"/>
                <a:gd name="T79" fmla="*/ 381157 h 101"/>
                <a:gd name="T80" fmla="*/ 592379 w 125"/>
                <a:gd name="T81" fmla="*/ 327795 h 101"/>
                <a:gd name="T82" fmla="*/ 554406 w 125"/>
                <a:gd name="T83" fmla="*/ 274433 h 101"/>
                <a:gd name="T84" fmla="*/ 554406 w 125"/>
                <a:gd name="T85" fmla="*/ 274433 h 101"/>
                <a:gd name="T86" fmla="*/ 554406 w 125"/>
                <a:gd name="T87" fmla="*/ 274433 h 10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5"/>
                <a:gd name="T133" fmla="*/ 0 h 101"/>
                <a:gd name="T134" fmla="*/ 125 w 125"/>
                <a:gd name="T135" fmla="*/ 101 h 10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5" h="101">
                  <a:moveTo>
                    <a:pt x="73" y="36"/>
                  </a:moveTo>
                  <a:lnTo>
                    <a:pt x="66" y="35"/>
                  </a:lnTo>
                  <a:cubicBezTo>
                    <a:pt x="66" y="35"/>
                    <a:pt x="65" y="31"/>
                    <a:pt x="60" y="31"/>
                  </a:cubicBezTo>
                  <a:cubicBezTo>
                    <a:pt x="60" y="31"/>
                    <a:pt x="55" y="32"/>
                    <a:pt x="54" y="27"/>
                  </a:cubicBezTo>
                  <a:cubicBezTo>
                    <a:pt x="54" y="27"/>
                    <a:pt x="54" y="20"/>
                    <a:pt x="49" y="23"/>
                  </a:cubicBezTo>
                  <a:cubicBezTo>
                    <a:pt x="49" y="23"/>
                    <a:pt x="44" y="22"/>
                    <a:pt x="44" y="19"/>
                  </a:cubicBezTo>
                  <a:cubicBezTo>
                    <a:pt x="44" y="19"/>
                    <a:pt x="41" y="18"/>
                    <a:pt x="42" y="7"/>
                  </a:cubicBezTo>
                  <a:lnTo>
                    <a:pt x="34" y="5"/>
                  </a:lnTo>
                  <a:cubicBezTo>
                    <a:pt x="30" y="0"/>
                    <a:pt x="28" y="0"/>
                    <a:pt x="27" y="2"/>
                  </a:cubicBezTo>
                  <a:cubicBezTo>
                    <a:pt x="26" y="3"/>
                    <a:pt x="26" y="5"/>
                    <a:pt x="26" y="5"/>
                  </a:cubicBezTo>
                  <a:cubicBezTo>
                    <a:pt x="19" y="8"/>
                    <a:pt x="19" y="13"/>
                    <a:pt x="19" y="13"/>
                  </a:cubicBezTo>
                  <a:cubicBezTo>
                    <a:pt x="15" y="17"/>
                    <a:pt x="15" y="23"/>
                    <a:pt x="15" y="23"/>
                  </a:cubicBezTo>
                  <a:cubicBezTo>
                    <a:pt x="15" y="23"/>
                    <a:pt x="12" y="32"/>
                    <a:pt x="3" y="36"/>
                  </a:cubicBezTo>
                  <a:cubicBezTo>
                    <a:pt x="0" y="41"/>
                    <a:pt x="0" y="50"/>
                    <a:pt x="0" y="50"/>
                  </a:cubicBezTo>
                  <a:cubicBezTo>
                    <a:pt x="7" y="48"/>
                    <a:pt x="6" y="55"/>
                    <a:pt x="6" y="55"/>
                  </a:cubicBezTo>
                  <a:cubicBezTo>
                    <a:pt x="10" y="56"/>
                    <a:pt x="9" y="60"/>
                    <a:pt x="9" y="60"/>
                  </a:cubicBezTo>
                  <a:cubicBezTo>
                    <a:pt x="8" y="65"/>
                    <a:pt x="13" y="64"/>
                    <a:pt x="13" y="64"/>
                  </a:cubicBezTo>
                  <a:cubicBezTo>
                    <a:pt x="19" y="63"/>
                    <a:pt x="15" y="69"/>
                    <a:pt x="20" y="71"/>
                  </a:cubicBezTo>
                  <a:cubicBezTo>
                    <a:pt x="19" y="80"/>
                    <a:pt x="26" y="77"/>
                    <a:pt x="26" y="77"/>
                  </a:cubicBezTo>
                  <a:cubicBezTo>
                    <a:pt x="32" y="74"/>
                    <a:pt x="35" y="83"/>
                    <a:pt x="32" y="83"/>
                  </a:cubicBezTo>
                  <a:cubicBezTo>
                    <a:pt x="31" y="89"/>
                    <a:pt x="32" y="90"/>
                    <a:pt x="32" y="90"/>
                  </a:cubicBezTo>
                  <a:cubicBezTo>
                    <a:pt x="37" y="90"/>
                    <a:pt x="36" y="83"/>
                    <a:pt x="44" y="86"/>
                  </a:cubicBezTo>
                  <a:cubicBezTo>
                    <a:pt x="48" y="74"/>
                    <a:pt x="55" y="83"/>
                    <a:pt x="55" y="83"/>
                  </a:cubicBezTo>
                  <a:cubicBezTo>
                    <a:pt x="59" y="91"/>
                    <a:pt x="66" y="89"/>
                    <a:pt x="66" y="89"/>
                  </a:cubicBezTo>
                  <a:cubicBezTo>
                    <a:pt x="70" y="87"/>
                    <a:pt x="76" y="92"/>
                    <a:pt x="76" y="92"/>
                  </a:cubicBezTo>
                  <a:cubicBezTo>
                    <a:pt x="80" y="91"/>
                    <a:pt x="83" y="97"/>
                    <a:pt x="89" y="96"/>
                  </a:cubicBezTo>
                  <a:cubicBezTo>
                    <a:pt x="93" y="95"/>
                    <a:pt x="98" y="101"/>
                    <a:pt x="106" y="99"/>
                  </a:cubicBezTo>
                  <a:cubicBezTo>
                    <a:pt x="113" y="97"/>
                    <a:pt x="117" y="97"/>
                    <a:pt x="120" y="99"/>
                  </a:cubicBezTo>
                  <a:cubicBezTo>
                    <a:pt x="125" y="90"/>
                    <a:pt x="120" y="87"/>
                    <a:pt x="120" y="87"/>
                  </a:cubicBezTo>
                  <a:cubicBezTo>
                    <a:pt x="116" y="85"/>
                    <a:pt x="121" y="81"/>
                    <a:pt x="118" y="79"/>
                  </a:cubicBezTo>
                  <a:cubicBezTo>
                    <a:pt x="115" y="71"/>
                    <a:pt x="111" y="70"/>
                    <a:pt x="111" y="70"/>
                  </a:cubicBezTo>
                  <a:cubicBezTo>
                    <a:pt x="108" y="63"/>
                    <a:pt x="106" y="68"/>
                    <a:pt x="106" y="68"/>
                  </a:cubicBezTo>
                  <a:cubicBezTo>
                    <a:pt x="95" y="70"/>
                    <a:pt x="99" y="63"/>
                    <a:pt x="99" y="63"/>
                  </a:cubicBezTo>
                  <a:cubicBezTo>
                    <a:pt x="101" y="51"/>
                    <a:pt x="98" y="54"/>
                    <a:pt x="98" y="54"/>
                  </a:cubicBezTo>
                  <a:cubicBezTo>
                    <a:pt x="93" y="54"/>
                    <a:pt x="92" y="57"/>
                    <a:pt x="92" y="57"/>
                  </a:cubicBezTo>
                  <a:cubicBezTo>
                    <a:pt x="86" y="58"/>
                    <a:pt x="89" y="53"/>
                    <a:pt x="89" y="53"/>
                  </a:cubicBezTo>
                  <a:cubicBezTo>
                    <a:pt x="89" y="50"/>
                    <a:pt x="86" y="50"/>
                    <a:pt x="86" y="50"/>
                  </a:cubicBezTo>
                  <a:cubicBezTo>
                    <a:pt x="82" y="49"/>
                    <a:pt x="85" y="42"/>
                    <a:pt x="78" y="43"/>
                  </a:cubicBezTo>
                  <a:cubicBezTo>
                    <a:pt x="78" y="39"/>
                    <a:pt x="73" y="36"/>
                    <a:pt x="73" y="36"/>
                  </a:cubicBezTo>
                </a:path>
              </a:pathLst>
            </a:custGeom>
            <a:solidFill>
              <a:srgbClr val="DCE2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839C69-2883-629D-1522-4506B8618255}"/>
                </a:ext>
              </a:extLst>
            </p:cNvPr>
            <p:cNvSpPr txBox="1"/>
            <p:nvPr/>
          </p:nvSpPr>
          <p:spPr>
            <a:xfrm>
              <a:off x="285287" y="4676240"/>
              <a:ext cx="245885" cy="134505"/>
            </a:xfrm>
            <a:prstGeom prst="rect">
              <a:avLst/>
            </a:prstGeom>
            <a:solidFill>
              <a:srgbClr val="FEFACB"/>
            </a:solidFill>
            <a:ln w="3175">
              <a:noFill/>
              <a:prstDash val="lgDash"/>
            </a:ln>
          </p:spPr>
          <p:txBody>
            <a:bodyPr wrap="square" lIns="0" rIns="0" anchor="ctr">
              <a:noAutofit/>
            </a:bodyPr>
            <a:lstStyle/>
            <a:p>
              <a:pPr algn="ctr"/>
              <a:r>
                <a:rPr lang="uk-UA" sz="800"/>
                <a:t>СЕС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0AB90E-9F7D-B472-B0D8-9C303EB6D119}"/>
                </a:ext>
              </a:extLst>
            </p:cNvPr>
            <p:cNvSpPr txBox="1"/>
            <p:nvPr/>
          </p:nvSpPr>
          <p:spPr>
            <a:xfrm>
              <a:off x="590383" y="4582313"/>
              <a:ext cx="256826" cy="134505"/>
            </a:xfrm>
            <a:prstGeom prst="rect">
              <a:avLst/>
            </a:prstGeom>
            <a:solidFill>
              <a:srgbClr val="9197C9"/>
            </a:solidFill>
            <a:ln w="3175">
              <a:noFill/>
              <a:prstDash val="lgDash"/>
            </a:ln>
          </p:spPr>
          <p:txBody>
            <a:bodyPr wrap="square" lIns="0" rIns="0" anchor="ctr">
              <a:noAutofit/>
            </a:bodyPr>
            <a:lstStyle/>
            <a:p>
              <a:pPr algn="ctr"/>
              <a:r>
                <a:rPr lang="uk-UA" sz="800"/>
                <a:t>МГЕС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233D2A-F2B0-2FA6-B511-2953ACB470DD}"/>
                </a:ext>
              </a:extLst>
            </p:cNvPr>
            <p:cNvSpPr txBox="1"/>
            <p:nvPr/>
          </p:nvSpPr>
          <p:spPr>
            <a:xfrm>
              <a:off x="1106515" y="5555592"/>
              <a:ext cx="394719" cy="134505"/>
            </a:xfrm>
            <a:prstGeom prst="rect">
              <a:avLst/>
            </a:prstGeom>
            <a:solidFill>
              <a:srgbClr val="BDE5E7"/>
            </a:solidFill>
            <a:ln w="3175">
              <a:noFill/>
              <a:prstDash val="lgDash"/>
            </a:ln>
          </p:spPr>
          <p:txBody>
            <a:bodyPr wrap="square" lIns="0" rIns="0" anchor="ctr">
              <a:noAutofit/>
            </a:bodyPr>
            <a:lstStyle/>
            <a:p>
              <a:pPr algn="ctr"/>
              <a:r>
                <a:rPr lang="uk-UA" sz="800"/>
                <a:t>Біомаса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4412A2-0B11-27D6-F597-0E6A13D11F3A}"/>
                </a:ext>
              </a:extLst>
            </p:cNvPr>
            <p:cNvSpPr txBox="1"/>
            <p:nvPr/>
          </p:nvSpPr>
          <p:spPr>
            <a:xfrm>
              <a:off x="102200" y="4904213"/>
              <a:ext cx="194846" cy="134505"/>
            </a:xfrm>
            <a:prstGeom prst="rect">
              <a:avLst/>
            </a:prstGeom>
            <a:solidFill>
              <a:srgbClr val="FCD0C2"/>
            </a:solidFill>
            <a:ln w="3175">
              <a:noFill/>
              <a:prstDash val="lgDash"/>
            </a:ln>
          </p:spPr>
          <p:txBody>
            <a:bodyPr wrap="square" lIns="0" rIns="0" anchor="ctr">
              <a:noAutofit/>
            </a:bodyPr>
            <a:lstStyle/>
            <a:p>
              <a:pPr algn="ctr"/>
              <a:r>
                <a:rPr lang="uk-UA" sz="800"/>
                <a:t>ГПУ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A4FAB1-C199-7953-6AC8-0D6D50BC8EB3}"/>
                </a:ext>
              </a:extLst>
            </p:cNvPr>
            <p:cNvSpPr txBox="1"/>
            <p:nvPr/>
          </p:nvSpPr>
          <p:spPr>
            <a:xfrm>
              <a:off x="322321" y="5073769"/>
              <a:ext cx="194846" cy="134505"/>
            </a:xfrm>
            <a:prstGeom prst="rect">
              <a:avLst/>
            </a:prstGeom>
            <a:solidFill>
              <a:srgbClr val="E1CEE4"/>
            </a:solidFill>
            <a:ln w="3175">
              <a:noFill/>
              <a:prstDash val="lgDash"/>
            </a:ln>
          </p:spPr>
          <p:txBody>
            <a:bodyPr wrap="square" lIns="0" rIns="0" anchor="ctr">
              <a:noAutofit/>
            </a:bodyPr>
            <a:lstStyle/>
            <a:p>
              <a:pPr algn="ctr"/>
              <a:r>
                <a:rPr lang="uk-UA" sz="800"/>
                <a:t>УЗЕ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6EE6F3-7F78-F059-8D50-7DEA23B39EDF}"/>
                </a:ext>
              </a:extLst>
            </p:cNvPr>
            <p:cNvSpPr txBox="1"/>
            <p:nvPr/>
          </p:nvSpPr>
          <p:spPr>
            <a:xfrm>
              <a:off x="545977" y="4887256"/>
              <a:ext cx="194846" cy="134505"/>
            </a:xfrm>
            <a:prstGeom prst="rect">
              <a:avLst/>
            </a:prstGeom>
            <a:solidFill>
              <a:srgbClr val="C1E0D1"/>
            </a:solidFill>
            <a:ln w="3175">
              <a:noFill/>
              <a:prstDash val="lgDash"/>
            </a:ln>
          </p:spPr>
          <p:txBody>
            <a:bodyPr wrap="square" lIns="0" rIns="0" anchor="ctr">
              <a:noAutofit/>
            </a:bodyPr>
            <a:lstStyle/>
            <a:p>
              <a:pPr algn="ctr"/>
              <a:r>
                <a:rPr lang="uk-UA" sz="800"/>
                <a:t>ВЕС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7A521B-ACC7-0B41-D992-F5DB91791947}"/>
                </a:ext>
              </a:extLst>
            </p:cNvPr>
            <p:cNvSpPr txBox="1"/>
            <p:nvPr/>
          </p:nvSpPr>
          <p:spPr>
            <a:xfrm>
              <a:off x="1048788" y="5223333"/>
              <a:ext cx="194846" cy="134505"/>
            </a:xfrm>
            <a:prstGeom prst="rect">
              <a:avLst/>
            </a:prstGeom>
            <a:solidFill>
              <a:srgbClr val="FCD0C2"/>
            </a:solidFill>
            <a:ln w="3175">
              <a:noFill/>
              <a:prstDash val="lgDash"/>
            </a:ln>
          </p:spPr>
          <p:txBody>
            <a:bodyPr wrap="square" lIns="0" rIns="0" anchor="ctr">
              <a:noAutofit/>
            </a:bodyPr>
            <a:lstStyle/>
            <a:p>
              <a:pPr algn="ctr"/>
              <a:r>
                <a:rPr lang="uk-UA" sz="800"/>
                <a:t>КГУ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686C18-036A-39AF-B4EE-13833202FC07}"/>
                </a:ext>
              </a:extLst>
            </p:cNvPr>
            <p:cNvSpPr txBox="1"/>
            <p:nvPr/>
          </p:nvSpPr>
          <p:spPr>
            <a:xfrm>
              <a:off x="1226450" y="5073770"/>
              <a:ext cx="306660" cy="134505"/>
            </a:xfrm>
            <a:prstGeom prst="rect">
              <a:avLst/>
            </a:prstGeom>
            <a:solidFill>
              <a:srgbClr val="B2C7E6"/>
            </a:solidFill>
            <a:ln w="3175">
              <a:noFill/>
              <a:prstDash val="lgDash"/>
            </a:ln>
          </p:spPr>
          <p:txBody>
            <a:bodyPr wrap="square" lIns="0" rIns="0" anchor="ctr">
              <a:noAutofit/>
            </a:bodyPr>
            <a:lstStyle/>
            <a:p>
              <a:pPr algn="ctr"/>
              <a:r>
                <a:rPr lang="uk-UA" sz="800"/>
                <a:t>Біогаз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510C25-94C1-D2B7-67BD-57AFE99E6C7F}"/>
                </a:ext>
              </a:extLst>
            </p:cNvPr>
            <p:cNvSpPr txBox="1"/>
            <p:nvPr/>
          </p:nvSpPr>
          <p:spPr>
            <a:xfrm>
              <a:off x="907548" y="4752751"/>
              <a:ext cx="245885" cy="134505"/>
            </a:xfrm>
            <a:prstGeom prst="rect">
              <a:avLst/>
            </a:prstGeom>
            <a:solidFill>
              <a:srgbClr val="FEFACB"/>
            </a:solidFill>
            <a:ln w="3175">
              <a:noFill/>
              <a:prstDash val="lgDash"/>
            </a:ln>
          </p:spPr>
          <p:txBody>
            <a:bodyPr wrap="square" lIns="0" rIns="0" anchor="ctr">
              <a:noAutofit/>
            </a:bodyPr>
            <a:lstStyle/>
            <a:p>
              <a:pPr algn="ctr"/>
              <a:r>
                <a:rPr lang="uk-UA" sz="800"/>
                <a:t>СЕС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98FC02-C828-ADE7-8B16-78D9BB46E752}"/>
                </a:ext>
              </a:extLst>
            </p:cNvPr>
            <p:cNvSpPr txBox="1"/>
            <p:nvPr/>
          </p:nvSpPr>
          <p:spPr>
            <a:xfrm>
              <a:off x="419744" y="4342739"/>
              <a:ext cx="245885" cy="134505"/>
            </a:xfrm>
            <a:prstGeom prst="rect">
              <a:avLst/>
            </a:prstGeom>
            <a:solidFill>
              <a:srgbClr val="FEFACB"/>
            </a:solidFill>
            <a:ln w="3175">
              <a:noFill/>
              <a:prstDash val="lgDash"/>
            </a:ln>
          </p:spPr>
          <p:txBody>
            <a:bodyPr wrap="square" lIns="0" rIns="0" anchor="ctr">
              <a:noAutofit/>
            </a:bodyPr>
            <a:lstStyle/>
            <a:p>
              <a:pPr algn="ctr"/>
              <a:r>
                <a:rPr lang="uk-UA" sz="800"/>
                <a:t>СЕС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56F5F2-BDE4-5518-7724-B1BAFC27B497}"/>
                </a:ext>
              </a:extLst>
            </p:cNvPr>
            <p:cNvSpPr txBox="1"/>
            <p:nvPr/>
          </p:nvSpPr>
          <p:spPr>
            <a:xfrm>
              <a:off x="1520935" y="5338381"/>
              <a:ext cx="245885" cy="134505"/>
            </a:xfrm>
            <a:prstGeom prst="rect">
              <a:avLst/>
            </a:prstGeom>
            <a:solidFill>
              <a:srgbClr val="FEFACB"/>
            </a:solidFill>
            <a:ln w="3175">
              <a:noFill/>
              <a:prstDash val="lgDash"/>
            </a:ln>
          </p:spPr>
          <p:txBody>
            <a:bodyPr wrap="square" lIns="0" rIns="0" anchor="ctr">
              <a:noAutofit/>
            </a:bodyPr>
            <a:lstStyle/>
            <a:p>
              <a:pPr algn="ctr"/>
              <a:r>
                <a:rPr lang="uk-UA" sz="800"/>
                <a:t>СЕС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B9BD717-0E2D-9980-FF64-AA98269070E0}"/>
                </a:ext>
              </a:extLst>
            </p:cNvPr>
            <p:cNvSpPr txBox="1"/>
            <p:nvPr/>
          </p:nvSpPr>
          <p:spPr>
            <a:xfrm>
              <a:off x="678393" y="5105552"/>
              <a:ext cx="245885" cy="134505"/>
            </a:xfrm>
            <a:prstGeom prst="rect">
              <a:avLst/>
            </a:prstGeom>
            <a:solidFill>
              <a:srgbClr val="FEFACB"/>
            </a:solidFill>
            <a:ln w="3175">
              <a:noFill/>
              <a:prstDash val="lgDash"/>
            </a:ln>
          </p:spPr>
          <p:txBody>
            <a:bodyPr wrap="square" lIns="0" rIns="0" anchor="ctr">
              <a:noAutofit/>
            </a:bodyPr>
            <a:lstStyle/>
            <a:p>
              <a:pPr algn="ctr"/>
              <a:r>
                <a:rPr lang="uk-UA" sz="800"/>
                <a:t>СЕС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EF2D261-443F-1258-FC06-7BA27D738331}"/>
                </a:ext>
              </a:extLst>
            </p:cNvPr>
            <p:cNvSpPr txBox="1"/>
            <p:nvPr/>
          </p:nvSpPr>
          <p:spPr>
            <a:xfrm>
              <a:off x="754892" y="5414644"/>
              <a:ext cx="245885" cy="134505"/>
            </a:xfrm>
            <a:prstGeom prst="rect">
              <a:avLst/>
            </a:prstGeom>
            <a:solidFill>
              <a:srgbClr val="FEFACB"/>
            </a:solidFill>
            <a:ln w="3175">
              <a:noFill/>
              <a:prstDash val="lgDash"/>
            </a:ln>
          </p:spPr>
          <p:txBody>
            <a:bodyPr wrap="square" lIns="0" rIns="0" anchor="ctr">
              <a:noAutofit/>
            </a:bodyPr>
            <a:lstStyle/>
            <a:p>
              <a:pPr algn="ctr"/>
              <a:r>
                <a:rPr lang="uk-UA" sz="800"/>
                <a:t>СЕС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A240DE8-EEC6-3120-2BDD-F179228407B1}"/>
                </a:ext>
              </a:extLst>
            </p:cNvPr>
            <p:cNvSpPr txBox="1"/>
            <p:nvPr/>
          </p:nvSpPr>
          <p:spPr>
            <a:xfrm>
              <a:off x="819812" y="4921521"/>
              <a:ext cx="306660" cy="134505"/>
            </a:xfrm>
            <a:prstGeom prst="rect">
              <a:avLst/>
            </a:prstGeom>
            <a:solidFill>
              <a:srgbClr val="B2C7E6"/>
            </a:solidFill>
            <a:ln w="3175">
              <a:noFill/>
              <a:prstDash val="lgDash"/>
            </a:ln>
          </p:spPr>
          <p:txBody>
            <a:bodyPr wrap="square" lIns="0" rIns="0" anchor="ctr">
              <a:noAutofit/>
            </a:bodyPr>
            <a:lstStyle/>
            <a:p>
              <a:pPr algn="ctr"/>
              <a:r>
                <a:rPr lang="uk-UA" sz="800"/>
                <a:t>Біогаз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314F428-D602-127C-1153-F66729400A1F}"/>
                </a:ext>
              </a:extLst>
            </p:cNvPr>
            <p:cNvSpPr txBox="1"/>
            <p:nvPr/>
          </p:nvSpPr>
          <p:spPr>
            <a:xfrm>
              <a:off x="418251" y="5305878"/>
              <a:ext cx="306660" cy="134505"/>
            </a:xfrm>
            <a:prstGeom prst="rect">
              <a:avLst/>
            </a:prstGeom>
            <a:solidFill>
              <a:srgbClr val="B2C7E6"/>
            </a:solidFill>
            <a:ln w="3175">
              <a:noFill/>
              <a:prstDash val="lgDash"/>
            </a:ln>
          </p:spPr>
          <p:txBody>
            <a:bodyPr wrap="square" lIns="0" rIns="0" anchor="ctr">
              <a:noAutofit/>
            </a:bodyPr>
            <a:lstStyle/>
            <a:p>
              <a:pPr algn="ctr"/>
              <a:r>
                <a:rPr lang="uk-UA" sz="800"/>
                <a:t>Біогаз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DDBC69-A475-EC87-62CB-7E330BA06A8B}"/>
                </a:ext>
              </a:extLst>
            </p:cNvPr>
            <p:cNvSpPr txBox="1"/>
            <p:nvPr/>
          </p:nvSpPr>
          <p:spPr>
            <a:xfrm>
              <a:off x="1433462" y="5681485"/>
              <a:ext cx="245885" cy="134505"/>
            </a:xfrm>
            <a:prstGeom prst="rect">
              <a:avLst/>
            </a:prstGeom>
            <a:solidFill>
              <a:srgbClr val="FEFACB"/>
            </a:solidFill>
            <a:ln w="3175">
              <a:noFill/>
              <a:prstDash val="lgDash"/>
            </a:ln>
          </p:spPr>
          <p:txBody>
            <a:bodyPr wrap="square" lIns="0" rIns="0" anchor="ctr">
              <a:noAutofit/>
            </a:bodyPr>
            <a:lstStyle/>
            <a:p>
              <a:pPr algn="ctr"/>
              <a:r>
                <a:rPr lang="uk-UA" sz="800"/>
                <a:t>СЕС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2965F6-0829-BBC5-2515-1B979FEDDAA3}"/>
                </a:ext>
              </a:extLst>
            </p:cNvPr>
            <p:cNvSpPr txBox="1"/>
            <p:nvPr/>
          </p:nvSpPr>
          <p:spPr>
            <a:xfrm>
              <a:off x="1852858" y="5718243"/>
              <a:ext cx="256826" cy="134505"/>
            </a:xfrm>
            <a:prstGeom prst="rect">
              <a:avLst/>
            </a:prstGeom>
            <a:solidFill>
              <a:srgbClr val="9197C9"/>
            </a:solidFill>
            <a:ln w="3175">
              <a:noFill/>
              <a:prstDash val="lgDash"/>
            </a:ln>
          </p:spPr>
          <p:txBody>
            <a:bodyPr wrap="square" lIns="0" rIns="0" anchor="ctr">
              <a:noAutofit/>
            </a:bodyPr>
            <a:lstStyle/>
            <a:p>
              <a:pPr algn="ctr"/>
              <a:r>
                <a:rPr lang="uk-UA" sz="800"/>
                <a:t>МГЕС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A06840-52A8-4233-C6A5-6A0E4C9BADD9}"/>
                </a:ext>
              </a:extLst>
            </p:cNvPr>
            <p:cNvSpPr txBox="1"/>
            <p:nvPr/>
          </p:nvSpPr>
          <p:spPr>
            <a:xfrm>
              <a:off x="1735386" y="5527030"/>
              <a:ext cx="245885" cy="134505"/>
            </a:xfrm>
            <a:prstGeom prst="rect">
              <a:avLst/>
            </a:prstGeom>
            <a:solidFill>
              <a:srgbClr val="FEFACB"/>
            </a:solidFill>
            <a:ln w="3175">
              <a:noFill/>
              <a:prstDash val="lgDash"/>
            </a:ln>
          </p:spPr>
          <p:txBody>
            <a:bodyPr wrap="square" lIns="0" rIns="0" anchor="ctr">
              <a:noAutofit/>
            </a:bodyPr>
            <a:lstStyle/>
            <a:p>
              <a:pPr algn="ctr"/>
              <a:r>
                <a:rPr lang="uk-UA" sz="800"/>
                <a:t>СЕС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CDC574-C4B2-483E-A44E-F337B53CA2F0}"/>
                </a:ext>
              </a:extLst>
            </p:cNvPr>
            <p:cNvSpPr txBox="1"/>
            <p:nvPr/>
          </p:nvSpPr>
          <p:spPr>
            <a:xfrm>
              <a:off x="1174905" y="5335155"/>
              <a:ext cx="256826" cy="134505"/>
            </a:xfrm>
            <a:prstGeom prst="rect">
              <a:avLst/>
            </a:prstGeom>
            <a:solidFill>
              <a:srgbClr val="9197C9"/>
            </a:solidFill>
            <a:ln w="3175">
              <a:noFill/>
              <a:prstDash val="lgDash"/>
            </a:ln>
          </p:spPr>
          <p:txBody>
            <a:bodyPr wrap="square" lIns="0" rIns="0" anchor="ctr">
              <a:noAutofit/>
            </a:bodyPr>
            <a:lstStyle/>
            <a:p>
              <a:pPr algn="ctr"/>
              <a:r>
                <a:rPr lang="uk-UA" sz="800"/>
                <a:t>МГЕС</a:t>
              </a:r>
            </a:p>
          </p:txBody>
        </p:sp>
      </p:grpSp>
      <p:sp>
        <p:nvSpPr>
          <p:cNvPr id="9" name="Овал 8">
            <a:extLst>
              <a:ext uri="{FF2B5EF4-FFF2-40B4-BE49-F238E27FC236}">
                <a16:creationId xmlns:a16="http://schemas.microsoft.com/office/drawing/2014/main" id="{6610C705-0C90-4790-6463-938EA4563398}"/>
              </a:ext>
            </a:extLst>
          </p:cNvPr>
          <p:cNvSpPr/>
          <p:nvPr/>
        </p:nvSpPr>
        <p:spPr>
          <a:xfrm>
            <a:off x="2221870" y="6143556"/>
            <a:ext cx="491769" cy="491769"/>
          </a:xfrm>
          <a:prstGeom prst="ellipse">
            <a:avLst/>
          </a:prstGeom>
          <a:solidFill>
            <a:srgbClr val="173A99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#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1</a:t>
            </a:r>
            <a:endParaRPr kumimoji="0" lang="LID4096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CCFC12-1E57-1934-3A08-66EF1D94C478}"/>
              </a:ext>
            </a:extLst>
          </p:cNvPr>
          <p:cNvSpPr txBox="1"/>
          <p:nvPr/>
        </p:nvSpPr>
        <p:spPr>
          <a:xfrm>
            <a:off x="2146677" y="6155855"/>
            <a:ext cx="2762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5429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Агрегація</a:t>
            </a:r>
          </a:p>
          <a:p>
            <a:pPr marL="542925"/>
            <a:r>
              <a:rPr lang="uk-UA" sz="1200">
                <a:latin typeface="Aptos"/>
              </a:rPr>
              <a:t>регіональний рівень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5B347EF3-D78E-BFAC-59AF-0B7072C40D44}"/>
              </a:ext>
            </a:extLst>
          </p:cNvPr>
          <p:cNvSpPr/>
          <p:nvPr/>
        </p:nvSpPr>
        <p:spPr>
          <a:xfrm>
            <a:off x="4790306" y="6143556"/>
            <a:ext cx="491769" cy="491769"/>
          </a:xfrm>
          <a:prstGeom prst="ellipse">
            <a:avLst/>
          </a:prstGeom>
          <a:solidFill>
            <a:srgbClr val="173A99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#</a:t>
            </a:r>
            <a:r>
              <a:rPr kumimoji="0" lang="uk-UA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2</a:t>
            </a:r>
            <a:endParaRPr kumimoji="0" lang="LID4096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7E84EE-9454-3FF8-723F-A8C513675CFE}"/>
              </a:ext>
            </a:extLst>
          </p:cNvPr>
          <p:cNvSpPr txBox="1"/>
          <p:nvPr/>
        </p:nvSpPr>
        <p:spPr>
          <a:xfrm>
            <a:off x="4720075" y="6155855"/>
            <a:ext cx="2448298" cy="461665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marL="54292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Оптимізація небалансів</a:t>
            </a:r>
          </a:p>
          <a:p>
            <a:pPr marL="54292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uk-UA" sz="1200">
                <a:latin typeface="Aptos"/>
              </a:rPr>
              <a:t>національний рівень</a:t>
            </a:r>
            <a:endParaRPr kumimoji="0" lang="uk-UA" sz="12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B55B777-0540-0209-2F6D-210A60364019}"/>
              </a:ext>
            </a:extLst>
          </p:cNvPr>
          <p:cNvSpPr/>
          <p:nvPr/>
        </p:nvSpPr>
        <p:spPr>
          <a:xfrm>
            <a:off x="7480146" y="6143556"/>
            <a:ext cx="491769" cy="491769"/>
          </a:xfrm>
          <a:prstGeom prst="ellipse">
            <a:avLst/>
          </a:prstGeom>
          <a:solidFill>
            <a:srgbClr val="173A99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#</a:t>
            </a:r>
            <a:r>
              <a:rPr kumimoji="0" lang="uk-UA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3</a:t>
            </a:r>
            <a:endParaRPr kumimoji="0" lang="LID4096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8D409A-A592-E05D-2719-F10DCBA39F34}"/>
              </a:ext>
            </a:extLst>
          </p:cNvPr>
          <p:cNvSpPr txBox="1"/>
          <p:nvPr/>
        </p:nvSpPr>
        <p:spPr>
          <a:xfrm>
            <a:off x="7400415" y="6155855"/>
            <a:ext cx="4572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292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Комерційна оптимізація</a:t>
            </a:r>
          </a:p>
          <a:p>
            <a:pPr marL="542925"/>
            <a:r>
              <a:rPr lang="uk-UA" sz="1200">
                <a:latin typeface="Aptos"/>
              </a:rPr>
              <a:t>національні та європейські ринки</a:t>
            </a:r>
          </a:p>
        </p:txBody>
      </p:sp>
      <p:sp>
        <p:nvSpPr>
          <p:cNvPr id="67" name="Дуга 66">
            <a:extLst>
              <a:ext uri="{FF2B5EF4-FFF2-40B4-BE49-F238E27FC236}">
                <a16:creationId xmlns:a16="http://schemas.microsoft.com/office/drawing/2014/main" id="{661AB0CE-4494-0C99-DF98-0552C3C4223B}"/>
              </a:ext>
            </a:extLst>
          </p:cNvPr>
          <p:cNvSpPr/>
          <p:nvPr/>
        </p:nvSpPr>
        <p:spPr>
          <a:xfrm>
            <a:off x="921839" y="3210933"/>
            <a:ext cx="2744171" cy="1926150"/>
          </a:xfrm>
          <a:prstGeom prst="arc">
            <a:avLst>
              <a:gd name="adj1" fmla="val 11459705"/>
              <a:gd name="adj2" fmla="val 20110595"/>
            </a:avLst>
          </a:prstGeom>
          <a:ln w="6350">
            <a:solidFill>
              <a:srgbClr val="173A99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8" name="Дуга 67">
            <a:extLst>
              <a:ext uri="{FF2B5EF4-FFF2-40B4-BE49-F238E27FC236}">
                <a16:creationId xmlns:a16="http://schemas.microsoft.com/office/drawing/2014/main" id="{416BCB05-B998-A394-295B-DF19D83519E9}"/>
              </a:ext>
            </a:extLst>
          </p:cNvPr>
          <p:cNvSpPr/>
          <p:nvPr/>
        </p:nvSpPr>
        <p:spPr>
          <a:xfrm>
            <a:off x="3509438" y="2829763"/>
            <a:ext cx="2667427" cy="1926150"/>
          </a:xfrm>
          <a:prstGeom prst="arc">
            <a:avLst>
              <a:gd name="adj1" fmla="val 11164000"/>
              <a:gd name="adj2" fmla="val 20387529"/>
            </a:avLst>
          </a:prstGeom>
          <a:ln w="6350">
            <a:solidFill>
              <a:srgbClr val="173A99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9" name="Дуга 68">
            <a:extLst>
              <a:ext uri="{FF2B5EF4-FFF2-40B4-BE49-F238E27FC236}">
                <a16:creationId xmlns:a16="http://schemas.microsoft.com/office/drawing/2014/main" id="{440BB5C6-1A22-34E2-8736-5D4BCEC5B299}"/>
              </a:ext>
            </a:extLst>
          </p:cNvPr>
          <p:cNvSpPr/>
          <p:nvPr/>
        </p:nvSpPr>
        <p:spPr>
          <a:xfrm>
            <a:off x="6086120" y="2428727"/>
            <a:ext cx="2647229" cy="2167957"/>
          </a:xfrm>
          <a:prstGeom prst="arc">
            <a:avLst>
              <a:gd name="adj1" fmla="val 11237788"/>
              <a:gd name="adj2" fmla="val 19800071"/>
            </a:avLst>
          </a:prstGeom>
          <a:ln w="6350">
            <a:solidFill>
              <a:srgbClr val="173A99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1" name="Freeform 294">
            <a:extLst>
              <a:ext uri="{FF2B5EF4-FFF2-40B4-BE49-F238E27FC236}">
                <a16:creationId xmlns:a16="http://schemas.microsoft.com/office/drawing/2014/main" id="{24104FD4-6120-97D3-2D25-61FF72E4E50C}"/>
              </a:ext>
            </a:extLst>
          </p:cNvPr>
          <p:cNvSpPr>
            <a:spLocks noChangeAspect="1"/>
          </p:cNvSpPr>
          <p:nvPr/>
        </p:nvSpPr>
        <p:spPr>
          <a:xfrm rot="10800000">
            <a:off x="9827310" y="3680817"/>
            <a:ext cx="263538" cy="263538"/>
          </a:xfrm>
          <a:custGeom>
            <a:avLst/>
            <a:gdLst/>
            <a:ahLst/>
            <a:cxnLst/>
            <a:rect l="l" t="t" r="r" b="b"/>
            <a:pathLst>
              <a:path w="432707" h="432707">
                <a:moveTo>
                  <a:pt x="216354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5" y="140902"/>
                  <a:pt x="432707" y="177102"/>
                  <a:pt x="432707" y="216354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4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  <a:moveTo>
                  <a:pt x="216072" y="70991"/>
                </a:moveTo>
                <a:cubicBezTo>
                  <a:pt x="211001" y="70991"/>
                  <a:pt x="206776" y="72681"/>
                  <a:pt x="203395" y="76062"/>
                </a:cubicBezTo>
                <a:lnTo>
                  <a:pt x="101416" y="178041"/>
                </a:lnTo>
                <a:lnTo>
                  <a:pt x="75780" y="203677"/>
                </a:lnTo>
                <a:cubicBezTo>
                  <a:pt x="72400" y="207057"/>
                  <a:pt x="70710" y="211283"/>
                  <a:pt x="70710" y="216354"/>
                </a:cubicBezTo>
                <a:cubicBezTo>
                  <a:pt x="70710" y="221424"/>
                  <a:pt x="72400" y="225650"/>
                  <a:pt x="75780" y="229031"/>
                </a:cubicBezTo>
                <a:lnTo>
                  <a:pt x="101416" y="254666"/>
                </a:lnTo>
                <a:lnTo>
                  <a:pt x="203395" y="356645"/>
                </a:lnTo>
                <a:cubicBezTo>
                  <a:pt x="206776" y="360026"/>
                  <a:pt x="211001" y="361716"/>
                  <a:pt x="216072" y="361716"/>
                </a:cubicBezTo>
                <a:cubicBezTo>
                  <a:pt x="221143" y="361716"/>
                  <a:pt x="225368" y="360026"/>
                  <a:pt x="228749" y="356645"/>
                </a:cubicBezTo>
                <a:lnTo>
                  <a:pt x="254384" y="331010"/>
                </a:lnTo>
                <a:cubicBezTo>
                  <a:pt x="257765" y="327629"/>
                  <a:pt x="259455" y="323404"/>
                  <a:pt x="259455" y="318333"/>
                </a:cubicBezTo>
                <a:cubicBezTo>
                  <a:pt x="259455" y="313262"/>
                  <a:pt x="257765" y="309036"/>
                  <a:pt x="254384" y="305656"/>
                </a:cubicBezTo>
                <a:lnTo>
                  <a:pt x="201141" y="252412"/>
                </a:lnTo>
                <a:lnTo>
                  <a:pt x="342560" y="252412"/>
                </a:lnTo>
                <a:cubicBezTo>
                  <a:pt x="347443" y="252412"/>
                  <a:pt x="351668" y="250628"/>
                  <a:pt x="355237" y="247060"/>
                </a:cubicBezTo>
                <a:cubicBezTo>
                  <a:pt x="358805" y="243492"/>
                  <a:pt x="360590" y="239266"/>
                  <a:pt x="360590" y="234383"/>
                </a:cubicBezTo>
                <a:lnTo>
                  <a:pt x="360590" y="198324"/>
                </a:lnTo>
                <a:cubicBezTo>
                  <a:pt x="360590" y="193441"/>
                  <a:pt x="358805" y="189215"/>
                  <a:pt x="355237" y="185647"/>
                </a:cubicBezTo>
                <a:cubicBezTo>
                  <a:pt x="351668" y="182079"/>
                  <a:pt x="347443" y="180295"/>
                  <a:pt x="342560" y="180295"/>
                </a:cubicBezTo>
                <a:lnTo>
                  <a:pt x="201141" y="180295"/>
                </a:lnTo>
                <a:lnTo>
                  <a:pt x="254384" y="127051"/>
                </a:lnTo>
                <a:cubicBezTo>
                  <a:pt x="257953" y="123483"/>
                  <a:pt x="259737" y="119257"/>
                  <a:pt x="259737" y="114374"/>
                </a:cubicBezTo>
                <a:cubicBezTo>
                  <a:pt x="259737" y="109491"/>
                  <a:pt x="257953" y="105266"/>
                  <a:pt x="254384" y="101697"/>
                </a:cubicBezTo>
                <a:lnTo>
                  <a:pt x="228749" y="76062"/>
                </a:lnTo>
                <a:cubicBezTo>
                  <a:pt x="225368" y="72681"/>
                  <a:pt x="221143" y="70991"/>
                  <a:pt x="216072" y="70991"/>
                </a:cubicBezTo>
                <a:close/>
              </a:path>
            </a:pathLst>
          </a:custGeom>
          <a:solidFill>
            <a:srgbClr val="173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</a:t>
            </a:r>
          </a:p>
        </p:txBody>
      </p:sp>
      <p:sp>
        <p:nvSpPr>
          <p:cNvPr id="72" name="Freeform 294">
            <a:extLst>
              <a:ext uri="{FF2B5EF4-FFF2-40B4-BE49-F238E27FC236}">
                <a16:creationId xmlns:a16="http://schemas.microsoft.com/office/drawing/2014/main" id="{E0F86DA6-5392-189F-7C9F-AB934B44C196}"/>
              </a:ext>
            </a:extLst>
          </p:cNvPr>
          <p:cNvSpPr>
            <a:spLocks noChangeAspect="1"/>
          </p:cNvSpPr>
          <p:nvPr/>
        </p:nvSpPr>
        <p:spPr>
          <a:xfrm rot="10800000">
            <a:off x="9827310" y="5289311"/>
            <a:ext cx="263538" cy="263538"/>
          </a:xfrm>
          <a:custGeom>
            <a:avLst/>
            <a:gdLst/>
            <a:ahLst/>
            <a:cxnLst/>
            <a:rect l="l" t="t" r="r" b="b"/>
            <a:pathLst>
              <a:path w="432707" h="432707">
                <a:moveTo>
                  <a:pt x="216354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5" y="140902"/>
                  <a:pt x="432707" y="177102"/>
                  <a:pt x="432707" y="216354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4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  <a:moveTo>
                  <a:pt x="216072" y="70991"/>
                </a:moveTo>
                <a:cubicBezTo>
                  <a:pt x="211001" y="70991"/>
                  <a:pt x="206776" y="72681"/>
                  <a:pt x="203395" y="76062"/>
                </a:cubicBezTo>
                <a:lnTo>
                  <a:pt x="101416" y="178041"/>
                </a:lnTo>
                <a:lnTo>
                  <a:pt x="75780" y="203677"/>
                </a:lnTo>
                <a:cubicBezTo>
                  <a:pt x="72400" y="207057"/>
                  <a:pt x="70710" y="211283"/>
                  <a:pt x="70710" y="216354"/>
                </a:cubicBezTo>
                <a:cubicBezTo>
                  <a:pt x="70710" y="221424"/>
                  <a:pt x="72400" y="225650"/>
                  <a:pt x="75780" y="229031"/>
                </a:cubicBezTo>
                <a:lnTo>
                  <a:pt x="101416" y="254666"/>
                </a:lnTo>
                <a:lnTo>
                  <a:pt x="203395" y="356645"/>
                </a:lnTo>
                <a:cubicBezTo>
                  <a:pt x="206776" y="360026"/>
                  <a:pt x="211001" y="361716"/>
                  <a:pt x="216072" y="361716"/>
                </a:cubicBezTo>
                <a:cubicBezTo>
                  <a:pt x="221143" y="361716"/>
                  <a:pt x="225368" y="360026"/>
                  <a:pt x="228749" y="356645"/>
                </a:cubicBezTo>
                <a:lnTo>
                  <a:pt x="254384" y="331010"/>
                </a:lnTo>
                <a:cubicBezTo>
                  <a:pt x="257765" y="327629"/>
                  <a:pt x="259455" y="323404"/>
                  <a:pt x="259455" y="318333"/>
                </a:cubicBezTo>
                <a:cubicBezTo>
                  <a:pt x="259455" y="313262"/>
                  <a:pt x="257765" y="309036"/>
                  <a:pt x="254384" y="305656"/>
                </a:cubicBezTo>
                <a:lnTo>
                  <a:pt x="201141" y="252412"/>
                </a:lnTo>
                <a:lnTo>
                  <a:pt x="342560" y="252412"/>
                </a:lnTo>
                <a:cubicBezTo>
                  <a:pt x="347443" y="252412"/>
                  <a:pt x="351668" y="250628"/>
                  <a:pt x="355237" y="247060"/>
                </a:cubicBezTo>
                <a:cubicBezTo>
                  <a:pt x="358805" y="243492"/>
                  <a:pt x="360590" y="239266"/>
                  <a:pt x="360590" y="234383"/>
                </a:cubicBezTo>
                <a:lnTo>
                  <a:pt x="360590" y="198324"/>
                </a:lnTo>
                <a:cubicBezTo>
                  <a:pt x="360590" y="193441"/>
                  <a:pt x="358805" y="189215"/>
                  <a:pt x="355237" y="185647"/>
                </a:cubicBezTo>
                <a:cubicBezTo>
                  <a:pt x="351668" y="182079"/>
                  <a:pt x="347443" y="180295"/>
                  <a:pt x="342560" y="180295"/>
                </a:cubicBezTo>
                <a:lnTo>
                  <a:pt x="201141" y="180295"/>
                </a:lnTo>
                <a:lnTo>
                  <a:pt x="254384" y="127051"/>
                </a:lnTo>
                <a:cubicBezTo>
                  <a:pt x="257953" y="123483"/>
                  <a:pt x="259737" y="119257"/>
                  <a:pt x="259737" y="114374"/>
                </a:cubicBezTo>
                <a:cubicBezTo>
                  <a:pt x="259737" y="109491"/>
                  <a:pt x="257953" y="105266"/>
                  <a:pt x="254384" y="101697"/>
                </a:cubicBezTo>
                <a:lnTo>
                  <a:pt x="228749" y="76062"/>
                </a:lnTo>
                <a:cubicBezTo>
                  <a:pt x="225368" y="72681"/>
                  <a:pt x="221143" y="70991"/>
                  <a:pt x="216072" y="70991"/>
                </a:cubicBezTo>
                <a:close/>
              </a:path>
            </a:pathLst>
          </a:custGeom>
          <a:solidFill>
            <a:srgbClr val="173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6C516EF-FF7B-736E-1B35-A67B5B8E3370}"/>
              </a:ext>
            </a:extLst>
          </p:cNvPr>
          <p:cNvSpPr txBox="1"/>
          <p:nvPr/>
        </p:nvSpPr>
        <p:spPr>
          <a:xfrm>
            <a:off x="10257778" y="4623845"/>
            <a:ext cx="1754395" cy="1372662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</p:spPr>
        <p:txBody>
          <a:bodyPr wrap="square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Європа: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Угорщина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k-UA" sz="1200">
                <a:solidFill>
                  <a:srgbClr val="151515"/>
                </a:solidFill>
                <a:latin typeface="Aptos"/>
              </a:rPr>
              <a:t>Словаччина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Румунія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k-UA" sz="1200">
                <a:solidFill>
                  <a:srgbClr val="151515"/>
                </a:solidFill>
                <a:latin typeface="Aptos"/>
              </a:rPr>
              <a:t>Польща</a:t>
            </a: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Дуга 4">
            <a:extLst>
              <a:ext uri="{FF2B5EF4-FFF2-40B4-BE49-F238E27FC236}">
                <a16:creationId xmlns:a16="http://schemas.microsoft.com/office/drawing/2014/main" id="{F6E97DB9-CB36-41FC-3E1D-CCCAA7F0E5BF}"/>
              </a:ext>
            </a:extLst>
          </p:cNvPr>
          <p:cNvSpPr/>
          <p:nvPr/>
        </p:nvSpPr>
        <p:spPr>
          <a:xfrm>
            <a:off x="8550907" y="1870226"/>
            <a:ext cx="2996323" cy="2520677"/>
          </a:xfrm>
          <a:prstGeom prst="arc">
            <a:avLst>
              <a:gd name="adj1" fmla="val 11346072"/>
              <a:gd name="adj2" fmla="val 19520399"/>
            </a:avLst>
          </a:prstGeom>
          <a:ln w="6350">
            <a:solidFill>
              <a:srgbClr val="173A99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33" name="Соединитель: уступ 32">
            <a:extLst>
              <a:ext uri="{FF2B5EF4-FFF2-40B4-BE49-F238E27FC236}">
                <a16:creationId xmlns:a16="http://schemas.microsoft.com/office/drawing/2014/main" id="{ECEAF39A-3284-593B-B653-F2D296187804}"/>
              </a:ext>
            </a:extLst>
          </p:cNvPr>
          <p:cNvCxnSpPr>
            <a:stCxn id="35" idx="3"/>
            <a:endCxn id="53" idx="1"/>
          </p:cNvCxnSpPr>
          <p:nvPr/>
        </p:nvCxnSpPr>
        <p:spPr>
          <a:xfrm>
            <a:off x="4562200" y="3858663"/>
            <a:ext cx="414655" cy="1263510"/>
          </a:xfrm>
          <a:prstGeom prst="bentConnector3">
            <a:avLst/>
          </a:prstGeom>
          <a:ln w="3175">
            <a:solidFill>
              <a:srgbClr val="426CE2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: уступ 44">
            <a:extLst>
              <a:ext uri="{FF2B5EF4-FFF2-40B4-BE49-F238E27FC236}">
                <a16:creationId xmlns:a16="http://schemas.microsoft.com/office/drawing/2014/main" id="{9B6F7E00-7874-833B-C417-117839B9AAF2}"/>
              </a:ext>
            </a:extLst>
          </p:cNvPr>
          <p:cNvCxnSpPr>
            <a:cxnSpLocks/>
            <a:stCxn id="47" idx="3"/>
            <a:endCxn id="61" idx="1"/>
          </p:cNvCxnSpPr>
          <p:nvPr/>
        </p:nvCxnSpPr>
        <p:spPr>
          <a:xfrm>
            <a:off x="7222323" y="3574459"/>
            <a:ext cx="376436" cy="1260216"/>
          </a:xfrm>
          <a:prstGeom prst="bentConnector3">
            <a:avLst>
              <a:gd name="adj1" fmla="val 50000"/>
            </a:avLst>
          </a:prstGeom>
          <a:ln w="3175">
            <a:solidFill>
              <a:srgbClr val="426CE2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655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07676-CE7C-FED2-EB3C-71CFB19C0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Контакти</a:t>
            </a:r>
            <a:endParaRPr lang="LID4096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B7D17FE-0EF1-93D7-248A-B757C74FA4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A" smtClean="0"/>
              <a:pPr/>
              <a:t>19</a:t>
            </a:fld>
            <a:endParaRPr lang="en-U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AB3114-82AC-4529-50A7-A39940C1588A}"/>
              </a:ext>
            </a:extLst>
          </p:cNvPr>
          <p:cNvSpPr txBox="1"/>
          <p:nvPr/>
        </p:nvSpPr>
        <p:spPr>
          <a:xfrm>
            <a:off x="1576756" y="5860667"/>
            <a:ext cx="1639519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200" b="1">
                <a:solidFill>
                  <a:schemeClr val="accent1"/>
                </a:solidFill>
              </a:rPr>
              <a:t>facebook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9C30A7-366E-F043-3B5C-4BE030687AD2}"/>
              </a:ext>
            </a:extLst>
          </p:cNvPr>
          <p:cNvSpPr txBox="1"/>
          <p:nvPr/>
        </p:nvSpPr>
        <p:spPr>
          <a:xfrm>
            <a:off x="4597028" y="5860667"/>
            <a:ext cx="1571586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200" b="1">
                <a:solidFill>
                  <a:srgbClr val="173A99"/>
                </a:solidFill>
              </a:rPr>
              <a:t>ecu.gov.ua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E81EE-8614-3505-C764-9BE9123FD9D4}"/>
              </a:ext>
            </a:extLst>
          </p:cNvPr>
          <p:cNvSpPr txBox="1"/>
          <p:nvPr/>
        </p:nvSpPr>
        <p:spPr>
          <a:xfrm>
            <a:off x="7500086" y="5860667"/>
            <a:ext cx="1061162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200" b="1">
                <a:solidFill>
                  <a:schemeClr val="accent1"/>
                </a:solidFill>
              </a:rPr>
              <a:t>linkedin</a:t>
            </a:r>
          </a:p>
        </p:txBody>
      </p:sp>
      <p:grpSp>
        <p:nvGrpSpPr>
          <p:cNvPr id="9" name="Graphic 305">
            <a:extLst>
              <a:ext uri="{FF2B5EF4-FFF2-40B4-BE49-F238E27FC236}">
                <a16:creationId xmlns:a16="http://schemas.microsoft.com/office/drawing/2014/main" id="{74CA2798-4B7A-0A83-6C74-6D4678ABD2F2}"/>
              </a:ext>
            </a:extLst>
          </p:cNvPr>
          <p:cNvGrpSpPr>
            <a:grpSpLocks noChangeAspect="1"/>
          </p:cNvGrpSpPr>
          <p:nvPr/>
        </p:nvGrpSpPr>
        <p:grpSpPr>
          <a:xfrm>
            <a:off x="3604829" y="5596600"/>
            <a:ext cx="712800" cy="712800"/>
            <a:chOff x="4171558" y="5435713"/>
            <a:chExt cx="900000" cy="900000"/>
          </a:xfrm>
          <a:solidFill>
            <a:srgbClr val="173A99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33F7A83-F725-0A91-638A-059F1DE08A92}"/>
                </a:ext>
              </a:extLst>
            </p:cNvPr>
            <p:cNvSpPr/>
            <p:nvPr/>
          </p:nvSpPr>
          <p:spPr>
            <a:xfrm>
              <a:off x="4459558" y="5435713"/>
              <a:ext cx="36000" cy="36000"/>
            </a:xfrm>
            <a:custGeom>
              <a:avLst/>
              <a:gdLst>
                <a:gd name="connsiteX0" fmla="*/ 0 w 36000"/>
                <a:gd name="connsiteY0" fmla="*/ 0 h 36000"/>
                <a:gd name="connsiteX1" fmla="*/ 36000 w 36000"/>
                <a:gd name="connsiteY1" fmla="*/ 0 h 36000"/>
                <a:gd name="connsiteX2" fmla="*/ 36000 w 36000"/>
                <a:gd name="connsiteY2" fmla="*/ 36000 h 36000"/>
                <a:gd name="connsiteX3" fmla="*/ 0 w 36000"/>
                <a:gd name="connsiteY3" fmla="*/ 36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00" h="36000">
                  <a:moveTo>
                    <a:pt x="0" y="0"/>
                  </a:moveTo>
                  <a:lnTo>
                    <a:pt x="36000" y="0"/>
                  </a:lnTo>
                  <a:lnTo>
                    <a:pt x="36000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CA31803-CDF6-977E-9EDC-381ADD474AB4}"/>
                </a:ext>
              </a:extLst>
            </p:cNvPr>
            <p:cNvSpPr/>
            <p:nvPr/>
          </p:nvSpPr>
          <p:spPr>
            <a:xfrm>
              <a:off x="4495558" y="5435713"/>
              <a:ext cx="288000" cy="180000"/>
            </a:xfrm>
            <a:custGeom>
              <a:avLst/>
              <a:gdLst>
                <a:gd name="connsiteX0" fmla="*/ 72000 w 288000"/>
                <a:gd name="connsiteY0" fmla="*/ 108000 h 180000"/>
                <a:gd name="connsiteX1" fmla="*/ 72000 w 288000"/>
                <a:gd name="connsiteY1" fmla="*/ 72000 h 180000"/>
                <a:gd name="connsiteX2" fmla="*/ 108000 w 288000"/>
                <a:gd name="connsiteY2" fmla="*/ 72000 h 180000"/>
                <a:gd name="connsiteX3" fmla="*/ 108000 w 288000"/>
                <a:gd name="connsiteY3" fmla="*/ 108000 h 180000"/>
                <a:gd name="connsiteX4" fmla="*/ 72000 w 288000"/>
                <a:gd name="connsiteY4" fmla="*/ 108000 h 180000"/>
                <a:gd name="connsiteX5" fmla="*/ 72000 w 288000"/>
                <a:gd name="connsiteY5" fmla="*/ 144000 h 180000"/>
                <a:gd name="connsiteX6" fmla="*/ 72000 w 288000"/>
                <a:gd name="connsiteY6" fmla="*/ 180000 h 180000"/>
                <a:gd name="connsiteX7" fmla="*/ 108000 w 288000"/>
                <a:gd name="connsiteY7" fmla="*/ 180000 h 180000"/>
                <a:gd name="connsiteX8" fmla="*/ 108000 w 288000"/>
                <a:gd name="connsiteY8" fmla="*/ 144000 h 180000"/>
                <a:gd name="connsiteX9" fmla="*/ 144000 w 288000"/>
                <a:gd name="connsiteY9" fmla="*/ 144000 h 180000"/>
                <a:gd name="connsiteX10" fmla="*/ 144000 w 288000"/>
                <a:gd name="connsiteY10" fmla="*/ 108000 h 180000"/>
                <a:gd name="connsiteX11" fmla="*/ 144000 w 288000"/>
                <a:gd name="connsiteY11" fmla="*/ 72000 h 180000"/>
                <a:gd name="connsiteX12" fmla="*/ 180000 w 288000"/>
                <a:gd name="connsiteY12" fmla="*/ 72000 h 180000"/>
                <a:gd name="connsiteX13" fmla="*/ 180000 w 288000"/>
                <a:gd name="connsiteY13" fmla="*/ 108000 h 180000"/>
                <a:gd name="connsiteX14" fmla="*/ 216000 w 288000"/>
                <a:gd name="connsiteY14" fmla="*/ 108000 h 180000"/>
                <a:gd name="connsiteX15" fmla="*/ 216000 w 288000"/>
                <a:gd name="connsiteY15" fmla="*/ 144000 h 180000"/>
                <a:gd name="connsiteX16" fmla="*/ 180000 w 288000"/>
                <a:gd name="connsiteY16" fmla="*/ 144000 h 180000"/>
                <a:gd name="connsiteX17" fmla="*/ 180000 w 288000"/>
                <a:gd name="connsiteY17" fmla="*/ 180000 h 180000"/>
                <a:gd name="connsiteX18" fmla="*/ 216000 w 288000"/>
                <a:gd name="connsiteY18" fmla="*/ 180000 h 180000"/>
                <a:gd name="connsiteX19" fmla="*/ 252000 w 288000"/>
                <a:gd name="connsiteY19" fmla="*/ 180000 h 180000"/>
                <a:gd name="connsiteX20" fmla="*/ 288000 w 288000"/>
                <a:gd name="connsiteY20" fmla="*/ 180000 h 180000"/>
                <a:gd name="connsiteX21" fmla="*/ 288000 w 288000"/>
                <a:gd name="connsiteY21" fmla="*/ 144000 h 180000"/>
                <a:gd name="connsiteX22" fmla="*/ 252000 w 288000"/>
                <a:gd name="connsiteY22" fmla="*/ 144000 h 180000"/>
                <a:gd name="connsiteX23" fmla="*/ 252000 w 288000"/>
                <a:gd name="connsiteY23" fmla="*/ 108000 h 180000"/>
                <a:gd name="connsiteX24" fmla="*/ 252000 w 288000"/>
                <a:gd name="connsiteY24" fmla="*/ 72000 h 180000"/>
                <a:gd name="connsiteX25" fmla="*/ 216000 w 288000"/>
                <a:gd name="connsiteY25" fmla="*/ 72000 h 180000"/>
                <a:gd name="connsiteX26" fmla="*/ 216000 w 288000"/>
                <a:gd name="connsiteY26" fmla="*/ 36000 h 180000"/>
                <a:gd name="connsiteX27" fmla="*/ 252000 w 288000"/>
                <a:gd name="connsiteY27" fmla="*/ 36000 h 180000"/>
                <a:gd name="connsiteX28" fmla="*/ 252000 w 288000"/>
                <a:gd name="connsiteY28" fmla="*/ 72000 h 180000"/>
                <a:gd name="connsiteX29" fmla="*/ 288000 w 288000"/>
                <a:gd name="connsiteY29" fmla="*/ 72000 h 180000"/>
                <a:gd name="connsiteX30" fmla="*/ 288000 w 288000"/>
                <a:gd name="connsiteY30" fmla="*/ 36000 h 180000"/>
                <a:gd name="connsiteX31" fmla="*/ 288000 w 288000"/>
                <a:gd name="connsiteY31" fmla="*/ 0 h 180000"/>
                <a:gd name="connsiteX32" fmla="*/ 252000 w 288000"/>
                <a:gd name="connsiteY32" fmla="*/ 0 h 180000"/>
                <a:gd name="connsiteX33" fmla="*/ 216000 w 288000"/>
                <a:gd name="connsiteY33" fmla="*/ 0 h 180000"/>
                <a:gd name="connsiteX34" fmla="*/ 180000 w 288000"/>
                <a:gd name="connsiteY34" fmla="*/ 0 h 180000"/>
                <a:gd name="connsiteX35" fmla="*/ 144000 w 288000"/>
                <a:gd name="connsiteY35" fmla="*/ 0 h 180000"/>
                <a:gd name="connsiteX36" fmla="*/ 144000 w 288000"/>
                <a:gd name="connsiteY36" fmla="*/ 36000 h 180000"/>
                <a:gd name="connsiteX37" fmla="*/ 108000 w 288000"/>
                <a:gd name="connsiteY37" fmla="*/ 36000 h 180000"/>
                <a:gd name="connsiteX38" fmla="*/ 108000 w 288000"/>
                <a:gd name="connsiteY38" fmla="*/ 0 h 180000"/>
                <a:gd name="connsiteX39" fmla="*/ 72000 w 288000"/>
                <a:gd name="connsiteY39" fmla="*/ 0 h 180000"/>
                <a:gd name="connsiteX40" fmla="*/ 36000 w 288000"/>
                <a:gd name="connsiteY40" fmla="*/ 0 h 180000"/>
                <a:gd name="connsiteX41" fmla="*/ 36000 w 288000"/>
                <a:gd name="connsiteY41" fmla="*/ 36000 h 180000"/>
                <a:gd name="connsiteX42" fmla="*/ 0 w 288000"/>
                <a:gd name="connsiteY42" fmla="*/ 36000 h 180000"/>
                <a:gd name="connsiteX43" fmla="*/ 0 w 288000"/>
                <a:gd name="connsiteY43" fmla="*/ 72000 h 180000"/>
                <a:gd name="connsiteX44" fmla="*/ 0 w 288000"/>
                <a:gd name="connsiteY44" fmla="*/ 108000 h 180000"/>
                <a:gd name="connsiteX45" fmla="*/ 36000 w 288000"/>
                <a:gd name="connsiteY45" fmla="*/ 108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88000" h="180000">
                  <a:moveTo>
                    <a:pt x="72000" y="108000"/>
                  </a:moveTo>
                  <a:lnTo>
                    <a:pt x="72000" y="72000"/>
                  </a:lnTo>
                  <a:lnTo>
                    <a:pt x="108000" y="72000"/>
                  </a:lnTo>
                  <a:lnTo>
                    <a:pt x="108000" y="108000"/>
                  </a:lnTo>
                  <a:lnTo>
                    <a:pt x="72000" y="108000"/>
                  </a:lnTo>
                  <a:lnTo>
                    <a:pt x="72000" y="144000"/>
                  </a:lnTo>
                  <a:lnTo>
                    <a:pt x="72000" y="180000"/>
                  </a:lnTo>
                  <a:lnTo>
                    <a:pt x="108000" y="180000"/>
                  </a:lnTo>
                  <a:lnTo>
                    <a:pt x="108000" y="144000"/>
                  </a:lnTo>
                  <a:lnTo>
                    <a:pt x="144000" y="144000"/>
                  </a:lnTo>
                  <a:lnTo>
                    <a:pt x="144000" y="108000"/>
                  </a:lnTo>
                  <a:lnTo>
                    <a:pt x="144000" y="72000"/>
                  </a:lnTo>
                  <a:lnTo>
                    <a:pt x="180000" y="72000"/>
                  </a:lnTo>
                  <a:lnTo>
                    <a:pt x="180000" y="108000"/>
                  </a:lnTo>
                  <a:lnTo>
                    <a:pt x="216000" y="108000"/>
                  </a:lnTo>
                  <a:lnTo>
                    <a:pt x="216000" y="144000"/>
                  </a:lnTo>
                  <a:lnTo>
                    <a:pt x="180000" y="144000"/>
                  </a:lnTo>
                  <a:lnTo>
                    <a:pt x="180000" y="180000"/>
                  </a:lnTo>
                  <a:lnTo>
                    <a:pt x="216000" y="180000"/>
                  </a:lnTo>
                  <a:lnTo>
                    <a:pt x="252000" y="180000"/>
                  </a:lnTo>
                  <a:lnTo>
                    <a:pt x="288000" y="180000"/>
                  </a:lnTo>
                  <a:lnTo>
                    <a:pt x="288000" y="144000"/>
                  </a:lnTo>
                  <a:lnTo>
                    <a:pt x="252000" y="144000"/>
                  </a:lnTo>
                  <a:lnTo>
                    <a:pt x="252000" y="108000"/>
                  </a:lnTo>
                  <a:lnTo>
                    <a:pt x="252000" y="72000"/>
                  </a:lnTo>
                  <a:lnTo>
                    <a:pt x="216000" y="72000"/>
                  </a:lnTo>
                  <a:lnTo>
                    <a:pt x="216000" y="36000"/>
                  </a:lnTo>
                  <a:lnTo>
                    <a:pt x="252000" y="36000"/>
                  </a:lnTo>
                  <a:lnTo>
                    <a:pt x="252000" y="72000"/>
                  </a:lnTo>
                  <a:lnTo>
                    <a:pt x="288000" y="72000"/>
                  </a:lnTo>
                  <a:lnTo>
                    <a:pt x="288000" y="36000"/>
                  </a:lnTo>
                  <a:lnTo>
                    <a:pt x="288000" y="0"/>
                  </a:lnTo>
                  <a:lnTo>
                    <a:pt x="252000" y="0"/>
                  </a:lnTo>
                  <a:lnTo>
                    <a:pt x="216000" y="0"/>
                  </a:lnTo>
                  <a:lnTo>
                    <a:pt x="180000" y="0"/>
                  </a:lnTo>
                  <a:lnTo>
                    <a:pt x="144000" y="0"/>
                  </a:lnTo>
                  <a:lnTo>
                    <a:pt x="144000" y="36000"/>
                  </a:lnTo>
                  <a:lnTo>
                    <a:pt x="108000" y="36000"/>
                  </a:lnTo>
                  <a:lnTo>
                    <a:pt x="108000" y="0"/>
                  </a:lnTo>
                  <a:lnTo>
                    <a:pt x="72000" y="0"/>
                  </a:lnTo>
                  <a:lnTo>
                    <a:pt x="36000" y="0"/>
                  </a:lnTo>
                  <a:lnTo>
                    <a:pt x="36000" y="36000"/>
                  </a:lnTo>
                  <a:lnTo>
                    <a:pt x="0" y="36000"/>
                  </a:lnTo>
                  <a:lnTo>
                    <a:pt x="0" y="72000"/>
                  </a:lnTo>
                  <a:lnTo>
                    <a:pt x="0" y="108000"/>
                  </a:lnTo>
                  <a:lnTo>
                    <a:pt x="36000" y="108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0C70069-76EF-5024-4EAB-58A9855A56A0}"/>
                </a:ext>
              </a:extLst>
            </p:cNvPr>
            <p:cNvSpPr/>
            <p:nvPr/>
          </p:nvSpPr>
          <p:spPr>
            <a:xfrm>
              <a:off x="4531558" y="5615713"/>
              <a:ext cx="36000" cy="108000"/>
            </a:xfrm>
            <a:custGeom>
              <a:avLst/>
              <a:gdLst>
                <a:gd name="connsiteX0" fmla="*/ 0 w 36000"/>
                <a:gd name="connsiteY0" fmla="*/ 36000 h 108000"/>
                <a:gd name="connsiteX1" fmla="*/ 0 w 36000"/>
                <a:gd name="connsiteY1" fmla="*/ 72000 h 108000"/>
                <a:gd name="connsiteX2" fmla="*/ 0 w 36000"/>
                <a:gd name="connsiteY2" fmla="*/ 108000 h 108000"/>
                <a:gd name="connsiteX3" fmla="*/ 36000 w 36000"/>
                <a:gd name="connsiteY3" fmla="*/ 108000 h 108000"/>
                <a:gd name="connsiteX4" fmla="*/ 36000 w 36000"/>
                <a:gd name="connsiteY4" fmla="*/ 72000 h 108000"/>
                <a:gd name="connsiteX5" fmla="*/ 36000 w 36000"/>
                <a:gd name="connsiteY5" fmla="*/ 36000 h 108000"/>
                <a:gd name="connsiteX6" fmla="*/ 36000 w 36000"/>
                <a:gd name="connsiteY6" fmla="*/ 0 h 108000"/>
                <a:gd name="connsiteX7" fmla="*/ 0 w 36000"/>
                <a:gd name="connsiteY7" fmla="*/ 0 h 1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000" h="108000">
                  <a:moveTo>
                    <a:pt x="0" y="36000"/>
                  </a:moveTo>
                  <a:lnTo>
                    <a:pt x="0" y="72000"/>
                  </a:lnTo>
                  <a:lnTo>
                    <a:pt x="0" y="108000"/>
                  </a:lnTo>
                  <a:lnTo>
                    <a:pt x="36000" y="108000"/>
                  </a:lnTo>
                  <a:lnTo>
                    <a:pt x="36000" y="72000"/>
                  </a:lnTo>
                  <a:lnTo>
                    <a:pt x="36000" y="36000"/>
                  </a:lnTo>
                  <a:lnTo>
                    <a:pt x="36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BBC9452-56C4-C7EA-1693-31CD45349F99}"/>
                </a:ext>
              </a:extLst>
            </p:cNvPr>
            <p:cNvSpPr/>
            <p:nvPr/>
          </p:nvSpPr>
          <p:spPr>
            <a:xfrm>
              <a:off x="4603558" y="5615713"/>
              <a:ext cx="216000" cy="216000"/>
            </a:xfrm>
            <a:custGeom>
              <a:avLst/>
              <a:gdLst>
                <a:gd name="connsiteX0" fmla="*/ 0 w 216000"/>
                <a:gd name="connsiteY0" fmla="*/ 72000 h 216000"/>
                <a:gd name="connsiteX1" fmla="*/ 0 w 216000"/>
                <a:gd name="connsiteY1" fmla="*/ 108000 h 216000"/>
                <a:gd name="connsiteX2" fmla="*/ 36000 w 216000"/>
                <a:gd name="connsiteY2" fmla="*/ 108000 h 216000"/>
                <a:gd name="connsiteX3" fmla="*/ 36000 w 216000"/>
                <a:gd name="connsiteY3" fmla="*/ 144000 h 216000"/>
                <a:gd name="connsiteX4" fmla="*/ 36000 w 216000"/>
                <a:gd name="connsiteY4" fmla="*/ 180000 h 216000"/>
                <a:gd name="connsiteX5" fmla="*/ 72000 w 216000"/>
                <a:gd name="connsiteY5" fmla="*/ 180000 h 216000"/>
                <a:gd name="connsiteX6" fmla="*/ 108000 w 216000"/>
                <a:gd name="connsiteY6" fmla="*/ 180000 h 216000"/>
                <a:gd name="connsiteX7" fmla="*/ 108000 w 216000"/>
                <a:gd name="connsiteY7" fmla="*/ 216000 h 216000"/>
                <a:gd name="connsiteX8" fmla="*/ 144000 w 216000"/>
                <a:gd name="connsiteY8" fmla="*/ 216000 h 216000"/>
                <a:gd name="connsiteX9" fmla="*/ 180000 w 216000"/>
                <a:gd name="connsiteY9" fmla="*/ 216000 h 216000"/>
                <a:gd name="connsiteX10" fmla="*/ 216000 w 216000"/>
                <a:gd name="connsiteY10" fmla="*/ 216000 h 216000"/>
                <a:gd name="connsiteX11" fmla="*/ 216000 w 216000"/>
                <a:gd name="connsiteY11" fmla="*/ 180000 h 216000"/>
                <a:gd name="connsiteX12" fmla="*/ 180000 w 216000"/>
                <a:gd name="connsiteY12" fmla="*/ 180000 h 216000"/>
                <a:gd name="connsiteX13" fmla="*/ 144000 w 216000"/>
                <a:gd name="connsiteY13" fmla="*/ 180000 h 216000"/>
                <a:gd name="connsiteX14" fmla="*/ 144000 w 216000"/>
                <a:gd name="connsiteY14" fmla="*/ 144000 h 216000"/>
                <a:gd name="connsiteX15" fmla="*/ 144000 w 216000"/>
                <a:gd name="connsiteY15" fmla="*/ 108000 h 216000"/>
                <a:gd name="connsiteX16" fmla="*/ 108000 w 216000"/>
                <a:gd name="connsiteY16" fmla="*/ 108000 h 216000"/>
                <a:gd name="connsiteX17" fmla="*/ 108000 w 216000"/>
                <a:gd name="connsiteY17" fmla="*/ 144000 h 216000"/>
                <a:gd name="connsiteX18" fmla="*/ 72000 w 216000"/>
                <a:gd name="connsiteY18" fmla="*/ 144000 h 216000"/>
                <a:gd name="connsiteX19" fmla="*/ 72000 w 216000"/>
                <a:gd name="connsiteY19" fmla="*/ 108000 h 216000"/>
                <a:gd name="connsiteX20" fmla="*/ 72000 w 216000"/>
                <a:gd name="connsiteY20" fmla="*/ 72000 h 216000"/>
                <a:gd name="connsiteX21" fmla="*/ 36000 w 216000"/>
                <a:gd name="connsiteY21" fmla="*/ 72000 h 216000"/>
                <a:gd name="connsiteX22" fmla="*/ 36000 w 216000"/>
                <a:gd name="connsiteY22" fmla="*/ 36000 h 216000"/>
                <a:gd name="connsiteX23" fmla="*/ 36000 w 216000"/>
                <a:gd name="connsiteY23" fmla="*/ 0 h 216000"/>
                <a:gd name="connsiteX24" fmla="*/ 0 w 216000"/>
                <a:gd name="connsiteY24" fmla="*/ 0 h 216000"/>
                <a:gd name="connsiteX25" fmla="*/ 0 w 216000"/>
                <a:gd name="connsiteY25" fmla="*/ 36000 h 2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6000" h="216000">
                  <a:moveTo>
                    <a:pt x="0" y="72000"/>
                  </a:moveTo>
                  <a:lnTo>
                    <a:pt x="0" y="108000"/>
                  </a:lnTo>
                  <a:lnTo>
                    <a:pt x="36000" y="108000"/>
                  </a:lnTo>
                  <a:lnTo>
                    <a:pt x="36000" y="144000"/>
                  </a:lnTo>
                  <a:lnTo>
                    <a:pt x="36000" y="180000"/>
                  </a:lnTo>
                  <a:lnTo>
                    <a:pt x="72000" y="180000"/>
                  </a:lnTo>
                  <a:lnTo>
                    <a:pt x="108000" y="180000"/>
                  </a:lnTo>
                  <a:lnTo>
                    <a:pt x="108000" y="216000"/>
                  </a:lnTo>
                  <a:lnTo>
                    <a:pt x="144000" y="216000"/>
                  </a:lnTo>
                  <a:lnTo>
                    <a:pt x="180000" y="216000"/>
                  </a:lnTo>
                  <a:lnTo>
                    <a:pt x="216000" y="216000"/>
                  </a:lnTo>
                  <a:lnTo>
                    <a:pt x="216000" y="180000"/>
                  </a:lnTo>
                  <a:lnTo>
                    <a:pt x="180000" y="180000"/>
                  </a:lnTo>
                  <a:lnTo>
                    <a:pt x="144000" y="180000"/>
                  </a:lnTo>
                  <a:lnTo>
                    <a:pt x="144000" y="144000"/>
                  </a:lnTo>
                  <a:lnTo>
                    <a:pt x="144000" y="108000"/>
                  </a:lnTo>
                  <a:lnTo>
                    <a:pt x="108000" y="108000"/>
                  </a:lnTo>
                  <a:lnTo>
                    <a:pt x="108000" y="144000"/>
                  </a:lnTo>
                  <a:lnTo>
                    <a:pt x="72000" y="144000"/>
                  </a:lnTo>
                  <a:lnTo>
                    <a:pt x="72000" y="108000"/>
                  </a:lnTo>
                  <a:lnTo>
                    <a:pt x="72000" y="72000"/>
                  </a:lnTo>
                  <a:lnTo>
                    <a:pt x="36000" y="72000"/>
                  </a:lnTo>
                  <a:lnTo>
                    <a:pt x="36000" y="36000"/>
                  </a:lnTo>
                  <a:lnTo>
                    <a:pt x="36000" y="0"/>
                  </a:lnTo>
                  <a:lnTo>
                    <a:pt x="0" y="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2FBF455-E173-2A83-7B87-A595925319D1}"/>
                </a:ext>
              </a:extLst>
            </p:cNvPr>
            <p:cNvSpPr/>
            <p:nvPr/>
          </p:nvSpPr>
          <p:spPr>
            <a:xfrm>
              <a:off x="4675558" y="5651713"/>
              <a:ext cx="36000" cy="36000"/>
            </a:xfrm>
            <a:custGeom>
              <a:avLst/>
              <a:gdLst>
                <a:gd name="connsiteX0" fmla="*/ 0 w 36000"/>
                <a:gd name="connsiteY0" fmla="*/ 0 h 36000"/>
                <a:gd name="connsiteX1" fmla="*/ 36000 w 36000"/>
                <a:gd name="connsiteY1" fmla="*/ 0 h 36000"/>
                <a:gd name="connsiteX2" fmla="*/ 36000 w 36000"/>
                <a:gd name="connsiteY2" fmla="*/ 36000 h 36000"/>
                <a:gd name="connsiteX3" fmla="*/ 0 w 36000"/>
                <a:gd name="connsiteY3" fmla="*/ 36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00" h="36000">
                  <a:moveTo>
                    <a:pt x="0" y="0"/>
                  </a:moveTo>
                  <a:lnTo>
                    <a:pt x="36000" y="0"/>
                  </a:lnTo>
                  <a:lnTo>
                    <a:pt x="36000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F484CF1-EE40-3577-62FA-A25656C599DA}"/>
                </a:ext>
              </a:extLst>
            </p:cNvPr>
            <p:cNvSpPr/>
            <p:nvPr/>
          </p:nvSpPr>
          <p:spPr>
            <a:xfrm>
              <a:off x="4747558" y="5651713"/>
              <a:ext cx="36000" cy="36000"/>
            </a:xfrm>
            <a:custGeom>
              <a:avLst/>
              <a:gdLst>
                <a:gd name="connsiteX0" fmla="*/ 0 w 36000"/>
                <a:gd name="connsiteY0" fmla="*/ 0 h 36000"/>
                <a:gd name="connsiteX1" fmla="*/ 36000 w 36000"/>
                <a:gd name="connsiteY1" fmla="*/ 0 h 36000"/>
                <a:gd name="connsiteX2" fmla="*/ 36000 w 36000"/>
                <a:gd name="connsiteY2" fmla="*/ 36000 h 36000"/>
                <a:gd name="connsiteX3" fmla="*/ 0 w 36000"/>
                <a:gd name="connsiteY3" fmla="*/ 36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00" h="36000">
                  <a:moveTo>
                    <a:pt x="0" y="0"/>
                  </a:moveTo>
                  <a:lnTo>
                    <a:pt x="36000" y="0"/>
                  </a:lnTo>
                  <a:lnTo>
                    <a:pt x="36000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D37A564-87F6-6EEB-C86C-880B40A28CBB}"/>
                </a:ext>
              </a:extLst>
            </p:cNvPr>
            <p:cNvSpPr/>
            <p:nvPr/>
          </p:nvSpPr>
          <p:spPr>
            <a:xfrm>
              <a:off x="4171558" y="5723713"/>
              <a:ext cx="36000" cy="72000"/>
            </a:xfrm>
            <a:custGeom>
              <a:avLst/>
              <a:gdLst>
                <a:gd name="connsiteX0" fmla="*/ 36000 w 36000"/>
                <a:gd name="connsiteY0" fmla="*/ 0 h 72000"/>
                <a:gd name="connsiteX1" fmla="*/ 0 w 36000"/>
                <a:gd name="connsiteY1" fmla="*/ 0 h 72000"/>
                <a:gd name="connsiteX2" fmla="*/ 0 w 36000"/>
                <a:gd name="connsiteY2" fmla="*/ 36000 h 72000"/>
                <a:gd name="connsiteX3" fmla="*/ 0 w 36000"/>
                <a:gd name="connsiteY3" fmla="*/ 72000 h 72000"/>
                <a:gd name="connsiteX4" fmla="*/ 36000 w 36000"/>
                <a:gd name="connsiteY4" fmla="*/ 72000 h 72000"/>
                <a:gd name="connsiteX5" fmla="*/ 36000 w 36000"/>
                <a:gd name="connsiteY5" fmla="*/ 36000 h 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00" h="72000">
                  <a:moveTo>
                    <a:pt x="36000" y="0"/>
                  </a:moveTo>
                  <a:lnTo>
                    <a:pt x="0" y="0"/>
                  </a:lnTo>
                  <a:lnTo>
                    <a:pt x="0" y="36000"/>
                  </a:lnTo>
                  <a:lnTo>
                    <a:pt x="0" y="72000"/>
                  </a:lnTo>
                  <a:lnTo>
                    <a:pt x="36000" y="72000"/>
                  </a:lnTo>
                  <a:lnTo>
                    <a:pt x="3600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9C01F738-6D4B-C7BB-86E6-5ABBA2FBA025}"/>
                </a:ext>
              </a:extLst>
            </p:cNvPr>
            <p:cNvSpPr/>
            <p:nvPr/>
          </p:nvSpPr>
          <p:spPr>
            <a:xfrm>
              <a:off x="4315558" y="5723713"/>
              <a:ext cx="36000" cy="36000"/>
            </a:xfrm>
            <a:custGeom>
              <a:avLst/>
              <a:gdLst>
                <a:gd name="connsiteX0" fmla="*/ 0 w 36000"/>
                <a:gd name="connsiteY0" fmla="*/ 0 h 36000"/>
                <a:gd name="connsiteX1" fmla="*/ 36000 w 36000"/>
                <a:gd name="connsiteY1" fmla="*/ 0 h 36000"/>
                <a:gd name="connsiteX2" fmla="*/ 36000 w 36000"/>
                <a:gd name="connsiteY2" fmla="*/ 36000 h 36000"/>
                <a:gd name="connsiteX3" fmla="*/ 0 w 36000"/>
                <a:gd name="connsiteY3" fmla="*/ 36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00" h="36000">
                  <a:moveTo>
                    <a:pt x="0" y="0"/>
                  </a:moveTo>
                  <a:lnTo>
                    <a:pt x="36000" y="0"/>
                  </a:lnTo>
                  <a:lnTo>
                    <a:pt x="36000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C8F70500-E801-8D1B-F1CB-C9BE933DC7AD}"/>
                </a:ext>
              </a:extLst>
            </p:cNvPr>
            <p:cNvSpPr/>
            <p:nvPr/>
          </p:nvSpPr>
          <p:spPr>
            <a:xfrm>
              <a:off x="4387558" y="5543713"/>
              <a:ext cx="144000" cy="216000"/>
            </a:xfrm>
            <a:custGeom>
              <a:avLst/>
              <a:gdLst>
                <a:gd name="connsiteX0" fmla="*/ 72000 w 144000"/>
                <a:gd name="connsiteY0" fmla="*/ 216000 h 216000"/>
                <a:gd name="connsiteX1" fmla="*/ 108000 w 144000"/>
                <a:gd name="connsiteY1" fmla="*/ 216000 h 216000"/>
                <a:gd name="connsiteX2" fmla="*/ 144000 w 144000"/>
                <a:gd name="connsiteY2" fmla="*/ 216000 h 216000"/>
                <a:gd name="connsiteX3" fmla="*/ 144000 w 144000"/>
                <a:gd name="connsiteY3" fmla="*/ 180000 h 216000"/>
                <a:gd name="connsiteX4" fmla="*/ 108000 w 144000"/>
                <a:gd name="connsiteY4" fmla="*/ 180000 h 216000"/>
                <a:gd name="connsiteX5" fmla="*/ 108000 w 144000"/>
                <a:gd name="connsiteY5" fmla="*/ 144000 h 216000"/>
                <a:gd name="connsiteX6" fmla="*/ 108000 w 144000"/>
                <a:gd name="connsiteY6" fmla="*/ 108000 h 216000"/>
                <a:gd name="connsiteX7" fmla="*/ 108000 w 144000"/>
                <a:gd name="connsiteY7" fmla="*/ 72000 h 216000"/>
                <a:gd name="connsiteX8" fmla="*/ 144000 w 144000"/>
                <a:gd name="connsiteY8" fmla="*/ 72000 h 216000"/>
                <a:gd name="connsiteX9" fmla="*/ 144000 w 144000"/>
                <a:gd name="connsiteY9" fmla="*/ 36000 h 216000"/>
                <a:gd name="connsiteX10" fmla="*/ 108000 w 144000"/>
                <a:gd name="connsiteY10" fmla="*/ 36000 h 216000"/>
                <a:gd name="connsiteX11" fmla="*/ 108000 w 144000"/>
                <a:gd name="connsiteY11" fmla="*/ 0 h 216000"/>
                <a:gd name="connsiteX12" fmla="*/ 72000 w 144000"/>
                <a:gd name="connsiteY12" fmla="*/ 0 h 216000"/>
                <a:gd name="connsiteX13" fmla="*/ 72000 w 144000"/>
                <a:gd name="connsiteY13" fmla="*/ 36000 h 216000"/>
                <a:gd name="connsiteX14" fmla="*/ 72000 w 144000"/>
                <a:gd name="connsiteY14" fmla="*/ 72000 h 216000"/>
                <a:gd name="connsiteX15" fmla="*/ 72000 w 144000"/>
                <a:gd name="connsiteY15" fmla="*/ 108000 h 216000"/>
                <a:gd name="connsiteX16" fmla="*/ 72000 w 144000"/>
                <a:gd name="connsiteY16" fmla="*/ 144000 h 216000"/>
                <a:gd name="connsiteX17" fmla="*/ 72000 w 144000"/>
                <a:gd name="connsiteY17" fmla="*/ 180000 h 216000"/>
                <a:gd name="connsiteX18" fmla="*/ 36000 w 144000"/>
                <a:gd name="connsiteY18" fmla="*/ 180000 h 216000"/>
                <a:gd name="connsiteX19" fmla="*/ 0 w 144000"/>
                <a:gd name="connsiteY19" fmla="*/ 180000 h 216000"/>
                <a:gd name="connsiteX20" fmla="*/ 0 w 144000"/>
                <a:gd name="connsiteY20" fmla="*/ 216000 h 216000"/>
                <a:gd name="connsiteX21" fmla="*/ 36000 w 144000"/>
                <a:gd name="connsiteY21" fmla="*/ 216000 h 2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4000" h="216000">
                  <a:moveTo>
                    <a:pt x="72000" y="216000"/>
                  </a:moveTo>
                  <a:lnTo>
                    <a:pt x="108000" y="216000"/>
                  </a:lnTo>
                  <a:lnTo>
                    <a:pt x="144000" y="216000"/>
                  </a:lnTo>
                  <a:lnTo>
                    <a:pt x="144000" y="180000"/>
                  </a:lnTo>
                  <a:lnTo>
                    <a:pt x="108000" y="180000"/>
                  </a:lnTo>
                  <a:lnTo>
                    <a:pt x="108000" y="144000"/>
                  </a:lnTo>
                  <a:lnTo>
                    <a:pt x="108000" y="108000"/>
                  </a:lnTo>
                  <a:lnTo>
                    <a:pt x="108000" y="72000"/>
                  </a:lnTo>
                  <a:lnTo>
                    <a:pt x="144000" y="72000"/>
                  </a:lnTo>
                  <a:lnTo>
                    <a:pt x="144000" y="36000"/>
                  </a:lnTo>
                  <a:lnTo>
                    <a:pt x="108000" y="36000"/>
                  </a:lnTo>
                  <a:lnTo>
                    <a:pt x="108000" y="0"/>
                  </a:lnTo>
                  <a:lnTo>
                    <a:pt x="72000" y="0"/>
                  </a:lnTo>
                  <a:lnTo>
                    <a:pt x="72000" y="36000"/>
                  </a:lnTo>
                  <a:lnTo>
                    <a:pt x="72000" y="72000"/>
                  </a:lnTo>
                  <a:lnTo>
                    <a:pt x="72000" y="108000"/>
                  </a:lnTo>
                  <a:lnTo>
                    <a:pt x="72000" y="144000"/>
                  </a:lnTo>
                  <a:lnTo>
                    <a:pt x="72000" y="180000"/>
                  </a:lnTo>
                  <a:lnTo>
                    <a:pt x="36000" y="180000"/>
                  </a:lnTo>
                  <a:lnTo>
                    <a:pt x="0" y="180000"/>
                  </a:lnTo>
                  <a:lnTo>
                    <a:pt x="0" y="216000"/>
                  </a:lnTo>
                  <a:lnTo>
                    <a:pt x="36000" y="21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05" name="Freeform 204">
              <a:extLst>
                <a:ext uri="{FF2B5EF4-FFF2-40B4-BE49-F238E27FC236}">
                  <a16:creationId xmlns:a16="http://schemas.microsoft.com/office/drawing/2014/main" id="{44B43279-ACB4-DFA4-8F44-5F5161BF11D9}"/>
                </a:ext>
              </a:extLst>
            </p:cNvPr>
            <p:cNvSpPr/>
            <p:nvPr/>
          </p:nvSpPr>
          <p:spPr>
            <a:xfrm>
              <a:off x="5035558" y="5723713"/>
              <a:ext cx="36000" cy="36000"/>
            </a:xfrm>
            <a:custGeom>
              <a:avLst/>
              <a:gdLst>
                <a:gd name="connsiteX0" fmla="*/ 0 w 36000"/>
                <a:gd name="connsiteY0" fmla="*/ 0 h 36000"/>
                <a:gd name="connsiteX1" fmla="*/ 36000 w 36000"/>
                <a:gd name="connsiteY1" fmla="*/ 0 h 36000"/>
                <a:gd name="connsiteX2" fmla="*/ 36000 w 36000"/>
                <a:gd name="connsiteY2" fmla="*/ 36000 h 36000"/>
                <a:gd name="connsiteX3" fmla="*/ 0 w 36000"/>
                <a:gd name="connsiteY3" fmla="*/ 36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00" h="36000">
                  <a:moveTo>
                    <a:pt x="0" y="0"/>
                  </a:moveTo>
                  <a:lnTo>
                    <a:pt x="36000" y="0"/>
                  </a:lnTo>
                  <a:lnTo>
                    <a:pt x="36000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CCFBD506-0AB6-8BBA-121B-3029F841ACBF}"/>
                </a:ext>
              </a:extLst>
            </p:cNvPr>
            <p:cNvSpPr/>
            <p:nvPr/>
          </p:nvSpPr>
          <p:spPr>
            <a:xfrm>
              <a:off x="4351558" y="5759713"/>
              <a:ext cx="36000" cy="36000"/>
            </a:xfrm>
            <a:custGeom>
              <a:avLst/>
              <a:gdLst>
                <a:gd name="connsiteX0" fmla="*/ 0 w 36000"/>
                <a:gd name="connsiteY0" fmla="*/ 0 h 36000"/>
                <a:gd name="connsiteX1" fmla="*/ 36000 w 36000"/>
                <a:gd name="connsiteY1" fmla="*/ 0 h 36000"/>
                <a:gd name="connsiteX2" fmla="*/ 36000 w 36000"/>
                <a:gd name="connsiteY2" fmla="*/ 36000 h 36000"/>
                <a:gd name="connsiteX3" fmla="*/ 0 w 36000"/>
                <a:gd name="connsiteY3" fmla="*/ 36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00" h="36000">
                  <a:moveTo>
                    <a:pt x="0" y="0"/>
                  </a:moveTo>
                  <a:lnTo>
                    <a:pt x="36000" y="0"/>
                  </a:lnTo>
                  <a:lnTo>
                    <a:pt x="36000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D79E6B0B-C187-B01C-E09F-4983BAED5559}"/>
                </a:ext>
              </a:extLst>
            </p:cNvPr>
            <p:cNvSpPr/>
            <p:nvPr/>
          </p:nvSpPr>
          <p:spPr>
            <a:xfrm>
              <a:off x="4531558" y="5759713"/>
              <a:ext cx="72000" cy="72000"/>
            </a:xfrm>
            <a:custGeom>
              <a:avLst/>
              <a:gdLst>
                <a:gd name="connsiteX0" fmla="*/ 72000 w 72000"/>
                <a:gd name="connsiteY0" fmla="*/ 0 h 72000"/>
                <a:gd name="connsiteX1" fmla="*/ 36000 w 72000"/>
                <a:gd name="connsiteY1" fmla="*/ 0 h 72000"/>
                <a:gd name="connsiteX2" fmla="*/ 0 w 72000"/>
                <a:gd name="connsiteY2" fmla="*/ 0 h 72000"/>
                <a:gd name="connsiteX3" fmla="*/ 0 w 72000"/>
                <a:gd name="connsiteY3" fmla="*/ 36000 h 72000"/>
                <a:gd name="connsiteX4" fmla="*/ 36000 w 72000"/>
                <a:gd name="connsiteY4" fmla="*/ 36000 h 72000"/>
                <a:gd name="connsiteX5" fmla="*/ 36000 w 72000"/>
                <a:gd name="connsiteY5" fmla="*/ 72000 h 72000"/>
                <a:gd name="connsiteX6" fmla="*/ 72000 w 72000"/>
                <a:gd name="connsiteY6" fmla="*/ 72000 h 72000"/>
                <a:gd name="connsiteX7" fmla="*/ 72000 w 72000"/>
                <a:gd name="connsiteY7" fmla="*/ 36000 h 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000" h="72000">
                  <a:moveTo>
                    <a:pt x="72000" y="0"/>
                  </a:moveTo>
                  <a:lnTo>
                    <a:pt x="36000" y="0"/>
                  </a:lnTo>
                  <a:lnTo>
                    <a:pt x="0" y="0"/>
                  </a:lnTo>
                  <a:lnTo>
                    <a:pt x="0" y="36000"/>
                  </a:lnTo>
                  <a:lnTo>
                    <a:pt x="36000" y="36000"/>
                  </a:lnTo>
                  <a:lnTo>
                    <a:pt x="36000" y="72000"/>
                  </a:lnTo>
                  <a:lnTo>
                    <a:pt x="72000" y="72000"/>
                  </a:lnTo>
                  <a:lnTo>
                    <a:pt x="7200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2E702530-1D85-4972-B6D6-4041186655D8}"/>
                </a:ext>
              </a:extLst>
            </p:cNvPr>
            <p:cNvSpPr/>
            <p:nvPr/>
          </p:nvSpPr>
          <p:spPr>
            <a:xfrm>
              <a:off x="4783558" y="5723713"/>
              <a:ext cx="288000" cy="216000"/>
            </a:xfrm>
            <a:custGeom>
              <a:avLst/>
              <a:gdLst>
                <a:gd name="connsiteX0" fmla="*/ 180000 w 288000"/>
                <a:gd name="connsiteY0" fmla="*/ 36000 h 216000"/>
                <a:gd name="connsiteX1" fmla="*/ 180000 w 288000"/>
                <a:gd name="connsiteY1" fmla="*/ 0 h 216000"/>
                <a:gd name="connsiteX2" fmla="*/ 144000 w 288000"/>
                <a:gd name="connsiteY2" fmla="*/ 0 h 216000"/>
                <a:gd name="connsiteX3" fmla="*/ 108000 w 288000"/>
                <a:gd name="connsiteY3" fmla="*/ 0 h 216000"/>
                <a:gd name="connsiteX4" fmla="*/ 72000 w 288000"/>
                <a:gd name="connsiteY4" fmla="*/ 0 h 216000"/>
                <a:gd name="connsiteX5" fmla="*/ 36000 w 288000"/>
                <a:gd name="connsiteY5" fmla="*/ 0 h 216000"/>
                <a:gd name="connsiteX6" fmla="*/ 0 w 288000"/>
                <a:gd name="connsiteY6" fmla="*/ 0 h 216000"/>
                <a:gd name="connsiteX7" fmla="*/ 0 w 288000"/>
                <a:gd name="connsiteY7" fmla="*/ 36000 h 216000"/>
                <a:gd name="connsiteX8" fmla="*/ 36000 w 288000"/>
                <a:gd name="connsiteY8" fmla="*/ 36000 h 216000"/>
                <a:gd name="connsiteX9" fmla="*/ 72000 w 288000"/>
                <a:gd name="connsiteY9" fmla="*/ 36000 h 216000"/>
                <a:gd name="connsiteX10" fmla="*/ 108000 w 288000"/>
                <a:gd name="connsiteY10" fmla="*/ 36000 h 216000"/>
                <a:gd name="connsiteX11" fmla="*/ 108000 w 288000"/>
                <a:gd name="connsiteY11" fmla="*/ 72000 h 216000"/>
                <a:gd name="connsiteX12" fmla="*/ 144000 w 288000"/>
                <a:gd name="connsiteY12" fmla="*/ 72000 h 216000"/>
                <a:gd name="connsiteX13" fmla="*/ 144000 w 288000"/>
                <a:gd name="connsiteY13" fmla="*/ 108000 h 216000"/>
                <a:gd name="connsiteX14" fmla="*/ 180000 w 288000"/>
                <a:gd name="connsiteY14" fmla="*/ 108000 h 216000"/>
                <a:gd name="connsiteX15" fmla="*/ 180000 w 288000"/>
                <a:gd name="connsiteY15" fmla="*/ 144000 h 216000"/>
                <a:gd name="connsiteX16" fmla="*/ 144000 w 288000"/>
                <a:gd name="connsiteY16" fmla="*/ 144000 h 216000"/>
                <a:gd name="connsiteX17" fmla="*/ 144000 w 288000"/>
                <a:gd name="connsiteY17" fmla="*/ 180000 h 216000"/>
                <a:gd name="connsiteX18" fmla="*/ 180000 w 288000"/>
                <a:gd name="connsiteY18" fmla="*/ 180000 h 216000"/>
                <a:gd name="connsiteX19" fmla="*/ 216000 w 288000"/>
                <a:gd name="connsiteY19" fmla="*/ 180000 h 216000"/>
                <a:gd name="connsiteX20" fmla="*/ 216000 w 288000"/>
                <a:gd name="connsiteY20" fmla="*/ 216000 h 216000"/>
                <a:gd name="connsiteX21" fmla="*/ 252000 w 288000"/>
                <a:gd name="connsiteY21" fmla="*/ 216000 h 216000"/>
                <a:gd name="connsiteX22" fmla="*/ 252000 w 288000"/>
                <a:gd name="connsiteY22" fmla="*/ 180000 h 216000"/>
                <a:gd name="connsiteX23" fmla="*/ 288000 w 288000"/>
                <a:gd name="connsiteY23" fmla="*/ 180000 h 216000"/>
                <a:gd name="connsiteX24" fmla="*/ 288000 w 288000"/>
                <a:gd name="connsiteY24" fmla="*/ 144000 h 216000"/>
                <a:gd name="connsiteX25" fmla="*/ 252000 w 288000"/>
                <a:gd name="connsiteY25" fmla="*/ 144000 h 216000"/>
                <a:gd name="connsiteX26" fmla="*/ 252000 w 288000"/>
                <a:gd name="connsiteY26" fmla="*/ 108000 h 216000"/>
                <a:gd name="connsiteX27" fmla="*/ 216000 w 288000"/>
                <a:gd name="connsiteY27" fmla="*/ 108000 h 216000"/>
                <a:gd name="connsiteX28" fmla="*/ 216000 w 288000"/>
                <a:gd name="connsiteY28" fmla="*/ 72000 h 216000"/>
                <a:gd name="connsiteX29" fmla="*/ 180000 w 288000"/>
                <a:gd name="connsiteY29" fmla="*/ 72000 h 2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8000" h="216000">
                  <a:moveTo>
                    <a:pt x="180000" y="36000"/>
                  </a:moveTo>
                  <a:lnTo>
                    <a:pt x="180000" y="0"/>
                  </a:lnTo>
                  <a:lnTo>
                    <a:pt x="144000" y="0"/>
                  </a:lnTo>
                  <a:lnTo>
                    <a:pt x="108000" y="0"/>
                  </a:lnTo>
                  <a:lnTo>
                    <a:pt x="72000" y="0"/>
                  </a:lnTo>
                  <a:lnTo>
                    <a:pt x="36000" y="0"/>
                  </a:lnTo>
                  <a:lnTo>
                    <a:pt x="0" y="0"/>
                  </a:lnTo>
                  <a:lnTo>
                    <a:pt x="0" y="36000"/>
                  </a:lnTo>
                  <a:lnTo>
                    <a:pt x="36000" y="36000"/>
                  </a:lnTo>
                  <a:lnTo>
                    <a:pt x="72000" y="36000"/>
                  </a:lnTo>
                  <a:lnTo>
                    <a:pt x="108000" y="36000"/>
                  </a:lnTo>
                  <a:lnTo>
                    <a:pt x="108000" y="72000"/>
                  </a:lnTo>
                  <a:lnTo>
                    <a:pt x="144000" y="72000"/>
                  </a:lnTo>
                  <a:lnTo>
                    <a:pt x="144000" y="108000"/>
                  </a:lnTo>
                  <a:lnTo>
                    <a:pt x="180000" y="108000"/>
                  </a:lnTo>
                  <a:lnTo>
                    <a:pt x="180000" y="144000"/>
                  </a:lnTo>
                  <a:lnTo>
                    <a:pt x="144000" y="144000"/>
                  </a:lnTo>
                  <a:lnTo>
                    <a:pt x="144000" y="180000"/>
                  </a:lnTo>
                  <a:lnTo>
                    <a:pt x="180000" y="180000"/>
                  </a:lnTo>
                  <a:lnTo>
                    <a:pt x="216000" y="180000"/>
                  </a:lnTo>
                  <a:lnTo>
                    <a:pt x="216000" y="216000"/>
                  </a:lnTo>
                  <a:lnTo>
                    <a:pt x="252000" y="216000"/>
                  </a:lnTo>
                  <a:lnTo>
                    <a:pt x="252000" y="180000"/>
                  </a:lnTo>
                  <a:lnTo>
                    <a:pt x="288000" y="180000"/>
                  </a:lnTo>
                  <a:lnTo>
                    <a:pt x="288000" y="144000"/>
                  </a:lnTo>
                  <a:lnTo>
                    <a:pt x="252000" y="144000"/>
                  </a:lnTo>
                  <a:lnTo>
                    <a:pt x="252000" y="108000"/>
                  </a:lnTo>
                  <a:lnTo>
                    <a:pt x="216000" y="108000"/>
                  </a:lnTo>
                  <a:lnTo>
                    <a:pt x="216000" y="72000"/>
                  </a:lnTo>
                  <a:lnTo>
                    <a:pt x="180000" y="72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BDAA5D8E-8C05-6ED6-0BA8-78C29A6405CD}"/>
                </a:ext>
              </a:extLst>
            </p:cNvPr>
            <p:cNvSpPr/>
            <p:nvPr/>
          </p:nvSpPr>
          <p:spPr>
            <a:xfrm>
              <a:off x="4999558" y="5759713"/>
              <a:ext cx="36000" cy="36000"/>
            </a:xfrm>
            <a:custGeom>
              <a:avLst/>
              <a:gdLst>
                <a:gd name="connsiteX0" fmla="*/ 0 w 36000"/>
                <a:gd name="connsiteY0" fmla="*/ 0 h 36000"/>
                <a:gd name="connsiteX1" fmla="*/ 36000 w 36000"/>
                <a:gd name="connsiteY1" fmla="*/ 0 h 36000"/>
                <a:gd name="connsiteX2" fmla="*/ 36000 w 36000"/>
                <a:gd name="connsiteY2" fmla="*/ 36000 h 36000"/>
                <a:gd name="connsiteX3" fmla="*/ 0 w 36000"/>
                <a:gd name="connsiteY3" fmla="*/ 36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00" h="36000">
                  <a:moveTo>
                    <a:pt x="0" y="0"/>
                  </a:moveTo>
                  <a:lnTo>
                    <a:pt x="36000" y="0"/>
                  </a:lnTo>
                  <a:lnTo>
                    <a:pt x="36000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15F184D1-35C2-983E-252F-EBE72B66E779}"/>
                </a:ext>
              </a:extLst>
            </p:cNvPr>
            <p:cNvSpPr/>
            <p:nvPr/>
          </p:nvSpPr>
          <p:spPr>
            <a:xfrm>
              <a:off x="4207558" y="5795713"/>
              <a:ext cx="36000" cy="36000"/>
            </a:xfrm>
            <a:custGeom>
              <a:avLst/>
              <a:gdLst>
                <a:gd name="connsiteX0" fmla="*/ 0 w 36000"/>
                <a:gd name="connsiteY0" fmla="*/ 0 h 36000"/>
                <a:gd name="connsiteX1" fmla="*/ 36000 w 36000"/>
                <a:gd name="connsiteY1" fmla="*/ 0 h 36000"/>
                <a:gd name="connsiteX2" fmla="*/ 36000 w 36000"/>
                <a:gd name="connsiteY2" fmla="*/ 36000 h 36000"/>
                <a:gd name="connsiteX3" fmla="*/ 0 w 36000"/>
                <a:gd name="connsiteY3" fmla="*/ 36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00" h="36000">
                  <a:moveTo>
                    <a:pt x="0" y="0"/>
                  </a:moveTo>
                  <a:lnTo>
                    <a:pt x="36000" y="0"/>
                  </a:lnTo>
                  <a:lnTo>
                    <a:pt x="36000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507A5FE1-03AD-E5AF-5310-D1CB124AC787}"/>
                </a:ext>
              </a:extLst>
            </p:cNvPr>
            <p:cNvSpPr/>
            <p:nvPr/>
          </p:nvSpPr>
          <p:spPr>
            <a:xfrm>
              <a:off x="4279558" y="5795713"/>
              <a:ext cx="72000" cy="72000"/>
            </a:xfrm>
            <a:custGeom>
              <a:avLst/>
              <a:gdLst>
                <a:gd name="connsiteX0" fmla="*/ 72000 w 72000"/>
                <a:gd name="connsiteY0" fmla="*/ 36000 h 72000"/>
                <a:gd name="connsiteX1" fmla="*/ 72000 w 72000"/>
                <a:gd name="connsiteY1" fmla="*/ 0 h 72000"/>
                <a:gd name="connsiteX2" fmla="*/ 36000 w 72000"/>
                <a:gd name="connsiteY2" fmla="*/ 0 h 72000"/>
                <a:gd name="connsiteX3" fmla="*/ 0 w 72000"/>
                <a:gd name="connsiteY3" fmla="*/ 0 h 72000"/>
                <a:gd name="connsiteX4" fmla="*/ 0 w 72000"/>
                <a:gd name="connsiteY4" fmla="*/ 36000 h 72000"/>
                <a:gd name="connsiteX5" fmla="*/ 0 w 72000"/>
                <a:gd name="connsiteY5" fmla="*/ 72000 h 72000"/>
                <a:gd name="connsiteX6" fmla="*/ 36000 w 72000"/>
                <a:gd name="connsiteY6" fmla="*/ 72000 h 72000"/>
                <a:gd name="connsiteX7" fmla="*/ 36000 w 72000"/>
                <a:gd name="connsiteY7" fmla="*/ 36000 h 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000" h="72000">
                  <a:moveTo>
                    <a:pt x="72000" y="36000"/>
                  </a:moveTo>
                  <a:lnTo>
                    <a:pt x="72000" y="0"/>
                  </a:lnTo>
                  <a:lnTo>
                    <a:pt x="36000" y="0"/>
                  </a:lnTo>
                  <a:lnTo>
                    <a:pt x="0" y="0"/>
                  </a:lnTo>
                  <a:lnTo>
                    <a:pt x="0" y="36000"/>
                  </a:lnTo>
                  <a:lnTo>
                    <a:pt x="0" y="72000"/>
                  </a:lnTo>
                  <a:lnTo>
                    <a:pt x="36000" y="72000"/>
                  </a:lnTo>
                  <a:lnTo>
                    <a:pt x="3600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C239AA4F-63A1-7809-8600-105AFB7D43CA}"/>
                </a:ext>
              </a:extLst>
            </p:cNvPr>
            <p:cNvSpPr/>
            <p:nvPr/>
          </p:nvSpPr>
          <p:spPr>
            <a:xfrm>
              <a:off x="4387558" y="5795713"/>
              <a:ext cx="36000" cy="36000"/>
            </a:xfrm>
            <a:custGeom>
              <a:avLst/>
              <a:gdLst>
                <a:gd name="connsiteX0" fmla="*/ 0 w 36000"/>
                <a:gd name="connsiteY0" fmla="*/ 0 h 36000"/>
                <a:gd name="connsiteX1" fmla="*/ 36000 w 36000"/>
                <a:gd name="connsiteY1" fmla="*/ 0 h 36000"/>
                <a:gd name="connsiteX2" fmla="*/ 36000 w 36000"/>
                <a:gd name="connsiteY2" fmla="*/ 36000 h 36000"/>
                <a:gd name="connsiteX3" fmla="*/ 0 w 36000"/>
                <a:gd name="connsiteY3" fmla="*/ 36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00" h="36000">
                  <a:moveTo>
                    <a:pt x="0" y="0"/>
                  </a:moveTo>
                  <a:lnTo>
                    <a:pt x="36000" y="0"/>
                  </a:lnTo>
                  <a:lnTo>
                    <a:pt x="36000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780794D6-8E52-02A8-3B73-154F4BC02EF6}"/>
                </a:ext>
              </a:extLst>
            </p:cNvPr>
            <p:cNvSpPr/>
            <p:nvPr/>
          </p:nvSpPr>
          <p:spPr>
            <a:xfrm>
              <a:off x="4315558" y="5795713"/>
              <a:ext cx="216000" cy="144000"/>
            </a:xfrm>
            <a:custGeom>
              <a:avLst/>
              <a:gdLst>
                <a:gd name="connsiteX0" fmla="*/ 180000 w 216000"/>
                <a:gd name="connsiteY0" fmla="*/ 36000 h 144000"/>
                <a:gd name="connsiteX1" fmla="*/ 144000 w 216000"/>
                <a:gd name="connsiteY1" fmla="*/ 36000 h 144000"/>
                <a:gd name="connsiteX2" fmla="*/ 108000 w 216000"/>
                <a:gd name="connsiteY2" fmla="*/ 36000 h 144000"/>
                <a:gd name="connsiteX3" fmla="*/ 108000 w 216000"/>
                <a:gd name="connsiteY3" fmla="*/ 72000 h 144000"/>
                <a:gd name="connsiteX4" fmla="*/ 72000 w 216000"/>
                <a:gd name="connsiteY4" fmla="*/ 72000 h 144000"/>
                <a:gd name="connsiteX5" fmla="*/ 72000 w 216000"/>
                <a:gd name="connsiteY5" fmla="*/ 36000 h 144000"/>
                <a:gd name="connsiteX6" fmla="*/ 36000 w 216000"/>
                <a:gd name="connsiteY6" fmla="*/ 36000 h 144000"/>
                <a:gd name="connsiteX7" fmla="*/ 36000 w 216000"/>
                <a:gd name="connsiteY7" fmla="*/ 72000 h 144000"/>
                <a:gd name="connsiteX8" fmla="*/ 0 w 216000"/>
                <a:gd name="connsiteY8" fmla="*/ 72000 h 144000"/>
                <a:gd name="connsiteX9" fmla="*/ 0 w 216000"/>
                <a:gd name="connsiteY9" fmla="*/ 108000 h 144000"/>
                <a:gd name="connsiteX10" fmla="*/ 0 w 216000"/>
                <a:gd name="connsiteY10" fmla="*/ 144000 h 144000"/>
                <a:gd name="connsiteX11" fmla="*/ 36000 w 216000"/>
                <a:gd name="connsiteY11" fmla="*/ 144000 h 144000"/>
                <a:gd name="connsiteX12" fmla="*/ 36000 w 216000"/>
                <a:gd name="connsiteY12" fmla="*/ 108000 h 144000"/>
                <a:gd name="connsiteX13" fmla="*/ 72000 w 216000"/>
                <a:gd name="connsiteY13" fmla="*/ 108000 h 144000"/>
                <a:gd name="connsiteX14" fmla="*/ 108000 w 216000"/>
                <a:gd name="connsiteY14" fmla="*/ 108000 h 144000"/>
                <a:gd name="connsiteX15" fmla="*/ 144000 w 216000"/>
                <a:gd name="connsiteY15" fmla="*/ 108000 h 144000"/>
                <a:gd name="connsiteX16" fmla="*/ 180000 w 216000"/>
                <a:gd name="connsiteY16" fmla="*/ 108000 h 144000"/>
                <a:gd name="connsiteX17" fmla="*/ 180000 w 216000"/>
                <a:gd name="connsiteY17" fmla="*/ 72000 h 144000"/>
                <a:gd name="connsiteX18" fmla="*/ 216000 w 216000"/>
                <a:gd name="connsiteY18" fmla="*/ 72000 h 144000"/>
                <a:gd name="connsiteX19" fmla="*/ 216000 w 216000"/>
                <a:gd name="connsiteY19" fmla="*/ 36000 h 144000"/>
                <a:gd name="connsiteX20" fmla="*/ 216000 w 216000"/>
                <a:gd name="connsiteY20" fmla="*/ 0 h 144000"/>
                <a:gd name="connsiteX21" fmla="*/ 180000 w 216000"/>
                <a:gd name="connsiteY21" fmla="*/ 0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6000" h="144000">
                  <a:moveTo>
                    <a:pt x="180000" y="36000"/>
                  </a:moveTo>
                  <a:lnTo>
                    <a:pt x="144000" y="36000"/>
                  </a:lnTo>
                  <a:lnTo>
                    <a:pt x="108000" y="36000"/>
                  </a:lnTo>
                  <a:lnTo>
                    <a:pt x="108000" y="72000"/>
                  </a:lnTo>
                  <a:lnTo>
                    <a:pt x="72000" y="72000"/>
                  </a:lnTo>
                  <a:lnTo>
                    <a:pt x="72000" y="36000"/>
                  </a:lnTo>
                  <a:lnTo>
                    <a:pt x="36000" y="36000"/>
                  </a:lnTo>
                  <a:lnTo>
                    <a:pt x="36000" y="72000"/>
                  </a:lnTo>
                  <a:lnTo>
                    <a:pt x="0" y="72000"/>
                  </a:lnTo>
                  <a:lnTo>
                    <a:pt x="0" y="108000"/>
                  </a:lnTo>
                  <a:lnTo>
                    <a:pt x="0" y="144000"/>
                  </a:lnTo>
                  <a:lnTo>
                    <a:pt x="36000" y="144000"/>
                  </a:lnTo>
                  <a:lnTo>
                    <a:pt x="36000" y="108000"/>
                  </a:lnTo>
                  <a:lnTo>
                    <a:pt x="72000" y="108000"/>
                  </a:lnTo>
                  <a:lnTo>
                    <a:pt x="108000" y="108000"/>
                  </a:lnTo>
                  <a:lnTo>
                    <a:pt x="144000" y="108000"/>
                  </a:lnTo>
                  <a:lnTo>
                    <a:pt x="180000" y="108000"/>
                  </a:lnTo>
                  <a:lnTo>
                    <a:pt x="180000" y="72000"/>
                  </a:lnTo>
                  <a:lnTo>
                    <a:pt x="216000" y="72000"/>
                  </a:lnTo>
                  <a:lnTo>
                    <a:pt x="216000" y="36000"/>
                  </a:lnTo>
                  <a:lnTo>
                    <a:pt x="216000" y="0"/>
                  </a:lnTo>
                  <a:lnTo>
                    <a:pt x="180000" y="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4A374764-D062-81A0-6ED5-EDFD6A94F07B}"/>
                </a:ext>
              </a:extLst>
            </p:cNvPr>
            <p:cNvSpPr/>
            <p:nvPr/>
          </p:nvSpPr>
          <p:spPr>
            <a:xfrm>
              <a:off x="4603558" y="5831713"/>
              <a:ext cx="36000" cy="36000"/>
            </a:xfrm>
            <a:custGeom>
              <a:avLst/>
              <a:gdLst>
                <a:gd name="connsiteX0" fmla="*/ 0 w 36000"/>
                <a:gd name="connsiteY0" fmla="*/ 0 h 36000"/>
                <a:gd name="connsiteX1" fmla="*/ 36000 w 36000"/>
                <a:gd name="connsiteY1" fmla="*/ 0 h 36000"/>
                <a:gd name="connsiteX2" fmla="*/ 36000 w 36000"/>
                <a:gd name="connsiteY2" fmla="*/ 36000 h 36000"/>
                <a:gd name="connsiteX3" fmla="*/ 0 w 36000"/>
                <a:gd name="connsiteY3" fmla="*/ 36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00" h="36000">
                  <a:moveTo>
                    <a:pt x="0" y="0"/>
                  </a:moveTo>
                  <a:lnTo>
                    <a:pt x="36000" y="0"/>
                  </a:lnTo>
                  <a:lnTo>
                    <a:pt x="36000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7AED5754-DF88-5D87-8D85-4D5715112C34}"/>
                </a:ext>
              </a:extLst>
            </p:cNvPr>
            <p:cNvSpPr/>
            <p:nvPr/>
          </p:nvSpPr>
          <p:spPr>
            <a:xfrm>
              <a:off x="4639558" y="5831713"/>
              <a:ext cx="72000" cy="72000"/>
            </a:xfrm>
            <a:custGeom>
              <a:avLst/>
              <a:gdLst>
                <a:gd name="connsiteX0" fmla="*/ 72000 w 72000"/>
                <a:gd name="connsiteY0" fmla="*/ 72000 h 72000"/>
                <a:gd name="connsiteX1" fmla="*/ 72000 w 72000"/>
                <a:gd name="connsiteY1" fmla="*/ 36000 h 72000"/>
                <a:gd name="connsiteX2" fmla="*/ 72000 w 72000"/>
                <a:gd name="connsiteY2" fmla="*/ 0 h 72000"/>
                <a:gd name="connsiteX3" fmla="*/ 36000 w 72000"/>
                <a:gd name="connsiteY3" fmla="*/ 0 h 72000"/>
                <a:gd name="connsiteX4" fmla="*/ 36000 w 72000"/>
                <a:gd name="connsiteY4" fmla="*/ 36000 h 72000"/>
                <a:gd name="connsiteX5" fmla="*/ 0 w 72000"/>
                <a:gd name="connsiteY5" fmla="*/ 36000 h 72000"/>
                <a:gd name="connsiteX6" fmla="*/ 0 w 72000"/>
                <a:gd name="connsiteY6" fmla="*/ 72000 h 72000"/>
                <a:gd name="connsiteX7" fmla="*/ 36000 w 72000"/>
                <a:gd name="connsiteY7" fmla="*/ 72000 h 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000" h="72000">
                  <a:moveTo>
                    <a:pt x="72000" y="72000"/>
                  </a:moveTo>
                  <a:lnTo>
                    <a:pt x="72000" y="36000"/>
                  </a:lnTo>
                  <a:lnTo>
                    <a:pt x="72000" y="0"/>
                  </a:lnTo>
                  <a:lnTo>
                    <a:pt x="36000" y="0"/>
                  </a:lnTo>
                  <a:lnTo>
                    <a:pt x="36000" y="36000"/>
                  </a:lnTo>
                  <a:lnTo>
                    <a:pt x="0" y="36000"/>
                  </a:lnTo>
                  <a:lnTo>
                    <a:pt x="0" y="72000"/>
                  </a:lnTo>
                  <a:lnTo>
                    <a:pt x="36000" y="72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E098F739-BE4A-07CE-FA04-0B7A58AC6B8C}"/>
                </a:ext>
              </a:extLst>
            </p:cNvPr>
            <p:cNvSpPr/>
            <p:nvPr/>
          </p:nvSpPr>
          <p:spPr>
            <a:xfrm>
              <a:off x="4171558" y="5831713"/>
              <a:ext cx="36000" cy="108000"/>
            </a:xfrm>
            <a:custGeom>
              <a:avLst/>
              <a:gdLst>
                <a:gd name="connsiteX0" fmla="*/ 36000 w 36000"/>
                <a:gd name="connsiteY0" fmla="*/ 72000 h 108000"/>
                <a:gd name="connsiteX1" fmla="*/ 36000 w 36000"/>
                <a:gd name="connsiteY1" fmla="*/ 36000 h 108000"/>
                <a:gd name="connsiteX2" fmla="*/ 36000 w 36000"/>
                <a:gd name="connsiteY2" fmla="*/ 0 h 108000"/>
                <a:gd name="connsiteX3" fmla="*/ 0 w 36000"/>
                <a:gd name="connsiteY3" fmla="*/ 0 h 108000"/>
                <a:gd name="connsiteX4" fmla="*/ 0 w 36000"/>
                <a:gd name="connsiteY4" fmla="*/ 36000 h 108000"/>
                <a:gd name="connsiteX5" fmla="*/ 0 w 36000"/>
                <a:gd name="connsiteY5" fmla="*/ 72000 h 108000"/>
                <a:gd name="connsiteX6" fmla="*/ 0 w 36000"/>
                <a:gd name="connsiteY6" fmla="*/ 108000 h 108000"/>
                <a:gd name="connsiteX7" fmla="*/ 36000 w 36000"/>
                <a:gd name="connsiteY7" fmla="*/ 108000 h 1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000" h="108000">
                  <a:moveTo>
                    <a:pt x="36000" y="72000"/>
                  </a:moveTo>
                  <a:lnTo>
                    <a:pt x="36000" y="36000"/>
                  </a:lnTo>
                  <a:lnTo>
                    <a:pt x="36000" y="0"/>
                  </a:lnTo>
                  <a:lnTo>
                    <a:pt x="0" y="0"/>
                  </a:lnTo>
                  <a:lnTo>
                    <a:pt x="0" y="36000"/>
                  </a:lnTo>
                  <a:lnTo>
                    <a:pt x="0" y="72000"/>
                  </a:lnTo>
                  <a:lnTo>
                    <a:pt x="0" y="108000"/>
                  </a:lnTo>
                  <a:lnTo>
                    <a:pt x="36000" y="108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46D68F6C-ED3F-DC3E-61F4-14A6289B9F97}"/>
                </a:ext>
              </a:extLst>
            </p:cNvPr>
            <p:cNvSpPr/>
            <p:nvPr/>
          </p:nvSpPr>
          <p:spPr>
            <a:xfrm>
              <a:off x="4387558" y="5939713"/>
              <a:ext cx="36000" cy="36000"/>
            </a:xfrm>
            <a:custGeom>
              <a:avLst/>
              <a:gdLst>
                <a:gd name="connsiteX0" fmla="*/ 0 w 36000"/>
                <a:gd name="connsiteY0" fmla="*/ 0 h 36000"/>
                <a:gd name="connsiteX1" fmla="*/ 36000 w 36000"/>
                <a:gd name="connsiteY1" fmla="*/ 0 h 36000"/>
                <a:gd name="connsiteX2" fmla="*/ 36000 w 36000"/>
                <a:gd name="connsiteY2" fmla="*/ 36000 h 36000"/>
                <a:gd name="connsiteX3" fmla="*/ 0 w 36000"/>
                <a:gd name="connsiteY3" fmla="*/ 36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00" h="36000">
                  <a:moveTo>
                    <a:pt x="0" y="0"/>
                  </a:moveTo>
                  <a:lnTo>
                    <a:pt x="36000" y="0"/>
                  </a:lnTo>
                  <a:lnTo>
                    <a:pt x="36000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8D24C2BD-73CD-175C-EC8A-15CF59E8EEA3}"/>
                </a:ext>
              </a:extLst>
            </p:cNvPr>
            <p:cNvSpPr/>
            <p:nvPr/>
          </p:nvSpPr>
          <p:spPr>
            <a:xfrm>
              <a:off x="4711558" y="5903713"/>
              <a:ext cx="360000" cy="432000"/>
            </a:xfrm>
            <a:custGeom>
              <a:avLst/>
              <a:gdLst>
                <a:gd name="connsiteX0" fmla="*/ 216000 w 360000"/>
                <a:gd name="connsiteY0" fmla="*/ 36000 h 432000"/>
                <a:gd name="connsiteX1" fmla="*/ 216000 w 360000"/>
                <a:gd name="connsiteY1" fmla="*/ 0 h 432000"/>
                <a:gd name="connsiteX2" fmla="*/ 180000 w 360000"/>
                <a:gd name="connsiteY2" fmla="*/ 0 h 432000"/>
                <a:gd name="connsiteX3" fmla="*/ 180000 w 360000"/>
                <a:gd name="connsiteY3" fmla="*/ 36000 h 432000"/>
                <a:gd name="connsiteX4" fmla="*/ 144000 w 360000"/>
                <a:gd name="connsiteY4" fmla="*/ 36000 h 432000"/>
                <a:gd name="connsiteX5" fmla="*/ 144000 w 360000"/>
                <a:gd name="connsiteY5" fmla="*/ 72000 h 432000"/>
                <a:gd name="connsiteX6" fmla="*/ 144000 w 360000"/>
                <a:gd name="connsiteY6" fmla="*/ 108000 h 432000"/>
                <a:gd name="connsiteX7" fmla="*/ 108000 w 360000"/>
                <a:gd name="connsiteY7" fmla="*/ 108000 h 432000"/>
                <a:gd name="connsiteX8" fmla="*/ 72000 w 360000"/>
                <a:gd name="connsiteY8" fmla="*/ 108000 h 432000"/>
                <a:gd name="connsiteX9" fmla="*/ 36000 w 360000"/>
                <a:gd name="connsiteY9" fmla="*/ 108000 h 432000"/>
                <a:gd name="connsiteX10" fmla="*/ 0 w 360000"/>
                <a:gd name="connsiteY10" fmla="*/ 108000 h 432000"/>
                <a:gd name="connsiteX11" fmla="*/ 0 w 360000"/>
                <a:gd name="connsiteY11" fmla="*/ 144000 h 432000"/>
                <a:gd name="connsiteX12" fmla="*/ 36000 w 360000"/>
                <a:gd name="connsiteY12" fmla="*/ 144000 h 432000"/>
                <a:gd name="connsiteX13" fmla="*/ 36000 w 360000"/>
                <a:gd name="connsiteY13" fmla="*/ 180000 h 432000"/>
                <a:gd name="connsiteX14" fmla="*/ 36000 w 360000"/>
                <a:gd name="connsiteY14" fmla="*/ 216000 h 432000"/>
                <a:gd name="connsiteX15" fmla="*/ 36000 w 360000"/>
                <a:gd name="connsiteY15" fmla="*/ 252000 h 432000"/>
                <a:gd name="connsiteX16" fmla="*/ 36000 w 360000"/>
                <a:gd name="connsiteY16" fmla="*/ 288000 h 432000"/>
                <a:gd name="connsiteX17" fmla="*/ 0 w 360000"/>
                <a:gd name="connsiteY17" fmla="*/ 288000 h 432000"/>
                <a:gd name="connsiteX18" fmla="*/ 0 w 360000"/>
                <a:gd name="connsiteY18" fmla="*/ 324000 h 432000"/>
                <a:gd name="connsiteX19" fmla="*/ 36000 w 360000"/>
                <a:gd name="connsiteY19" fmla="*/ 324000 h 432000"/>
                <a:gd name="connsiteX20" fmla="*/ 36000 w 360000"/>
                <a:gd name="connsiteY20" fmla="*/ 360000 h 432000"/>
                <a:gd name="connsiteX21" fmla="*/ 72000 w 360000"/>
                <a:gd name="connsiteY21" fmla="*/ 360000 h 432000"/>
                <a:gd name="connsiteX22" fmla="*/ 108000 w 360000"/>
                <a:gd name="connsiteY22" fmla="*/ 360000 h 432000"/>
                <a:gd name="connsiteX23" fmla="*/ 108000 w 360000"/>
                <a:gd name="connsiteY23" fmla="*/ 396000 h 432000"/>
                <a:gd name="connsiteX24" fmla="*/ 144000 w 360000"/>
                <a:gd name="connsiteY24" fmla="*/ 396000 h 432000"/>
                <a:gd name="connsiteX25" fmla="*/ 180000 w 360000"/>
                <a:gd name="connsiteY25" fmla="*/ 396000 h 432000"/>
                <a:gd name="connsiteX26" fmla="*/ 216000 w 360000"/>
                <a:gd name="connsiteY26" fmla="*/ 396000 h 432000"/>
                <a:gd name="connsiteX27" fmla="*/ 252000 w 360000"/>
                <a:gd name="connsiteY27" fmla="*/ 396000 h 432000"/>
                <a:gd name="connsiteX28" fmla="*/ 252000 w 360000"/>
                <a:gd name="connsiteY28" fmla="*/ 432000 h 432000"/>
                <a:gd name="connsiteX29" fmla="*/ 288000 w 360000"/>
                <a:gd name="connsiteY29" fmla="*/ 432000 h 432000"/>
                <a:gd name="connsiteX30" fmla="*/ 324000 w 360000"/>
                <a:gd name="connsiteY30" fmla="*/ 432000 h 432000"/>
                <a:gd name="connsiteX31" fmla="*/ 360000 w 360000"/>
                <a:gd name="connsiteY31" fmla="*/ 432000 h 432000"/>
                <a:gd name="connsiteX32" fmla="*/ 360000 w 360000"/>
                <a:gd name="connsiteY32" fmla="*/ 396000 h 432000"/>
                <a:gd name="connsiteX33" fmla="*/ 324000 w 360000"/>
                <a:gd name="connsiteY33" fmla="*/ 396000 h 432000"/>
                <a:gd name="connsiteX34" fmla="*/ 324000 w 360000"/>
                <a:gd name="connsiteY34" fmla="*/ 360000 h 432000"/>
                <a:gd name="connsiteX35" fmla="*/ 324000 w 360000"/>
                <a:gd name="connsiteY35" fmla="*/ 324000 h 432000"/>
                <a:gd name="connsiteX36" fmla="*/ 360000 w 360000"/>
                <a:gd name="connsiteY36" fmla="*/ 324000 h 432000"/>
                <a:gd name="connsiteX37" fmla="*/ 360000 w 360000"/>
                <a:gd name="connsiteY37" fmla="*/ 288000 h 432000"/>
                <a:gd name="connsiteX38" fmla="*/ 360000 w 360000"/>
                <a:gd name="connsiteY38" fmla="*/ 252000 h 432000"/>
                <a:gd name="connsiteX39" fmla="*/ 360000 w 360000"/>
                <a:gd name="connsiteY39" fmla="*/ 216000 h 432000"/>
                <a:gd name="connsiteX40" fmla="*/ 324000 w 360000"/>
                <a:gd name="connsiteY40" fmla="*/ 216000 h 432000"/>
                <a:gd name="connsiteX41" fmla="*/ 288000 w 360000"/>
                <a:gd name="connsiteY41" fmla="*/ 216000 h 432000"/>
                <a:gd name="connsiteX42" fmla="*/ 252000 w 360000"/>
                <a:gd name="connsiteY42" fmla="*/ 216000 h 432000"/>
                <a:gd name="connsiteX43" fmla="*/ 216000 w 360000"/>
                <a:gd name="connsiteY43" fmla="*/ 216000 h 432000"/>
                <a:gd name="connsiteX44" fmla="*/ 216000 w 360000"/>
                <a:gd name="connsiteY44" fmla="*/ 180000 h 432000"/>
                <a:gd name="connsiteX45" fmla="*/ 216000 w 360000"/>
                <a:gd name="connsiteY45" fmla="*/ 144000 h 432000"/>
                <a:gd name="connsiteX46" fmla="*/ 252000 w 360000"/>
                <a:gd name="connsiteY46" fmla="*/ 144000 h 432000"/>
                <a:gd name="connsiteX47" fmla="*/ 288000 w 360000"/>
                <a:gd name="connsiteY47" fmla="*/ 144000 h 432000"/>
                <a:gd name="connsiteX48" fmla="*/ 288000 w 360000"/>
                <a:gd name="connsiteY48" fmla="*/ 108000 h 432000"/>
                <a:gd name="connsiteX49" fmla="*/ 324000 w 360000"/>
                <a:gd name="connsiteY49" fmla="*/ 108000 h 432000"/>
                <a:gd name="connsiteX50" fmla="*/ 324000 w 360000"/>
                <a:gd name="connsiteY50" fmla="*/ 72000 h 432000"/>
                <a:gd name="connsiteX51" fmla="*/ 288000 w 360000"/>
                <a:gd name="connsiteY51" fmla="*/ 72000 h 432000"/>
                <a:gd name="connsiteX52" fmla="*/ 288000 w 360000"/>
                <a:gd name="connsiteY52" fmla="*/ 36000 h 432000"/>
                <a:gd name="connsiteX53" fmla="*/ 252000 w 360000"/>
                <a:gd name="connsiteY53" fmla="*/ 36000 h 432000"/>
                <a:gd name="connsiteX54" fmla="*/ 216000 w 360000"/>
                <a:gd name="connsiteY54" fmla="*/ 36000 h 432000"/>
                <a:gd name="connsiteX55" fmla="*/ 72000 w 360000"/>
                <a:gd name="connsiteY55" fmla="*/ 324000 h 432000"/>
                <a:gd name="connsiteX56" fmla="*/ 72000 w 360000"/>
                <a:gd name="connsiteY56" fmla="*/ 288000 h 432000"/>
                <a:gd name="connsiteX57" fmla="*/ 108000 w 360000"/>
                <a:gd name="connsiteY57" fmla="*/ 288000 h 432000"/>
                <a:gd name="connsiteX58" fmla="*/ 108000 w 360000"/>
                <a:gd name="connsiteY58" fmla="*/ 324000 h 432000"/>
                <a:gd name="connsiteX59" fmla="*/ 72000 w 360000"/>
                <a:gd name="connsiteY59" fmla="*/ 324000 h 432000"/>
                <a:gd name="connsiteX60" fmla="*/ 288000 w 360000"/>
                <a:gd name="connsiteY60" fmla="*/ 360000 h 432000"/>
                <a:gd name="connsiteX61" fmla="*/ 252000 w 360000"/>
                <a:gd name="connsiteY61" fmla="*/ 360000 h 432000"/>
                <a:gd name="connsiteX62" fmla="*/ 252000 w 360000"/>
                <a:gd name="connsiteY62" fmla="*/ 324000 h 432000"/>
                <a:gd name="connsiteX63" fmla="*/ 216000 w 360000"/>
                <a:gd name="connsiteY63" fmla="*/ 324000 h 432000"/>
                <a:gd name="connsiteX64" fmla="*/ 216000 w 360000"/>
                <a:gd name="connsiteY64" fmla="*/ 360000 h 432000"/>
                <a:gd name="connsiteX65" fmla="*/ 180000 w 360000"/>
                <a:gd name="connsiteY65" fmla="*/ 360000 h 432000"/>
                <a:gd name="connsiteX66" fmla="*/ 144000 w 360000"/>
                <a:gd name="connsiteY66" fmla="*/ 360000 h 432000"/>
                <a:gd name="connsiteX67" fmla="*/ 144000 w 360000"/>
                <a:gd name="connsiteY67" fmla="*/ 324000 h 432000"/>
                <a:gd name="connsiteX68" fmla="*/ 180000 w 360000"/>
                <a:gd name="connsiteY68" fmla="*/ 324000 h 432000"/>
                <a:gd name="connsiteX69" fmla="*/ 180000 w 360000"/>
                <a:gd name="connsiteY69" fmla="*/ 288000 h 432000"/>
                <a:gd name="connsiteX70" fmla="*/ 216000 w 360000"/>
                <a:gd name="connsiteY70" fmla="*/ 288000 h 432000"/>
                <a:gd name="connsiteX71" fmla="*/ 252000 w 360000"/>
                <a:gd name="connsiteY71" fmla="*/ 288000 h 432000"/>
                <a:gd name="connsiteX72" fmla="*/ 252000 w 360000"/>
                <a:gd name="connsiteY72" fmla="*/ 324000 h 432000"/>
                <a:gd name="connsiteX73" fmla="*/ 288000 w 360000"/>
                <a:gd name="connsiteY73" fmla="*/ 324000 h 432000"/>
                <a:gd name="connsiteX74" fmla="*/ 288000 w 360000"/>
                <a:gd name="connsiteY74" fmla="*/ 360000 h 432000"/>
                <a:gd name="connsiteX75" fmla="*/ 324000 w 360000"/>
                <a:gd name="connsiteY75" fmla="*/ 252000 h 432000"/>
                <a:gd name="connsiteX76" fmla="*/ 324000 w 360000"/>
                <a:gd name="connsiteY76" fmla="*/ 288000 h 432000"/>
                <a:gd name="connsiteX77" fmla="*/ 288000 w 360000"/>
                <a:gd name="connsiteY77" fmla="*/ 288000 h 432000"/>
                <a:gd name="connsiteX78" fmla="*/ 288000 w 360000"/>
                <a:gd name="connsiteY78" fmla="*/ 252000 h 432000"/>
                <a:gd name="connsiteX79" fmla="*/ 324000 w 360000"/>
                <a:gd name="connsiteY79" fmla="*/ 252000 h 432000"/>
                <a:gd name="connsiteX80" fmla="*/ 180000 w 360000"/>
                <a:gd name="connsiteY80" fmla="*/ 180000 h 432000"/>
                <a:gd name="connsiteX81" fmla="*/ 180000 w 360000"/>
                <a:gd name="connsiteY81" fmla="*/ 216000 h 432000"/>
                <a:gd name="connsiteX82" fmla="*/ 180000 w 360000"/>
                <a:gd name="connsiteY82" fmla="*/ 252000 h 432000"/>
                <a:gd name="connsiteX83" fmla="*/ 144000 w 360000"/>
                <a:gd name="connsiteY83" fmla="*/ 252000 h 432000"/>
                <a:gd name="connsiteX84" fmla="*/ 108000 w 360000"/>
                <a:gd name="connsiteY84" fmla="*/ 252000 h 432000"/>
                <a:gd name="connsiteX85" fmla="*/ 72000 w 360000"/>
                <a:gd name="connsiteY85" fmla="*/ 252000 h 432000"/>
                <a:gd name="connsiteX86" fmla="*/ 72000 w 360000"/>
                <a:gd name="connsiteY86" fmla="*/ 216000 h 432000"/>
                <a:gd name="connsiteX87" fmla="*/ 72000 w 360000"/>
                <a:gd name="connsiteY87" fmla="*/ 180000 h 432000"/>
                <a:gd name="connsiteX88" fmla="*/ 72000 w 360000"/>
                <a:gd name="connsiteY88" fmla="*/ 144000 h 432000"/>
                <a:gd name="connsiteX89" fmla="*/ 108000 w 360000"/>
                <a:gd name="connsiteY89" fmla="*/ 144000 h 432000"/>
                <a:gd name="connsiteX90" fmla="*/ 144000 w 360000"/>
                <a:gd name="connsiteY90" fmla="*/ 144000 h 432000"/>
                <a:gd name="connsiteX91" fmla="*/ 180000 w 360000"/>
                <a:gd name="connsiteY91" fmla="*/ 144000 h 432000"/>
                <a:gd name="connsiteX92" fmla="*/ 180000 w 360000"/>
                <a:gd name="connsiteY92" fmla="*/ 180000 h 432000"/>
                <a:gd name="connsiteX93" fmla="*/ 252000 w 360000"/>
                <a:gd name="connsiteY93" fmla="*/ 108000 h 432000"/>
                <a:gd name="connsiteX94" fmla="*/ 216000 w 360000"/>
                <a:gd name="connsiteY94" fmla="*/ 108000 h 432000"/>
                <a:gd name="connsiteX95" fmla="*/ 216000 w 360000"/>
                <a:gd name="connsiteY95" fmla="*/ 72000 h 432000"/>
                <a:gd name="connsiteX96" fmla="*/ 252000 w 360000"/>
                <a:gd name="connsiteY96" fmla="*/ 72000 h 432000"/>
                <a:gd name="connsiteX97" fmla="*/ 252000 w 360000"/>
                <a:gd name="connsiteY97" fmla="*/ 108000 h 4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60000" h="432000">
                  <a:moveTo>
                    <a:pt x="216000" y="36000"/>
                  </a:moveTo>
                  <a:lnTo>
                    <a:pt x="216000" y="0"/>
                  </a:lnTo>
                  <a:lnTo>
                    <a:pt x="180000" y="0"/>
                  </a:lnTo>
                  <a:lnTo>
                    <a:pt x="180000" y="36000"/>
                  </a:lnTo>
                  <a:lnTo>
                    <a:pt x="144000" y="36000"/>
                  </a:lnTo>
                  <a:lnTo>
                    <a:pt x="144000" y="72000"/>
                  </a:lnTo>
                  <a:lnTo>
                    <a:pt x="144000" y="108000"/>
                  </a:lnTo>
                  <a:lnTo>
                    <a:pt x="108000" y="108000"/>
                  </a:lnTo>
                  <a:lnTo>
                    <a:pt x="72000" y="108000"/>
                  </a:lnTo>
                  <a:lnTo>
                    <a:pt x="36000" y="108000"/>
                  </a:lnTo>
                  <a:lnTo>
                    <a:pt x="0" y="108000"/>
                  </a:lnTo>
                  <a:lnTo>
                    <a:pt x="0" y="144000"/>
                  </a:lnTo>
                  <a:lnTo>
                    <a:pt x="36000" y="144000"/>
                  </a:lnTo>
                  <a:lnTo>
                    <a:pt x="36000" y="180000"/>
                  </a:lnTo>
                  <a:lnTo>
                    <a:pt x="36000" y="216000"/>
                  </a:lnTo>
                  <a:lnTo>
                    <a:pt x="36000" y="252000"/>
                  </a:lnTo>
                  <a:lnTo>
                    <a:pt x="36000" y="288000"/>
                  </a:lnTo>
                  <a:lnTo>
                    <a:pt x="0" y="288000"/>
                  </a:lnTo>
                  <a:lnTo>
                    <a:pt x="0" y="324000"/>
                  </a:lnTo>
                  <a:lnTo>
                    <a:pt x="36000" y="324000"/>
                  </a:lnTo>
                  <a:lnTo>
                    <a:pt x="36000" y="360000"/>
                  </a:lnTo>
                  <a:lnTo>
                    <a:pt x="72000" y="360000"/>
                  </a:lnTo>
                  <a:lnTo>
                    <a:pt x="108000" y="360000"/>
                  </a:lnTo>
                  <a:lnTo>
                    <a:pt x="108000" y="396000"/>
                  </a:lnTo>
                  <a:lnTo>
                    <a:pt x="144000" y="396000"/>
                  </a:lnTo>
                  <a:lnTo>
                    <a:pt x="180000" y="396000"/>
                  </a:lnTo>
                  <a:lnTo>
                    <a:pt x="216000" y="396000"/>
                  </a:lnTo>
                  <a:lnTo>
                    <a:pt x="252000" y="396000"/>
                  </a:lnTo>
                  <a:lnTo>
                    <a:pt x="252000" y="432000"/>
                  </a:lnTo>
                  <a:lnTo>
                    <a:pt x="288000" y="432000"/>
                  </a:lnTo>
                  <a:lnTo>
                    <a:pt x="324000" y="432000"/>
                  </a:lnTo>
                  <a:lnTo>
                    <a:pt x="360000" y="432000"/>
                  </a:lnTo>
                  <a:lnTo>
                    <a:pt x="360000" y="396000"/>
                  </a:lnTo>
                  <a:lnTo>
                    <a:pt x="324000" y="396000"/>
                  </a:lnTo>
                  <a:lnTo>
                    <a:pt x="324000" y="360000"/>
                  </a:lnTo>
                  <a:lnTo>
                    <a:pt x="324000" y="324000"/>
                  </a:lnTo>
                  <a:lnTo>
                    <a:pt x="360000" y="324000"/>
                  </a:lnTo>
                  <a:lnTo>
                    <a:pt x="360000" y="288000"/>
                  </a:lnTo>
                  <a:lnTo>
                    <a:pt x="360000" y="252000"/>
                  </a:lnTo>
                  <a:lnTo>
                    <a:pt x="360000" y="216000"/>
                  </a:lnTo>
                  <a:lnTo>
                    <a:pt x="324000" y="216000"/>
                  </a:lnTo>
                  <a:lnTo>
                    <a:pt x="288000" y="216000"/>
                  </a:lnTo>
                  <a:lnTo>
                    <a:pt x="252000" y="216000"/>
                  </a:lnTo>
                  <a:lnTo>
                    <a:pt x="216000" y="216000"/>
                  </a:lnTo>
                  <a:lnTo>
                    <a:pt x="216000" y="180000"/>
                  </a:lnTo>
                  <a:lnTo>
                    <a:pt x="216000" y="144000"/>
                  </a:lnTo>
                  <a:lnTo>
                    <a:pt x="252000" y="144000"/>
                  </a:lnTo>
                  <a:lnTo>
                    <a:pt x="288000" y="144000"/>
                  </a:lnTo>
                  <a:lnTo>
                    <a:pt x="288000" y="108000"/>
                  </a:lnTo>
                  <a:lnTo>
                    <a:pt x="324000" y="108000"/>
                  </a:lnTo>
                  <a:lnTo>
                    <a:pt x="324000" y="72000"/>
                  </a:lnTo>
                  <a:lnTo>
                    <a:pt x="288000" y="72000"/>
                  </a:lnTo>
                  <a:lnTo>
                    <a:pt x="288000" y="36000"/>
                  </a:lnTo>
                  <a:lnTo>
                    <a:pt x="252000" y="36000"/>
                  </a:lnTo>
                  <a:lnTo>
                    <a:pt x="216000" y="36000"/>
                  </a:lnTo>
                  <a:close/>
                  <a:moveTo>
                    <a:pt x="72000" y="324000"/>
                  </a:moveTo>
                  <a:lnTo>
                    <a:pt x="72000" y="288000"/>
                  </a:lnTo>
                  <a:lnTo>
                    <a:pt x="108000" y="288000"/>
                  </a:lnTo>
                  <a:lnTo>
                    <a:pt x="108000" y="324000"/>
                  </a:lnTo>
                  <a:lnTo>
                    <a:pt x="72000" y="324000"/>
                  </a:lnTo>
                  <a:close/>
                  <a:moveTo>
                    <a:pt x="288000" y="360000"/>
                  </a:moveTo>
                  <a:lnTo>
                    <a:pt x="252000" y="360000"/>
                  </a:lnTo>
                  <a:lnTo>
                    <a:pt x="252000" y="324000"/>
                  </a:lnTo>
                  <a:lnTo>
                    <a:pt x="216000" y="324000"/>
                  </a:lnTo>
                  <a:lnTo>
                    <a:pt x="216000" y="360000"/>
                  </a:lnTo>
                  <a:lnTo>
                    <a:pt x="180000" y="360000"/>
                  </a:lnTo>
                  <a:lnTo>
                    <a:pt x="144000" y="360000"/>
                  </a:lnTo>
                  <a:lnTo>
                    <a:pt x="144000" y="324000"/>
                  </a:lnTo>
                  <a:lnTo>
                    <a:pt x="180000" y="324000"/>
                  </a:lnTo>
                  <a:lnTo>
                    <a:pt x="180000" y="288000"/>
                  </a:lnTo>
                  <a:lnTo>
                    <a:pt x="216000" y="288000"/>
                  </a:lnTo>
                  <a:lnTo>
                    <a:pt x="252000" y="288000"/>
                  </a:lnTo>
                  <a:lnTo>
                    <a:pt x="252000" y="324000"/>
                  </a:lnTo>
                  <a:lnTo>
                    <a:pt x="288000" y="324000"/>
                  </a:lnTo>
                  <a:lnTo>
                    <a:pt x="288000" y="360000"/>
                  </a:lnTo>
                  <a:close/>
                  <a:moveTo>
                    <a:pt x="324000" y="252000"/>
                  </a:moveTo>
                  <a:lnTo>
                    <a:pt x="324000" y="288000"/>
                  </a:lnTo>
                  <a:lnTo>
                    <a:pt x="288000" y="288000"/>
                  </a:lnTo>
                  <a:lnTo>
                    <a:pt x="288000" y="252000"/>
                  </a:lnTo>
                  <a:lnTo>
                    <a:pt x="324000" y="252000"/>
                  </a:lnTo>
                  <a:close/>
                  <a:moveTo>
                    <a:pt x="180000" y="180000"/>
                  </a:moveTo>
                  <a:lnTo>
                    <a:pt x="180000" y="216000"/>
                  </a:lnTo>
                  <a:lnTo>
                    <a:pt x="180000" y="252000"/>
                  </a:lnTo>
                  <a:lnTo>
                    <a:pt x="144000" y="252000"/>
                  </a:lnTo>
                  <a:lnTo>
                    <a:pt x="108000" y="252000"/>
                  </a:lnTo>
                  <a:lnTo>
                    <a:pt x="72000" y="252000"/>
                  </a:lnTo>
                  <a:lnTo>
                    <a:pt x="72000" y="216000"/>
                  </a:lnTo>
                  <a:lnTo>
                    <a:pt x="72000" y="180000"/>
                  </a:lnTo>
                  <a:lnTo>
                    <a:pt x="72000" y="144000"/>
                  </a:lnTo>
                  <a:lnTo>
                    <a:pt x="108000" y="144000"/>
                  </a:lnTo>
                  <a:lnTo>
                    <a:pt x="144000" y="144000"/>
                  </a:lnTo>
                  <a:lnTo>
                    <a:pt x="180000" y="144000"/>
                  </a:lnTo>
                  <a:lnTo>
                    <a:pt x="180000" y="180000"/>
                  </a:lnTo>
                  <a:close/>
                  <a:moveTo>
                    <a:pt x="252000" y="108000"/>
                  </a:moveTo>
                  <a:lnTo>
                    <a:pt x="216000" y="108000"/>
                  </a:lnTo>
                  <a:lnTo>
                    <a:pt x="216000" y="72000"/>
                  </a:lnTo>
                  <a:lnTo>
                    <a:pt x="252000" y="72000"/>
                  </a:lnTo>
                  <a:lnTo>
                    <a:pt x="252000" y="108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DC084FF0-7BE1-7BC8-9F6E-2E0CEB124D08}"/>
                </a:ext>
              </a:extLst>
            </p:cNvPr>
            <p:cNvSpPr/>
            <p:nvPr/>
          </p:nvSpPr>
          <p:spPr>
            <a:xfrm>
              <a:off x="4243558" y="5903713"/>
              <a:ext cx="144000" cy="108000"/>
            </a:xfrm>
            <a:custGeom>
              <a:avLst/>
              <a:gdLst>
                <a:gd name="connsiteX0" fmla="*/ 108000 w 144000"/>
                <a:gd name="connsiteY0" fmla="*/ 72000 h 108000"/>
                <a:gd name="connsiteX1" fmla="*/ 72000 w 144000"/>
                <a:gd name="connsiteY1" fmla="*/ 72000 h 108000"/>
                <a:gd name="connsiteX2" fmla="*/ 36000 w 144000"/>
                <a:gd name="connsiteY2" fmla="*/ 72000 h 108000"/>
                <a:gd name="connsiteX3" fmla="*/ 36000 w 144000"/>
                <a:gd name="connsiteY3" fmla="*/ 36000 h 108000"/>
                <a:gd name="connsiteX4" fmla="*/ 36000 w 144000"/>
                <a:gd name="connsiteY4" fmla="*/ 0 h 108000"/>
                <a:gd name="connsiteX5" fmla="*/ 0 w 144000"/>
                <a:gd name="connsiteY5" fmla="*/ 0 h 108000"/>
                <a:gd name="connsiteX6" fmla="*/ 0 w 144000"/>
                <a:gd name="connsiteY6" fmla="*/ 36000 h 108000"/>
                <a:gd name="connsiteX7" fmla="*/ 0 w 144000"/>
                <a:gd name="connsiteY7" fmla="*/ 72000 h 108000"/>
                <a:gd name="connsiteX8" fmla="*/ 0 w 144000"/>
                <a:gd name="connsiteY8" fmla="*/ 108000 h 108000"/>
                <a:gd name="connsiteX9" fmla="*/ 36000 w 144000"/>
                <a:gd name="connsiteY9" fmla="*/ 108000 h 108000"/>
                <a:gd name="connsiteX10" fmla="*/ 72000 w 144000"/>
                <a:gd name="connsiteY10" fmla="*/ 108000 h 108000"/>
                <a:gd name="connsiteX11" fmla="*/ 108000 w 144000"/>
                <a:gd name="connsiteY11" fmla="*/ 108000 h 108000"/>
                <a:gd name="connsiteX12" fmla="*/ 144000 w 144000"/>
                <a:gd name="connsiteY12" fmla="*/ 108000 h 108000"/>
                <a:gd name="connsiteX13" fmla="*/ 144000 w 144000"/>
                <a:gd name="connsiteY13" fmla="*/ 72000 h 1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000" h="108000">
                  <a:moveTo>
                    <a:pt x="108000" y="72000"/>
                  </a:moveTo>
                  <a:lnTo>
                    <a:pt x="72000" y="72000"/>
                  </a:lnTo>
                  <a:lnTo>
                    <a:pt x="36000" y="72000"/>
                  </a:lnTo>
                  <a:lnTo>
                    <a:pt x="36000" y="36000"/>
                  </a:lnTo>
                  <a:lnTo>
                    <a:pt x="36000" y="0"/>
                  </a:lnTo>
                  <a:lnTo>
                    <a:pt x="0" y="0"/>
                  </a:lnTo>
                  <a:lnTo>
                    <a:pt x="0" y="36000"/>
                  </a:lnTo>
                  <a:lnTo>
                    <a:pt x="0" y="72000"/>
                  </a:lnTo>
                  <a:lnTo>
                    <a:pt x="0" y="108000"/>
                  </a:lnTo>
                  <a:lnTo>
                    <a:pt x="36000" y="108000"/>
                  </a:lnTo>
                  <a:lnTo>
                    <a:pt x="72000" y="108000"/>
                  </a:lnTo>
                  <a:lnTo>
                    <a:pt x="108000" y="108000"/>
                  </a:lnTo>
                  <a:lnTo>
                    <a:pt x="144000" y="108000"/>
                  </a:lnTo>
                  <a:lnTo>
                    <a:pt x="144000" y="72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33751E61-5755-BF70-B2D2-0CF6DA73215F}"/>
                </a:ext>
              </a:extLst>
            </p:cNvPr>
            <p:cNvSpPr/>
            <p:nvPr/>
          </p:nvSpPr>
          <p:spPr>
            <a:xfrm>
              <a:off x="4171558" y="6011713"/>
              <a:ext cx="72000" cy="36000"/>
            </a:xfrm>
            <a:custGeom>
              <a:avLst/>
              <a:gdLst>
                <a:gd name="connsiteX0" fmla="*/ 0 w 72000"/>
                <a:gd name="connsiteY0" fmla="*/ 0 h 36000"/>
                <a:gd name="connsiteX1" fmla="*/ 0 w 72000"/>
                <a:gd name="connsiteY1" fmla="*/ 36000 h 36000"/>
                <a:gd name="connsiteX2" fmla="*/ 36000 w 72000"/>
                <a:gd name="connsiteY2" fmla="*/ 36000 h 36000"/>
                <a:gd name="connsiteX3" fmla="*/ 72000 w 72000"/>
                <a:gd name="connsiteY3" fmla="*/ 36000 h 36000"/>
                <a:gd name="connsiteX4" fmla="*/ 72000 w 72000"/>
                <a:gd name="connsiteY4" fmla="*/ 0 h 36000"/>
                <a:gd name="connsiteX5" fmla="*/ 36000 w 72000"/>
                <a:gd name="connsiteY5" fmla="*/ 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000" h="36000">
                  <a:moveTo>
                    <a:pt x="0" y="0"/>
                  </a:moveTo>
                  <a:lnTo>
                    <a:pt x="0" y="36000"/>
                  </a:lnTo>
                  <a:lnTo>
                    <a:pt x="36000" y="36000"/>
                  </a:lnTo>
                  <a:lnTo>
                    <a:pt x="72000" y="36000"/>
                  </a:lnTo>
                  <a:lnTo>
                    <a:pt x="72000" y="0"/>
                  </a:lnTo>
                  <a:lnTo>
                    <a:pt x="36000" y="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EA35C651-4800-3E4E-21B4-C83A10DBD862}"/>
                </a:ext>
              </a:extLst>
            </p:cNvPr>
            <p:cNvSpPr/>
            <p:nvPr/>
          </p:nvSpPr>
          <p:spPr>
            <a:xfrm>
              <a:off x="4387558" y="6011713"/>
              <a:ext cx="36000" cy="36000"/>
            </a:xfrm>
            <a:custGeom>
              <a:avLst/>
              <a:gdLst>
                <a:gd name="connsiteX0" fmla="*/ 0 w 36000"/>
                <a:gd name="connsiteY0" fmla="*/ 0 h 36000"/>
                <a:gd name="connsiteX1" fmla="*/ 36000 w 36000"/>
                <a:gd name="connsiteY1" fmla="*/ 0 h 36000"/>
                <a:gd name="connsiteX2" fmla="*/ 36000 w 36000"/>
                <a:gd name="connsiteY2" fmla="*/ 36000 h 36000"/>
                <a:gd name="connsiteX3" fmla="*/ 0 w 36000"/>
                <a:gd name="connsiteY3" fmla="*/ 36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00" h="36000">
                  <a:moveTo>
                    <a:pt x="0" y="0"/>
                  </a:moveTo>
                  <a:lnTo>
                    <a:pt x="36000" y="0"/>
                  </a:lnTo>
                  <a:lnTo>
                    <a:pt x="36000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67CBA4A0-AE21-EAA2-7236-5E57590C1ABB}"/>
                </a:ext>
              </a:extLst>
            </p:cNvPr>
            <p:cNvSpPr/>
            <p:nvPr/>
          </p:nvSpPr>
          <p:spPr>
            <a:xfrm>
              <a:off x="4423558" y="5795713"/>
              <a:ext cx="468000" cy="288000"/>
            </a:xfrm>
            <a:custGeom>
              <a:avLst/>
              <a:gdLst>
                <a:gd name="connsiteX0" fmla="*/ 252000 w 468000"/>
                <a:gd name="connsiteY0" fmla="*/ 216000 h 288000"/>
                <a:gd name="connsiteX1" fmla="*/ 252000 w 468000"/>
                <a:gd name="connsiteY1" fmla="*/ 180000 h 288000"/>
                <a:gd name="connsiteX2" fmla="*/ 288000 w 468000"/>
                <a:gd name="connsiteY2" fmla="*/ 180000 h 288000"/>
                <a:gd name="connsiteX3" fmla="*/ 324000 w 468000"/>
                <a:gd name="connsiteY3" fmla="*/ 180000 h 288000"/>
                <a:gd name="connsiteX4" fmla="*/ 324000 w 468000"/>
                <a:gd name="connsiteY4" fmla="*/ 144000 h 288000"/>
                <a:gd name="connsiteX5" fmla="*/ 360000 w 468000"/>
                <a:gd name="connsiteY5" fmla="*/ 144000 h 288000"/>
                <a:gd name="connsiteX6" fmla="*/ 396000 w 468000"/>
                <a:gd name="connsiteY6" fmla="*/ 144000 h 288000"/>
                <a:gd name="connsiteX7" fmla="*/ 396000 w 468000"/>
                <a:gd name="connsiteY7" fmla="*/ 108000 h 288000"/>
                <a:gd name="connsiteX8" fmla="*/ 432000 w 468000"/>
                <a:gd name="connsiteY8" fmla="*/ 108000 h 288000"/>
                <a:gd name="connsiteX9" fmla="*/ 468000 w 468000"/>
                <a:gd name="connsiteY9" fmla="*/ 108000 h 288000"/>
                <a:gd name="connsiteX10" fmla="*/ 468000 w 468000"/>
                <a:gd name="connsiteY10" fmla="*/ 72000 h 288000"/>
                <a:gd name="connsiteX11" fmla="*/ 468000 w 468000"/>
                <a:gd name="connsiteY11" fmla="*/ 36000 h 288000"/>
                <a:gd name="connsiteX12" fmla="*/ 468000 w 468000"/>
                <a:gd name="connsiteY12" fmla="*/ 0 h 288000"/>
                <a:gd name="connsiteX13" fmla="*/ 432000 w 468000"/>
                <a:gd name="connsiteY13" fmla="*/ 0 h 288000"/>
                <a:gd name="connsiteX14" fmla="*/ 432000 w 468000"/>
                <a:gd name="connsiteY14" fmla="*/ 36000 h 288000"/>
                <a:gd name="connsiteX15" fmla="*/ 396000 w 468000"/>
                <a:gd name="connsiteY15" fmla="*/ 36000 h 288000"/>
                <a:gd name="connsiteX16" fmla="*/ 396000 w 468000"/>
                <a:gd name="connsiteY16" fmla="*/ 72000 h 288000"/>
                <a:gd name="connsiteX17" fmla="*/ 360000 w 468000"/>
                <a:gd name="connsiteY17" fmla="*/ 72000 h 288000"/>
                <a:gd name="connsiteX18" fmla="*/ 324000 w 468000"/>
                <a:gd name="connsiteY18" fmla="*/ 72000 h 288000"/>
                <a:gd name="connsiteX19" fmla="*/ 324000 w 468000"/>
                <a:gd name="connsiteY19" fmla="*/ 108000 h 288000"/>
                <a:gd name="connsiteX20" fmla="*/ 288000 w 468000"/>
                <a:gd name="connsiteY20" fmla="*/ 108000 h 288000"/>
                <a:gd name="connsiteX21" fmla="*/ 288000 w 468000"/>
                <a:gd name="connsiteY21" fmla="*/ 144000 h 288000"/>
                <a:gd name="connsiteX22" fmla="*/ 252000 w 468000"/>
                <a:gd name="connsiteY22" fmla="*/ 144000 h 288000"/>
                <a:gd name="connsiteX23" fmla="*/ 216000 w 468000"/>
                <a:gd name="connsiteY23" fmla="*/ 144000 h 288000"/>
                <a:gd name="connsiteX24" fmla="*/ 216000 w 468000"/>
                <a:gd name="connsiteY24" fmla="*/ 108000 h 288000"/>
                <a:gd name="connsiteX25" fmla="*/ 180000 w 468000"/>
                <a:gd name="connsiteY25" fmla="*/ 108000 h 288000"/>
                <a:gd name="connsiteX26" fmla="*/ 180000 w 468000"/>
                <a:gd name="connsiteY26" fmla="*/ 144000 h 288000"/>
                <a:gd name="connsiteX27" fmla="*/ 144000 w 468000"/>
                <a:gd name="connsiteY27" fmla="*/ 144000 h 288000"/>
                <a:gd name="connsiteX28" fmla="*/ 144000 w 468000"/>
                <a:gd name="connsiteY28" fmla="*/ 108000 h 288000"/>
                <a:gd name="connsiteX29" fmla="*/ 108000 w 468000"/>
                <a:gd name="connsiteY29" fmla="*/ 108000 h 288000"/>
                <a:gd name="connsiteX30" fmla="*/ 108000 w 468000"/>
                <a:gd name="connsiteY30" fmla="*/ 144000 h 288000"/>
                <a:gd name="connsiteX31" fmla="*/ 108000 w 468000"/>
                <a:gd name="connsiteY31" fmla="*/ 180000 h 288000"/>
                <a:gd name="connsiteX32" fmla="*/ 72000 w 468000"/>
                <a:gd name="connsiteY32" fmla="*/ 180000 h 288000"/>
                <a:gd name="connsiteX33" fmla="*/ 36000 w 468000"/>
                <a:gd name="connsiteY33" fmla="*/ 180000 h 288000"/>
                <a:gd name="connsiteX34" fmla="*/ 0 w 468000"/>
                <a:gd name="connsiteY34" fmla="*/ 180000 h 288000"/>
                <a:gd name="connsiteX35" fmla="*/ 0 w 468000"/>
                <a:gd name="connsiteY35" fmla="*/ 216000 h 288000"/>
                <a:gd name="connsiteX36" fmla="*/ 36000 w 468000"/>
                <a:gd name="connsiteY36" fmla="*/ 216000 h 288000"/>
                <a:gd name="connsiteX37" fmla="*/ 72000 w 468000"/>
                <a:gd name="connsiteY37" fmla="*/ 216000 h 288000"/>
                <a:gd name="connsiteX38" fmla="*/ 108000 w 468000"/>
                <a:gd name="connsiteY38" fmla="*/ 216000 h 288000"/>
                <a:gd name="connsiteX39" fmla="*/ 144000 w 468000"/>
                <a:gd name="connsiteY39" fmla="*/ 216000 h 288000"/>
                <a:gd name="connsiteX40" fmla="*/ 180000 w 468000"/>
                <a:gd name="connsiteY40" fmla="*/ 216000 h 288000"/>
                <a:gd name="connsiteX41" fmla="*/ 180000 w 468000"/>
                <a:gd name="connsiteY41" fmla="*/ 180000 h 288000"/>
                <a:gd name="connsiteX42" fmla="*/ 216000 w 468000"/>
                <a:gd name="connsiteY42" fmla="*/ 180000 h 288000"/>
                <a:gd name="connsiteX43" fmla="*/ 216000 w 468000"/>
                <a:gd name="connsiteY43" fmla="*/ 216000 h 288000"/>
                <a:gd name="connsiteX44" fmla="*/ 180000 w 468000"/>
                <a:gd name="connsiteY44" fmla="*/ 216000 h 288000"/>
                <a:gd name="connsiteX45" fmla="*/ 180000 w 468000"/>
                <a:gd name="connsiteY45" fmla="*/ 252000 h 288000"/>
                <a:gd name="connsiteX46" fmla="*/ 216000 w 468000"/>
                <a:gd name="connsiteY46" fmla="*/ 252000 h 288000"/>
                <a:gd name="connsiteX47" fmla="*/ 216000 w 468000"/>
                <a:gd name="connsiteY47" fmla="*/ 288000 h 288000"/>
                <a:gd name="connsiteX48" fmla="*/ 252000 w 468000"/>
                <a:gd name="connsiteY48" fmla="*/ 288000 h 288000"/>
                <a:gd name="connsiteX49" fmla="*/ 288000 w 468000"/>
                <a:gd name="connsiteY49" fmla="*/ 288000 h 288000"/>
                <a:gd name="connsiteX50" fmla="*/ 288000 w 468000"/>
                <a:gd name="connsiteY50" fmla="*/ 252000 h 288000"/>
                <a:gd name="connsiteX51" fmla="*/ 252000 w 468000"/>
                <a:gd name="connsiteY51" fmla="*/ 252000 h 28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68000" h="288000">
                  <a:moveTo>
                    <a:pt x="252000" y="216000"/>
                  </a:moveTo>
                  <a:lnTo>
                    <a:pt x="252000" y="180000"/>
                  </a:lnTo>
                  <a:lnTo>
                    <a:pt x="288000" y="180000"/>
                  </a:lnTo>
                  <a:lnTo>
                    <a:pt x="324000" y="180000"/>
                  </a:lnTo>
                  <a:lnTo>
                    <a:pt x="324000" y="144000"/>
                  </a:lnTo>
                  <a:lnTo>
                    <a:pt x="360000" y="144000"/>
                  </a:lnTo>
                  <a:lnTo>
                    <a:pt x="396000" y="144000"/>
                  </a:lnTo>
                  <a:lnTo>
                    <a:pt x="396000" y="108000"/>
                  </a:lnTo>
                  <a:lnTo>
                    <a:pt x="432000" y="108000"/>
                  </a:lnTo>
                  <a:lnTo>
                    <a:pt x="468000" y="108000"/>
                  </a:lnTo>
                  <a:lnTo>
                    <a:pt x="468000" y="72000"/>
                  </a:lnTo>
                  <a:lnTo>
                    <a:pt x="468000" y="36000"/>
                  </a:lnTo>
                  <a:lnTo>
                    <a:pt x="468000" y="0"/>
                  </a:lnTo>
                  <a:lnTo>
                    <a:pt x="432000" y="0"/>
                  </a:lnTo>
                  <a:lnTo>
                    <a:pt x="432000" y="36000"/>
                  </a:lnTo>
                  <a:lnTo>
                    <a:pt x="396000" y="36000"/>
                  </a:lnTo>
                  <a:lnTo>
                    <a:pt x="396000" y="72000"/>
                  </a:lnTo>
                  <a:lnTo>
                    <a:pt x="360000" y="72000"/>
                  </a:lnTo>
                  <a:lnTo>
                    <a:pt x="324000" y="72000"/>
                  </a:lnTo>
                  <a:lnTo>
                    <a:pt x="324000" y="108000"/>
                  </a:lnTo>
                  <a:lnTo>
                    <a:pt x="288000" y="108000"/>
                  </a:lnTo>
                  <a:lnTo>
                    <a:pt x="288000" y="144000"/>
                  </a:lnTo>
                  <a:lnTo>
                    <a:pt x="252000" y="144000"/>
                  </a:lnTo>
                  <a:lnTo>
                    <a:pt x="216000" y="144000"/>
                  </a:lnTo>
                  <a:lnTo>
                    <a:pt x="216000" y="108000"/>
                  </a:lnTo>
                  <a:lnTo>
                    <a:pt x="180000" y="108000"/>
                  </a:lnTo>
                  <a:lnTo>
                    <a:pt x="180000" y="144000"/>
                  </a:lnTo>
                  <a:lnTo>
                    <a:pt x="144000" y="144000"/>
                  </a:lnTo>
                  <a:lnTo>
                    <a:pt x="144000" y="108000"/>
                  </a:lnTo>
                  <a:lnTo>
                    <a:pt x="108000" y="108000"/>
                  </a:lnTo>
                  <a:lnTo>
                    <a:pt x="108000" y="144000"/>
                  </a:lnTo>
                  <a:lnTo>
                    <a:pt x="108000" y="180000"/>
                  </a:lnTo>
                  <a:lnTo>
                    <a:pt x="72000" y="180000"/>
                  </a:lnTo>
                  <a:lnTo>
                    <a:pt x="36000" y="180000"/>
                  </a:lnTo>
                  <a:lnTo>
                    <a:pt x="0" y="180000"/>
                  </a:lnTo>
                  <a:lnTo>
                    <a:pt x="0" y="216000"/>
                  </a:lnTo>
                  <a:lnTo>
                    <a:pt x="36000" y="216000"/>
                  </a:lnTo>
                  <a:lnTo>
                    <a:pt x="72000" y="216000"/>
                  </a:lnTo>
                  <a:lnTo>
                    <a:pt x="108000" y="216000"/>
                  </a:lnTo>
                  <a:lnTo>
                    <a:pt x="144000" y="216000"/>
                  </a:lnTo>
                  <a:lnTo>
                    <a:pt x="180000" y="216000"/>
                  </a:lnTo>
                  <a:lnTo>
                    <a:pt x="180000" y="180000"/>
                  </a:lnTo>
                  <a:lnTo>
                    <a:pt x="216000" y="180000"/>
                  </a:lnTo>
                  <a:lnTo>
                    <a:pt x="216000" y="216000"/>
                  </a:lnTo>
                  <a:lnTo>
                    <a:pt x="180000" y="216000"/>
                  </a:lnTo>
                  <a:lnTo>
                    <a:pt x="180000" y="252000"/>
                  </a:lnTo>
                  <a:lnTo>
                    <a:pt x="216000" y="252000"/>
                  </a:lnTo>
                  <a:lnTo>
                    <a:pt x="216000" y="288000"/>
                  </a:lnTo>
                  <a:lnTo>
                    <a:pt x="252000" y="288000"/>
                  </a:lnTo>
                  <a:lnTo>
                    <a:pt x="288000" y="288000"/>
                  </a:lnTo>
                  <a:lnTo>
                    <a:pt x="288000" y="252000"/>
                  </a:lnTo>
                  <a:lnTo>
                    <a:pt x="252000" y="252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3C9B4F27-0D46-A63B-EC17-20BEC48879BB}"/>
                </a:ext>
              </a:extLst>
            </p:cNvPr>
            <p:cNvSpPr/>
            <p:nvPr/>
          </p:nvSpPr>
          <p:spPr>
            <a:xfrm>
              <a:off x="4459558" y="6047713"/>
              <a:ext cx="108000" cy="72000"/>
            </a:xfrm>
            <a:custGeom>
              <a:avLst/>
              <a:gdLst>
                <a:gd name="connsiteX0" fmla="*/ 72000 w 108000"/>
                <a:gd name="connsiteY0" fmla="*/ 72000 h 72000"/>
                <a:gd name="connsiteX1" fmla="*/ 108000 w 108000"/>
                <a:gd name="connsiteY1" fmla="*/ 72000 h 72000"/>
                <a:gd name="connsiteX2" fmla="*/ 108000 w 108000"/>
                <a:gd name="connsiteY2" fmla="*/ 36000 h 72000"/>
                <a:gd name="connsiteX3" fmla="*/ 108000 w 108000"/>
                <a:gd name="connsiteY3" fmla="*/ 0 h 72000"/>
                <a:gd name="connsiteX4" fmla="*/ 72000 w 108000"/>
                <a:gd name="connsiteY4" fmla="*/ 0 h 72000"/>
                <a:gd name="connsiteX5" fmla="*/ 36000 w 108000"/>
                <a:gd name="connsiteY5" fmla="*/ 0 h 72000"/>
                <a:gd name="connsiteX6" fmla="*/ 0 w 108000"/>
                <a:gd name="connsiteY6" fmla="*/ 0 h 72000"/>
                <a:gd name="connsiteX7" fmla="*/ 0 w 108000"/>
                <a:gd name="connsiteY7" fmla="*/ 36000 h 72000"/>
                <a:gd name="connsiteX8" fmla="*/ 0 w 108000"/>
                <a:gd name="connsiteY8" fmla="*/ 72000 h 72000"/>
                <a:gd name="connsiteX9" fmla="*/ 36000 w 108000"/>
                <a:gd name="connsiteY9" fmla="*/ 72000 h 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000" h="72000">
                  <a:moveTo>
                    <a:pt x="72000" y="72000"/>
                  </a:moveTo>
                  <a:lnTo>
                    <a:pt x="108000" y="72000"/>
                  </a:lnTo>
                  <a:lnTo>
                    <a:pt x="108000" y="36000"/>
                  </a:lnTo>
                  <a:lnTo>
                    <a:pt x="108000" y="0"/>
                  </a:lnTo>
                  <a:lnTo>
                    <a:pt x="72000" y="0"/>
                  </a:lnTo>
                  <a:lnTo>
                    <a:pt x="36000" y="0"/>
                  </a:lnTo>
                  <a:lnTo>
                    <a:pt x="0" y="0"/>
                  </a:lnTo>
                  <a:lnTo>
                    <a:pt x="0" y="36000"/>
                  </a:lnTo>
                  <a:lnTo>
                    <a:pt x="0" y="72000"/>
                  </a:lnTo>
                  <a:lnTo>
                    <a:pt x="36000" y="72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C7C5B026-4590-ECCC-13C8-D327E59B62C5}"/>
                </a:ext>
              </a:extLst>
            </p:cNvPr>
            <p:cNvSpPr/>
            <p:nvPr/>
          </p:nvSpPr>
          <p:spPr>
            <a:xfrm>
              <a:off x="4819558" y="6083713"/>
              <a:ext cx="36000" cy="36000"/>
            </a:xfrm>
            <a:custGeom>
              <a:avLst/>
              <a:gdLst>
                <a:gd name="connsiteX0" fmla="*/ 0 w 36000"/>
                <a:gd name="connsiteY0" fmla="*/ 0 h 36000"/>
                <a:gd name="connsiteX1" fmla="*/ 36000 w 36000"/>
                <a:gd name="connsiteY1" fmla="*/ 0 h 36000"/>
                <a:gd name="connsiteX2" fmla="*/ 36000 w 36000"/>
                <a:gd name="connsiteY2" fmla="*/ 36000 h 36000"/>
                <a:gd name="connsiteX3" fmla="*/ 0 w 36000"/>
                <a:gd name="connsiteY3" fmla="*/ 36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00" h="36000">
                  <a:moveTo>
                    <a:pt x="0" y="0"/>
                  </a:moveTo>
                  <a:lnTo>
                    <a:pt x="36000" y="0"/>
                  </a:lnTo>
                  <a:lnTo>
                    <a:pt x="36000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6BB7ED5E-D264-7D3B-37E2-6065FD9C9453}"/>
                </a:ext>
              </a:extLst>
            </p:cNvPr>
            <p:cNvSpPr/>
            <p:nvPr/>
          </p:nvSpPr>
          <p:spPr>
            <a:xfrm>
              <a:off x="4603558" y="6119713"/>
              <a:ext cx="36000" cy="36000"/>
            </a:xfrm>
            <a:custGeom>
              <a:avLst/>
              <a:gdLst>
                <a:gd name="connsiteX0" fmla="*/ 0 w 36000"/>
                <a:gd name="connsiteY0" fmla="*/ 0 h 36000"/>
                <a:gd name="connsiteX1" fmla="*/ 36000 w 36000"/>
                <a:gd name="connsiteY1" fmla="*/ 0 h 36000"/>
                <a:gd name="connsiteX2" fmla="*/ 36000 w 36000"/>
                <a:gd name="connsiteY2" fmla="*/ 36000 h 36000"/>
                <a:gd name="connsiteX3" fmla="*/ 0 w 36000"/>
                <a:gd name="connsiteY3" fmla="*/ 36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00" h="36000">
                  <a:moveTo>
                    <a:pt x="0" y="0"/>
                  </a:moveTo>
                  <a:lnTo>
                    <a:pt x="36000" y="0"/>
                  </a:lnTo>
                  <a:lnTo>
                    <a:pt x="36000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DA52C112-8243-8553-2E3A-CCEC87B61940}"/>
                </a:ext>
              </a:extLst>
            </p:cNvPr>
            <p:cNvSpPr/>
            <p:nvPr/>
          </p:nvSpPr>
          <p:spPr>
            <a:xfrm>
              <a:off x="4459558" y="6155713"/>
              <a:ext cx="36000" cy="36000"/>
            </a:xfrm>
            <a:custGeom>
              <a:avLst/>
              <a:gdLst>
                <a:gd name="connsiteX0" fmla="*/ 0 w 36000"/>
                <a:gd name="connsiteY0" fmla="*/ 0 h 36000"/>
                <a:gd name="connsiteX1" fmla="*/ 36000 w 36000"/>
                <a:gd name="connsiteY1" fmla="*/ 0 h 36000"/>
                <a:gd name="connsiteX2" fmla="*/ 36000 w 36000"/>
                <a:gd name="connsiteY2" fmla="*/ 36000 h 36000"/>
                <a:gd name="connsiteX3" fmla="*/ 0 w 36000"/>
                <a:gd name="connsiteY3" fmla="*/ 36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00" h="36000">
                  <a:moveTo>
                    <a:pt x="0" y="0"/>
                  </a:moveTo>
                  <a:lnTo>
                    <a:pt x="36000" y="0"/>
                  </a:lnTo>
                  <a:lnTo>
                    <a:pt x="36000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2245B0CC-0788-24D5-11BD-2AAAE0793635}"/>
                </a:ext>
              </a:extLst>
            </p:cNvPr>
            <p:cNvSpPr/>
            <p:nvPr/>
          </p:nvSpPr>
          <p:spPr>
            <a:xfrm>
              <a:off x="4567558" y="6155713"/>
              <a:ext cx="36000" cy="36000"/>
            </a:xfrm>
            <a:custGeom>
              <a:avLst/>
              <a:gdLst>
                <a:gd name="connsiteX0" fmla="*/ 0 w 36000"/>
                <a:gd name="connsiteY0" fmla="*/ 0 h 36000"/>
                <a:gd name="connsiteX1" fmla="*/ 36000 w 36000"/>
                <a:gd name="connsiteY1" fmla="*/ 0 h 36000"/>
                <a:gd name="connsiteX2" fmla="*/ 36000 w 36000"/>
                <a:gd name="connsiteY2" fmla="*/ 36000 h 36000"/>
                <a:gd name="connsiteX3" fmla="*/ 0 w 36000"/>
                <a:gd name="connsiteY3" fmla="*/ 36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00" h="36000">
                  <a:moveTo>
                    <a:pt x="0" y="0"/>
                  </a:moveTo>
                  <a:lnTo>
                    <a:pt x="36000" y="0"/>
                  </a:lnTo>
                  <a:lnTo>
                    <a:pt x="36000" y="36000"/>
                  </a:lnTo>
                  <a:lnTo>
                    <a:pt x="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42639587-ABC3-25EF-79A0-7A271599CEBC}"/>
                </a:ext>
              </a:extLst>
            </p:cNvPr>
            <p:cNvSpPr/>
            <p:nvPr/>
          </p:nvSpPr>
          <p:spPr>
            <a:xfrm>
              <a:off x="4639558" y="6119713"/>
              <a:ext cx="72000" cy="72000"/>
            </a:xfrm>
            <a:custGeom>
              <a:avLst/>
              <a:gdLst>
                <a:gd name="connsiteX0" fmla="*/ 36000 w 72000"/>
                <a:gd name="connsiteY0" fmla="*/ 72000 h 72000"/>
                <a:gd name="connsiteX1" fmla="*/ 72000 w 72000"/>
                <a:gd name="connsiteY1" fmla="*/ 72000 h 72000"/>
                <a:gd name="connsiteX2" fmla="*/ 72000 w 72000"/>
                <a:gd name="connsiteY2" fmla="*/ 36000 h 72000"/>
                <a:gd name="connsiteX3" fmla="*/ 72000 w 72000"/>
                <a:gd name="connsiteY3" fmla="*/ 0 h 72000"/>
                <a:gd name="connsiteX4" fmla="*/ 36000 w 72000"/>
                <a:gd name="connsiteY4" fmla="*/ 0 h 72000"/>
                <a:gd name="connsiteX5" fmla="*/ 36000 w 72000"/>
                <a:gd name="connsiteY5" fmla="*/ 36000 h 72000"/>
                <a:gd name="connsiteX6" fmla="*/ 0 w 72000"/>
                <a:gd name="connsiteY6" fmla="*/ 36000 h 72000"/>
                <a:gd name="connsiteX7" fmla="*/ 0 w 72000"/>
                <a:gd name="connsiteY7" fmla="*/ 72000 h 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000" h="72000">
                  <a:moveTo>
                    <a:pt x="36000" y="72000"/>
                  </a:moveTo>
                  <a:lnTo>
                    <a:pt x="72000" y="72000"/>
                  </a:lnTo>
                  <a:lnTo>
                    <a:pt x="72000" y="36000"/>
                  </a:lnTo>
                  <a:lnTo>
                    <a:pt x="72000" y="0"/>
                  </a:lnTo>
                  <a:lnTo>
                    <a:pt x="36000" y="0"/>
                  </a:lnTo>
                  <a:lnTo>
                    <a:pt x="36000" y="36000"/>
                  </a:lnTo>
                  <a:lnTo>
                    <a:pt x="0" y="36000"/>
                  </a:lnTo>
                  <a:lnTo>
                    <a:pt x="0" y="72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B10C3AD8-6B13-076F-618D-3A011BF9F871}"/>
                </a:ext>
              </a:extLst>
            </p:cNvPr>
            <p:cNvSpPr/>
            <p:nvPr/>
          </p:nvSpPr>
          <p:spPr>
            <a:xfrm>
              <a:off x="4459558" y="6191713"/>
              <a:ext cx="252000" cy="144000"/>
            </a:xfrm>
            <a:custGeom>
              <a:avLst/>
              <a:gdLst>
                <a:gd name="connsiteX0" fmla="*/ 216000 w 252000"/>
                <a:gd name="connsiteY0" fmla="*/ 36000 h 144000"/>
                <a:gd name="connsiteX1" fmla="*/ 180000 w 252000"/>
                <a:gd name="connsiteY1" fmla="*/ 36000 h 144000"/>
                <a:gd name="connsiteX2" fmla="*/ 180000 w 252000"/>
                <a:gd name="connsiteY2" fmla="*/ 0 h 144000"/>
                <a:gd name="connsiteX3" fmla="*/ 144000 w 252000"/>
                <a:gd name="connsiteY3" fmla="*/ 0 h 144000"/>
                <a:gd name="connsiteX4" fmla="*/ 144000 w 252000"/>
                <a:gd name="connsiteY4" fmla="*/ 36000 h 144000"/>
                <a:gd name="connsiteX5" fmla="*/ 108000 w 252000"/>
                <a:gd name="connsiteY5" fmla="*/ 36000 h 144000"/>
                <a:gd name="connsiteX6" fmla="*/ 108000 w 252000"/>
                <a:gd name="connsiteY6" fmla="*/ 0 h 144000"/>
                <a:gd name="connsiteX7" fmla="*/ 72000 w 252000"/>
                <a:gd name="connsiteY7" fmla="*/ 0 h 144000"/>
                <a:gd name="connsiteX8" fmla="*/ 36000 w 252000"/>
                <a:gd name="connsiteY8" fmla="*/ 0 h 144000"/>
                <a:gd name="connsiteX9" fmla="*/ 36000 w 252000"/>
                <a:gd name="connsiteY9" fmla="*/ 36000 h 144000"/>
                <a:gd name="connsiteX10" fmla="*/ 36000 w 252000"/>
                <a:gd name="connsiteY10" fmla="*/ 72000 h 144000"/>
                <a:gd name="connsiteX11" fmla="*/ 36000 w 252000"/>
                <a:gd name="connsiteY11" fmla="*/ 108000 h 144000"/>
                <a:gd name="connsiteX12" fmla="*/ 0 w 252000"/>
                <a:gd name="connsiteY12" fmla="*/ 108000 h 144000"/>
                <a:gd name="connsiteX13" fmla="*/ 0 w 252000"/>
                <a:gd name="connsiteY13" fmla="*/ 144000 h 144000"/>
                <a:gd name="connsiteX14" fmla="*/ 36000 w 252000"/>
                <a:gd name="connsiteY14" fmla="*/ 144000 h 144000"/>
                <a:gd name="connsiteX15" fmla="*/ 72000 w 252000"/>
                <a:gd name="connsiteY15" fmla="*/ 144000 h 144000"/>
                <a:gd name="connsiteX16" fmla="*/ 108000 w 252000"/>
                <a:gd name="connsiteY16" fmla="*/ 144000 h 144000"/>
                <a:gd name="connsiteX17" fmla="*/ 108000 w 252000"/>
                <a:gd name="connsiteY17" fmla="*/ 108000 h 144000"/>
                <a:gd name="connsiteX18" fmla="*/ 72000 w 252000"/>
                <a:gd name="connsiteY18" fmla="*/ 108000 h 144000"/>
                <a:gd name="connsiteX19" fmla="*/ 72000 w 252000"/>
                <a:gd name="connsiteY19" fmla="*/ 72000 h 144000"/>
                <a:gd name="connsiteX20" fmla="*/ 108000 w 252000"/>
                <a:gd name="connsiteY20" fmla="*/ 72000 h 144000"/>
                <a:gd name="connsiteX21" fmla="*/ 108000 w 252000"/>
                <a:gd name="connsiteY21" fmla="*/ 108000 h 144000"/>
                <a:gd name="connsiteX22" fmla="*/ 144000 w 252000"/>
                <a:gd name="connsiteY22" fmla="*/ 108000 h 144000"/>
                <a:gd name="connsiteX23" fmla="*/ 144000 w 252000"/>
                <a:gd name="connsiteY23" fmla="*/ 72000 h 144000"/>
                <a:gd name="connsiteX24" fmla="*/ 180000 w 252000"/>
                <a:gd name="connsiteY24" fmla="*/ 72000 h 144000"/>
                <a:gd name="connsiteX25" fmla="*/ 180000 w 252000"/>
                <a:gd name="connsiteY25" fmla="*/ 108000 h 144000"/>
                <a:gd name="connsiteX26" fmla="*/ 144000 w 252000"/>
                <a:gd name="connsiteY26" fmla="*/ 108000 h 144000"/>
                <a:gd name="connsiteX27" fmla="*/ 144000 w 252000"/>
                <a:gd name="connsiteY27" fmla="*/ 144000 h 144000"/>
                <a:gd name="connsiteX28" fmla="*/ 180000 w 252000"/>
                <a:gd name="connsiteY28" fmla="*/ 144000 h 144000"/>
                <a:gd name="connsiteX29" fmla="*/ 216000 w 252000"/>
                <a:gd name="connsiteY29" fmla="*/ 144000 h 144000"/>
                <a:gd name="connsiteX30" fmla="*/ 216000 w 252000"/>
                <a:gd name="connsiteY30" fmla="*/ 108000 h 144000"/>
                <a:gd name="connsiteX31" fmla="*/ 216000 w 252000"/>
                <a:gd name="connsiteY31" fmla="*/ 72000 h 144000"/>
                <a:gd name="connsiteX32" fmla="*/ 252000 w 252000"/>
                <a:gd name="connsiteY32" fmla="*/ 72000 h 144000"/>
                <a:gd name="connsiteX33" fmla="*/ 252000 w 252000"/>
                <a:gd name="connsiteY33" fmla="*/ 36000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52000" h="144000">
                  <a:moveTo>
                    <a:pt x="216000" y="36000"/>
                  </a:moveTo>
                  <a:lnTo>
                    <a:pt x="180000" y="36000"/>
                  </a:lnTo>
                  <a:lnTo>
                    <a:pt x="180000" y="0"/>
                  </a:lnTo>
                  <a:lnTo>
                    <a:pt x="144000" y="0"/>
                  </a:lnTo>
                  <a:lnTo>
                    <a:pt x="144000" y="36000"/>
                  </a:lnTo>
                  <a:lnTo>
                    <a:pt x="108000" y="36000"/>
                  </a:lnTo>
                  <a:lnTo>
                    <a:pt x="108000" y="0"/>
                  </a:lnTo>
                  <a:lnTo>
                    <a:pt x="72000" y="0"/>
                  </a:lnTo>
                  <a:lnTo>
                    <a:pt x="36000" y="0"/>
                  </a:lnTo>
                  <a:lnTo>
                    <a:pt x="36000" y="36000"/>
                  </a:lnTo>
                  <a:lnTo>
                    <a:pt x="36000" y="72000"/>
                  </a:lnTo>
                  <a:lnTo>
                    <a:pt x="36000" y="108000"/>
                  </a:lnTo>
                  <a:lnTo>
                    <a:pt x="0" y="108000"/>
                  </a:lnTo>
                  <a:lnTo>
                    <a:pt x="0" y="144000"/>
                  </a:lnTo>
                  <a:lnTo>
                    <a:pt x="36000" y="144000"/>
                  </a:lnTo>
                  <a:lnTo>
                    <a:pt x="72000" y="144000"/>
                  </a:lnTo>
                  <a:lnTo>
                    <a:pt x="108000" y="144000"/>
                  </a:lnTo>
                  <a:lnTo>
                    <a:pt x="108000" y="108000"/>
                  </a:lnTo>
                  <a:lnTo>
                    <a:pt x="72000" y="108000"/>
                  </a:lnTo>
                  <a:lnTo>
                    <a:pt x="72000" y="72000"/>
                  </a:lnTo>
                  <a:lnTo>
                    <a:pt x="108000" y="72000"/>
                  </a:lnTo>
                  <a:lnTo>
                    <a:pt x="108000" y="108000"/>
                  </a:lnTo>
                  <a:lnTo>
                    <a:pt x="144000" y="108000"/>
                  </a:lnTo>
                  <a:lnTo>
                    <a:pt x="144000" y="72000"/>
                  </a:lnTo>
                  <a:lnTo>
                    <a:pt x="180000" y="72000"/>
                  </a:lnTo>
                  <a:lnTo>
                    <a:pt x="180000" y="108000"/>
                  </a:lnTo>
                  <a:lnTo>
                    <a:pt x="144000" y="108000"/>
                  </a:lnTo>
                  <a:lnTo>
                    <a:pt x="144000" y="144000"/>
                  </a:lnTo>
                  <a:lnTo>
                    <a:pt x="180000" y="144000"/>
                  </a:lnTo>
                  <a:lnTo>
                    <a:pt x="216000" y="144000"/>
                  </a:lnTo>
                  <a:lnTo>
                    <a:pt x="216000" y="108000"/>
                  </a:lnTo>
                  <a:lnTo>
                    <a:pt x="216000" y="72000"/>
                  </a:lnTo>
                  <a:lnTo>
                    <a:pt x="252000" y="72000"/>
                  </a:lnTo>
                  <a:lnTo>
                    <a:pt x="252000" y="36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08E22030-0B03-F41D-7FE9-7B8B87CCB9C6}"/>
                </a:ext>
              </a:extLst>
            </p:cNvPr>
            <p:cNvSpPr/>
            <p:nvPr/>
          </p:nvSpPr>
          <p:spPr>
            <a:xfrm>
              <a:off x="4711558" y="6263713"/>
              <a:ext cx="36000" cy="72000"/>
            </a:xfrm>
            <a:custGeom>
              <a:avLst/>
              <a:gdLst>
                <a:gd name="connsiteX0" fmla="*/ 0 w 36000"/>
                <a:gd name="connsiteY0" fmla="*/ 36000 h 72000"/>
                <a:gd name="connsiteX1" fmla="*/ 0 w 36000"/>
                <a:gd name="connsiteY1" fmla="*/ 72000 h 72000"/>
                <a:gd name="connsiteX2" fmla="*/ 36000 w 36000"/>
                <a:gd name="connsiteY2" fmla="*/ 72000 h 72000"/>
                <a:gd name="connsiteX3" fmla="*/ 36000 w 36000"/>
                <a:gd name="connsiteY3" fmla="*/ 36000 h 72000"/>
                <a:gd name="connsiteX4" fmla="*/ 36000 w 36000"/>
                <a:gd name="connsiteY4" fmla="*/ 0 h 72000"/>
                <a:gd name="connsiteX5" fmla="*/ 0 w 36000"/>
                <a:gd name="connsiteY5" fmla="*/ 0 h 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00" h="72000">
                  <a:moveTo>
                    <a:pt x="0" y="36000"/>
                  </a:moveTo>
                  <a:lnTo>
                    <a:pt x="0" y="72000"/>
                  </a:lnTo>
                  <a:lnTo>
                    <a:pt x="36000" y="72000"/>
                  </a:lnTo>
                  <a:lnTo>
                    <a:pt x="36000" y="36000"/>
                  </a:lnTo>
                  <a:lnTo>
                    <a:pt x="36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3F1F3EA-9FC7-6F86-D394-34C8AD3BA9F4}"/>
                </a:ext>
              </a:extLst>
            </p:cNvPr>
            <p:cNvSpPr/>
            <p:nvPr/>
          </p:nvSpPr>
          <p:spPr>
            <a:xfrm>
              <a:off x="4171558" y="5435713"/>
              <a:ext cx="252000" cy="252000"/>
            </a:xfrm>
            <a:custGeom>
              <a:avLst/>
              <a:gdLst>
                <a:gd name="connsiteX0" fmla="*/ 214200 w 252000"/>
                <a:gd name="connsiteY0" fmla="*/ 252000 h 252000"/>
                <a:gd name="connsiteX1" fmla="*/ 252000 w 252000"/>
                <a:gd name="connsiteY1" fmla="*/ 252000 h 252000"/>
                <a:gd name="connsiteX2" fmla="*/ 252000 w 252000"/>
                <a:gd name="connsiteY2" fmla="*/ 214200 h 252000"/>
                <a:gd name="connsiteX3" fmla="*/ 252000 w 252000"/>
                <a:gd name="connsiteY3" fmla="*/ 37800 h 252000"/>
                <a:gd name="connsiteX4" fmla="*/ 252000 w 252000"/>
                <a:gd name="connsiteY4" fmla="*/ 0 h 252000"/>
                <a:gd name="connsiteX5" fmla="*/ 214200 w 252000"/>
                <a:gd name="connsiteY5" fmla="*/ 0 h 252000"/>
                <a:gd name="connsiteX6" fmla="*/ 37800 w 252000"/>
                <a:gd name="connsiteY6" fmla="*/ 0 h 252000"/>
                <a:gd name="connsiteX7" fmla="*/ 0 w 252000"/>
                <a:gd name="connsiteY7" fmla="*/ 0 h 252000"/>
                <a:gd name="connsiteX8" fmla="*/ 0 w 252000"/>
                <a:gd name="connsiteY8" fmla="*/ 37800 h 252000"/>
                <a:gd name="connsiteX9" fmla="*/ 0 w 252000"/>
                <a:gd name="connsiteY9" fmla="*/ 214200 h 252000"/>
                <a:gd name="connsiteX10" fmla="*/ 0 w 252000"/>
                <a:gd name="connsiteY10" fmla="*/ 252000 h 252000"/>
                <a:gd name="connsiteX11" fmla="*/ 37800 w 252000"/>
                <a:gd name="connsiteY11" fmla="*/ 252000 h 252000"/>
                <a:gd name="connsiteX12" fmla="*/ 214200 w 252000"/>
                <a:gd name="connsiteY12" fmla="*/ 252000 h 252000"/>
                <a:gd name="connsiteX13" fmla="*/ 37800 w 252000"/>
                <a:gd name="connsiteY13" fmla="*/ 37800 h 252000"/>
                <a:gd name="connsiteX14" fmla="*/ 214200 w 252000"/>
                <a:gd name="connsiteY14" fmla="*/ 37800 h 252000"/>
                <a:gd name="connsiteX15" fmla="*/ 214200 w 252000"/>
                <a:gd name="connsiteY15" fmla="*/ 214200 h 252000"/>
                <a:gd name="connsiteX16" fmla="*/ 37800 w 252000"/>
                <a:gd name="connsiteY16" fmla="*/ 214200 h 252000"/>
                <a:gd name="connsiteX17" fmla="*/ 37800 w 252000"/>
                <a:gd name="connsiteY17" fmla="*/ 37800 h 2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2000" h="252000">
                  <a:moveTo>
                    <a:pt x="214200" y="252000"/>
                  </a:moveTo>
                  <a:lnTo>
                    <a:pt x="252000" y="252000"/>
                  </a:lnTo>
                  <a:lnTo>
                    <a:pt x="252000" y="214200"/>
                  </a:lnTo>
                  <a:lnTo>
                    <a:pt x="252000" y="37800"/>
                  </a:lnTo>
                  <a:lnTo>
                    <a:pt x="252000" y="0"/>
                  </a:lnTo>
                  <a:lnTo>
                    <a:pt x="214200" y="0"/>
                  </a:lnTo>
                  <a:lnTo>
                    <a:pt x="37800" y="0"/>
                  </a:lnTo>
                  <a:lnTo>
                    <a:pt x="0" y="0"/>
                  </a:lnTo>
                  <a:lnTo>
                    <a:pt x="0" y="37800"/>
                  </a:lnTo>
                  <a:lnTo>
                    <a:pt x="0" y="214200"/>
                  </a:lnTo>
                  <a:lnTo>
                    <a:pt x="0" y="252000"/>
                  </a:lnTo>
                  <a:lnTo>
                    <a:pt x="37800" y="252000"/>
                  </a:lnTo>
                  <a:lnTo>
                    <a:pt x="214200" y="252000"/>
                  </a:lnTo>
                  <a:close/>
                  <a:moveTo>
                    <a:pt x="37800" y="37800"/>
                  </a:moveTo>
                  <a:lnTo>
                    <a:pt x="214200" y="37800"/>
                  </a:lnTo>
                  <a:lnTo>
                    <a:pt x="214200" y="214200"/>
                  </a:lnTo>
                  <a:lnTo>
                    <a:pt x="37800" y="214200"/>
                  </a:lnTo>
                  <a:lnTo>
                    <a:pt x="37800" y="378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86B4F28B-0B0F-FDBD-2EA7-3A4FE9E8C352}"/>
                </a:ext>
              </a:extLst>
            </p:cNvPr>
            <p:cNvSpPr/>
            <p:nvPr/>
          </p:nvSpPr>
          <p:spPr>
            <a:xfrm>
              <a:off x="4819558" y="5435713"/>
              <a:ext cx="252000" cy="252000"/>
            </a:xfrm>
            <a:custGeom>
              <a:avLst/>
              <a:gdLst>
                <a:gd name="connsiteX0" fmla="*/ 214200 w 252000"/>
                <a:gd name="connsiteY0" fmla="*/ 0 h 252000"/>
                <a:gd name="connsiteX1" fmla="*/ 37800 w 252000"/>
                <a:gd name="connsiteY1" fmla="*/ 0 h 252000"/>
                <a:gd name="connsiteX2" fmla="*/ 0 w 252000"/>
                <a:gd name="connsiteY2" fmla="*/ 0 h 252000"/>
                <a:gd name="connsiteX3" fmla="*/ 0 w 252000"/>
                <a:gd name="connsiteY3" fmla="*/ 37800 h 252000"/>
                <a:gd name="connsiteX4" fmla="*/ 0 w 252000"/>
                <a:gd name="connsiteY4" fmla="*/ 214200 h 252000"/>
                <a:gd name="connsiteX5" fmla="*/ 0 w 252000"/>
                <a:gd name="connsiteY5" fmla="*/ 252000 h 252000"/>
                <a:gd name="connsiteX6" fmla="*/ 37800 w 252000"/>
                <a:gd name="connsiteY6" fmla="*/ 252000 h 252000"/>
                <a:gd name="connsiteX7" fmla="*/ 214200 w 252000"/>
                <a:gd name="connsiteY7" fmla="*/ 252000 h 252000"/>
                <a:gd name="connsiteX8" fmla="*/ 252000 w 252000"/>
                <a:gd name="connsiteY8" fmla="*/ 252000 h 252000"/>
                <a:gd name="connsiteX9" fmla="*/ 252000 w 252000"/>
                <a:gd name="connsiteY9" fmla="*/ 214200 h 252000"/>
                <a:gd name="connsiteX10" fmla="*/ 252000 w 252000"/>
                <a:gd name="connsiteY10" fmla="*/ 37800 h 252000"/>
                <a:gd name="connsiteX11" fmla="*/ 252000 w 252000"/>
                <a:gd name="connsiteY11" fmla="*/ 0 h 252000"/>
                <a:gd name="connsiteX12" fmla="*/ 214200 w 252000"/>
                <a:gd name="connsiteY12" fmla="*/ 0 h 252000"/>
                <a:gd name="connsiteX13" fmla="*/ 214200 w 252000"/>
                <a:gd name="connsiteY13" fmla="*/ 214200 h 252000"/>
                <a:gd name="connsiteX14" fmla="*/ 37800 w 252000"/>
                <a:gd name="connsiteY14" fmla="*/ 214200 h 252000"/>
                <a:gd name="connsiteX15" fmla="*/ 37800 w 252000"/>
                <a:gd name="connsiteY15" fmla="*/ 37800 h 252000"/>
                <a:gd name="connsiteX16" fmla="*/ 214200 w 252000"/>
                <a:gd name="connsiteY16" fmla="*/ 37800 h 252000"/>
                <a:gd name="connsiteX17" fmla="*/ 214200 w 252000"/>
                <a:gd name="connsiteY17" fmla="*/ 214200 h 2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2000" h="252000">
                  <a:moveTo>
                    <a:pt x="214200" y="0"/>
                  </a:moveTo>
                  <a:lnTo>
                    <a:pt x="37800" y="0"/>
                  </a:lnTo>
                  <a:lnTo>
                    <a:pt x="0" y="0"/>
                  </a:lnTo>
                  <a:lnTo>
                    <a:pt x="0" y="37800"/>
                  </a:lnTo>
                  <a:lnTo>
                    <a:pt x="0" y="214200"/>
                  </a:lnTo>
                  <a:lnTo>
                    <a:pt x="0" y="252000"/>
                  </a:lnTo>
                  <a:lnTo>
                    <a:pt x="37800" y="252000"/>
                  </a:lnTo>
                  <a:lnTo>
                    <a:pt x="214200" y="252000"/>
                  </a:lnTo>
                  <a:lnTo>
                    <a:pt x="252000" y="252000"/>
                  </a:lnTo>
                  <a:lnTo>
                    <a:pt x="252000" y="214200"/>
                  </a:lnTo>
                  <a:lnTo>
                    <a:pt x="252000" y="37800"/>
                  </a:lnTo>
                  <a:lnTo>
                    <a:pt x="252000" y="0"/>
                  </a:lnTo>
                  <a:lnTo>
                    <a:pt x="214200" y="0"/>
                  </a:lnTo>
                  <a:close/>
                  <a:moveTo>
                    <a:pt x="214200" y="214200"/>
                  </a:moveTo>
                  <a:lnTo>
                    <a:pt x="37800" y="214200"/>
                  </a:lnTo>
                  <a:lnTo>
                    <a:pt x="37800" y="37800"/>
                  </a:lnTo>
                  <a:lnTo>
                    <a:pt x="214200" y="37800"/>
                  </a:lnTo>
                  <a:lnTo>
                    <a:pt x="214200" y="2142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8A17BEC4-BE99-5CC1-0054-14A48DD2F182}"/>
                </a:ext>
              </a:extLst>
            </p:cNvPr>
            <p:cNvSpPr/>
            <p:nvPr/>
          </p:nvSpPr>
          <p:spPr>
            <a:xfrm>
              <a:off x="4171558" y="6083713"/>
              <a:ext cx="252000" cy="252000"/>
            </a:xfrm>
            <a:custGeom>
              <a:avLst/>
              <a:gdLst>
                <a:gd name="connsiteX0" fmla="*/ 37800 w 252000"/>
                <a:gd name="connsiteY0" fmla="*/ 0 h 252000"/>
                <a:gd name="connsiteX1" fmla="*/ 0 w 252000"/>
                <a:gd name="connsiteY1" fmla="*/ 0 h 252000"/>
                <a:gd name="connsiteX2" fmla="*/ 0 w 252000"/>
                <a:gd name="connsiteY2" fmla="*/ 37800 h 252000"/>
                <a:gd name="connsiteX3" fmla="*/ 0 w 252000"/>
                <a:gd name="connsiteY3" fmla="*/ 214200 h 252000"/>
                <a:gd name="connsiteX4" fmla="*/ 0 w 252000"/>
                <a:gd name="connsiteY4" fmla="*/ 252000 h 252000"/>
                <a:gd name="connsiteX5" fmla="*/ 37800 w 252000"/>
                <a:gd name="connsiteY5" fmla="*/ 252000 h 252000"/>
                <a:gd name="connsiteX6" fmla="*/ 214200 w 252000"/>
                <a:gd name="connsiteY6" fmla="*/ 252000 h 252000"/>
                <a:gd name="connsiteX7" fmla="*/ 252000 w 252000"/>
                <a:gd name="connsiteY7" fmla="*/ 252000 h 252000"/>
                <a:gd name="connsiteX8" fmla="*/ 252000 w 252000"/>
                <a:gd name="connsiteY8" fmla="*/ 214200 h 252000"/>
                <a:gd name="connsiteX9" fmla="*/ 252000 w 252000"/>
                <a:gd name="connsiteY9" fmla="*/ 37800 h 252000"/>
                <a:gd name="connsiteX10" fmla="*/ 252000 w 252000"/>
                <a:gd name="connsiteY10" fmla="*/ 0 h 252000"/>
                <a:gd name="connsiteX11" fmla="*/ 214200 w 252000"/>
                <a:gd name="connsiteY11" fmla="*/ 0 h 252000"/>
                <a:gd name="connsiteX12" fmla="*/ 37800 w 252000"/>
                <a:gd name="connsiteY12" fmla="*/ 0 h 252000"/>
                <a:gd name="connsiteX13" fmla="*/ 214200 w 252000"/>
                <a:gd name="connsiteY13" fmla="*/ 214200 h 252000"/>
                <a:gd name="connsiteX14" fmla="*/ 37800 w 252000"/>
                <a:gd name="connsiteY14" fmla="*/ 214200 h 252000"/>
                <a:gd name="connsiteX15" fmla="*/ 37800 w 252000"/>
                <a:gd name="connsiteY15" fmla="*/ 37800 h 252000"/>
                <a:gd name="connsiteX16" fmla="*/ 214200 w 252000"/>
                <a:gd name="connsiteY16" fmla="*/ 37800 h 252000"/>
                <a:gd name="connsiteX17" fmla="*/ 214200 w 252000"/>
                <a:gd name="connsiteY17" fmla="*/ 214200 h 2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2000" h="252000">
                  <a:moveTo>
                    <a:pt x="37800" y="0"/>
                  </a:moveTo>
                  <a:lnTo>
                    <a:pt x="0" y="0"/>
                  </a:lnTo>
                  <a:lnTo>
                    <a:pt x="0" y="37800"/>
                  </a:lnTo>
                  <a:lnTo>
                    <a:pt x="0" y="214200"/>
                  </a:lnTo>
                  <a:lnTo>
                    <a:pt x="0" y="252000"/>
                  </a:lnTo>
                  <a:lnTo>
                    <a:pt x="37800" y="252000"/>
                  </a:lnTo>
                  <a:lnTo>
                    <a:pt x="214200" y="252000"/>
                  </a:lnTo>
                  <a:lnTo>
                    <a:pt x="252000" y="252000"/>
                  </a:lnTo>
                  <a:lnTo>
                    <a:pt x="252000" y="214200"/>
                  </a:lnTo>
                  <a:lnTo>
                    <a:pt x="252000" y="37800"/>
                  </a:lnTo>
                  <a:lnTo>
                    <a:pt x="252000" y="0"/>
                  </a:lnTo>
                  <a:lnTo>
                    <a:pt x="214200" y="0"/>
                  </a:lnTo>
                  <a:lnTo>
                    <a:pt x="37800" y="0"/>
                  </a:lnTo>
                  <a:close/>
                  <a:moveTo>
                    <a:pt x="214200" y="214200"/>
                  </a:moveTo>
                  <a:lnTo>
                    <a:pt x="37800" y="214200"/>
                  </a:lnTo>
                  <a:lnTo>
                    <a:pt x="37800" y="37800"/>
                  </a:lnTo>
                  <a:lnTo>
                    <a:pt x="214200" y="37800"/>
                  </a:lnTo>
                  <a:lnTo>
                    <a:pt x="214200" y="2142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34" name="Freeform 233">
              <a:extLst>
                <a:ext uri="{FF2B5EF4-FFF2-40B4-BE49-F238E27FC236}">
                  <a16:creationId xmlns:a16="http://schemas.microsoft.com/office/drawing/2014/main" id="{30EDDCAE-F54E-5796-E602-832FDEF587A2}"/>
                </a:ext>
              </a:extLst>
            </p:cNvPr>
            <p:cNvSpPr/>
            <p:nvPr/>
          </p:nvSpPr>
          <p:spPr>
            <a:xfrm>
              <a:off x="4243558" y="5507713"/>
              <a:ext cx="108000" cy="108000"/>
            </a:xfrm>
            <a:custGeom>
              <a:avLst/>
              <a:gdLst>
                <a:gd name="connsiteX0" fmla="*/ 0 w 108000"/>
                <a:gd name="connsiteY0" fmla="*/ 0 h 108000"/>
                <a:gd name="connsiteX1" fmla="*/ 108000 w 108000"/>
                <a:gd name="connsiteY1" fmla="*/ 0 h 108000"/>
                <a:gd name="connsiteX2" fmla="*/ 108000 w 108000"/>
                <a:gd name="connsiteY2" fmla="*/ 108000 h 108000"/>
                <a:gd name="connsiteX3" fmla="*/ 0 w 108000"/>
                <a:gd name="connsiteY3" fmla="*/ 108000 h 1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00" h="108000">
                  <a:moveTo>
                    <a:pt x="0" y="0"/>
                  </a:moveTo>
                  <a:lnTo>
                    <a:pt x="108000" y="0"/>
                  </a:lnTo>
                  <a:lnTo>
                    <a:pt x="108000" y="108000"/>
                  </a:lnTo>
                  <a:lnTo>
                    <a:pt x="0" y="108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35" name="Freeform 234">
              <a:extLst>
                <a:ext uri="{FF2B5EF4-FFF2-40B4-BE49-F238E27FC236}">
                  <a16:creationId xmlns:a16="http://schemas.microsoft.com/office/drawing/2014/main" id="{EE741F54-BEA5-AF38-3537-E38A1FF9CE87}"/>
                </a:ext>
              </a:extLst>
            </p:cNvPr>
            <p:cNvSpPr/>
            <p:nvPr/>
          </p:nvSpPr>
          <p:spPr>
            <a:xfrm>
              <a:off x="4891558" y="5507713"/>
              <a:ext cx="108000" cy="108000"/>
            </a:xfrm>
            <a:custGeom>
              <a:avLst/>
              <a:gdLst>
                <a:gd name="connsiteX0" fmla="*/ 0 w 108000"/>
                <a:gd name="connsiteY0" fmla="*/ 0 h 108000"/>
                <a:gd name="connsiteX1" fmla="*/ 108000 w 108000"/>
                <a:gd name="connsiteY1" fmla="*/ 0 h 108000"/>
                <a:gd name="connsiteX2" fmla="*/ 108000 w 108000"/>
                <a:gd name="connsiteY2" fmla="*/ 108000 h 108000"/>
                <a:gd name="connsiteX3" fmla="*/ 0 w 108000"/>
                <a:gd name="connsiteY3" fmla="*/ 108000 h 1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00" h="108000">
                  <a:moveTo>
                    <a:pt x="0" y="0"/>
                  </a:moveTo>
                  <a:lnTo>
                    <a:pt x="108000" y="0"/>
                  </a:lnTo>
                  <a:lnTo>
                    <a:pt x="108000" y="108000"/>
                  </a:lnTo>
                  <a:lnTo>
                    <a:pt x="0" y="108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36" name="Freeform 235">
              <a:extLst>
                <a:ext uri="{FF2B5EF4-FFF2-40B4-BE49-F238E27FC236}">
                  <a16:creationId xmlns:a16="http://schemas.microsoft.com/office/drawing/2014/main" id="{7449EBE6-79BA-FF91-9359-AE3D61A0AFB6}"/>
                </a:ext>
              </a:extLst>
            </p:cNvPr>
            <p:cNvSpPr/>
            <p:nvPr/>
          </p:nvSpPr>
          <p:spPr>
            <a:xfrm>
              <a:off x="4243558" y="6155713"/>
              <a:ext cx="108000" cy="108000"/>
            </a:xfrm>
            <a:custGeom>
              <a:avLst/>
              <a:gdLst>
                <a:gd name="connsiteX0" fmla="*/ 0 w 108000"/>
                <a:gd name="connsiteY0" fmla="*/ 0 h 108000"/>
                <a:gd name="connsiteX1" fmla="*/ 108000 w 108000"/>
                <a:gd name="connsiteY1" fmla="*/ 0 h 108000"/>
                <a:gd name="connsiteX2" fmla="*/ 108000 w 108000"/>
                <a:gd name="connsiteY2" fmla="*/ 108000 h 108000"/>
                <a:gd name="connsiteX3" fmla="*/ 0 w 108000"/>
                <a:gd name="connsiteY3" fmla="*/ 108000 h 1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00" h="108000">
                  <a:moveTo>
                    <a:pt x="0" y="0"/>
                  </a:moveTo>
                  <a:lnTo>
                    <a:pt x="108000" y="0"/>
                  </a:lnTo>
                  <a:lnTo>
                    <a:pt x="108000" y="108000"/>
                  </a:lnTo>
                  <a:lnTo>
                    <a:pt x="0" y="108000"/>
                  </a:lnTo>
                  <a:close/>
                </a:path>
              </a:pathLst>
            </a:custGeom>
            <a:solidFill>
              <a:srgbClr val="173A99"/>
            </a:solidFill>
            <a:ln w="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</p:grpSp>
      <p:grpSp>
        <p:nvGrpSpPr>
          <p:cNvPr id="237" name="Graphic 307">
            <a:extLst>
              <a:ext uri="{FF2B5EF4-FFF2-40B4-BE49-F238E27FC236}">
                <a16:creationId xmlns:a16="http://schemas.microsoft.com/office/drawing/2014/main" id="{B30C9295-0D5C-696C-871D-8989D4A79B95}"/>
              </a:ext>
            </a:extLst>
          </p:cNvPr>
          <p:cNvGrpSpPr>
            <a:grpSpLocks noChangeAspect="1"/>
          </p:cNvGrpSpPr>
          <p:nvPr/>
        </p:nvGrpSpPr>
        <p:grpSpPr>
          <a:xfrm>
            <a:off x="644782" y="5596600"/>
            <a:ext cx="712869" cy="712800"/>
            <a:chOff x="582613" y="5435713"/>
            <a:chExt cx="900088" cy="900088"/>
          </a:xfrm>
          <a:solidFill>
            <a:srgbClr val="173A99"/>
          </a:solidFill>
        </p:grpSpPr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FB225C8B-DF2F-C7A6-DACF-8435C8DB18F8}"/>
                </a:ext>
              </a:extLst>
            </p:cNvPr>
            <p:cNvSpPr/>
            <p:nvPr/>
          </p:nvSpPr>
          <p:spPr>
            <a:xfrm>
              <a:off x="955026" y="5435713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41E55A8F-1D73-9A45-4764-91584891E8DE}"/>
                </a:ext>
              </a:extLst>
            </p:cNvPr>
            <p:cNvSpPr/>
            <p:nvPr/>
          </p:nvSpPr>
          <p:spPr>
            <a:xfrm>
              <a:off x="1017095" y="5435713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56D6AF78-3C6E-2351-0124-FA9708F8F891}"/>
                </a:ext>
              </a:extLst>
            </p:cNvPr>
            <p:cNvSpPr/>
            <p:nvPr/>
          </p:nvSpPr>
          <p:spPr>
            <a:xfrm>
              <a:off x="923992" y="5466747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34F91B78-084F-5264-2F35-82A8E6D1976C}"/>
                </a:ext>
              </a:extLst>
            </p:cNvPr>
            <p:cNvSpPr/>
            <p:nvPr/>
          </p:nvSpPr>
          <p:spPr>
            <a:xfrm>
              <a:off x="1079164" y="5466747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006932CD-D2DF-4EB3-9B6E-6D508632671E}"/>
                </a:ext>
              </a:extLst>
            </p:cNvPr>
            <p:cNvSpPr/>
            <p:nvPr/>
          </p:nvSpPr>
          <p:spPr>
            <a:xfrm>
              <a:off x="1110199" y="5435713"/>
              <a:ext cx="93103" cy="62068"/>
            </a:xfrm>
            <a:custGeom>
              <a:avLst/>
              <a:gdLst>
                <a:gd name="connsiteX0" fmla="*/ 31034 w 93103"/>
                <a:gd name="connsiteY0" fmla="*/ 62069 h 62068"/>
                <a:gd name="connsiteX1" fmla="*/ 62069 w 93103"/>
                <a:gd name="connsiteY1" fmla="*/ 62069 h 62068"/>
                <a:gd name="connsiteX2" fmla="*/ 62069 w 93103"/>
                <a:gd name="connsiteY2" fmla="*/ 31034 h 62068"/>
                <a:gd name="connsiteX3" fmla="*/ 93103 w 93103"/>
                <a:gd name="connsiteY3" fmla="*/ 31034 h 62068"/>
                <a:gd name="connsiteX4" fmla="*/ 93103 w 93103"/>
                <a:gd name="connsiteY4" fmla="*/ 0 h 62068"/>
                <a:gd name="connsiteX5" fmla="*/ 62069 w 93103"/>
                <a:gd name="connsiteY5" fmla="*/ 0 h 62068"/>
                <a:gd name="connsiteX6" fmla="*/ 31034 w 93103"/>
                <a:gd name="connsiteY6" fmla="*/ 0 h 62068"/>
                <a:gd name="connsiteX7" fmla="*/ 0 w 93103"/>
                <a:gd name="connsiteY7" fmla="*/ 0 h 62068"/>
                <a:gd name="connsiteX8" fmla="*/ 0 w 93103"/>
                <a:gd name="connsiteY8" fmla="*/ 31034 h 62068"/>
                <a:gd name="connsiteX9" fmla="*/ 31034 w 93103"/>
                <a:gd name="connsiteY9" fmla="*/ 31034 h 6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103" h="62068">
                  <a:moveTo>
                    <a:pt x="31034" y="62069"/>
                  </a:moveTo>
                  <a:lnTo>
                    <a:pt x="62069" y="62069"/>
                  </a:lnTo>
                  <a:lnTo>
                    <a:pt x="62069" y="31034"/>
                  </a:lnTo>
                  <a:lnTo>
                    <a:pt x="93103" y="31034"/>
                  </a:lnTo>
                  <a:lnTo>
                    <a:pt x="93103" y="0"/>
                  </a:lnTo>
                  <a:lnTo>
                    <a:pt x="62069" y="0"/>
                  </a:ln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lnTo>
                    <a:pt x="31034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43" name="Freeform 242">
              <a:extLst>
                <a:ext uri="{FF2B5EF4-FFF2-40B4-BE49-F238E27FC236}">
                  <a16:creationId xmlns:a16="http://schemas.microsoft.com/office/drawing/2014/main" id="{57A228D6-3BDC-45B6-13C8-649640D769D0}"/>
                </a:ext>
              </a:extLst>
            </p:cNvPr>
            <p:cNvSpPr/>
            <p:nvPr/>
          </p:nvSpPr>
          <p:spPr>
            <a:xfrm>
              <a:off x="1203302" y="5466747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EC6C200C-4FF0-8836-5F71-39EAD6515B62}"/>
                </a:ext>
              </a:extLst>
            </p:cNvPr>
            <p:cNvSpPr/>
            <p:nvPr/>
          </p:nvSpPr>
          <p:spPr>
            <a:xfrm>
              <a:off x="1017095" y="5497781"/>
              <a:ext cx="62068" cy="31034"/>
            </a:xfrm>
            <a:custGeom>
              <a:avLst/>
              <a:gdLst>
                <a:gd name="connsiteX0" fmla="*/ 0 w 62068"/>
                <a:gd name="connsiteY0" fmla="*/ 0 h 31034"/>
                <a:gd name="connsiteX1" fmla="*/ 0 w 62068"/>
                <a:gd name="connsiteY1" fmla="*/ 31034 h 31034"/>
                <a:gd name="connsiteX2" fmla="*/ 31034 w 62068"/>
                <a:gd name="connsiteY2" fmla="*/ 31034 h 31034"/>
                <a:gd name="connsiteX3" fmla="*/ 62069 w 62068"/>
                <a:gd name="connsiteY3" fmla="*/ 31034 h 31034"/>
                <a:gd name="connsiteX4" fmla="*/ 62069 w 62068"/>
                <a:gd name="connsiteY4" fmla="*/ 0 h 31034"/>
                <a:gd name="connsiteX5" fmla="*/ 31034 w 62068"/>
                <a:gd name="connsiteY5" fmla="*/ 0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068" h="31034">
                  <a:moveTo>
                    <a:pt x="0" y="0"/>
                  </a:moveTo>
                  <a:lnTo>
                    <a:pt x="0" y="31034"/>
                  </a:lnTo>
                  <a:lnTo>
                    <a:pt x="31034" y="31034"/>
                  </a:lnTo>
                  <a:lnTo>
                    <a:pt x="62069" y="31034"/>
                  </a:lnTo>
                  <a:lnTo>
                    <a:pt x="62069" y="0"/>
                  </a:lnTo>
                  <a:lnTo>
                    <a:pt x="31034" y="0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968461E0-0F72-FE6D-2DF5-8A9BEC8032E6}"/>
                </a:ext>
              </a:extLst>
            </p:cNvPr>
            <p:cNvSpPr/>
            <p:nvPr/>
          </p:nvSpPr>
          <p:spPr>
            <a:xfrm>
              <a:off x="1110199" y="5497781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248472EA-2C17-D11C-4B9F-84D3646523FC}"/>
                </a:ext>
              </a:extLst>
            </p:cNvPr>
            <p:cNvSpPr/>
            <p:nvPr/>
          </p:nvSpPr>
          <p:spPr>
            <a:xfrm>
              <a:off x="861923" y="5466747"/>
              <a:ext cx="62068" cy="93103"/>
            </a:xfrm>
            <a:custGeom>
              <a:avLst/>
              <a:gdLst>
                <a:gd name="connsiteX0" fmla="*/ 62069 w 62068"/>
                <a:gd name="connsiteY0" fmla="*/ 93103 h 93103"/>
                <a:gd name="connsiteX1" fmla="*/ 62069 w 62068"/>
                <a:gd name="connsiteY1" fmla="*/ 62069 h 93103"/>
                <a:gd name="connsiteX2" fmla="*/ 31034 w 62068"/>
                <a:gd name="connsiteY2" fmla="*/ 62069 h 93103"/>
                <a:gd name="connsiteX3" fmla="*/ 31034 w 62068"/>
                <a:gd name="connsiteY3" fmla="*/ 31034 h 93103"/>
                <a:gd name="connsiteX4" fmla="*/ 31034 w 62068"/>
                <a:gd name="connsiteY4" fmla="*/ 0 h 93103"/>
                <a:gd name="connsiteX5" fmla="*/ 0 w 62068"/>
                <a:gd name="connsiteY5" fmla="*/ 0 h 93103"/>
                <a:gd name="connsiteX6" fmla="*/ 0 w 62068"/>
                <a:gd name="connsiteY6" fmla="*/ 31034 h 93103"/>
                <a:gd name="connsiteX7" fmla="*/ 0 w 62068"/>
                <a:gd name="connsiteY7" fmla="*/ 62069 h 93103"/>
                <a:gd name="connsiteX8" fmla="*/ 0 w 62068"/>
                <a:gd name="connsiteY8" fmla="*/ 93103 h 93103"/>
                <a:gd name="connsiteX9" fmla="*/ 31034 w 62068"/>
                <a:gd name="connsiteY9" fmla="*/ 93103 h 9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68" h="93103">
                  <a:moveTo>
                    <a:pt x="62069" y="93103"/>
                  </a:moveTo>
                  <a:lnTo>
                    <a:pt x="62069" y="62069"/>
                  </a:lnTo>
                  <a:lnTo>
                    <a:pt x="31034" y="62069"/>
                  </a:lnTo>
                  <a:lnTo>
                    <a:pt x="31034" y="31034"/>
                  </a:ln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0" y="93103"/>
                  </a:lnTo>
                  <a:lnTo>
                    <a:pt x="31034" y="93103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EB2C653E-279B-B2F4-B1EC-61CBF72BC2E1}"/>
                </a:ext>
              </a:extLst>
            </p:cNvPr>
            <p:cNvSpPr/>
            <p:nvPr/>
          </p:nvSpPr>
          <p:spPr>
            <a:xfrm>
              <a:off x="986061" y="5528816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48" name="Freeform 247">
              <a:extLst>
                <a:ext uri="{FF2B5EF4-FFF2-40B4-BE49-F238E27FC236}">
                  <a16:creationId xmlns:a16="http://schemas.microsoft.com/office/drawing/2014/main" id="{F85210EF-D51D-FD6C-FF28-E3D73CA05708}"/>
                </a:ext>
              </a:extLst>
            </p:cNvPr>
            <p:cNvSpPr/>
            <p:nvPr/>
          </p:nvSpPr>
          <p:spPr>
            <a:xfrm>
              <a:off x="830888" y="5590885"/>
              <a:ext cx="93103" cy="62068"/>
            </a:xfrm>
            <a:custGeom>
              <a:avLst/>
              <a:gdLst>
                <a:gd name="connsiteX0" fmla="*/ 62069 w 93103"/>
                <a:gd name="connsiteY0" fmla="*/ 31034 h 62068"/>
                <a:gd name="connsiteX1" fmla="*/ 62069 w 93103"/>
                <a:gd name="connsiteY1" fmla="*/ 62069 h 62068"/>
                <a:gd name="connsiteX2" fmla="*/ 93103 w 93103"/>
                <a:gd name="connsiteY2" fmla="*/ 62069 h 62068"/>
                <a:gd name="connsiteX3" fmla="*/ 93103 w 93103"/>
                <a:gd name="connsiteY3" fmla="*/ 31034 h 62068"/>
                <a:gd name="connsiteX4" fmla="*/ 93103 w 93103"/>
                <a:gd name="connsiteY4" fmla="*/ 0 h 62068"/>
                <a:gd name="connsiteX5" fmla="*/ 62069 w 93103"/>
                <a:gd name="connsiteY5" fmla="*/ 0 h 62068"/>
                <a:gd name="connsiteX6" fmla="*/ 31034 w 93103"/>
                <a:gd name="connsiteY6" fmla="*/ 0 h 62068"/>
                <a:gd name="connsiteX7" fmla="*/ 0 w 93103"/>
                <a:gd name="connsiteY7" fmla="*/ 0 h 62068"/>
                <a:gd name="connsiteX8" fmla="*/ 0 w 93103"/>
                <a:gd name="connsiteY8" fmla="*/ 31034 h 62068"/>
                <a:gd name="connsiteX9" fmla="*/ 0 w 93103"/>
                <a:gd name="connsiteY9" fmla="*/ 62069 h 62068"/>
                <a:gd name="connsiteX10" fmla="*/ 31034 w 93103"/>
                <a:gd name="connsiteY10" fmla="*/ 62069 h 62068"/>
                <a:gd name="connsiteX11" fmla="*/ 31034 w 93103"/>
                <a:gd name="connsiteY11" fmla="*/ 31034 h 6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103" h="62068">
                  <a:moveTo>
                    <a:pt x="62069" y="31034"/>
                  </a:moveTo>
                  <a:lnTo>
                    <a:pt x="62069" y="62069"/>
                  </a:lnTo>
                  <a:lnTo>
                    <a:pt x="93103" y="62069"/>
                  </a:lnTo>
                  <a:lnTo>
                    <a:pt x="93103" y="31034"/>
                  </a:lnTo>
                  <a:lnTo>
                    <a:pt x="93103" y="0"/>
                  </a:lnTo>
                  <a:lnTo>
                    <a:pt x="62069" y="0"/>
                  </a:ln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31034" y="62069"/>
                  </a:lnTo>
                  <a:lnTo>
                    <a:pt x="31034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49" name="Freeform 248">
              <a:extLst>
                <a:ext uri="{FF2B5EF4-FFF2-40B4-BE49-F238E27FC236}">
                  <a16:creationId xmlns:a16="http://schemas.microsoft.com/office/drawing/2014/main" id="{89067471-633E-42FF-7CFA-296B9F2862A0}"/>
                </a:ext>
              </a:extLst>
            </p:cNvPr>
            <p:cNvSpPr/>
            <p:nvPr/>
          </p:nvSpPr>
          <p:spPr>
            <a:xfrm>
              <a:off x="955026" y="5590885"/>
              <a:ext cx="31034" cy="62068"/>
            </a:xfrm>
            <a:custGeom>
              <a:avLst/>
              <a:gdLst>
                <a:gd name="connsiteX0" fmla="*/ 31034 w 31034"/>
                <a:gd name="connsiteY0" fmla="*/ 0 h 62068"/>
                <a:gd name="connsiteX1" fmla="*/ 0 w 31034"/>
                <a:gd name="connsiteY1" fmla="*/ 0 h 62068"/>
                <a:gd name="connsiteX2" fmla="*/ 0 w 31034"/>
                <a:gd name="connsiteY2" fmla="*/ 31034 h 62068"/>
                <a:gd name="connsiteX3" fmla="*/ 0 w 31034"/>
                <a:gd name="connsiteY3" fmla="*/ 62069 h 62068"/>
                <a:gd name="connsiteX4" fmla="*/ 31034 w 31034"/>
                <a:gd name="connsiteY4" fmla="*/ 62069 h 62068"/>
                <a:gd name="connsiteX5" fmla="*/ 31034 w 31034"/>
                <a:gd name="connsiteY5" fmla="*/ 31034 h 6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34" h="62068">
                  <a:moveTo>
                    <a:pt x="31034" y="0"/>
                  </a:moveTo>
                  <a:lnTo>
                    <a:pt x="0" y="0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31034" y="62069"/>
                  </a:lnTo>
                  <a:lnTo>
                    <a:pt x="31034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50" name="Freeform 249">
              <a:extLst>
                <a:ext uri="{FF2B5EF4-FFF2-40B4-BE49-F238E27FC236}">
                  <a16:creationId xmlns:a16="http://schemas.microsoft.com/office/drawing/2014/main" id="{CFC27959-C686-1F4E-606F-0108D94CBB3F}"/>
                </a:ext>
              </a:extLst>
            </p:cNvPr>
            <p:cNvSpPr/>
            <p:nvPr/>
          </p:nvSpPr>
          <p:spPr>
            <a:xfrm>
              <a:off x="1017095" y="5621919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51" name="Freeform 250">
              <a:extLst>
                <a:ext uri="{FF2B5EF4-FFF2-40B4-BE49-F238E27FC236}">
                  <a16:creationId xmlns:a16="http://schemas.microsoft.com/office/drawing/2014/main" id="{C10BF766-AA56-2987-2C07-14F77E2342DC}"/>
                </a:ext>
              </a:extLst>
            </p:cNvPr>
            <p:cNvSpPr/>
            <p:nvPr/>
          </p:nvSpPr>
          <p:spPr>
            <a:xfrm>
              <a:off x="861923" y="5652954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52" name="Freeform 251">
              <a:extLst>
                <a:ext uri="{FF2B5EF4-FFF2-40B4-BE49-F238E27FC236}">
                  <a16:creationId xmlns:a16="http://schemas.microsoft.com/office/drawing/2014/main" id="{C12C8312-1D58-E8C3-FA49-F5C3A51D70DC}"/>
                </a:ext>
              </a:extLst>
            </p:cNvPr>
            <p:cNvSpPr/>
            <p:nvPr/>
          </p:nvSpPr>
          <p:spPr>
            <a:xfrm>
              <a:off x="986061" y="5652954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53" name="Freeform 252">
              <a:extLst>
                <a:ext uri="{FF2B5EF4-FFF2-40B4-BE49-F238E27FC236}">
                  <a16:creationId xmlns:a16="http://schemas.microsoft.com/office/drawing/2014/main" id="{DB17687D-2482-5123-88DB-BFC171A0146D}"/>
                </a:ext>
              </a:extLst>
            </p:cNvPr>
            <p:cNvSpPr/>
            <p:nvPr/>
          </p:nvSpPr>
          <p:spPr>
            <a:xfrm>
              <a:off x="830888" y="5683988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54" name="Freeform 253">
              <a:extLst>
                <a:ext uri="{FF2B5EF4-FFF2-40B4-BE49-F238E27FC236}">
                  <a16:creationId xmlns:a16="http://schemas.microsoft.com/office/drawing/2014/main" id="{3ED16FF9-FE32-F1C0-6247-347BA5B13D68}"/>
                </a:ext>
              </a:extLst>
            </p:cNvPr>
            <p:cNvSpPr/>
            <p:nvPr/>
          </p:nvSpPr>
          <p:spPr>
            <a:xfrm>
              <a:off x="923992" y="5683988"/>
              <a:ext cx="62068" cy="31034"/>
            </a:xfrm>
            <a:custGeom>
              <a:avLst/>
              <a:gdLst>
                <a:gd name="connsiteX0" fmla="*/ 31034 w 62068"/>
                <a:gd name="connsiteY0" fmla="*/ 0 h 31034"/>
                <a:gd name="connsiteX1" fmla="*/ 0 w 62068"/>
                <a:gd name="connsiteY1" fmla="*/ 0 h 31034"/>
                <a:gd name="connsiteX2" fmla="*/ 0 w 62068"/>
                <a:gd name="connsiteY2" fmla="*/ 31034 h 31034"/>
                <a:gd name="connsiteX3" fmla="*/ 31034 w 62068"/>
                <a:gd name="connsiteY3" fmla="*/ 31034 h 31034"/>
                <a:gd name="connsiteX4" fmla="*/ 62069 w 62068"/>
                <a:gd name="connsiteY4" fmla="*/ 31034 h 31034"/>
                <a:gd name="connsiteX5" fmla="*/ 62069 w 62068"/>
                <a:gd name="connsiteY5" fmla="*/ 0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068" h="31034">
                  <a:moveTo>
                    <a:pt x="31034" y="0"/>
                  </a:moveTo>
                  <a:lnTo>
                    <a:pt x="0" y="0"/>
                  </a:lnTo>
                  <a:lnTo>
                    <a:pt x="0" y="31034"/>
                  </a:lnTo>
                  <a:lnTo>
                    <a:pt x="31034" y="31034"/>
                  </a:lnTo>
                  <a:lnTo>
                    <a:pt x="62069" y="31034"/>
                  </a:lnTo>
                  <a:lnTo>
                    <a:pt x="62069" y="0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55" name="Freeform 254">
              <a:extLst>
                <a:ext uri="{FF2B5EF4-FFF2-40B4-BE49-F238E27FC236}">
                  <a16:creationId xmlns:a16="http://schemas.microsoft.com/office/drawing/2014/main" id="{37DB0AA0-08DD-DC60-3FEE-C9E8E80317D1}"/>
                </a:ext>
              </a:extLst>
            </p:cNvPr>
            <p:cNvSpPr/>
            <p:nvPr/>
          </p:nvSpPr>
          <p:spPr>
            <a:xfrm>
              <a:off x="1017095" y="5683988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56" name="Freeform 255">
              <a:extLst>
                <a:ext uri="{FF2B5EF4-FFF2-40B4-BE49-F238E27FC236}">
                  <a16:creationId xmlns:a16="http://schemas.microsoft.com/office/drawing/2014/main" id="{EFEDA30E-7C0E-BBD4-B9ED-B82206C45BEF}"/>
                </a:ext>
              </a:extLst>
            </p:cNvPr>
            <p:cNvSpPr/>
            <p:nvPr/>
          </p:nvSpPr>
          <p:spPr>
            <a:xfrm>
              <a:off x="1296406" y="5683988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57" name="Freeform 256">
              <a:extLst>
                <a:ext uri="{FF2B5EF4-FFF2-40B4-BE49-F238E27FC236}">
                  <a16:creationId xmlns:a16="http://schemas.microsoft.com/office/drawing/2014/main" id="{8B2634C7-00C6-D9D7-6145-A61CFC7D3A0D}"/>
                </a:ext>
              </a:extLst>
            </p:cNvPr>
            <p:cNvSpPr/>
            <p:nvPr/>
          </p:nvSpPr>
          <p:spPr>
            <a:xfrm>
              <a:off x="582613" y="5683988"/>
              <a:ext cx="124137" cy="93103"/>
            </a:xfrm>
            <a:custGeom>
              <a:avLst/>
              <a:gdLst>
                <a:gd name="connsiteX0" fmla="*/ 93103 w 124137"/>
                <a:gd name="connsiteY0" fmla="*/ 62069 h 93103"/>
                <a:gd name="connsiteX1" fmla="*/ 124138 w 124137"/>
                <a:gd name="connsiteY1" fmla="*/ 62069 h 93103"/>
                <a:gd name="connsiteX2" fmla="*/ 124138 w 124137"/>
                <a:gd name="connsiteY2" fmla="*/ 31034 h 93103"/>
                <a:gd name="connsiteX3" fmla="*/ 124138 w 124137"/>
                <a:gd name="connsiteY3" fmla="*/ 0 h 93103"/>
                <a:gd name="connsiteX4" fmla="*/ 93103 w 124137"/>
                <a:gd name="connsiteY4" fmla="*/ 0 h 93103"/>
                <a:gd name="connsiteX5" fmla="*/ 93103 w 124137"/>
                <a:gd name="connsiteY5" fmla="*/ 31034 h 93103"/>
                <a:gd name="connsiteX6" fmla="*/ 62069 w 124137"/>
                <a:gd name="connsiteY6" fmla="*/ 31034 h 93103"/>
                <a:gd name="connsiteX7" fmla="*/ 31034 w 124137"/>
                <a:gd name="connsiteY7" fmla="*/ 31034 h 93103"/>
                <a:gd name="connsiteX8" fmla="*/ 31034 w 124137"/>
                <a:gd name="connsiteY8" fmla="*/ 0 h 93103"/>
                <a:gd name="connsiteX9" fmla="*/ 0 w 124137"/>
                <a:gd name="connsiteY9" fmla="*/ 0 h 93103"/>
                <a:gd name="connsiteX10" fmla="*/ 0 w 124137"/>
                <a:gd name="connsiteY10" fmla="*/ 31034 h 93103"/>
                <a:gd name="connsiteX11" fmla="*/ 0 w 124137"/>
                <a:gd name="connsiteY11" fmla="*/ 62069 h 93103"/>
                <a:gd name="connsiteX12" fmla="*/ 0 w 124137"/>
                <a:gd name="connsiteY12" fmla="*/ 93103 h 93103"/>
                <a:gd name="connsiteX13" fmla="*/ 31034 w 124137"/>
                <a:gd name="connsiteY13" fmla="*/ 93103 h 93103"/>
                <a:gd name="connsiteX14" fmla="*/ 62069 w 124137"/>
                <a:gd name="connsiteY14" fmla="*/ 93103 h 93103"/>
                <a:gd name="connsiteX15" fmla="*/ 62069 w 124137"/>
                <a:gd name="connsiteY15" fmla="*/ 62069 h 9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137" h="93103">
                  <a:moveTo>
                    <a:pt x="93103" y="62069"/>
                  </a:moveTo>
                  <a:lnTo>
                    <a:pt x="124138" y="62069"/>
                  </a:lnTo>
                  <a:lnTo>
                    <a:pt x="124138" y="31034"/>
                  </a:lnTo>
                  <a:lnTo>
                    <a:pt x="124138" y="0"/>
                  </a:lnTo>
                  <a:lnTo>
                    <a:pt x="93103" y="0"/>
                  </a:lnTo>
                  <a:lnTo>
                    <a:pt x="93103" y="31034"/>
                  </a:lnTo>
                  <a:lnTo>
                    <a:pt x="62069" y="31034"/>
                  </a:lnTo>
                  <a:lnTo>
                    <a:pt x="31034" y="31034"/>
                  </a:ln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0" y="93103"/>
                  </a:lnTo>
                  <a:lnTo>
                    <a:pt x="31034" y="93103"/>
                  </a:lnTo>
                  <a:lnTo>
                    <a:pt x="62069" y="93103"/>
                  </a:lnTo>
                  <a:lnTo>
                    <a:pt x="62069" y="62069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58" name="Freeform 257">
              <a:extLst>
                <a:ext uri="{FF2B5EF4-FFF2-40B4-BE49-F238E27FC236}">
                  <a16:creationId xmlns:a16="http://schemas.microsoft.com/office/drawing/2014/main" id="{EF980899-66C0-E249-314E-CD1843C54BE4}"/>
                </a:ext>
              </a:extLst>
            </p:cNvPr>
            <p:cNvSpPr/>
            <p:nvPr/>
          </p:nvSpPr>
          <p:spPr>
            <a:xfrm>
              <a:off x="861923" y="5715023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59" name="Freeform 258">
              <a:extLst>
                <a:ext uri="{FF2B5EF4-FFF2-40B4-BE49-F238E27FC236}">
                  <a16:creationId xmlns:a16="http://schemas.microsoft.com/office/drawing/2014/main" id="{684139A4-BB1D-CD9D-2BA0-2B61389C4052}"/>
                </a:ext>
              </a:extLst>
            </p:cNvPr>
            <p:cNvSpPr/>
            <p:nvPr/>
          </p:nvSpPr>
          <p:spPr>
            <a:xfrm>
              <a:off x="1451578" y="5715023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60" name="Freeform 259">
              <a:extLst>
                <a:ext uri="{FF2B5EF4-FFF2-40B4-BE49-F238E27FC236}">
                  <a16:creationId xmlns:a16="http://schemas.microsoft.com/office/drawing/2014/main" id="{DEF42802-B9B7-FF55-B675-BF1733E7C4E3}"/>
                </a:ext>
              </a:extLst>
            </p:cNvPr>
            <p:cNvSpPr/>
            <p:nvPr/>
          </p:nvSpPr>
          <p:spPr>
            <a:xfrm>
              <a:off x="955026" y="5715023"/>
              <a:ext cx="93103" cy="93103"/>
            </a:xfrm>
            <a:custGeom>
              <a:avLst/>
              <a:gdLst>
                <a:gd name="connsiteX0" fmla="*/ 93103 w 93103"/>
                <a:gd name="connsiteY0" fmla="*/ 62069 h 93103"/>
                <a:gd name="connsiteX1" fmla="*/ 93103 w 93103"/>
                <a:gd name="connsiteY1" fmla="*/ 31034 h 93103"/>
                <a:gd name="connsiteX2" fmla="*/ 62069 w 93103"/>
                <a:gd name="connsiteY2" fmla="*/ 31034 h 93103"/>
                <a:gd name="connsiteX3" fmla="*/ 62069 w 93103"/>
                <a:gd name="connsiteY3" fmla="*/ 0 h 93103"/>
                <a:gd name="connsiteX4" fmla="*/ 31034 w 93103"/>
                <a:gd name="connsiteY4" fmla="*/ 0 h 93103"/>
                <a:gd name="connsiteX5" fmla="*/ 31034 w 93103"/>
                <a:gd name="connsiteY5" fmla="*/ 31034 h 93103"/>
                <a:gd name="connsiteX6" fmla="*/ 31034 w 93103"/>
                <a:gd name="connsiteY6" fmla="*/ 62069 h 93103"/>
                <a:gd name="connsiteX7" fmla="*/ 0 w 93103"/>
                <a:gd name="connsiteY7" fmla="*/ 62069 h 93103"/>
                <a:gd name="connsiteX8" fmla="*/ 0 w 93103"/>
                <a:gd name="connsiteY8" fmla="*/ 93103 h 93103"/>
                <a:gd name="connsiteX9" fmla="*/ 31034 w 93103"/>
                <a:gd name="connsiteY9" fmla="*/ 93103 h 93103"/>
                <a:gd name="connsiteX10" fmla="*/ 62069 w 93103"/>
                <a:gd name="connsiteY10" fmla="*/ 93103 h 93103"/>
                <a:gd name="connsiteX11" fmla="*/ 62069 w 93103"/>
                <a:gd name="connsiteY11" fmla="*/ 62069 h 9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103" h="93103">
                  <a:moveTo>
                    <a:pt x="93103" y="62069"/>
                  </a:moveTo>
                  <a:lnTo>
                    <a:pt x="93103" y="31034"/>
                  </a:lnTo>
                  <a:lnTo>
                    <a:pt x="62069" y="31034"/>
                  </a:lnTo>
                  <a:lnTo>
                    <a:pt x="62069" y="0"/>
                  </a:lnTo>
                  <a:lnTo>
                    <a:pt x="31034" y="0"/>
                  </a:lnTo>
                  <a:lnTo>
                    <a:pt x="31034" y="31034"/>
                  </a:lnTo>
                  <a:lnTo>
                    <a:pt x="31034" y="62069"/>
                  </a:lnTo>
                  <a:lnTo>
                    <a:pt x="0" y="62069"/>
                  </a:lnTo>
                  <a:lnTo>
                    <a:pt x="0" y="93103"/>
                  </a:lnTo>
                  <a:lnTo>
                    <a:pt x="31034" y="93103"/>
                  </a:lnTo>
                  <a:lnTo>
                    <a:pt x="62069" y="93103"/>
                  </a:lnTo>
                  <a:lnTo>
                    <a:pt x="62069" y="62069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61" name="Freeform 260">
              <a:extLst>
                <a:ext uri="{FF2B5EF4-FFF2-40B4-BE49-F238E27FC236}">
                  <a16:creationId xmlns:a16="http://schemas.microsoft.com/office/drawing/2014/main" id="{0EE83B42-1C5A-378C-B47F-DB1FB60720CB}"/>
                </a:ext>
              </a:extLst>
            </p:cNvPr>
            <p:cNvSpPr/>
            <p:nvPr/>
          </p:nvSpPr>
          <p:spPr>
            <a:xfrm>
              <a:off x="1048130" y="5497781"/>
              <a:ext cx="186206" cy="310344"/>
            </a:xfrm>
            <a:custGeom>
              <a:avLst/>
              <a:gdLst>
                <a:gd name="connsiteX0" fmla="*/ 93103 w 186206"/>
                <a:gd name="connsiteY0" fmla="*/ 279310 h 310344"/>
                <a:gd name="connsiteX1" fmla="*/ 93103 w 186206"/>
                <a:gd name="connsiteY1" fmla="*/ 248276 h 310344"/>
                <a:gd name="connsiteX2" fmla="*/ 62069 w 186206"/>
                <a:gd name="connsiteY2" fmla="*/ 248276 h 310344"/>
                <a:gd name="connsiteX3" fmla="*/ 62069 w 186206"/>
                <a:gd name="connsiteY3" fmla="*/ 217241 h 310344"/>
                <a:gd name="connsiteX4" fmla="*/ 62069 w 186206"/>
                <a:gd name="connsiteY4" fmla="*/ 186207 h 310344"/>
                <a:gd name="connsiteX5" fmla="*/ 93103 w 186206"/>
                <a:gd name="connsiteY5" fmla="*/ 186207 h 310344"/>
                <a:gd name="connsiteX6" fmla="*/ 93103 w 186206"/>
                <a:gd name="connsiteY6" fmla="*/ 217241 h 310344"/>
                <a:gd name="connsiteX7" fmla="*/ 124138 w 186206"/>
                <a:gd name="connsiteY7" fmla="*/ 217241 h 310344"/>
                <a:gd name="connsiteX8" fmla="*/ 155172 w 186206"/>
                <a:gd name="connsiteY8" fmla="*/ 217241 h 310344"/>
                <a:gd name="connsiteX9" fmla="*/ 155172 w 186206"/>
                <a:gd name="connsiteY9" fmla="*/ 186207 h 310344"/>
                <a:gd name="connsiteX10" fmla="*/ 186207 w 186206"/>
                <a:gd name="connsiteY10" fmla="*/ 186207 h 310344"/>
                <a:gd name="connsiteX11" fmla="*/ 186207 w 186206"/>
                <a:gd name="connsiteY11" fmla="*/ 155172 h 310344"/>
                <a:gd name="connsiteX12" fmla="*/ 186207 w 186206"/>
                <a:gd name="connsiteY12" fmla="*/ 124138 h 310344"/>
                <a:gd name="connsiteX13" fmla="*/ 186207 w 186206"/>
                <a:gd name="connsiteY13" fmla="*/ 93103 h 310344"/>
                <a:gd name="connsiteX14" fmla="*/ 155172 w 186206"/>
                <a:gd name="connsiteY14" fmla="*/ 93103 h 310344"/>
                <a:gd name="connsiteX15" fmla="*/ 124138 w 186206"/>
                <a:gd name="connsiteY15" fmla="*/ 93103 h 310344"/>
                <a:gd name="connsiteX16" fmla="*/ 124138 w 186206"/>
                <a:gd name="connsiteY16" fmla="*/ 62069 h 310344"/>
                <a:gd name="connsiteX17" fmla="*/ 155172 w 186206"/>
                <a:gd name="connsiteY17" fmla="*/ 62069 h 310344"/>
                <a:gd name="connsiteX18" fmla="*/ 155172 w 186206"/>
                <a:gd name="connsiteY18" fmla="*/ 31034 h 310344"/>
                <a:gd name="connsiteX19" fmla="*/ 155172 w 186206"/>
                <a:gd name="connsiteY19" fmla="*/ 0 h 310344"/>
                <a:gd name="connsiteX20" fmla="*/ 124138 w 186206"/>
                <a:gd name="connsiteY20" fmla="*/ 0 h 310344"/>
                <a:gd name="connsiteX21" fmla="*/ 124138 w 186206"/>
                <a:gd name="connsiteY21" fmla="*/ 31034 h 310344"/>
                <a:gd name="connsiteX22" fmla="*/ 93103 w 186206"/>
                <a:gd name="connsiteY22" fmla="*/ 31034 h 310344"/>
                <a:gd name="connsiteX23" fmla="*/ 93103 w 186206"/>
                <a:gd name="connsiteY23" fmla="*/ 62069 h 310344"/>
                <a:gd name="connsiteX24" fmla="*/ 62069 w 186206"/>
                <a:gd name="connsiteY24" fmla="*/ 62069 h 310344"/>
                <a:gd name="connsiteX25" fmla="*/ 62069 w 186206"/>
                <a:gd name="connsiteY25" fmla="*/ 93103 h 310344"/>
                <a:gd name="connsiteX26" fmla="*/ 93103 w 186206"/>
                <a:gd name="connsiteY26" fmla="*/ 93103 h 310344"/>
                <a:gd name="connsiteX27" fmla="*/ 93103 w 186206"/>
                <a:gd name="connsiteY27" fmla="*/ 124138 h 310344"/>
                <a:gd name="connsiteX28" fmla="*/ 93103 w 186206"/>
                <a:gd name="connsiteY28" fmla="*/ 155172 h 310344"/>
                <a:gd name="connsiteX29" fmla="*/ 62069 w 186206"/>
                <a:gd name="connsiteY29" fmla="*/ 155172 h 310344"/>
                <a:gd name="connsiteX30" fmla="*/ 62069 w 186206"/>
                <a:gd name="connsiteY30" fmla="*/ 124138 h 310344"/>
                <a:gd name="connsiteX31" fmla="*/ 62069 w 186206"/>
                <a:gd name="connsiteY31" fmla="*/ 93103 h 310344"/>
                <a:gd name="connsiteX32" fmla="*/ 31034 w 186206"/>
                <a:gd name="connsiteY32" fmla="*/ 93103 h 310344"/>
                <a:gd name="connsiteX33" fmla="*/ 0 w 186206"/>
                <a:gd name="connsiteY33" fmla="*/ 93103 h 310344"/>
                <a:gd name="connsiteX34" fmla="*/ 0 w 186206"/>
                <a:gd name="connsiteY34" fmla="*/ 124138 h 310344"/>
                <a:gd name="connsiteX35" fmla="*/ 31034 w 186206"/>
                <a:gd name="connsiteY35" fmla="*/ 124138 h 310344"/>
                <a:gd name="connsiteX36" fmla="*/ 31034 w 186206"/>
                <a:gd name="connsiteY36" fmla="*/ 155172 h 310344"/>
                <a:gd name="connsiteX37" fmla="*/ 0 w 186206"/>
                <a:gd name="connsiteY37" fmla="*/ 155172 h 310344"/>
                <a:gd name="connsiteX38" fmla="*/ 0 w 186206"/>
                <a:gd name="connsiteY38" fmla="*/ 186207 h 310344"/>
                <a:gd name="connsiteX39" fmla="*/ 31034 w 186206"/>
                <a:gd name="connsiteY39" fmla="*/ 186207 h 310344"/>
                <a:gd name="connsiteX40" fmla="*/ 31034 w 186206"/>
                <a:gd name="connsiteY40" fmla="*/ 217241 h 310344"/>
                <a:gd name="connsiteX41" fmla="*/ 31034 w 186206"/>
                <a:gd name="connsiteY41" fmla="*/ 248276 h 310344"/>
                <a:gd name="connsiteX42" fmla="*/ 31034 w 186206"/>
                <a:gd name="connsiteY42" fmla="*/ 279310 h 310344"/>
                <a:gd name="connsiteX43" fmla="*/ 0 w 186206"/>
                <a:gd name="connsiteY43" fmla="*/ 279310 h 310344"/>
                <a:gd name="connsiteX44" fmla="*/ 0 w 186206"/>
                <a:gd name="connsiteY44" fmla="*/ 310345 h 310344"/>
                <a:gd name="connsiteX45" fmla="*/ 31034 w 186206"/>
                <a:gd name="connsiteY45" fmla="*/ 310345 h 310344"/>
                <a:gd name="connsiteX46" fmla="*/ 62069 w 186206"/>
                <a:gd name="connsiteY46" fmla="*/ 310345 h 310344"/>
                <a:gd name="connsiteX47" fmla="*/ 62069 w 186206"/>
                <a:gd name="connsiteY47" fmla="*/ 279310 h 310344"/>
                <a:gd name="connsiteX48" fmla="*/ 93103 w 186206"/>
                <a:gd name="connsiteY48" fmla="*/ 279310 h 310344"/>
                <a:gd name="connsiteX49" fmla="*/ 124138 w 186206"/>
                <a:gd name="connsiteY49" fmla="*/ 124138 h 310344"/>
                <a:gd name="connsiteX50" fmla="*/ 155172 w 186206"/>
                <a:gd name="connsiteY50" fmla="*/ 124138 h 310344"/>
                <a:gd name="connsiteX51" fmla="*/ 155172 w 186206"/>
                <a:gd name="connsiteY51" fmla="*/ 155172 h 310344"/>
                <a:gd name="connsiteX52" fmla="*/ 124138 w 186206"/>
                <a:gd name="connsiteY52" fmla="*/ 155172 h 310344"/>
                <a:gd name="connsiteX53" fmla="*/ 124138 w 186206"/>
                <a:gd name="connsiteY53" fmla="*/ 124138 h 31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86206" h="310344">
                  <a:moveTo>
                    <a:pt x="93103" y="279310"/>
                  </a:moveTo>
                  <a:lnTo>
                    <a:pt x="93103" y="248276"/>
                  </a:lnTo>
                  <a:lnTo>
                    <a:pt x="62069" y="248276"/>
                  </a:lnTo>
                  <a:lnTo>
                    <a:pt x="62069" y="217241"/>
                  </a:lnTo>
                  <a:lnTo>
                    <a:pt x="62069" y="186207"/>
                  </a:lnTo>
                  <a:lnTo>
                    <a:pt x="93103" y="186207"/>
                  </a:lnTo>
                  <a:lnTo>
                    <a:pt x="93103" y="217241"/>
                  </a:lnTo>
                  <a:lnTo>
                    <a:pt x="124138" y="217241"/>
                  </a:lnTo>
                  <a:lnTo>
                    <a:pt x="155172" y="217241"/>
                  </a:lnTo>
                  <a:lnTo>
                    <a:pt x="155172" y="186207"/>
                  </a:lnTo>
                  <a:lnTo>
                    <a:pt x="186207" y="186207"/>
                  </a:lnTo>
                  <a:lnTo>
                    <a:pt x="186207" y="155172"/>
                  </a:lnTo>
                  <a:lnTo>
                    <a:pt x="186207" y="124138"/>
                  </a:lnTo>
                  <a:lnTo>
                    <a:pt x="186207" y="93103"/>
                  </a:lnTo>
                  <a:lnTo>
                    <a:pt x="155172" y="93103"/>
                  </a:lnTo>
                  <a:lnTo>
                    <a:pt x="124138" y="93103"/>
                  </a:lnTo>
                  <a:lnTo>
                    <a:pt x="124138" y="62069"/>
                  </a:lnTo>
                  <a:lnTo>
                    <a:pt x="155172" y="62069"/>
                  </a:lnTo>
                  <a:lnTo>
                    <a:pt x="155172" y="31034"/>
                  </a:lnTo>
                  <a:lnTo>
                    <a:pt x="155172" y="0"/>
                  </a:lnTo>
                  <a:lnTo>
                    <a:pt x="124138" y="0"/>
                  </a:lnTo>
                  <a:lnTo>
                    <a:pt x="124138" y="31034"/>
                  </a:lnTo>
                  <a:lnTo>
                    <a:pt x="93103" y="31034"/>
                  </a:lnTo>
                  <a:lnTo>
                    <a:pt x="93103" y="62069"/>
                  </a:lnTo>
                  <a:lnTo>
                    <a:pt x="62069" y="62069"/>
                  </a:lnTo>
                  <a:lnTo>
                    <a:pt x="62069" y="93103"/>
                  </a:lnTo>
                  <a:lnTo>
                    <a:pt x="93103" y="93103"/>
                  </a:lnTo>
                  <a:lnTo>
                    <a:pt x="93103" y="124138"/>
                  </a:lnTo>
                  <a:lnTo>
                    <a:pt x="93103" y="155172"/>
                  </a:lnTo>
                  <a:lnTo>
                    <a:pt x="62069" y="155172"/>
                  </a:lnTo>
                  <a:lnTo>
                    <a:pt x="62069" y="124138"/>
                  </a:lnTo>
                  <a:lnTo>
                    <a:pt x="62069" y="93103"/>
                  </a:lnTo>
                  <a:lnTo>
                    <a:pt x="31034" y="93103"/>
                  </a:lnTo>
                  <a:lnTo>
                    <a:pt x="0" y="93103"/>
                  </a:lnTo>
                  <a:lnTo>
                    <a:pt x="0" y="124138"/>
                  </a:lnTo>
                  <a:lnTo>
                    <a:pt x="31034" y="124138"/>
                  </a:lnTo>
                  <a:lnTo>
                    <a:pt x="31034" y="155172"/>
                  </a:lnTo>
                  <a:lnTo>
                    <a:pt x="0" y="155172"/>
                  </a:lnTo>
                  <a:lnTo>
                    <a:pt x="0" y="186207"/>
                  </a:lnTo>
                  <a:lnTo>
                    <a:pt x="31034" y="186207"/>
                  </a:lnTo>
                  <a:lnTo>
                    <a:pt x="31034" y="217241"/>
                  </a:lnTo>
                  <a:lnTo>
                    <a:pt x="31034" y="248276"/>
                  </a:lnTo>
                  <a:lnTo>
                    <a:pt x="31034" y="279310"/>
                  </a:lnTo>
                  <a:lnTo>
                    <a:pt x="0" y="279310"/>
                  </a:lnTo>
                  <a:lnTo>
                    <a:pt x="0" y="310345"/>
                  </a:lnTo>
                  <a:lnTo>
                    <a:pt x="31034" y="310345"/>
                  </a:lnTo>
                  <a:lnTo>
                    <a:pt x="62069" y="310345"/>
                  </a:lnTo>
                  <a:lnTo>
                    <a:pt x="62069" y="279310"/>
                  </a:lnTo>
                  <a:lnTo>
                    <a:pt x="93103" y="279310"/>
                  </a:lnTo>
                  <a:close/>
                  <a:moveTo>
                    <a:pt x="124138" y="124138"/>
                  </a:moveTo>
                  <a:lnTo>
                    <a:pt x="155172" y="124138"/>
                  </a:lnTo>
                  <a:lnTo>
                    <a:pt x="155172" y="155172"/>
                  </a:lnTo>
                  <a:lnTo>
                    <a:pt x="124138" y="155172"/>
                  </a:lnTo>
                  <a:lnTo>
                    <a:pt x="124138" y="124138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62" name="Freeform 261">
              <a:extLst>
                <a:ext uri="{FF2B5EF4-FFF2-40B4-BE49-F238E27FC236}">
                  <a16:creationId xmlns:a16="http://schemas.microsoft.com/office/drawing/2014/main" id="{2C4CFCA1-EEC5-CA0E-9FAC-A7222F598BAA}"/>
                </a:ext>
              </a:extLst>
            </p:cNvPr>
            <p:cNvSpPr/>
            <p:nvPr/>
          </p:nvSpPr>
          <p:spPr>
            <a:xfrm>
              <a:off x="1172268" y="5746057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63" name="Freeform 262">
              <a:extLst>
                <a:ext uri="{FF2B5EF4-FFF2-40B4-BE49-F238E27FC236}">
                  <a16:creationId xmlns:a16="http://schemas.microsoft.com/office/drawing/2014/main" id="{166C37FB-C93E-88FB-53C4-C89CD80F83D7}"/>
                </a:ext>
              </a:extLst>
            </p:cNvPr>
            <p:cNvSpPr/>
            <p:nvPr/>
          </p:nvSpPr>
          <p:spPr>
            <a:xfrm>
              <a:off x="1358475" y="5715023"/>
              <a:ext cx="124137" cy="124137"/>
            </a:xfrm>
            <a:custGeom>
              <a:avLst/>
              <a:gdLst>
                <a:gd name="connsiteX0" fmla="*/ 31034 w 124137"/>
                <a:gd name="connsiteY0" fmla="*/ 31034 h 124137"/>
                <a:gd name="connsiteX1" fmla="*/ 31034 w 124137"/>
                <a:gd name="connsiteY1" fmla="*/ 0 h 124137"/>
                <a:gd name="connsiteX2" fmla="*/ 0 w 124137"/>
                <a:gd name="connsiteY2" fmla="*/ 0 h 124137"/>
                <a:gd name="connsiteX3" fmla="*/ 0 w 124137"/>
                <a:gd name="connsiteY3" fmla="*/ 31034 h 124137"/>
                <a:gd name="connsiteX4" fmla="*/ 0 w 124137"/>
                <a:gd name="connsiteY4" fmla="*/ 62069 h 124137"/>
                <a:gd name="connsiteX5" fmla="*/ 31034 w 124137"/>
                <a:gd name="connsiteY5" fmla="*/ 62069 h 124137"/>
                <a:gd name="connsiteX6" fmla="*/ 31034 w 124137"/>
                <a:gd name="connsiteY6" fmla="*/ 93103 h 124137"/>
                <a:gd name="connsiteX7" fmla="*/ 62069 w 124137"/>
                <a:gd name="connsiteY7" fmla="*/ 93103 h 124137"/>
                <a:gd name="connsiteX8" fmla="*/ 62069 w 124137"/>
                <a:gd name="connsiteY8" fmla="*/ 124138 h 124137"/>
                <a:gd name="connsiteX9" fmla="*/ 93103 w 124137"/>
                <a:gd name="connsiteY9" fmla="*/ 124138 h 124137"/>
                <a:gd name="connsiteX10" fmla="*/ 124138 w 124137"/>
                <a:gd name="connsiteY10" fmla="*/ 124138 h 124137"/>
                <a:gd name="connsiteX11" fmla="*/ 124138 w 124137"/>
                <a:gd name="connsiteY11" fmla="*/ 93103 h 124137"/>
                <a:gd name="connsiteX12" fmla="*/ 93103 w 124137"/>
                <a:gd name="connsiteY12" fmla="*/ 93103 h 124137"/>
                <a:gd name="connsiteX13" fmla="*/ 93103 w 124137"/>
                <a:gd name="connsiteY13" fmla="*/ 62069 h 124137"/>
                <a:gd name="connsiteX14" fmla="*/ 93103 w 124137"/>
                <a:gd name="connsiteY14" fmla="*/ 31034 h 124137"/>
                <a:gd name="connsiteX15" fmla="*/ 62069 w 124137"/>
                <a:gd name="connsiteY15" fmla="*/ 31034 h 1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137" h="124137">
                  <a:moveTo>
                    <a:pt x="31034" y="31034"/>
                  </a:move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31034" y="62069"/>
                  </a:lnTo>
                  <a:lnTo>
                    <a:pt x="31034" y="93103"/>
                  </a:lnTo>
                  <a:lnTo>
                    <a:pt x="62069" y="93103"/>
                  </a:lnTo>
                  <a:lnTo>
                    <a:pt x="62069" y="124138"/>
                  </a:lnTo>
                  <a:lnTo>
                    <a:pt x="93103" y="124138"/>
                  </a:lnTo>
                  <a:lnTo>
                    <a:pt x="124138" y="124138"/>
                  </a:lnTo>
                  <a:lnTo>
                    <a:pt x="124138" y="93103"/>
                  </a:lnTo>
                  <a:lnTo>
                    <a:pt x="93103" y="93103"/>
                  </a:lnTo>
                  <a:lnTo>
                    <a:pt x="93103" y="62069"/>
                  </a:lnTo>
                  <a:lnTo>
                    <a:pt x="93103" y="31034"/>
                  </a:lnTo>
                  <a:lnTo>
                    <a:pt x="62069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64" name="Freeform 263">
              <a:extLst>
                <a:ext uri="{FF2B5EF4-FFF2-40B4-BE49-F238E27FC236}">
                  <a16:creationId xmlns:a16="http://schemas.microsoft.com/office/drawing/2014/main" id="{5A67B932-519A-86FB-26CC-C8AB3EA7A6CB}"/>
                </a:ext>
              </a:extLst>
            </p:cNvPr>
            <p:cNvSpPr/>
            <p:nvPr/>
          </p:nvSpPr>
          <p:spPr>
            <a:xfrm>
              <a:off x="892957" y="5777092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65" name="Freeform 264">
              <a:extLst>
                <a:ext uri="{FF2B5EF4-FFF2-40B4-BE49-F238E27FC236}">
                  <a16:creationId xmlns:a16="http://schemas.microsoft.com/office/drawing/2014/main" id="{B3A9531E-7D16-F883-CFE6-9DFE877F07D2}"/>
                </a:ext>
              </a:extLst>
            </p:cNvPr>
            <p:cNvSpPr/>
            <p:nvPr/>
          </p:nvSpPr>
          <p:spPr>
            <a:xfrm>
              <a:off x="1141233" y="5777092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66" name="Freeform 265">
              <a:extLst>
                <a:ext uri="{FF2B5EF4-FFF2-40B4-BE49-F238E27FC236}">
                  <a16:creationId xmlns:a16="http://schemas.microsoft.com/office/drawing/2014/main" id="{E230BEDD-E291-9DE2-B8A5-F5F48A81B9BB}"/>
                </a:ext>
              </a:extLst>
            </p:cNvPr>
            <p:cNvSpPr/>
            <p:nvPr/>
          </p:nvSpPr>
          <p:spPr>
            <a:xfrm>
              <a:off x="1172268" y="5683988"/>
              <a:ext cx="186206" cy="341379"/>
            </a:xfrm>
            <a:custGeom>
              <a:avLst/>
              <a:gdLst>
                <a:gd name="connsiteX0" fmla="*/ 155172 w 186206"/>
                <a:gd name="connsiteY0" fmla="*/ 93103 h 341379"/>
                <a:gd name="connsiteX1" fmla="*/ 124138 w 186206"/>
                <a:gd name="connsiteY1" fmla="*/ 93103 h 341379"/>
                <a:gd name="connsiteX2" fmla="*/ 93103 w 186206"/>
                <a:gd name="connsiteY2" fmla="*/ 93103 h 341379"/>
                <a:gd name="connsiteX3" fmla="*/ 93103 w 186206"/>
                <a:gd name="connsiteY3" fmla="*/ 62069 h 341379"/>
                <a:gd name="connsiteX4" fmla="*/ 124138 w 186206"/>
                <a:gd name="connsiteY4" fmla="*/ 62069 h 341379"/>
                <a:gd name="connsiteX5" fmla="*/ 124138 w 186206"/>
                <a:gd name="connsiteY5" fmla="*/ 31034 h 341379"/>
                <a:gd name="connsiteX6" fmla="*/ 93103 w 186206"/>
                <a:gd name="connsiteY6" fmla="*/ 31034 h 341379"/>
                <a:gd name="connsiteX7" fmla="*/ 93103 w 186206"/>
                <a:gd name="connsiteY7" fmla="*/ 0 h 341379"/>
                <a:gd name="connsiteX8" fmla="*/ 62069 w 186206"/>
                <a:gd name="connsiteY8" fmla="*/ 0 h 341379"/>
                <a:gd name="connsiteX9" fmla="*/ 62069 w 186206"/>
                <a:gd name="connsiteY9" fmla="*/ 31034 h 341379"/>
                <a:gd name="connsiteX10" fmla="*/ 62069 w 186206"/>
                <a:gd name="connsiteY10" fmla="*/ 62069 h 341379"/>
                <a:gd name="connsiteX11" fmla="*/ 62069 w 186206"/>
                <a:gd name="connsiteY11" fmla="*/ 93103 h 341379"/>
                <a:gd name="connsiteX12" fmla="*/ 31034 w 186206"/>
                <a:gd name="connsiteY12" fmla="*/ 93103 h 341379"/>
                <a:gd name="connsiteX13" fmla="*/ 31034 w 186206"/>
                <a:gd name="connsiteY13" fmla="*/ 124138 h 341379"/>
                <a:gd name="connsiteX14" fmla="*/ 0 w 186206"/>
                <a:gd name="connsiteY14" fmla="*/ 124138 h 341379"/>
                <a:gd name="connsiteX15" fmla="*/ 0 w 186206"/>
                <a:gd name="connsiteY15" fmla="*/ 155172 h 341379"/>
                <a:gd name="connsiteX16" fmla="*/ 0 w 186206"/>
                <a:gd name="connsiteY16" fmla="*/ 186207 h 341379"/>
                <a:gd name="connsiteX17" fmla="*/ 31034 w 186206"/>
                <a:gd name="connsiteY17" fmla="*/ 186207 h 341379"/>
                <a:gd name="connsiteX18" fmla="*/ 31034 w 186206"/>
                <a:gd name="connsiteY18" fmla="*/ 217241 h 341379"/>
                <a:gd name="connsiteX19" fmla="*/ 31034 w 186206"/>
                <a:gd name="connsiteY19" fmla="*/ 248276 h 341379"/>
                <a:gd name="connsiteX20" fmla="*/ 31034 w 186206"/>
                <a:gd name="connsiteY20" fmla="*/ 279310 h 341379"/>
                <a:gd name="connsiteX21" fmla="*/ 62069 w 186206"/>
                <a:gd name="connsiteY21" fmla="*/ 279310 h 341379"/>
                <a:gd name="connsiteX22" fmla="*/ 62069 w 186206"/>
                <a:gd name="connsiteY22" fmla="*/ 310345 h 341379"/>
                <a:gd name="connsiteX23" fmla="*/ 93103 w 186206"/>
                <a:gd name="connsiteY23" fmla="*/ 310345 h 341379"/>
                <a:gd name="connsiteX24" fmla="*/ 93103 w 186206"/>
                <a:gd name="connsiteY24" fmla="*/ 341379 h 341379"/>
                <a:gd name="connsiteX25" fmla="*/ 124138 w 186206"/>
                <a:gd name="connsiteY25" fmla="*/ 341379 h 341379"/>
                <a:gd name="connsiteX26" fmla="*/ 155172 w 186206"/>
                <a:gd name="connsiteY26" fmla="*/ 341379 h 341379"/>
                <a:gd name="connsiteX27" fmla="*/ 155172 w 186206"/>
                <a:gd name="connsiteY27" fmla="*/ 310345 h 341379"/>
                <a:gd name="connsiteX28" fmla="*/ 155172 w 186206"/>
                <a:gd name="connsiteY28" fmla="*/ 279310 h 341379"/>
                <a:gd name="connsiteX29" fmla="*/ 155172 w 186206"/>
                <a:gd name="connsiteY29" fmla="*/ 248276 h 341379"/>
                <a:gd name="connsiteX30" fmla="*/ 124138 w 186206"/>
                <a:gd name="connsiteY30" fmla="*/ 248276 h 341379"/>
                <a:gd name="connsiteX31" fmla="*/ 124138 w 186206"/>
                <a:gd name="connsiteY31" fmla="*/ 279310 h 341379"/>
                <a:gd name="connsiteX32" fmla="*/ 93103 w 186206"/>
                <a:gd name="connsiteY32" fmla="*/ 279310 h 341379"/>
                <a:gd name="connsiteX33" fmla="*/ 93103 w 186206"/>
                <a:gd name="connsiteY33" fmla="*/ 248276 h 341379"/>
                <a:gd name="connsiteX34" fmla="*/ 62069 w 186206"/>
                <a:gd name="connsiteY34" fmla="*/ 248276 h 341379"/>
                <a:gd name="connsiteX35" fmla="*/ 62069 w 186206"/>
                <a:gd name="connsiteY35" fmla="*/ 217241 h 341379"/>
                <a:gd name="connsiteX36" fmla="*/ 62069 w 186206"/>
                <a:gd name="connsiteY36" fmla="*/ 186207 h 341379"/>
                <a:gd name="connsiteX37" fmla="*/ 93103 w 186206"/>
                <a:gd name="connsiteY37" fmla="*/ 186207 h 341379"/>
                <a:gd name="connsiteX38" fmla="*/ 93103 w 186206"/>
                <a:gd name="connsiteY38" fmla="*/ 155172 h 341379"/>
                <a:gd name="connsiteX39" fmla="*/ 124138 w 186206"/>
                <a:gd name="connsiteY39" fmla="*/ 155172 h 341379"/>
                <a:gd name="connsiteX40" fmla="*/ 124138 w 186206"/>
                <a:gd name="connsiteY40" fmla="*/ 124138 h 341379"/>
                <a:gd name="connsiteX41" fmla="*/ 155172 w 186206"/>
                <a:gd name="connsiteY41" fmla="*/ 124138 h 341379"/>
                <a:gd name="connsiteX42" fmla="*/ 186207 w 186206"/>
                <a:gd name="connsiteY42" fmla="*/ 124138 h 341379"/>
                <a:gd name="connsiteX43" fmla="*/ 186207 w 186206"/>
                <a:gd name="connsiteY43" fmla="*/ 93103 h 34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6206" h="341379">
                  <a:moveTo>
                    <a:pt x="155172" y="93103"/>
                  </a:moveTo>
                  <a:lnTo>
                    <a:pt x="124138" y="93103"/>
                  </a:lnTo>
                  <a:lnTo>
                    <a:pt x="93103" y="93103"/>
                  </a:lnTo>
                  <a:lnTo>
                    <a:pt x="93103" y="62069"/>
                  </a:lnTo>
                  <a:lnTo>
                    <a:pt x="124138" y="62069"/>
                  </a:lnTo>
                  <a:lnTo>
                    <a:pt x="124138" y="31034"/>
                  </a:lnTo>
                  <a:lnTo>
                    <a:pt x="93103" y="31034"/>
                  </a:lnTo>
                  <a:lnTo>
                    <a:pt x="93103" y="0"/>
                  </a:lnTo>
                  <a:lnTo>
                    <a:pt x="62069" y="0"/>
                  </a:lnTo>
                  <a:lnTo>
                    <a:pt x="62069" y="31034"/>
                  </a:lnTo>
                  <a:lnTo>
                    <a:pt x="62069" y="62069"/>
                  </a:lnTo>
                  <a:lnTo>
                    <a:pt x="62069" y="93103"/>
                  </a:lnTo>
                  <a:lnTo>
                    <a:pt x="31034" y="93103"/>
                  </a:lnTo>
                  <a:lnTo>
                    <a:pt x="31034" y="124138"/>
                  </a:lnTo>
                  <a:lnTo>
                    <a:pt x="0" y="124138"/>
                  </a:lnTo>
                  <a:lnTo>
                    <a:pt x="0" y="155172"/>
                  </a:lnTo>
                  <a:lnTo>
                    <a:pt x="0" y="186207"/>
                  </a:lnTo>
                  <a:lnTo>
                    <a:pt x="31034" y="186207"/>
                  </a:lnTo>
                  <a:lnTo>
                    <a:pt x="31034" y="217241"/>
                  </a:lnTo>
                  <a:lnTo>
                    <a:pt x="31034" y="248276"/>
                  </a:lnTo>
                  <a:lnTo>
                    <a:pt x="31034" y="279310"/>
                  </a:lnTo>
                  <a:lnTo>
                    <a:pt x="62069" y="279310"/>
                  </a:lnTo>
                  <a:lnTo>
                    <a:pt x="62069" y="310345"/>
                  </a:lnTo>
                  <a:lnTo>
                    <a:pt x="93103" y="310345"/>
                  </a:lnTo>
                  <a:lnTo>
                    <a:pt x="93103" y="341379"/>
                  </a:lnTo>
                  <a:lnTo>
                    <a:pt x="124138" y="341379"/>
                  </a:lnTo>
                  <a:lnTo>
                    <a:pt x="155172" y="341379"/>
                  </a:lnTo>
                  <a:lnTo>
                    <a:pt x="155172" y="310345"/>
                  </a:lnTo>
                  <a:lnTo>
                    <a:pt x="155172" y="279310"/>
                  </a:lnTo>
                  <a:lnTo>
                    <a:pt x="155172" y="248276"/>
                  </a:lnTo>
                  <a:lnTo>
                    <a:pt x="124138" y="248276"/>
                  </a:lnTo>
                  <a:lnTo>
                    <a:pt x="124138" y="279310"/>
                  </a:lnTo>
                  <a:lnTo>
                    <a:pt x="93103" y="279310"/>
                  </a:lnTo>
                  <a:lnTo>
                    <a:pt x="93103" y="248276"/>
                  </a:lnTo>
                  <a:lnTo>
                    <a:pt x="62069" y="248276"/>
                  </a:lnTo>
                  <a:lnTo>
                    <a:pt x="62069" y="217241"/>
                  </a:lnTo>
                  <a:lnTo>
                    <a:pt x="62069" y="186207"/>
                  </a:lnTo>
                  <a:lnTo>
                    <a:pt x="93103" y="186207"/>
                  </a:lnTo>
                  <a:lnTo>
                    <a:pt x="93103" y="155172"/>
                  </a:lnTo>
                  <a:lnTo>
                    <a:pt x="124138" y="155172"/>
                  </a:lnTo>
                  <a:lnTo>
                    <a:pt x="124138" y="124138"/>
                  </a:lnTo>
                  <a:lnTo>
                    <a:pt x="155172" y="124138"/>
                  </a:lnTo>
                  <a:lnTo>
                    <a:pt x="186207" y="124138"/>
                  </a:lnTo>
                  <a:lnTo>
                    <a:pt x="186207" y="93103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67" name="Freeform 266">
              <a:extLst>
                <a:ext uri="{FF2B5EF4-FFF2-40B4-BE49-F238E27FC236}">
                  <a16:creationId xmlns:a16="http://schemas.microsoft.com/office/drawing/2014/main" id="{53A568CB-C4C0-C81A-63CE-FCB445126537}"/>
                </a:ext>
              </a:extLst>
            </p:cNvPr>
            <p:cNvSpPr/>
            <p:nvPr/>
          </p:nvSpPr>
          <p:spPr>
            <a:xfrm>
              <a:off x="955026" y="5808126"/>
              <a:ext cx="93103" cy="93103"/>
            </a:xfrm>
            <a:custGeom>
              <a:avLst/>
              <a:gdLst>
                <a:gd name="connsiteX0" fmla="*/ 62069 w 93103"/>
                <a:gd name="connsiteY0" fmla="*/ 31034 h 93103"/>
                <a:gd name="connsiteX1" fmla="*/ 31034 w 93103"/>
                <a:gd name="connsiteY1" fmla="*/ 31034 h 93103"/>
                <a:gd name="connsiteX2" fmla="*/ 0 w 93103"/>
                <a:gd name="connsiteY2" fmla="*/ 31034 h 93103"/>
                <a:gd name="connsiteX3" fmla="*/ 0 w 93103"/>
                <a:gd name="connsiteY3" fmla="*/ 62069 h 93103"/>
                <a:gd name="connsiteX4" fmla="*/ 0 w 93103"/>
                <a:gd name="connsiteY4" fmla="*/ 93103 h 93103"/>
                <a:gd name="connsiteX5" fmla="*/ 31034 w 93103"/>
                <a:gd name="connsiteY5" fmla="*/ 93103 h 93103"/>
                <a:gd name="connsiteX6" fmla="*/ 62069 w 93103"/>
                <a:gd name="connsiteY6" fmla="*/ 93103 h 93103"/>
                <a:gd name="connsiteX7" fmla="*/ 93103 w 93103"/>
                <a:gd name="connsiteY7" fmla="*/ 93103 h 93103"/>
                <a:gd name="connsiteX8" fmla="*/ 93103 w 93103"/>
                <a:gd name="connsiteY8" fmla="*/ 62069 h 93103"/>
                <a:gd name="connsiteX9" fmla="*/ 93103 w 93103"/>
                <a:gd name="connsiteY9" fmla="*/ 31034 h 93103"/>
                <a:gd name="connsiteX10" fmla="*/ 93103 w 93103"/>
                <a:gd name="connsiteY10" fmla="*/ 0 h 93103"/>
                <a:gd name="connsiteX11" fmla="*/ 62069 w 93103"/>
                <a:gd name="connsiteY11" fmla="*/ 0 h 9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103" h="93103">
                  <a:moveTo>
                    <a:pt x="62069" y="31034"/>
                  </a:moveTo>
                  <a:lnTo>
                    <a:pt x="31034" y="31034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0" y="93103"/>
                  </a:lnTo>
                  <a:lnTo>
                    <a:pt x="31034" y="93103"/>
                  </a:lnTo>
                  <a:lnTo>
                    <a:pt x="62069" y="93103"/>
                  </a:lnTo>
                  <a:lnTo>
                    <a:pt x="93103" y="93103"/>
                  </a:lnTo>
                  <a:lnTo>
                    <a:pt x="93103" y="62069"/>
                  </a:lnTo>
                  <a:lnTo>
                    <a:pt x="93103" y="31034"/>
                  </a:lnTo>
                  <a:lnTo>
                    <a:pt x="93103" y="0"/>
                  </a:lnTo>
                  <a:lnTo>
                    <a:pt x="62069" y="0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68" name="Freeform 267">
              <a:extLst>
                <a:ext uri="{FF2B5EF4-FFF2-40B4-BE49-F238E27FC236}">
                  <a16:creationId xmlns:a16="http://schemas.microsoft.com/office/drawing/2014/main" id="{DC8D21CE-6713-FB02-9860-7157B8497D81}"/>
                </a:ext>
              </a:extLst>
            </p:cNvPr>
            <p:cNvSpPr/>
            <p:nvPr/>
          </p:nvSpPr>
          <p:spPr>
            <a:xfrm>
              <a:off x="1079164" y="5808126"/>
              <a:ext cx="93103" cy="155172"/>
            </a:xfrm>
            <a:custGeom>
              <a:avLst/>
              <a:gdLst>
                <a:gd name="connsiteX0" fmla="*/ 31034 w 93103"/>
                <a:gd name="connsiteY0" fmla="*/ 31034 h 155172"/>
                <a:gd name="connsiteX1" fmla="*/ 31034 w 93103"/>
                <a:gd name="connsiteY1" fmla="*/ 62069 h 155172"/>
                <a:gd name="connsiteX2" fmla="*/ 0 w 93103"/>
                <a:gd name="connsiteY2" fmla="*/ 62069 h 155172"/>
                <a:gd name="connsiteX3" fmla="*/ 0 w 93103"/>
                <a:gd name="connsiteY3" fmla="*/ 93103 h 155172"/>
                <a:gd name="connsiteX4" fmla="*/ 0 w 93103"/>
                <a:gd name="connsiteY4" fmla="*/ 124138 h 155172"/>
                <a:gd name="connsiteX5" fmla="*/ 31034 w 93103"/>
                <a:gd name="connsiteY5" fmla="*/ 124138 h 155172"/>
                <a:gd name="connsiteX6" fmla="*/ 31034 w 93103"/>
                <a:gd name="connsiteY6" fmla="*/ 155172 h 155172"/>
                <a:gd name="connsiteX7" fmla="*/ 62069 w 93103"/>
                <a:gd name="connsiteY7" fmla="*/ 155172 h 155172"/>
                <a:gd name="connsiteX8" fmla="*/ 62069 w 93103"/>
                <a:gd name="connsiteY8" fmla="*/ 124138 h 155172"/>
                <a:gd name="connsiteX9" fmla="*/ 93103 w 93103"/>
                <a:gd name="connsiteY9" fmla="*/ 124138 h 155172"/>
                <a:gd name="connsiteX10" fmla="*/ 93103 w 93103"/>
                <a:gd name="connsiteY10" fmla="*/ 93103 h 155172"/>
                <a:gd name="connsiteX11" fmla="*/ 62069 w 93103"/>
                <a:gd name="connsiteY11" fmla="*/ 93103 h 155172"/>
                <a:gd name="connsiteX12" fmla="*/ 62069 w 93103"/>
                <a:gd name="connsiteY12" fmla="*/ 62069 h 155172"/>
                <a:gd name="connsiteX13" fmla="*/ 62069 w 93103"/>
                <a:gd name="connsiteY13" fmla="*/ 31034 h 155172"/>
                <a:gd name="connsiteX14" fmla="*/ 62069 w 93103"/>
                <a:gd name="connsiteY14" fmla="*/ 0 h 155172"/>
                <a:gd name="connsiteX15" fmla="*/ 31034 w 93103"/>
                <a:gd name="connsiteY15" fmla="*/ 0 h 15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3103" h="155172">
                  <a:moveTo>
                    <a:pt x="31034" y="31034"/>
                  </a:moveTo>
                  <a:lnTo>
                    <a:pt x="31034" y="62069"/>
                  </a:lnTo>
                  <a:lnTo>
                    <a:pt x="0" y="62069"/>
                  </a:lnTo>
                  <a:lnTo>
                    <a:pt x="0" y="93103"/>
                  </a:lnTo>
                  <a:lnTo>
                    <a:pt x="0" y="124138"/>
                  </a:lnTo>
                  <a:lnTo>
                    <a:pt x="31034" y="124138"/>
                  </a:lnTo>
                  <a:lnTo>
                    <a:pt x="31034" y="155172"/>
                  </a:lnTo>
                  <a:lnTo>
                    <a:pt x="62069" y="155172"/>
                  </a:lnTo>
                  <a:lnTo>
                    <a:pt x="62069" y="124138"/>
                  </a:lnTo>
                  <a:lnTo>
                    <a:pt x="93103" y="124138"/>
                  </a:lnTo>
                  <a:lnTo>
                    <a:pt x="93103" y="93103"/>
                  </a:lnTo>
                  <a:lnTo>
                    <a:pt x="62069" y="93103"/>
                  </a:lnTo>
                  <a:lnTo>
                    <a:pt x="62069" y="62069"/>
                  </a:lnTo>
                  <a:lnTo>
                    <a:pt x="62069" y="31034"/>
                  </a:lnTo>
                  <a:lnTo>
                    <a:pt x="62069" y="0"/>
                  </a:lnTo>
                  <a:lnTo>
                    <a:pt x="31034" y="0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69" name="Freeform 268">
              <a:extLst>
                <a:ext uri="{FF2B5EF4-FFF2-40B4-BE49-F238E27FC236}">
                  <a16:creationId xmlns:a16="http://schemas.microsoft.com/office/drawing/2014/main" id="{53249BE5-A231-3A3B-9388-D28658375C25}"/>
                </a:ext>
              </a:extLst>
            </p:cNvPr>
            <p:cNvSpPr/>
            <p:nvPr/>
          </p:nvSpPr>
          <p:spPr>
            <a:xfrm>
              <a:off x="1358475" y="5808126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70" name="Freeform 269">
              <a:extLst>
                <a:ext uri="{FF2B5EF4-FFF2-40B4-BE49-F238E27FC236}">
                  <a16:creationId xmlns:a16="http://schemas.microsoft.com/office/drawing/2014/main" id="{01858493-EB4C-C45F-E643-CB6152FC274E}"/>
                </a:ext>
              </a:extLst>
            </p:cNvPr>
            <p:cNvSpPr/>
            <p:nvPr/>
          </p:nvSpPr>
          <p:spPr>
            <a:xfrm>
              <a:off x="892957" y="5839161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71" name="Freeform 270">
              <a:extLst>
                <a:ext uri="{FF2B5EF4-FFF2-40B4-BE49-F238E27FC236}">
                  <a16:creationId xmlns:a16="http://schemas.microsoft.com/office/drawing/2014/main" id="{975DD01D-5390-E130-C21B-4268C7AEB813}"/>
                </a:ext>
              </a:extLst>
            </p:cNvPr>
            <p:cNvSpPr/>
            <p:nvPr/>
          </p:nvSpPr>
          <p:spPr>
            <a:xfrm>
              <a:off x="1296406" y="5839161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72" name="Freeform 271">
              <a:extLst>
                <a:ext uri="{FF2B5EF4-FFF2-40B4-BE49-F238E27FC236}">
                  <a16:creationId xmlns:a16="http://schemas.microsoft.com/office/drawing/2014/main" id="{D7C821C4-A4EB-ED7F-39A8-FD6217CBE399}"/>
                </a:ext>
              </a:extLst>
            </p:cNvPr>
            <p:cNvSpPr/>
            <p:nvPr/>
          </p:nvSpPr>
          <p:spPr>
            <a:xfrm>
              <a:off x="768819" y="5870195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73" name="Freeform 272">
              <a:extLst>
                <a:ext uri="{FF2B5EF4-FFF2-40B4-BE49-F238E27FC236}">
                  <a16:creationId xmlns:a16="http://schemas.microsoft.com/office/drawing/2014/main" id="{3C827B00-1B48-13A2-6275-3AD485C51731}"/>
                </a:ext>
              </a:extLst>
            </p:cNvPr>
            <p:cNvSpPr/>
            <p:nvPr/>
          </p:nvSpPr>
          <p:spPr>
            <a:xfrm>
              <a:off x="1265371" y="5870195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74" name="Freeform 273">
              <a:extLst>
                <a:ext uri="{FF2B5EF4-FFF2-40B4-BE49-F238E27FC236}">
                  <a16:creationId xmlns:a16="http://schemas.microsoft.com/office/drawing/2014/main" id="{0D9C1BAF-7625-3FAF-E418-26044234298D}"/>
                </a:ext>
              </a:extLst>
            </p:cNvPr>
            <p:cNvSpPr/>
            <p:nvPr/>
          </p:nvSpPr>
          <p:spPr>
            <a:xfrm>
              <a:off x="1358475" y="5870195"/>
              <a:ext cx="124137" cy="93103"/>
            </a:xfrm>
            <a:custGeom>
              <a:avLst/>
              <a:gdLst>
                <a:gd name="connsiteX0" fmla="*/ 62069 w 124137"/>
                <a:gd name="connsiteY0" fmla="*/ 0 h 93103"/>
                <a:gd name="connsiteX1" fmla="*/ 31034 w 124137"/>
                <a:gd name="connsiteY1" fmla="*/ 0 h 93103"/>
                <a:gd name="connsiteX2" fmla="*/ 0 w 124137"/>
                <a:gd name="connsiteY2" fmla="*/ 0 h 93103"/>
                <a:gd name="connsiteX3" fmla="*/ 0 w 124137"/>
                <a:gd name="connsiteY3" fmla="*/ 31034 h 93103"/>
                <a:gd name="connsiteX4" fmla="*/ 0 w 124137"/>
                <a:gd name="connsiteY4" fmla="*/ 62069 h 93103"/>
                <a:gd name="connsiteX5" fmla="*/ 31034 w 124137"/>
                <a:gd name="connsiteY5" fmla="*/ 62069 h 93103"/>
                <a:gd name="connsiteX6" fmla="*/ 31034 w 124137"/>
                <a:gd name="connsiteY6" fmla="*/ 31034 h 93103"/>
                <a:gd name="connsiteX7" fmla="*/ 62069 w 124137"/>
                <a:gd name="connsiteY7" fmla="*/ 31034 h 93103"/>
                <a:gd name="connsiteX8" fmla="*/ 62069 w 124137"/>
                <a:gd name="connsiteY8" fmla="*/ 62069 h 93103"/>
                <a:gd name="connsiteX9" fmla="*/ 62069 w 124137"/>
                <a:gd name="connsiteY9" fmla="*/ 93103 h 93103"/>
                <a:gd name="connsiteX10" fmla="*/ 93103 w 124137"/>
                <a:gd name="connsiteY10" fmla="*/ 93103 h 93103"/>
                <a:gd name="connsiteX11" fmla="*/ 93103 w 124137"/>
                <a:gd name="connsiteY11" fmla="*/ 62069 h 93103"/>
                <a:gd name="connsiteX12" fmla="*/ 93103 w 124137"/>
                <a:gd name="connsiteY12" fmla="*/ 31034 h 93103"/>
                <a:gd name="connsiteX13" fmla="*/ 124138 w 124137"/>
                <a:gd name="connsiteY13" fmla="*/ 31034 h 93103"/>
                <a:gd name="connsiteX14" fmla="*/ 124138 w 124137"/>
                <a:gd name="connsiteY14" fmla="*/ 0 h 93103"/>
                <a:gd name="connsiteX15" fmla="*/ 93103 w 124137"/>
                <a:gd name="connsiteY15" fmla="*/ 0 h 9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137" h="93103">
                  <a:moveTo>
                    <a:pt x="62069" y="0"/>
                  </a:move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31034" y="62069"/>
                  </a:lnTo>
                  <a:lnTo>
                    <a:pt x="31034" y="31034"/>
                  </a:lnTo>
                  <a:lnTo>
                    <a:pt x="62069" y="31034"/>
                  </a:lnTo>
                  <a:lnTo>
                    <a:pt x="62069" y="62069"/>
                  </a:lnTo>
                  <a:lnTo>
                    <a:pt x="62069" y="93103"/>
                  </a:lnTo>
                  <a:lnTo>
                    <a:pt x="93103" y="93103"/>
                  </a:lnTo>
                  <a:lnTo>
                    <a:pt x="93103" y="62069"/>
                  </a:lnTo>
                  <a:lnTo>
                    <a:pt x="93103" y="31034"/>
                  </a:lnTo>
                  <a:lnTo>
                    <a:pt x="124138" y="31034"/>
                  </a:lnTo>
                  <a:lnTo>
                    <a:pt x="124138" y="0"/>
                  </a:lnTo>
                  <a:lnTo>
                    <a:pt x="93103" y="0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75" name="Freeform 274">
              <a:extLst>
                <a:ext uri="{FF2B5EF4-FFF2-40B4-BE49-F238E27FC236}">
                  <a16:creationId xmlns:a16="http://schemas.microsoft.com/office/drawing/2014/main" id="{C51858AE-F2AA-1992-EADC-9DB7EE5876A4}"/>
                </a:ext>
              </a:extLst>
            </p:cNvPr>
            <p:cNvSpPr/>
            <p:nvPr/>
          </p:nvSpPr>
          <p:spPr>
            <a:xfrm>
              <a:off x="892957" y="5901230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76" name="Freeform 275">
              <a:extLst>
                <a:ext uri="{FF2B5EF4-FFF2-40B4-BE49-F238E27FC236}">
                  <a16:creationId xmlns:a16="http://schemas.microsoft.com/office/drawing/2014/main" id="{78C7AE72-90F7-F372-DEAB-D6625EC5F0EC}"/>
                </a:ext>
              </a:extLst>
            </p:cNvPr>
            <p:cNvSpPr/>
            <p:nvPr/>
          </p:nvSpPr>
          <p:spPr>
            <a:xfrm>
              <a:off x="582613" y="5683988"/>
              <a:ext cx="310344" cy="279310"/>
            </a:xfrm>
            <a:custGeom>
              <a:avLst/>
              <a:gdLst>
                <a:gd name="connsiteX0" fmla="*/ 186207 w 310344"/>
                <a:gd name="connsiteY0" fmla="*/ 248276 h 279310"/>
                <a:gd name="connsiteX1" fmla="*/ 186207 w 310344"/>
                <a:gd name="connsiteY1" fmla="*/ 217241 h 279310"/>
                <a:gd name="connsiteX2" fmla="*/ 155172 w 310344"/>
                <a:gd name="connsiteY2" fmla="*/ 217241 h 279310"/>
                <a:gd name="connsiteX3" fmla="*/ 124138 w 310344"/>
                <a:gd name="connsiteY3" fmla="*/ 217241 h 279310"/>
                <a:gd name="connsiteX4" fmla="*/ 124138 w 310344"/>
                <a:gd name="connsiteY4" fmla="*/ 186207 h 279310"/>
                <a:gd name="connsiteX5" fmla="*/ 155172 w 310344"/>
                <a:gd name="connsiteY5" fmla="*/ 186207 h 279310"/>
                <a:gd name="connsiteX6" fmla="*/ 186207 w 310344"/>
                <a:gd name="connsiteY6" fmla="*/ 186207 h 279310"/>
                <a:gd name="connsiteX7" fmla="*/ 186207 w 310344"/>
                <a:gd name="connsiteY7" fmla="*/ 155172 h 279310"/>
                <a:gd name="connsiteX8" fmla="*/ 217241 w 310344"/>
                <a:gd name="connsiteY8" fmla="*/ 155172 h 279310"/>
                <a:gd name="connsiteX9" fmla="*/ 217241 w 310344"/>
                <a:gd name="connsiteY9" fmla="*/ 186207 h 279310"/>
                <a:gd name="connsiteX10" fmla="*/ 248276 w 310344"/>
                <a:gd name="connsiteY10" fmla="*/ 186207 h 279310"/>
                <a:gd name="connsiteX11" fmla="*/ 248276 w 310344"/>
                <a:gd name="connsiteY11" fmla="*/ 155172 h 279310"/>
                <a:gd name="connsiteX12" fmla="*/ 279310 w 310344"/>
                <a:gd name="connsiteY12" fmla="*/ 155172 h 279310"/>
                <a:gd name="connsiteX13" fmla="*/ 310345 w 310344"/>
                <a:gd name="connsiteY13" fmla="*/ 155172 h 279310"/>
                <a:gd name="connsiteX14" fmla="*/ 310345 w 310344"/>
                <a:gd name="connsiteY14" fmla="*/ 124138 h 279310"/>
                <a:gd name="connsiteX15" fmla="*/ 279310 w 310344"/>
                <a:gd name="connsiteY15" fmla="*/ 124138 h 279310"/>
                <a:gd name="connsiteX16" fmla="*/ 279310 w 310344"/>
                <a:gd name="connsiteY16" fmla="*/ 93103 h 279310"/>
                <a:gd name="connsiteX17" fmla="*/ 279310 w 310344"/>
                <a:gd name="connsiteY17" fmla="*/ 62069 h 279310"/>
                <a:gd name="connsiteX18" fmla="*/ 248276 w 310344"/>
                <a:gd name="connsiteY18" fmla="*/ 62069 h 279310"/>
                <a:gd name="connsiteX19" fmla="*/ 217241 w 310344"/>
                <a:gd name="connsiteY19" fmla="*/ 62069 h 279310"/>
                <a:gd name="connsiteX20" fmla="*/ 186207 w 310344"/>
                <a:gd name="connsiteY20" fmla="*/ 62069 h 279310"/>
                <a:gd name="connsiteX21" fmla="*/ 186207 w 310344"/>
                <a:gd name="connsiteY21" fmla="*/ 31034 h 279310"/>
                <a:gd name="connsiteX22" fmla="*/ 217241 w 310344"/>
                <a:gd name="connsiteY22" fmla="*/ 31034 h 279310"/>
                <a:gd name="connsiteX23" fmla="*/ 217241 w 310344"/>
                <a:gd name="connsiteY23" fmla="*/ 0 h 279310"/>
                <a:gd name="connsiteX24" fmla="*/ 186207 w 310344"/>
                <a:gd name="connsiteY24" fmla="*/ 0 h 279310"/>
                <a:gd name="connsiteX25" fmla="*/ 155172 w 310344"/>
                <a:gd name="connsiteY25" fmla="*/ 0 h 279310"/>
                <a:gd name="connsiteX26" fmla="*/ 155172 w 310344"/>
                <a:gd name="connsiteY26" fmla="*/ 31034 h 279310"/>
                <a:gd name="connsiteX27" fmla="*/ 155172 w 310344"/>
                <a:gd name="connsiteY27" fmla="*/ 62069 h 279310"/>
                <a:gd name="connsiteX28" fmla="*/ 124138 w 310344"/>
                <a:gd name="connsiteY28" fmla="*/ 62069 h 279310"/>
                <a:gd name="connsiteX29" fmla="*/ 124138 w 310344"/>
                <a:gd name="connsiteY29" fmla="*/ 93103 h 279310"/>
                <a:gd name="connsiteX30" fmla="*/ 155172 w 310344"/>
                <a:gd name="connsiteY30" fmla="*/ 93103 h 279310"/>
                <a:gd name="connsiteX31" fmla="*/ 186207 w 310344"/>
                <a:gd name="connsiteY31" fmla="*/ 93103 h 279310"/>
                <a:gd name="connsiteX32" fmla="*/ 217241 w 310344"/>
                <a:gd name="connsiteY32" fmla="*/ 93103 h 279310"/>
                <a:gd name="connsiteX33" fmla="*/ 248276 w 310344"/>
                <a:gd name="connsiteY33" fmla="*/ 93103 h 279310"/>
                <a:gd name="connsiteX34" fmla="*/ 248276 w 310344"/>
                <a:gd name="connsiteY34" fmla="*/ 124138 h 279310"/>
                <a:gd name="connsiteX35" fmla="*/ 217241 w 310344"/>
                <a:gd name="connsiteY35" fmla="*/ 124138 h 279310"/>
                <a:gd name="connsiteX36" fmla="*/ 186207 w 310344"/>
                <a:gd name="connsiteY36" fmla="*/ 124138 h 279310"/>
                <a:gd name="connsiteX37" fmla="*/ 155172 w 310344"/>
                <a:gd name="connsiteY37" fmla="*/ 124138 h 279310"/>
                <a:gd name="connsiteX38" fmla="*/ 155172 w 310344"/>
                <a:gd name="connsiteY38" fmla="*/ 155172 h 279310"/>
                <a:gd name="connsiteX39" fmla="*/ 124138 w 310344"/>
                <a:gd name="connsiteY39" fmla="*/ 155172 h 279310"/>
                <a:gd name="connsiteX40" fmla="*/ 93103 w 310344"/>
                <a:gd name="connsiteY40" fmla="*/ 155172 h 279310"/>
                <a:gd name="connsiteX41" fmla="*/ 93103 w 310344"/>
                <a:gd name="connsiteY41" fmla="*/ 124138 h 279310"/>
                <a:gd name="connsiteX42" fmla="*/ 93103 w 310344"/>
                <a:gd name="connsiteY42" fmla="*/ 93103 h 279310"/>
                <a:gd name="connsiteX43" fmla="*/ 62069 w 310344"/>
                <a:gd name="connsiteY43" fmla="*/ 93103 h 279310"/>
                <a:gd name="connsiteX44" fmla="*/ 62069 w 310344"/>
                <a:gd name="connsiteY44" fmla="*/ 124138 h 279310"/>
                <a:gd name="connsiteX45" fmla="*/ 31034 w 310344"/>
                <a:gd name="connsiteY45" fmla="*/ 124138 h 279310"/>
                <a:gd name="connsiteX46" fmla="*/ 31034 w 310344"/>
                <a:gd name="connsiteY46" fmla="*/ 155172 h 279310"/>
                <a:gd name="connsiteX47" fmla="*/ 31034 w 310344"/>
                <a:gd name="connsiteY47" fmla="*/ 186207 h 279310"/>
                <a:gd name="connsiteX48" fmla="*/ 31034 w 310344"/>
                <a:gd name="connsiteY48" fmla="*/ 217241 h 279310"/>
                <a:gd name="connsiteX49" fmla="*/ 0 w 310344"/>
                <a:gd name="connsiteY49" fmla="*/ 217241 h 279310"/>
                <a:gd name="connsiteX50" fmla="*/ 0 w 310344"/>
                <a:gd name="connsiteY50" fmla="*/ 248276 h 279310"/>
                <a:gd name="connsiteX51" fmla="*/ 0 w 310344"/>
                <a:gd name="connsiteY51" fmla="*/ 279310 h 279310"/>
                <a:gd name="connsiteX52" fmla="*/ 31034 w 310344"/>
                <a:gd name="connsiteY52" fmla="*/ 279310 h 279310"/>
                <a:gd name="connsiteX53" fmla="*/ 31034 w 310344"/>
                <a:gd name="connsiteY53" fmla="*/ 248276 h 279310"/>
                <a:gd name="connsiteX54" fmla="*/ 62069 w 310344"/>
                <a:gd name="connsiteY54" fmla="*/ 248276 h 279310"/>
                <a:gd name="connsiteX55" fmla="*/ 62069 w 310344"/>
                <a:gd name="connsiteY55" fmla="*/ 217241 h 279310"/>
                <a:gd name="connsiteX56" fmla="*/ 62069 w 310344"/>
                <a:gd name="connsiteY56" fmla="*/ 186207 h 279310"/>
                <a:gd name="connsiteX57" fmla="*/ 93103 w 310344"/>
                <a:gd name="connsiteY57" fmla="*/ 186207 h 279310"/>
                <a:gd name="connsiteX58" fmla="*/ 93103 w 310344"/>
                <a:gd name="connsiteY58" fmla="*/ 217241 h 279310"/>
                <a:gd name="connsiteX59" fmla="*/ 93103 w 310344"/>
                <a:gd name="connsiteY59" fmla="*/ 248276 h 279310"/>
                <a:gd name="connsiteX60" fmla="*/ 124138 w 310344"/>
                <a:gd name="connsiteY60" fmla="*/ 248276 h 279310"/>
                <a:gd name="connsiteX61" fmla="*/ 155172 w 310344"/>
                <a:gd name="connsiteY61" fmla="*/ 248276 h 279310"/>
                <a:gd name="connsiteX62" fmla="*/ 155172 w 310344"/>
                <a:gd name="connsiteY62" fmla="*/ 279310 h 279310"/>
                <a:gd name="connsiteX63" fmla="*/ 186207 w 310344"/>
                <a:gd name="connsiteY63" fmla="*/ 279310 h 279310"/>
                <a:gd name="connsiteX64" fmla="*/ 217241 w 310344"/>
                <a:gd name="connsiteY64" fmla="*/ 279310 h 279310"/>
                <a:gd name="connsiteX65" fmla="*/ 217241 w 310344"/>
                <a:gd name="connsiteY65" fmla="*/ 248276 h 27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10344" h="279310">
                  <a:moveTo>
                    <a:pt x="186207" y="248276"/>
                  </a:moveTo>
                  <a:lnTo>
                    <a:pt x="186207" y="217241"/>
                  </a:lnTo>
                  <a:lnTo>
                    <a:pt x="155172" y="217241"/>
                  </a:lnTo>
                  <a:lnTo>
                    <a:pt x="124138" y="217241"/>
                  </a:lnTo>
                  <a:lnTo>
                    <a:pt x="124138" y="186207"/>
                  </a:lnTo>
                  <a:lnTo>
                    <a:pt x="155172" y="186207"/>
                  </a:lnTo>
                  <a:lnTo>
                    <a:pt x="186207" y="186207"/>
                  </a:lnTo>
                  <a:lnTo>
                    <a:pt x="186207" y="155172"/>
                  </a:lnTo>
                  <a:lnTo>
                    <a:pt x="217241" y="155172"/>
                  </a:lnTo>
                  <a:lnTo>
                    <a:pt x="217241" y="186207"/>
                  </a:lnTo>
                  <a:lnTo>
                    <a:pt x="248276" y="186207"/>
                  </a:lnTo>
                  <a:lnTo>
                    <a:pt x="248276" y="155172"/>
                  </a:lnTo>
                  <a:lnTo>
                    <a:pt x="279310" y="155172"/>
                  </a:lnTo>
                  <a:lnTo>
                    <a:pt x="310345" y="155172"/>
                  </a:lnTo>
                  <a:lnTo>
                    <a:pt x="310345" y="124138"/>
                  </a:lnTo>
                  <a:lnTo>
                    <a:pt x="279310" y="124138"/>
                  </a:lnTo>
                  <a:lnTo>
                    <a:pt x="279310" y="93103"/>
                  </a:lnTo>
                  <a:lnTo>
                    <a:pt x="279310" y="62069"/>
                  </a:lnTo>
                  <a:lnTo>
                    <a:pt x="248276" y="62069"/>
                  </a:lnTo>
                  <a:lnTo>
                    <a:pt x="217241" y="62069"/>
                  </a:lnTo>
                  <a:lnTo>
                    <a:pt x="186207" y="62069"/>
                  </a:lnTo>
                  <a:lnTo>
                    <a:pt x="186207" y="31034"/>
                  </a:lnTo>
                  <a:lnTo>
                    <a:pt x="217241" y="31034"/>
                  </a:lnTo>
                  <a:lnTo>
                    <a:pt x="217241" y="0"/>
                  </a:lnTo>
                  <a:lnTo>
                    <a:pt x="186207" y="0"/>
                  </a:lnTo>
                  <a:lnTo>
                    <a:pt x="155172" y="0"/>
                  </a:lnTo>
                  <a:lnTo>
                    <a:pt x="155172" y="31034"/>
                  </a:lnTo>
                  <a:lnTo>
                    <a:pt x="155172" y="62069"/>
                  </a:lnTo>
                  <a:lnTo>
                    <a:pt x="124138" y="62069"/>
                  </a:lnTo>
                  <a:lnTo>
                    <a:pt x="124138" y="93103"/>
                  </a:lnTo>
                  <a:lnTo>
                    <a:pt x="155172" y="93103"/>
                  </a:lnTo>
                  <a:lnTo>
                    <a:pt x="186207" y="93103"/>
                  </a:lnTo>
                  <a:lnTo>
                    <a:pt x="217241" y="93103"/>
                  </a:lnTo>
                  <a:lnTo>
                    <a:pt x="248276" y="93103"/>
                  </a:lnTo>
                  <a:lnTo>
                    <a:pt x="248276" y="124138"/>
                  </a:lnTo>
                  <a:lnTo>
                    <a:pt x="217241" y="124138"/>
                  </a:lnTo>
                  <a:lnTo>
                    <a:pt x="186207" y="124138"/>
                  </a:lnTo>
                  <a:lnTo>
                    <a:pt x="155172" y="124138"/>
                  </a:lnTo>
                  <a:lnTo>
                    <a:pt x="155172" y="155172"/>
                  </a:lnTo>
                  <a:lnTo>
                    <a:pt x="124138" y="155172"/>
                  </a:lnTo>
                  <a:lnTo>
                    <a:pt x="93103" y="155172"/>
                  </a:lnTo>
                  <a:lnTo>
                    <a:pt x="93103" y="124138"/>
                  </a:lnTo>
                  <a:lnTo>
                    <a:pt x="93103" y="93103"/>
                  </a:lnTo>
                  <a:lnTo>
                    <a:pt x="62069" y="93103"/>
                  </a:lnTo>
                  <a:lnTo>
                    <a:pt x="62069" y="124138"/>
                  </a:lnTo>
                  <a:lnTo>
                    <a:pt x="31034" y="124138"/>
                  </a:lnTo>
                  <a:lnTo>
                    <a:pt x="31034" y="155172"/>
                  </a:lnTo>
                  <a:lnTo>
                    <a:pt x="31034" y="186207"/>
                  </a:lnTo>
                  <a:lnTo>
                    <a:pt x="31034" y="217241"/>
                  </a:lnTo>
                  <a:lnTo>
                    <a:pt x="0" y="217241"/>
                  </a:lnTo>
                  <a:lnTo>
                    <a:pt x="0" y="248276"/>
                  </a:lnTo>
                  <a:lnTo>
                    <a:pt x="0" y="279310"/>
                  </a:lnTo>
                  <a:lnTo>
                    <a:pt x="31034" y="279310"/>
                  </a:lnTo>
                  <a:lnTo>
                    <a:pt x="31034" y="248276"/>
                  </a:lnTo>
                  <a:lnTo>
                    <a:pt x="62069" y="248276"/>
                  </a:lnTo>
                  <a:lnTo>
                    <a:pt x="62069" y="217241"/>
                  </a:lnTo>
                  <a:lnTo>
                    <a:pt x="62069" y="186207"/>
                  </a:lnTo>
                  <a:lnTo>
                    <a:pt x="93103" y="186207"/>
                  </a:lnTo>
                  <a:lnTo>
                    <a:pt x="93103" y="217241"/>
                  </a:lnTo>
                  <a:lnTo>
                    <a:pt x="93103" y="248276"/>
                  </a:lnTo>
                  <a:lnTo>
                    <a:pt x="124138" y="248276"/>
                  </a:lnTo>
                  <a:lnTo>
                    <a:pt x="155172" y="248276"/>
                  </a:lnTo>
                  <a:lnTo>
                    <a:pt x="155172" y="279310"/>
                  </a:lnTo>
                  <a:lnTo>
                    <a:pt x="186207" y="279310"/>
                  </a:lnTo>
                  <a:lnTo>
                    <a:pt x="217241" y="279310"/>
                  </a:lnTo>
                  <a:lnTo>
                    <a:pt x="217241" y="248276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77" name="Freeform 276">
              <a:extLst>
                <a:ext uri="{FF2B5EF4-FFF2-40B4-BE49-F238E27FC236}">
                  <a16:creationId xmlns:a16="http://schemas.microsoft.com/office/drawing/2014/main" id="{C7D04FD6-B814-37FA-FCB3-CBACD44742A3}"/>
                </a:ext>
              </a:extLst>
            </p:cNvPr>
            <p:cNvSpPr/>
            <p:nvPr/>
          </p:nvSpPr>
          <p:spPr>
            <a:xfrm>
              <a:off x="737785" y="5901230"/>
              <a:ext cx="124137" cy="217241"/>
            </a:xfrm>
            <a:custGeom>
              <a:avLst/>
              <a:gdLst>
                <a:gd name="connsiteX0" fmla="*/ 124138 w 124137"/>
                <a:gd name="connsiteY0" fmla="*/ 31034 h 217241"/>
                <a:gd name="connsiteX1" fmla="*/ 124138 w 124137"/>
                <a:gd name="connsiteY1" fmla="*/ 0 h 217241"/>
                <a:gd name="connsiteX2" fmla="*/ 93103 w 124137"/>
                <a:gd name="connsiteY2" fmla="*/ 0 h 217241"/>
                <a:gd name="connsiteX3" fmla="*/ 93103 w 124137"/>
                <a:gd name="connsiteY3" fmla="*/ 31034 h 217241"/>
                <a:gd name="connsiteX4" fmla="*/ 93103 w 124137"/>
                <a:gd name="connsiteY4" fmla="*/ 62069 h 217241"/>
                <a:gd name="connsiteX5" fmla="*/ 62069 w 124137"/>
                <a:gd name="connsiteY5" fmla="*/ 62069 h 217241"/>
                <a:gd name="connsiteX6" fmla="*/ 62069 w 124137"/>
                <a:gd name="connsiteY6" fmla="*/ 93103 h 217241"/>
                <a:gd name="connsiteX7" fmla="*/ 31034 w 124137"/>
                <a:gd name="connsiteY7" fmla="*/ 93103 h 217241"/>
                <a:gd name="connsiteX8" fmla="*/ 31034 w 124137"/>
                <a:gd name="connsiteY8" fmla="*/ 124138 h 217241"/>
                <a:gd name="connsiteX9" fmla="*/ 62069 w 124137"/>
                <a:gd name="connsiteY9" fmla="*/ 124138 h 217241"/>
                <a:gd name="connsiteX10" fmla="*/ 62069 w 124137"/>
                <a:gd name="connsiteY10" fmla="*/ 155172 h 217241"/>
                <a:gd name="connsiteX11" fmla="*/ 31034 w 124137"/>
                <a:gd name="connsiteY11" fmla="*/ 155172 h 217241"/>
                <a:gd name="connsiteX12" fmla="*/ 0 w 124137"/>
                <a:gd name="connsiteY12" fmla="*/ 155172 h 217241"/>
                <a:gd name="connsiteX13" fmla="*/ 0 w 124137"/>
                <a:gd name="connsiteY13" fmla="*/ 186207 h 217241"/>
                <a:gd name="connsiteX14" fmla="*/ 31034 w 124137"/>
                <a:gd name="connsiteY14" fmla="*/ 186207 h 217241"/>
                <a:gd name="connsiteX15" fmla="*/ 62069 w 124137"/>
                <a:gd name="connsiteY15" fmla="*/ 186207 h 217241"/>
                <a:gd name="connsiteX16" fmla="*/ 93103 w 124137"/>
                <a:gd name="connsiteY16" fmla="*/ 186207 h 217241"/>
                <a:gd name="connsiteX17" fmla="*/ 93103 w 124137"/>
                <a:gd name="connsiteY17" fmla="*/ 217241 h 217241"/>
                <a:gd name="connsiteX18" fmla="*/ 124138 w 124137"/>
                <a:gd name="connsiteY18" fmla="*/ 217241 h 217241"/>
                <a:gd name="connsiteX19" fmla="*/ 124138 w 124137"/>
                <a:gd name="connsiteY19" fmla="*/ 186207 h 217241"/>
                <a:gd name="connsiteX20" fmla="*/ 124138 w 124137"/>
                <a:gd name="connsiteY20" fmla="*/ 155172 h 217241"/>
                <a:gd name="connsiteX21" fmla="*/ 93103 w 124137"/>
                <a:gd name="connsiteY21" fmla="*/ 155172 h 217241"/>
                <a:gd name="connsiteX22" fmla="*/ 93103 w 124137"/>
                <a:gd name="connsiteY22" fmla="*/ 124138 h 217241"/>
                <a:gd name="connsiteX23" fmla="*/ 93103 w 124137"/>
                <a:gd name="connsiteY23" fmla="*/ 93103 h 217241"/>
                <a:gd name="connsiteX24" fmla="*/ 124138 w 124137"/>
                <a:gd name="connsiteY24" fmla="*/ 93103 h 217241"/>
                <a:gd name="connsiteX25" fmla="*/ 124138 w 124137"/>
                <a:gd name="connsiteY25" fmla="*/ 62069 h 21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137" h="217241">
                  <a:moveTo>
                    <a:pt x="124138" y="31034"/>
                  </a:moveTo>
                  <a:lnTo>
                    <a:pt x="124138" y="0"/>
                  </a:lnTo>
                  <a:lnTo>
                    <a:pt x="93103" y="0"/>
                  </a:lnTo>
                  <a:lnTo>
                    <a:pt x="93103" y="31034"/>
                  </a:lnTo>
                  <a:lnTo>
                    <a:pt x="93103" y="62069"/>
                  </a:lnTo>
                  <a:lnTo>
                    <a:pt x="62069" y="62069"/>
                  </a:lnTo>
                  <a:lnTo>
                    <a:pt x="62069" y="93103"/>
                  </a:lnTo>
                  <a:lnTo>
                    <a:pt x="31034" y="93103"/>
                  </a:lnTo>
                  <a:lnTo>
                    <a:pt x="31034" y="124138"/>
                  </a:lnTo>
                  <a:lnTo>
                    <a:pt x="62069" y="124138"/>
                  </a:lnTo>
                  <a:lnTo>
                    <a:pt x="62069" y="155172"/>
                  </a:lnTo>
                  <a:lnTo>
                    <a:pt x="31034" y="155172"/>
                  </a:lnTo>
                  <a:lnTo>
                    <a:pt x="0" y="155172"/>
                  </a:lnTo>
                  <a:lnTo>
                    <a:pt x="0" y="186207"/>
                  </a:lnTo>
                  <a:lnTo>
                    <a:pt x="31034" y="186207"/>
                  </a:lnTo>
                  <a:lnTo>
                    <a:pt x="62069" y="186207"/>
                  </a:lnTo>
                  <a:lnTo>
                    <a:pt x="93103" y="186207"/>
                  </a:lnTo>
                  <a:lnTo>
                    <a:pt x="93103" y="217241"/>
                  </a:lnTo>
                  <a:lnTo>
                    <a:pt x="124138" y="217241"/>
                  </a:lnTo>
                  <a:lnTo>
                    <a:pt x="124138" y="186207"/>
                  </a:lnTo>
                  <a:lnTo>
                    <a:pt x="124138" y="155172"/>
                  </a:lnTo>
                  <a:lnTo>
                    <a:pt x="93103" y="155172"/>
                  </a:lnTo>
                  <a:lnTo>
                    <a:pt x="93103" y="124138"/>
                  </a:lnTo>
                  <a:lnTo>
                    <a:pt x="93103" y="93103"/>
                  </a:lnTo>
                  <a:lnTo>
                    <a:pt x="124138" y="93103"/>
                  </a:lnTo>
                  <a:lnTo>
                    <a:pt x="124138" y="62069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78" name="Freeform 277">
              <a:extLst>
                <a:ext uri="{FF2B5EF4-FFF2-40B4-BE49-F238E27FC236}">
                  <a16:creationId xmlns:a16="http://schemas.microsoft.com/office/drawing/2014/main" id="{C3FDEB1F-7C0D-C809-5C82-B3FBFE5FECB0}"/>
                </a:ext>
              </a:extLst>
            </p:cNvPr>
            <p:cNvSpPr/>
            <p:nvPr/>
          </p:nvSpPr>
          <p:spPr>
            <a:xfrm>
              <a:off x="955026" y="5932264"/>
              <a:ext cx="93103" cy="124137"/>
            </a:xfrm>
            <a:custGeom>
              <a:avLst/>
              <a:gdLst>
                <a:gd name="connsiteX0" fmla="*/ 62069 w 93103"/>
                <a:gd name="connsiteY0" fmla="*/ 0 h 124137"/>
                <a:gd name="connsiteX1" fmla="*/ 31034 w 93103"/>
                <a:gd name="connsiteY1" fmla="*/ 0 h 124137"/>
                <a:gd name="connsiteX2" fmla="*/ 0 w 93103"/>
                <a:gd name="connsiteY2" fmla="*/ 0 h 124137"/>
                <a:gd name="connsiteX3" fmla="*/ 0 w 93103"/>
                <a:gd name="connsiteY3" fmla="*/ 31034 h 124137"/>
                <a:gd name="connsiteX4" fmla="*/ 0 w 93103"/>
                <a:gd name="connsiteY4" fmla="*/ 62069 h 124137"/>
                <a:gd name="connsiteX5" fmla="*/ 31034 w 93103"/>
                <a:gd name="connsiteY5" fmla="*/ 62069 h 124137"/>
                <a:gd name="connsiteX6" fmla="*/ 62069 w 93103"/>
                <a:gd name="connsiteY6" fmla="*/ 62069 h 124137"/>
                <a:gd name="connsiteX7" fmla="*/ 62069 w 93103"/>
                <a:gd name="connsiteY7" fmla="*/ 93103 h 124137"/>
                <a:gd name="connsiteX8" fmla="*/ 62069 w 93103"/>
                <a:gd name="connsiteY8" fmla="*/ 124138 h 124137"/>
                <a:gd name="connsiteX9" fmla="*/ 93103 w 93103"/>
                <a:gd name="connsiteY9" fmla="*/ 124138 h 124137"/>
                <a:gd name="connsiteX10" fmla="*/ 93103 w 93103"/>
                <a:gd name="connsiteY10" fmla="*/ 93103 h 124137"/>
                <a:gd name="connsiteX11" fmla="*/ 93103 w 93103"/>
                <a:gd name="connsiteY11" fmla="*/ 62069 h 124137"/>
                <a:gd name="connsiteX12" fmla="*/ 93103 w 93103"/>
                <a:gd name="connsiteY12" fmla="*/ 31034 h 124137"/>
                <a:gd name="connsiteX13" fmla="*/ 62069 w 93103"/>
                <a:gd name="connsiteY13" fmla="*/ 31034 h 1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103" h="124137">
                  <a:moveTo>
                    <a:pt x="62069" y="0"/>
                  </a:move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31034" y="62069"/>
                  </a:lnTo>
                  <a:lnTo>
                    <a:pt x="62069" y="62069"/>
                  </a:lnTo>
                  <a:lnTo>
                    <a:pt x="62069" y="93103"/>
                  </a:lnTo>
                  <a:lnTo>
                    <a:pt x="62069" y="124138"/>
                  </a:lnTo>
                  <a:lnTo>
                    <a:pt x="93103" y="124138"/>
                  </a:lnTo>
                  <a:lnTo>
                    <a:pt x="93103" y="93103"/>
                  </a:lnTo>
                  <a:lnTo>
                    <a:pt x="93103" y="62069"/>
                  </a:lnTo>
                  <a:lnTo>
                    <a:pt x="93103" y="31034"/>
                  </a:lnTo>
                  <a:lnTo>
                    <a:pt x="62069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79" name="Freeform 278">
              <a:extLst>
                <a:ext uri="{FF2B5EF4-FFF2-40B4-BE49-F238E27FC236}">
                  <a16:creationId xmlns:a16="http://schemas.microsoft.com/office/drawing/2014/main" id="{EAE04DBB-64C8-4625-C685-0C249FE322F8}"/>
                </a:ext>
              </a:extLst>
            </p:cNvPr>
            <p:cNvSpPr/>
            <p:nvPr/>
          </p:nvSpPr>
          <p:spPr>
            <a:xfrm>
              <a:off x="1048130" y="5932264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80" name="Freeform 279">
              <a:extLst>
                <a:ext uri="{FF2B5EF4-FFF2-40B4-BE49-F238E27FC236}">
                  <a16:creationId xmlns:a16="http://schemas.microsoft.com/office/drawing/2014/main" id="{72B6566F-863C-74AD-7EFC-25E267B05B2D}"/>
                </a:ext>
              </a:extLst>
            </p:cNvPr>
            <p:cNvSpPr/>
            <p:nvPr/>
          </p:nvSpPr>
          <p:spPr>
            <a:xfrm>
              <a:off x="675716" y="5963299"/>
              <a:ext cx="62068" cy="31034"/>
            </a:xfrm>
            <a:custGeom>
              <a:avLst/>
              <a:gdLst>
                <a:gd name="connsiteX0" fmla="*/ 0 w 62068"/>
                <a:gd name="connsiteY0" fmla="*/ 0 h 31034"/>
                <a:gd name="connsiteX1" fmla="*/ 0 w 62068"/>
                <a:gd name="connsiteY1" fmla="*/ 31034 h 31034"/>
                <a:gd name="connsiteX2" fmla="*/ 31034 w 62068"/>
                <a:gd name="connsiteY2" fmla="*/ 31034 h 31034"/>
                <a:gd name="connsiteX3" fmla="*/ 62069 w 62068"/>
                <a:gd name="connsiteY3" fmla="*/ 31034 h 31034"/>
                <a:gd name="connsiteX4" fmla="*/ 62069 w 62068"/>
                <a:gd name="connsiteY4" fmla="*/ 0 h 31034"/>
                <a:gd name="connsiteX5" fmla="*/ 31034 w 62068"/>
                <a:gd name="connsiteY5" fmla="*/ 0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068" h="31034">
                  <a:moveTo>
                    <a:pt x="0" y="0"/>
                  </a:moveTo>
                  <a:lnTo>
                    <a:pt x="0" y="31034"/>
                  </a:lnTo>
                  <a:lnTo>
                    <a:pt x="31034" y="31034"/>
                  </a:lnTo>
                  <a:lnTo>
                    <a:pt x="62069" y="31034"/>
                  </a:lnTo>
                  <a:lnTo>
                    <a:pt x="62069" y="0"/>
                  </a:lnTo>
                  <a:lnTo>
                    <a:pt x="31034" y="0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81" name="Freeform 280">
              <a:extLst>
                <a:ext uri="{FF2B5EF4-FFF2-40B4-BE49-F238E27FC236}">
                  <a16:creationId xmlns:a16="http://schemas.microsoft.com/office/drawing/2014/main" id="{6E5A7959-F64C-B278-5450-0F763F23FFB3}"/>
                </a:ext>
              </a:extLst>
            </p:cNvPr>
            <p:cNvSpPr/>
            <p:nvPr/>
          </p:nvSpPr>
          <p:spPr>
            <a:xfrm>
              <a:off x="892957" y="5963299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82" name="Freeform 281">
              <a:extLst>
                <a:ext uri="{FF2B5EF4-FFF2-40B4-BE49-F238E27FC236}">
                  <a16:creationId xmlns:a16="http://schemas.microsoft.com/office/drawing/2014/main" id="{191B802D-0331-4BF6-D7B9-94BA7F0B8A11}"/>
                </a:ext>
              </a:extLst>
            </p:cNvPr>
            <p:cNvSpPr/>
            <p:nvPr/>
          </p:nvSpPr>
          <p:spPr>
            <a:xfrm>
              <a:off x="1358475" y="5963299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83" name="Freeform 282">
              <a:extLst>
                <a:ext uri="{FF2B5EF4-FFF2-40B4-BE49-F238E27FC236}">
                  <a16:creationId xmlns:a16="http://schemas.microsoft.com/office/drawing/2014/main" id="{CCD17B5B-0EE4-52F3-682D-C9B25CB26577}"/>
                </a:ext>
              </a:extLst>
            </p:cNvPr>
            <p:cNvSpPr/>
            <p:nvPr/>
          </p:nvSpPr>
          <p:spPr>
            <a:xfrm>
              <a:off x="582613" y="5994333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84" name="Freeform 283">
              <a:extLst>
                <a:ext uri="{FF2B5EF4-FFF2-40B4-BE49-F238E27FC236}">
                  <a16:creationId xmlns:a16="http://schemas.microsoft.com/office/drawing/2014/main" id="{F23F6E13-FA7B-7C31-5284-893074119BCA}"/>
                </a:ext>
              </a:extLst>
            </p:cNvPr>
            <p:cNvSpPr/>
            <p:nvPr/>
          </p:nvSpPr>
          <p:spPr>
            <a:xfrm>
              <a:off x="644681" y="5994333"/>
              <a:ext cx="62068" cy="93103"/>
            </a:xfrm>
            <a:custGeom>
              <a:avLst/>
              <a:gdLst>
                <a:gd name="connsiteX0" fmla="*/ 0 w 62068"/>
                <a:gd name="connsiteY0" fmla="*/ 31034 h 93103"/>
                <a:gd name="connsiteX1" fmla="*/ 0 w 62068"/>
                <a:gd name="connsiteY1" fmla="*/ 62069 h 93103"/>
                <a:gd name="connsiteX2" fmla="*/ 0 w 62068"/>
                <a:gd name="connsiteY2" fmla="*/ 93103 h 93103"/>
                <a:gd name="connsiteX3" fmla="*/ 31034 w 62068"/>
                <a:gd name="connsiteY3" fmla="*/ 93103 h 93103"/>
                <a:gd name="connsiteX4" fmla="*/ 62069 w 62068"/>
                <a:gd name="connsiteY4" fmla="*/ 93103 h 93103"/>
                <a:gd name="connsiteX5" fmla="*/ 62069 w 62068"/>
                <a:gd name="connsiteY5" fmla="*/ 62069 h 93103"/>
                <a:gd name="connsiteX6" fmla="*/ 31034 w 62068"/>
                <a:gd name="connsiteY6" fmla="*/ 62069 h 93103"/>
                <a:gd name="connsiteX7" fmla="*/ 31034 w 62068"/>
                <a:gd name="connsiteY7" fmla="*/ 31034 h 93103"/>
                <a:gd name="connsiteX8" fmla="*/ 31034 w 62068"/>
                <a:gd name="connsiteY8" fmla="*/ 0 h 93103"/>
                <a:gd name="connsiteX9" fmla="*/ 0 w 62068"/>
                <a:gd name="connsiteY9" fmla="*/ 0 h 9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68" h="93103">
                  <a:moveTo>
                    <a:pt x="0" y="31034"/>
                  </a:moveTo>
                  <a:lnTo>
                    <a:pt x="0" y="62069"/>
                  </a:lnTo>
                  <a:lnTo>
                    <a:pt x="0" y="93103"/>
                  </a:lnTo>
                  <a:lnTo>
                    <a:pt x="31034" y="93103"/>
                  </a:lnTo>
                  <a:lnTo>
                    <a:pt x="62069" y="93103"/>
                  </a:lnTo>
                  <a:lnTo>
                    <a:pt x="62069" y="62069"/>
                  </a:lnTo>
                  <a:lnTo>
                    <a:pt x="31034" y="62069"/>
                  </a:lnTo>
                  <a:lnTo>
                    <a:pt x="31034" y="31034"/>
                  </a:lnTo>
                  <a:lnTo>
                    <a:pt x="310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85" name="Freeform 284">
              <a:extLst>
                <a:ext uri="{FF2B5EF4-FFF2-40B4-BE49-F238E27FC236}">
                  <a16:creationId xmlns:a16="http://schemas.microsoft.com/office/drawing/2014/main" id="{CAD6E753-7CBF-52A5-36D2-113888ECC5C6}"/>
                </a:ext>
              </a:extLst>
            </p:cNvPr>
            <p:cNvSpPr/>
            <p:nvPr/>
          </p:nvSpPr>
          <p:spPr>
            <a:xfrm>
              <a:off x="861923" y="5994333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86" name="Freeform 285">
              <a:extLst>
                <a:ext uri="{FF2B5EF4-FFF2-40B4-BE49-F238E27FC236}">
                  <a16:creationId xmlns:a16="http://schemas.microsoft.com/office/drawing/2014/main" id="{934C9A57-868A-109C-2FA6-BCC596FCA4A7}"/>
                </a:ext>
              </a:extLst>
            </p:cNvPr>
            <p:cNvSpPr/>
            <p:nvPr/>
          </p:nvSpPr>
          <p:spPr>
            <a:xfrm>
              <a:off x="1420544" y="5963299"/>
              <a:ext cx="62068" cy="93103"/>
            </a:xfrm>
            <a:custGeom>
              <a:avLst/>
              <a:gdLst>
                <a:gd name="connsiteX0" fmla="*/ 0 w 62068"/>
                <a:gd name="connsiteY0" fmla="*/ 31034 h 93103"/>
                <a:gd name="connsiteX1" fmla="*/ 0 w 62068"/>
                <a:gd name="connsiteY1" fmla="*/ 62069 h 93103"/>
                <a:gd name="connsiteX2" fmla="*/ 0 w 62068"/>
                <a:gd name="connsiteY2" fmla="*/ 93103 h 93103"/>
                <a:gd name="connsiteX3" fmla="*/ 31034 w 62068"/>
                <a:gd name="connsiteY3" fmla="*/ 93103 h 93103"/>
                <a:gd name="connsiteX4" fmla="*/ 62069 w 62068"/>
                <a:gd name="connsiteY4" fmla="*/ 93103 h 93103"/>
                <a:gd name="connsiteX5" fmla="*/ 62069 w 62068"/>
                <a:gd name="connsiteY5" fmla="*/ 62069 h 93103"/>
                <a:gd name="connsiteX6" fmla="*/ 62069 w 62068"/>
                <a:gd name="connsiteY6" fmla="*/ 31034 h 93103"/>
                <a:gd name="connsiteX7" fmla="*/ 62069 w 62068"/>
                <a:gd name="connsiteY7" fmla="*/ 0 h 93103"/>
                <a:gd name="connsiteX8" fmla="*/ 31034 w 62068"/>
                <a:gd name="connsiteY8" fmla="*/ 0 h 93103"/>
                <a:gd name="connsiteX9" fmla="*/ 31034 w 62068"/>
                <a:gd name="connsiteY9" fmla="*/ 31034 h 9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68" h="93103">
                  <a:moveTo>
                    <a:pt x="0" y="31034"/>
                  </a:moveTo>
                  <a:lnTo>
                    <a:pt x="0" y="62069"/>
                  </a:lnTo>
                  <a:lnTo>
                    <a:pt x="0" y="93103"/>
                  </a:lnTo>
                  <a:lnTo>
                    <a:pt x="31034" y="93103"/>
                  </a:lnTo>
                  <a:lnTo>
                    <a:pt x="62069" y="93103"/>
                  </a:lnTo>
                  <a:lnTo>
                    <a:pt x="62069" y="62069"/>
                  </a:lnTo>
                  <a:lnTo>
                    <a:pt x="62069" y="31034"/>
                  </a:lnTo>
                  <a:lnTo>
                    <a:pt x="62069" y="0"/>
                  </a:lnTo>
                  <a:lnTo>
                    <a:pt x="31034" y="0"/>
                  </a:lnTo>
                  <a:lnTo>
                    <a:pt x="31034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87" name="Freeform 286">
              <a:extLst>
                <a:ext uri="{FF2B5EF4-FFF2-40B4-BE49-F238E27FC236}">
                  <a16:creationId xmlns:a16="http://schemas.microsoft.com/office/drawing/2014/main" id="{28F80A00-AB99-4903-8345-25B3A53E2E55}"/>
                </a:ext>
              </a:extLst>
            </p:cNvPr>
            <p:cNvSpPr/>
            <p:nvPr/>
          </p:nvSpPr>
          <p:spPr>
            <a:xfrm>
              <a:off x="892957" y="6025368"/>
              <a:ext cx="93103" cy="93103"/>
            </a:xfrm>
            <a:custGeom>
              <a:avLst/>
              <a:gdLst>
                <a:gd name="connsiteX0" fmla="*/ 31034 w 93103"/>
                <a:gd name="connsiteY0" fmla="*/ 0 h 93103"/>
                <a:gd name="connsiteX1" fmla="*/ 0 w 93103"/>
                <a:gd name="connsiteY1" fmla="*/ 0 h 93103"/>
                <a:gd name="connsiteX2" fmla="*/ 0 w 93103"/>
                <a:gd name="connsiteY2" fmla="*/ 31034 h 93103"/>
                <a:gd name="connsiteX3" fmla="*/ 0 w 93103"/>
                <a:gd name="connsiteY3" fmla="*/ 62069 h 93103"/>
                <a:gd name="connsiteX4" fmla="*/ 0 w 93103"/>
                <a:gd name="connsiteY4" fmla="*/ 93103 h 93103"/>
                <a:gd name="connsiteX5" fmla="*/ 31034 w 93103"/>
                <a:gd name="connsiteY5" fmla="*/ 93103 h 93103"/>
                <a:gd name="connsiteX6" fmla="*/ 62069 w 93103"/>
                <a:gd name="connsiteY6" fmla="*/ 93103 h 93103"/>
                <a:gd name="connsiteX7" fmla="*/ 62069 w 93103"/>
                <a:gd name="connsiteY7" fmla="*/ 62069 h 93103"/>
                <a:gd name="connsiteX8" fmla="*/ 31034 w 93103"/>
                <a:gd name="connsiteY8" fmla="*/ 62069 h 93103"/>
                <a:gd name="connsiteX9" fmla="*/ 31034 w 93103"/>
                <a:gd name="connsiteY9" fmla="*/ 31034 h 93103"/>
                <a:gd name="connsiteX10" fmla="*/ 62069 w 93103"/>
                <a:gd name="connsiteY10" fmla="*/ 31034 h 93103"/>
                <a:gd name="connsiteX11" fmla="*/ 93103 w 93103"/>
                <a:gd name="connsiteY11" fmla="*/ 31034 h 93103"/>
                <a:gd name="connsiteX12" fmla="*/ 93103 w 93103"/>
                <a:gd name="connsiteY12" fmla="*/ 0 h 93103"/>
                <a:gd name="connsiteX13" fmla="*/ 62069 w 93103"/>
                <a:gd name="connsiteY13" fmla="*/ 0 h 9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103" h="93103">
                  <a:moveTo>
                    <a:pt x="31034" y="0"/>
                  </a:moveTo>
                  <a:lnTo>
                    <a:pt x="0" y="0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0" y="93103"/>
                  </a:lnTo>
                  <a:lnTo>
                    <a:pt x="31034" y="93103"/>
                  </a:lnTo>
                  <a:lnTo>
                    <a:pt x="62069" y="93103"/>
                  </a:lnTo>
                  <a:lnTo>
                    <a:pt x="62069" y="62069"/>
                  </a:lnTo>
                  <a:lnTo>
                    <a:pt x="31034" y="62069"/>
                  </a:lnTo>
                  <a:lnTo>
                    <a:pt x="31034" y="31034"/>
                  </a:lnTo>
                  <a:lnTo>
                    <a:pt x="62069" y="31034"/>
                  </a:lnTo>
                  <a:lnTo>
                    <a:pt x="93103" y="31034"/>
                  </a:lnTo>
                  <a:lnTo>
                    <a:pt x="93103" y="0"/>
                  </a:lnTo>
                  <a:lnTo>
                    <a:pt x="62069" y="0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88" name="Freeform 287">
              <a:extLst>
                <a:ext uri="{FF2B5EF4-FFF2-40B4-BE49-F238E27FC236}">
                  <a16:creationId xmlns:a16="http://schemas.microsoft.com/office/drawing/2014/main" id="{C609BC75-FB51-CA01-E8C5-69457EFB7894}"/>
                </a:ext>
              </a:extLst>
            </p:cNvPr>
            <p:cNvSpPr/>
            <p:nvPr/>
          </p:nvSpPr>
          <p:spPr>
            <a:xfrm>
              <a:off x="582613" y="6056402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89" name="Freeform 288">
              <a:extLst>
                <a:ext uri="{FF2B5EF4-FFF2-40B4-BE49-F238E27FC236}">
                  <a16:creationId xmlns:a16="http://schemas.microsoft.com/office/drawing/2014/main" id="{EC4EBE16-46DD-23C0-ED22-075C169C08BC}"/>
                </a:ext>
              </a:extLst>
            </p:cNvPr>
            <p:cNvSpPr/>
            <p:nvPr/>
          </p:nvSpPr>
          <p:spPr>
            <a:xfrm>
              <a:off x="1389509" y="6056402"/>
              <a:ext cx="93103" cy="93103"/>
            </a:xfrm>
            <a:custGeom>
              <a:avLst/>
              <a:gdLst>
                <a:gd name="connsiteX0" fmla="*/ 0 w 93103"/>
                <a:gd name="connsiteY0" fmla="*/ 31034 h 93103"/>
                <a:gd name="connsiteX1" fmla="*/ 0 w 93103"/>
                <a:gd name="connsiteY1" fmla="*/ 62069 h 93103"/>
                <a:gd name="connsiteX2" fmla="*/ 31034 w 93103"/>
                <a:gd name="connsiteY2" fmla="*/ 62069 h 93103"/>
                <a:gd name="connsiteX3" fmla="*/ 31034 w 93103"/>
                <a:gd name="connsiteY3" fmla="*/ 93103 h 93103"/>
                <a:gd name="connsiteX4" fmla="*/ 62069 w 93103"/>
                <a:gd name="connsiteY4" fmla="*/ 93103 h 93103"/>
                <a:gd name="connsiteX5" fmla="*/ 62069 w 93103"/>
                <a:gd name="connsiteY5" fmla="*/ 62069 h 93103"/>
                <a:gd name="connsiteX6" fmla="*/ 93103 w 93103"/>
                <a:gd name="connsiteY6" fmla="*/ 62069 h 93103"/>
                <a:gd name="connsiteX7" fmla="*/ 93103 w 93103"/>
                <a:gd name="connsiteY7" fmla="*/ 31034 h 93103"/>
                <a:gd name="connsiteX8" fmla="*/ 62069 w 93103"/>
                <a:gd name="connsiteY8" fmla="*/ 31034 h 93103"/>
                <a:gd name="connsiteX9" fmla="*/ 31034 w 93103"/>
                <a:gd name="connsiteY9" fmla="*/ 31034 h 93103"/>
                <a:gd name="connsiteX10" fmla="*/ 31034 w 93103"/>
                <a:gd name="connsiteY10" fmla="*/ 0 h 93103"/>
                <a:gd name="connsiteX11" fmla="*/ 0 w 93103"/>
                <a:gd name="connsiteY11" fmla="*/ 0 h 9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103" h="93103">
                  <a:moveTo>
                    <a:pt x="0" y="31034"/>
                  </a:moveTo>
                  <a:lnTo>
                    <a:pt x="0" y="62069"/>
                  </a:lnTo>
                  <a:lnTo>
                    <a:pt x="31034" y="62069"/>
                  </a:lnTo>
                  <a:lnTo>
                    <a:pt x="31034" y="93103"/>
                  </a:lnTo>
                  <a:lnTo>
                    <a:pt x="62069" y="93103"/>
                  </a:lnTo>
                  <a:lnTo>
                    <a:pt x="62069" y="62069"/>
                  </a:lnTo>
                  <a:lnTo>
                    <a:pt x="93103" y="62069"/>
                  </a:lnTo>
                  <a:lnTo>
                    <a:pt x="93103" y="31034"/>
                  </a:lnTo>
                  <a:lnTo>
                    <a:pt x="62069" y="31034"/>
                  </a:lnTo>
                  <a:lnTo>
                    <a:pt x="31034" y="31034"/>
                  </a:lnTo>
                  <a:lnTo>
                    <a:pt x="310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90" name="Freeform 289">
              <a:extLst>
                <a:ext uri="{FF2B5EF4-FFF2-40B4-BE49-F238E27FC236}">
                  <a16:creationId xmlns:a16="http://schemas.microsoft.com/office/drawing/2014/main" id="{A754C98F-2E6E-EB07-E376-94D33DE22BE8}"/>
                </a:ext>
              </a:extLst>
            </p:cNvPr>
            <p:cNvSpPr/>
            <p:nvPr/>
          </p:nvSpPr>
          <p:spPr>
            <a:xfrm>
              <a:off x="1017095" y="6087437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91" name="Freeform 290">
              <a:extLst>
                <a:ext uri="{FF2B5EF4-FFF2-40B4-BE49-F238E27FC236}">
                  <a16:creationId xmlns:a16="http://schemas.microsoft.com/office/drawing/2014/main" id="{54FDA9A2-598F-8D4F-FFC8-5F8BF0E799B3}"/>
                </a:ext>
              </a:extLst>
            </p:cNvPr>
            <p:cNvSpPr/>
            <p:nvPr/>
          </p:nvSpPr>
          <p:spPr>
            <a:xfrm>
              <a:off x="1265371" y="6118471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92" name="Freeform 291">
              <a:extLst>
                <a:ext uri="{FF2B5EF4-FFF2-40B4-BE49-F238E27FC236}">
                  <a16:creationId xmlns:a16="http://schemas.microsoft.com/office/drawing/2014/main" id="{4BC43143-ED0E-B719-4E52-C559A468C293}"/>
                </a:ext>
              </a:extLst>
            </p:cNvPr>
            <p:cNvSpPr/>
            <p:nvPr/>
          </p:nvSpPr>
          <p:spPr>
            <a:xfrm>
              <a:off x="830888" y="6149506"/>
              <a:ext cx="93103" cy="31034"/>
            </a:xfrm>
            <a:custGeom>
              <a:avLst/>
              <a:gdLst>
                <a:gd name="connsiteX0" fmla="*/ 62069 w 93103"/>
                <a:gd name="connsiteY0" fmla="*/ 0 h 31034"/>
                <a:gd name="connsiteX1" fmla="*/ 31034 w 93103"/>
                <a:gd name="connsiteY1" fmla="*/ 0 h 31034"/>
                <a:gd name="connsiteX2" fmla="*/ 0 w 93103"/>
                <a:gd name="connsiteY2" fmla="*/ 0 h 31034"/>
                <a:gd name="connsiteX3" fmla="*/ 0 w 93103"/>
                <a:gd name="connsiteY3" fmla="*/ 31034 h 31034"/>
                <a:gd name="connsiteX4" fmla="*/ 31034 w 93103"/>
                <a:gd name="connsiteY4" fmla="*/ 31034 h 31034"/>
                <a:gd name="connsiteX5" fmla="*/ 62069 w 93103"/>
                <a:gd name="connsiteY5" fmla="*/ 31034 h 31034"/>
                <a:gd name="connsiteX6" fmla="*/ 93103 w 93103"/>
                <a:gd name="connsiteY6" fmla="*/ 31034 h 31034"/>
                <a:gd name="connsiteX7" fmla="*/ 93103 w 93103"/>
                <a:gd name="connsiteY7" fmla="*/ 0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03" h="31034">
                  <a:moveTo>
                    <a:pt x="62069" y="0"/>
                  </a:move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lnTo>
                    <a:pt x="31034" y="31034"/>
                  </a:lnTo>
                  <a:lnTo>
                    <a:pt x="62069" y="31034"/>
                  </a:lnTo>
                  <a:lnTo>
                    <a:pt x="93103" y="31034"/>
                  </a:lnTo>
                  <a:lnTo>
                    <a:pt x="93103" y="0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93" name="Freeform 292">
              <a:extLst>
                <a:ext uri="{FF2B5EF4-FFF2-40B4-BE49-F238E27FC236}">
                  <a16:creationId xmlns:a16="http://schemas.microsoft.com/office/drawing/2014/main" id="{B2F528B3-9987-5B92-126D-7F4E43A0CA15}"/>
                </a:ext>
              </a:extLst>
            </p:cNvPr>
            <p:cNvSpPr/>
            <p:nvPr/>
          </p:nvSpPr>
          <p:spPr>
            <a:xfrm>
              <a:off x="923992" y="6118471"/>
              <a:ext cx="62068" cy="155172"/>
            </a:xfrm>
            <a:custGeom>
              <a:avLst/>
              <a:gdLst>
                <a:gd name="connsiteX0" fmla="*/ 31034 w 62068"/>
                <a:gd name="connsiteY0" fmla="*/ 62069 h 155172"/>
                <a:gd name="connsiteX1" fmla="*/ 0 w 62068"/>
                <a:gd name="connsiteY1" fmla="*/ 62069 h 155172"/>
                <a:gd name="connsiteX2" fmla="*/ 0 w 62068"/>
                <a:gd name="connsiteY2" fmla="*/ 93103 h 155172"/>
                <a:gd name="connsiteX3" fmla="*/ 0 w 62068"/>
                <a:gd name="connsiteY3" fmla="*/ 124138 h 155172"/>
                <a:gd name="connsiteX4" fmla="*/ 0 w 62068"/>
                <a:gd name="connsiteY4" fmla="*/ 155172 h 155172"/>
                <a:gd name="connsiteX5" fmla="*/ 31034 w 62068"/>
                <a:gd name="connsiteY5" fmla="*/ 155172 h 155172"/>
                <a:gd name="connsiteX6" fmla="*/ 62069 w 62068"/>
                <a:gd name="connsiteY6" fmla="*/ 155172 h 155172"/>
                <a:gd name="connsiteX7" fmla="*/ 62069 w 62068"/>
                <a:gd name="connsiteY7" fmla="*/ 124138 h 155172"/>
                <a:gd name="connsiteX8" fmla="*/ 62069 w 62068"/>
                <a:gd name="connsiteY8" fmla="*/ 93103 h 155172"/>
                <a:gd name="connsiteX9" fmla="*/ 62069 w 62068"/>
                <a:gd name="connsiteY9" fmla="*/ 62069 h 155172"/>
                <a:gd name="connsiteX10" fmla="*/ 62069 w 62068"/>
                <a:gd name="connsiteY10" fmla="*/ 31034 h 155172"/>
                <a:gd name="connsiteX11" fmla="*/ 62069 w 62068"/>
                <a:gd name="connsiteY11" fmla="*/ 0 h 155172"/>
                <a:gd name="connsiteX12" fmla="*/ 31034 w 62068"/>
                <a:gd name="connsiteY12" fmla="*/ 0 h 155172"/>
                <a:gd name="connsiteX13" fmla="*/ 31034 w 62068"/>
                <a:gd name="connsiteY13" fmla="*/ 31034 h 15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068" h="155172">
                  <a:moveTo>
                    <a:pt x="31034" y="62069"/>
                  </a:moveTo>
                  <a:lnTo>
                    <a:pt x="0" y="62069"/>
                  </a:lnTo>
                  <a:lnTo>
                    <a:pt x="0" y="93103"/>
                  </a:lnTo>
                  <a:lnTo>
                    <a:pt x="0" y="124138"/>
                  </a:lnTo>
                  <a:lnTo>
                    <a:pt x="0" y="155172"/>
                  </a:lnTo>
                  <a:lnTo>
                    <a:pt x="31034" y="155172"/>
                  </a:lnTo>
                  <a:lnTo>
                    <a:pt x="62069" y="155172"/>
                  </a:lnTo>
                  <a:lnTo>
                    <a:pt x="62069" y="124138"/>
                  </a:lnTo>
                  <a:lnTo>
                    <a:pt x="62069" y="93103"/>
                  </a:lnTo>
                  <a:lnTo>
                    <a:pt x="62069" y="62069"/>
                  </a:lnTo>
                  <a:lnTo>
                    <a:pt x="62069" y="31034"/>
                  </a:lnTo>
                  <a:lnTo>
                    <a:pt x="62069" y="0"/>
                  </a:lnTo>
                  <a:lnTo>
                    <a:pt x="31034" y="0"/>
                  </a:lnTo>
                  <a:lnTo>
                    <a:pt x="31034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94" name="Freeform 293">
              <a:extLst>
                <a:ext uri="{FF2B5EF4-FFF2-40B4-BE49-F238E27FC236}">
                  <a16:creationId xmlns:a16="http://schemas.microsoft.com/office/drawing/2014/main" id="{D20E6641-D52C-1BB4-E21D-5679B202388C}"/>
                </a:ext>
              </a:extLst>
            </p:cNvPr>
            <p:cNvSpPr/>
            <p:nvPr/>
          </p:nvSpPr>
          <p:spPr>
            <a:xfrm>
              <a:off x="1017095" y="6149506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95" name="Freeform 294">
              <a:extLst>
                <a:ext uri="{FF2B5EF4-FFF2-40B4-BE49-F238E27FC236}">
                  <a16:creationId xmlns:a16="http://schemas.microsoft.com/office/drawing/2014/main" id="{8A929589-9376-FB4D-3393-8325FBC154F4}"/>
                </a:ext>
              </a:extLst>
            </p:cNvPr>
            <p:cNvSpPr/>
            <p:nvPr/>
          </p:nvSpPr>
          <p:spPr>
            <a:xfrm>
              <a:off x="1451578" y="6149506"/>
              <a:ext cx="31034" cy="62068"/>
            </a:xfrm>
            <a:custGeom>
              <a:avLst/>
              <a:gdLst>
                <a:gd name="connsiteX0" fmla="*/ 0 w 31034"/>
                <a:gd name="connsiteY0" fmla="*/ 62069 h 62068"/>
                <a:gd name="connsiteX1" fmla="*/ 31034 w 31034"/>
                <a:gd name="connsiteY1" fmla="*/ 62069 h 62068"/>
                <a:gd name="connsiteX2" fmla="*/ 31034 w 31034"/>
                <a:gd name="connsiteY2" fmla="*/ 31034 h 62068"/>
                <a:gd name="connsiteX3" fmla="*/ 31034 w 31034"/>
                <a:gd name="connsiteY3" fmla="*/ 0 h 62068"/>
                <a:gd name="connsiteX4" fmla="*/ 0 w 31034"/>
                <a:gd name="connsiteY4" fmla="*/ 0 h 62068"/>
                <a:gd name="connsiteX5" fmla="*/ 0 w 31034"/>
                <a:gd name="connsiteY5" fmla="*/ 31034 h 6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34" h="62068">
                  <a:moveTo>
                    <a:pt x="0" y="62069"/>
                  </a:moveTo>
                  <a:lnTo>
                    <a:pt x="31034" y="62069"/>
                  </a:lnTo>
                  <a:lnTo>
                    <a:pt x="31034" y="31034"/>
                  </a:ln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96" name="Freeform 295">
              <a:extLst>
                <a:ext uri="{FF2B5EF4-FFF2-40B4-BE49-F238E27FC236}">
                  <a16:creationId xmlns:a16="http://schemas.microsoft.com/office/drawing/2014/main" id="{060A681D-59D0-E72E-C80C-5336A9D65567}"/>
                </a:ext>
              </a:extLst>
            </p:cNvPr>
            <p:cNvSpPr/>
            <p:nvPr/>
          </p:nvSpPr>
          <p:spPr>
            <a:xfrm>
              <a:off x="830888" y="6211575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97" name="Freeform 296">
              <a:extLst>
                <a:ext uri="{FF2B5EF4-FFF2-40B4-BE49-F238E27FC236}">
                  <a16:creationId xmlns:a16="http://schemas.microsoft.com/office/drawing/2014/main" id="{68B9CB99-95D2-AACB-9E8D-19ED4E1D746D}"/>
                </a:ext>
              </a:extLst>
            </p:cNvPr>
            <p:cNvSpPr/>
            <p:nvPr/>
          </p:nvSpPr>
          <p:spPr>
            <a:xfrm>
              <a:off x="1048130" y="5994333"/>
              <a:ext cx="403448" cy="341379"/>
            </a:xfrm>
            <a:custGeom>
              <a:avLst/>
              <a:gdLst>
                <a:gd name="connsiteX0" fmla="*/ 341379 w 403448"/>
                <a:gd name="connsiteY0" fmla="*/ 217241 h 341379"/>
                <a:gd name="connsiteX1" fmla="*/ 310345 w 403448"/>
                <a:gd name="connsiteY1" fmla="*/ 217241 h 341379"/>
                <a:gd name="connsiteX2" fmla="*/ 310345 w 403448"/>
                <a:gd name="connsiteY2" fmla="*/ 186207 h 341379"/>
                <a:gd name="connsiteX3" fmla="*/ 341379 w 403448"/>
                <a:gd name="connsiteY3" fmla="*/ 186207 h 341379"/>
                <a:gd name="connsiteX4" fmla="*/ 372414 w 403448"/>
                <a:gd name="connsiteY4" fmla="*/ 186207 h 341379"/>
                <a:gd name="connsiteX5" fmla="*/ 372414 w 403448"/>
                <a:gd name="connsiteY5" fmla="*/ 155172 h 341379"/>
                <a:gd name="connsiteX6" fmla="*/ 341379 w 403448"/>
                <a:gd name="connsiteY6" fmla="*/ 155172 h 341379"/>
                <a:gd name="connsiteX7" fmla="*/ 310345 w 403448"/>
                <a:gd name="connsiteY7" fmla="*/ 155172 h 341379"/>
                <a:gd name="connsiteX8" fmla="*/ 310345 w 403448"/>
                <a:gd name="connsiteY8" fmla="*/ 124138 h 341379"/>
                <a:gd name="connsiteX9" fmla="*/ 310345 w 403448"/>
                <a:gd name="connsiteY9" fmla="*/ 93103 h 341379"/>
                <a:gd name="connsiteX10" fmla="*/ 310345 w 403448"/>
                <a:gd name="connsiteY10" fmla="*/ 62069 h 341379"/>
                <a:gd name="connsiteX11" fmla="*/ 279310 w 403448"/>
                <a:gd name="connsiteY11" fmla="*/ 62069 h 341379"/>
                <a:gd name="connsiteX12" fmla="*/ 248276 w 403448"/>
                <a:gd name="connsiteY12" fmla="*/ 62069 h 341379"/>
                <a:gd name="connsiteX13" fmla="*/ 217241 w 403448"/>
                <a:gd name="connsiteY13" fmla="*/ 62069 h 341379"/>
                <a:gd name="connsiteX14" fmla="*/ 186207 w 403448"/>
                <a:gd name="connsiteY14" fmla="*/ 62069 h 341379"/>
                <a:gd name="connsiteX15" fmla="*/ 186207 w 403448"/>
                <a:gd name="connsiteY15" fmla="*/ 31034 h 341379"/>
                <a:gd name="connsiteX16" fmla="*/ 155172 w 403448"/>
                <a:gd name="connsiteY16" fmla="*/ 31034 h 341379"/>
                <a:gd name="connsiteX17" fmla="*/ 124138 w 403448"/>
                <a:gd name="connsiteY17" fmla="*/ 31034 h 341379"/>
                <a:gd name="connsiteX18" fmla="*/ 124138 w 403448"/>
                <a:gd name="connsiteY18" fmla="*/ 0 h 341379"/>
                <a:gd name="connsiteX19" fmla="*/ 93103 w 403448"/>
                <a:gd name="connsiteY19" fmla="*/ 0 h 341379"/>
                <a:gd name="connsiteX20" fmla="*/ 62069 w 403448"/>
                <a:gd name="connsiteY20" fmla="*/ 0 h 341379"/>
                <a:gd name="connsiteX21" fmla="*/ 31034 w 403448"/>
                <a:gd name="connsiteY21" fmla="*/ 0 h 341379"/>
                <a:gd name="connsiteX22" fmla="*/ 31034 w 403448"/>
                <a:gd name="connsiteY22" fmla="*/ 31034 h 341379"/>
                <a:gd name="connsiteX23" fmla="*/ 62069 w 403448"/>
                <a:gd name="connsiteY23" fmla="*/ 31034 h 341379"/>
                <a:gd name="connsiteX24" fmla="*/ 62069 w 403448"/>
                <a:gd name="connsiteY24" fmla="*/ 62069 h 341379"/>
                <a:gd name="connsiteX25" fmla="*/ 93103 w 403448"/>
                <a:gd name="connsiteY25" fmla="*/ 62069 h 341379"/>
                <a:gd name="connsiteX26" fmla="*/ 124138 w 403448"/>
                <a:gd name="connsiteY26" fmla="*/ 62069 h 341379"/>
                <a:gd name="connsiteX27" fmla="*/ 124138 w 403448"/>
                <a:gd name="connsiteY27" fmla="*/ 93103 h 341379"/>
                <a:gd name="connsiteX28" fmla="*/ 93103 w 403448"/>
                <a:gd name="connsiteY28" fmla="*/ 93103 h 341379"/>
                <a:gd name="connsiteX29" fmla="*/ 62069 w 403448"/>
                <a:gd name="connsiteY29" fmla="*/ 93103 h 341379"/>
                <a:gd name="connsiteX30" fmla="*/ 31034 w 403448"/>
                <a:gd name="connsiteY30" fmla="*/ 93103 h 341379"/>
                <a:gd name="connsiteX31" fmla="*/ 31034 w 403448"/>
                <a:gd name="connsiteY31" fmla="*/ 124138 h 341379"/>
                <a:gd name="connsiteX32" fmla="*/ 31034 w 403448"/>
                <a:gd name="connsiteY32" fmla="*/ 155172 h 341379"/>
                <a:gd name="connsiteX33" fmla="*/ 31034 w 403448"/>
                <a:gd name="connsiteY33" fmla="*/ 186207 h 341379"/>
                <a:gd name="connsiteX34" fmla="*/ 0 w 403448"/>
                <a:gd name="connsiteY34" fmla="*/ 186207 h 341379"/>
                <a:gd name="connsiteX35" fmla="*/ 0 w 403448"/>
                <a:gd name="connsiteY35" fmla="*/ 217241 h 341379"/>
                <a:gd name="connsiteX36" fmla="*/ 31034 w 403448"/>
                <a:gd name="connsiteY36" fmla="*/ 217241 h 341379"/>
                <a:gd name="connsiteX37" fmla="*/ 62069 w 403448"/>
                <a:gd name="connsiteY37" fmla="*/ 217241 h 341379"/>
                <a:gd name="connsiteX38" fmla="*/ 93103 w 403448"/>
                <a:gd name="connsiteY38" fmla="*/ 217241 h 341379"/>
                <a:gd name="connsiteX39" fmla="*/ 124138 w 403448"/>
                <a:gd name="connsiteY39" fmla="*/ 217241 h 341379"/>
                <a:gd name="connsiteX40" fmla="*/ 124138 w 403448"/>
                <a:gd name="connsiteY40" fmla="*/ 186207 h 341379"/>
                <a:gd name="connsiteX41" fmla="*/ 124138 w 403448"/>
                <a:gd name="connsiteY41" fmla="*/ 155172 h 341379"/>
                <a:gd name="connsiteX42" fmla="*/ 93103 w 403448"/>
                <a:gd name="connsiteY42" fmla="*/ 155172 h 341379"/>
                <a:gd name="connsiteX43" fmla="*/ 93103 w 403448"/>
                <a:gd name="connsiteY43" fmla="*/ 186207 h 341379"/>
                <a:gd name="connsiteX44" fmla="*/ 62069 w 403448"/>
                <a:gd name="connsiteY44" fmla="*/ 186207 h 341379"/>
                <a:gd name="connsiteX45" fmla="*/ 62069 w 403448"/>
                <a:gd name="connsiteY45" fmla="*/ 155172 h 341379"/>
                <a:gd name="connsiteX46" fmla="*/ 62069 w 403448"/>
                <a:gd name="connsiteY46" fmla="*/ 124138 h 341379"/>
                <a:gd name="connsiteX47" fmla="*/ 93103 w 403448"/>
                <a:gd name="connsiteY47" fmla="*/ 124138 h 341379"/>
                <a:gd name="connsiteX48" fmla="*/ 124138 w 403448"/>
                <a:gd name="connsiteY48" fmla="*/ 124138 h 341379"/>
                <a:gd name="connsiteX49" fmla="*/ 155172 w 403448"/>
                <a:gd name="connsiteY49" fmla="*/ 124138 h 341379"/>
                <a:gd name="connsiteX50" fmla="*/ 155172 w 403448"/>
                <a:gd name="connsiteY50" fmla="*/ 155172 h 341379"/>
                <a:gd name="connsiteX51" fmla="*/ 155172 w 403448"/>
                <a:gd name="connsiteY51" fmla="*/ 186207 h 341379"/>
                <a:gd name="connsiteX52" fmla="*/ 155172 w 403448"/>
                <a:gd name="connsiteY52" fmla="*/ 217241 h 341379"/>
                <a:gd name="connsiteX53" fmla="*/ 155172 w 403448"/>
                <a:gd name="connsiteY53" fmla="*/ 248276 h 341379"/>
                <a:gd name="connsiteX54" fmla="*/ 186207 w 403448"/>
                <a:gd name="connsiteY54" fmla="*/ 248276 h 341379"/>
                <a:gd name="connsiteX55" fmla="*/ 186207 w 403448"/>
                <a:gd name="connsiteY55" fmla="*/ 217241 h 341379"/>
                <a:gd name="connsiteX56" fmla="*/ 217241 w 403448"/>
                <a:gd name="connsiteY56" fmla="*/ 217241 h 341379"/>
                <a:gd name="connsiteX57" fmla="*/ 217241 w 403448"/>
                <a:gd name="connsiteY57" fmla="*/ 248276 h 341379"/>
                <a:gd name="connsiteX58" fmla="*/ 248276 w 403448"/>
                <a:gd name="connsiteY58" fmla="*/ 248276 h 341379"/>
                <a:gd name="connsiteX59" fmla="*/ 248276 w 403448"/>
                <a:gd name="connsiteY59" fmla="*/ 217241 h 341379"/>
                <a:gd name="connsiteX60" fmla="*/ 279310 w 403448"/>
                <a:gd name="connsiteY60" fmla="*/ 217241 h 341379"/>
                <a:gd name="connsiteX61" fmla="*/ 279310 w 403448"/>
                <a:gd name="connsiteY61" fmla="*/ 248276 h 341379"/>
                <a:gd name="connsiteX62" fmla="*/ 279310 w 403448"/>
                <a:gd name="connsiteY62" fmla="*/ 279310 h 341379"/>
                <a:gd name="connsiteX63" fmla="*/ 279310 w 403448"/>
                <a:gd name="connsiteY63" fmla="*/ 310345 h 341379"/>
                <a:gd name="connsiteX64" fmla="*/ 248276 w 403448"/>
                <a:gd name="connsiteY64" fmla="*/ 310345 h 341379"/>
                <a:gd name="connsiteX65" fmla="*/ 248276 w 403448"/>
                <a:gd name="connsiteY65" fmla="*/ 341379 h 341379"/>
                <a:gd name="connsiteX66" fmla="*/ 279310 w 403448"/>
                <a:gd name="connsiteY66" fmla="*/ 341379 h 341379"/>
                <a:gd name="connsiteX67" fmla="*/ 310345 w 403448"/>
                <a:gd name="connsiteY67" fmla="*/ 341379 h 341379"/>
                <a:gd name="connsiteX68" fmla="*/ 310345 w 403448"/>
                <a:gd name="connsiteY68" fmla="*/ 310345 h 341379"/>
                <a:gd name="connsiteX69" fmla="*/ 310345 w 403448"/>
                <a:gd name="connsiteY69" fmla="*/ 279310 h 341379"/>
                <a:gd name="connsiteX70" fmla="*/ 341379 w 403448"/>
                <a:gd name="connsiteY70" fmla="*/ 279310 h 341379"/>
                <a:gd name="connsiteX71" fmla="*/ 372414 w 403448"/>
                <a:gd name="connsiteY71" fmla="*/ 279310 h 341379"/>
                <a:gd name="connsiteX72" fmla="*/ 372414 w 403448"/>
                <a:gd name="connsiteY72" fmla="*/ 248276 h 341379"/>
                <a:gd name="connsiteX73" fmla="*/ 403448 w 403448"/>
                <a:gd name="connsiteY73" fmla="*/ 248276 h 341379"/>
                <a:gd name="connsiteX74" fmla="*/ 403448 w 403448"/>
                <a:gd name="connsiteY74" fmla="*/ 217241 h 341379"/>
                <a:gd name="connsiteX75" fmla="*/ 372414 w 403448"/>
                <a:gd name="connsiteY75" fmla="*/ 217241 h 341379"/>
                <a:gd name="connsiteX76" fmla="*/ 341379 w 403448"/>
                <a:gd name="connsiteY76" fmla="*/ 217241 h 341379"/>
                <a:gd name="connsiteX77" fmla="*/ 248276 w 403448"/>
                <a:gd name="connsiteY77" fmla="*/ 186207 h 341379"/>
                <a:gd name="connsiteX78" fmla="*/ 217241 w 403448"/>
                <a:gd name="connsiteY78" fmla="*/ 186207 h 341379"/>
                <a:gd name="connsiteX79" fmla="*/ 186207 w 403448"/>
                <a:gd name="connsiteY79" fmla="*/ 186207 h 341379"/>
                <a:gd name="connsiteX80" fmla="*/ 186207 w 403448"/>
                <a:gd name="connsiteY80" fmla="*/ 155172 h 341379"/>
                <a:gd name="connsiteX81" fmla="*/ 186207 w 403448"/>
                <a:gd name="connsiteY81" fmla="*/ 124138 h 341379"/>
                <a:gd name="connsiteX82" fmla="*/ 186207 w 403448"/>
                <a:gd name="connsiteY82" fmla="*/ 93103 h 341379"/>
                <a:gd name="connsiteX83" fmla="*/ 217241 w 403448"/>
                <a:gd name="connsiteY83" fmla="*/ 93103 h 341379"/>
                <a:gd name="connsiteX84" fmla="*/ 248276 w 403448"/>
                <a:gd name="connsiteY84" fmla="*/ 93103 h 341379"/>
                <a:gd name="connsiteX85" fmla="*/ 279310 w 403448"/>
                <a:gd name="connsiteY85" fmla="*/ 93103 h 341379"/>
                <a:gd name="connsiteX86" fmla="*/ 279310 w 403448"/>
                <a:gd name="connsiteY86" fmla="*/ 124138 h 341379"/>
                <a:gd name="connsiteX87" fmla="*/ 279310 w 403448"/>
                <a:gd name="connsiteY87" fmla="*/ 155172 h 341379"/>
                <a:gd name="connsiteX88" fmla="*/ 279310 w 403448"/>
                <a:gd name="connsiteY88" fmla="*/ 186207 h 341379"/>
                <a:gd name="connsiteX89" fmla="*/ 248276 w 403448"/>
                <a:gd name="connsiteY89" fmla="*/ 186207 h 34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03448" h="341379">
                  <a:moveTo>
                    <a:pt x="341379" y="217241"/>
                  </a:moveTo>
                  <a:lnTo>
                    <a:pt x="310345" y="217241"/>
                  </a:lnTo>
                  <a:lnTo>
                    <a:pt x="310345" y="186207"/>
                  </a:lnTo>
                  <a:lnTo>
                    <a:pt x="341379" y="186207"/>
                  </a:lnTo>
                  <a:lnTo>
                    <a:pt x="372414" y="186207"/>
                  </a:lnTo>
                  <a:lnTo>
                    <a:pt x="372414" y="155172"/>
                  </a:lnTo>
                  <a:lnTo>
                    <a:pt x="341379" y="155172"/>
                  </a:lnTo>
                  <a:lnTo>
                    <a:pt x="310345" y="155172"/>
                  </a:lnTo>
                  <a:lnTo>
                    <a:pt x="310345" y="124138"/>
                  </a:lnTo>
                  <a:lnTo>
                    <a:pt x="310345" y="93103"/>
                  </a:lnTo>
                  <a:lnTo>
                    <a:pt x="310345" y="62069"/>
                  </a:lnTo>
                  <a:lnTo>
                    <a:pt x="279310" y="62069"/>
                  </a:lnTo>
                  <a:lnTo>
                    <a:pt x="248276" y="62069"/>
                  </a:lnTo>
                  <a:lnTo>
                    <a:pt x="217241" y="62069"/>
                  </a:lnTo>
                  <a:lnTo>
                    <a:pt x="186207" y="62069"/>
                  </a:lnTo>
                  <a:lnTo>
                    <a:pt x="186207" y="31034"/>
                  </a:lnTo>
                  <a:lnTo>
                    <a:pt x="155172" y="31034"/>
                  </a:lnTo>
                  <a:lnTo>
                    <a:pt x="124138" y="31034"/>
                  </a:lnTo>
                  <a:lnTo>
                    <a:pt x="124138" y="0"/>
                  </a:lnTo>
                  <a:lnTo>
                    <a:pt x="93103" y="0"/>
                  </a:lnTo>
                  <a:lnTo>
                    <a:pt x="62069" y="0"/>
                  </a:lnTo>
                  <a:lnTo>
                    <a:pt x="31034" y="0"/>
                  </a:lnTo>
                  <a:lnTo>
                    <a:pt x="31034" y="31034"/>
                  </a:lnTo>
                  <a:lnTo>
                    <a:pt x="62069" y="31034"/>
                  </a:lnTo>
                  <a:lnTo>
                    <a:pt x="62069" y="62069"/>
                  </a:lnTo>
                  <a:lnTo>
                    <a:pt x="93103" y="62069"/>
                  </a:lnTo>
                  <a:lnTo>
                    <a:pt x="124138" y="62069"/>
                  </a:lnTo>
                  <a:lnTo>
                    <a:pt x="124138" y="93103"/>
                  </a:lnTo>
                  <a:lnTo>
                    <a:pt x="93103" y="93103"/>
                  </a:lnTo>
                  <a:lnTo>
                    <a:pt x="62069" y="93103"/>
                  </a:lnTo>
                  <a:lnTo>
                    <a:pt x="31034" y="93103"/>
                  </a:lnTo>
                  <a:lnTo>
                    <a:pt x="31034" y="124138"/>
                  </a:lnTo>
                  <a:lnTo>
                    <a:pt x="31034" y="155172"/>
                  </a:lnTo>
                  <a:lnTo>
                    <a:pt x="31034" y="186207"/>
                  </a:lnTo>
                  <a:lnTo>
                    <a:pt x="0" y="186207"/>
                  </a:lnTo>
                  <a:lnTo>
                    <a:pt x="0" y="217241"/>
                  </a:lnTo>
                  <a:lnTo>
                    <a:pt x="31034" y="217241"/>
                  </a:lnTo>
                  <a:lnTo>
                    <a:pt x="62069" y="217241"/>
                  </a:lnTo>
                  <a:lnTo>
                    <a:pt x="93103" y="217241"/>
                  </a:lnTo>
                  <a:lnTo>
                    <a:pt x="124138" y="217241"/>
                  </a:lnTo>
                  <a:lnTo>
                    <a:pt x="124138" y="186207"/>
                  </a:lnTo>
                  <a:lnTo>
                    <a:pt x="124138" y="155172"/>
                  </a:lnTo>
                  <a:lnTo>
                    <a:pt x="93103" y="155172"/>
                  </a:lnTo>
                  <a:lnTo>
                    <a:pt x="93103" y="186207"/>
                  </a:lnTo>
                  <a:lnTo>
                    <a:pt x="62069" y="186207"/>
                  </a:lnTo>
                  <a:lnTo>
                    <a:pt x="62069" y="155172"/>
                  </a:lnTo>
                  <a:lnTo>
                    <a:pt x="62069" y="124138"/>
                  </a:lnTo>
                  <a:lnTo>
                    <a:pt x="93103" y="124138"/>
                  </a:lnTo>
                  <a:lnTo>
                    <a:pt x="124138" y="124138"/>
                  </a:lnTo>
                  <a:lnTo>
                    <a:pt x="155172" y="124138"/>
                  </a:lnTo>
                  <a:lnTo>
                    <a:pt x="155172" y="155172"/>
                  </a:lnTo>
                  <a:lnTo>
                    <a:pt x="155172" y="186207"/>
                  </a:lnTo>
                  <a:lnTo>
                    <a:pt x="155172" y="217241"/>
                  </a:lnTo>
                  <a:lnTo>
                    <a:pt x="155172" y="248276"/>
                  </a:lnTo>
                  <a:lnTo>
                    <a:pt x="186207" y="248276"/>
                  </a:lnTo>
                  <a:lnTo>
                    <a:pt x="186207" y="217241"/>
                  </a:lnTo>
                  <a:lnTo>
                    <a:pt x="217241" y="217241"/>
                  </a:lnTo>
                  <a:lnTo>
                    <a:pt x="217241" y="248276"/>
                  </a:lnTo>
                  <a:lnTo>
                    <a:pt x="248276" y="248276"/>
                  </a:lnTo>
                  <a:lnTo>
                    <a:pt x="248276" y="217241"/>
                  </a:lnTo>
                  <a:lnTo>
                    <a:pt x="279310" y="217241"/>
                  </a:lnTo>
                  <a:lnTo>
                    <a:pt x="279310" y="248276"/>
                  </a:lnTo>
                  <a:lnTo>
                    <a:pt x="279310" y="279310"/>
                  </a:lnTo>
                  <a:lnTo>
                    <a:pt x="279310" y="310345"/>
                  </a:lnTo>
                  <a:lnTo>
                    <a:pt x="248276" y="310345"/>
                  </a:lnTo>
                  <a:lnTo>
                    <a:pt x="248276" y="341379"/>
                  </a:lnTo>
                  <a:lnTo>
                    <a:pt x="279310" y="341379"/>
                  </a:lnTo>
                  <a:lnTo>
                    <a:pt x="310345" y="341379"/>
                  </a:lnTo>
                  <a:lnTo>
                    <a:pt x="310345" y="310345"/>
                  </a:lnTo>
                  <a:lnTo>
                    <a:pt x="310345" y="279310"/>
                  </a:lnTo>
                  <a:lnTo>
                    <a:pt x="341379" y="279310"/>
                  </a:lnTo>
                  <a:lnTo>
                    <a:pt x="372414" y="279310"/>
                  </a:lnTo>
                  <a:lnTo>
                    <a:pt x="372414" y="248276"/>
                  </a:lnTo>
                  <a:lnTo>
                    <a:pt x="403448" y="248276"/>
                  </a:lnTo>
                  <a:lnTo>
                    <a:pt x="403448" y="217241"/>
                  </a:lnTo>
                  <a:lnTo>
                    <a:pt x="372414" y="217241"/>
                  </a:lnTo>
                  <a:lnTo>
                    <a:pt x="341379" y="217241"/>
                  </a:lnTo>
                  <a:close/>
                  <a:moveTo>
                    <a:pt x="248276" y="186207"/>
                  </a:moveTo>
                  <a:lnTo>
                    <a:pt x="217241" y="186207"/>
                  </a:lnTo>
                  <a:lnTo>
                    <a:pt x="186207" y="186207"/>
                  </a:lnTo>
                  <a:lnTo>
                    <a:pt x="186207" y="155172"/>
                  </a:lnTo>
                  <a:lnTo>
                    <a:pt x="186207" y="124138"/>
                  </a:lnTo>
                  <a:lnTo>
                    <a:pt x="186207" y="93103"/>
                  </a:lnTo>
                  <a:lnTo>
                    <a:pt x="217241" y="93103"/>
                  </a:lnTo>
                  <a:lnTo>
                    <a:pt x="248276" y="93103"/>
                  </a:lnTo>
                  <a:lnTo>
                    <a:pt x="279310" y="93103"/>
                  </a:lnTo>
                  <a:lnTo>
                    <a:pt x="279310" y="124138"/>
                  </a:lnTo>
                  <a:lnTo>
                    <a:pt x="279310" y="155172"/>
                  </a:lnTo>
                  <a:lnTo>
                    <a:pt x="279310" y="186207"/>
                  </a:lnTo>
                  <a:lnTo>
                    <a:pt x="248276" y="186207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98" name="Freeform 297">
              <a:extLst>
                <a:ext uri="{FF2B5EF4-FFF2-40B4-BE49-F238E27FC236}">
                  <a16:creationId xmlns:a16="http://schemas.microsoft.com/office/drawing/2014/main" id="{0EDD4E43-97D6-289D-1B68-F0700F200F98}"/>
                </a:ext>
              </a:extLst>
            </p:cNvPr>
            <p:cNvSpPr/>
            <p:nvPr/>
          </p:nvSpPr>
          <p:spPr>
            <a:xfrm>
              <a:off x="1451578" y="6242609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299" name="Freeform 298">
              <a:extLst>
                <a:ext uri="{FF2B5EF4-FFF2-40B4-BE49-F238E27FC236}">
                  <a16:creationId xmlns:a16="http://schemas.microsoft.com/office/drawing/2014/main" id="{B34B2767-2A9B-822C-3093-00A42FEACB41}"/>
                </a:ext>
              </a:extLst>
            </p:cNvPr>
            <p:cNvSpPr/>
            <p:nvPr/>
          </p:nvSpPr>
          <p:spPr>
            <a:xfrm>
              <a:off x="1017095" y="6273644"/>
              <a:ext cx="31034" cy="62068"/>
            </a:xfrm>
            <a:custGeom>
              <a:avLst/>
              <a:gdLst>
                <a:gd name="connsiteX0" fmla="*/ 0 w 31034"/>
                <a:gd name="connsiteY0" fmla="*/ 31034 h 62068"/>
                <a:gd name="connsiteX1" fmla="*/ 0 w 31034"/>
                <a:gd name="connsiteY1" fmla="*/ 62069 h 62068"/>
                <a:gd name="connsiteX2" fmla="*/ 31034 w 31034"/>
                <a:gd name="connsiteY2" fmla="*/ 62069 h 62068"/>
                <a:gd name="connsiteX3" fmla="*/ 31034 w 31034"/>
                <a:gd name="connsiteY3" fmla="*/ 31034 h 62068"/>
                <a:gd name="connsiteX4" fmla="*/ 31034 w 31034"/>
                <a:gd name="connsiteY4" fmla="*/ 0 h 62068"/>
                <a:gd name="connsiteX5" fmla="*/ 0 w 31034"/>
                <a:gd name="connsiteY5" fmla="*/ 0 h 6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34" h="62068">
                  <a:moveTo>
                    <a:pt x="0" y="31034"/>
                  </a:moveTo>
                  <a:lnTo>
                    <a:pt x="0" y="62069"/>
                  </a:lnTo>
                  <a:lnTo>
                    <a:pt x="31034" y="62069"/>
                  </a:lnTo>
                  <a:lnTo>
                    <a:pt x="31034" y="31034"/>
                  </a:lnTo>
                  <a:lnTo>
                    <a:pt x="310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00" name="Freeform 299">
              <a:extLst>
                <a:ext uri="{FF2B5EF4-FFF2-40B4-BE49-F238E27FC236}">
                  <a16:creationId xmlns:a16="http://schemas.microsoft.com/office/drawing/2014/main" id="{A591B718-F337-F27C-445F-CBA22BFA3502}"/>
                </a:ext>
              </a:extLst>
            </p:cNvPr>
            <p:cNvSpPr/>
            <p:nvPr/>
          </p:nvSpPr>
          <p:spPr>
            <a:xfrm>
              <a:off x="1079164" y="6273644"/>
              <a:ext cx="62068" cy="62068"/>
            </a:xfrm>
            <a:custGeom>
              <a:avLst/>
              <a:gdLst>
                <a:gd name="connsiteX0" fmla="*/ 0 w 62068"/>
                <a:gd name="connsiteY0" fmla="*/ 0 h 62068"/>
                <a:gd name="connsiteX1" fmla="*/ 0 w 62068"/>
                <a:gd name="connsiteY1" fmla="*/ 31034 h 62068"/>
                <a:gd name="connsiteX2" fmla="*/ 31034 w 62068"/>
                <a:gd name="connsiteY2" fmla="*/ 31034 h 62068"/>
                <a:gd name="connsiteX3" fmla="*/ 31034 w 62068"/>
                <a:gd name="connsiteY3" fmla="*/ 62069 h 62068"/>
                <a:gd name="connsiteX4" fmla="*/ 62069 w 62068"/>
                <a:gd name="connsiteY4" fmla="*/ 62069 h 62068"/>
                <a:gd name="connsiteX5" fmla="*/ 62069 w 62068"/>
                <a:gd name="connsiteY5" fmla="*/ 31034 h 62068"/>
                <a:gd name="connsiteX6" fmla="*/ 62069 w 62068"/>
                <a:gd name="connsiteY6" fmla="*/ 0 h 62068"/>
                <a:gd name="connsiteX7" fmla="*/ 31034 w 62068"/>
                <a:gd name="connsiteY7" fmla="*/ 0 h 6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068" h="62068">
                  <a:moveTo>
                    <a:pt x="0" y="0"/>
                  </a:moveTo>
                  <a:lnTo>
                    <a:pt x="0" y="31034"/>
                  </a:lnTo>
                  <a:lnTo>
                    <a:pt x="31034" y="31034"/>
                  </a:lnTo>
                  <a:lnTo>
                    <a:pt x="31034" y="62069"/>
                  </a:lnTo>
                  <a:lnTo>
                    <a:pt x="62069" y="62069"/>
                  </a:lnTo>
                  <a:lnTo>
                    <a:pt x="62069" y="31034"/>
                  </a:lnTo>
                  <a:lnTo>
                    <a:pt x="62069" y="0"/>
                  </a:lnTo>
                  <a:lnTo>
                    <a:pt x="31034" y="0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01" name="Freeform 300">
              <a:extLst>
                <a:ext uri="{FF2B5EF4-FFF2-40B4-BE49-F238E27FC236}">
                  <a16:creationId xmlns:a16="http://schemas.microsoft.com/office/drawing/2014/main" id="{037BBD57-AF6C-3E5F-0414-B6E9A1F3B50A}"/>
                </a:ext>
              </a:extLst>
            </p:cNvPr>
            <p:cNvSpPr/>
            <p:nvPr/>
          </p:nvSpPr>
          <p:spPr>
            <a:xfrm>
              <a:off x="1172268" y="6273644"/>
              <a:ext cx="93103" cy="62068"/>
            </a:xfrm>
            <a:custGeom>
              <a:avLst/>
              <a:gdLst>
                <a:gd name="connsiteX0" fmla="*/ 62069 w 93103"/>
                <a:gd name="connsiteY0" fmla="*/ 0 h 62068"/>
                <a:gd name="connsiteX1" fmla="*/ 31034 w 93103"/>
                <a:gd name="connsiteY1" fmla="*/ 0 h 62068"/>
                <a:gd name="connsiteX2" fmla="*/ 0 w 93103"/>
                <a:gd name="connsiteY2" fmla="*/ 0 h 62068"/>
                <a:gd name="connsiteX3" fmla="*/ 0 w 93103"/>
                <a:gd name="connsiteY3" fmla="*/ 31034 h 62068"/>
                <a:gd name="connsiteX4" fmla="*/ 31034 w 93103"/>
                <a:gd name="connsiteY4" fmla="*/ 31034 h 62068"/>
                <a:gd name="connsiteX5" fmla="*/ 31034 w 93103"/>
                <a:gd name="connsiteY5" fmla="*/ 62069 h 62068"/>
                <a:gd name="connsiteX6" fmla="*/ 62069 w 93103"/>
                <a:gd name="connsiteY6" fmla="*/ 62069 h 62068"/>
                <a:gd name="connsiteX7" fmla="*/ 93103 w 93103"/>
                <a:gd name="connsiteY7" fmla="*/ 62069 h 62068"/>
                <a:gd name="connsiteX8" fmla="*/ 93103 w 93103"/>
                <a:gd name="connsiteY8" fmla="*/ 31034 h 62068"/>
                <a:gd name="connsiteX9" fmla="*/ 62069 w 93103"/>
                <a:gd name="connsiteY9" fmla="*/ 31034 h 6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103" h="62068">
                  <a:moveTo>
                    <a:pt x="62069" y="0"/>
                  </a:move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lnTo>
                    <a:pt x="31034" y="31034"/>
                  </a:lnTo>
                  <a:lnTo>
                    <a:pt x="31034" y="62069"/>
                  </a:lnTo>
                  <a:lnTo>
                    <a:pt x="62069" y="62069"/>
                  </a:lnTo>
                  <a:lnTo>
                    <a:pt x="93103" y="62069"/>
                  </a:lnTo>
                  <a:lnTo>
                    <a:pt x="93103" y="31034"/>
                  </a:lnTo>
                  <a:lnTo>
                    <a:pt x="62069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02" name="Freeform 301">
              <a:extLst>
                <a:ext uri="{FF2B5EF4-FFF2-40B4-BE49-F238E27FC236}">
                  <a16:creationId xmlns:a16="http://schemas.microsoft.com/office/drawing/2014/main" id="{BDC27E7E-DD7E-26C3-A19E-790524AC1099}"/>
                </a:ext>
              </a:extLst>
            </p:cNvPr>
            <p:cNvSpPr/>
            <p:nvPr/>
          </p:nvSpPr>
          <p:spPr>
            <a:xfrm>
              <a:off x="1420544" y="6273644"/>
              <a:ext cx="31034" cy="62068"/>
            </a:xfrm>
            <a:custGeom>
              <a:avLst/>
              <a:gdLst>
                <a:gd name="connsiteX0" fmla="*/ 0 w 31034"/>
                <a:gd name="connsiteY0" fmla="*/ 31034 h 62068"/>
                <a:gd name="connsiteX1" fmla="*/ 0 w 31034"/>
                <a:gd name="connsiteY1" fmla="*/ 62069 h 62068"/>
                <a:gd name="connsiteX2" fmla="*/ 31034 w 31034"/>
                <a:gd name="connsiteY2" fmla="*/ 62069 h 62068"/>
                <a:gd name="connsiteX3" fmla="*/ 31034 w 31034"/>
                <a:gd name="connsiteY3" fmla="*/ 31034 h 62068"/>
                <a:gd name="connsiteX4" fmla="*/ 31034 w 31034"/>
                <a:gd name="connsiteY4" fmla="*/ 0 h 62068"/>
                <a:gd name="connsiteX5" fmla="*/ 0 w 31034"/>
                <a:gd name="connsiteY5" fmla="*/ 0 h 6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34" h="62068">
                  <a:moveTo>
                    <a:pt x="0" y="31034"/>
                  </a:moveTo>
                  <a:lnTo>
                    <a:pt x="0" y="62069"/>
                  </a:lnTo>
                  <a:lnTo>
                    <a:pt x="31034" y="62069"/>
                  </a:lnTo>
                  <a:lnTo>
                    <a:pt x="31034" y="31034"/>
                  </a:lnTo>
                  <a:lnTo>
                    <a:pt x="310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03" name="Freeform 302">
              <a:extLst>
                <a:ext uri="{FF2B5EF4-FFF2-40B4-BE49-F238E27FC236}">
                  <a16:creationId xmlns:a16="http://schemas.microsoft.com/office/drawing/2014/main" id="{C159F4F5-AECB-72AB-B686-40E73E2105B6}"/>
                </a:ext>
              </a:extLst>
            </p:cNvPr>
            <p:cNvSpPr/>
            <p:nvPr/>
          </p:nvSpPr>
          <p:spPr>
            <a:xfrm>
              <a:off x="830888" y="6304678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04" name="Freeform 303">
              <a:extLst>
                <a:ext uri="{FF2B5EF4-FFF2-40B4-BE49-F238E27FC236}">
                  <a16:creationId xmlns:a16="http://schemas.microsoft.com/office/drawing/2014/main" id="{F7E9518C-3193-5948-59C2-21E01A59BC84}"/>
                </a:ext>
              </a:extLst>
            </p:cNvPr>
            <p:cNvSpPr/>
            <p:nvPr/>
          </p:nvSpPr>
          <p:spPr>
            <a:xfrm>
              <a:off x="892957" y="6304678"/>
              <a:ext cx="93103" cy="31034"/>
            </a:xfrm>
            <a:custGeom>
              <a:avLst/>
              <a:gdLst>
                <a:gd name="connsiteX0" fmla="*/ 31034 w 93103"/>
                <a:gd name="connsiteY0" fmla="*/ 0 h 31034"/>
                <a:gd name="connsiteX1" fmla="*/ 0 w 93103"/>
                <a:gd name="connsiteY1" fmla="*/ 0 h 31034"/>
                <a:gd name="connsiteX2" fmla="*/ 0 w 93103"/>
                <a:gd name="connsiteY2" fmla="*/ 31034 h 31034"/>
                <a:gd name="connsiteX3" fmla="*/ 31034 w 93103"/>
                <a:gd name="connsiteY3" fmla="*/ 31034 h 31034"/>
                <a:gd name="connsiteX4" fmla="*/ 62069 w 93103"/>
                <a:gd name="connsiteY4" fmla="*/ 31034 h 31034"/>
                <a:gd name="connsiteX5" fmla="*/ 93103 w 93103"/>
                <a:gd name="connsiteY5" fmla="*/ 31034 h 31034"/>
                <a:gd name="connsiteX6" fmla="*/ 93103 w 93103"/>
                <a:gd name="connsiteY6" fmla="*/ 0 h 31034"/>
                <a:gd name="connsiteX7" fmla="*/ 62069 w 93103"/>
                <a:gd name="connsiteY7" fmla="*/ 0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03" h="31034">
                  <a:moveTo>
                    <a:pt x="31034" y="0"/>
                  </a:moveTo>
                  <a:lnTo>
                    <a:pt x="0" y="0"/>
                  </a:lnTo>
                  <a:lnTo>
                    <a:pt x="0" y="31034"/>
                  </a:lnTo>
                  <a:lnTo>
                    <a:pt x="31034" y="31034"/>
                  </a:lnTo>
                  <a:lnTo>
                    <a:pt x="62069" y="31034"/>
                  </a:lnTo>
                  <a:lnTo>
                    <a:pt x="93103" y="31034"/>
                  </a:lnTo>
                  <a:lnTo>
                    <a:pt x="93103" y="0"/>
                  </a:lnTo>
                  <a:lnTo>
                    <a:pt x="62069" y="0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05" name="Freeform 304">
              <a:extLst>
                <a:ext uri="{FF2B5EF4-FFF2-40B4-BE49-F238E27FC236}">
                  <a16:creationId xmlns:a16="http://schemas.microsoft.com/office/drawing/2014/main" id="{5E3BFBFC-0CA7-B714-2F5F-28B2BF07B6E4}"/>
                </a:ext>
              </a:extLst>
            </p:cNvPr>
            <p:cNvSpPr/>
            <p:nvPr/>
          </p:nvSpPr>
          <p:spPr>
            <a:xfrm>
              <a:off x="582613" y="5435713"/>
              <a:ext cx="217241" cy="217241"/>
            </a:xfrm>
            <a:custGeom>
              <a:avLst/>
              <a:gdLst>
                <a:gd name="connsiteX0" fmla="*/ 184611 w 217241"/>
                <a:gd name="connsiteY0" fmla="*/ 217241 h 217241"/>
                <a:gd name="connsiteX1" fmla="*/ 217241 w 217241"/>
                <a:gd name="connsiteY1" fmla="*/ 217241 h 217241"/>
                <a:gd name="connsiteX2" fmla="*/ 217241 w 217241"/>
                <a:gd name="connsiteY2" fmla="*/ 184611 h 217241"/>
                <a:gd name="connsiteX3" fmla="*/ 217241 w 217241"/>
                <a:gd name="connsiteY3" fmla="*/ 32631 h 217241"/>
                <a:gd name="connsiteX4" fmla="*/ 217241 w 217241"/>
                <a:gd name="connsiteY4" fmla="*/ 0 h 217241"/>
                <a:gd name="connsiteX5" fmla="*/ 184611 w 217241"/>
                <a:gd name="connsiteY5" fmla="*/ 0 h 217241"/>
                <a:gd name="connsiteX6" fmla="*/ 32631 w 217241"/>
                <a:gd name="connsiteY6" fmla="*/ 0 h 217241"/>
                <a:gd name="connsiteX7" fmla="*/ 0 w 217241"/>
                <a:gd name="connsiteY7" fmla="*/ 0 h 217241"/>
                <a:gd name="connsiteX8" fmla="*/ 0 w 217241"/>
                <a:gd name="connsiteY8" fmla="*/ 32631 h 217241"/>
                <a:gd name="connsiteX9" fmla="*/ 0 w 217241"/>
                <a:gd name="connsiteY9" fmla="*/ 184700 h 217241"/>
                <a:gd name="connsiteX10" fmla="*/ 0 w 217241"/>
                <a:gd name="connsiteY10" fmla="*/ 217241 h 217241"/>
                <a:gd name="connsiteX11" fmla="*/ 32631 w 217241"/>
                <a:gd name="connsiteY11" fmla="*/ 217241 h 217241"/>
                <a:gd name="connsiteX12" fmla="*/ 184611 w 217241"/>
                <a:gd name="connsiteY12" fmla="*/ 217241 h 217241"/>
                <a:gd name="connsiteX13" fmla="*/ 32631 w 217241"/>
                <a:gd name="connsiteY13" fmla="*/ 32631 h 217241"/>
                <a:gd name="connsiteX14" fmla="*/ 184700 w 217241"/>
                <a:gd name="connsiteY14" fmla="*/ 32631 h 217241"/>
                <a:gd name="connsiteX15" fmla="*/ 184700 w 217241"/>
                <a:gd name="connsiteY15" fmla="*/ 184700 h 217241"/>
                <a:gd name="connsiteX16" fmla="*/ 32631 w 217241"/>
                <a:gd name="connsiteY16" fmla="*/ 184700 h 217241"/>
                <a:gd name="connsiteX17" fmla="*/ 32631 w 217241"/>
                <a:gd name="connsiteY17" fmla="*/ 32631 h 21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241" h="217241">
                  <a:moveTo>
                    <a:pt x="184611" y="217241"/>
                  </a:moveTo>
                  <a:lnTo>
                    <a:pt x="217241" y="217241"/>
                  </a:lnTo>
                  <a:lnTo>
                    <a:pt x="217241" y="184611"/>
                  </a:lnTo>
                  <a:lnTo>
                    <a:pt x="217241" y="32631"/>
                  </a:lnTo>
                  <a:lnTo>
                    <a:pt x="217241" y="0"/>
                  </a:lnTo>
                  <a:lnTo>
                    <a:pt x="184611" y="0"/>
                  </a:lnTo>
                  <a:lnTo>
                    <a:pt x="32631" y="0"/>
                  </a:lnTo>
                  <a:lnTo>
                    <a:pt x="0" y="0"/>
                  </a:lnTo>
                  <a:lnTo>
                    <a:pt x="0" y="32631"/>
                  </a:lnTo>
                  <a:lnTo>
                    <a:pt x="0" y="184700"/>
                  </a:lnTo>
                  <a:lnTo>
                    <a:pt x="0" y="217241"/>
                  </a:lnTo>
                  <a:lnTo>
                    <a:pt x="32631" y="217241"/>
                  </a:lnTo>
                  <a:lnTo>
                    <a:pt x="184611" y="217241"/>
                  </a:lnTo>
                  <a:close/>
                  <a:moveTo>
                    <a:pt x="32631" y="32631"/>
                  </a:moveTo>
                  <a:lnTo>
                    <a:pt x="184700" y="32631"/>
                  </a:lnTo>
                  <a:lnTo>
                    <a:pt x="184700" y="184700"/>
                  </a:lnTo>
                  <a:lnTo>
                    <a:pt x="32631" y="184700"/>
                  </a:lnTo>
                  <a:lnTo>
                    <a:pt x="32631" y="32631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06" name="Freeform 305">
              <a:extLst>
                <a:ext uri="{FF2B5EF4-FFF2-40B4-BE49-F238E27FC236}">
                  <a16:creationId xmlns:a16="http://schemas.microsoft.com/office/drawing/2014/main" id="{D9861BEE-075C-E23C-7349-E009AFFA4E10}"/>
                </a:ext>
              </a:extLst>
            </p:cNvPr>
            <p:cNvSpPr/>
            <p:nvPr/>
          </p:nvSpPr>
          <p:spPr>
            <a:xfrm>
              <a:off x="1265371" y="5435713"/>
              <a:ext cx="217330" cy="217241"/>
            </a:xfrm>
            <a:custGeom>
              <a:avLst/>
              <a:gdLst>
                <a:gd name="connsiteX0" fmla="*/ 184611 w 217330"/>
                <a:gd name="connsiteY0" fmla="*/ 0 h 217241"/>
                <a:gd name="connsiteX1" fmla="*/ 32631 w 217330"/>
                <a:gd name="connsiteY1" fmla="*/ 0 h 217241"/>
                <a:gd name="connsiteX2" fmla="*/ 0 w 217330"/>
                <a:gd name="connsiteY2" fmla="*/ 0 h 217241"/>
                <a:gd name="connsiteX3" fmla="*/ 0 w 217330"/>
                <a:gd name="connsiteY3" fmla="*/ 32631 h 217241"/>
                <a:gd name="connsiteX4" fmla="*/ 0 w 217330"/>
                <a:gd name="connsiteY4" fmla="*/ 184700 h 217241"/>
                <a:gd name="connsiteX5" fmla="*/ 0 w 217330"/>
                <a:gd name="connsiteY5" fmla="*/ 217241 h 217241"/>
                <a:gd name="connsiteX6" fmla="*/ 32631 w 217330"/>
                <a:gd name="connsiteY6" fmla="*/ 217241 h 217241"/>
                <a:gd name="connsiteX7" fmla="*/ 184700 w 217330"/>
                <a:gd name="connsiteY7" fmla="*/ 217241 h 217241"/>
                <a:gd name="connsiteX8" fmla="*/ 217330 w 217330"/>
                <a:gd name="connsiteY8" fmla="*/ 217241 h 217241"/>
                <a:gd name="connsiteX9" fmla="*/ 217330 w 217330"/>
                <a:gd name="connsiteY9" fmla="*/ 184611 h 217241"/>
                <a:gd name="connsiteX10" fmla="*/ 217330 w 217330"/>
                <a:gd name="connsiteY10" fmla="*/ 32631 h 217241"/>
                <a:gd name="connsiteX11" fmla="*/ 217330 w 217330"/>
                <a:gd name="connsiteY11" fmla="*/ 0 h 217241"/>
                <a:gd name="connsiteX12" fmla="*/ 184611 w 217330"/>
                <a:gd name="connsiteY12" fmla="*/ 0 h 217241"/>
                <a:gd name="connsiteX13" fmla="*/ 184611 w 217330"/>
                <a:gd name="connsiteY13" fmla="*/ 184611 h 217241"/>
                <a:gd name="connsiteX14" fmla="*/ 32631 w 217330"/>
                <a:gd name="connsiteY14" fmla="*/ 184611 h 217241"/>
                <a:gd name="connsiteX15" fmla="*/ 32631 w 217330"/>
                <a:gd name="connsiteY15" fmla="*/ 32631 h 217241"/>
                <a:gd name="connsiteX16" fmla="*/ 184700 w 217330"/>
                <a:gd name="connsiteY16" fmla="*/ 32631 h 217241"/>
                <a:gd name="connsiteX17" fmla="*/ 184700 w 217330"/>
                <a:gd name="connsiteY17" fmla="*/ 184611 h 21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30" h="217241">
                  <a:moveTo>
                    <a:pt x="184611" y="0"/>
                  </a:moveTo>
                  <a:lnTo>
                    <a:pt x="32631" y="0"/>
                  </a:lnTo>
                  <a:lnTo>
                    <a:pt x="0" y="0"/>
                  </a:lnTo>
                  <a:lnTo>
                    <a:pt x="0" y="32631"/>
                  </a:lnTo>
                  <a:lnTo>
                    <a:pt x="0" y="184700"/>
                  </a:lnTo>
                  <a:lnTo>
                    <a:pt x="0" y="217241"/>
                  </a:lnTo>
                  <a:lnTo>
                    <a:pt x="32631" y="217241"/>
                  </a:lnTo>
                  <a:lnTo>
                    <a:pt x="184700" y="217241"/>
                  </a:lnTo>
                  <a:lnTo>
                    <a:pt x="217330" y="217241"/>
                  </a:lnTo>
                  <a:lnTo>
                    <a:pt x="217330" y="184611"/>
                  </a:lnTo>
                  <a:lnTo>
                    <a:pt x="217330" y="32631"/>
                  </a:lnTo>
                  <a:lnTo>
                    <a:pt x="217330" y="0"/>
                  </a:lnTo>
                  <a:lnTo>
                    <a:pt x="184611" y="0"/>
                  </a:lnTo>
                  <a:close/>
                  <a:moveTo>
                    <a:pt x="184611" y="184611"/>
                  </a:moveTo>
                  <a:lnTo>
                    <a:pt x="32631" y="184611"/>
                  </a:lnTo>
                  <a:lnTo>
                    <a:pt x="32631" y="32631"/>
                  </a:lnTo>
                  <a:lnTo>
                    <a:pt x="184700" y="32631"/>
                  </a:lnTo>
                  <a:lnTo>
                    <a:pt x="184700" y="184611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07" name="Freeform 306">
              <a:extLst>
                <a:ext uri="{FF2B5EF4-FFF2-40B4-BE49-F238E27FC236}">
                  <a16:creationId xmlns:a16="http://schemas.microsoft.com/office/drawing/2014/main" id="{812E1893-C536-D823-6067-A64D5D028D68}"/>
                </a:ext>
              </a:extLst>
            </p:cNvPr>
            <p:cNvSpPr/>
            <p:nvPr/>
          </p:nvSpPr>
          <p:spPr>
            <a:xfrm>
              <a:off x="582613" y="6118471"/>
              <a:ext cx="217241" cy="217330"/>
            </a:xfrm>
            <a:custGeom>
              <a:avLst/>
              <a:gdLst>
                <a:gd name="connsiteX0" fmla="*/ 32631 w 217241"/>
                <a:gd name="connsiteY0" fmla="*/ 0 h 217330"/>
                <a:gd name="connsiteX1" fmla="*/ 0 w 217241"/>
                <a:gd name="connsiteY1" fmla="*/ 0 h 217330"/>
                <a:gd name="connsiteX2" fmla="*/ 0 w 217241"/>
                <a:gd name="connsiteY2" fmla="*/ 32631 h 217330"/>
                <a:gd name="connsiteX3" fmla="*/ 0 w 217241"/>
                <a:gd name="connsiteY3" fmla="*/ 184700 h 217330"/>
                <a:gd name="connsiteX4" fmla="*/ 0 w 217241"/>
                <a:gd name="connsiteY4" fmla="*/ 217330 h 217330"/>
                <a:gd name="connsiteX5" fmla="*/ 32631 w 217241"/>
                <a:gd name="connsiteY5" fmla="*/ 217330 h 217330"/>
                <a:gd name="connsiteX6" fmla="*/ 184700 w 217241"/>
                <a:gd name="connsiteY6" fmla="*/ 217330 h 217330"/>
                <a:gd name="connsiteX7" fmla="*/ 217241 w 217241"/>
                <a:gd name="connsiteY7" fmla="*/ 217330 h 217330"/>
                <a:gd name="connsiteX8" fmla="*/ 217241 w 217241"/>
                <a:gd name="connsiteY8" fmla="*/ 184700 h 217330"/>
                <a:gd name="connsiteX9" fmla="*/ 217241 w 217241"/>
                <a:gd name="connsiteY9" fmla="*/ 32631 h 217330"/>
                <a:gd name="connsiteX10" fmla="*/ 217241 w 217241"/>
                <a:gd name="connsiteY10" fmla="*/ 0 h 217330"/>
                <a:gd name="connsiteX11" fmla="*/ 184611 w 217241"/>
                <a:gd name="connsiteY11" fmla="*/ 0 h 217330"/>
                <a:gd name="connsiteX12" fmla="*/ 32631 w 217241"/>
                <a:gd name="connsiteY12" fmla="*/ 0 h 217330"/>
                <a:gd name="connsiteX13" fmla="*/ 184611 w 217241"/>
                <a:gd name="connsiteY13" fmla="*/ 184611 h 217330"/>
                <a:gd name="connsiteX14" fmla="*/ 32631 w 217241"/>
                <a:gd name="connsiteY14" fmla="*/ 184611 h 217330"/>
                <a:gd name="connsiteX15" fmla="*/ 32631 w 217241"/>
                <a:gd name="connsiteY15" fmla="*/ 32631 h 217330"/>
                <a:gd name="connsiteX16" fmla="*/ 184700 w 217241"/>
                <a:gd name="connsiteY16" fmla="*/ 32631 h 217330"/>
                <a:gd name="connsiteX17" fmla="*/ 184700 w 217241"/>
                <a:gd name="connsiteY17" fmla="*/ 184611 h 217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241" h="217330">
                  <a:moveTo>
                    <a:pt x="32631" y="0"/>
                  </a:moveTo>
                  <a:lnTo>
                    <a:pt x="0" y="0"/>
                  </a:lnTo>
                  <a:lnTo>
                    <a:pt x="0" y="32631"/>
                  </a:lnTo>
                  <a:lnTo>
                    <a:pt x="0" y="184700"/>
                  </a:lnTo>
                  <a:lnTo>
                    <a:pt x="0" y="217330"/>
                  </a:lnTo>
                  <a:lnTo>
                    <a:pt x="32631" y="217330"/>
                  </a:lnTo>
                  <a:lnTo>
                    <a:pt x="184700" y="217330"/>
                  </a:lnTo>
                  <a:lnTo>
                    <a:pt x="217241" y="217330"/>
                  </a:lnTo>
                  <a:lnTo>
                    <a:pt x="217241" y="184700"/>
                  </a:lnTo>
                  <a:lnTo>
                    <a:pt x="217241" y="32631"/>
                  </a:lnTo>
                  <a:lnTo>
                    <a:pt x="217241" y="0"/>
                  </a:lnTo>
                  <a:lnTo>
                    <a:pt x="184611" y="0"/>
                  </a:lnTo>
                  <a:lnTo>
                    <a:pt x="32631" y="0"/>
                  </a:lnTo>
                  <a:close/>
                  <a:moveTo>
                    <a:pt x="184611" y="184611"/>
                  </a:moveTo>
                  <a:lnTo>
                    <a:pt x="32631" y="184611"/>
                  </a:lnTo>
                  <a:lnTo>
                    <a:pt x="32631" y="32631"/>
                  </a:lnTo>
                  <a:lnTo>
                    <a:pt x="184700" y="32631"/>
                  </a:lnTo>
                  <a:lnTo>
                    <a:pt x="184700" y="184611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08" name="Freeform 307">
              <a:extLst>
                <a:ext uri="{FF2B5EF4-FFF2-40B4-BE49-F238E27FC236}">
                  <a16:creationId xmlns:a16="http://schemas.microsoft.com/office/drawing/2014/main" id="{424822B5-C74F-9B20-AEC6-DAC0302ACE83}"/>
                </a:ext>
              </a:extLst>
            </p:cNvPr>
            <p:cNvSpPr/>
            <p:nvPr/>
          </p:nvSpPr>
          <p:spPr>
            <a:xfrm>
              <a:off x="644681" y="5497781"/>
              <a:ext cx="93103" cy="93103"/>
            </a:xfrm>
            <a:custGeom>
              <a:avLst/>
              <a:gdLst>
                <a:gd name="connsiteX0" fmla="*/ 0 w 93103"/>
                <a:gd name="connsiteY0" fmla="*/ 0 h 93103"/>
                <a:gd name="connsiteX1" fmla="*/ 93103 w 93103"/>
                <a:gd name="connsiteY1" fmla="*/ 0 h 93103"/>
                <a:gd name="connsiteX2" fmla="*/ 93103 w 93103"/>
                <a:gd name="connsiteY2" fmla="*/ 93103 h 93103"/>
                <a:gd name="connsiteX3" fmla="*/ 0 w 93103"/>
                <a:gd name="connsiteY3" fmla="*/ 93103 h 9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03" h="93103">
                  <a:moveTo>
                    <a:pt x="0" y="0"/>
                  </a:moveTo>
                  <a:lnTo>
                    <a:pt x="93103" y="0"/>
                  </a:lnTo>
                  <a:lnTo>
                    <a:pt x="93103" y="93103"/>
                  </a:lnTo>
                  <a:lnTo>
                    <a:pt x="0" y="93103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FAC39A40-0D3E-0C22-AFE3-6306E2217BEC}"/>
                </a:ext>
              </a:extLst>
            </p:cNvPr>
            <p:cNvSpPr/>
            <p:nvPr/>
          </p:nvSpPr>
          <p:spPr>
            <a:xfrm>
              <a:off x="1327440" y="5497781"/>
              <a:ext cx="93103" cy="93103"/>
            </a:xfrm>
            <a:custGeom>
              <a:avLst/>
              <a:gdLst>
                <a:gd name="connsiteX0" fmla="*/ 0 w 93103"/>
                <a:gd name="connsiteY0" fmla="*/ 0 h 93103"/>
                <a:gd name="connsiteX1" fmla="*/ 93103 w 93103"/>
                <a:gd name="connsiteY1" fmla="*/ 0 h 93103"/>
                <a:gd name="connsiteX2" fmla="*/ 93103 w 93103"/>
                <a:gd name="connsiteY2" fmla="*/ 93103 h 93103"/>
                <a:gd name="connsiteX3" fmla="*/ 0 w 93103"/>
                <a:gd name="connsiteY3" fmla="*/ 93103 h 9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03" h="93103">
                  <a:moveTo>
                    <a:pt x="0" y="0"/>
                  </a:moveTo>
                  <a:lnTo>
                    <a:pt x="93103" y="0"/>
                  </a:lnTo>
                  <a:lnTo>
                    <a:pt x="93103" y="93103"/>
                  </a:lnTo>
                  <a:lnTo>
                    <a:pt x="0" y="93103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10" name="Freeform 309">
              <a:extLst>
                <a:ext uri="{FF2B5EF4-FFF2-40B4-BE49-F238E27FC236}">
                  <a16:creationId xmlns:a16="http://schemas.microsoft.com/office/drawing/2014/main" id="{518A2D70-0B8A-2EBA-A364-CE7175468ACA}"/>
                </a:ext>
              </a:extLst>
            </p:cNvPr>
            <p:cNvSpPr/>
            <p:nvPr/>
          </p:nvSpPr>
          <p:spPr>
            <a:xfrm>
              <a:off x="644681" y="6180540"/>
              <a:ext cx="93103" cy="93103"/>
            </a:xfrm>
            <a:custGeom>
              <a:avLst/>
              <a:gdLst>
                <a:gd name="connsiteX0" fmla="*/ 0 w 93103"/>
                <a:gd name="connsiteY0" fmla="*/ 0 h 93103"/>
                <a:gd name="connsiteX1" fmla="*/ 93103 w 93103"/>
                <a:gd name="connsiteY1" fmla="*/ 0 h 93103"/>
                <a:gd name="connsiteX2" fmla="*/ 93103 w 93103"/>
                <a:gd name="connsiteY2" fmla="*/ 93103 h 93103"/>
                <a:gd name="connsiteX3" fmla="*/ 0 w 93103"/>
                <a:gd name="connsiteY3" fmla="*/ 93103 h 9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03" h="93103">
                  <a:moveTo>
                    <a:pt x="0" y="0"/>
                  </a:moveTo>
                  <a:lnTo>
                    <a:pt x="93103" y="0"/>
                  </a:lnTo>
                  <a:lnTo>
                    <a:pt x="93103" y="93103"/>
                  </a:lnTo>
                  <a:lnTo>
                    <a:pt x="0" y="93103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</p:grpSp>
      <p:grpSp>
        <p:nvGrpSpPr>
          <p:cNvPr id="311" name="Graphic 309">
            <a:extLst>
              <a:ext uri="{FF2B5EF4-FFF2-40B4-BE49-F238E27FC236}">
                <a16:creationId xmlns:a16="http://schemas.microsoft.com/office/drawing/2014/main" id="{10052F10-2745-62C8-A50B-C9ACDD862E2C}"/>
              </a:ext>
            </a:extLst>
          </p:cNvPr>
          <p:cNvGrpSpPr>
            <a:grpSpLocks noChangeAspect="1"/>
          </p:cNvGrpSpPr>
          <p:nvPr/>
        </p:nvGrpSpPr>
        <p:grpSpPr>
          <a:xfrm>
            <a:off x="6564807" y="5596600"/>
            <a:ext cx="712800" cy="712800"/>
            <a:chOff x="6943088" y="5435713"/>
            <a:chExt cx="900088" cy="900088"/>
          </a:xfrm>
          <a:solidFill>
            <a:srgbClr val="173A99"/>
          </a:solidFill>
        </p:grpSpPr>
        <p:sp>
          <p:nvSpPr>
            <p:cNvPr id="312" name="Freeform 311">
              <a:extLst>
                <a:ext uri="{FF2B5EF4-FFF2-40B4-BE49-F238E27FC236}">
                  <a16:creationId xmlns:a16="http://schemas.microsoft.com/office/drawing/2014/main" id="{17B5D28F-0861-4A8F-D15B-EC1A942785F8}"/>
                </a:ext>
              </a:extLst>
            </p:cNvPr>
            <p:cNvSpPr/>
            <p:nvPr/>
          </p:nvSpPr>
          <p:spPr>
            <a:xfrm>
              <a:off x="7284467" y="5435713"/>
              <a:ext cx="93103" cy="62068"/>
            </a:xfrm>
            <a:custGeom>
              <a:avLst/>
              <a:gdLst>
                <a:gd name="connsiteX0" fmla="*/ 93103 w 93103"/>
                <a:gd name="connsiteY0" fmla="*/ 31034 h 62068"/>
                <a:gd name="connsiteX1" fmla="*/ 93103 w 93103"/>
                <a:gd name="connsiteY1" fmla="*/ 0 h 62068"/>
                <a:gd name="connsiteX2" fmla="*/ 62069 w 93103"/>
                <a:gd name="connsiteY2" fmla="*/ 0 h 62068"/>
                <a:gd name="connsiteX3" fmla="*/ 31034 w 93103"/>
                <a:gd name="connsiteY3" fmla="*/ 0 h 62068"/>
                <a:gd name="connsiteX4" fmla="*/ 0 w 93103"/>
                <a:gd name="connsiteY4" fmla="*/ 0 h 62068"/>
                <a:gd name="connsiteX5" fmla="*/ 0 w 93103"/>
                <a:gd name="connsiteY5" fmla="*/ 31034 h 62068"/>
                <a:gd name="connsiteX6" fmla="*/ 31034 w 93103"/>
                <a:gd name="connsiteY6" fmla="*/ 31034 h 62068"/>
                <a:gd name="connsiteX7" fmla="*/ 31034 w 93103"/>
                <a:gd name="connsiteY7" fmla="*/ 62069 h 62068"/>
                <a:gd name="connsiteX8" fmla="*/ 62069 w 93103"/>
                <a:gd name="connsiteY8" fmla="*/ 62069 h 62068"/>
                <a:gd name="connsiteX9" fmla="*/ 62069 w 93103"/>
                <a:gd name="connsiteY9" fmla="*/ 31034 h 6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103" h="62068">
                  <a:moveTo>
                    <a:pt x="93103" y="31034"/>
                  </a:moveTo>
                  <a:lnTo>
                    <a:pt x="93103" y="0"/>
                  </a:lnTo>
                  <a:lnTo>
                    <a:pt x="62069" y="0"/>
                  </a:ln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lnTo>
                    <a:pt x="31034" y="31034"/>
                  </a:lnTo>
                  <a:lnTo>
                    <a:pt x="31034" y="62069"/>
                  </a:lnTo>
                  <a:lnTo>
                    <a:pt x="62069" y="62069"/>
                  </a:lnTo>
                  <a:lnTo>
                    <a:pt x="62069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13" name="Freeform 312">
              <a:extLst>
                <a:ext uri="{FF2B5EF4-FFF2-40B4-BE49-F238E27FC236}">
                  <a16:creationId xmlns:a16="http://schemas.microsoft.com/office/drawing/2014/main" id="{BF93F0F1-8117-7CD9-D346-2988E462E160}"/>
                </a:ext>
              </a:extLst>
            </p:cNvPr>
            <p:cNvSpPr/>
            <p:nvPr/>
          </p:nvSpPr>
          <p:spPr>
            <a:xfrm>
              <a:off x="7501708" y="5435713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14" name="Freeform 313">
              <a:extLst>
                <a:ext uri="{FF2B5EF4-FFF2-40B4-BE49-F238E27FC236}">
                  <a16:creationId xmlns:a16="http://schemas.microsoft.com/office/drawing/2014/main" id="{49224A60-3E42-27CC-6E51-00E7DE1A0939}"/>
                </a:ext>
              </a:extLst>
            </p:cNvPr>
            <p:cNvSpPr/>
            <p:nvPr/>
          </p:nvSpPr>
          <p:spPr>
            <a:xfrm>
              <a:off x="7191363" y="5435713"/>
              <a:ext cx="62068" cy="93103"/>
            </a:xfrm>
            <a:custGeom>
              <a:avLst/>
              <a:gdLst>
                <a:gd name="connsiteX0" fmla="*/ 62069 w 62068"/>
                <a:gd name="connsiteY0" fmla="*/ 62069 h 93103"/>
                <a:gd name="connsiteX1" fmla="*/ 62069 w 62068"/>
                <a:gd name="connsiteY1" fmla="*/ 31034 h 93103"/>
                <a:gd name="connsiteX2" fmla="*/ 62069 w 62068"/>
                <a:gd name="connsiteY2" fmla="*/ 0 h 93103"/>
                <a:gd name="connsiteX3" fmla="*/ 31034 w 62068"/>
                <a:gd name="connsiteY3" fmla="*/ 0 h 93103"/>
                <a:gd name="connsiteX4" fmla="*/ 0 w 62068"/>
                <a:gd name="connsiteY4" fmla="*/ 0 h 93103"/>
                <a:gd name="connsiteX5" fmla="*/ 0 w 62068"/>
                <a:gd name="connsiteY5" fmla="*/ 31034 h 93103"/>
                <a:gd name="connsiteX6" fmla="*/ 0 w 62068"/>
                <a:gd name="connsiteY6" fmla="*/ 62069 h 93103"/>
                <a:gd name="connsiteX7" fmla="*/ 0 w 62068"/>
                <a:gd name="connsiteY7" fmla="*/ 93103 h 93103"/>
                <a:gd name="connsiteX8" fmla="*/ 31034 w 62068"/>
                <a:gd name="connsiteY8" fmla="*/ 93103 h 93103"/>
                <a:gd name="connsiteX9" fmla="*/ 31034 w 62068"/>
                <a:gd name="connsiteY9" fmla="*/ 62069 h 9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68" h="93103">
                  <a:moveTo>
                    <a:pt x="62069" y="62069"/>
                  </a:moveTo>
                  <a:lnTo>
                    <a:pt x="62069" y="31034"/>
                  </a:lnTo>
                  <a:lnTo>
                    <a:pt x="62069" y="0"/>
                  </a:ln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0" y="93103"/>
                  </a:lnTo>
                  <a:lnTo>
                    <a:pt x="31034" y="93103"/>
                  </a:lnTo>
                  <a:lnTo>
                    <a:pt x="31034" y="62069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15" name="Freeform 314">
              <a:extLst>
                <a:ext uri="{FF2B5EF4-FFF2-40B4-BE49-F238E27FC236}">
                  <a16:creationId xmlns:a16="http://schemas.microsoft.com/office/drawing/2014/main" id="{783C1F1E-C8D0-B819-5477-CB1439FD89DA}"/>
                </a:ext>
              </a:extLst>
            </p:cNvPr>
            <p:cNvSpPr/>
            <p:nvPr/>
          </p:nvSpPr>
          <p:spPr>
            <a:xfrm>
              <a:off x="7377570" y="5466747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16" name="Freeform 315">
              <a:extLst>
                <a:ext uri="{FF2B5EF4-FFF2-40B4-BE49-F238E27FC236}">
                  <a16:creationId xmlns:a16="http://schemas.microsoft.com/office/drawing/2014/main" id="{5A8EE53C-C4DE-B2B0-14FE-E1CA344C80FE}"/>
                </a:ext>
              </a:extLst>
            </p:cNvPr>
            <p:cNvSpPr/>
            <p:nvPr/>
          </p:nvSpPr>
          <p:spPr>
            <a:xfrm>
              <a:off x="7532743" y="5466747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17" name="Freeform 316">
              <a:extLst>
                <a:ext uri="{FF2B5EF4-FFF2-40B4-BE49-F238E27FC236}">
                  <a16:creationId xmlns:a16="http://schemas.microsoft.com/office/drawing/2014/main" id="{5F5C9FE6-BF44-9D41-91C0-5762D7C2190A}"/>
                </a:ext>
              </a:extLst>
            </p:cNvPr>
            <p:cNvSpPr/>
            <p:nvPr/>
          </p:nvSpPr>
          <p:spPr>
            <a:xfrm>
              <a:off x="7253432" y="5497781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18" name="Freeform 317">
              <a:extLst>
                <a:ext uri="{FF2B5EF4-FFF2-40B4-BE49-F238E27FC236}">
                  <a16:creationId xmlns:a16="http://schemas.microsoft.com/office/drawing/2014/main" id="{88273276-B3E7-818F-5054-6D5AB45355D7}"/>
                </a:ext>
              </a:extLst>
            </p:cNvPr>
            <p:cNvSpPr/>
            <p:nvPr/>
          </p:nvSpPr>
          <p:spPr>
            <a:xfrm>
              <a:off x="7346536" y="5497781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19" name="Freeform 318">
              <a:extLst>
                <a:ext uri="{FF2B5EF4-FFF2-40B4-BE49-F238E27FC236}">
                  <a16:creationId xmlns:a16="http://schemas.microsoft.com/office/drawing/2014/main" id="{B2B41DEE-1BD3-10A5-BF7D-89B63CA53973}"/>
                </a:ext>
              </a:extLst>
            </p:cNvPr>
            <p:cNvSpPr/>
            <p:nvPr/>
          </p:nvSpPr>
          <p:spPr>
            <a:xfrm>
              <a:off x="7222398" y="5528816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20" name="Freeform 319">
              <a:extLst>
                <a:ext uri="{FF2B5EF4-FFF2-40B4-BE49-F238E27FC236}">
                  <a16:creationId xmlns:a16="http://schemas.microsoft.com/office/drawing/2014/main" id="{9CB65936-7C6E-80D0-6EA6-547CFCF18B42}"/>
                </a:ext>
              </a:extLst>
            </p:cNvPr>
            <p:cNvSpPr/>
            <p:nvPr/>
          </p:nvSpPr>
          <p:spPr>
            <a:xfrm>
              <a:off x="7284467" y="5528816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21" name="Freeform 320">
              <a:extLst>
                <a:ext uri="{FF2B5EF4-FFF2-40B4-BE49-F238E27FC236}">
                  <a16:creationId xmlns:a16="http://schemas.microsoft.com/office/drawing/2014/main" id="{604175D0-81CC-5A6E-A2D8-633DF5266E23}"/>
                </a:ext>
              </a:extLst>
            </p:cNvPr>
            <p:cNvSpPr/>
            <p:nvPr/>
          </p:nvSpPr>
          <p:spPr>
            <a:xfrm>
              <a:off x="7470674" y="5528816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22" name="Freeform 321">
              <a:extLst>
                <a:ext uri="{FF2B5EF4-FFF2-40B4-BE49-F238E27FC236}">
                  <a16:creationId xmlns:a16="http://schemas.microsoft.com/office/drawing/2014/main" id="{1B683505-D12D-070D-DFC7-F9016D509615}"/>
                </a:ext>
              </a:extLst>
            </p:cNvPr>
            <p:cNvSpPr/>
            <p:nvPr/>
          </p:nvSpPr>
          <p:spPr>
            <a:xfrm>
              <a:off x="7563777" y="5528816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23" name="Freeform 322">
              <a:extLst>
                <a:ext uri="{FF2B5EF4-FFF2-40B4-BE49-F238E27FC236}">
                  <a16:creationId xmlns:a16="http://schemas.microsoft.com/office/drawing/2014/main" id="{4F5962B1-F80B-C6A6-0C14-A6E2ECF98954}"/>
                </a:ext>
              </a:extLst>
            </p:cNvPr>
            <p:cNvSpPr/>
            <p:nvPr/>
          </p:nvSpPr>
          <p:spPr>
            <a:xfrm>
              <a:off x="7191363" y="5559850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24" name="Freeform 323">
              <a:extLst>
                <a:ext uri="{FF2B5EF4-FFF2-40B4-BE49-F238E27FC236}">
                  <a16:creationId xmlns:a16="http://schemas.microsoft.com/office/drawing/2014/main" id="{9B5AD0B7-5CEC-1E84-EA05-C206FCDBDC8B}"/>
                </a:ext>
              </a:extLst>
            </p:cNvPr>
            <p:cNvSpPr/>
            <p:nvPr/>
          </p:nvSpPr>
          <p:spPr>
            <a:xfrm>
              <a:off x="7501708" y="5559850"/>
              <a:ext cx="62068" cy="31034"/>
            </a:xfrm>
            <a:custGeom>
              <a:avLst/>
              <a:gdLst>
                <a:gd name="connsiteX0" fmla="*/ 31034 w 62068"/>
                <a:gd name="connsiteY0" fmla="*/ 31034 h 31034"/>
                <a:gd name="connsiteX1" fmla="*/ 62069 w 62068"/>
                <a:gd name="connsiteY1" fmla="*/ 31034 h 31034"/>
                <a:gd name="connsiteX2" fmla="*/ 62069 w 62068"/>
                <a:gd name="connsiteY2" fmla="*/ 0 h 31034"/>
                <a:gd name="connsiteX3" fmla="*/ 31034 w 62068"/>
                <a:gd name="connsiteY3" fmla="*/ 0 h 31034"/>
                <a:gd name="connsiteX4" fmla="*/ 0 w 62068"/>
                <a:gd name="connsiteY4" fmla="*/ 0 h 31034"/>
                <a:gd name="connsiteX5" fmla="*/ 0 w 62068"/>
                <a:gd name="connsiteY5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068" h="31034">
                  <a:moveTo>
                    <a:pt x="31034" y="31034"/>
                  </a:moveTo>
                  <a:lnTo>
                    <a:pt x="62069" y="31034"/>
                  </a:lnTo>
                  <a:lnTo>
                    <a:pt x="62069" y="0"/>
                  </a:ln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25" name="Freeform 324">
              <a:extLst>
                <a:ext uri="{FF2B5EF4-FFF2-40B4-BE49-F238E27FC236}">
                  <a16:creationId xmlns:a16="http://schemas.microsoft.com/office/drawing/2014/main" id="{B1D866E6-DE15-5E9E-70B9-EC4AED36C480}"/>
                </a:ext>
              </a:extLst>
            </p:cNvPr>
            <p:cNvSpPr/>
            <p:nvPr/>
          </p:nvSpPr>
          <p:spPr>
            <a:xfrm>
              <a:off x="7439639" y="5590885"/>
              <a:ext cx="62068" cy="62068"/>
            </a:xfrm>
            <a:custGeom>
              <a:avLst/>
              <a:gdLst>
                <a:gd name="connsiteX0" fmla="*/ 0 w 62068"/>
                <a:gd name="connsiteY0" fmla="*/ 0 h 62068"/>
                <a:gd name="connsiteX1" fmla="*/ 0 w 62068"/>
                <a:gd name="connsiteY1" fmla="*/ 31034 h 62068"/>
                <a:gd name="connsiteX2" fmla="*/ 0 w 62068"/>
                <a:gd name="connsiteY2" fmla="*/ 62069 h 62068"/>
                <a:gd name="connsiteX3" fmla="*/ 31034 w 62068"/>
                <a:gd name="connsiteY3" fmla="*/ 62069 h 62068"/>
                <a:gd name="connsiteX4" fmla="*/ 31034 w 62068"/>
                <a:gd name="connsiteY4" fmla="*/ 31034 h 62068"/>
                <a:gd name="connsiteX5" fmla="*/ 62069 w 62068"/>
                <a:gd name="connsiteY5" fmla="*/ 31034 h 62068"/>
                <a:gd name="connsiteX6" fmla="*/ 62069 w 62068"/>
                <a:gd name="connsiteY6" fmla="*/ 0 h 62068"/>
                <a:gd name="connsiteX7" fmla="*/ 31034 w 62068"/>
                <a:gd name="connsiteY7" fmla="*/ 0 h 6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068" h="62068">
                  <a:moveTo>
                    <a:pt x="0" y="0"/>
                  </a:moveTo>
                  <a:lnTo>
                    <a:pt x="0" y="31034"/>
                  </a:lnTo>
                  <a:lnTo>
                    <a:pt x="0" y="62069"/>
                  </a:lnTo>
                  <a:lnTo>
                    <a:pt x="31034" y="62069"/>
                  </a:lnTo>
                  <a:lnTo>
                    <a:pt x="31034" y="31034"/>
                  </a:lnTo>
                  <a:lnTo>
                    <a:pt x="62069" y="31034"/>
                  </a:lnTo>
                  <a:lnTo>
                    <a:pt x="62069" y="0"/>
                  </a:lnTo>
                  <a:lnTo>
                    <a:pt x="31034" y="0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26" name="Freeform 325">
              <a:extLst>
                <a:ext uri="{FF2B5EF4-FFF2-40B4-BE49-F238E27FC236}">
                  <a16:creationId xmlns:a16="http://schemas.microsoft.com/office/drawing/2014/main" id="{527B7B8C-AAB3-AED6-18C4-C3E85FA2614D}"/>
                </a:ext>
              </a:extLst>
            </p:cNvPr>
            <p:cNvSpPr/>
            <p:nvPr/>
          </p:nvSpPr>
          <p:spPr>
            <a:xfrm>
              <a:off x="7191363" y="5621919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27" name="Freeform 326">
              <a:extLst>
                <a:ext uri="{FF2B5EF4-FFF2-40B4-BE49-F238E27FC236}">
                  <a16:creationId xmlns:a16="http://schemas.microsoft.com/office/drawing/2014/main" id="{51F97812-9D7D-F59D-6CBA-45310BC2EF40}"/>
                </a:ext>
              </a:extLst>
            </p:cNvPr>
            <p:cNvSpPr/>
            <p:nvPr/>
          </p:nvSpPr>
          <p:spPr>
            <a:xfrm>
              <a:off x="7253432" y="5559850"/>
              <a:ext cx="62068" cy="124137"/>
            </a:xfrm>
            <a:custGeom>
              <a:avLst/>
              <a:gdLst>
                <a:gd name="connsiteX0" fmla="*/ 31034 w 62068"/>
                <a:gd name="connsiteY0" fmla="*/ 62069 h 124137"/>
                <a:gd name="connsiteX1" fmla="*/ 62069 w 62068"/>
                <a:gd name="connsiteY1" fmla="*/ 62069 h 124137"/>
                <a:gd name="connsiteX2" fmla="*/ 62069 w 62068"/>
                <a:gd name="connsiteY2" fmla="*/ 31034 h 124137"/>
                <a:gd name="connsiteX3" fmla="*/ 31034 w 62068"/>
                <a:gd name="connsiteY3" fmla="*/ 31034 h 124137"/>
                <a:gd name="connsiteX4" fmla="*/ 31034 w 62068"/>
                <a:gd name="connsiteY4" fmla="*/ 0 h 124137"/>
                <a:gd name="connsiteX5" fmla="*/ 0 w 62068"/>
                <a:gd name="connsiteY5" fmla="*/ 0 h 124137"/>
                <a:gd name="connsiteX6" fmla="*/ 0 w 62068"/>
                <a:gd name="connsiteY6" fmla="*/ 31034 h 124137"/>
                <a:gd name="connsiteX7" fmla="*/ 0 w 62068"/>
                <a:gd name="connsiteY7" fmla="*/ 62069 h 124137"/>
                <a:gd name="connsiteX8" fmla="*/ 0 w 62068"/>
                <a:gd name="connsiteY8" fmla="*/ 93103 h 124137"/>
                <a:gd name="connsiteX9" fmla="*/ 0 w 62068"/>
                <a:gd name="connsiteY9" fmla="*/ 124138 h 124137"/>
                <a:gd name="connsiteX10" fmla="*/ 31034 w 62068"/>
                <a:gd name="connsiteY10" fmla="*/ 124138 h 124137"/>
                <a:gd name="connsiteX11" fmla="*/ 62069 w 62068"/>
                <a:gd name="connsiteY11" fmla="*/ 124138 h 124137"/>
                <a:gd name="connsiteX12" fmla="*/ 62069 w 62068"/>
                <a:gd name="connsiteY12" fmla="*/ 93103 h 124137"/>
                <a:gd name="connsiteX13" fmla="*/ 31034 w 62068"/>
                <a:gd name="connsiteY13" fmla="*/ 93103 h 1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068" h="124137">
                  <a:moveTo>
                    <a:pt x="31034" y="62069"/>
                  </a:moveTo>
                  <a:lnTo>
                    <a:pt x="62069" y="62069"/>
                  </a:lnTo>
                  <a:lnTo>
                    <a:pt x="62069" y="31034"/>
                  </a:lnTo>
                  <a:lnTo>
                    <a:pt x="31034" y="31034"/>
                  </a:ln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0" y="93103"/>
                  </a:lnTo>
                  <a:lnTo>
                    <a:pt x="0" y="124138"/>
                  </a:lnTo>
                  <a:lnTo>
                    <a:pt x="31034" y="124138"/>
                  </a:lnTo>
                  <a:lnTo>
                    <a:pt x="62069" y="124138"/>
                  </a:lnTo>
                  <a:lnTo>
                    <a:pt x="62069" y="93103"/>
                  </a:lnTo>
                  <a:lnTo>
                    <a:pt x="31034" y="93103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28" name="Freeform 327">
              <a:extLst>
                <a:ext uri="{FF2B5EF4-FFF2-40B4-BE49-F238E27FC236}">
                  <a16:creationId xmlns:a16="http://schemas.microsoft.com/office/drawing/2014/main" id="{8F34916E-DC89-1B32-1C5D-18316519152F}"/>
                </a:ext>
              </a:extLst>
            </p:cNvPr>
            <p:cNvSpPr/>
            <p:nvPr/>
          </p:nvSpPr>
          <p:spPr>
            <a:xfrm>
              <a:off x="7315501" y="5621919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29" name="Freeform 328">
              <a:extLst>
                <a:ext uri="{FF2B5EF4-FFF2-40B4-BE49-F238E27FC236}">
                  <a16:creationId xmlns:a16="http://schemas.microsoft.com/office/drawing/2014/main" id="{B1C6057C-BE3D-66D4-E97C-04C0ED6F5F6F}"/>
                </a:ext>
              </a:extLst>
            </p:cNvPr>
            <p:cNvSpPr/>
            <p:nvPr/>
          </p:nvSpPr>
          <p:spPr>
            <a:xfrm>
              <a:off x="7501708" y="5621919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30" name="Freeform 329">
              <a:extLst>
                <a:ext uri="{FF2B5EF4-FFF2-40B4-BE49-F238E27FC236}">
                  <a16:creationId xmlns:a16="http://schemas.microsoft.com/office/drawing/2014/main" id="{BEB34261-BEC2-613F-7D7F-66897D5E10E4}"/>
                </a:ext>
              </a:extLst>
            </p:cNvPr>
            <p:cNvSpPr/>
            <p:nvPr/>
          </p:nvSpPr>
          <p:spPr>
            <a:xfrm>
              <a:off x="7563777" y="5590885"/>
              <a:ext cx="31034" cy="62068"/>
            </a:xfrm>
            <a:custGeom>
              <a:avLst/>
              <a:gdLst>
                <a:gd name="connsiteX0" fmla="*/ 0 w 31034"/>
                <a:gd name="connsiteY0" fmla="*/ 62069 h 62068"/>
                <a:gd name="connsiteX1" fmla="*/ 31034 w 31034"/>
                <a:gd name="connsiteY1" fmla="*/ 62069 h 62068"/>
                <a:gd name="connsiteX2" fmla="*/ 31034 w 31034"/>
                <a:gd name="connsiteY2" fmla="*/ 31034 h 62068"/>
                <a:gd name="connsiteX3" fmla="*/ 31034 w 31034"/>
                <a:gd name="connsiteY3" fmla="*/ 0 h 62068"/>
                <a:gd name="connsiteX4" fmla="*/ 0 w 31034"/>
                <a:gd name="connsiteY4" fmla="*/ 0 h 62068"/>
                <a:gd name="connsiteX5" fmla="*/ 0 w 31034"/>
                <a:gd name="connsiteY5" fmla="*/ 31034 h 6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34" h="62068">
                  <a:moveTo>
                    <a:pt x="0" y="62069"/>
                  </a:moveTo>
                  <a:lnTo>
                    <a:pt x="31034" y="62069"/>
                  </a:lnTo>
                  <a:lnTo>
                    <a:pt x="31034" y="31034"/>
                  </a:ln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31" name="Freeform 330">
              <a:extLst>
                <a:ext uri="{FF2B5EF4-FFF2-40B4-BE49-F238E27FC236}">
                  <a16:creationId xmlns:a16="http://schemas.microsoft.com/office/drawing/2014/main" id="{78A63AFD-CD62-E11D-F02B-058263709E70}"/>
                </a:ext>
              </a:extLst>
            </p:cNvPr>
            <p:cNvSpPr/>
            <p:nvPr/>
          </p:nvSpPr>
          <p:spPr>
            <a:xfrm>
              <a:off x="6943088" y="5683988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82C42403-BF7F-B8B4-8469-B9EE2FC5CF6B}"/>
                </a:ext>
              </a:extLst>
            </p:cNvPr>
            <p:cNvSpPr/>
            <p:nvPr/>
          </p:nvSpPr>
          <p:spPr>
            <a:xfrm>
              <a:off x="7470674" y="5683988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33" name="Freeform 332">
              <a:extLst>
                <a:ext uri="{FF2B5EF4-FFF2-40B4-BE49-F238E27FC236}">
                  <a16:creationId xmlns:a16="http://schemas.microsoft.com/office/drawing/2014/main" id="{7D03AFB5-CE15-FDC3-4729-455D9EB1908C}"/>
                </a:ext>
              </a:extLst>
            </p:cNvPr>
            <p:cNvSpPr/>
            <p:nvPr/>
          </p:nvSpPr>
          <p:spPr>
            <a:xfrm>
              <a:off x="7594812" y="5683988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3863A0CE-9D6F-7878-6935-7A01859FFF8C}"/>
                </a:ext>
              </a:extLst>
            </p:cNvPr>
            <p:cNvSpPr/>
            <p:nvPr/>
          </p:nvSpPr>
          <p:spPr>
            <a:xfrm>
              <a:off x="7749984" y="5683988"/>
              <a:ext cx="93103" cy="93103"/>
            </a:xfrm>
            <a:custGeom>
              <a:avLst/>
              <a:gdLst>
                <a:gd name="connsiteX0" fmla="*/ 31034 w 93103"/>
                <a:gd name="connsiteY0" fmla="*/ 0 h 93103"/>
                <a:gd name="connsiteX1" fmla="*/ 0 w 93103"/>
                <a:gd name="connsiteY1" fmla="*/ 0 h 93103"/>
                <a:gd name="connsiteX2" fmla="*/ 0 w 93103"/>
                <a:gd name="connsiteY2" fmla="*/ 31034 h 93103"/>
                <a:gd name="connsiteX3" fmla="*/ 0 w 93103"/>
                <a:gd name="connsiteY3" fmla="*/ 62069 h 93103"/>
                <a:gd name="connsiteX4" fmla="*/ 0 w 93103"/>
                <a:gd name="connsiteY4" fmla="*/ 93103 h 93103"/>
                <a:gd name="connsiteX5" fmla="*/ 31034 w 93103"/>
                <a:gd name="connsiteY5" fmla="*/ 93103 h 93103"/>
                <a:gd name="connsiteX6" fmla="*/ 31034 w 93103"/>
                <a:gd name="connsiteY6" fmla="*/ 62069 h 93103"/>
                <a:gd name="connsiteX7" fmla="*/ 62069 w 93103"/>
                <a:gd name="connsiteY7" fmla="*/ 62069 h 93103"/>
                <a:gd name="connsiteX8" fmla="*/ 62069 w 93103"/>
                <a:gd name="connsiteY8" fmla="*/ 31034 h 93103"/>
                <a:gd name="connsiteX9" fmla="*/ 93103 w 93103"/>
                <a:gd name="connsiteY9" fmla="*/ 31034 h 93103"/>
                <a:gd name="connsiteX10" fmla="*/ 93103 w 93103"/>
                <a:gd name="connsiteY10" fmla="*/ 0 h 93103"/>
                <a:gd name="connsiteX11" fmla="*/ 62069 w 93103"/>
                <a:gd name="connsiteY11" fmla="*/ 0 h 9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103" h="93103">
                  <a:moveTo>
                    <a:pt x="31034" y="0"/>
                  </a:moveTo>
                  <a:lnTo>
                    <a:pt x="0" y="0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0" y="93103"/>
                  </a:lnTo>
                  <a:lnTo>
                    <a:pt x="31034" y="93103"/>
                  </a:lnTo>
                  <a:lnTo>
                    <a:pt x="31034" y="62069"/>
                  </a:lnTo>
                  <a:lnTo>
                    <a:pt x="62069" y="62069"/>
                  </a:lnTo>
                  <a:lnTo>
                    <a:pt x="62069" y="31034"/>
                  </a:lnTo>
                  <a:lnTo>
                    <a:pt x="93103" y="31034"/>
                  </a:lnTo>
                  <a:lnTo>
                    <a:pt x="93103" y="0"/>
                  </a:lnTo>
                  <a:lnTo>
                    <a:pt x="62069" y="0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AD7D661A-2A4F-AD29-EBEA-4917046516CC}"/>
                </a:ext>
              </a:extLst>
            </p:cNvPr>
            <p:cNvSpPr/>
            <p:nvPr/>
          </p:nvSpPr>
          <p:spPr>
            <a:xfrm>
              <a:off x="7284467" y="5715023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36" name="Freeform 335">
              <a:extLst>
                <a:ext uri="{FF2B5EF4-FFF2-40B4-BE49-F238E27FC236}">
                  <a16:creationId xmlns:a16="http://schemas.microsoft.com/office/drawing/2014/main" id="{D4066722-16B9-E455-7A4B-A2FBD8C55708}"/>
                </a:ext>
              </a:extLst>
            </p:cNvPr>
            <p:cNvSpPr/>
            <p:nvPr/>
          </p:nvSpPr>
          <p:spPr>
            <a:xfrm>
              <a:off x="7532743" y="5715023"/>
              <a:ext cx="62068" cy="31034"/>
            </a:xfrm>
            <a:custGeom>
              <a:avLst/>
              <a:gdLst>
                <a:gd name="connsiteX0" fmla="*/ 62069 w 62068"/>
                <a:gd name="connsiteY0" fmla="*/ 31034 h 31034"/>
                <a:gd name="connsiteX1" fmla="*/ 62069 w 62068"/>
                <a:gd name="connsiteY1" fmla="*/ 0 h 31034"/>
                <a:gd name="connsiteX2" fmla="*/ 31034 w 62068"/>
                <a:gd name="connsiteY2" fmla="*/ 0 h 31034"/>
                <a:gd name="connsiteX3" fmla="*/ 0 w 62068"/>
                <a:gd name="connsiteY3" fmla="*/ 0 h 31034"/>
                <a:gd name="connsiteX4" fmla="*/ 0 w 62068"/>
                <a:gd name="connsiteY4" fmla="*/ 31034 h 31034"/>
                <a:gd name="connsiteX5" fmla="*/ 31034 w 62068"/>
                <a:gd name="connsiteY5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068" h="31034">
                  <a:moveTo>
                    <a:pt x="62069" y="31034"/>
                  </a:moveTo>
                  <a:lnTo>
                    <a:pt x="62069" y="0"/>
                  </a:ln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lnTo>
                    <a:pt x="31034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37" name="Freeform 336">
              <a:extLst>
                <a:ext uri="{FF2B5EF4-FFF2-40B4-BE49-F238E27FC236}">
                  <a16:creationId xmlns:a16="http://schemas.microsoft.com/office/drawing/2014/main" id="{2AE6AD42-5553-83C1-2110-C7BB834E47CC}"/>
                </a:ext>
              </a:extLst>
            </p:cNvPr>
            <p:cNvSpPr/>
            <p:nvPr/>
          </p:nvSpPr>
          <p:spPr>
            <a:xfrm>
              <a:off x="7656881" y="5683988"/>
              <a:ext cx="62068" cy="62068"/>
            </a:xfrm>
            <a:custGeom>
              <a:avLst/>
              <a:gdLst>
                <a:gd name="connsiteX0" fmla="*/ 62069 w 62068"/>
                <a:gd name="connsiteY0" fmla="*/ 62069 h 62068"/>
                <a:gd name="connsiteX1" fmla="*/ 62069 w 62068"/>
                <a:gd name="connsiteY1" fmla="*/ 31034 h 62068"/>
                <a:gd name="connsiteX2" fmla="*/ 62069 w 62068"/>
                <a:gd name="connsiteY2" fmla="*/ 0 h 62068"/>
                <a:gd name="connsiteX3" fmla="*/ 31034 w 62068"/>
                <a:gd name="connsiteY3" fmla="*/ 0 h 62068"/>
                <a:gd name="connsiteX4" fmla="*/ 31034 w 62068"/>
                <a:gd name="connsiteY4" fmla="*/ 31034 h 62068"/>
                <a:gd name="connsiteX5" fmla="*/ 0 w 62068"/>
                <a:gd name="connsiteY5" fmla="*/ 31034 h 62068"/>
                <a:gd name="connsiteX6" fmla="*/ 0 w 62068"/>
                <a:gd name="connsiteY6" fmla="*/ 62069 h 62068"/>
                <a:gd name="connsiteX7" fmla="*/ 31034 w 62068"/>
                <a:gd name="connsiteY7" fmla="*/ 62069 h 6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068" h="62068">
                  <a:moveTo>
                    <a:pt x="62069" y="62069"/>
                  </a:moveTo>
                  <a:lnTo>
                    <a:pt x="62069" y="31034"/>
                  </a:lnTo>
                  <a:lnTo>
                    <a:pt x="62069" y="0"/>
                  </a:ln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31034" y="62069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38" name="Freeform 337">
              <a:extLst>
                <a:ext uri="{FF2B5EF4-FFF2-40B4-BE49-F238E27FC236}">
                  <a16:creationId xmlns:a16="http://schemas.microsoft.com/office/drawing/2014/main" id="{FBCD60CE-FD1E-1A27-D45B-DCBC2B9DCB04}"/>
                </a:ext>
              </a:extLst>
            </p:cNvPr>
            <p:cNvSpPr/>
            <p:nvPr/>
          </p:nvSpPr>
          <p:spPr>
            <a:xfrm>
              <a:off x="7315501" y="5746057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39" name="Freeform 338">
              <a:extLst>
                <a:ext uri="{FF2B5EF4-FFF2-40B4-BE49-F238E27FC236}">
                  <a16:creationId xmlns:a16="http://schemas.microsoft.com/office/drawing/2014/main" id="{5A44609F-0692-4060-B395-584E561654B3}"/>
                </a:ext>
              </a:extLst>
            </p:cNvPr>
            <p:cNvSpPr/>
            <p:nvPr/>
          </p:nvSpPr>
          <p:spPr>
            <a:xfrm>
              <a:off x="6943088" y="5715023"/>
              <a:ext cx="124137" cy="124137"/>
            </a:xfrm>
            <a:custGeom>
              <a:avLst/>
              <a:gdLst>
                <a:gd name="connsiteX0" fmla="*/ 93103 w 124137"/>
                <a:gd name="connsiteY0" fmla="*/ 62069 h 124137"/>
                <a:gd name="connsiteX1" fmla="*/ 62069 w 124137"/>
                <a:gd name="connsiteY1" fmla="*/ 62069 h 124137"/>
                <a:gd name="connsiteX2" fmla="*/ 62069 w 124137"/>
                <a:gd name="connsiteY2" fmla="*/ 31034 h 124137"/>
                <a:gd name="connsiteX3" fmla="*/ 62069 w 124137"/>
                <a:gd name="connsiteY3" fmla="*/ 0 h 124137"/>
                <a:gd name="connsiteX4" fmla="*/ 31034 w 124137"/>
                <a:gd name="connsiteY4" fmla="*/ 0 h 124137"/>
                <a:gd name="connsiteX5" fmla="*/ 31034 w 124137"/>
                <a:gd name="connsiteY5" fmla="*/ 31034 h 124137"/>
                <a:gd name="connsiteX6" fmla="*/ 0 w 124137"/>
                <a:gd name="connsiteY6" fmla="*/ 31034 h 124137"/>
                <a:gd name="connsiteX7" fmla="*/ 0 w 124137"/>
                <a:gd name="connsiteY7" fmla="*/ 62069 h 124137"/>
                <a:gd name="connsiteX8" fmla="*/ 31034 w 124137"/>
                <a:gd name="connsiteY8" fmla="*/ 62069 h 124137"/>
                <a:gd name="connsiteX9" fmla="*/ 31034 w 124137"/>
                <a:gd name="connsiteY9" fmla="*/ 93103 h 124137"/>
                <a:gd name="connsiteX10" fmla="*/ 31034 w 124137"/>
                <a:gd name="connsiteY10" fmla="*/ 124138 h 124137"/>
                <a:gd name="connsiteX11" fmla="*/ 62069 w 124137"/>
                <a:gd name="connsiteY11" fmla="*/ 124138 h 124137"/>
                <a:gd name="connsiteX12" fmla="*/ 62069 w 124137"/>
                <a:gd name="connsiteY12" fmla="*/ 93103 h 124137"/>
                <a:gd name="connsiteX13" fmla="*/ 93103 w 124137"/>
                <a:gd name="connsiteY13" fmla="*/ 93103 h 124137"/>
                <a:gd name="connsiteX14" fmla="*/ 124138 w 124137"/>
                <a:gd name="connsiteY14" fmla="*/ 93103 h 124137"/>
                <a:gd name="connsiteX15" fmla="*/ 124138 w 124137"/>
                <a:gd name="connsiteY15" fmla="*/ 62069 h 1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4137" h="124137">
                  <a:moveTo>
                    <a:pt x="93103" y="62069"/>
                  </a:moveTo>
                  <a:lnTo>
                    <a:pt x="62069" y="62069"/>
                  </a:lnTo>
                  <a:lnTo>
                    <a:pt x="62069" y="31034"/>
                  </a:lnTo>
                  <a:lnTo>
                    <a:pt x="62069" y="0"/>
                  </a:ln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31034" y="62069"/>
                  </a:lnTo>
                  <a:lnTo>
                    <a:pt x="31034" y="93103"/>
                  </a:lnTo>
                  <a:lnTo>
                    <a:pt x="31034" y="124138"/>
                  </a:lnTo>
                  <a:lnTo>
                    <a:pt x="62069" y="124138"/>
                  </a:lnTo>
                  <a:lnTo>
                    <a:pt x="62069" y="93103"/>
                  </a:lnTo>
                  <a:lnTo>
                    <a:pt x="93103" y="93103"/>
                  </a:lnTo>
                  <a:lnTo>
                    <a:pt x="124138" y="93103"/>
                  </a:lnTo>
                  <a:lnTo>
                    <a:pt x="124138" y="62069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40" name="Freeform 339">
              <a:extLst>
                <a:ext uri="{FF2B5EF4-FFF2-40B4-BE49-F238E27FC236}">
                  <a16:creationId xmlns:a16="http://schemas.microsoft.com/office/drawing/2014/main" id="{FD4C406B-F780-4848-7521-8952FBF3CAA9}"/>
                </a:ext>
              </a:extLst>
            </p:cNvPr>
            <p:cNvSpPr/>
            <p:nvPr/>
          </p:nvSpPr>
          <p:spPr>
            <a:xfrm>
              <a:off x="7160329" y="5777092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41" name="Freeform 340">
              <a:extLst>
                <a:ext uri="{FF2B5EF4-FFF2-40B4-BE49-F238E27FC236}">
                  <a16:creationId xmlns:a16="http://schemas.microsoft.com/office/drawing/2014/main" id="{364AABFF-3821-7F2F-6989-6E5A01FA64A9}"/>
                </a:ext>
              </a:extLst>
            </p:cNvPr>
            <p:cNvSpPr/>
            <p:nvPr/>
          </p:nvSpPr>
          <p:spPr>
            <a:xfrm>
              <a:off x="7470674" y="5746057"/>
              <a:ext cx="62068" cy="62068"/>
            </a:xfrm>
            <a:custGeom>
              <a:avLst/>
              <a:gdLst>
                <a:gd name="connsiteX0" fmla="*/ 0 w 62068"/>
                <a:gd name="connsiteY0" fmla="*/ 62069 h 62068"/>
                <a:gd name="connsiteX1" fmla="*/ 31034 w 62068"/>
                <a:gd name="connsiteY1" fmla="*/ 62069 h 62068"/>
                <a:gd name="connsiteX2" fmla="*/ 62069 w 62068"/>
                <a:gd name="connsiteY2" fmla="*/ 62069 h 62068"/>
                <a:gd name="connsiteX3" fmla="*/ 62069 w 62068"/>
                <a:gd name="connsiteY3" fmla="*/ 31034 h 62068"/>
                <a:gd name="connsiteX4" fmla="*/ 62069 w 62068"/>
                <a:gd name="connsiteY4" fmla="*/ 0 h 62068"/>
                <a:gd name="connsiteX5" fmla="*/ 31034 w 62068"/>
                <a:gd name="connsiteY5" fmla="*/ 0 h 62068"/>
                <a:gd name="connsiteX6" fmla="*/ 0 w 62068"/>
                <a:gd name="connsiteY6" fmla="*/ 0 h 62068"/>
                <a:gd name="connsiteX7" fmla="*/ 0 w 62068"/>
                <a:gd name="connsiteY7" fmla="*/ 31034 h 6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068" h="62068">
                  <a:moveTo>
                    <a:pt x="0" y="62069"/>
                  </a:moveTo>
                  <a:lnTo>
                    <a:pt x="31034" y="62069"/>
                  </a:lnTo>
                  <a:lnTo>
                    <a:pt x="62069" y="62069"/>
                  </a:lnTo>
                  <a:lnTo>
                    <a:pt x="62069" y="31034"/>
                  </a:lnTo>
                  <a:lnTo>
                    <a:pt x="62069" y="0"/>
                  </a:ln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42" name="Freeform 341">
              <a:extLst>
                <a:ext uri="{FF2B5EF4-FFF2-40B4-BE49-F238E27FC236}">
                  <a16:creationId xmlns:a16="http://schemas.microsoft.com/office/drawing/2014/main" id="{C407828E-9AF1-6D21-099E-46E1F5C266C4}"/>
                </a:ext>
              </a:extLst>
            </p:cNvPr>
            <p:cNvSpPr/>
            <p:nvPr/>
          </p:nvSpPr>
          <p:spPr>
            <a:xfrm>
              <a:off x="7718950" y="5777092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43" name="Freeform 342">
              <a:extLst>
                <a:ext uri="{FF2B5EF4-FFF2-40B4-BE49-F238E27FC236}">
                  <a16:creationId xmlns:a16="http://schemas.microsoft.com/office/drawing/2014/main" id="{2707EF5C-FF29-5635-40B5-2E4E8116C311}"/>
                </a:ext>
              </a:extLst>
            </p:cNvPr>
            <p:cNvSpPr/>
            <p:nvPr/>
          </p:nvSpPr>
          <p:spPr>
            <a:xfrm>
              <a:off x="7563777" y="5777092"/>
              <a:ext cx="279310" cy="186206"/>
            </a:xfrm>
            <a:custGeom>
              <a:avLst/>
              <a:gdLst>
                <a:gd name="connsiteX0" fmla="*/ 248276 w 279310"/>
                <a:gd name="connsiteY0" fmla="*/ 31034 h 186206"/>
                <a:gd name="connsiteX1" fmla="*/ 248276 w 279310"/>
                <a:gd name="connsiteY1" fmla="*/ 62069 h 186206"/>
                <a:gd name="connsiteX2" fmla="*/ 217241 w 279310"/>
                <a:gd name="connsiteY2" fmla="*/ 62069 h 186206"/>
                <a:gd name="connsiteX3" fmla="*/ 186207 w 279310"/>
                <a:gd name="connsiteY3" fmla="*/ 62069 h 186206"/>
                <a:gd name="connsiteX4" fmla="*/ 155172 w 279310"/>
                <a:gd name="connsiteY4" fmla="*/ 62069 h 186206"/>
                <a:gd name="connsiteX5" fmla="*/ 124138 w 279310"/>
                <a:gd name="connsiteY5" fmla="*/ 62069 h 186206"/>
                <a:gd name="connsiteX6" fmla="*/ 124138 w 279310"/>
                <a:gd name="connsiteY6" fmla="*/ 31034 h 186206"/>
                <a:gd name="connsiteX7" fmla="*/ 124138 w 279310"/>
                <a:gd name="connsiteY7" fmla="*/ 0 h 186206"/>
                <a:gd name="connsiteX8" fmla="*/ 93103 w 279310"/>
                <a:gd name="connsiteY8" fmla="*/ 0 h 186206"/>
                <a:gd name="connsiteX9" fmla="*/ 62069 w 279310"/>
                <a:gd name="connsiteY9" fmla="*/ 0 h 186206"/>
                <a:gd name="connsiteX10" fmla="*/ 31034 w 279310"/>
                <a:gd name="connsiteY10" fmla="*/ 0 h 186206"/>
                <a:gd name="connsiteX11" fmla="*/ 0 w 279310"/>
                <a:gd name="connsiteY11" fmla="*/ 0 h 186206"/>
                <a:gd name="connsiteX12" fmla="*/ 0 w 279310"/>
                <a:gd name="connsiteY12" fmla="*/ 31034 h 186206"/>
                <a:gd name="connsiteX13" fmla="*/ 0 w 279310"/>
                <a:gd name="connsiteY13" fmla="*/ 62069 h 186206"/>
                <a:gd name="connsiteX14" fmla="*/ 31034 w 279310"/>
                <a:gd name="connsiteY14" fmla="*/ 62069 h 186206"/>
                <a:gd name="connsiteX15" fmla="*/ 31034 w 279310"/>
                <a:gd name="connsiteY15" fmla="*/ 31034 h 186206"/>
                <a:gd name="connsiteX16" fmla="*/ 62069 w 279310"/>
                <a:gd name="connsiteY16" fmla="*/ 31034 h 186206"/>
                <a:gd name="connsiteX17" fmla="*/ 62069 w 279310"/>
                <a:gd name="connsiteY17" fmla="*/ 62069 h 186206"/>
                <a:gd name="connsiteX18" fmla="*/ 62069 w 279310"/>
                <a:gd name="connsiteY18" fmla="*/ 93103 h 186206"/>
                <a:gd name="connsiteX19" fmla="*/ 62069 w 279310"/>
                <a:gd name="connsiteY19" fmla="*/ 124138 h 186206"/>
                <a:gd name="connsiteX20" fmla="*/ 62069 w 279310"/>
                <a:gd name="connsiteY20" fmla="*/ 155172 h 186206"/>
                <a:gd name="connsiteX21" fmla="*/ 93103 w 279310"/>
                <a:gd name="connsiteY21" fmla="*/ 155172 h 186206"/>
                <a:gd name="connsiteX22" fmla="*/ 93103 w 279310"/>
                <a:gd name="connsiteY22" fmla="*/ 186207 h 186206"/>
                <a:gd name="connsiteX23" fmla="*/ 124138 w 279310"/>
                <a:gd name="connsiteY23" fmla="*/ 186207 h 186206"/>
                <a:gd name="connsiteX24" fmla="*/ 124138 w 279310"/>
                <a:gd name="connsiteY24" fmla="*/ 155172 h 186206"/>
                <a:gd name="connsiteX25" fmla="*/ 124138 w 279310"/>
                <a:gd name="connsiteY25" fmla="*/ 124138 h 186206"/>
                <a:gd name="connsiteX26" fmla="*/ 93103 w 279310"/>
                <a:gd name="connsiteY26" fmla="*/ 124138 h 186206"/>
                <a:gd name="connsiteX27" fmla="*/ 93103 w 279310"/>
                <a:gd name="connsiteY27" fmla="*/ 93103 h 186206"/>
                <a:gd name="connsiteX28" fmla="*/ 124138 w 279310"/>
                <a:gd name="connsiteY28" fmla="*/ 93103 h 186206"/>
                <a:gd name="connsiteX29" fmla="*/ 155172 w 279310"/>
                <a:gd name="connsiteY29" fmla="*/ 93103 h 186206"/>
                <a:gd name="connsiteX30" fmla="*/ 186207 w 279310"/>
                <a:gd name="connsiteY30" fmla="*/ 93103 h 186206"/>
                <a:gd name="connsiteX31" fmla="*/ 186207 w 279310"/>
                <a:gd name="connsiteY31" fmla="*/ 124138 h 186206"/>
                <a:gd name="connsiteX32" fmla="*/ 186207 w 279310"/>
                <a:gd name="connsiteY32" fmla="*/ 155172 h 186206"/>
                <a:gd name="connsiteX33" fmla="*/ 217241 w 279310"/>
                <a:gd name="connsiteY33" fmla="*/ 155172 h 186206"/>
                <a:gd name="connsiteX34" fmla="*/ 217241 w 279310"/>
                <a:gd name="connsiteY34" fmla="*/ 124138 h 186206"/>
                <a:gd name="connsiteX35" fmla="*/ 217241 w 279310"/>
                <a:gd name="connsiteY35" fmla="*/ 93103 h 186206"/>
                <a:gd name="connsiteX36" fmla="*/ 248276 w 279310"/>
                <a:gd name="connsiteY36" fmla="*/ 93103 h 186206"/>
                <a:gd name="connsiteX37" fmla="*/ 248276 w 279310"/>
                <a:gd name="connsiteY37" fmla="*/ 124138 h 186206"/>
                <a:gd name="connsiteX38" fmla="*/ 248276 w 279310"/>
                <a:gd name="connsiteY38" fmla="*/ 155172 h 186206"/>
                <a:gd name="connsiteX39" fmla="*/ 279310 w 279310"/>
                <a:gd name="connsiteY39" fmla="*/ 155172 h 186206"/>
                <a:gd name="connsiteX40" fmla="*/ 279310 w 279310"/>
                <a:gd name="connsiteY40" fmla="*/ 124138 h 186206"/>
                <a:gd name="connsiteX41" fmla="*/ 279310 w 279310"/>
                <a:gd name="connsiteY41" fmla="*/ 93103 h 186206"/>
                <a:gd name="connsiteX42" fmla="*/ 279310 w 279310"/>
                <a:gd name="connsiteY42" fmla="*/ 62069 h 186206"/>
                <a:gd name="connsiteX43" fmla="*/ 279310 w 279310"/>
                <a:gd name="connsiteY43" fmla="*/ 31034 h 186206"/>
                <a:gd name="connsiteX44" fmla="*/ 279310 w 279310"/>
                <a:gd name="connsiteY44" fmla="*/ 0 h 186206"/>
                <a:gd name="connsiteX45" fmla="*/ 248276 w 279310"/>
                <a:gd name="connsiteY45" fmla="*/ 0 h 18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79310" h="186206">
                  <a:moveTo>
                    <a:pt x="248276" y="31034"/>
                  </a:moveTo>
                  <a:lnTo>
                    <a:pt x="248276" y="62069"/>
                  </a:lnTo>
                  <a:lnTo>
                    <a:pt x="217241" y="62069"/>
                  </a:lnTo>
                  <a:lnTo>
                    <a:pt x="186207" y="62069"/>
                  </a:lnTo>
                  <a:lnTo>
                    <a:pt x="155172" y="62069"/>
                  </a:lnTo>
                  <a:lnTo>
                    <a:pt x="124138" y="62069"/>
                  </a:lnTo>
                  <a:lnTo>
                    <a:pt x="124138" y="31034"/>
                  </a:lnTo>
                  <a:lnTo>
                    <a:pt x="124138" y="0"/>
                  </a:lnTo>
                  <a:lnTo>
                    <a:pt x="93103" y="0"/>
                  </a:lnTo>
                  <a:lnTo>
                    <a:pt x="62069" y="0"/>
                  </a:ln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31034" y="62069"/>
                  </a:lnTo>
                  <a:lnTo>
                    <a:pt x="31034" y="31034"/>
                  </a:lnTo>
                  <a:lnTo>
                    <a:pt x="62069" y="31034"/>
                  </a:lnTo>
                  <a:lnTo>
                    <a:pt x="62069" y="62069"/>
                  </a:lnTo>
                  <a:lnTo>
                    <a:pt x="62069" y="93103"/>
                  </a:lnTo>
                  <a:lnTo>
                    <a:pt x="62069" y="124138"/>
                  </a:lnTo>
                  <a:lnTo>
                    <a:pt x="62069" y="155172"/>
                  </a:lnTo>
                  <a:lnTo>
                    <a:pt x="93103" y="155172"/>
                  </a:lnTo>
                  <a:lnTo>
                    <a:pt x="93103" y="186207"/>
                  </a:lnTo>
                  <a:lnTo>
                    <a:pt x="124138" y="186207"/>
                  </a:lnTo>
                  <a:lnTo>
                    <a:pt x="124138" y="155172"/>
                  </a:lnTo>
                  <a:lnTo>
                    <a:pt x="124138" y="124138"/>
                  </a:lnTo>
                  <a:lnTo>
                    <a:pt x="93103" y="124138"/>
                  </a:lnTo>
                  <a:lnTo>
                    <a:pt x="93103" y="93103"/>
                  </a:lnTo>
                  <a:lnTo>
                    <a:pt x="124138" y="93103"/>
                  </a:lnTo>
                  <a:lnTo>
                    <a:pt x="155172" y="93103"/>
                  </a:lnTo>
                  <a:lnTo>
                    <a:pt x="186207" y="93103"/>
                  </a:lnTo>
                  <a:lnTo>
                    <a:pt x="186207" y="124138"/>
                  </a:lnTo>
                  <a:lnTo>
                    <a:pt x="186207" y="155172"/>
                  </a:lnTo>
                  <a:lnTo>
                    <a:pt x="217241" y="155172"/>
                  </a:lnTo>
                  <a:lnTo>
                    <a:pt x="217241" y="124138"/>
                  </a:lnTo>
                  <a:lnTo>
                    <a:pt x="217241" y="93103"/>
                  </a:lnTo>
                  <a:lnTo>
                    <a:pt x="248276" y="93103"/>
                  </a:lnTo>
                  <a:lnTo>
                    <a:pt x="248276" y="124138"/>
                  </a:lnTo>
                  <a:lnTo>
                    <a:pt x="248276" y="155172"/>
                  </a:lnTo>
                  <a:lnTo>
                    <a:pt x="279310" y="155172"/>
                  </a:lnTo>
                  <a:lnTo>
                    <a:pt x="279310" y="124138"/>
                  </a:lnTo>
                  <a:lnTo>
                    <a:pt x="279310" y="93103"/>
                  </a:lnTo>
                  <a:lnTo>
                    <a:pt x="279310" y="62069"/>
                  </a:lnTo>
                  <a:lnTo>
                    <a:pt x="279310" y="31034"/>
                  </a:lnTo>
                  <a:lnTo>
                    <a:pt x="279310" y="0"/>
                  </a:lnTo>
                  <a:lnTo>
                    <a:pt x="248276" y="0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44" name="Freeform 343">
              <a:extLst>
                <a:ext uri="{FF2B5EF4-FFF2-40B4-BE49-F238E27FC236}">
                  <a16:creationId xmlns:a16="http://schemas.microsoft.com/office/drawing/2014/main" id="{01D5BFEA-D2E9-9336-F4A5-1C2B164D0817}"/>
                </a:ext>
              </a:extLst>
            </p:cNvPr>
            <p:cNvSpPr/>
            <p:nvPr/>
          </p:nvSpPr>
          <p:spPr>
            <a:xfrm>
              <a:off x="7067225" y="5808126"/>
              <a:ext cx="31034" cy="62068"/>
            </a:xfrm>
            <a:custGeom>
              <a:avLst/>
              <a:gdLst>
                <a:gd name="connsiteX0" fmla="*/ 31034 w 31034"/>
                <a:gd name="connsiteY0" fmla="*/ 0 h 62068"/>
                <a:gd name="connsiteX1" fmla="*/ 0 w 31034"/>
                <a:gd name="connsiteY1" fmla="*/ 0 h 62068"/>
                <a:gd name="connsiteX2" fmla="*/ 0 w 31034"/>
                <a:gd name="connsiteY2" fmla="*/ 31034 h 62068"/>
                <a:gd name="connsiteX3" fmla="*/ 0 w 31034"/>
                <a:gd name="connsiteY3" fmla="*/ 62069 h 62068"/>
                <a:gd name="connsiteX4" fmla="*/ 31034 w 31034"/>
                <a:gd name="connsiteY4" fmla="*/ 62069 h 62068"/>
                <a:gd name="connsiteX5" fmla="*/ 31034 w 31034"/>
                <a:gd name="connsiteY5" fmla="*/ 31034 h 6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34" h="62068">
                  <a:moveTo>
                    <a:pt x="31034" y="0"/>
                  </a:moveTo>
                  <a:lnTo>
                    <a:pt x="0" y="0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31034" y="62069"/>
                  </a:lnTo>
                  <a:lnTo>
                    <a:pt x="31034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45" name="Freeform 344">
              <a:extLst>
                <a:ext uri="{FF2B5EF4-FFF2-40B4-BE49-F238E27FC236}">
                  <a16:creationId xmlns:a16="http://schemas.microsoft.com/office/drawing/2014/main" id="{918D6EF0-9C9B-CBC9-B8EB-73D53A1EC839}"/>
                </a:ext>
              </a:extLst>
            </p:cNvPr>
            <p:cNvSpPr/>
            <p:nvPr/>
          </p:nvSpPr>
          <p:spPr>
            <a:xfrm>
              <a:off x="7129294" y="5808126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46" name="Freeform 345">
              <a:extLst>
                <a:ext uri="{FF2B5EF4-FFF2-40B4-BE49-F238E27FC236}">
                  <a16:creationId xmlns:a16="http://schemas.microsoft.com/office/drawing/2014/main" id="{DEE63D64-3FE7-579C-F402-0E840F8C1FEE}"/>
                </a:ext>
              </a:extLst>
            </p:cNvPr>
            <p:cNvSpPr/>
            <p:nvPr/>
          </p:nvSpPr>
          <p:spPr>
            <a:xfrm>
              <a:off x="7160329" y="5839161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47" name="Freeform 346">
              <a:extLst>
                <a:ext uri="{FF2B5EF4-FFF2-40B4-BE49-F238E27FC236}">
                  <a16:creationId xmlns:a16="http://schemas.microsoft.com/office/drawing/2014/main" id="{E0876E0C-13F7-6877-B3A2-630EB6C6FAED}"/>
                </a:ext>
              </a:extLst>
            </p:cNvPr>
            <p:cNvSpPr/>
            <p:nvPr/>
          </p:nvSpPr>
          <p:spPr>
            <a:xfrm>
              <a:off x="6974122" y="5839161"/>
              <a:ext cx="62068" cy="124137"/>
            </a:xfrm>
            <a:custGeom>
              <a:avLst/>
              <a:gdLst>
                <a:gd name="connsiteX0" fmla="*/ 0 w 62068"/>
                <a:gd name="connsiteY0" fmla="*/ 31034 h 124137"/>
                <a:gd name="connsiteX1" fmla="*/ 0 w 62068"/>
                <a:gd name="connsiteY1" fmla="*/ 62069 h 124137"/>
                <a:gd name="connsiteX2" fmla="*/ 31034 w 62068"/>
                <a:gd name="connsiteY2" fmla="*/ 62069 h 124137"/>
                <a:gd name="connsiteX3" fmla="*/ 31034 w 62068"/>
                <a:gd name="connsiteY3" fmla="*/ 93103 h 124137"/>
                <a:gd name="connsiteX4" fmla="*/ 31034 w 62068"/>
                <a:gd name="connsiteY4" fmla="*/ 124138 h 124137"/>
                <a:gd name="connsiteX5" fmla="*/ 62069 w 62068"/>
                <a:gd name="connsiteY5" fmla="*/ 124138 h 124137"/>
                <a:gd name="connsiteX6" fmla="*/ 62069 w 62068"/>
                <a:gd name="connsiteY6" fmla="*/ 93103 h 124137"/>
                <a:gd name="connsiteX7" fmla="*/ 62069 w 62068"/>
                <a:gd name="connsiteY7" fmla="*/ 62069 h 124137"/>
                <a:gd name="connsiteX8" fmla="*/ 62069 w 62068"/>
                <a:gd name="connsiteY8" fmla="*/ 31034 h 124137"/>
                <a:gd name="connsiteX9" fmla="*/ 62069 w 62068"/>
                <a:gd name="connsiteY9" fmla="*/ 0 h 124137"/>
                <a:gd name="connsiteX10" fmla="*/ 31034 w 62068"/>
                <a:gd name="connsiteY10" fmla="*/ 0 h 124137"/>
                <a:gd name="connsiteX11" fmla="*/ 31034 w 62068"/>
                <a:gd name="connsiteY11" fmla="*/ 31034 h 1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068" h="124137">
                  <a:moveTo>
                    <a:pt x="0" y="31034"/>
                  </a:moveTo>
                  <a:lnTo>
                    <a:pt x="0" y="62069"/>
                  </a:lnTo>
                  <a:lnTo>
                    <a:pt x="31034" y="62069"/>
                  </a:lnTo>
                  <a:lnTo>
                    <a:pt x="31034" y="93103"/>
                  </a:lnTo>
                  <a:lnTo>
                    <a:pt x="31034" y="124138"/>
                  </a:lnTo>
                  <a:lnTo>
                    <a:pt x="62069" y="124138"/>
                  </a:lnTo>
                  <a:lnTo>
                    <a:pt x="62069" y="93103"/>
                  </a:lnTo>
                  <a:lnTo>
                    <a:pt x="62069" y="62069"/>
                  </a:lnTo>
                  <a:lnTo>
                    <a:pt x="62069" y="31034"/>
                  </a:lnTo>
                  <a:lnTo>
                    <a:pt x="62069" y="0"/>
                  </a:lnTo>
                  <a:lnTo>
                    <a:pt x="31034" y="0"/>
                  </a:lnTo>
                  <a:lnTo>
                    <a:pt x="31034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48" name="Freeform 347">
              <a:extLst>
                <a:ext uri="{FF2B5EF4-FFF2-40B4-BE49-F238E27FC236}">
                  <a16:creationId xmlns:a16="http://schemas.microsoft.com/office/drawing/2014/main" id="{3BF865F7-1AE9-6B90-1ED0-CC36EF38F918}"/>
                </a:ext>
              </a:extLst>
            </p:cNvPr>
            <p:cNvSpPr/>
            <p:nvPr/>
          </p:nvSpPr>
          <p:spPr>
            <a:xfrm>
              <a:off x="7191363" y="5870195"/>
              <a:ext cx="62068" cy="62068"/>
            </a:xfrm>
            <a:custGeom>
              <a:avLst/>
              <a:gdLst>
                <a:gd name="connsiteX0" fmla="*/ 62069 w 62068"/>
                <a:gd name="connsiteY0" fmla="*/ 31034 h 62068"/>
                <a:gd name="connsiteX1" fmla="*/ 62069 w 62068"/>
                <a:gd name="connsiteY1" fmla="*/ 0 h 62068"/>
                <a:gd name="connsiteX2" fmla="*/ 31034 w 62068"/>
                <a:gd name="connsiteY2" fmla="*/ 0 h 62068"/>
                <a:gd name="connsiteX3" fmla="*/ 0 w 62068"/>
                <a:gd name="connsiteY3" fmla="*/ 0 h 62068"/>
                <a:gd name="connsiteX4" fmla="*/ 0 w 62068"/>
                <a:gd name="connsiteY4" fmla="*/ 31034 h 62068"/>
                <a:gd name="connsiteX5" fmla="*/ 0 w 62068"/>
                <a:gd name="connsiteY5" fmla="*/ 62069 h 62068"/>
                <a:gd name="connsiteX6" fmla="*/ 31034 w 62068"/>
                <a:gd name="connsiteY6" fmla="*/ 62069 h 62068"/>
                <a:gd name="connsiteX7" fmla="*/ 31034 w 62068"/>
                <a:gd name="connsiteY7" fmla="*/ 31034 h 6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068" h="62068">
                  <a:moveTo>
                    <a:pt x="62069" y="31034"/>
                  </a:moveTo>
                  <a:lnTo>
                    <a:pt x="62069" y="0"/>
                  </a:ln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31034" y="62069"/>
                  </a:lnTo>
                  <a:lnTo>
                    <a:pt x="31034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49" name="Freeform 348">
              <a:extLst>
                <a:ext uri="{FF2B5EF4-FFF2-40B4-BE49-F238E27FC236}">
                  <a16:creationId xmlns:a16="http://schemas.microsoft.com/office/drawing/2014/main" id="{767B090C-75DB-46A0-829F-5AE1D4A7BB0E}"/>
                </a:ext>
              </a:extLst>
            </p:cNvPr>
            <p:cNvSpPr/>
            <p:nvPr/>
          </p:nvSpPr>
          <p:spPr>
            <a:xfrm>
              <a:off x="7129294" y="5932264"/>
              <a:ext cx="62068" cy="62068"/>
            </a:xfrm>
            <a:custGeom>
              <a:avLst/>
              <a:gdLst>
                <a:gd name="connsiteX0" fmla="*/ 0 w 62068"/>
                <a:gd name="connsiteY0" fmla="*/ 0 h 62068"/>
                <a:gd name="connsiteX1" fmla="*/ 0 w 62068"/>
                <a:gd name="connsiteY1" fmla="*/ 31034 h 62068"/>
                <a:gd name="connsiteX2" fmla="*/ 31034 w 62068"/>
                <a:gd name="connsiteY2" fmla="*/ 31034 h 62068"/>
                <a:gd name="connsiteX3" fmla="*/ 31034 w 62068"/>
                <a:gd name="connsiteY3" fmla="*/ 62069 h 62068"/>
                <a:gd name="connsiteX4" fmla="*/ 62069 w 62068"/>
                <a:gd name="connsiteY4" fmla="*/ 62069 h 62068"/>
                <a:gd name="connsiteX5" fmla="*/ 62069 w 62068"/>
                <a:gd name="connsiteY5" fmla="*/ 31034 h 62068"/>
                <a:gd name="connsiteX6" fmla="*/ 62069 w 62068"/>
                <a:gd name="connsiteY6" fmla="*/ 0 h 62068"/>
                <a:gd name="connsiteX7" fmla="*/ 31034 w 62068"/>
                <a:gd name="connsiteY7" fmla="*/ 0 h 6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068" h="62068">
                  <a:moveTo>
                    <a:pt x="0" y="0"/>
                  </a:moveTo>
                  <a:lnTo>
                    <a:pt x="0" y="31034"/>
                  </a:lnTo>
                  <a:lnTo>
                    <a:pt x="31034" y="31034"/>
                  </a:lnTo>
                  <a:lnTo>
                    <a:pt x="31034" y="62069"/>
                  </a:lnTo>
                  <a:lnTo>
                    <a:pt x="62069" y="62069"/>
                  </a:lnTo>
                  <a:lnTo>
                    <a:pt x="62069" y="31034"/>
                  </a:lnTo>
                  <a:lnTo>
                    <a:pt x="62069" y="0"/>
                  </a:lnTo>
                  <a:lnTo>
                    <a:pt x="31034" y="0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50" name="Freeform 349">
              <a:extLst>
                <a:ext uri="{FF2B5EF4-FFF2-40B4-BE49-F238E27FC236}">
                  <a16:creationId xmlns:a16="http://schemas.microsoft.com/office/drawing/2014/main" id="{CE8D2B23-E08A-DAC3-8398-DCCEDB159935}"/>
                </a:ext>
              </a:extLst>
            </p:cNvPr>
            <p:cNvSpPr/>
            <p:nvPr/>
          </p:nvSpPr>
          <p:spPr>
            <a:xfrm>
              <a:off x="7222398" y="5932264"/>
              <a:ext cx="31034" cy="62068"/>
            </a:xfrm>
            <a:custGeom>
              <a:avLst/>
              <a:gdLst>
                <a:gd name="connsiteX0" fmla="*/ 31034 w 31034"/>
                <a:gd name="connsiteY0" fmla="*/ 0 h 62068"/>
                <a:gd name="connsiteX1" fmla="*/ 0 w 31034"/>
                <a:gd name="connsiteY1" fmla="*/ 0 h 62068"/>
                <a:gd name="connsiteX2" fmla="*/ 0 w 31034"/>
                <a:gd name="connsiteY2" fmla="*/ 31034 h 62068"/>
                <a:gd name="connsiteX3" fmla="*/ 0 w 31034"/>
                <a:gd name="connsiteY3" fmla="*/ 62069 h 62068"/>
                <a:gd name="connsiteX4" fmla="*/ 31034 w 31034"/>
                <a:gd name="connsiteY4" fmla="*/ 62069 h 62068"/>
                <a:gd name="connsiteX5" fmla="*/ 31034 w 31034"/>
                <a:gd name="connsiteY5" fmla="*/ 31034 h 6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34" h="62068">
                  <a:moveTo>
                    <a:pt x="31034" y="0"/>
                  </a:moveTo>
                  <a:lnTo>
                    <a:pt x="0" y="0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31034" y="62069"/>
                  </a:lnTo>
                  <a:lnTo>
                    <a:pt x="31034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51" name="Freeform 350">
              <a:extLst>
                <a:ext uri="{FF2B5EF4-FFF2-40B4-BE49-F238E27FC236}">
                  <a16:creationId xmlns:a16="http://schemas.microsoft.com/office/drawing/2014/main" id="{B11F3DAC-BE62-370C-15A0-A3C6FFA5973B}"/>
                </a:ext>
              </a:extLst>
            </p:cNvPr>
            <p:cNvSpPr/>
            <p:nvPr/>
          </p:nvSpPr>
          <p:spPr>
            <a:xfrm>
              <a:off x="7718950" y="5932264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52" name="Freeform 351">
              <a:extLst>
                <a:ext uri="{FF2B5EF4-FFF2-40B4-BE49-F238E27FC236}">
                  <a16:creationId xmlns:a16="http://schemas.microsoft.com/office/drawing/2014/main" id="{995A7D00-51F2-ED0B-C443-322F800C0701}"/>
                </a:ext>
              </a:extLst>
            </p:cNvPr>
            <p:cNvSpPr/>
            <p:nvPr/>
          </p:nvSpPr>
          <p:spPr>
            <a:xfrm>
              <a:off x="7067225" y="5870195"/>
              <a:ext cx="93103" cy="155172"/>
            </a:xfrm>
            <a:custGeom>
              <a:avLst/>
              <a:gdLst>
                <a:gd name="connsiteX0" fmla="*/ 62069 w 93103"/>
                <a:gd name="connsiteY0" fmla="*/ 93103 h 155172"/>
                <a:gd name="connsiteX1" fmla="*/ 31034 w 93103"/>
                <a:gd name="connsiteY1" fmla="*/ 93103 h 155172"/>
                <a:gd name="connsiteX2" fmla="*/ 31034 w 93103"/>
                <a:gd name="connsiteY2" fmla="*/ 62069 h 155172"/>
                <a:gd name="connsiteX3" fmla="*/ 62069 w 93103"/>
                <a:gd name="connsiteY3" fmla="*/ 62069 h 155172"/>
                <a:gd name="connsiteX4" fmla="*/ 62069 w 93103"/>
                <a:gd name="connsiteY4" fmla="*/ 31034 h 155172"/>
                <a:gd name="connsiteX5" fmla="*/ 93103 w 93103"/>
                <a:gd name="connsiteY5" fmla="*/ 31034 h 155172"/>
                <a:gd name="connsiteX6" fmla="*/ 93103 w 93103"/>
                <a:gd name="connsiteY6" fmla="*/ 0 h 155172"/>
                <a:gd name="connsiteX7" fmla="*/ 62069 w 93103"/>
                <a:gd name="connsiteY7" fmla="*/ 0 h 155172"/>
                <a:gd name="connsiteX8" fmla="*/ 31034 w 93103"/>
                <a:gd name="connsiteY8" fmla="*/ 0 h 155172"/>
                <a:gd name="connsiteX9" fmla="*/ 31034 w 93103"/>
                <a:gd name="connsiteY9" fmla="*/ 31034 h 155172"/>
                <a:gd name="connsiteX10" fmla="*/ 0 w 93103"/>
                <a:gd name="connsiteY10" fmla="*/ 31034 h 155172"/>
                <a:gd name="connsiteX11" fmla="*/ 0 w 93103"/>
                <a:gd name="connsiteY11" fmla="*/ 62069 h 155172"/>
                <a:gd name="connsiteX12" fmla="*/ 0 w 93103"/>
                <a:gd name="connsiteY12" fmla="*/ 93103 h 155172"/>
                <a:gd name="connsiteX13" fmla="*/ 0 w 93103"/>
                <a:gd name="connsiteY13" fmla="*/ 124138 h 155172"/>
                <a:gd name="connsiteX14" fmla="*/ 0 w 93103"/>
                <a:gd name="connsiteY14" fmla="*/ 155172 h 155172"/>
                <a:gd name="connsiteX15" fmla="*/ 31034 w 93103"/>
                <a:gd name="connsiteY15" fmla="*/ 155172 h 155172"/>
                <a:gd name="connsiteX16" fmla="*/ 62069 w 93103"/>
                <a:gd name="connsiteY16" fmla="*/ 155172 h 155172"/>
                <a:gd name="connsiteX17" fmla="*/ 93103 w 93103"/>
                <a:gd name="connsiteY17" fmla="*/ 155172 h 155172"/>
                <a:gd name="connsiteX18" fmla="*/ 93103 w 93103"/>
                <a:gd name="connsiteY18" fmla="*/ 124138 h 155172"/>
                <a:gd name="connsiteX19" fmla="*/ 62069 w 93103"/>
                <a:gd name="connsiteY19" fmla="*/ 124138 h 15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103" h="155172">
                  <a:moveTo>
                    <a:pt x="62069" y="93103"/>
                  </a:moveTo>
                  <a:lnTo>
                    <a:pt x="31034" y="93103"/>
                  </a:lnTo>
                  <a:lnTo>
                    <a:pt x="31034" y="62069"/>
                  </a:lnTo>
                  <a:lnTo>
                    <a:pt x="62069" y="62069"/>
                  </a:lnTo>
                  <a:lnTo>
                    <a:pt x="62069" y="31034"/>
                  </a:lnTo>
                  <a:lnTo>
                    <a:pt x="93103" y="31034"/>
                  </a:lnTo>
                  <a:lnTo>
                    <a:pt x="93103" y="0"/>
                  </a:lnTo>
                  <a:lnTo>
                    <a:pt x="62069" y="0"/>
                  </a:ln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0" y="93103"/>
                  </a:lnTo>
                  <a:lnTo>
                    <a:pt x="0" y="124138"/>
                  </a:lnTo>
                  <a:lnTo>
                    <a:pt x="0" y="155172"/>
                  </a:lnTo>
                  <a:lnTo>
                    <a:pt x="31034" y="155172"/>
                  </a:lnTo>
                  <a:lnTo>
                    <a:pt x="62069" y="155172"/>
                  </a:lnTo>
                  <a:lnTo>
                    <a:pt x="93103" y="155172"/>
                  </a:lnTo>
                  <a:lnTo>
                    <a:pt x="93103" y="124138"/>
                  </a:lnTo>
                  <a:lnTo>
                    <a:pt x="62069" y="124138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53" name="Freeform 352">
              <a:extLst>
                <a:ext uri="{FF2B5EF4-FFF2-40B4-BE49-F238E27FC236}">
                  <a16:creationId xmlns:a16="http://schemas.microsoft.com/office/drawing/2014/main" id="{74CBAD8E-B197-8188-1EF1-AD33C4598A9E}"/>
                </a:ext>
              </a:extLst>
            </p:cNvPr>
            <p:cNvSpPr/>
            <p:nvPr/>
          </p:nvSpPr>
          <p:spPr>
            <a:xfrm>
              <a:off x="7377570" y="5963299"/>
              <a:ext cx="434482" cy="372413"/>
            </a:xfrm>
            <a:custGeom>
              <a:avLst/>
              <a:gdLst>
                <a:gd name="connsiteX0" fmla="*/ 341379 w 434482"/>
                <a:gd name="connsiteY0" fmla="*/ 0 h 372413"/>
                <a:gd name="connsiteX1" fmla="*/ 310345 w 434482"/>
                <a:gd name="connsiteY1" fmla="*/ 0 h 372413"/>
                <a:gd name="connsiteX2" fmla="*/ 310345 w 434482"/>
                <a:gd name="connsiteY2" fmla="*/ 31034 h 372413"/>
                <a:gd name="connsiteX3" fmla="*/ 310345 w 434482"/>
                <a:gd name="connsiteY3" fmla="*/ 62069 h 372413"/>
                <a:gd name="connsiteX4" fmla="*/ 341379 w 434482"/>
                <a:gd name="connsiteY4" fmla="*/ 62069 h 372413"/>
                <a:gd name="connsiteX5" fmla="*/ 341379 w 434482"/>
                <a:gd name="connsiteY5" fmla="*/ 93103 h 372413"/>
                <a:gd name="connsiteX6" fmla="*/ 310345 w 434482"/>
                <a:gd name="connsiteY6" fmla="*/ 93103 h 372413"/>
                <a:gd name="connsiteX7" fmla="*/ 279310 w 434482"/>
                <a:gd name="connsiteY7" fmla="*/ 93103 h 372413"/>
                <a:gd name="connsiteX8" fmla="*/ 248276 w 434482"/>
                <a:gd name="connsiteY8" fmla="*/ 93103 h 372413"/>
                <a:gd name="connsiteX9" fmla="*/ 248276 w 434482"/>
                <a:gd name="connsiteY9" fmla="*/ 62069 h 372413"/>
                <a:gd name="connsiteX10" fmla="*/ 248276 w 434482"/>
                <a:gd name="connsiteY10" fmla="*/ 31034 h 372413"/>
                <a:gd name="connsiteX11" fmla="*/ 217241 w 434482"/>
                <a:gd name="connsiteY11" fmla="*/ 31034 h 372413"/>
                <a:gd name="connsiteX12" fmla="*/ 217241 w 434482"/>
                <a:gd name="connsiteY12" fmla="*/ 62069 h 372413"/>
                <a:gd name="connsiteX13" fmla="*/ 186207 w 434482"/>
                <a:gd name="connsiteY13" fmla="*/ 62069 h 372413"/>
                <a:gd name="connsiteX14" fmla="*/ 186207 w 434482"/>
                <a:gd name="connsiteY14" fmla="*/ 93103 h 372413"/>
                <a:gd name="connsiteX15" fmla="*/ 155172 w 434482"/>
                <a:gd name="connsiteY15" fmla="*/ 93103 h 372413"/>
                <a:gd name="connsiteX16" fmla="*/ 155172 w 434482"/>
                <a:gd name="connsiteY16" fmla="*/ 124138 h 372413"/>
                <a:gd name="connsiteX17" fmla="*/ 186207 w 434482"/>
                <a:gd name="connsiteY17" fmla="*/ 124138 h 372413"/>
                <a:gd name="connsiteX18" fmla="*/ 186207 w 434482"/>
                <a:gd name="connsiteY18" fmla="*/ 155172 h 372413"/>
                <a:gd name="connsiteX19" fmla="*/ 155172 w 434482"/>
                <a:gd name="connsiteY19" fmla="*/ 155172 h 372413"/>
                <a:gd name="connsiteX20" fmla="*/ 124138 w 434482"/>
                <a:gd name="connsiteY20" fmla="*/ 155172 h 372413"/>
                <a:gd name="connsiteX21" fmla="*/ 124138 w 434482"/>
                <a:gd name="connsiteY21" fmla="*/ 124138 h 372413"/>
                <a:gd name="connsiteX22" fmla="*/ 124138 w 434482"/>
                <a:gd name="connsiteY22" fmla="*/ 93103 h 372413"/>
                <a:gd name="connsiteX23" fmla="*/ 93103 w 434482"/>
                <a:gd name="connsiteY23" fmla="*/ 93103 h 372413"/>
                <a:gd name="connsiteX24" fmla="*/ 93103 w 434482"/>
                <a:gd name="connsiteY24" fmla="*/ 124138 h 372413"/>
                <a:gd name="connsiteX25" fmla="*/ 62069 w 434482"/>
                <a:gd name="connsiteY25" fmla="*/ 124138 h 372413"/>
                <a:gd name="connsiteX26" fmla="*/ 62069 w 434482"/>
                <a:gd name="connsiteY26" fmla="*/ 93103 h 372413"/>
                <a:gd name="connsiteX27" fmla="*/ 31034 w 434482"/>
                <a:gd name="connsiteY27" fmla="*/ 93103 h 372413"/>
                <a:gd name="connsiteX28" fmla="*/ 31034 w 434482"/>
                <a:gd name="connsiteY28" fmla="*/ 124138 h 372413"/>
                <a:gd name="connsiteX29" fmla="*/ 31034 w 434482"/>
                <a:gd name="connsiteY29" fmla="*/ 155172 h 372413"/>
                <a:gd name="connsiteX30" fmla="*/ 31034 w 434482"/>
                <a:gd name="connsiteY30" fmla="*/ 186207 h 372413"/>
                <a:gd name="connsiteX31" fmla="*/ 62069 w 434482"/>
                <a:gd name="connsiteY31" fmla="*/ 186207 h 372413"/>
                <a:gd name="connsiteX32" fmla="*/ 62069 w 434482"/>
                <a:gd name="connsiteY32" fmla="*/ 155172 h 372413"/>
                <a:gd name="connsiteX33" fmla="*/ 93103 w 434482"/>
                <a:gd name="connsiteY33" fmla="*/ 155172 h 372413"/>
                <a:gd name="connsiteX34" fmla="*/ 93103 w 434482"/>
                <a:gd name="connsiteY34" fmla="*/ 186207 h 372413"/>
                <a:gd name="connsiteX35" fmla="*/ 62069 w 434482"/>
                <a:gd name="connsiteY35" fmla="*/ 186207 h 372413"/>
                <a:gd name="connsiteX36" fmla="*/ 62069 w 434482"/>
                <a:gd name="connsiteY36" fmla="*/ 217241 h 372413"/>
                <a:gd name="connsiteX37" fmla="*/ 93103 w 434482"/>
                <a:gd name="connsiteY37" fmla="*/ 217241 h 372413"/>
                <a:gd name="connsiteX38" fmla="*/ 124138 w 434482"/>
                <a:gd name="connsiteY38" fmla="*/ 217241 h 372413"/>
                <a:gd name="connsiteX39" fmla="*/ 124138 w 434482"/>
                <a:gd name="connsiteY39" fmla="*/ 186207 h 372413"/>
                <a:gd name="connsiteX40" fmla="*/ 155172 w 434482"/>
                <a:gd name="connsiteY40" fmla="*/ 186207 h 372413"/>
                <a:gd name="connsiteX41" fmla="*/ 155172 w 434482"/>
                <a:gd name="connsiteY41" fmla="*/ 217241 h 372413"/>
                <a:gd name="connsiteX42" fmla="*/ 124138 w 434482"/>
                <a:gd name="connsiteY42" fmla="*/ 217241 h 372413"/>
                <a:gd name="connsiteX43" fmla="*/ 124138 w 434482"/>
                <a:gd name="connsiteY43" fmla="*/ 248276 h 372413"/>
                <a:gd name="connsiteX44" fmla="*/ 93103 w 434482"/>
                <a:gd name="connsiteY44" fmla="*/ 248276 h 372413"/>
                <a:gd name="connsiteX45" fmla="*/ 93103 w 434482"/>
                <a:gd name="connsiteY45" fmla="*/ 279310 h 372413"/>
                <a:gd name="connsiteX46" fmla="*/ 62069 w 434482"/>
                <a:gd name="connsiteY46" fmla="*/ 279310 h 372413"/>
                <a:gd name="connsiteX47" fmla="*/ 62069 w 434482"/>
                <a:gd name="connsiteY47" fmla="*/ 248276 h 372413"/>
                <a:gd name="connsiteX48" fmla="*/ 31034 w 434482"/>
                <a:gd name="connsiteY48" fmla="*/ 248276 h 372413"/>
                <a:gd name="connsiteX49" fmla="*/ 0 w 434482"/>
                <a:gd name="connsiteY49" fmla="*/ 248276 h 372413"/>
                <a:gd name="connsiteX50" fmla="*/ 0 w 434482"/>
                <a:gd name="connsiteY50" fmla="*/ 279310 h 372413"/>
                <a:gd name="connsiteX51" fmla="*/ 31034 w 434482"/>
                <a:gd name="connsiteY51" fmla="*/ 279310 h 372413"/>
                <a:gd name="connsiteX52" fmla="*/ 31034 w 434482"/>
                <a:gd name="connsiteY52" fmla="*/ 310345 h 372413"/>
                <a:gd name="connsiteX53" fmla="*/ 62069 w 434482"/>
                <a:gd name="connsiteY53" fmla="*/ 310345 h 372413"/>
                <a:gd name="connsiteX54" fmla="*/ 62069 w 434482"/>
                <a:gd name="connsiteY54" fmla="*/ 341379 h 372413"/>
                <a:gd name="connsiteX55" fmla="*/ 62069 w 434482"/>
                <a:gd name="connsiteY55" fmla="*/ 372414 h 372413"/>
                <a:gd name="connsiteX56" fmla="*/ 93103 w 434482"/>
                <a:gd name="connsiteY56" fmla="*/ 372414 h 372413"/>
                <a:gd name="connsiteX57" fmla="*/ 93103 w 434482"/>
                <a:gd name="connsiteY57" fmla="*/ 341379 h 372413"/>
                <a:gd name="connsiteX58" fmla="*/ 93103 w 434482"/>
                <a:gd name="connsiteY58" fmla="*/ 310345 h 372413"/>
                <a:gd name="connsiteX59" fmla="*/ 124138 w 434482"/>
                <a:gd name="connsiteY59" fmla="*/ 310345 h 372413"/>
                <a:gd name="connsiteX60" fmla="*/ 124138 w 434482"/>
                <a:gd name="connsiteY60" fmla="*/ 279310 h 372413"/>
                <a:gd name="connsiteX61" fmla="*/ 155172 w 434482"/>
                <a:gd name="connsiteY61" fmla="*/ 279310 h 372413"/>
                <a:gd name="connsiteX62" fmla="*/ 186207 w 434482"/>
                <a:gd name="connsiteY62" fmla="*/ 279310 h 372413"/>
                <a:gd name="connsiteX63" fmla="*/ 186207 w 434482"/>
                <a:gd name="connsiteY63" fmla="*/ 248276 h 372413"/>
                <a:gd name="connsiteX64" fmla="*/ 217241 w 434482"/>
                <a:gd name="connsiteY64" fmla="*/ 248276 h 372413"/>
                <a:gd name="connsiteX65" fmla="*/ 217241 w 434482"/>
                <a:gd name="connsiteY65" fmla="*/ 279310 h 372413"/>
                <a:gd name="connsiteX66" fmla="*/ 186207 w 434482"/>
                <a:gd name="connsiteY66" fmla="*/ 279310 h 372413"/>
                <a:gd name="connsiteX67" fmla="*/ 186207 w 434482"/>
                <a:gd name="connsiteY67" fmla="*/ 310345 h 372413"/>
                <a:gd name="connsiteX68" fmla="*/ 217241 w 434482"/>
                <a:gd name="connsiteY68" fmla="*/ 310345 h 372413"/>
                <a:gd name="connsiteX69" fmla="*/ 217241 w 434482"/>
                <a:gd name="connsiteY69" fmla="*/ 341379 h 372413"/>
                <a:gd name="connsiteX70" fmla="*/ 186207 w 434482"/>
                <a:gd name="connsiteY70" fmla="*/ 341379 h 372413"/>
                <a:gd name="connsiteX71" fmla="*/ 186207 w 434482"/>
                <a:gd name="connsiteY71" fmla="*/ 372414 h 372413"/>
                <a:gd name="connsiteX72" fmla="*/ 217241 w 434482"/>
                <a:gd name="connsiteY72" fmla="*/ 372414 h 372413"/>
                <a:gd name="connsiteX73" fmla="*/ 248276 w 434482"/>
                <a:gd name="connsiteY73" fmla="*/ 372414 h 372413"/>
                <a:gd name="connsiteX74" fmla="*/ 279310 w 434482"/>
                <a:gd name="connsiteY74" fmla="*/ 372414 h 372413"/>
                <a:gd name="connsiteX75" fmla="*/ 279310 w 434482"/>
                <a:gd name="connsiteY75" fmla="*/ 341379 h 372413"/>
                <a:gd name="connsiteX76" fmla="*/ 248276 w 434482"/>
                <a:gd name="connsiteY76" fmla="*/ 341379 h 372413"/>
                <a:gd name="connsiteX77" fmla="*/ 248276 w 434482"/>
                <a:gd name="connsiteY77" fmla="*/ 310345 h 372413"/>
                <a:gd name="connsiteX78" fmla="*/ 248276 w 434482"/>
                <a:gd name="connsiteY78" fmla="*/ 279310 h 372413"/>
                <a:gd name="connsiteX79" fmla="*/ 248276 w 434482"/>
                <a:gd name="connsiteY79" fmla="*/ 248276 h 372413"/>
                <a:gd name="connsiteX80" fmla="*/ 279310 w 434482"/>
                <a:gd name="connsiteY80" fmla="*/ 248276 h 372413"/>
                <a:gd name="connsiteX81" fmla="*/ 310345 w 434482"/>
                <a:gd name="connsiteY81" fmla="*/ 248276 h 372413"/>
                <a:gd name="connsiteX82" fmla="*/ 341379 w 434482"/>
                <a:gd name="connsiteY82" fmla="*/ 248276 h 372413"/>
                <a:gd name="connsiteX83" fmla="*/ 372414 w 434482"/>
                <a:gd name="connsiteY83" fmla="*/ 248276 h 372413"/>
                <a:gd name="connsiteX84" fmla="*/ 372414 w 434482"/>
                <a:gd name="connsiteY84" fmla="*/ 217241 h 372413"/>
                <a:gd name="connsiteX85" fmla="*/ 341379 w 434482"/>
                <a:gd name="connsiteY85" fmla="*/ 217241 h 372413"/>
                <a:gd name="connsiteX86" fmla="*/ 341379 w 434482"/>
                <a:gd name="connsiteY86" fmla="*/ 186207 h 372413"/>
                <a:gd name="connsiteX87" fmla="*/ 372414 w 434482"/>
                <a:gd name="connsiteY87" fmla="*/ 186207 h 372413"/>
                <a:gd name="connsiteX88" fmla="*/ 372414 w 434482"/>
                <a:gd name="connsiteY88" fmla="*/ 155172 h 372413"/>
                <a:gd name="connsiteX89" fmla="*/ 372414 w 434482"/>
                <a:gd name="connsiteY89" fmla="*/ 124138 h 372413"/>
                <a:gd name="connsiteX90" fmla="*/ 403448 w 434482"/>
                <a:gd name="connsiteY90" fmla="*/ 124138 h 372413"/>
                <a:gd name="connsiteX91" fmla="*/ 434483 w 434482"/>
                <a:gd name="connsiteY91" fmla="*/ 124138 h 372413"/>
                <a:gd name="connsiteX92" fmla="*/ 434483 w 434482"/>
                <a:gd name="connsiteY92" fmla="*/ 93103 h 372413"/>
                <a:gd name="connsiteX93" fmla="*/ 403448 w 434482"/>
                <a:gd name="connsiteY93" fmla="*/ 93103 h 372413"/>
                <a:gd name="connsiteX94" fmla="*/ 403448 w 434482"/>
                <a:gd name="connsiteY94" fmla="*/ 62069 h 372413"/>
                <a:gd name="connsiteX95" fmla="*/ 372414 w 434482"/>
                <a:gd name="connsiteY95" fmla="*/ 62069 h 372413"/>
                <a:gd name="connsiteX96" fmla="*/ 372414 w 434482"/>
                <a:gd name="connsiteY96" fmla="*/ 31034 h 372413"/>
                <a:gd name="connsiteX97" fmla="*/ 341379 w 434482"/>
                <a:gd name="connsiteY97" fmla="*/ 31034 h 372413"/>
                <a:gd name="connsiteX98" fmla="*/ 341379 w 434482"/>
                <a:gd name="connsiteY98" fmla="*/ 0 h 372413"/>
                <a:gd name="connsiteX99" fmla="*/ 310345 w 434482"/>
                <a:gd name="connsiteY99" fmla="*/ 217241 h 372413"/>
                <a:gd name="connsiteX100" fmla="*/ 279310 w 434482"/>
                <a:gd name="connsiteY100" fmla="*/ 217241 h 372413"/>
                <a:gd name="connsiteX101" fmla="*/ 248276 w 434482"/>
                <a:gd name="connsiteY101" fmla="*/ 217241 h 372413"/>
                <a:gd name="connsiteX102" fmla="*/ 217241 w 434482"/>
                <a:gd name="connsiteY102" fmla="*/ 217241 h 372413"/>
                <a:gd name="connsiteX103" fmla="*/ 217241 w 434482"/>
                <a:gd name="connsiteY103" fmla="*/ 186207 h 372413"/>
                <a:gd name="connsiteX104" fmla="*/ 217241 w 434482"/>
                <a:gd name="connsiteY104" fmla="*/ 155172 h 372413"/>
                <a:gd name="connsiteX105" fmla="*/ 217241 w 434482"/>
                <a:gd name="connsiteY105" fmla="*/ 124138 h 372413"/>
                <a:gd name="connsiteX106" fmla="*/ 248276 w 434482"/>
                <a:gd name="connsiteY106" fmla="*/ 124138 h 372413"/>
                <a:gd name="connsiteX107" fmla="*/ 279310 w 434482"/>
                <a:gd name="connsiteY107" fmla="*/ 124138 h 372413"/>
                <a:gd name="connsiteX108" fmla="*/ 310345 w 434482"/>
                <a:gd name="connsiteY108" fmla="*/ 124138 h 372413"/>
                <a:gd name="connsiteX109" fmla="*/ 310345 w 434482"/>
                <a:gd name="connsiteY109" fmla="*/ 155172 h 372413"/>
                <a:gd name="connsiteX110" fmla="*/ 310345 w 434482"/>
                <a:gd name="connsiteY110" fmla="*/ 186207 h 372413"/>
                <a:gd name="connsiteX111" fmla="*/ 310345 w 434482"/>
                <a:gd name="connsiteY111" fmla="*/ 217241 h 372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434482" h="372413">
                  <a:moveTo>
                    <a:pt x="341379" y="0"/>
                  </a:moveTo>
                  <a:lnTo>
                    <a:pt x="310345" y="0"/>
                  </a:lnTo>
                  <a:lnTo>
                    <a:pt x="310345" y="31034"/>
                  </a:lnTo>
                  <a:lnTo>
                    <a:pt x="310345" y="62069"/>
                  </a:lnTo>
                  <a:lnTo>
                    <a:pt x="341379" y="62069"/>
                  </a:lnTo>
                  <a:lnTo>
                    <a:pt x="341379" y="93103"/>
                  </a:lnTo>
                  <a:lnTo>
                    <a:pt x="310345" y="93103"/>
                  </a:lnTo>
                  <a:lnTo>
                    <a:pt x="279310" y="93103"/>
                  </a:lnTo>
                  <a:lnTo>
                    <a:pt x="248276" y="93103"/>
                  </a:lnTo>
                  <a:lnTo>
                    <a:pt x="248276" y="62069"/>
                  </a:lnTo>
                  <a:lnTo>
                    <a:pt x="248276" y="31034"/>
                  </a:lnTo>
                  <a:lnTo>
                    <a:pt x="217241" y="31034"/>
                  </a:lnTo>
                  <a:lnTo>
                    <a:pt x="217241" y="62069"/>
                  </a:lnTo>
                  <a:lnTo>
                    <a:pt x="186207" y="62069"/>
                  </a:lnTo>
                  <a:lnTo>
                    <a:pt x="186207" y="93103"/>
                  </a:lnTo>
                  <a:lnTo>
                    <a:pt x="155172" y="93103"/>
                  </a:lnTo>
                  <a:lnTo>
                    <a:pt x="155172" y="124138"/>
                  </a:lnTo>
                  <a:lnTo>
                    <a:pt x="186207" y="124138"/>
                  </a:lnTo>
                  <a:lnTo>
                    <a:pt x="186207" y="155172"/>
                  </a:lnTo>
                  <a:lnTo>
                    <a:pt x="155172" y="155172"/>
                  </a:lnTo>
                  <a:lnTo>
                    <a:pt x="124138" y="155172"/>
                  </a:lnTo>
                  <a:lnTo>
                    <a:pt x="124138" y="124138"/>
                  </a:lnTo>
                  <a:lnTo>
                    <a:pt x="124138" y="93103"/>
                  </a:lnTo>
                  <a:lnTo>
                    <a:pt x="93103" y="93103"/>
                  </a:lnTo>
                  <a:lnTo>
                    <a:pt x="93103" y="124138"/>
                  </a:lnTo>
                  <a:lnTo>
                    <a:pt x="62069" y="124138"/>
                  </a:lnTo>
                  <a:lnTo>
                    <a:pt x="62069" y="93103"/>
                  </a:lnTo>
                  <a:lnTo>
                    <a:pt x="31034" y="93103"/>
                  </a:lnTo>
                  <a:lnTo>
                    <a:pt x="31034" y="124138"/>
                  </a:lnTo>
                  <a:lnTo>
                    <a:pt x="31034" y="155172"/>
                  </a:lnTo>
                  <a:lnTo>
                    <a:pt x="31034" y="186207"/>
                  </a:lnTo>
                  <a:lnTo>
                    <a:pt x="62069" y="186207"/>
                  </a:lnTo>
                  <a:lnTo>
                    <a:pt x="62069" y="155172"/>
                  </a:lnTo>
                  <a:lnTo>
                    <a:pt x="93103" y="155172"/>
                  </a:lnTo>
                  <a:lnTo>
                    <a:pt x="93103" y="186207"/>
                  </a:lnTo>
                  <a:lnTo>
                    <a:pt x="62069" y="186207"/>
                  </a:lnTo>
                  <a:lnTo>
                    <a:pt x="62069" y="217241"/>
                  </a:lnTo>
                  <a:lnTo>
                    <a:pt x="93103" y="217241"/>
                  </a:lnTo>
                  <a:lnTo>
                    <a:pt x="124138" y="217241"/>
                  </a:lnTo>
                  <a:lnTo>
                    <a:pt x="124138" y="186207"/>
                  </a:lnTo>
                  <a:lnTo>
                    <a:pt x="155172" y="186207"/>
                  </a:lnTo>
                  <a:lnTo>
                    <a:pt x="155172" y="217241"/>
                  </a:lnTo>
                  <a:lnTo>
                    <a:pt x="124138" y="217241"/>
                  </a:lnTo>
                  <a:lnTo>
                    <a:pt x="124138" y="248276"/>
                  </a:lnTo>
                  <a:lnTo>
                    <a:pt x="93103" y="248276"/>
                  </a:lnTo>
                  <a:lnTo>
                    <a:pt x="93103" y="279310"/>
                  </a:lnTo>
                  <a:lnTo>
                    <a:pt x="62069" y="279310"/>
                  </a:lnTo>
                  <a:lnTo>
                    <a:pt x="62069" y="248276"/>
                  </a:lnTo>
                  <a:lnTo>
                    <a:pt x="31034" y="248276"/>
                  </a:lnTo>
                  <a:lnTo>
                    <a:pt x="0" y="248276"/>
                  </a:lnTo>
                  <a:lnTo>
                    <a:pt x="0" y="279310"/>
                  </a:lnTo>
                  <a:lnTo>
                    <a:pt x="31034" y="279310"/>
                  </a:lnTo>
                  <a:lnTo>
                    <a:pt x="31034" y="310345"/>
                  </a:lnTo>
                  <a:lnTo>
                    <a:pt x="62069" y="310345"/>
                  </a:lnTo>
                  <a:lnTo>
                    <a:pt x="62069" y="341379"/>
                  </a:lnTo>
                  <a:lnTo>
                    <a:pt x="62069" y="372414"/>
                  </a:lnTo>
                  <a:lnTo>
                    <a:pt x="93103" y="372414"/>
                  </a:lnTo>
                  <a:lnTo>
                    <a:pt x="93103" y="341379"/>
                  </a:lnTo>
                  <a:lnTo>
                    <a:pt x="93103" y="310345"/>
                  </a:lnTo>
                  <a:lnTo>
                    <a:pt x="124138" y="310345"/>
                  </a:lnTo>
                  <a:lnTo>
                    <a:pt x="124138" y="279310"/>
                  </a:lnTo>
                  <a:lnTo>
                    <a:pt x="155172" y="279310"/>
                  </a:lnTo>
                  <a:lnTo>
                    <a:pt x="186207" y="279310"/>
                  </a:lnTo>
                  <a:lnTo>
                    <a:pt x="186207" y="248276"/>
                  </a:lnTo>
                  <a:lnTo>
                    <a:pt x="217241" y="248276"/>
                  </a:lnTo>
                  <a:lnTo>
                    <a:pt x="217241" y="279310"/>
                  </a:lnTo>
                  <a:lnTo>
                    <a:pt x="186207" y="279310"/>
                  </a:lnTo>
                  <a:lnTo>
                    <a:pt x="186207" y="310345"/>
                  </a:lnTo>
                  <a:lnTo>
                    <a:pt x="217241" y="310345"/>
                  </a:lnTo>
                  <a:lnTo>
                    <a:pt x="217241" y="341379"/>
                  </a:lnTo>
                  <a:lnTo>
                    <a:pt x="186207" y="341379"/>
                  </a:lnTo>
                  <a:lnTo>
                    <a:pt x="186207" y="372414"/>
                  </a:lnTo>
                  <a:lnTo>
                    <a:pt x="217241" y="372414"/>
                  </a:lnTo>
                  <a:lnTo>
                    <a:pt x="248276" y="372414"/>
                  </a:lnTo>
                  <a:lnTo>
                    <a:pt x="279310" y="372414"/>
                  </a:lnTo>
                  <a:lnTo>
                    <a:pt x="279310" y="341379"/>
                  </a:lnTo>
                  <a:lnTo>
                    <a:pt x="248276" y="341379"/>
                  </a:lnTo>
                  <a:lnTo>
                    <a:pt x="248276" y="310345"/>
                  </a:lnTo>
                  <a:lnTo>
                    <a:pt x="248276" y="279310"/>
                  </a:lnTo>
                  <a:lnTo>
                    <a:pt x="248276" y="248276"/>
                  </a:lnTo>
                  <a:lnTo>
                    <a:pt x="279310" y="248276"/>
                  </a:lnTo>
                  <a:lnTo>
                    <a:pt x="310345" y="248276"/>
                  </a:lnTo>
                  <a:lnTo>
                    <a:pt x="341379" y="248276"/>
                  </a:lnTo>
                  <a:lnTo>
                    <a:pt x="372414" y="248276"/>
                  </a:lnTo>
                  <a:lnTo>
                    <a:pt x="372414" y="217241"/>
                  </a:lnTo>
                  <a:lnTo>
                    <a:pt x="341379" y="217241"/>
                  </a:lnTo>
                  <a:lnTo>
                    <a:pt x="341379" y="186207"/>
                  </a:lnTo>
                  <a:lnTo>
                    <a:pt x="372414" y="186207"/>
                  </a:lnTo>
                  <a:lnTo>
                    <a:pt x="372414" y="155172"/>
                  </a:lnTo>
                  <a:lnTo>
                    <a:pt x="372414" y="124138"/>
                  </a:lnTo>
                  <a:lnTo>
                    <a:pt x="403448" y="124138"/>
                  </a:lnTo>
                  <a:lnTo>
                    <a:pt x="434483" y="124138"/>
                  </a:lnTo>
                  <a:lnTo>
                    <a:pt x="434483" y="93103"/>
                  </a:lnTo>
                  <a:lnTo>
                    <a:pt x="403448" y="93103"/>
                  </a:lnTo>
                  <a:lnTo>
                    <a:pt x="403448" y="62069"/>
                  </a:lnTo>
                  <a:lnTo>
                    <a:pt x="372414" y="62069"/>
                  </a:lnTo>
                  <a:lnTo>
                    <a:pt x="372414" y="31034"/>
                  </a:lnTo>
                  <a:lnTo>
                    <a:pt x="341379" y="31034"/>
                  </a:lnTo>
                  <a:lnTo>
                    <a:pt x="341379" y="0"/>
                  </a:lnTo>
                  <a:close/>
                  <a:moveTo>
                    <a:pt x="310345" y="217241"/>
                  </a:moveTo>
                  <a:lnTo>
                    <a:pt x="279310" y="217241"/>
                  </a:lnTo>
                  <a:lnTo>
                    <a:pt x="248276" y="217241"/>
                  </a:lnTo>
                  <a:lnTo>
                    <a:pt x="217241" y="217241"/>
                  </a:lnTo>
                  <a:lnTo>
                    <a:pt x="217241" y="186207"/>
                  </a:lnTo>
                  <a:lnTo>
                    <a:pt x="217241" y="155172"/>
                  </a:lnTo>
                  <a:lnTo>
                    <a:pt x="217241" y="124138"/>
                  </a:lnTo>
                  <a:lnTo>
                    <a:pt x="248276" y="124138"/>
                  </a:lnTo>
                  <a:lnTo>
                    <a:pt x="279310" y="124138"/>
                  </a:lnTo>
                  <a:lnTo>
                    <a:pt x="310345" y="124138"/>
                  </a:lnTo>
                  <a:lnTo>
                    <a:pt x="310345" y="155172"/>
                  </a:lnTo>
                  <a:lnTo>
                    <a:pt x="310345" y="186207"/>
                  </a:lnTo>
                  <a:lnTo>
                    <a:pt x="310345" y="217241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54" name="Freeform 353">
              <a:extLst>
                <a:ext uri="{FF2B5EF4-FFF2-40B4-BE49-F238E27FC236}">
                  <a16:creationId xmlns:a16="http://schemas.microsoft.com/office/drawing/2014/main" id="{0CD6B249-7BCA-AFE1-AF98-EC11B635BC43}"/>
                </a:ext>
              </a:extLst>
            </p:cNvPr>
            <p:cNvSpPr/>
            <p:nvPr/>
          </p:nvSpPr>
          <p:spPr>
            <a:xfrm>
              <a:off x="7749984" y="5963299"/>
              <a:ext cx="62068" cy="31034"/>
            </a:xfrm>
            <a:custGeom>
              <a:avLst/>
              <a:gdLst>
                <a:gd name="connsiteX0" fmla="*/ 31034 w 62068"/>
                <a:gd name="connsiteY0" fmla="*/ 31034 h 31034"/>
                <a:gd name="connsiteX1" fmla="*/ 62069 w 62068"/>
                <a:gd name="connsiteY1" fmla="*/ 31034 h 31034"/>
                <a:gd name="connsiteX2" fmla="*/ 62069 w 62068"/>
                <a:gd name="connsiteY2" fmla="*/ 0 h 31034"/>
                <a:gd name="connsiteX3" fmla="*/ 31034 w 62068"/>
                <a:gd name="connsiteY3" fmla="*/ 0 h 31034"/>
                <a:gd name="connsiteX4" fmla="*/ 0 w 62068"/>
                <a:gd name="connsiteY4" fmla="*/ 0 h 31034"/>
                <a:gd name="connsiteX5" fmla="*/ 0 w 62068"/>
                <a:gd name="connsiteY5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068" h="31034">
                  <a:moveTo>
                    <a:pt x="31034" y="31034"/>
                  </a:moveTo>
                  <a:lnTo>
                    <a:pt x="62069" y="31034"/>
                  </a:lnTo>
                  <a:lnTo>
                    <a:pt x="62069" y="0"/>
                  </a:ln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55" name="Freeform 354">
              <a:extLst>
                <a:ext uri="{FF2B5EF4-FFF2-40B4-BE49-F238E27FC236}">
                  <a16:creationId xmlns:a16="http://schemas.microsoft.com/office/drawing/2014/main" id="{87675D57-E3DC-8AE1-2AE5-1880CBBCD3AA}"/>
                </a:ext>
              </a:extLst>
            </p:cNvPr>
            <p:cNvSpPr/>
            <p:nvPr/>
          </p:nvSpPr>
          <p:spPr>
            <a:xfrm>
              <a:off x="7501708" y="5839161"/>
              <a:ext cx="93103" cy="186206"/>
            </a:xfrm>
            <a:custGeom>
              <a:avLst/>
              <a:gdLst>
                <a:gd name="connsiteX0" fmla="*/ 62069 w 93103"/>
                <a:gd name="connsiteY0" fmla="*/ 155172 h 186206"/>
                <a:gd name="connsiteX1" fmla="*/ 93103 w 93103"/>
                <a:gd name="connsiteY1" fmla="*/ 155172 h 186206"/>
                <a:gd name="connsiteX2" fmla="*/ 93103 w 93103"/>
                <a:gd name="connsiteY2" fmla="*/ 124138 h 186206"/>
                <a:gd name="connsiteX3" fmla="*/ 93103 w 93103"/>
                <a:gd name="connsiteY3" fmla="*/ 93103 h 186206"/>
                <a:gd name="connsiteX4" fmla="*/ 62069 w 93103"/>
                <a:gd name="connsiteY4" fmla="*/ 93103 h 186206"/>
                <a:gd name="connsiteX5" fmla="*/ 62069 w 93103"/>
                <a:gd name="connsiteY5" fmla="*/ 62069 h 186206"/>
                <a:gd name="connsiteX6" fmla="*/ 93103 w 93103"/>
                <a:gd name="connsiteY6" fmla="*/ 62069 h 186206"/>
                <a:gd name="connsiteX7" fmla="*/ 93103 w 93103"/>
                <a:gd name="connsiteY7" fmla="*/ 31034 h 186206"/>
                <a:gd name="connsiteX8" fmla="*/ 62069 w 93103"/>
                <a:gd name="connsiteY8" fmla="*/ 31034 h 186206"/>
                <a:gd name="connsiteX9" fmla="*/ 31034 w 93103"/>
                <a:gd name="connsiteY9" fmla="*/ 31034 h 186206"/>
                <a:gd name="connsiteX10" fmla="*/ 31034 w 93103"/>
                <a:gd name="connsiteY10" fmla="*/ 0 h 186206"/>
                <a:gd name="connsiteX11" fmla="*/ 0 w 93103"/>
                <a:gd name="connsiteY11" fmla="*/ 0 h 186206"/>
                <a:gd name="connsiteX12" fmla="*/ 0 w 93103"/>
                <a:gd name="connsiteY12" fmla="*/ 31034 h 186206"/>
                <a:gd name="connsiteX13" fmla="*/ 0 w 93103"/>
                <a:gd name="connsiteY13" fmla="*/ 62069 h 186206"/>
                <a:gd name="connsiteX14" fmla="*/ 31034 w 93103"/>
                <a:gd name="connsiteY14" fmla="*/ 62069 h 186206"/>
                <a:gd name="connsiteX15" fmla="*/ 31034 w 93103"/>
                <a:gd name="connsiteY15" fmla="*/ 93103 h 186206"/>
                <a:gd name="connsiteX16" fmla="*/ 31034 w 93103"/>
                <a:gd name="connsiteY16" fmla="*/ 124138 h 186206"/>
                <a:gd name="connsiteX17" fmla="*/ 0 w 93103"/>
                <a:gd name="connsiteY17" fmla="*/ 124138 h 186206"/>
                <a:gd name="connsiteX18" fmla="*/ 0 w 93103"/>
                <a:gd name="connsiteY18" fmla="*/ 155172 h 186206"/>
                <a:gd name="connsiteX19" fmla="*/ 31034 w 93103"/>
                <a:gd name="connsiteY19" fmla="*/ 155172 h 186206"/>
                <a:gd name="connsiteX20" fmla="*/ 31034 w 93103"/>
                <a:gd name="connsiteY20" fmla="*/ 186207 h 186206"/>
                <a:gd name="connsiteX21" fmla="*/ 62069 w 93103"/>
                <a:gd name="connsiteY21" fmla="*/ 186207 h 18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103" h="186206">
                  <a:moveTo>
                    <a:pt x="62069" y="155172"/>
                  </a:moveTo>
                  <a:lnTo>
                    <a:pt x="93103" y="155172"/>
                  </a:lnTo>
                  <a:lnTo>
                    <a:pt x="93103" y="124138"/>
                  </a:lnTo>
                  <a:lnTo>
                    <a:pt x="93103" y="93103"/>
                  </a:lnTo>
                  <a:lnTo>
                    <a:pt x="62069" y="93103"/>
                  </a:lnTo>
                  <a:lnTo>
                    <a:pt x="62069" y="62069"/>
                  </a:lnTo>
                  <a:lnTo>
                    <a:pt x="93103" y="62069"/>
                  </a:lnTo>
                  <a:lnTo>
                    <a:pt x="93103" y="31034"/>
                  </a:lnTo>
                  <a:lnTo>
                    <a:pt x="62069" y="31034"/>
                  </a:lnTo>
                  <a:lnTo>
                    <a:pt x="31034" y="31034"/>
                  </a:ln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31034" y="62069"/>
                  </a:lnTo>
                  <a:lnTo>
                    <a:pt x="31034" y="93103"/>
                  </a:lnTo>
                  <a:lnTo>
                    <a:pt x="31034" y="124138"/>
                  </a:lnTo>
                  <a:lnTo>
                    <a:pt x="0" y="124138"/>
                  </a:lnTo>
                  <a:lnTo>
                    <a:pt x="0" y="155172"/>
                  </a:lnTo>
                  <a:lnTo>
                    <a:pt x="31034" y="155172"/>
                  </a:lnTo>
                  <a:lnTo>
                    <a:pt x="31034" y="186207"/>
                  </a:lnTo>
                  <a:lnTo>
                    <a:pt x="62069" y="186207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56" name="Freeform 355">
              <a:extLst>
                <a:ext uri="{FF2B5EF4-FFF2-40B4-BE49-F238E27FC236}">
                  <a16:creationId xmlns:a16="http://schemas.microsoft.com/office/drawing/2014/main" id="{FCC9D5A3-28B0-2E4B-3639-E8E85484A57F}"/>
                </a:ext>
              </a:extLst>
            </p:cNvPr>
            <p:cNvSpPr/>
            <p:nvPr/>
          </p:nvSpPr>
          <p:spPr>
            <a:xfrm>
              <a:off x="7812053" y="5994333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57" name="Freeform 356">
              <a:extLst>
                <a:ext uri="{FF2B5EF4-FFF2-40B4-BE49-F238E27FC236}">
                  <a16:creationId xmlns:a16="http://schemas.microsoft.com/office/drawing/2014/main" id="{A09B38AD-8785-9F52-BF48-D8DF913F15B1}"/>
                </a:ext>
              </a:extLst>
            </p:cNvPr>
            <p:cNvSpPr/>
            <p:nvPr/>
          </p:nvSpPr>
          <p:spPr>
            <a:xfrm>
              <a:off x="7501708" y="6025368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58" name="Freeform 357">
              <a:extLst>
                <a:ext uri="{FF2B5EF4-FFF2-40B4-BE49-F238E27FC236}">
                  <a16:creationId xmlns:a16="http://schemas.microsoft.com/office/drawing/2014/main" id="{ED89B316-785D-DC21-7E92-82531CD17B33}"/>
                </a:ext>
              </a:extLst>
            </p:cNvPr>
            <p:cNvSpPr/>
            <p:nvPr/>
          </p:nvSpPr>
          <p:spPr>
            <a:xfrm>
              <a:off x="6943088" y="5963299"/>
              <a:ext cx="93103" cy="124137"/>
            </a:xfrm>
            <a:custGeom>
              <a:avLst/>
              <a:gdLst>
                <a:gd name="connsiteX0" fmla="*/ 62069 w 93103"/>
                <a:gd name="connsiteY0" fmla="*/ 124138 h 124137"/>
                <a:gd name="connsiteX1" fmla="*/ 62069 w 93103"/>
                <a:gd name="connsiteY1" fmla="*/ 93103 h 124137"/>
                <a:gd name="connsiteX2" fmla="*/ 62069 w 93103"/>
                <a:gd name="connsiteY2" fmla="*/ 62069 h 124137"/>
                <a:gd name="connsiteX3" fmla="*/ 93103 w 93103"/>
                <a:gd name="connsiteY3" fmla="*/ 62069 h 124137"/>
                <a:gd name="connsiteX4" fmla="*/ 93103 w 93103"/>
                <a:gd name="connsiteY4" fmla="*/ 31034 h 124137"/>
                <a:gd name="connsiteX5" fmla="*/ 62069 w 93103"/>
                <a:gd name="connsiteY5" fmla="*/ 31034 h 124137"/>
                <a:gd name="connsiteX6" fmla="*/ 31034 w 93103"/>
                <a:gd name="connsiteY6" fmla="*/ 31034 h 124137"/>
                <a:gd name="connsiteX7" fmla="*/ 31034 w 93103"/>
                <a:gd name="connsiteY7" fmla="*/ 0 h 124137"/>
                <a:gd name="connsiteX8" fmla="*/ 0 w 93103"/>
                <a:gd name="connsiteY8" fmla="*/ 0 h 124137"/>
                <a:gd name="connsiteX9" fmla="*/ 0 w 93103"/>
                <a:gd name="connsiteY9" fmla="*/ 31034 h 124137"/>
                <a:gd name="connsiteX10" fmla="*/ 0 w 93103"/>
                <a:gd name="connsiteY10" fmla="*/ 62069 h 124137"/>
                <a:gd name="connsiteX11" fmla="*/ 0 w 93103"/>
                <a:gd name="connsiteY11" fmla="*/ 93103 h 124137"/>
                <a:gd name="connsiteX12" fmla="*/ 0 w 93103"/>
                <a:gd name="connsiteY12" fmla="*/ 124138 h 124137"/>
                <a:gd name="connsiteX13" fmla="*/ 31034 w 93103"/>
                <a:gd name="connsiteY13" fmla="*/ 124138 h 12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103" h="124137">
                  <a:moveTo>
                    <a:pt x="62069" y="124138"/>
                  </a:moveTo>
                  <a:lnTo>
                    <a:pt x="62069" y="93103"/>
                  </a:lnTo>
                  <a:lnTo>
                    <a:pt x="62069" y="62069"/>
                  </a:lnTo>
                  <a:lnTo>
                    <a:pt x="93103" y="62069"/>
                  </a:lnTo>
                  <a:lnTo>
                    <a:pt x="93103" y="31034"/>
                  </a:lnTo>
                  <a:lnTo>
                    <a:pt x="62069" y="31034"/>
                  </a:lnTo>
                  <a:lnTo>
                    <a:pt x="31034" y="31034"/>
                  </a:ln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0" y="93103"/>
                  </a:lnTo>
                  <a:lnTo>
                    <a:pt x="0" y="124138"/>
                  </a:lnTo>
                  <a:lnTo>
                    <a:pt x="31034" y="124138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59" name="Freeform 358">
              <a:extLst>
                <a:ext uri="{FF2B5EF4-FFF2-40B4-BE49-F238E27FC236}">
                  <a16:creationId xmlns:a16="http://schemas.microsoft.com/office/drawing/2014/main" id="{06EB404C-A20D-16DE-46C5-72C5F5453438}"/>
                </a:ext>
              </a:extLst>
            </p:cNvPr>
            <p:cNvSpPr/>
            <p:nvPr/>
          </p:nvSpPr>
          <p:spPr>
            <a:xfrm>
              <a:off x="7067225" y="6056402"/>
              <a:ext cx="93103" cy="31034"/>
            </a:xfrm>
            <a:custGeom>
              <a:avLst/>
              <a:gdLst>
                <a:gd name="connsiteX0" fmla="*/ 31034 w 93103"/>
                <a:gd name="connsiteY0" fmla="*/ 0 h 31034"/>
                <a:gd name="connsiteX1" fmla="*/ 0 w 93103"/>
                <a:gd name="connsiteY1" fmla="*/ 0 h 31034"/>
                <a:gd name="connsiteX2" fmla="*/ 0 w 93103"/>
                <a:gd name="connsiteY2" fmla="*/ 31034 h 31034"/>
                <a:gd name="connsiteX3" fmla="*/ 31034 w 93103"/>
                <a:gd name="connsiteY3" fmla="*/ 31034 h 31034"/>
                <a:gd name="connsiteX4" fmla="*/ 62069 w 93103"/>
                <a:gd name="connsiteY4" fmla="*/ 31034 h 31034"/>
                <a:gd name="connsiteX5" fmla="*/ 93103 w 93103"/>
                <a:gd name="connsiteY5" fmla="*/ 31034 h 31034"/>
                <a:gd name="connsiteX6" fmla="*/ 93103 w 93103"/>
                <a:gd name="connsiteY6" fmla="*/ 0 h 31034"/>
                <a:gd name="connsiteX7" fmla="*/ 62069 w 93103"/>
                <a:gd name="connsiteY7" fmla="*/ 0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03" h="31034">
                  <a:moveTo>
                    <a:pt x="31034" y="0"/>
                  </a:moveTo>
                  <a:lnTo>
                    <a:pt x="0" y="0"/>
                  </a:lnTo>
                  <a:lnTo>
                    <a:pt x="0" y="31034"/>
                  </a:lnTo>
                  <a:lnTo>
                    <a:pt x="31034" y="31034"/>
                  </a:lnTo>
                  <a:lnTo>
                    <a:pt x="62069" y="31034"/>
                  </a:lnTo>
                  <a:lnTo>
                    <a:pt x="93103" y="31034"/>
                  </a:lnTo>
                  <a:lnTo>
                    <a:pt x="93103" y="0"/>
                  </a:lnTo>
                  <a:lnTo>
                    <a:pt x="62069" y="0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60" name="Freeform 359">
              <a:extLst>
                <a:ext uri="{FF2B5EF4-FFF2-40B4-BE49-F238E27FC236}">
                  <a16:creationId xmlns:a16="http://schemas.microsoft.com/office/drawing/2014/main" id="{A2BAB476-B968-6E76-C597-B5217A31781C}"/>
                </a:ext>
              </a:extLst>
            </p:cNvPr>
            <p:cNvSpPr/>
            <p:nvPr/>
          </p:nvSpPr>
          <p:spPr>
            <a:xfrm>
              <a:off x="7036191" y="5435713"/>
              <a:ext cx="465517" cy="775862"/>
            </a:xfrm>
            <a:custGeom>
              <a:avLst/>
              <a:gdLst>
                <a:gd name="connsiteX0" fmla="*/ 279310 w 465517"/>
                <a:gd name="connsiteY0" fmla="*/ 682759 h 775862"/>
                <a:gd name="connsiteX1" fmla="*/ 279310 w 465517"/>
                <a:gd name="connsiteY1" fmla="*/ 713793 h 775862"/>
                <a:gd name="connsiteX2" fmla="*/ 310345 w 465517"/>
                <a:gd name="connsiteY2" fmla="*/ 713793 h 775862"/>
                <a:gd name="connsiteX3" fmla="*/ 310345 w 465517"/>
                <a:gd name="connsiteY3" fmla="*/ 744828 h 775862"/>
                <a:gd name="connsiteX4" fmla="*/ 310345 w 465517"/>
                <a:gd name="connsiteY4" fmla="*/ 775862 h 775862"/>
                <a:gd name="connsiteX5" fmla="*/ 341379 w 465517"/>
                <a:gd name="connsiteY5" fmla="*/ 775862 h 775862"/>
                <a:gd name="connsiteX6" fmla="*/ 341379 w 465517"/>
                <a:gd name="connsiteY6" fmla="*/ 744828 h 775862"/>
                <a:gd name="connsiteX7" fmla="*/ 341379 w 465517"/>
                <a:gd name="connsiteY7" fmla="*/ 713793 h 775862"/>
                <a:gd name="connsiteX8" fmla="*/ 341379 w 465517"/>
                <a:gd name="connsiteY8" fmla="*/ 682759 h 775862"/>
                <a:gd name="connsiteX9" fmla="*/ 341379 w 465517"/>
                <a:gd name="connsiteY9" fmla="*/ 651724 h 775862"/>
                <a:gd name="connsiteX10" fmla="*/ 341379 w 465517"/>
                <a:gd name="connsiteY10" fmla="*/ 620690 h 775862"/>
                <a:gd name="connsiteX11" fmla="*/ 341379 w 465517"/>
                <a:gd name="connsiteY11" fmla="*/ 589655 h 775862"/>
                <a:gd name="connsiteX12" fmla="*/ 372414 w 465517"/>
                <a:gd name="connsiteY12" fmla="*/ 589655 h 775862"/>
                <a:gd name="connsiteX13" fmla="*/ 403448 w 465517"/>
                <a:gd name="connsiteY13" fmla="*/ 589655 h 775862"/>
                <a:gd name="connsiteX14" fmla="*/ 403448 w 465517"/>
                <a:gd name="connsiteY14" fmla="*/ 558621 h 775862"/>
                <a:gd name="connsiteX15" fmla="*/ 434483 w 465517"/>
                <a:gd name="connsiteY15" fmla="*/ 558621 h 775862"/>
                <a:gd name="connsiteX16" fmla="*/ 434483 w 465517"/>
                <a:gd name="connsiteY16" fmla="*/ 527586 h 775862"/>
                <a:gd name="connsiteX17" fmla="*/ 434483 w 465517"/>
                <a:gd name="connsiteY17" fmla="*/ 496552 h 775862"/>
                <a:gd name="connsiteX18" fmla="*/ 403448 w 465517"/>
                <a:gd name="connsiteY18" fmla="*/ 496552 h 775862"/>
                <a:gd name="connsiteX19" fmla="*/ 403448 w 465517"/>
                <a:gd name="connsiteY19" fmla="*/ 465517 h 775862"/>
                <a:gd name="connsiteX20" fmla="*/ 434483 w 465517"/>
                <a:gd name="connsiteY20" fmla="*/ 465517 h 775862"/>
                <a:gd name="connsiteX21" fmla="*/ 434483 w 465517"/>
                <a:gd name="connsiteY21" fmla="*/ 434483 h 775862"/>
                <a:gd name="connsiteX22" fmla="*/ 403448 w 465517"/>
                <a:gd name="connsiteY22" fmla="*/ 434483 h 775862"/>
                <a:gd name="connsiteX23" fmla="*/ 403448 w 465517"/>
                <a:gd name="connsiteY23" fmla="*/ 403448 h 775862"/>
                <a:gd name="connsiteX24" fmla="*/ 403448 w 465517"/>
                <a:gd name="connsiteY24" fmla="*/ 372414 h 775862"/>
                <a:gd name="connsiteX25" fmla="*/ 403448 w 465517"/>
                <a:gd name="connsiteY25" fmla="*/ 341379 h 775862"/>
                <a:gd name="connsiteX26" fmla="*/ 403448 w 465517"/>
                <a:gd name="connsiteY26" fmla="*/ 310345 h 775862"/>
                <a:gd name="connsiteX27" fmla="*/ 434483 w 465517"/>
                <a:gd name="connsiteY27" fmla="*/ 310345 h 775862"/>
                <a:gd name="connsiteX28" fmla="*/ 434483 w 465517"/>
                <a:gd name="connsiteY28" fmla="*/ 279310 h 775862"/>
                <a:gd name="connsiteX29" fmla="*/ 403448 w 465517"/>
                <a:gd name="connsiteY29" fmla="*/ 279310 h 775862"/>
                <a:gd name="connsiteX30" fmla="*/ 403448 w 465517"/>
                <a:gd name="connsiteY30" fmla="*/ 248276 h 775862"/>
                <a:gd name="connsiteX31" fmla="*/ 403448 w 465517"/>
                <a:gd name="connsiteY31" fmla="*/ 217241 h 775862"/>
                <a:gd name="connsiteX32" fmla="*/ 372414 w 465517"/>
                <a:gd name="connsiteY32" fmla="*/ 217241 h 775862"/>
                <a:gd name="connsiteX33" fmla="*/ 372414 w 465517"/>
                <a:gd name="connsiteY33" fmla="*/ 186207 h 775862"/>
                <a:gd name="connsiteX34" fmla="*/ 372414 w 465517"/>
                <a:gd name="connsiteY34" fmla="*/ 155172 h 775862"/>
                <a:gd name="connsiteX35" fmla="*/ 372414 w 465517"/>
                <a:gd name="connsiteY35" fmla="*/ 124138 h 775862"/>
                <a:gd name="connsiteX36" fmla="*/ 403448 w 465517"/>
                <a:gd name="connsiteY36" fmla="*/ 124138 h 775862"/>
                <a:gd name="connsiteX37" fmla="*/ 403448 w 465517"/>
                <a:gd name="connsiteY37" fmla="*/ 93103 h 775862"/>
                <a:gd name="connsiteX38" fmla="*/ 434483 w 465517"/>
                <a:gd name="connsiteY38" fmla="*/ 93103 h 775862"/>
                <a:gd name="connsiteX39" fmla="*/ 434483 w 465517"/>
                <a:gd name="connsiteY39" fmla="*/ 62069 h 775862"/>
                <a:gd name="connsiteX40" fmla="*/ 465517 w 465517"/>
                <a:gd name="connsiteY40" fmla="*/ 62069 h 775862"/>
                <a:gd name="connsiteX41" fmla="*/ 465517 w 465517"/>
                <a:gd name="connsiteY41" fmla="*/ 31034 h 775862"/>
                <a:gd name="connsiteX42" fmla="*/ 434483 w 465517"/>
                <a:gd name="connsiteY42" fmla="*/ 31034 h 775862"/>
                <a:gd name="connsiteX43" fmla="*/ 434483 w 465517"/>
                <a:gd name="connsiteY43" fmla="*/ 0 h 775862"/>
                <a:gd name="connsiteX44" fmla="*/ 403448 w 465517"/>
                <a:gd name="connsiteY44" fmla="*/ 0 h 775862"/>
                <a:gd name="connsiteX45" fmla="*/ 403448 w 465517"/>
                <a:gd name="connsiteY45" fmla="*/ 31034 h 775862"/>
                <a:gd name="connsiteX46" fmla="*/ 403448 w 465517"/>
                <a:gd name="connsiteY46" fmla="*/ 62069 h 775862"/>
                <a:gd name="connsiteX47" fmla="*/ 372414 w 465517"/>
                <a:gd name="connsiteY47" fmla="*/ 62069 h 775862"/>
                <a:gd name="connsiteX48" fmla="*/ 372414 w 465517"/>
                <a:gd name="connsiteY48" fmla="*/ 93103 h 775862"/>
                <a:gd name="connsiteX49" fmla="*/ 341379 w 465517"/>
                <a:gd name="connsiteY49" fmla="*/ 93103 h 775862"/>
                <a:gd name="connsiteX50" fmla="*/ 341379 w 465517"/>
                <a:gd name="connsiteY50" fmla="*/ 124138 h 775862"/>
                <a:gd name="connsiteX51" fmla="*/ 310345 w 465517"/>
                <a:gd name="connsiteY51" fmla="*/ 124138 h 775862"/>
                <a:gd name="connsiteX52" fmla="*/ 310345 w 465517"/>
                <a:gd name="connsiteY52" fmla="*/ 155172 h 775862"/>
                <a:gd name="connsiteX53" fmla="*/ 310345 w 465517"/>
                <a:gd name="connsiteY53" fmla="*/ 186207 h 775862"/>
                <a:gd name="connsiteX54" fmla="*/ 341379 w 465517"/>
                <a:gd name="connsiteY54" fmla="*/ 186207 h 775862"/>
                <a:gd name="connsiteX55" fmla="*/ 341379 w 465517"/>
                <a:gd name="connsiteY55" fmla="*/ 217241 h 775862"/>
                <a:gd name="connsiteX56" fmla="*/ 341379 w 465517"/>
                <a:gd name="connsiteY56" fmla="*/ 248276 h 775862"/>
                <a:gd name="connsiteX57" fmla="*/ 310345 w 465517"/>
                <a:gd name="connsiteY57" fmla="*/ 248276 h 775862"/>
                <a:gd name="connsiteX58" fmla="*/ 310345 w 465517"/>
                <a:gd name="connsiteY58" fmla="*/ 279310 h 775862"/>
                <a:gd name="connsiteX59" fmla="*/ 341379 w 465517"/>
                <a:gd name="connsiteY59" fmla="*/ 279310 h 775862"/>
                <a:gd name="connsiteX60" fmla="*/ 341379 w 465517"/>
                <a:gd name="connsiteY60" fmla="*/ 310345 h 775862"/>
                <a:gd name="connsiteX61" fmla="*/ 341379 w 465517"/>
                <a:gd name="connsiteY61" fmla="*/ 341379 h 775862"/>
                <a:gd name="connsiteX62" fmla="*/ 341379 w 465517"/>
                <a:gd name="connsiteY62" fmla="*/ 372414 h 775862"/>
                <a:gd name="connsiteX63" fmla="*/ 310345 w 465517"/>
                <a:gd name="connsiteY63" fmla="*/ 372414 h 775862"/>
                <a:gd name="connsiteX64" fmla="*/ 279310 w 465517"/>
                <a:gd name="connsiteY64" fmla="*/ 372414 h 775862"/>
                <a:gd name="connsiteX65" fmla="*/ 248276 w 465517"/>
                <a:gd name="connsiteY65" fmla="*/ 372414 h 775862"/>
                <a:gd name="connsiteX66" fmla="*/ 248276 w 465517"/>
                <a:gd name="connsiteY66" fmla="*/ 341379 h 775862"/>
                <a:gd name="connsiteX67" fmla="*/ 217241 w 465517"/>
                <a:gd name="connsiteY67" fmla="*/ 341379 h 775862"/>
                <a:gd name="connsiteX68" fmla="*/ 217241 w 465517"/>
                <a:gd name="connsiteY68" fmla="*/ 310345 h 775862"/>
                <a:gd name="connsiteX69" fmla="*/ 217241 w 465517"/>
                <a:gd name="connsiteY69" fmla="*/ 279310 h 775862"/>
                <a:gd name="connsiteX70" fmla="*/ 186207 w 465517"/>
                <a:gd name="connsiteY70" fmla="*/ 279310 h 775862"/>
                <a:gd name="connsiteX71" fmla="*/ 186207 w 465517"/>
                <a:gd name="connsiteY71" fmla="*/ 248276 h 775862"/>
                <a:gd name="connsiteX72" fmla="*/ 155172 w 465517"/>
                <a:gd name="connsiteY72" fmla="*/ 248276 h 775862"/>
                <a:gd name="connsiteX73" fmla="*/ 124138 w 465517"/>
                <a:gd name="connsiteY73" fmla="*/ 248276 h 775862"/>
                <a:gd name="connsiteX74" fmla="*/ 93103 w 465517"/>
                <a:gd name="connsiteY74" fmla="*/ 248276 h 775862"/>
                <a:gd name="connsiteX75" fmla="*/ 62069 w 465517"/>
                <a:gd name="connsiteY75" fmla="*/ 248276 h 775862"/>
                <a:gd name="connsiteX76" fmla="*/ 31034 w 465517"/>
                <a:gd name="connsiteY76" fmla="*/ 248276 h 775862"/>
                <a:gd name="connsiteX77" fmla="*/ 0 w 465517"/>
                <a:gd name="connsiteY77" fmla="*/ 248276 h 775862"/>
                <a:gd name="connsiteX78" fmla="*/ 0 w 465517"/>
                <a:gd name="connsiteY78" fmla="*/ 279310 h 775862"/>
                <a:gd name="connsiteX79" fmla="*/ 0 w 465517"/>
                <a:gd name="connsiteY79" fmla="*/ 310345 h 775862"/>
                <a:gd name="connsiteX80" fmla="*/ 31034 w 465517"/>
                <a:gd name="connsiteY80" fmla="*/ 310345 h 775862"/>
                <a:gd name="connsiteX81" fmla="*/ 62069 w 465517"/>
                <a:gd name="connsiteY81" fmla="*/ 310345 h 775862"/>
                <a:gd name="connsiteX82" fmla="*/ 62069 w 465517"/>
                <a:gd name="connsiteY82" fmla="*/ 341379 h 775862"/>
                <a:gd name="connsiteX83" fmla="*/ 93103 w 465517"/>
                <a:gd name="connsiteY83" fmla="*/ 341379 h 775862"/>
                <a:gd name="connsiteX84" fmla="*/ 124138 w 465517"/>
                <a:gd name="connsiteY84" fmla="*/ 341379 h 775862"/>
                <a:gd name="connsiteX85" fmla="*/ 124138 w 465517"/>
                <a:gd name="connsiteY85" fmla="*/ 310345 h 775862"/>
                <a:gd name="connsiteX86" fmla="*/ 93103 w 465517"/>
                <a:gd name="connsiteY86" fmla="*/ 310345 h 775862"/>
                <a:gd name="connsiteX87" fmla="*/ 93103 w 465517"/>
                <a:gd name="connsiteY87" fmla="*/ 279310 h 775862"/>
                <a:gd name="connsiteX88" fmla="*/ 124138 w 465517"/>
                <a:gd name="connsiteY88" fmla="*/ 279310 h 775862"/>
                <a:gd name="connsiteX89" fmla="*/ 155172 w 465517"/>
                <a:gd name="connsiteY89" fmla="*/ 279310 h 775862"/>
                <a:gd name="connsiteX90" fmla="*/ 155172 w 465517"/>
                <a:gd name="connsiteY90" fmla="*/ 310345 h 775862"/>
                <a:gd name="connsiteX91" fmla="*/ 186207 w 465517"/>
                <a:gd name="connsiteY91" fmla="*/ 310345 h 775862"/>
                <a:gd name="connsiteX92" fmla="*/ 186207 w 465517"/>
                <a:gd name="connsiteY92" fmla="*/ 341379 h 775862"/>
                <a:gd name="connsiteX93" fmla="*/ 186207 w 465517"/>
                <a:gd name="connsiteY93" fmla="*/ 372414 h 775862"/>
                <a:gd name="connsiteX94" fmla="*/ 217241 w 465517"/>
                <a:gd name="connsiteY94" fmla="*/ 372414 h 775862"/>
                <a:gd name="connsiteX95" fmla="*/ 217241 w 465517"/>
                <a:gd name="connsiteY95" fmla="*/ 403448 h 775862"/>
                <a:gd name="connsiteX96" fmla="*/ 248276 w 465517"/>
                <a:gd name="connsiteY96" fmla="*/ 403448 h 775862"/>
                <a:gd name="connsiteX97" fmla="*/ 248276 w 465517"/>
                <a:gd name="connsiteY97" fmla="*/ 434483 h 775862"/>
                <a:gd name="connsiteX98" fmla="*/ 248276 w 465517"/>
                <a:gd name="connsiteY98" fmla="*/ 465517 h 775862"/>
                <a:gd name="connsiteX99" fmla="*/ 279310 w 465517"/>
                <a:gd name="connsiteY99" fmla="*/ 465517 h 775862"/>
                <a:gd name="connsiteX100" fmla="*/ 279310 w 465517"/>
                <a:gd name="connsiteY100" fmla="*/ 434483 h 775862"/>
                <a:gd name="connsiteX101" fmla="*/ 310345 w 465517"/>
                <a:gd name="connsiteY101" fmla="*/ 434483 h 775862"/>
                <a:gd name="connsiteX102" fmla="*/ 310345 w 465517"/>
                <a:gd name="connsiteY102" fmla="*/ 403448 h 775862"/>
                <a:gd name="connsiteX103" fmla="*/ 341379 w 465517"/>
                <a:gd name="connsiteY103" fmla="*/ 403448 h 775862"/>
                <a:gd name="connsiteX104" fmla="*/ 372414 w 465517"/>
                <a:gd name="connsiteY104" fmla="*/ 403448 h 775862"/>
                <a:gd name="connsiteX105" fmla="*/ 372414 w 465517"/>
                <a:gd name="connsiteY105" fmla="*/ 434483 h 775862"/>
                <a:gd name="connsiteX106" fmla="*/ 341379 w 465517"/>
                <a:gd name="connsiteY106" fmla="*/ 434483 h 775862"/>
                <a:gd name="connsiteX107" fmla="*/ 341379 w 465517"/>
                <a:gd name="connsiteY107" fmla="*/ 465517 h 775862"/>
                <a:gd name="connsiteX108" fmla="*/ 310345 w 465517"/>
                <a:gd name="connsiteY108" fmla="*/ 465517 h 775862"/>
                <a:gd name="connsiteX109" fmla="*/ 279310 w 465517"/>
                <a:gd name="connsiteY109" fmla="*/ 465517 h 775862"/>
                <a:gd name="connsiteX110" fmla="*/ 279310 w 465517"/>
                <a:gd name="connsiteY110" fmla="*/ 496552 h 775862"/>
                <a:gd name="connsiteX111" fmla="*/ 248276 w 465517"/>
                <a:gd name="connsiteY111" fmla="*/ 496552 h 775862"/>
                <a:gd name="connsiteX112" fmla="*/ 248276 w 465517"/>
                <a:gd name="connsiteY112" fmla="*/ 527586 h 775862"/>
                <a:gd name="connsiteX113" fmla="*/ 248276 w 465517"/>
                <a:gd name="connsiteY113" fmla="*/ 558621 h 775862"/>
                <a:gd name="connsiteX114" fmla="*/ 217241 w 465517"/>
                <a:gd name="connsiteY114" fmla="*/ 558621 h 775862"/>
                <a:gd name="connsiteX115" fmla="*/ 217241 w 465517"/>
                <a:gd name="connsiteY115" fmla="*/ 589655 h 775862"/>
                <a:gd name="connsiteX116" fmla="*/ 248276 w 465517"/>
                <a:gd name="connsiteY116" fmla="*/ 589655 h 775862"/>
                <a:gd name="connsiteX117" fmla="*/ 248276 w 465517"/>
                <a:gd name="connsiteY117" fmla="*/ 620690 h 775862"/>
                <a:gd name="connsiteX118" fmla="*/ 217241 w 465517"/>
                <a:gd name="connsiteY118" fmla="*/ 620690 h 775862"/>
                <a:gd name="connsiteX119" fmla="*/ 217241 w 465517"/>
                <a:gd name="connsiteY119" fmla="*/ 651724 h 775862"/>
                <a:gd name="connsiteX120" fmla="*/ 217241 w 465517"/>
                <a:gd name="connsiteY120" fmla="*/ 682759 h 775862"/>
                <a:gd name="connsiteX121" fmla="*/ 217241 w 465517"/>
                <a:gd name="connsiteY121" fmla="*/ 713793 h 775862"/>
                <a:gd name="connsiteX122" fmla="*/ 248276 w 465517"/>
                <a:gd name="connsiteY122" fmla="*/ 713793 h 775862"/>
                <a:gd name="connsiteX123" fmla="*/ 248276 w 465517"/>
                <a:gd name="connsiteY123" fmla="*/ 682759 h 775862"/>
                <a:gd name="connsiteX124" fmla="*/ 279310 w 465517"/>
                <a:gd name="connsiteY124" fmla="*/ 682759 h 775862"/>
                <a:gd name="connsiteX125" fmla="*/ 341379 w 465517"/>
                <a:gd name="connsiteY125" fmla="*/ 496552 h 775862"/>
                <a:gd name="connsiteX126" fmla="*/ 372414 w 465517"/>
                <a:gd name="connsiteY126" fmla="*/ 496552 h 775862"/>
                <a:gd name="connsiteX127" fmla="*/ 372414 w 465517"/>
                <a:gd name="connsiteY127" fmla="*/ 527586 h 775862"/>
                <a:gd name="connsiteX128" fmla="*/ 372414 w 465517"/>
                <a:gd name="connsiteY128" fmla="*/ 558621 h 775862"/>
                <a:gd name="connsiteX129" fmla="*/ 341379 w 465517"/>
                <a:gd name="connsiteY129" fmla="*/ 558621 h 775862"/>
                <a:gd name="connsiteX130" fmla="*/ 310345 w 465517"/>
                <a:gd name="connsiteY130" fmla="*/ 558621 h 775862"/>
                <a:gd name="connsiteX131" fmla="*/ 310345 w 465517"/>
                <a:gd name="connsiteY131" fmla="*/ 527586 h 775862"/>
                <a:gd name="connsiteX132" fmla="*/ 310345 w 465517"/>
                <a:gd name="connsiteY132" fmla="*/ 496552 h 775862"/>
                <a:gd name="connsiteX133" fmla="*/ 341379 w 465517"/>
                <a:gd name="connsiteY133" fmla="*/ 496552 h 775862"/>
                <a:gd name="connsiteX134" fmla="*/ 279310 w 465517"/>
                <a:gd name="connsiteY134" fmla="*/ 589655 h 775862"/>
                <a:gd name="connsiteX135" fmla="*/ 310345 w 465517"/>
                <a:gd name="connsiteY135" fmla="*/ 589655 h 775862"/>
                <a:gd name="connsiteX136" fmla="*/ 310345 w 465517"/>
                <a:gd name="connsiteY136" fmla="*/ 620690 h 775862"/>
                <a:gd name="connsiteX137" fmla="*/ 310345 w 465517"/>
                <a:gd name="connsiteY137" fmla="*/ 651724 h 775862"/>
                <a:gd name="connsiteX138" fmla="*/ 279310 w 465517"/>
                <a:gd name="connsiteY138" fmla="*/ 651724 h 775862"/>
                <a:gd name="connsiteX139" fmla="*/ 279310 w 465517"/>
                <a:gd name="connsiteY139" fmla="*/ 620690 h 775862"/>
                <a:gd name="connsiteX140" fmla="*/ 279310 w 465517"/>
                <a:gd name="connsiteY140" fmla="*/ 589655 h 77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465517" h="775862">
                  <a:moveTo>
                    <a:pt x="279310" y="682759"/>
                  </a:moveTo>
                  <a:lnTo>
                    <a:pt x="279310" y="713793"/>
                  </a:lnTo>
                  <a:lnTo>
                    <a:pt x="310345" y="713793"/>
                  </a:lnTo>
                  <a:lnTo>
                    <a:pt x="310345" y="744828"/>
                  </a:lnTo>
                  <a:lnTo>
                    <a:pt x="310345" y="775862"/>
                  </a:lnTo>
                  <a:lnTo>
                    <a:pt x="341379" y="775862"/>
                  </a:lnTo>
                  <a:lnTo>
                    <a:pt x="341379" y="744828"/>
                  </a:lnTo>
                  <a:lnTo>
                    <a:pt x="341379" y="713793"/>
                  </a:lnTo>
                  <a:lnTo>
                    <a:pt x="341379" y="682759"/>
                  </a:lnTo>
                  <a:lnTo>
                    <a:pt x="341379" y="651724"/>
                  </a:lnTo>
                  <a:lnTo>
                    <a:pt x="341379" y="620690"/>
                  </a:lnTo>
                  <a:lnTo>
                    <a:pt x="341379" y="589655"/>
                  </a:lnTo>
                  <a:lnTo>
                    <a:pt x="372414" y="589655"/>
                  </a:lnTo>
                  <a:lnTo>
                    <a:pt x="403448" y="589655"/>
                  </a:lnTo>
                  <a:lnTo>
                    <a:pt x="403448" y="558621"/>
                  </a:lnTo>
                  <a:lnTo>
                    <a:pt x="434483" y="558621"/>
                  </a:lnTo>
                  <a:lnTo>
                    <a:pt x="434483" y="527586"/>
                  </a:lnTo>
                  <a:lnTo>
                    <a:pt x="434483" y="496552"/>
                  </a:lnTo>
                  <a:lnTo>
                    <a:pt x="403448" y="496552"/>
                  </a:lnTo>
                  <a:lnTo>
                    <a:pt x="403448" y="465517"/>
                  </a:lnTo>
                  <a:lnTo>
                    <a:pt x="434483" y="465517"/>
                  </a:lnTo>
                  <a:lnTo>
                    <a:pt x="434483" y="434483"/>
                  </a:lnTo>
                  <a:lnTo>
                    <a:pt x="403448" y="434483"/>
                  </a:lnTo>
                  <a:lnTo>
                    <a:pt x="403448" y="403448"/>
                  </a:lnTo>
                  <a:lnTo>
                    <a:pt x="403448" y="372414"/>
                  </a:lnTo>
                  <a:lnTo>
                    <a:pt x="403448" y="341379"/>
                  </a:lnTo>
                  <a:lnTo>
                    <a:pt x="403448" y="310345"/>
                  </a:lnTo>
                  <a:lnTo>
                    <a:pt x="434483" y="310345"/>
                  </a:lnTo>
                  <a:lnTo>
                    <a:pt x="434483" y="279310"/>
                  </a:lnTo>
                  <a:lnTo>
                    <a:pt x="403448" y="279310"/>
                  </a:lnTo>
                  <a:lnTo>
                    <a:pt x="403448" y="248276"/>
                  </a:lnTo>
                  <a:lnTo>
                    <a:pt x="403448" y="217241"/>
                  </a:lnTo>
                  <a:lnTo>
                    <a:pt x="372414" y="217241"/>
                  </a:lnTo>
                  <a:lnTo>
                    <a:pt x="372414" y="186207"/>
                  </a:lnTo>
                  <a:lnTo>
                    <a:pt x="372414" y="155172"/>
                  </a:lnTo>
                  <a:lnTo>
                    <a:pt x="372414" y="124138"/>
                  </a:lnTo>
                  <a:lnTo>
                    <a:pt x="403448" y="124138"/>
                  </a:lnTo>
                  <a:lnTo>
                    <a:pt x="403448" y="93103"/>
                  </a:lnTo>
                  <a:lnTo>
                    <a:pt x="434483" y="93103"/>
                  </a:lnTo>
                  <a:lnTo>
                    <a:pt x="434483" y="62069"/>
                  </a:lnTo>
                  <a:lnTo>
                    <a:pt x="465517" y="62069"/>
                  </a:lnTo>
                  <a:lnTo>
                    <a:pt x="465517" y="31034"/>
                  </a:lnTo>
                  <a:lnTo>
                    <a:pt x="434483" y="31034"/>
                  </a:lnTo>
                  <a:lnTo>
                    <a:pt x="434483" y="0"/>
                  </a:lnTo>
                  <a:lnTo>
                    <a:pt x="403448" y="0"/>
                  </a:lnTo>
                  <a:lnTo>
                    <a:pt x="403448" y="31034"/>
                  </a:lnTo>
                  <a:lnTo>
                    <a:pt x="403448" y="62069"/>
                  </a:lnTo>
                  <a:lnTo>
                    <a:pt x="372414" y="62069"/>
                  </a:lnTo>
                  <a:lnTo>
                    <a:pt x="372414" y="93103"/>
                  </a:lnTo>
                  <a:lnTo>
                    <a:pt x="341379" y="93103"/>
                  </a:lnTo>
                  <a:lnTo>
                    <a:pt x="341379" y="124138"/>
                  </a:lnTo>
                  <a:lnTo>
                    <a:pt x="310345" y="124138"/>
                  </a:lnTo>
                  <a:lnTo>
                    <a:pt x="310345" y="155172"/>
                  </a:lnTo>
                  <a:lnTo>
                    <a:pt x="310345" y="186207"/>
                  </a:lnTo>
                  <a:lnTo>
                    <a:pt x="341379" y="186207"/>
                  </a:lnTo>
                  <a:lnTo>
                    <a:pt x="341379" y="217241"/>
                  </a:lnTo>
                  <a:lnTo>
                    <a:pt x="341379" y="248276"/>
                  </a:lnTo>
                  <a:lnTo>
                    <a:pt x="310345" y="248276"/>
                  </a:lnTo>
                  <a:lnTo>
                    <a:pt x="310345" y="279310"/>
                  </a:lnTo>
                  <a:lnTo>
                    <a:pt x="341379" y="279310"/>
                  </a:lnTo>
                  <a:lnTo>
                    <a:pt x="341379" y="310345"/>
                  </a:lnTo>
                  <a:lnTo>
                    <a:pt x="341379" y="341379"/>
                  </a:lnTo>
                  <a:lnTo>
                    <a:pt x="341379" y="372414"/>
                  </a:lnTo>
                  <a:lnTo>
                    <a:pt x="310345" y="372414"/>
                  </a:lnTo>
                  <a:lnTo>
                    <a:pt x="279310" y="372414"/>
                  </a:lnTo>
                  <a:lnTo>
                    <a:pt x="248276" y="372414"/>
                  </a:lnTo>
                  <a:lnTo>
                    <a:pt x="248276" y="341379"/>
                  </a:lnTo>
                  <a:lnTo>
                    <a:pt x="217241" y="341379"/>
                  </a:lnTo>
                  <a:lnTo>
                    <a:pt x="217241" y="310345"/>
                  </a:lnTo>
                  <a:lnTo>
                    <a:pt x="217241" y="279310"/>
                  </a:lnTo>
                  <a:lnTo>
                    <a:pt x="186207" y="279310"/>
                  </a:lnTo>
                  <a:lnTo>
                    <a:pt x="186207" y="248276"/>
                  </a:lnTo>
                  <a:lnTo>
                    <a:pt x="155172" y="248276"/>
                  </a:lnTo>
                  <a:lnTo>
                    <a:pt x="124138" y="248276"/>
                  </a:lnTo>
                  <a:lnTo>
                    <a:pt x="93103" y="248276"/>
                  </a:lnTo>
                  <a:lnTo>
                    <a:pt x="62069" y="248276"/>
                  </a:lnTo>
                  <a:lnTo>
                    <a:pt x="31034" y="248276"/>
                  </a:lnTo>
                  <a:lnTo>
                    <a:pt x="0" y="248276"/>
                  </a:lnTo>
                  <a:lnTo>
                    <a:pt x="0" y="279310"/>
                  </a:lnTo>
                  <a:lnTo>
                    <a:pt x="0" y="310345"/>
                  </a:lnTo>
                  <a:lnTo>
                    <a:pt x="31034" y="310345"/>
                  </a:lnTo>
                  <a:lnTo>
                    <a:pt x="62069" y="310345"/>
                  </a:lnTo>
                  <a:lnTo>
                    <a:pt x="62069" y="341379"/>
                  </a:lnTo>
                  <a:lnTo>
                    <a:pt x="93103" y="341379"/>
                  </a:lnTo>
                  <a:lnTo>
                    <a:pt x="124138" y="341379"/>
                  </a:lnTo>
                  <a:lnTo>
                    <a:pt x="124138" y="310345"/>
                  </a:lnTo>
                  <a:lnTo>
                    <a:pt x="93103" y="310345"/>
                  </a:lnTo>
                  <a:lnTo>
                    <a:pt x="93103" y="279310"/>
                  </a:lnTo>
                  <a:lnTo>
                    <a:pt x="124138" y="279310"/>
                  </a:lnTo>
                  <a:lnTo>
                    <a:pt x="155172" y="279310"/>
                  </a:lnTo>
                  <a:lnTo>
                    <a:pt x="155172" y="310345"/>
                  </a:lnTo>
                  <a:lnTo>
                    <a:pt x="186207" y="310345"/>
                  </a:lnTo>
                  <a:lnTo>
                    <a:pt x="186207" y="341379"/>
                  </a:lnTo>
                  <a:lnTo>
                    <a:pt x="186207" y="372414"/>
                  </a:lnTo>
                  <a:lnTo>
                    <a:pt x="217241" y="372414"/>
                  </a:lnTo>
                  <a:lnTo>
                    <a:pt x="217241" y="403448"/>
                  </a:lnTo>
                  <a:lnTo>
                    <a:pt x="248276" y="403448"/>
                  </a:lnTo>
                  <a:lnTo>
                    <a:pt x="248276" y="434483"/>
                  </a:lnTo>
                  <a:lnTo>
                    <a:pt x="248276" y="465517"/>
                  </a:lnTo>
                  <a:lnTo>
                    <a:pt x="279310" y="465517"/>
                  </a:lnTo>
                  <a:lnTo>
                    <a:pt x="279310" y="434483"/>
                  </a:lnTo>
                  <a:lnTo>
                    <a:pt x="310345" y="434483"/>
                  </a:lnTo>
                  <a:lnTo>
                    <a:pt x="310345" y="403448"/>
                  </a:lnTo>
                  <a:lnTo>
                    <a:pt x="341379" y="403448"/>
                  </a:lnTo>
                  <a:lnTo>
                    <a:pt x="372414" y="403448"/>
                  </a:lnTo>
                  <a:lnTo>
                    <a:pt x="372414" y="434483"/>
                  </a:lnTo>
                  <a:lnTo>
                    <a:pt x="341379" y="434483"/>
                  </a:lnTo>
                  <a:lnTo>
                    <a:pt x="341379" y="465517"/>
                  </a:lnTo>
                  <a:lnTo>
                    <a:pt x="310345" y="465517"/>
                  </a:lnTo>
                  <a:lnTo>
                    <a:pt x="279310" y="465517"/>
                  </a:lnTo>
                  <a:lnTo>
                    <a:pt x="279310" y="496552"/>
                  </a:lnTo>
                  <a:lnTo>
                    <a:pt x="248276" y="496552"/>
                  </a:lnTo>
                  <a:lnTo>
                    <a:pt x="248276" y="527586"/>
                  </a:lnTo>
                  <a:lnTo>
                    <a:pt x="248276" y="558621"/>
                  </a:lnTo>
                  <a:lnTo>
                    <a:pt x="217241" y="558621"/>
                  </a:lnTo>
                  <a:lnTo>
                    <a:pt x="217241" y="589655"/>
                  </a:lnTo>
                  <a:lnTo>
                    <a:pt x="248276" y="589655"/>
                  </a:lnTo>
                  <a:lnTo>
                    <a:pt x="248276" y="620690"/>
                  </a:lnTo>
                  <a:lnTo>
                    <a:pt x="217241" y="620690"/>
                  </a:lnTo>
                  <a:lnTo>
                    <a:pt x="217241" y="651724"/>
                  </a:lnTo>
                  <a:lnTo>
                    <a:pt x="217241" y="682759"/>
                  </a:lnTo>
                  <a:lnTo>
                    <a:pt x="217241" y="713793"/>
                  </a:lnTo>
                  <a:lnTo>
                    <a:pt x="248276" y="713793"/>
                  </a:lnTo>
                  <a:lnTo>
                    <a:pt x="248276" y="682759"/>
                  </a:lnTo>
                  <a:lnTo>
                    <a:pt x="279310" y="682759"/>
                  </a:lnTo>
                  <a:close/>
                  <a:moveTo>
                    <a:pt x="341379" y="496552"/>
                  </a:moveTo>
                  <a:lnTo>
                    <a:pt x="372414" y="496552"/>
                  </a:lnTo>
                  <a:lnTo>
                    <a:pt x="372414" y="527586"/>
                  </a:lnTo>
                  <a:lnTo>
                    <a:pt x="372414" y="558621"/>
                  </a:lnTo>
                  <a:lnTo>
                    <a:pt x="341379" y="558621"/>
                  </a:lnTo>
                  <a:lnTo>
                    <a:pt x="310345" y="558621"/>
                  </a:lnTo>
                  <a:lnTo>
                    <a:pt x="310345" y="527586"/>
                  </a:lnTo>
                  <a:lnTo>
                    <a:pt x="310345" y="496552"/>
                  </a:lnTo>
                  <a:lnTo>
                    <a:pt x="341379" y="496552"/>
                  </a:lnTo>
                  <a:close/>
                  <a:moveTo>
                    <a:pt x="279310" y="589655"/>
                  </a:moveTo>
                  <a:lnTo>
                    <a:pt x="310345" y="589655"/>
                  </a:lnTo>
                  <a:lnTo>
                    <a:pt x="310345" y="620690"/>
                  </a:lnTo>
                  <a:lnTo>
                    <a:pt x="310345" y="651724"/>
                  </a:lnTo>
                  <a:lnTo>
                    <a:pt x="279310" y="651724"/>
                  </a:lnTo>
                  <a:lnTo>
                    <a:pt x="279310" y="620690"/>
                  </a:lnTo>
                  <a:lnTo>
                    <a:pt x="279310" y="589655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61" name="Freeform 360">
              <a:extLst>
                <a:ext uri="{FF2B5EF4-FFF2-40B4-BE49-F238E27FC236}">
                  <a16:creationId xmlns:a16="http://schemas.microsoft.com/office/drawing/2014/main" id="{589A9C20-7BA8-A84A-808F-2C4D5C22E5AC}"/>
                </a:ext>
              </a:extLst>
            </p:cNvPr>
            <p:cNvSpPr/>
            <p:nvPr/>
          </p:nvSpPr>
          <p:spPr>
            <a:xfrm>
              <a:off x="7191363" y="6056402"/>
              <a:ext cx="62068" cy="186206"/>
            </a:xfrm>
            <a:custGeom>
              <a:avLst/>
              <a:gdLst>
                <a:gd name="connsiteX0" fmla="*/ 31034 w 62068"/>
                <a:gd name="connsiteY0" fmla="*/ 62069 h 186206"/>
                <a:gd name="connsiteX1" fmla="*/ 31034 w 62068"/>
                <a:gd name="connsiteY1" fmla="*/ 31034 h 186206"/>
                <a:gd name="connsiteX2" fmla="*/ 31034 w 62068"/>
                <a:gd name="connsiteY2" fmla="*/ 0 h 186206"/>
                <a:gd name="connsiteX3" fmla="*/ 0 w 62068"/>
                <a:gd name="connsiteY3" fmla="*/ 0 h 186206"/>
                <a:gd name="connsiteX4" fmla="*/ 0 w 62068"/>
                <a:gd name="connsiteY4" fmla="*/ 31034 h 186206"/>
                <a:gd name="connsiteX5" fmla="*/ 0 w 62068"/>
                <a:gd name="connsiteY5" fmla="*/ 62069 h 186206"/>
                <a:gd name="connsiteX6" fmla="*/ 0 w 62068"/>
                <a:gd name="connsiteY6" fmla="*/ 93103 h 186206"/>
                <a:gd name="connsiteX7" fmla="*/ 0 w 62068"/>
                <a:gd name="connsiteY7" fmla="*/ 124138 h 186206"/>
                <a:gd name="connsiteX8" fmla="*/ 0 w 62068"/>
                <a:gd name="connsiteY8" fmla="*/ 155172 h 186206"/>
                <a:gd name="connsiteX9" fmla="*/ 0 w 62068"/>
                <a:gd name="connsiteY9" fmla="*/ 186207 h 186206"/>
                <a:gd name="connsiteX10" fmla="*/ 31034 w 62068"/>
                <a:gd name="connsiteY10" fmla="*/ 186207 h 186206"/>
                <a:gd name="connsiteX11" fmla="*/ 31034 w 62068"/>
                <a:gd name="connsiteY11" fmla="*/ 155172 h 186206"/>
                <a:gd name="connsiteX12" fmla="*/ 31034 w 62068"/>
                <a:gd name="connsiteY12" fmla="*/ 124138 h 186206"/>
                <a:gd name="connsiteX13" fmla="*/ 62069 w 62068"/>
                <a:gd name="connsiteY13" fmla="*/ 124138 h 186206"/>
                <a:gd name="connsiteX14" fmla="*/ 62069 w 62068"/>
                <a:gd name="connsiteY14" fmla="*/ 93103 h 186206"/>
                <a:gd name="connsiteX15" fmla="*/ 31034 w 62068"/>
                <a:gd name="connsiteY15" fmla="*/ 93103 h 18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068" h="186206">
                  <a:moveTo>
                    <a:pt x="31034" y="62069"/>
                  </a:moveTo>
                  <a:lnTo>
                    <a:pt x="31034" y="31034"/>
                  </a:lnTo>
                  <a:lnTo>
                    <a:pt x="31034" y="0"/>
                  </a:lnTo>
                  <a:lnTo>
                    <a:pt x="0" y="0"/>
                  </a:lnTo>
                  <a:lnTo>
                    <a:pt x="0" y="31034"/>
                  </a:lnTo>
                  <a:lnTo>
                    <a:pt x="0" y="62069"/>
                  </a:lnTo>
                  <a:lnTo>
                    <a:pt x="0" y="93103"/>
                  </a:lnTo>
                  <a:lnTo>
                    <a:pt x="0" y="124138"/>
                  </a:lnTo>
                  <a:lnTo>
                    <a:pt x="0" y="155172"/>
                  </a:lnTo>
                  <a:lnTo>
                    <a:pt x="0" y="186207"/>
                  </a:lnTo>
                  <a:lnTo>
                    <a:pt x="31034" y="186207"/>
                  </a:lnTo>
                  <a:lnTo>
                    <a:pt x="31034" y="155172"/>
                  </a:lnTo>
                  <a:lnTo>
                    <a:pt x="31034" y="124138"/>
                  </a:lnTo>
                  <a:lnTo>
                    <a:pt x="62069" y="124138"/>
                  </a:lnTo>
                  <a:lnTo>
                    <a:pt x="62069" y="93103"/>
                  </a:lnTo>
                  <a:lnTo>
                    <a:pt x="31034" y="93103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62" name="Freeform 361">
              <a:extLst>
                <a:ext uri="{FF2B5EF4-FFF2-40B4-BE49-F238E27FC236}">
                  <a16:creationId xmlns:a16="http://schemas.microsoft.com/office/drawing/2014/main" id="{6E58C368-E64D-AF80-E541-89CDDE4F860B}"/>
                </a:ext>
              </a:extLst>
            </p:cNvPr>
            <p:cNvSpPr/>
            <p:nvPr/>
          </p:nvSpPr>
          <p:spPr>
            <a:xfrm>
              <a:off x="7625846" y="6118471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63" name="Freeform 362">
              <a:extLst>
                <a:ext uri="{FF2B5EF4-FFF2-40B4-BE49-F238E27FC236}">
                  <a16:creationId xmlns:a16="http://schemas.microsoft.com/office/drawing/2014/main" id="{602EB968-769D-C5EE-2D83-F4A453AE79CC}"/>
                </a:ext>
              </a:extLst>
            </p:cNvPr>
            <p:cNvSpPr/>
            <p:nvPr/>
          </p:nvSpPr>
          <p:spPr>
            <a:xfrm>
              <a:off x="7656881" y="6149506"/>
              <a:ext cx="186206" cy="155172"/>
            </a:xfrm>
            <a:custGeom>
              <a:avLst/>
              <a:gdLst>
                <a:gd name="connsiteX0" fmla="*/ 124138 w 186206"/>
                <a:gd name="connsiteY0" fmla="*/ 0 h 155172"/>
                <a:gd name="connsiteX1" fmla="*/ 124138 w 186206"/>
                <a:gd name="connsiteY1" fmla="*/ 31034 h 155172"/>
                <a:gd name="connsiteX2" fmla="*/ 155172 w 186206"/>
                <a:gd name="connsiteY2" fmla="*/ 31034 h 155172"/>
                <a:gd name="connsiteX3" fmla="*/ 155172 w 186206"/>
                <a:gd name="connsiteY3" fmla="*/ 62069 h 155172"/>
                <a:gd name="connsiteX4" fmla="*/ 155172 w 186206"/>
                <a:gd name="connsiteY4" fmla="*/ 93103 h 155172"/>
                <a:gd name="connsiteX5" fmla="*/ 124138 w 186206"/>
                <a:gd name="connsiteY5" fmla="*/ 93103 h 155172"/>
                <a:gd name="connsiteX6" fmla="*/ 93103 w 186206"/>
                <a:gd name="connsiteY6" fmla="*/ 93103 h 155172"/>
                <a:gd name="connsiteX7" fmla="*/ 93103 w 186206"/>
                <a:gd name="connsiteY7" fmla="*/ 124138 h 155172"/>
                <a:gd name="connsiteX8" fmla="*/ 62069 w 186206"/>
                <a:gd name="connsiteY8" fmla="*/ 124138 h 155172"/>
                <a:gd name="connsiteX9" fmla="*/ 62069 w 186206"/>
                <a:gd name="connsiteY9" fmla="*/ 93103 h 155172"/>
                <a:gd name="connsiteX10" fmla="*/ 31034 w 186206"/>
                <a:gd name="connsiteY10" fmla="*/ 93103 h 155172"/>
                <a:gd name="connsiteX11" fmla="*/ 0 w 186206"/>
                <a:gd name="connsiteY11" fmla="*/ 93103 h 155172"/>
                <a:gd name="connsiteX12" fmla="*/ 0 w 186206"/>
                <a:gd name="connsiteY12" fmla="*/ 124138 h 155172"/>
                <a:gd name="connsiteX13" fmla="*/ 31034 w 186206"/>
                <a:gd name="connsiteY13" fmla="*/ 124138 h 155172"/>
                <a:gd name="connsiteX14" fmla="*/ 31034 w 186206"/>
                <a:gd name="connsiteY14" fmla="*/ 155172 h 155172"/>
                <a:gd name="connsiteX15" fmla="*/ 62069 w 186206"/>
                <a:gd name="connsiteY15" fmla="*/ 155172 h 155172"/>
                <a:gd name="connsiteX16" fmla="*/ 93103 w 186206"/>
                <a:gd name="connsiteY16" fmla="*/ 155172 h 155172"/>
                <a:gd name="connsiteX17" fmla="*/ 124138 w 186206"/>
                <a:gd name="connsiteY17" fmla="*/ 155172 h 155172"/>
                <a:gd name="connsiteX18" fmla="*/ 124138 w 186206"/>
                <a:gd name="connsiteY18" fmla="*/ 124138 h 155172"/>
                <a:gd name="connsiteX19" fmla="*/ 155172 w 186206"/>
                <a:gd name="connsiteY19" fmla="*/ 124138 h 155172"/>
                <a:gd name="connsiteX20" fmla="*/ 155172 w 186206"/>
                <a:gd name="connsiteY20" fmla="*/ 155172 h 155172"/>
                <a:gd name="connsiteX21" fmla="*/ 186207 w 186206"/>
                <a:gd name="connsiteY21" fmla="*/ 155172 h 155172"/>
                <a:gd name="connsiteX22" fmla="*/ 186207 w 186206"/>
                <a:gd name="connsiteY22" fmla="*/ 124138 h 155172"/>
                <a:gd name="connsiteX23" fmla="*/ 186207 w 186206"/>
                <a:gd name="connsiteY23" fmla="*/ 93103 h 155172"/>
                <a:gd name="connsiteX24" fmla="*/ 186207 w 186206"/>
                <a:gd name="connsiteY24" fmla="*/ 62069 h 155172"/>
                <a:gd name="connsiteX25" fmla="*/ 186207 w 186206"/>
                <a:gd name="connsiteY25" fmla="*/ 31034 h 155172"/>
                <a:gd name="connsiteX26" fmla="*/ 186207 w 186206"/>
                <a:gd name="connsiteY26" fmla="*/ 0 h 155172"/>
                <a:gd name="connsiteX27" fmla="*/ 155172 w 186206"/>
                <a:gd name="connsiteY27" fmla="*/ 0 h 15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6206" h="155172">
                  <a:moveTo>
                    <a:pt x="124138" y="0"/>
                  </a:moveTo>
                  <a:lnTo>
                    <a:pt x="124138" y="31034"/>
                  </a:lnTo>
                  <a:lnTo>
                    <a:pt x="155172" y="31034"/>
                  </a:lnTo>
                  <a:lnTo>
                    <a:pt x="155172" y="62069"/>
                  </a:lnTo>
                  <a:lnTo>
                    <a:pt x="155172" y="93103"/>
                  </a:lnTo>
                  <a:lnTo>
                    <a:pt x="124138" y="93103"/>
                  </a:lnTo>
                  <a:lnTo>
                    <a:pt x="93103" y="93103"/>
                  </a:lnTo>
                  <a:lnTo>
                    <a:pt x="93103" y="124138"/>
                  </a:lnTo>
                  <a:lnTo>
                    <a:pt x="62069" y="124138"/>
                  </a:lnTo>
                  <a:lnTo>
                    <a:pt x="62069" y="93103"/>
                  </a:lnTo>
                  <a:lnTo>
                    <a:pt x="31034" y="93103"/>
                  </a:lnTo>
                  <a:lnTo>
                    <a:pt x="0" y="93103"/>
                  </a:lnTo>
                  <a:lnTo>
                    <a:pt x="0" y="124138"/>
                  </a:lnTo>
                  <a:lnTo>
                    <a:pt x="31034" y="124138"/>
                  </a:lnTo>
                  <a:lnTo>
                    <a:pt x="31034" y="155172"/>
                  </a:lnTo>
                  <a:lnTo>
                    <a:pt x="62069" y="155172"/>
                  </a:lnTo>
                  <a:lnTo>
                    <a:pt x="93103" y="155172"/>
                  </a:lnTo>
                  <a:lnTo>
                    <a:pt x="124138" y="155172"/>
                  </a:lnTo>
                  <a:lnTo>
                    <a:pt x="124138" y="124138"/>
                  </a:lnTo>
                  <a:lnTo>
                    <a:pt x="155172" y="124138"/>
                  </a:lnTo>
                  <a:lnTo>
                    <a:pt x="155172" y="155172"/>
                  </a:lnTo>
                  <a:lnTo>
                    <a:pt x="186207" y="155172"/>
                  </a:lnTo>
                  <a:lnTo>
                    <a:pt x="186207" y="124138"/>
                  </a:lnTo>
                  <a:lnTo>
                    <a:pt x="186207" y="93103"/>
                  </a:lnTo>
                  <a:lnTo>
                    <a:pt x="186207" y="62069"/>
                  </a:lnTo>
                  <a:lnTo>
                    <a:pt x="186207" y="31034"/>
                  </a:lnTo>
                  <a:lnTo>
                    <a:pt x="186207" y="0"/>
                  </a:lnTo>
                  <a:lnTo>
                    <a:pt x="155172" y="0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64" name="Freeform 363">
              <a:extLst>
                <a:ext uri="{FF2B5EF4-FFF2-40B4-BE49-F238E27FC236}">
                  <a16:creationId xmlns:a16="http://schemas.microsoft.com/office/drawing/2014/main" id="{D4F11F0B-D26C-F0AF-8D0F-FFE252C1E847}"/>
                </a:ext>
              </a:extLst>
            </p:cNvPr>
            <p:cNvSpPr/>
            <p:nvPr/>
          </p:nvSpPr>
          <p:spPr>
            <a:xfrm>
              <a:off x="7191363" y="6149506"/>
              <a:ext cx="217241" cy="186206"/>
            </a:xfrm>
            <a:custGeom>
              <a:avLst/>
              <a:gdLst>
                <a:gd name="connsiteX0" fmla="*/ 186207 w 217241"/>
                <a:gd name="connsiteY0" fmla="*/ 93103 h 186206"/>
                <a:gd name="connsiteX1" fmla="*/ 155172 w 217241"/>
                <a:gd name="connsiteY1" fmla="*/ 93103 h 186206"/>
                <a:gd name="connsiteX2" fmla="*/ 155172 w 217241"/>
                <a:gd name="connsiteY2" fmla="*/ 124138 h 186206"/>
                <a:gd name="connsiteX3" fmla="*/ 155172 w 217241"/>
                <a:gd name="connsiteY3" fmla="*/ 155172 h 186206"/>
                <a:gd name="connsiteX4" fmla="*/ 124138 w 217241"/>
                <a:gd name="connsiteY4" fmla="*/ 155172 h 186206"/>
                <a:gd name="connsiteX5" fmla="*/ 124138 w 217241"/>
                <a:gd name="connsiteY5" fmla="*/ 124138 h 186206"/>
                <a:gd name="connsiteX6" fmla="*/ 124138 w 217241"/>
                <a:gd name="connsiteY6" fmla="*/ 93103 h 186206"/>
                <a:gd name="connsiteX7" fmla="*/ 124138 w 217241"/>
                <a:gd name="connsiteY7" fmla="*/ 62069 h 186206"/>
                <a:gd name="connsiteX8" fmla="*/ 124138 w 217241"/>
                <a:gd name="connsiteY8" fmla="*/ 31034 h 186206"/>
                <a:gd name="connsiteX9" fmla="*/ 124138 w 217241"/>
                <a:gd name="connsiteY9" fmla="*/ 0 h 186206"/>
                <a:gd name="connsiteX10" fmla="*/ 93103 w 217241"/>
                <a:gd name="connsiteY10" fmla="*/ 0 h 186206"/>
                <a:gd name="connsiteX11" fmla="*/ 93103 w 217241"/>
                <a:gd name="connsiteY11" fmla="*/ 31034 h 186206"/>
                <a:gd name="connsiteX12" fmla="*/ 93103 w 217241"/>
                <a:gd name="connsiteY12" fmla="*/ 62069 h 186206"/>
                <a:gd name="connsiteX13" fmla="*/ 93103 w 217241"/>
                <a:gd name="connsiteY13" fmla="*/ 93103 h 186206"/>
                <a:gd name="connsiteX14" fmla="*/ 62069 w 217241"/>
                <a:gd name="connsiteY14" fmla="*/ 93103 h 186206"/>
                <a:gd name="connsiteX15" fmla="*/ 62069 w 217241"/>
                <a:gd name="connsiteY15" fmla="*/ 124138 h 186206"/>
                <a:gd name="connsiteX16" fmla="*/ 93103 w 217241"/>
                <a:gd name="connsiteY16" fmla="*/ 124138 h 186206"/>
                <a:gd name="connsiteX17" fmla="*/ 93103 w 217241"/>
                <a:gd name="connsiteY17" fmla="*/ 155172 h 186206"/>
                <a:gd name="connsiteX18" fmla="*/ 62069 w 217241"/>
                <a:gd name="connsiteY18" fmla="*/ 155172 h 186206"/>
                <a:gd name="connsiteX19" fmla="*/ 31034 w 217241"/>
                <a:gd name="connsiteY19" fmla="*/ 155172 h 186206"/>
                <a:gd name="connsiteX20" fmla="*/ 0 w 217241"/>
                <a:gd name="connsiteY20" fmla="*/ 155172 h 186206"/>
                <a:gd name="connsiteX21" fmla="*/ 0 w 217241"/>
                <a:gd name="connsiteY21" fmla="*/ 186207 h 186206"/>
                <a:gd name="connsiteX22" fmla="*/ 31034 w 217241"/>
                <a:gd name="connsiteY22" fmla="*/ 186207 h 186206"/>
                <a:gd name="connsiteX23" fmla="*/ 62069 w 217241"/>
                <a:gd name="connsiteY23" fmla="*/ 186207 h 186206"/>
                <a:gd name="connsiteX24" fmla="*/ 93103 w 217241"/>
                <a:gd name="connsiteY24" fmla="*/ 186207 h 186206"/>
                <a:gd name="connsiteX25" fmla="*/ 124138 w 217241"/>
                <a:gd name="connsiteY25" fmla="*/ 186207 h 186206"/>
                <a:gd name="connsiteX26" fmla="*/ 155172 w 217241"/>
                <a:gd name="connsiteY26" fmla="*/ 186207 h 186206"/>
                <a:gd name="connsiteX27" fmla="*/ 186207 w 217241"/>
                <a:gd name="connsiteY27" fmla="*/ 186207 h 186206"/>
                <a:gd name="connsiteX28" fmla="*/ 217241 w 217241"/>
                <a:gd name="connsiteY28" fmla="*/ 186207 h 186206"/>
                <a:gd name="connsiteX29" fmla="*/ 217241 w 217241"/>
                <a:gd name="connsiteY29" fmla="*/ 155172 h 186206"/>
                <a:gd name="connsiteX30" fmla="*/ 217241 w 217241"/>
                <a:gd name="connsiteY30" fmla="*/ 124138 h 186206"/>
                <a:gd name="connsiteX31" fmla="*/ 186207 w 217241"/>
                <a:gd name="connsiteY31" fmla="*/ 124138 h 18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241" h="186206">
                  <a:moveTo>
                    <a:pt x="186207" y="93103"/>
                  </a:moveTo>
                  <a:lnTo>
                    <a:pt x="155172" y="93103"/>
                  </a:lnTo>
                  <a:lnTo>
                    <a:pt x="155172" y="124138"/>
                  </a:lnTo>
                  <a:lnTo>
                    <a:pt x="155172" y="155172"/>
                  </a:lnTo>
                  <a:lnTo>
                    <a:pt x="124138" y="155172"/>
                  </a:lnTo>
                  <a:lnTo>
                    <a:pt x="124138" y="124138"/>
                  </a:lnTo>
                  <a:lnTo>
                    <a:pt x="124138" y="93103"/>
                  </a:lnTo>
                  <a:lnTo>
                    <a:pt x="124138" y="62069"/>
                  </a:lnTo>
                  <a:lnTo>
                    <a:pt x="124138" y="31034"/>
                  </a:lnTo>
                  <a:lnTo>
                    <a:pt x="124138" y="0"/>
                  </a:lnTo>
                  <a:lnTo>
                    <a:pt x="93103" y="0"/>
                  </a:lnTo>
                  <a:lnTo>
                    <a:pt x="93103" y="31034"/>
                  </a:lnTo>
                  <a:lnTo>
                    <a:pt x="93103" y="62069"/>
                  </a:lnTo>
                  <a:lnTo>
                    <a:pt x="93103" y="93103"/>
                  </a:lnTo>
                  <a:lnTo>
                    <a:pt x="62069" y="93103"/>
                  </a:lnTo>
                  <a:lnTo>
                    <a:pt x="62069" y="124138"/>
                  </a:lnTo>
                  <a:lnTo>
                    <a:pt x="93103" y="124138"/>
                  </a:lnTo>
                  <a:lnTo>
                    <a:pt x="93103" y="155172"/>
                  </a:lnTo>
                  <a:lnTo>
                    <a:pt x="62069" y="155172"/>
                  </a:lnTo>
                  <a:lnTo>
                    <a:pt x="31034" y="155172"/>
                  </a:lnTo>
                  <a:lnTo>
                    <a:pt x="0" y="155172"/>
                  </a:lnTo>
                  <a:lnTo>
                    <a:pt x="0" y="186207"/>
                  </a:lnTo>
                  <a:lnTo>
                    <a:pt x="31034" y="186207"/>
                  </a:lnTo>
                  <a:lnTo>
                    <a:pt x="62069" y="186207"/>
                  </a:lnTo>
                  <a:lnTo>
                    <a:pt x="93103" y="186207"/>
                  </a:lnTo>
                  <a:lnTo>
                    <a:pt x="124138" y="186207"/>
                  </a:lnTo>
                  <a:lnTo>
                    <a:pt x="155172" y="186207"/>
                  </a:lnTo>
                  <a:lnTo>
                    <a:pt x="186207" y="186207"/>
                  </a:lnTo>
                  <a:lnTo>
                    <a:pt x="217241" y="186207"/>
                  </a:lnTo>
                  <a:lnTo>
                    <a:pt x="217241" y="155172"/>
                  </a:lnTo>
                  <a:lnTo>
                    <a:pt x="217241" y="124138"/>
                  </a:lnTo>
                  <a:lnTo>
                    <a:pt x="186207" y="124138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65" name="Freeform 364">
              <a:extLst>
                <a:ext uri="{FF2B5EF4-FFF2-40B4-BE49-F238E27FC236}">
                  <a16:creationId xmlns:a16="http://schemas.microsoft.com/office/drawing/2014/main" id="{97EE1A19-1086-F06A-47D3-E323BCD8A2FC}"/>
                </a:ext>
              </a:extLst>
            </p:cNvPr>
            <p:cNvSpPr/>
            <p:nvPr/>
          </p:nvSpPr>
          <p:spPr>
            <a:xfrm>
              <a:off x="7501708" y="6304678"/>
              <a:ext cx="31034" cy="31034"/>
            </a:xfrm>
            <a:custGeom>
              <a:avLst/>
              <a:gdLst>
                <a:gd name="connsiteX0" fmla="*/ 0 w 31034"/>
                <a:gd name="connsiteY0" fmla="*/ 0 h 31034"/>
                <a:gd name="connsiteX1" fmla="*/ 31034 w 31034"/>
                <a:gd name="connsiteY1" fmla="*/ 0 h 31034"/>
                <a:gd name="connsiteX2" fmla="*/ 31034 w 31034"/>
                <a:gd name="connsiteY2" fmla="*/ 31034 h 31034"/>
                <a:gd name="connsiteX3" fmla="*/ 0 w 31034"/>
                <a:gd name="connsiteY3" fmla="*/ 31034 h 3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4" h="31034">
                  <a:moveTo>
                    <a:pt x="0" y="0"/>
                  </a:moveTo>
                  <a:lnTo>
                    <a:pt x="31034" y="0"/>
                  </a:lnTo>
                  <a:lnTo>
                    <a:pt x="31034" y="31034"/>
                  </a:lnTo>
                  <a:lnTo>
                    <a:pt x="0" y="31034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66" name="Freeform 365">
              <a:extLst>
                <a:ext uri="{FF2B5EF4-FFF2-40B4-BE49-F238E27FC236}">
                  <a16:creationId xmlns:a16="http://schemas.microsoft.com/office/drawing/2014/main" id="{49AF9193-8F87-DD78-0D9B-556BDEE6626A}"/>
                </a:ext>
              </a:extLst>
            </p:cNvPr>
            <p:cNvSpPr/>
            <p:nvPr/>
          </p:nvSpPr>
          <p:spPr>
            <a:xfrm>
              <a:off x="6943088" y="5435713"/>
              <a:ext cx="217241" cy="217241"/>
            </a:xfrm>
            <a:custGeom>
              <a:avLst/>
              <a:gdLst>
                <a:gd name="connsiteX0" fmla="*/ 184611 w 217241"/>
                <a:gd name="connsiteY0" fmla="*/ 217241 h 217241"/>
                <a:gd name="connsiteX1" fmla="*/ 217241 w 217241"/>
                <a:gd name="connsiteY1" fmla="*/ 217241 h 217241"/>
                <a:gd name="connsiteX2" fmla="*/ 217241 w 217241"/>
                <a:gd name="connsiteY2" fmla="*/ 184611 h 217241"/>
                <a:gd name="connsiteX3" fmla="*/ 217241 w 217241"/>
                <a:gd name="connsiteY3" fmla="*/ 32631 h 217241"/>
                <a:gd name="connsiteX4" fmla="*/ 217241 w 217241"/>
                <a:gd name="connsiteY4" fmla="*/ 0 h 217241"/>
                <a:gd name="connsiteX5" fmla="*/ 184611 w 217241"/>
                <a:gd name="connsiteY5" fmla="*/ 0 h 217241"/>
                <a:gd name="connsiteX6" fmla="*/ 32631 w 217241"/>
                <a:gd name="connsiteY6" fmla="*/ 0 h 217241"/>
                <a:gd name="connsiteX7" fmla="*/ 0 w 217241"/>
                <a:gd name="connsiteY7" fmla="*/ 0 h 217241"/>
                <a:gd name="connsiteX8" fmla="*/ 0 w 217241"/>
                <a:gd name="connsiteY8" fmla="*/ 32631 h 217241"/>
                <a:gd name="connsiteX9" fmla="*/ 0 w 217241"/>
                <a:gd name="connsiteY9" fmla="*/ 184700 h 217241"/>
                <a:gd name="connsiteX10" fmla="*/ 0 w 217241"/>
                <a:gd name="connsiteY10" fmla="*/ 217241 h 217241"/>
                <a:gd name="connsiteX11" fmla="*/ 32631 w 217241"/>
                <a:gd name="connsiteY11" fmla="*/ 217241 h 217241"/>
                <a:gd name="connsiteX12" fmla="*/ 184611 w 217241"/>
                <a:gd name="connsiteY12" fmla="*/ 217241 h 217241"/>
                <a:gd name="connsiteX13" fmla="*/ 32631 w 217241"/>
                <a:gd name="connsiteY13" fmla="*/ 32631 h 217241"/>
                <a:gd name="connsiteX14" fmla="*/ 184700 w 217241"/>
                <a:gd name="connsiteY14" fmla="*/ 32631 h 217241"/>
                <a:gd name="connsiteX15" fmla="*/ 184700 w 217241"/>
                <a:gd name="connsiteY15" fmla="*/ 184700 h 217241"/>
                <a:gd name="connsiteX16" fmla="*/ 32631 w 217241"/>
                <a:gd name="connsiteY16" fmla="*/ 184700 h 217241"/>
                <a:gd name="connsiteX17" fmla="*/ 32631 w 217241"/>
                <a:gd name="connsiteY17" fmla="*/ 32631 h 21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241" h="217241">
                  <a:moveTo>
                    <a:pt x="184611" y="217241"/>
                  </a:moveTo>
                  <a:lnTo>
                    <a:pt x="217241" y="217241"/>
                  </a:lnTo>
                  <a:lnTo>
                    <a:pt x="217241" y="184611"/>
                  </a:lnTo>
                  <a:lnTo>
                    <a:pt x="217241" y="32631"/>
                  </a:lnTo>
                  <a:lnTo>
                    <a:pt x="217241" y="0"/>
                  </a:lnTo>
                  <a:lnTo>
                    <a:pt x="184611" y="0"/>
                  </a:lnTo>
                  <a:lnTo>
                    <a:pt x="32631" y="0"/>
                  </a:lnTo>
                  <a:lnTo>
                    <a:pt x="0" y="0"/>
                  </a:lnTo>
                  <a:lnTo>
                    <a:pt x="0" y="32631"/>
                  </a:lnTo>
                  <a:lnTo>
                    <a:pt x="0" y="184700"/>
                  </a:lnTo>
                  <a:lnTo>
                    <a:pt x="0" y="217241"/>
                  </a:lnTo>
                  <a:lnTo>
                    <a:pt x="32631" y="217241"/>
                  </a:lnTo>
                  <a:lnTo>
                    <a:pt x="184611" y="217241"/>
                  </a:lnTo>
                  <a:close/>
                  <a:moveTo>
                    <a:pt x="32631" y="32631"/>
                  </a:moveTo>
                  <a:lnTo>
                    <a:pt x="184700" y="32631"/>
                  </a:lnTo>
                  <a:lnTo>
                    <a:pt x="184700" y="184700"/>
                  </a:lnTo>
                  <a:lnTo>
                    <a:pt x="32631" y="184700"/>
                  </a:lnTo>
                  <a:lnTo>
                    <a:pt x="32631" y="32631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67" name="Freeform 366">
              <a:extLst>
                <a:ext uri="{FF2B5EF4-FFF2-40B4-BE49-F238E27FC236}">
                  <a16:creationId xmlns:a16="http://schemas.microsoft.com/office/drawing/2014/main" id="{53FF675D-A7C3-ED76-103E-5642D4A2BC0A}"/>
                </a:ext>
              </a:extLst>
            </p:cNvPr>
            <p:cNvSpPr/>
            <p:nvPr/>
          </p:nvSpPr>
          <p:spPr>
            <a:xfrm>
              <a:off x="7625846" y="5435713"/>
              <a:ext cx="217330" cy="217241"/>
            </a:xfrm>
            <a:custGeom>
              <a:avLst/>
              <a:gdLst>
                <a:gd name="connsiteX0" fmla="*/ 184611 w 217330"/>
                <a:gd name="connsiteY0" fmla="*/ 0 h 217241"/>
                <a:gd name="connsiteX1" fmla="*/ 32631 w 217330"/>
                <a:gd name="connsiteY1" fmla="*/ 0 h 217241"/>
                <a:gd name="connsiteX2" fmla="*/ 0 w 217330"/>
                <a:gd name="connsiteY2" fmla="*/ 0 h 217241"/>
                <a:gd name="connsiteX3" fmla="*/ 0 w 217330"/>
                <a:gd name="connsiteY3" fmla="*/ 32631 h 217241"/>
                <a:gd name="connsiteX4" fmla="*/ 0 w 217330"/>
                <a:gd name="connsiteY4" fmla="*/ 184700 h 217241"/>
                <a:gd name="connsiteX5" fmla="*/ 0 w 217330"/>
                <a:gd name="connsiteY5" fmla="*/ 217241 h 217241"/>
                <a:gd name="connsiteX6" fmla="*/ 32631 w 217330"/>
                <a:gd name="connsiteY6" fmla="*/ 217241 h 217241"/>
                <a:gd name="connsiteX7" fmla="*/ 184700 w 217330"/>
                <a:gd name="connsiteY7" fmla="*/ 217241 h 217241"/>
                <a:gd name="connsiteX8" fmla="*/ 217330 w 217330"/>
                <a:gd name="connsiteY8" fmla="*/ 217241 h 217241"/>
                <a:gd name="connsiteX9" fmla="*/ 217330 w 217330"/>
                <a:gd name="connsiteY9" fmla="*/ 184611 h 217241"/>
                <a:gd name="connsiteX10" fmla="*/ 217330 w 217330"/>
                <a:gd name="connsiteY10" fmla="*/ 32631 h 217241"/>
                <a:gd name="connsiteX11" fmla="*/ 217330 w 217330"/>
                <a:gd name="connsiteY11" fmla="*/ 0 h 217241"/>
                <a:gd name="connsiteX12" fmla="*/ 184611 w 217330"/>
                <a:gd name="connsiteY12" fmla="*/ 0 h 217241"/>
                <a:gd name="connsiteX13" fmla="*/ 184611 w 217330"/>
                <a:gd name="connsiteY13" fmla="*/ 184611 h 217241"/>
                <a:gd name="connsiteX14" fmla="*/ 32631 w 217330"/>
                <a:gd name="connsiteY14" fmla="*/ 184611 h 217241"/>
                <a:gd name="connsiteX15" fmla="*/ 32631 w 217330"/>
                <a:gd name="connsiteY15" fmla="*/ 32631 h 217241"/>
                <a:gd name="connsiteX16" fmla="*/ 184700 w 217330"/>
                <a:gd name="connsiteY16" fmla="*/ 32631 h 217241"/>
                <a:gd name="connsiteX17" fmla="*/ 184700 w 217330"/>
                <a:gd name="connsiteY17" fmla="*/ 184611 h 21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30" h="217241">
                  <a:moveTo>
                    <a:pt x="184611" y="0"/>
                  </a:moveTo>
                  <a:lnTo>
                    <a:pt x="32631" y="0"/>
                  </a:lnTo>
                  <a:lnTo>
                    <a:pt x="0" y="0"/>
                  </a:lnTo>
                  <a:lnTo>
                    <a:pt x="0" y="32631"/>
                  </a:lnTo>
                  <a:lnTo>
                    <a:pt x="0" y="184700"/>
                  </a:lnTo>
                  <a:lnTo>
                    <a:pt x="0" y="217241"/>
                  </a:lnTo>
                  <a:lnTo>
                    <a:pt x="32631" y="217241"/>
                  </a:lnTo>
                  <a:lnTo>
                    <a:pt x="184700" y="217241"/>
                  </a:lnTo>
                  <a:lnTo>
                    <a:pt x="217330" y="217241"/>
                  </a:lnTo>
                  <a:lnTo>
                    <a:pt x="217330" y="184611"/>
                  </a:lnTo>
                  <a:lnTo>
                    <a:pt x="217330" y="32631"/>
                  </a:lnTo>
                  <a:lnTo>
                    <a:pt x="217330" y="0"/>
                  </a:lnTo>
                  <a:lnTo>
                    <a:pt x="184611" y="0"/>
                  </a:lnTo>
                  <a:close/>
                  <a:moveTo>
                    <a:pt x="184611" y="184611"/>
                  </a:moveTo>
                  <a:lnTo>
                    <a:pt x="32631" y="184611"/>
                  </a:lnTo>
                  <a:lnTo>
                    <a:pt x="32631" y="32631"/>
                  </a:lnTo>
                  <a:lnTo>
                    <a:pt x="184700" y="32631"/>
                  </a:lnTo>
                  <a:lnTo>
                    <a:pt x="184700" y="184611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68" name="Freeform 367">
              <a:extLst>
                <a:ext uri="{FF2B5EF4-FFF2-40B4-BE49-F238E27FC236}">
                  <a16:creationId xmlns:a16="http://schemas.microsoft.com/office/drawing/2014/main" id="{037AA951-60D3-F44A-4CC2-17C90B92DF90}"/>
                </a:ext>
              </a:extLst>
            </p:cNvPr>
            <p:cNvSpPr/>
            <p:nvPr/>
          </p:nvSpPr>
          <p:spPr>
            <a:xfrm>
              <a:off x="6943088" y="6118471"/>
              <a:ext cx="217241" cy="217330"/>
            </a:xfrm>
            <a:custGeom>
              <a:avLst/>
              <a:gdLst>
                <a:gd name="connsiteX0" fmla="*/ 32631 w 217241"/>
                <a:gd name="connsiteY0" fmla="*/ 0 h 217330"/>
                <a:gd name="connsiteX1" fmla="*/ 0 w 217241"/>
                <a:gd name="connsiteY1" fmla="*/ 0 h 217330"/>
                <a:gd name="connsiteX2" fmla="*/ 0 w 217241"/>
                <a:gd name="connsiteY2" fmla="*/ 32631 h 217330"/>
                <a:gd name="connsiteX3" fmla="*/ 0 w 217241"/>
                <a:gd name="connsiteY3" fmla="*/ 184700 h 217330"/>
                <a:gd name="connsiteX4" fmla="*/ 0 w 217241"/>
                <a:gd name="connsiteY4" fmla="*/ 217330 h 217330"/>
                <a:gd name="connsiteX5" fmla="*/ 32631 w 217241"/>
                <a:gd name="connsiteY5" fmla="*/ 217330 h 217330"/>
                <a:gd name="connsiteX6" fmla="*/ 184700 w 217241"/>
                <a:gd name="connsiteY6" fmla="*/ 217330 h 217330"/>
                <a:gd name="connsiteX7" fmla="*/ 217241 w 217241"/>
                <a:gd name="connsiteY7" fmla="*/ 217330 h 217330"/>
                <a:gd name="connsiteX8" fmla="*/ 217241 w 217241"/>
                <a:gd name="connsiteY8" fmla="*/ 184700 h 217330"/>
                <a:gd name="connsiteX9" fmla="*/ 217241 w 217241"/>
                <a:gd name="connsiteY9" fmla="*/ 32631 h 217330"/>
                <a:gd name="connsiteX10" fmla="*/ 217241 w 217241"/>
                <a:gd name="connsiteY10" fmla="*/ 0 h 217330"/>
                <a:gd name="connsiteX11" fmla="*/ 184611 w 217241"/>
                <a:gd name="connsiteY11" fmla="*/ 0 h 217330"/>
                <a:gd name="connsiteX12" fmla="*/ 32631 w 217241"/>
                <a:gd name="connsiteY12" fmla="*/ 0 h 217330"/>
                <a:gd name="connsiteX13" fmla="*/ 184611 w 217241"/>
                <a:gd name="connsiteY13" fmla="*/ 184611 h 217330"/>
                <a:gd name="connsiteX14" fmla="*/ 32631 w 217241"/>
                <a:gd name="connsiteY14" fmla="*/ 184611 h 217330"/>
                <a:gd name="connsiteX15" fmla="*/ 32631 w 217241"/>
                <a:gd name="connsiteY15" fmla="*/ 32631 h 217330"/>
                <a:gd name="connsiteX16" fmla="*/ 184700 w 217241"/>
                <a:gd name="connsiteY16" fmla="*/ 32631 h 217330"/>
                <a:gd name="connsiteX17" fmla="*/ 184700 w 217241"/>
                <a:gd name="connsiteY17" fmla="*/ 184611 h 217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241" h="217330">
                  <a:moveTo>
                    <a:pt x="32631" y="0"/>
                  </a:moveTo>
                  <a:lnTo>
                    <a:pt x="0" y="0"/>
                  </a:lnTo>
                  <a:lnTo>
                    <a:pt x="0" y="32631"/>
                  </a:lnTo>
                  <a:lnTo>
                    <a:pt x="0" y="184700"/>
                  </a:lnTo>
                  <a:lnTo>
                    <a:pt x="0" y="217330"/>
                  </a:lnTo>
                  <a:lnTo>
                    <a:pt x="32631" y="217330"/>
                  </a:lnTo>
                  <a:lnTo>
                    <a:pt x="184700" y="217330"/>
                  </a:lnTo>
                  <a:lnTo>
                    <a:pt x="217241" y="217330"/>
                  </a:lnTo>
                  <a:lnTo>
                    <a:pt x="217241" y="184700"/>
                  </a:lnTo>
                  <a:lnTo>
                    <a:pt x="217241" y="32631"/>
                  </a:lnTo>
                  <a:lnTo>
                    <a:pt x="217241" y="0"/>
                  </a:lnTo>
                  <a:lnTo>
                    <a:pt x="184611" y="0"/>
                  </a:lnTo>
                  <a:lnTo>
                    <a:pt x="32631" y="0"/>
                  </a:lnTo>
                  <a:close/>
                  <a:moveTo>
                    <a:pt x="184611" y="184611"/>
                  </a:moveTo>
                  <a:lnTo>
                    <a:pt x="32631" y="184611"/>
                  </a:lnTo>
                  <a:lnTo>
                    <a:pt x="32631" y="32631"/>
                  </a:lnTo>
                  <a:lnTo>
                    <a:pt x="184700" y="32631"/>
                  </a:lnTo>
                  <a:lnTo>
                    <a:pt x="184700" y="184611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69" name="Freeform 368">
              <a:extLst>
                <a:ext uri="{FF2B5EF4-FFF2-40B4-BE49-F238E27FC236}">
                  <a16:creationId xmlns:a16="http://schemas.microsoft.com/office/drawing/2014/main" id="{EBDD6197-E253-272B-55AC-A50A22105318}"/>
                </a:ext>
              </a:extLst>
            </p:cNvPr>
            <p:cNvSpPr/>
            <p:nvPr/>
          </p:nvSpPr>
          <p:spPr>
            <a:xfrm>
              <a:off x="7005156" y="5497781"/>
              <a:ext cx="93103" cy="93103"/>
            </a:xfrm>
            <a:custGeom>
              <a:avLst/>
              <a:gdLst>
                <a:gd name="connsiteX0" fmla="*/ 0 w 93103"/>
                <a:gd name="connsiteY0" fmla="*/ 0 h 93103"/>
                <a:gd name="connsiteX1" fmla="*/ 93103 w 93103"/>
                <a:gd name="connsiteY1" fmla="*/ 0 h 93103"/>
                <a:gd name="connsiteX2" fmla="*/ 93103 w 93103"/>
                <a:gd name="connsiteY2" fmla="*/ 93103 h 93103"/>
                <a:gd name="connsiteX3" fmla="*/ 0 w 93103"/>
                <a:gd name="connsiteY3" fmla="*/ 93103 h 9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03" h="93103">
                  <a:moveTo>
                    <a:pt x="0" y="0"/>
                  </a:moveTo>
                  <a:lnTo>
                    <a:pt x="93103" y="0"/>
                  </a:lnTo>
                  <a:lnTo>
                    <a:pt x="93103" y="93103"/>
                  </a:lnTo>
                  <a:lnTo>
                    <a:pt x="0" y="93103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70" name="Freeform 369">
              <a:extLst>
                <a:ext uri="{FF2B5EF4-FFF2-40B4-BE49-F238E27FC236}">
                  <a16:creationId xmlns:a16="http://schemas.microsoft.com/office/drawing/2014/main" id="{E1E06300-9625-3B54-CE58-D2FECCDCED02}"/>
                </a:ext>
              </a:extLst>
            </p:cNvPr>
            <p:cNvSpPr/>
            <p:nvPr/>
          </p:nvSpPr>
          <p:spPr>
            <a:xfrm>
              <a:off x="7687915" y="5497781"/>
              <a:ext cx="93103" cy="93103"/>
            </a:xfrm>
            <a:custGeom>
              <a:avLst/>
              <a:gdLst>
                <a:gd name="connsiteX0" fmla="*/ 0 w 93103"/>
                <a:gd name="connsiteY0" fmla="*/ 0 h 93103"/>
                <a:gd name="connsiteX1" fmla="*/ 93103 w 93103"/>
                <a:gd name="connsiteY1" fmla="*/ 0 h 93103"/>
                <a:gd name="connsiteX2" fmla="*/ 93103 w 93103"/>
                <a:gd name="connsiteY2" fmla="*/ 93103 h 93103"/>
                <a:gd name="connsiteX3" fmla="*/ 0 w 93103"/>
                <a:gd name="connsiteY3" fmla="*/ 93103 h 9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03" h="93103">
                  <a:moveTo>
                    <a:pt x="0" y="0"/>
                  </a:moveTo>
                  <a:lnTo>
                    <a:pt x="93103" y="0"/>
                  </a:lnTo>
                  <a:lnTo>
                    <a:pt x="93103" y="93103"/>
                  </a:lnTo>
                  <a:lnTo>
                    <a:pt x="0" y="93103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371" name="Freeform 370">
              <a:extLst>
                <a:ext uri="{FF2B5EF4-FFF2-40B4-BE49-F238E27FC236}">
                  <a16:creationId xmlns:a16="http://schemas.microsoft.com/office/drawing/2014/main" id="{091186DC-B22C-B777-E150-415D2F5302BB}"/>
                </a:ext>
              </a:extLst>
            </p:cNvPr>
            <p:cNvSpPr/>
            <p:nvPr/>
          </p:nvSpPr>
          <p:spPr>
            <a:xfrm>
              <a:off x="7005156" y="6180540"/>
              <a:ext cx="93103" cy="93103"/>
            </a:xfrm>
            <a:custGeom>
              <a:avLst/>
              <a:gdLst>
                <a:gd name="connsiteX0" fmla="*/ 0 w 93103"/>
                <a:gd name="connsiteY0" fmla="*/ 0 h 93103"/>
                <a:gd name="connsiteX1" fmla="*/ 93103 w 93103"/>
                <a:gd name="connsiteY1" fmla="*/ 0 h 93103"/>
                <a:gd name="connsiteX2" fmla="*/ 93103 w 93103"/>
                <a:gd name="connsiteY2" fmla="*/ 93103 h 93103"/>
                <a:gd name="connsiteX3" fmla="*/ 0 w 93103"/>
                <a:gd name="connsiteY3" fmla="*/ 93103 h 9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03" h="93103">
                  <a:moveTo>
                    <a:pt x="0" y="0"/>
                  </a:moveTo>
                  <a:lnTo>
                    <a:pt x="93103" y="0"/>
                  </a:lnTo>
                  <a:lnTo>
                    <a:pt x="93103" y="93103"/>
                  </a:lnTo>
                  <a:lnTo>
                    <a:pt x="0" y="93103"/>
                  </a:lnTo>
                  <a:close/>
                </a:path>
              </a:pathLst>
            </a:custGeom>
            <a:solidFill>
              <a:srgbClr val="173A99"/>
            </a:solidFill>
            <a:ln w="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</p:grpSp>
      <p:pic>
        <p:nvPicPr>
          <p:cNvPr id="6" name="Picture Placeholder 12" descr="A person in a suit and tie&#10;&#10;Description automatically generated">
            <a:extLst>
              <a:ext uri="{FF2B5EF4-FFF2-40B4-BE49-F238E27FC236}">
                <a16:creationId xmlns:a16="http://schemas.microsoft.com/office/drawing/2014/main" id="{3BDBC6D6-8676-8EAE-9F5B-7AFD4B927F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28" y="1566863"/>
            <a:ext cx="1641475" cy="1800225"/>
          </a:xfrm>
          <a:prstGeom prst="rect">
            <a:avLst/>
          </a:prstGeom>
        </p:spPr>
      </p:pic>
      <p:graphicFrame>
        <p:nvGraphicFramePr>
          <p:cNvPr id="8" name="Таблиця 1">
            <a:extLst>
              <a:ext uri="{FF2B5EF4-FFF2-40B4-BE49-F238E27FC236}">
                <a16:creationId xmlns:a16="http://schemas.microsoft.com/office/drawing/2014/main" id="{D6C2D252-D2A6-815F-D1CF-9816CF8DAA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43885"/>
              </p:ext>
            </p:extLst>
          </p:nvPr>
        </p:nvGraphicFramePr>
        <p:xfrm>
          <a:off x="2809875" y="1571625"/>
          <a:ext cx="2094329" cy="17715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94329">
                  <a:extLst>
                    <a:ext uri="{9D8B030D-6E8A-4147-A177-3AD203B41FA5}">
                      <a16:colId xmlns:a16="http://schemas.microsoft.com/office/drawing/2014/main" val="236019338"/>
                    </a:ext>
                  </a:extLst>
                </a:gridCol>
              </a:tblGrid>
              <a:tr h="442887">
                <a:tc>
                  <a:txBody>
                    <a:bodyPr/>
                    <a:lstStyle/>
                    <a:p>
                      <a:pPr marL="0" marR="0" lvl="0" indent="0" algn="l" defTabSz="7274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>
                          <a:solidFill>
                            <a:schemeClr val="accent1"/>
                          </a:solidFill>
                        </a:rPr>
                        <a:t>Олександр Кісільов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636063"/>
                  </a:ext>
                </a:extLst>
              </a:tr>
              <a:tr h="442887">
                <a:tc>
                  <a:txBody>
                    <a:bodyPr/>
                    <a:lstStyle/>
                    <a:p>
                      <a:r>
                        <a:rPr lang="ru-RU" sz="1200" b="1">
                          <a:solidFill>
                            <a:schemeClr val="accent1"/>
                          </a:solidFill>
                        </a:rPr>
                        <a:t>Керівник напряму «Розподілена генерація»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5753693"/>
                  </a:ext>
                </a:extLst>
              </a:tr>
              <a:tr h="442887">
                <a:tc>
                  <a:txBody>
                    <a:bodyPr/>
                    <a:lstStyle/>
                    <a:p>
                      <a:r>
                        <a:rPr lang="ru-RU" sz="1200"/>
                        <a:t>+380 50 442 9233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228746"/>
                  </a:ext>
                </a:extLst>
              </a:tr>
              <a:tr h="442887">
                <a:tc>
                  <a:txBody>
                    <a:bodyPr/>
                    <a:lstStyle/>
                    <a:p>
                      <a:r>
                        <a:rPr lang="en-GB" sz="1200"/>
                        <a:t>oleksandr.kisilov@ecu.gov.ua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1285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75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75335-D566-E478-97A7-6ADA027B4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5E6C49-BF05-DF25-19E7-146EEC36AAA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86560" y="365279"/>
            <a:ext cx="11905440" cy="745447"/>
          </a:xfrm>
        </p:spPr>
        <p:txBody>
          <a:bodyPr/>
          <a:lstStyle/>
          <a:p>
            <a:r>
              <a:rPr lang="uk-UA">
                <a:latin typeface="Aptos"/>
              </a:rPr>
              <a:t>Розподілена генерація має відповідати низці вимог</a:t>
            </a:r>
            <a:endParaRPr lang="uk-UA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BD230F-BDB6-A186-ACBB-DBB58F981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A" smtClean="0"/>
              <a:pPr/>
              <a:t>2</a:t>
            </a:fld>
            <a:endParaRPr lang="en-UA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89A23D5-DA9C-B86B-485D-C92D73CFC0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baseline="30000" noProof="0"/>
              <a:t>1</a:t>
            </a:r>
            <a:r>
              <a:rPr lang="uk-UA" noProof="0"/>
              <a:t> Закон України «Про ринок електроенергії» та Стратегія розвитку розподіленої генерації, </a:t>
            </a:r>
            <a:r>
              <a:rPr lang="uk-UA"/>
              <a:t>що</a:t>
            </a:r>
            <a:r>
              <a:rPr lang="uk-UA" noProof="0"/>
              <a:t> затверджена Розпорядженням КМУ №713-р від 18.07.2024</a:t>
            </a:r>
          </a:p>
          <a:p>
            <a:r>
              <a:rPr lang="uk-UA" baseline="30000"/>
              <a:t>2</a:t>
            </a:r>
            <a:r>
              <a:rPr lang="uk-UA" noProof="0"/>
              <a:t> Для газотурбінних установок – діапазон регулювання 60% встановленої потужності, час «холодного» старту – 15 хвилин; для газопоршневих  установок – діапазон регулювання 90% встановленої потужності, час «холодного» старту – 5 хвилин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C24A23-916C-AC47-FD01-ED5BE145A308}"/>
              </a:ext>
            </a:extLst>
          </p:cNvPr>
          <p:cNvSpPr txBox="1"/>
          <p:nvPr/>
        </p:nvSpPr>
        <p:spPr>
          <a:xfrm>
            <a:off x="161867" y="1185028"/>
            <a:ext cx="1120599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lIns="108000" tIns="45720" rIns="91440" bIns="45720" anchor="t">
            <a:spAutoFit/>
          </a:bodyPr>
          <a:lstStyle/>
          <a:p>
            <a:r>
              <a:rPr lang="uk-UA" sz="1600" b="1">
                <a:solidFill>
                  <a:srgbClr val="203993"/>
                </a:solidFill>
                <a:ea typeface="Aptos" panose="020B0004020202020204" pitchFamily="34" charset="0"/>
                <a:cs typeface="Arial"/>
              </a:rPr>
              <a:t>Критерії розподіленої генерації згідно чинному законодавству</a:t>
            </a:r>
            <a:r>
              <a:rPr lang="uk-UA" sz="1600" b="1" baseline="30000">
                <a:solidFill>
                  <a:srgbClr val="203993"/>
                </a:solidFill>
                <a:ea typeface="Aptos" panose="020B0004020202020204" pitchFamily="34" charset="0"/>
                <a:cs typeface="Arial"/>
              </a:rPr>
              <a:t>1</a:t>
            </a:r>
            <a:endParaRPr lang="uk-UA" sz="1600" b="1" baseline="30000">
              <a:solidFill>
                <a:srgbClr val="203993"/>
              </a:solidFill>
              <a:cs typeface="Arial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D219F1B-31D4-A4FF-8598-7568BE7FC66E}"/>
              </a:ext>
            </a:extLst>
          </p:cNvPr>
          <p:cNvSpPr/>
          <p:nvPr/>
        </p:nvSpPr>
        <p:spPr>
          <a:xfrm>
            <a:off x="2659317" y="3940684"/>
            <a:ext cx="6547708" cy="537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295" tIns="144000" rIns="74295" bIns="14400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uk-UA" sz="1600" b="1" noProof="0">
                <a:solidFill>
                  <a:srgbClr val="173A99"/>
                </a:solidFill>
              </a:rPr>
              <a:t>Складові успішного проєкту розподіленої генерації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3F40AE1-1C0D-51E9-84D8-607984C4E01C}"/>
              </a:ext>
            </a:extLst>
          </p:cNvPr>
          <p:cNvGrpSpPr/>
          <p:nvPr/>
        </p:nvGrpSpPr>
        <p:grpSpPr>
          <a:xfrm>
            <a:off x="186797" y="4600248"/>
            <a:ext cx="3185459" cy="1405167"/>
            <a:chOff x="186797" y="4600248"/>
            <a:chExt cx="3185459" cy="14051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238BD3-0F84-1D86-0D6F-A831B133CF58}"/>
                </a:ext>
              </a:extLst>
            </p:cNvPr>
            <p:cNvSpPr txBox="1"/>
            <p:nvPr/>
          </p:nvSpPr>
          <p:spPr>
            <a:xfrm>
              <a:off x="186797" y="4989752"/>
              <a:ext cx="31854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uk-UA" sz="1200" noProof="0"/>
                <a:t>Нерідко обладнання для розподіленої генерації вже наявне, але його не встановлюють або не підключають через організаційні </a:t>
              </a:r>
              <a:r>
                <a:rPr lang="uk-UA" sz="1200"/>
                <a:t>або</a:t>
              </a:r>
              <a:r>
                <a:rPr lang="uk-UA" sz="1200" noProof="0"/>
                <a:t> технічні бар’єри, що призводить до втрати часу та можливостей</a:t>
              </a:r>
            </a:p>
          </p:txBody>
        </p: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31EBCC19-BF7F-AF85-3F4C-3DF014DC312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8829" y="4600248"/>
              <a:ext cx="360000" cy="360000"/>
              <a:chOff x="11071860" y="5604613"/>
              <a:chExt cx="230400" cy="230400"/>
            </a:xfrm>
          </p:grpSpPr>
          <p:sp>
            <p:nvSpPr>
              <p:cNvPr id="35" name="Freeform 1338">
                <a:extLst>
                  <a:ext uri="{FF2B5EF4-FFF2-40B4-BE49-F238E27FC236}">
                    <a16:creationId xmlns:a16="http://schemas.microsoft.com/office/drawing/2014/main" id="{4C01299E-EF8F-D5EE-857F-56E248495D77}"/>
                  </a:ext>
                </a:extLst>
              </p:cNvPr>
              <p:cNvSpPr/>
              <p:nvPr/>
            </p:nvSpPr>
            <p:spPr>
              <a:xfrm>
                <a:off x="11071860" y="5604613"/>
                <a:ext cx="230400" cy="230400"/>
              </a:xfrm>
              <a:custGeom>
                <a:avLst/>
                <a:gdLst>
                  <a:gd name="connsiteX0" fmla="*/ 180975 w 190500"/>
                  <a:gd name="connsiteY0" fmla="*/ 0 h 190500"/>
                  <a:gd name="connsiteX1" fmla="*/ 190500 w 190500"/>
                  <a:gd name="connsiteY1" fmla="*/ 9525 h 190500"/>
                  <a:gd name="connsiteX2" fmla="*/ 190500 w 190500"/>
                  <a:gd name="connsiteY2" fmla="*/ 180975 h 190500"/>
                  <a:gd name="connsiteX3" fmla="*/ 180975 w 190500"/>
                  <a:gd name="connsiteY3" fmla="*/ 190500 h 190500"/>
                  <a:gd name="connsiteX4" fmla="*/ 9525 w 190500"/>
                  <a:gd name="connsiteY4" fmla="*/ 190500 h 190500"/>
                  <a:gd name="connsiteX5" fmla="*/ 0 w 190500"/>
                  <a:gd name="connsiteY5" fmla="*/ 180975 h 190500"/>
                  <a:gd name="connsiteX6" fmla="*/ 0 w 190500"/>
                  <a:gd name="connsiteY6" fmla="*/ 9525 h 190500"/>
                  <a:gd name="connsiteX7" fmla="*/ 9525 w 190500"/>
                  <a:gd name="connsiteY7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190500">
                    <a:moveTo>
                      <a:pt x="180975" y="0"/>
                    </a:moveTo>
                    <a:cubicBezTo>
                      <a:pt x="186236" y="0"/>
                      <a:pt x="190500" y="4264"/>
                      <a:pt x="190500" y="9525"/>
                    </a:cubicBezTo>
                    <a:lnTo>
                      <a:pt x="190500" y="180975"/>
                    </a:lnTo>
                    <a:cubicBezTo>
                      <a:pt x="190500" y="186236"/>
                      <a:pt x="186236" y="190500"/>
                      <a:pt x="180975" y="190500"/>
                    </a:cubicBezTo>
                    <a:lnTo>
                      <a:pt x="9525" y="190500"/>
                    </a:lnTo>
                    <a:cubicBezTo>
                      <a:pt x="4264" y="190500"/>
                      <a:pt x="0" y="186236"/>
                      <a:pt x="0" y="180975"/>
                    </a:cubicBezTo>
                    <a:lnTo>
                      <a:pt x="0" y="9525"/>
                    </a:lnTo>
                    <a:cubicBezTo>
                      <a:pt x="0" y="4264"/>
                      <a:pt x="4264" y="0"/>
                      <a:pt x="9525" y="0"/>
                    </a:cubicBezTo>
                    <a:close/>
                  </a:path>
                </a:pathLst>
              </a:custGeom>
              <a:solidFill>
                <a:srgbClr val="20399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  <p:pic>
            <p:nvPicPr>
              <p:cNvPr id="36" name="Picture 2" descr="Speed Icons - Free SVG &amp; PNG Speed Images - Noun Project">
                <a:extLst>
                  <a:ext uri="{FF2B5EF4-FFF2-40B4-BE49-F238E27FC236}">
                    <a16:creationId xmlns:a16="http://schemas.microsoft.com/office/drawing/2014/main" id="{6362C4CE-6257-580D-63B6-2D2BA65A15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83" t="32076" r="24590" b="29140"/>
              <a:stretch/>
            </p:blipFill>
            <p:spPr bwMode="auto">
              <a:xfrm>
                <a:off x="11090540" y="5656288"/>
                <a:ext cx="193040" cy="127051"/>
              </a:xfrm>
              <a:prstGeom prst="rect">
                <a:avLst/>
              </a:prstGeom>
              <a:noFill/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374C88-B5AD-9C94-B94B-94A9FF6C03F1}"/>
                </a:ext>
              </a:extLst>
            </p:cNvPr>
            <p:cNvSpPr txBox="1"/>
            <p:nvPr/>
          </p:nvSpPr>
          <p:spPr>
            <a:xfrm>
              <a:off x="655486" y="4600248"/>
              <a:ext cx="2405777" cy="360000"/>
            </a:xfrm>
            <a:prstGeom prst="rect">
              <a:avLst/>
            </a:prstGeom>
            <a:solidFill>
              <a:srgbClr val="203993"/>
            </a:solidFill>
          </p:spPr>
          <p:txBody>
            <a:bodyPr wrap="square" lIns="72000" tIns="36000" rIns="72000" bIns="36000" anchor="ctr">
              <a:noAutofit/>
            </a:bodyPr>
            <a:lstStyle/>
            <a:p>
              <a:pPr>
                <a:spcAft>
                  <a:spcPts val="1800"/>
                </a:spcAft>
              </a:pPr>
              <a:r>
                <a:rPr lang="uk-UA" sz="1400" b="1" noProof="0">
                  <a:solidFill>
                    <a:schemeClr val="bg1"/>
                  </a:solidFill>
                </a:rPr>
                <a:t>Швидкість реалізації 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26B70760-38DE-1EFC-04A5-15F5F0FE4DC2}"/>
              </a:ext>
            </a:extLst>
          </p:cNvPr>
          <p:cNvGrpSpPr/>
          <p:nvPr/>
        </p:nvGrpSpPr>
        <p:grpSpPr>
          <a:xfrm>
            <a:off x="8452105" y="4600245"/>
            <a:ext cx="3292221" cy="1405170"/>
            <a:chOff x="8616202" y="4600245"/>
            <a:chExt cx="3122623" cy="140517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55FCDE4-2A01-630E-C616-896798AF1B10}"/>
                </a:ext>
              </a:extLst>
            </p:cNvPr>
            <p:cNvSpPr txBox="1"/>
            <p:nvPr/>
          </p:nvSpPr>
          <p:spPr>
            <a:xfrm>
              <a:off x="8616202" y="4989752"/>
              <a:ext cx="29808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uk-UA" sz="1200" noProof="0"/>
                <a:t>Розподілена генерація покликана посилювати енергосистему, але хаотична робота значної кількості невеликої за потужністю генерації навпаки створює додаткові проблеми</a:t>
              </a:r>
            </a:p>
          </p:txBody>
        </p:sp>
        <p:grpSp>
          <p:nvGrpSpPr>
            <p:cNvPr id="31" name="Group 864">
              <a:extLst>
                <a:ext uri="{FF2B5EF4-FFF2-40B4-BE49-F238E27FC236}">
                  <a16:creationId xmlns:a16="http://schemas.microsoft.com/office/drawing/2014/main" id="{20CE46C4-85BE-ACDE-66C1-2E0386C039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06079" y="4600245"/>
              <a:ext cx="360000" cy="360000"/>
              <a:chOff x="4857756" y="3333748"/>
              <a:chExt cx="190500" cy="190500"/>
            </a:xfrm>
          </p:grpSpPr>
          <p:sp>
            <p:nvSpPr>
              <p:cNvPr id="32" name="Freeform 862">
                <a:extLst>
                  <a:ext uri="{FF2B5EF4-FFF2-40B4-BE49-F238E27FC236}">
                    <a16:creationId xmlns:a16="http://schemas.microsoft.com/office/drawing/2014/main" id="{41FAD8B1-B3F0-4C17-81F0-5E88501A6662}"/>
                  </a:ext>
                </a:extLst>
              </p:cNvPr>
              <p:cNvSpPr/>
              <p:nvPr/>
            </p:nvSpPr>
            <p:spPr>
              <a:xfrm>
                <a:off x="4857756" y="3333748"/>
                <a:ext cx="190500" cy="190500"/>
              </a:xfrm>
              <a:custGeom>
                <a:avLst/>
                <a:gdLst>
                  <a:gd name="connsiteX0" fmla="*/ 180975 w 190500"/>
                  <a:gd name="connsiteY0" fmla="*/ 0 h 190500"/>
                  <a:gd name="connsiteX1" fmla="*/ 190500 w 190500"/>
                  <a:gd name="connsiteY1" fmla="*/ 9525 h 190500"/>
                  <a:gd name="connsiteX2" fmla="*/ 190500 w 190500"/>
                  <a:gd name="connsiteY2" fmla="*/ 180975 h 190500"/>
                  <a:gd name="connsiteX3" fmla="*/ 180975 w 190500"/>
                  <a:gd name="connsiteY3" fmla="*/ 190500 h 190500"/>
                  <a:gd name="connsiteX4" fmla="*/ 9525 w 190500"/>
                  <a:gd name="connsiteY4" fmla="*/ 190500 h 190500"/>
                  <a:gd name="connsiteX5" fmla="*/ 0 w 190500"/>
                  <a:gd name="connsiteY5" fmla="*/ 180975 h 190500"/>
                  <a:gd name="connsiteX6" fmla="*/ 0 w 190500"/>
                  <a:gd name="connsiteY6" fmla="*/ 9525 h 190500"/>
                  <a:gd name="connsiteX7" fmla="*/ 9525 w 190500"/>
                  <a:gd name="connsiteY7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190500">
                    <a:moveTo>
                      <a:pt x="180975" y="0"/>
                    </a:moveTo>
                    <a:cubicBezTo>
                      <a:pt x="186236" y="0"/>
                      <a:pt x="190500" y="4264"/>
                      <a:pt x="190500" y="9525"/>
                    </a:cubicBezTo>
                    <a:lnTo>
                      <a:pt x="190500" y="180975"/>
                    </a:lnTo>
                    <a:cubicBezTo>
                      <a:pt x="190500" y="186236"/>
                      <a:pt x="186236" y="190500"/>
                      <a:pt x="180975" y="190500"/>
                    </a:cubicBezTo>
                    <a:lnTo>
                      <a:pt x="9525" y="190500"/>
                    </a:lnTo>
                    <a:cubicBezTo>
                      <a:pt x="4264" y="190500"/>
                      <a:pt x="0" y="186236"/>
                      <a:pt x="0" y="180975"/>
                    </a:cubicBezTo>
                    <a:lnTo>
                      <a:pt x="0" y="9525"/>
                    </a:lnTo>
                    <a:cubicBezTo>
                      <a:pt x="0" y="4264"/>
                      <a:pt x="4264" y="0"/>
                      <a:pt x="9525" y="0"/>
                    </a:cubicBezTo>
                    <a:close/>
                  </a:path>
                </a:pathLst>
              </a:custGeom>
              <a:solidFill>
                <a:srgbClr val="20399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  <p:sp>
            <p:nvSpPr>
              <p:cNvPr id="33" name="Freeform 863">
                <a:extLst>
                  <a:ext uri="{FF2B5EF4-FFF2-40B4-BE49-F238E27FC236}">
                    <a16:creationId xmlns:a16="http://schemas.microsoft.com/office/drawing/2014/main" id="{0C1BDD1B-1332-E071-7952-85166611A78B}"/>
                  </a:ext>
                </a:extLst>
              </p:cNvPr>
              <p:cNvSpPr/>
              <p:nvPr/>
            </p:nvSpPr>
            <p:spPr>
              <a:xfrm>
                <a:off x="4878583" y="3352699"/>
                <a:ext cx="148832" cy="152601"/>
              </a:xfrm>
              <a:custGeom>
                <a:avLst/>
                <a:gdLst>
                  <a:gd name="connsiteX0" fmla="*/ 148833 w 148832"/>
                  <a:gd name="connsiteY0" fmla="*/ 53914 h 152601"/>
                  <a:gd name="connsiteX1" fmla="*/ 133127 w 148832"/>
                  <a:gd name="connsiteY1" fmla="*/ 25387 h 152601"/>
                  <a:gd name="connsiteX2" fmla="*/ 133126 w 148832"/>
                  <a:gd name="connsiteY2" fmla="*/ 25387 h 152601"/>
                  <a:gd name="connsiteX3" fmla="*/ 113715 w 148832"/>
                  <a:gd name="connsiteY3" fmla="*/ 33786 h 152601"/>
                  <a:gd name="connsiteX4" fmla="*/ 93814 w 148832"/>
                  <a:gd name="connsiteY4" fmla="*/ 21736 h 152601"/>
                  <a:gd name="connsiteX5" fmla="*/ 92238 w 148832"/>
                  <a:gd name="connsiteY5" fmla="*/ 661 h 152601"/>
                  <a:gd name="connsiteX6" fmla="*/ 92237 w 148832"/>
                  <a:gd name="connsiteY6" fmla="*/ 660 h 152601"/>
                  <a:gd name="connsiteX7" fmla="*/ 59680 w 148832"/>
                  <a:gd name="connsiteY7" fmla="*/ 0 h 152601"/>
                  <a:gd name="connsiteX8" fmla="*/ 59679 w 148832"/>
                  <a:gd name="connsiteY8" fmla="*/ 1 h 152601"/>
                  <a:gd name="connsiteX9" fmla="*/ 57249 w 148832"/>
                  <a:gd name="connsiteY9" fmla="*/ 20994 h 152601"/>
                  <a:gd name="connsiteX10" fmla="*/ 36876 w 148832"/>
                  <a:gd name="connsiteY10" fmla="*/ 32227 h 152601"/>
                  <a:gd name="connsiteX11" fmla="*/ 17821 w 148832"/>
                  <a:gd name="connsiteY11" fmla="*/ 23047 h 152601"/>
                  <a:gd name="connsiteX12" fmla="*/ 969 w 148832"/>
                  <a:gd name="connsiteY12" fmla="*/ 50913 h 152601"/>
                  <a:gd name="connsiteX13" fmla="*/ 17939 w 148832"/>
                  <a:gd name="connsiteY13" fmla="*/ 63518 h 152601"/>
                  <a:gd name="connsiteX14" fmla="*/ 16535 w 148832"/>
                  <a:gd name="connsiteY14" fmla="*/ 75126 h 152601"/>
                  <a:gd name="connsiteX15" fmla="*/ 17467 w 148832"/>
                  <a:gd name="connsiteY15" fmla="*/ 86781 h 152601"/>
                  <a:gd name="connsiteX16" fmla="*/ 0 w 148832"/>
                  <a:gd name="connsiteY16" fmla="*/ 98687 h 152601"/>
                  <a:gd name="connsiteX17" fmla="*/ 0 w 148832"/>
                  <a:gd name="connsiteY17" fmla="*/ 98687 h 152601"/>
                  <a:gd name="connsiteX18" fmla="*/ 15707 w 148832"/>
                  <a:gd name="connsiteY18" fmla="*/ 127215 h 152601"/>
                  <a:gd name="connsiteX19" fmla="*/ 35119 w 148832"/>
                  <a:gd name="connsiteY19" fmla="*/ 118814 h 152601"/>
                  <a:gd name="connsiteX20" fmla="*/ 55020 w 148832"/>
                  <a:gd name="connsiteY20" fmla="*/ 130865 h 152601"/>
                  <a:gd name="connsiteX21" fmla="*/ 56596 w 148832"/>
                  <a:gd name="connsiteY21" fmla="*/ 151941 h 152601"/>
                  <a:gd name="connsiteX22" fmla="*/ 56596 w 148832"/>
                  <a:gd name="connsiteY22" fmla="*/ 151941 h 152601"/>
                  <a:gd name="connsiteX23" fmla="*/ 89154 w 148832"/>
                  <a:gd name="connsiteY23" fmla="*/ 152602 h 152601"/>
                  <a:gd name="connsiteX24" fmla="*/ 91585 w 148832"/>
                  <a:gd name="connsiteY24" fmla="*/ 131608 h 152601"/>
                  <a:gd name="connsiteX25" fmla="*/ 111958 w 148832"/>
                  <a:gd name="connsiteY25" fmla="*/ 120375 h 152601"/>
                  <a:gd name="connsiteX26" fmla="*/ 131012 w 148832"/>
                  <a:gd name="connsiteY26" fmla="*/ 129554 h 152601"/>
                  <a:gd name="connsiteX27" fmla="*/ 131013 w 148832"/>
                  <a:gd name="connsiteY27" fmla="*/ 129554 h 152601"/>
                  <a:gd name="connsiteX28" fmla="*/ 147864 w 148832"/>
                  <a:gd name="connsiteY28" fmla="*/ 101689 h 152601"/>
                  <a:gd name="connsiteX29" fmla="*/ 147864 w 148832"/>
                  <a:gd name="connsiteY29" fmla="*/ 101688 h 152601"/>
                  <a:gd name="connsiteX30" fmla="*/ 130894 w 148832"/>
                  <a:gd name="connsiteY30" fmla="*/ 89083 h 152601"/>
                  <a:gd name="connsiteX31" fmla="*/ 132298 w 148832"/>
                  <a:gd name="connsiteY31" fmla="*/ 77474 h 152601"/>
                  <a:gd name="connsiteX32" fmla="*/ 131366 w 148832"/>
                  <a:gd name="connsiteY32" fmla="*/ 65820 h 152601"/>
                  <a:gd name="connsiteX33" fmla="*/ 148833 w 148832"/>
                  <a:gd name="connsiteY33" fmla="*/ 53914 h 152601"/>
                  <a:gd name="connsiteX34" fmla="*/ 148833 w 148832"/>
                  <a:gd name="connsiteY34" fmla="*/ 53914 h 152601"/>
                  <a:gd name="connsiteX35" fmla="*/ 74417 w 148832"/>
                  <a:gd name="connsiteY35" fmla="*/ 108050 h 152601"/>
                  <a:gd name="connsiteX36" fmla="*/ 74417 w 148832"/>
                  <a:gd name="connsiteY36" fmla="*/ 82650 h 152601"/>
                  <a:gd name="connsiteX37" fmla="*/ 55367 w 148832"/>
                  <a:gd name="connsiteY37" fmla="*/ 82650 h 152601"/>
                  <a:gd name="connsiteX38" fmla="*/ 74417 w 148832"/>
                  <a:gd name="connsiteY38" fmla="*/ 44550 h 152601"/>
                  <a:gd name="connsiteX39" fmla="*/ 74417 w 148832"/>
                  <a:gd name="connsiteY39" fmla="*/ 69950 h 152601"/>
                  <a:gd name="connsiteX40" fmla="*/ 93467 w 148832"/>
                  <a:gd name="connsiteY40" fmla="*/ 69950 h 152601"/>
                  <a:gd name="connsiteX41" fmla="*/ 74417 w 148832"/>
                  <a:gd name="connsiteY41" fmla="*/ 108050 h 152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8832" h="152601">
                    <a:moveTo>
                      <a:pt x="148833" y="53914"/>
                    </a:moveTo>
                    <a:lnTo>
                      <a:pt x="133127" y="25387"/>
                    </a:lnTo>
                    <a:cubicBezTo>
                      <a:pt x="133127" y="25387"/>
                      <a:pt x="133126" y="25387"/>
                      <a:pt x="133126" y="25387"/>
                    </a:cubicBezTo>
                    <a:lnTo>
                      <a:pt x="113715" y="33786"/>
                    </a:lnTo>
                    <a:cubicBezTo>
                      <a:pt x="108028" y="28525"/>
                      <a:pt x="101278" y="24388"/>
                      <a:pt x="93814" y="21736"/>
                    </a:cubicBezTo>
                    <a:lnTo>
                      <a:pt x="92238" y="661"/>
                    </a:lnTo>
                    <a:cubicBezTo>
                      <a:pt x="92238" y="660"/>
                      <a:pt x="92238" y="660"/>
                      <a:pt x="92237" y="660"/>
                    </a:cubicBezTo>
                    <a:lnTo>
                      <a:pt x="59680" y="0"/>
                    </a:lnTo>
                    <a:cubicBezTo>
                      <a:pt x="59679" y="0"/>
                      <a:pt x="59679" y="0"/>
                      <a:pt x="59679" y="1"/>
                    </a:cubicBezTo>
                    <a:lnTo>
                      <a:pt x="57249" y="20994"/>
                    </a:lnTo>
                    <a:cubicBezTo>
                      <a:pt x="49683" y="23341"/>
                      <a:pt x="42771" y="27201"/>
                      <a:pt x="36876" y="32227"/>
                    </a:cubicBezTo>
                    <a:lnTo>
                      <a:pt x="17821" y="23047"/>
                    </a:lnTo>
                    <a:lnTo>
                      <a:pt x="969" y="50913"/>
                    </a:lnTo>
                    <a:lnTo>
                      <a:pt x="17939" y="63518"/>
                    </a:lnTo>
                    <a:cubicBezTo>
                      <a:pt x="17096" y="67260"/>
                      <a:pt x="16616" y="71142"/>
                      <a:pt x="16535" y="75126"/>
                    </a:cubicBezTo>
                    <a:cubicBezTo>
                      <a:pt x="16453" y="79110"/>
                      <a:pt x="16777" y="83008"/>
                      <a:pt x="17467" y="86781"/>
                    </a:cubicBezTo>
                    <a:lnTo>
                      <a:pt x="0" y="98687"/>
                    </a:lnTo>
                    <a:cubicBezTo>
                      <a:pt x="0" y="98687"/>
                      <a:pt x="0" y="98687"/>
                      <a:pt x="0" y="98687"/>
                    </a:cubicBezTo>
                    <a:lnTo>
                      <a:pt x="15707" y="127215"/>
                    </a:lnTo>
                    <a:lnTo>
                      <a:pt x="35119" y="118814"/>
                    </a:lnTo>
                    <a:cubicBezTo>
                      <a:pt x="40806" y="124075"/>
                      <a:pt x="47555" y="128213"/>
                      <a:pt x="55020" y="130865"/>
                    </a:cubicBezTo>
                    <a:lnTo>
                      <a:pt x="56596" y="151941"/>
                    </a:lnTo>
                    <a:lnTo>
                      <a:pt x="56596" y="151941"/>
                    </a:lnTo>
                    <a:lnTo>
                      <a:pt x="89154" y="152602"/>
                    </a:lnTo>
                    <a:lnTo>
                      <a:pt x="91585" y="131608"/>
                    </a:lnTo>
                    <a:cubicBezTo>
                      <a:pt x="99150" y="129260"/>
                      <a:pt x="106062" y="125399"/>
                      <a:pt x="111958" y="120375"/>
                    </a:cubicBezTo>
                    <a:lnTo>
                      <a:pt x="131012" y="129554"/>
                    </a:lnTo>
                    <a:lnTo>
                      <a:pt x="131013" y="129554"/>
                    </a:lnTo>
                    <a:lnTo>
                      <a:pt x="147864" y="101689"/>
                    </a:lnTo>
                    <a:lnTo>
                      <a:pt x="147864" y="101688"/>
                    </a:lnTo>
                    <a:lnTo>
                      <a:pt x="130894" y="89083"/>
                    </a:lnTo>
                    <a:cubicBezTo>
                      <a:pt x="131736" y="85341"/>
                      <a:pt x="132218" y="81459"/>
                      <a:pt x="132298" y="77474"/>
                    </a:cubicBezTo>
                    <a:cubicBezTo>
                      <a:pt x="132379" y="73490"/>
                      <a:pt x="132056" y="69592"/>
                      <a:pt x="131366" y="65820"/>
                    </a:cubicBezTo>
                    <a:lnTo>
                      <a:pt x="148833" y="53914"/>
                    </a:lnTo>
                    <a:lnTo>
                      <a:pt x="148833" y="53914"/>
                    </a:lnTo>
                    <a:close/>
                    <a:moveTo>
                      <a:pt x="74417" y="108050"/>
                    </a:moveTo>
                    <a:lnTo>
                      <a:pt x="74417" y="82650"/>
                    </a:lnTo>
                    <a:lnTo>
                      <a:pt x="55367" y="82650"/>
                    </a:lnTo>
                    <a:lnTo>
                      <a:pt x="74417" y="44550"/>
                    </a:lnTo>
                    <a:lnTo>
                      <a:pt x="74417" y="69950"/>
                    </a:lnTo>
                    <a:lnTo>
                      <a:pt x="93467" y="69950"/>
                    </a:lnTo>
                    <a:lnTo>
                      <a:pt x="74417" y="10805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1B0851D-194F-BB54-EC46-6BA4986E8A48}"/>
                </a:ext>
              </a:extLst>
            </p:cNvPr>
            <p:cNvSpPr txBox="1"/>
            <p:nvPr/>
          </p:nvSpPr>
          <p:spPr>
            <a:xfrm>
              <a:off x="9086774" y="4600248"/>
              <a:ext cx="2652051" cy="360000"/>
            </a:xfrm>
            <a:prstGeom prst="rect">
              <a:avLst/>
            </a:prstGeom>
            <a:solidFill>
              <a:srgbClr val="203993"/>
            </a:solidFill>
          </p:spPr>
          <p:txBody>
            <a:bodyPr wrap="square" lIns="72000" tIns="36000" rIns="36000" bIns="36000" anchor="ctr">
              <a:noAutofit/>
            </a:bodyPr>
            <a:lstStyle/>
            <a:p>
              <a:pPr>
                <a:spcAft>
                  <a:spcPts val="1800"/>
                </a:spcAft>
              </a:pPr>
              <a:r>
                <a:rPr lang="uk-UA" sz="1400" b="1" noProof="0" dirty="0">
                  <a:solidFill>
                    <a:schemeClr val="bg1"/>
                  </a:solidFill>
                </a:rPr>
                <a:t>Робота в склад енергосистеми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2E3E70D-31EC-4A20-E68B-926313F4FD5B}"/>
              </a:ext>
            </a:extLst>
          </p:cNvPr>
          <p:cNvGrpSpPr/>
          <p:nvPr/>
        </p:nvGrpSpPr>
        <p:grpSpPr>
          <a:xfrm>
            <a:off x="4431532" y="4600248"/>
            <a:ext cx="3071936" cy="1405167"/>
            <a:chOff x="4431532" y="4600248"/>
            <a:chExt cx="3071936" cy="140516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23A0556-203C-6B61-FD8D-764685976261}"/>
                </a:ext>
              </a:extLst>
            </p:cNvPr>
            <p:cNvSpPr txBox="1"/>
            <p:nvPr/>
          </p:nvSpPr>
          <p:spPr>
            <a:xfrm>
              <a:off x="4431532" y="4989752"/>
              <a:ext cx="3071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uk-UA" sz="1200" noProof="0"/>
                <a:t>Навіть після запуску генерація може використовуватися неефективно, що веде до втрат прибутку, надмірного споживання технічного ресурсу та як наслідок – зростання витрат та поламок</a:t>
              </a:r>
            </a:p>
          </p:txBody>
        </p: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9394EA94-A078-8901-A48D-C286BBC0E09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27485" y="4600248"/>
              <a:ext cx="360000" cy="360000"/>
              <a:chOff x="9911794" y="5541750"/>
              <a:chExt cx="230400" cy="230400"/>
            </a:xfrm>
          </p:grpSpPr>
          <p:sp>
            <p:nvSpPr>
              <p:cNvPr id="38" name="Freeform 1338">
                <a:extLst>
                  <a:ext uri="{FF2B5EF4-FFF2-40B4-BE49-F238E27FC236}">
                    <a16:creationId xmlns:a16="http://schemas.microsoft.com/office/drawing/2014/main" id="{2C35F0AF-B6CB-DBD3-574B-A0F37484BCCE}"/>
                  </a:ext>
                </a:extLst>
              </p:cNvPr>
              <p:cNvSpPr/>
              <p:nvPr/>
            </p:nvSpPr>
            <p:spPr>
              <a:xfrm>
                <a:off x="9911794" y="5541750"/>
                <a:ext cx="230400" cy="230400"/>
              </a:xfrm>
              <a:custGeom>
                <a:avLst/>
                <a:gdLst>
                  <a:gd name="connsiteX0" fmla="*/ 180975 w 190500"/>
                  <a:gd name="connsiteY0" fmla="*/ 0 h 190500"/>
                  <a:gd name="connsiteX1" fmla="*/ 190500 w 190500"/>
                  <a:gd name="connsiteY1" fmla="*/ 9525 h 190500"/>
                  <a:gd name="connsiteX2" fmla="*/ 190500 w 190500"/>
                  <a:gd name="connsiteY2" fmla="*/ 180975 h 190500"/>
                  <a:gd name="connsiteX3" fmla="*/ 180975 w 190500"/>
                  <a:gd name="connsiteY3" fmla="*/ 190500 h 190500"/>
                  <a:gd name="connsiteX4" fmla="*/ 9525 w 190500"/>
                  <a:gd name="connsiteY4" fmla="*/ 190500 h 190500"/>
                  <a:gd name="connsiteX5" fmla="*/ 0 w 190500"/>
                  <a:gd name="connsiteY5" fmla="*/ 180975 h 190500"/>
                  <a:gd name="connsiteX6" fmla="*/ 0 w 190500"/>
                  <a:gd name="connsiteY6" fmla="*/ 9525 h 190500"/>
                  <a:gd name="connsiteX7" fmla="*/ 9525 w 190500"/>
                  <a:gd name="connsiteY7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190500">
                    <a:moveTo>
                      <a:pt x="180975" y="0"/>
                    </a:moveTo>
                    <a:cubicBezTo>
                      <a:pt x="186236" y="0"/>
                      <a:pt x="190500" y="4264"/>
                      <a:pt x="190500" y="9525"/>
                    </a:cubicBezTo>
                    <a:lnTo>
                      <a:pt x="190500" y="180975"/>
                    </a:lnTo>
                    <a:cubicBezTo>
                      <a:pt x="190500" y="186236"/>
                      <a:pt x="186236" y="190500"/>
                      <a:pt x="180975" y="190500"/>
                    </a:cubicBezTo>
                    <a:lnTo>
                      <a:pt x="9525" y="190500"/>
                    </a:lnTo>
                    <a:cubicBezTo>
                      <a:pt x="4264" y="190500"/>
                      <a:pt x="0" y="186236"/>
                      <a:pt x="0" y="180975"/>
                    </a:cubicBezTo>
                    <a:lnTo>
                      <a:pt x="0" y="9525"/>
                    </a:lnTo>
                    <a:cubicBezTo>
                      <a:pt x="0" y="4264"/>
                      <a:pt x="4264" y="0"/>
                      <a:pt x="9525" y="0"/>
                    </a:cubicBezTo>
                    <a:close/>
                  </a:path>
                </a:pathLst>
              </a:custGeom>
              <a:solidFill>
                <a:srgbClr val="20399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  <p:pic>
            <p:nvPicPr>
              <p:cNvPr id="39" name="Рисунок 38" descr="Открытая ладонь со сплошной заливкой">
                <a:extLst>
                  <a:ext uri="{FF2B5EF4-FFF2-40B4-BE49-F238E27FC236}">
                    <a16:creationId xmlns:a16="http://schemas.microsoft.com/office/drawing/2014/main" id="{F05A5246-BFC6-5D64-6837-2AFE9DF334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1" b="27469"/>
              <a:stretch/>
            </p:blipFill>
            <p:spPr>
              <a:xfrm>
                <a:off x="9917544" y="5591950"/>
                <a:ext cx="218900" cy="158769"/>
              </a:xfrm>
              <a:prstGeom prst="rect">
                <a:avLst/>
              </a:prstGeom>
            </p:spPr>
          </p:pic>
          <p:sp>
            <p:nvSpPr>
              <p:cNvPr id="40" name="Freeform 1064">
                <a:extLst>
                  <a:ext uri="{FF2B5EF4-FFF2-40B4-BE49-F238E27FC236}">
                    <a16:creationId xmlns:a16="http://schemas.microsoft.com/office/drawing/2014/main" id="{E80BACA8-82D6-5645-E2D5-7BA4BC389E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87909" y="5575173"/>
                <a:ext cx="78170" cy="78170"/>
              </a:xfrm>
              <a:custGeom>
                <a:avLst/>
                <a:gdLst>
                  <a:gd name="connsiteX0" fmla="*/ 76200 w 152400"/>
                  <a:gd name="connsiteY0" fmla="*/ 0 h 152400"/>
                  <a:gd name="connsiteX1" fmla="*/ 0 w 152400"/>
                  <a:gd name="connsiteY1" fmla="*/ 76200 h 152400"/>
                  <a:gd name="connsiteX2" fmla="*/ 76200 w 152400"/>
                  <a:gd name="connsiteY2" fmla="*/ 152400 h 152400"/>
                  <a:gd name="connsiteX3" fmla="*/ 152400 w 152400"/>
                  <a:gd name="connsiteY3" fmla="*/ 76200 h 152400"/>
                  <a:gd name="connsiteX4" fmla="*/ 76200 w 152400"/>
                  <a:gd name="connsiteY4" fmla="*/ 0 h 152400"/>
                  <a:gd name="connsiteX5" fmla="*/ 109128 w 152400"/>
                  <a:gd name="connsiteY5" fmla="*/ 116012 h 152400"/>
                  <a:gd name="connsiteX6" fmla="*/ 95892 w 152400"/>
                  <a:gd name="connsiteY6" fmla="*/ 126132 h 152400"/>
                  <a:gd name="connsiteX7" fmla="*/ 80748 w 152400"/>
                  <a:gd name="connsiteY7" fmla="*/ 129123 h 152400"/>
                  <a:gd name="connsiteX8" fmla="*/ 80748 w 152400"/>
                  <a:gd name="connsiteY8" fmla="*/ 145182 h 152400"/>
                  <a:gd name="connsiteX9" fmla="*/ 71651 w 152400"/>
                  <a:gd name="connsiteY9" fmla="*/ 145182 h 152400"/>
                  <a:gd name="connsiteX10" fmla="*/ 71651 w 152400"/>
                  <a:gd name="connsiteY10" fmla="*/ 129048 h 152400"/>
                  <a:gd name="connsiteX11" fmla="*/ 57420 w 152400"/>
                  <a:gd name="connsiteY11" fmla="*/ 126206 h 152400"/>
                  <a:gd name="connsiteX12" fmla="*/ 43588 w 152400"/>
                  <a:gd name="connsiteY12" fmla="*/ 115733 h 152400"/>
                  <a:gd name="connsiteX13" fmla="*/ 38444 w 152400"/>
                  <a:gd name="connsiteY13" fmla="*/ 96636 h 152400"/>
                  <a:gd name="connsiteX14" fmla="*/ 55522 w 152400"/>
                  <a:gd name="connsiteY14" fmla="*/ 96636 h 152400"/>
                  <a:gd name="connsiteX15" fmla="*/ 58573 w 152400"/>
                  <a:gd name="connsiteY15" fmla="*/ 108384 h 152400"/>
                  <a:gd name="connsiteX16" fmla="*/ 66238 w 152400"/>
                  <a:gd name="connsiteY16" fmla="*/ 114310 h 152400"/>
                  <a:gd name="connsiteX17" fmla="*/ 71651 w 152400"/>
                  <a:gd name="connsiteY17" fmla="*/ 115614 h 152400"/>
                  <a:gd name="connsiteX18" fmla="*/ 71651 w 152400"/>
                  <a:gd name="connsiteY18" fmla="*/ 80444 h 152400"/>
                  <a:gd name="connsiteX19" fmla="*/ 55801 w 152400"/>
                  <a:gd name="connsiteY19" fmla="*/ 74619 h 152400"/>
                  <a:gd name="connsiteX20" fmla="*/ 44890 w 152400"/>
                  <a:gd name="connsiteY20" fmla="*/ 65057 h 152400"/>
                  <a:gd name="connsiteX21" fmla="*/ 41290 w 152400"/>
                  <a:gd name="connsiteY21" fmla="*/ 50862 h 152400"/>
                  <a:gd name="connsiteX22" fmla="*/ 45560 w 152400"/>
                  <a:gd name="connsiteY22" fmla="*/ 35756 h 152400"/>
                  <a:gd name="connsiteX23" fmla="*/ 57503 w 152400"/>
                  <a:gd name="connsiteY23" fmla="*/ 26389 h 152400"/>
                  <a:gd name="connsiteX24" fmla="*/ 71651 w 152400"/>
                  <a:gd name="connsiteY24" fmla="*/ 23486 h 152400"/>
                  <a:gd name="connsiteX25" fmla="*/ 71651 w 152400"/>
                  <a:gd name="connsiteY25" fmla="*/ 7218 h 152400"/>
                  <a:gd name="connsiteX26" fmla="*/ 80748 w 152400"/>
                  <a:gd name="connsiteY26" fmla="*/ 7218 h 152400"/>
                  <a:gd name="connsiteX27" fmla="*/ 80748 w 152400"/>
                  <a:gd name="connsiteY27" fmla="*/ 23671 h 152400"/>
                  <a:gd name="connsiteX28" fmla="*/ 93083 w 152400"/>
                  <a:gd name="connsiteY28" fmla="*/ 26426 h 152400"/>
                  <a:gd name="connsiteX29" fmla="*/ 105891 w 152400"/>
                  <a:gd name="connsiteY29" fmla="*/ 36156 h 152400"/>
                  <a:gd name="connsiteX30" fmla="*/ 110635 w 152400"/>
                  <a:gd name="connsiteY30" fmla="*/ 52518 h 152400"/>
                  <a:gd name="connsiteX31" fmla="*/ 93632 w 152400"/>
                  <a:gd name="connsiteY31" fmla="*/ 52518 h 152400"/>
                  <a:gd name="connsiteX32" fmla="*/ 88729 w 152400"/>
                  <a:gd name="connsiteY32" fmla="*/ 40388 h 152400"/>
                  <a:gd name="connsiteX33" fmla="*/ 80748 w 152400"/>
                  <a:gd name="connsiteY33" fmla="*/ 37123 h 152400"/>
                  <a:gd name="connsiteX34" fmla="*/ 80748 w 152400"/>
                  <a:gd name="connsiteY34" fmla="*/ 66778 h 152400"/>
                  <a:gd name="connsiteX35" fmla="*/ 92888 w 152400"/>
                  <a:gd name="connsiteY35" fmla="*/ 70666 h 152400"/>
                  <a:gd name="connsiteX36" fmla="*/ 103994 w 152400"/>
                  <a:gd name="connsiteY36" fmla="*/ 76674 h 152400"/>
                  <a:gd name="connsiteX37" fmla="*/ 111342 w 152400"/>
                  <a:gd name="connsiteY37" fmla="*/ 85651 h 152400"/>
                  <a:gd name="connsiteX38" fmla="*/ 113956 w 152400"/>
                  <a:gd name="connsiteY38" fmla="*/ 98850 h 152400"/>
                  <a:gd name="connsiteX39" fmla="*/ 109128 w 152400"/>
                  <a:gd name="connsiteY39" fmla="*/ 116012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52400" h="152400">
                    <a:moveTo>
                      <a:pt x="76200" y="0"/>
                    </a:moveTo>
                    <a:cubicBezTo>
                      <a:pt x="34116" y="0"/>
                      <a:pt x="0" y="34116"/>
                      <a:pt x="0" y="76200"/>
                    </a:cubicBezTo>
                    <a:cubicBezTo>
                      <a:pt x="0" y="118284"/>
                      <a:pt x="34116" y="152400"/>
                      <a:pt x="76200" y="152400"/>
                    </a:cubicBezTo>
                    <a:cubicBezTo>
                      <a:pt x="118284" y="152400"/>
                      <a:pt x="152400" y="118284"/>
                      <a:pt x="152400" y="76200"/>
                    </a:cubicBezTo>
                    <a:cubicBezTo>
                      <a:pt x="152400" y="34116"/>
                      <a:pt x="118284" y="0"/>
                      <a:pt x="76200" y="0"/>
                    </a:cubicBezTo>
                    <a:close/>
                    <a:moveTo>
                      <a:pt x="109128" y="116012"/>
                    </a:moveTo>
                    <a:cubicBezTo>
                      <a:pt x="105919" y="120542"/>
                      <a:pt x="101500" y="123918"/>
                      <a:pt x="95892" y="126132"/>
                    </a:cubicBezTo>
                    <a:cubicBezTo>
                      <a:pt x="91389" y="127906"/>
                      <a:pt x="86249" y="128770"/>
                      <a:pt x="80748" y="129123"/>
                    </a:cubicBezTo>
                    <a:lnTo>
                      <a:pt x="80748" y="145182"/>
                    </a:lnTo>
                    <a:lnTo>
                      <a:pt x="71651" y="145182"/>
                    </a:lnTo>
                    <a:lnTo>
                      <a:pt x="71651" y="129048"/>
                    </a:lnTo>
                    <a:cubicBezTo>
                      <a:pt x="66594" y="128642"/>
                      <a:pt x="61772" y="127832"/>
                      <a:pt x="57420" y="126206"/>
                    </a:cubicBezTo>
                    <a:cubicBezTo>
                      <a:pt x="51625" y="124048"/>
                      <a:pt x="47011" y="120560"/>
                      <a:pt x="43588" y="115733"/>
                    </a:cubicBezTo>
                    <a:cubicBezTo>
                      <a:pt x="40156" y="110914"/>
                      <a:pt x="38444" y="104543"/>
                      <a:pt x="38444" y="96636"/>
                    </a:cubicBezTo>
                    <a:lnTo>
                      <a:pt x="55522" y="96636"/>
                    </a:lnTo>
                    <a:cubicBezTo>
                      <a:pt x="55634" y="101650"/>
                      <a:pt x="56648" y="105556"/>
                      <a:pt x="58573" y="108384"/>
                    </a:cubicBezTo>
                    <a:cubicBezTo>
                      <a:pt x="60489" y="111202"/>
                      <a:pt x="63047" y="113174"/>
                      <a:pt x="66238" y="114310"/>
                    </a:cubicBezTo>
                    <a:cubicBezTo>
                      <a:pt x="67937" y="114913"/>
                      <a:pt x="69752" y="115332"/>
                      <a:pt x="71651" y="115614"/>
                    </a:cubicBezTo>
                    <a:lnTo>
                      <a:pt x="71651" y="80444"/>
                    </a:lnTo>
                    <a:cubicBezTo>
                      <a:pt x="65457" y="78754"/>
                      <a:pt x="60050" y="76849"/>
                      <a:pt x="55801" y="74619"/>
                    </a:cubicBezTo>
                    <a:cubicBezTo>
                      <a:pt x="50927" y="72061"/>
                      <a:pt x="47290" y="68870"/>
                      <a:pt x="44890" y="65057"/>
                    </a:cubicBezTo>
                    <a:cubicBezTo>
                      <a:pt x="42490" y="61233"/>
                      <a:pt x="41290" y="56499"/>
                      <a:pt x="41290" y="50862"/>
                    </a:cubicBezTo>
                    <a:cubicBezTo>
                      <a:pt x="41290" y="44900"/>
                      <a:pt x="42714" y="39867"/>
                      <a:pt x="45560" y="35756"/>
                    </a:cubicBezTo>
                    <a:cubicBezTo>
                      <a:pt x="48406" y="31645"/>
                      <a:pt x="52388" y="28529"/>
                      <a:pt x="57503" y="26389"/>
                    </a:cubicBezTo>
                    <a:cubicBezTo>
                      <a:pt x="61664" y="24654"/>
                      <a:pt x="66470" y="23810"/>
                      <a:pt x="71651" y="23486"/>
                    </a:cubicBezTo>
                    <a:lnTo>
                      <a:pt x="71651" y="7218"/>
                    </a:lnTo>
                    <a:lnTo>
                      <a:pt x="80748" y="7218"/>
                    </a:lnTo>
                    <a:lnTo>
                      <a:pt x="80748" y="23671"/>
                    </a:lnTo>
                    <a:cubicBezTo>
                      <a:pt x="85123" y="24122"/>
                      <a:pt x="89307" y="24911"/>
                      <a:pt x="93083" y="26426"/>
                    </a:cubicBezTo>
                    <a:cubicBezTo>
                      <a:pt x="98459" y="28594"/>
                      <a:pt x="102729" y="31831"/>
                      <a:pt x="105891" y="36156"/>
                    </a:cubicBezTo>
                    <a:cubicBezTo>
                      <a:pt x="109054" y="40472"/>
                      <a:pt x="110635" y="45932"/>
                      <a:pt x="110635" y="52518"/>
                    </a:cubicBezTo>
                    <a:lnTo>
                      <a:pt x="93632" y="52518"/>
                    </a:lnTo>
                    <a:cubicBezTo>
                      <a:pt x="93790" y="47095"/>
                      <a:pt x="92162" y="43049"/>
                      <a:pt x="88729" y="40388"/>
                    </a:cubicBezTo>
                    <a:cubicBezTo>
                      <a:pt x="86566" y="38701"/>
                      <a:pt x="83799" y="37743"/>
                      <a:pt x="80748" y="37123"/>
                    </a:cubicBezTo>
                    <a:lnTo>
                      <a:pt x="80748" y="66778"/>
                    </a:lnTo>
                    <a:cubicBezTo>
                      <a:pt x="85070" y="67969"/>
                      <a:pt x="89148" y="69250"/>
                      <a:pt x="92888" y="70666"/>
                    </a:cubicBezTo>
                    <a:cubicBezTo>
                      <a:pt x="97129" y="72275"/>
                      <a:pt x="100831" y="74275"/>
                      <a:pt x="103994" y="76674"/>
                    </a:cubicBezTo>
                    <a:cubicBezTo>
                      <a:pt x="107156" y="79075"/>
                      <a:pt x="109602" y="82060"/>
                      <a:pt x="111342" y="85651"/>
                    </a:cubicBezTo>
                    <a:cubicBezTo>
                      <a:pt x="113082" y="89232"/>
                      <a:pt x="113956" y="93632"/>
                      <a:pt x="113956" y="98850"/>
                    </a:cubicBezTo>
                    <a:cubicBezTo>
                      <a:pt x="113956" y="105761"/>
                      <a:pt x="112346" y="111472"/>
                      <a:pt x="109128" y="1160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32B3AD5-79A6-8C4C-309B-6573A5037DE5}"/>
                </a:ext>
              </a:extLst>
            </p:cNvPr>
            <p:cNvSpPr txBox="1"/>
            <p:nvPr/>
          </p:nvSpPr>
          <p:spPr>
            <a:xfrm>
              <a:off x="4906564" y="4600248"/>
              <a:ext cx="2405776" cy="360000"/>
            </a:xfrm>
            <a:prstGeom prst="rect">
              <a:avLst/>
            </a:prstGeom>
            <a:solidFill>
              <a:srgbClr val="203993"/>
            </a:solidFill>
          </p:spPr>
          <p:txBody>
            <a:bodyPr wrap="square" lIns="72000" tIns="36000" rIns="72000" bIns="36000" anchor="ctr">
              <a:noAutofit/>
            </a:bodyPr>
            <a:lstStyle/>
            <a:p>
              <a:pPr>
                <a:spcAft>
                  <a:spcPts val="1800"/>
                </a:spcAft>
              </a:pPr>
              <a:r>
                <a:rPr lang="uk-UA" sz="1400" b="1">
                  <a:solidFill>
                    <a:schemeClr val="bg1"/>
                  </a:solidFill>
                </a:rPr>
                <a:t>Економічна сталість</a:t>
              </a:r>
            </a:p>
          </p:txBody>
        </p:sp>
      </p:grp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CDE93E6-A58F-44AB-89DC-D371A0C2071C}"/>
              </a:ext>
            </a:extLst>
          </p:cNvPr>
          <p:cNvCxnSpPr>
            <a:cxnSpLocks/>
          </p:cNvCxnSpPr>
          <p:nvPr/>
        </p:nvCxnSpPr>
        <p:spPr>
          <a:xfrm>
            <a:off x="286559" y="1629744"/>
            <a:ext cx="1120680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9E631E3-1D02-B7A9-9AC3-A8B870F2257B}"/>
              </a:ext>
            </a:extLst>
          </p:cNvPr>
          <p:cNvCxnSpPr>
            <a:cxnSpLocks/>
          </p:cNvCxnSpPr>
          <p:nvPr/>
        </p:nvCxnSpPr>
        <p:spPr>
          <a:xfrm>
            <a:off x="286559" y="3508310"/>
            <a:ext cx="1120680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723C7E3-E259-1D8A-F54F-A921286E874F}"/>
              </a:ext>
            </a:extLst>
          </p:cNvPr>
          <p:cNvGrpSpPr/>
          <p:nvPr/>
        </p:nvGrpSpPr>
        <p:grpSpPr>
          <a:xfrm>
            <a:off x="485212" y="1759985"/>
            <a:ext cx="10453587" cy="1664175"/>
            <a:chOff x="485212" y="1759985"/>
            <a:chExt cx="10453587" cy="16641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B0400B-9F7E-3C77-009B-4C2ADA775F81}"/>
                </a:ext>
              </a:extLst>
            </p:cNvPr>
            <p:cNvSpPr txBox="1"/>
            <p:nvPr/>
          </p:nvSpPr>
          <p:spPr>
            <a:xfrm>
              <a:off x="6833331" y="1759985"/>
              <a:ext cx="4105468" cy="166417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144000" tIns="46800" rIns="144000" bIns="46800" rtlCol="0">
              <a:spAutoFit/>
            </a:bodyPr>
            <a:lstStyle/>
            <a:p>
              <a:r>
                <a:rPr lang="uk-UA" sz="1200" b="1" dirty="0"/>
                <a:t>Додаткові вимоги для газової генерації,</a:t>
              </a:r>
            </a:p>
            <a:p>
              <a:pPr>
                <a:spcAft>
                  <a:spcPts val="1200"/>
                </a:spcAft>
              </a:pPr>
              <a:r>
                <a:rPr lang="uk-UA" sz="1200" b="1" dirty="0"/>
                <a:t>яка забезпечує гарантовану видачу:</a:t>
              </a:r>
            </a:p>
            <a:p>
              <a:pPr marL="354013" indent="-176213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uk-UA" sz="1200" dirty="0"/>
                <a:t>гарантована видача за командою диспетчера</a:t>
              </a:r>
            </a:p>
            <a:p>
              <a:pPr marL="354013" indent="-176213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uk-UA" sz="1200" dirty="0"/>
                <a:t>широкий діапазон регулювання потужності та надання допоміжних послуг</a:t>
              </a:r>
              <a:r>
                <a:rPr lang="uk-UA" sz="1200" baseline="30000" dirty="0"/>
                <a:t>2</a:t>
              </a:r>
            </a:p>
            <a:p>
              <a:pPr marL="354013" indent="-176213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uk-UA" sz="1200" dirty="0"/>
                <a:t>короткий строк будівництва</a:t>
              </a:r>
            </a:p>
          </p:txBody>
        </p: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3636AACC-5DA9-55E1-A8C2-B745A8F78802}"/>
                </a:ext>
              </a:extLst>
            </p:cNvPr>
            <p:cNvGrpSpPr/>
            <p:nvPr/>
          </p:nvGrpSpPr>
          <p:grpSpPr>
            <a:xfrm>
              <a:off x="485212" y="2427813"/>
              <a:ext cx="4714700" cy="276999"/>
              <a:chOff x="485212" y="2427813"/>
              <a:chExt cx="4714700" cy="27699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2E1F91C-4FAE-39AD-E389-CFB8ED7DA66D}"/>
                  </a:ext>
                </a:extLst>
              </p:cNvPr>
              <p:cNvSpPr txBox="1"/>
              <p:nvPr/>
            </p:nvSpPr>
            <p:spPr>
              <a:xfrm>
                <a:off x="485212" y="2427813"/>
                <a:ext cx="47147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7800" indent="-1778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uk-UA" sz="1200" b="1" dirty="0"/>
                  <a:t>Живлення критичної інфраструктури при системній аварії</a:t>
                </a:r>
                <a:r>
                  <a:rPr lang="en-US" sz="1200" b="1" dirty="0"/>
                  <a:t> </a:t>
                </a:r>
                <a:endParaRPr lang="uk-UA" sz="1200" b="1" dirty="0"/>
              </a:p>
            </p:txBody>
          </p:sp>
          <p:grpSp>
            <p:nvGrpSpPr>
              <p:cNvPr id="45" name="Group 1017">
                <a:extLst>
                  <a:ext uri="{FF2B5EF4-FFF2-40B4-BE49-F238E27FC236}">
                    <a16:creationId xmlns:a16="http://schemas.microsoft.com/office/drawing/2014/main" id="{3729E56A-F7DE-F280-DB7B-D9A189331C4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0135" y="2489229"/>
                <a:ext cx="157367" cy="157367"/>
                <a:chOff x="4857750" y="3333750"/>
                <a:chExt cx="190500" cy="190500"/>
              </a:xfrm>
            </p:grpSpPr>
            <p:sp>
              <p:nvSpPr>
                <p:cNvPr id="46" name="Freeform 1015">
                  <a:extLst>
                    <a:ext uri="{FF2B5EF4-FFF2-40B4-BE49-F238E27FC236}">
                      <a16:creationId xmlns:a16="http://schemas.microsoft.com/office/drawing/2014/main" id="{C60A7435-FD46-3D2E-BD97-B75680729AA2}"/>
                    </a:ext>
                  </a:extLst>
                </p:cNvPr>
                <p:cNvSpPr/>
                <p:nvPr/>
              </p:nvSpPr>
              <p:spPr>
                <a:xfrm>
                  <a:off x="4857750" y="3333750"/>
                  <a:ext cx="190500" cy="190500"/>
                </a:xfrm>
                <a:custGeom>
                  <a:avLst/>
                  <a:gdLst>
                    <a:gd name="connsiteX0" fmla="*/ 180975 w 190500"/>
                    <a:gd name="connsiteY0" fmla="*/ 0 h 190500"/>
                    <a:gd name="connsiteX1" fmla="*/ 190500 w 190500"/>
                    <a:gd name="connsiteY1" fmla="*/ 9525 h 190500"/>
                    <a:gd name="connsiteX2" fmla="*/ 190500 w 190500"/>
                    <a:gd name="connsiteY2" fmla="*/ 180975 h 190500"/>
                    <a:gd name="connsiteX3" fmla="*/ 180975 w 190500"/>
                    <a:gd name="connsiteY3" fmla="*/ 190500 h 190500"/>
                    <a:gd name="connsiteX4" fmla="*/ 9525 w 190500"/>
                    <a:gd name="connsiteY4" fmla="*/ 190500 h 190500"/>
                    <a:gd name="connsiteX5" fmla="*/ 0 w 190500"/>
                    <a:gd name="connsiteY5" fmla="*/ 180975 h 190500"/>
                    <a:gd name="connsiteX6" fmla="*/ 0 w 190500"/>
                    <a:gd name="connsiteY6" fmla="*/ 9525 h 190500"/>
                    <a:gd name="connsiteX7" fmla="*/ 9525 w 190500"/>
                    <a:gd name="connsiteY7" fmla="*/ 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500" h="190500">
                      <a:moveTo>
                        <a:pt x="180975" y="0"/>
                      </a:moveTo>
                      <a:cubicBezTo>
                        <a:pt x="186236" y="0"/>
                        <a:pt x="190500" y="4264"/>
                        <a:pt x="190500" y="9525"/>
                      </a:cubicBezTo>
                      <a:lnTo>
                        <a:pt x="190500" y="180975"/>
                      </a:lnTo>
                      <a:cubicBezTo>
                        <a:pt x="190500" y="186236"/>
                        <a:pt x="186236" y="190500"/>
                        <a:pt x="180975" y="190500"/>
                      </a:cubicBezTo>
                      <a:lnTo>
                        <a:pt x="9525" y="190500"/>
                      </a:lnTo>
                      <a:cubicBezTo>
                        <a:pt x="4264" y="190500"/>
                        <a:pt x="0" y="186236"/>
                        <a:pt x="0" y="180975"/>
                      </a:cubicBezTo>
                      <a:lnTo>
                        <a:pt x="0" y="9525"/>
                      </a:lnTo>
                      <a:cubicBezTo>
                        <a:pt x="0" y="4264"/>
                        <a:pt x="4264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20399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  <p:sp>
              <p:nvSpPr>
                <p:cNvPr id="47" name="Freeform 1016">
                  <a:extLst>
                    <a:ext uri="{FF2B5EF4-FFF2-40B4-BE49-F238E27FC236}">
                      <a16:creationId xmlns:a16="http://schemas.microsoft.com/office/drawing/2014/main" id="{2F3A7A49-5666-F99F-C109-E489B1C30E13}"/>
                    </a:ext>
                  </a:extLst>
                </p:cNvPr>
                <p:cNvSpPr/>
                <p:nvPr/>
              </p:nvSpPr>
              <p:spPr>
                <a:xfrm>
                  <a:off x="4876800" y="3352800"/>
                  <a:ext cx="152400" cy="152400"/>
                </a:xfrm>
                <a:custGeom>
                  <a:avLst/>
                  <a:gdLst>
                    <a:gd name="connsiteX0" fmla="*/ 95250 w 152400"/>
                    <a:gd name="connsiteY0" fmla="*/ 38099 h 152400"/>
                    <a:gd name="connsiteX1" fmla="*/ 95250 w 152400"/>
                    <a:gd name="connsiteY1" fmla="*/ 85725 h 152400"/>
                    <a:gd name="connsiteX2" fmla="*/ 84388 w 152400"/>
                    <a:gd name="connsiteY2" fmla="*/ 90069 h 152400"/>
                    <a:gd name="connsiteX3" fmla="*/ 76200 w 152400"/>
                    <a:gd name="connsiteY3" fmla="*/ 0 h 152400"/>
                    <a:gd name="connsiteX4" fmla="*/ 66675 w 152400"/>
                    <a:gd name="connsiteY4" fmla="*/ 0 h 152400"/>
                    <a:gd name="connsiteX5" fmla="*/ 57509 w 152400"/>
                    <a:gd name="connsiteY5" fmla="*/ 100821 h 152400"/>
                    <a:gd name="connsiteX6" fmla="*/ 47625 w 152400"/>
                    <a:gd name="connsiteY6" fmla="*/ 104775 h 152400"/>
                    <a:gd name="connsiteX7" fmla="*/ 47625 w 152400"/>
                    <a:gd name="connsiteY7" fmla="*/ 85725 h 152400"/>
                    <a:gd name="connsiteX8" fmla="*/ 36763 w 152400"/>
                    <a:gd name="connsiteY8" fmla="*/ 90069 h 152400"/>
                    <a:gd name="connsiteX9" fmla="*/ 28575 w 152400"/>
                    <a:gd name="connsiteY9" fmla="*/ 0 h 152400"/>
                    <a:gd name="connsiteX10" fmla="*/ 19050 w 152400"/>
                    <a:gd name="connsiteY10" fmla="*/ 0 h 152400"/>
                    <a:gd name="connsiteX11" fmla="*/ 9884 w 152400"/>
                    <a:gd name="connsiteY11" fmla="*/ 100821 h 152400"/>
                    <a:gd name="connsiteX12" fmla="*/ 0 w 152400"/>
                    <a:gd name="connsiteY12" fmla="*/ 104775 h 152400"/>
                    <a:gd name="connsiteX13" fmla="*/ 0 w 152400"/>
                    <a:gd name="connsiteY13" fmla="*/ 152400 h 152400"/>
                    <a:gd name="connsiteX14" fmla="*/ 9525 w 152400"/>
                    <a:gd name="connsiteY14" fmla="*/ 152400 h 152400"/>
                    <a:gd name="connsiteX15" fmla="*/ 9525 w 152400"/>
                    <a:gd name="connsiteY15" fmla="*/ 123825 h 152400"/>
                    <a:gd name="connsiteX16" fmla="*/ 19050 w 152400"/>
                    <a:gd name="connsiteY16" fmla="*/ 123825 h 152400"/>
                    <a:gd name="connsiteX17" fmla="*/ 19050 w 152400"/>
                    <a:gd name="connsiteY17" fmla="*/ 152400 h 152400"/>
                    <a:gd name="connsiteX18" fmla="*/ 57150 w 152400"/>
                    <a:gd name="connsiteY18" fmla="*/ 152400 h 152400"/>
                    <a:gd name="connsiteX19" fmla="*/ 57150 w 152400"/>
                    <a:gd name="connsiteY19" fmla="*/ 123825 h 152400"/>
                    <a:gd name="connsiteX20" fmla="*/ 66675 w 152400"/>
                    <a:gd name="connsiteY20" fmla="*/ 123825 h 152400"/>
                    <a:gd name="connsiteX21" fmla="*/ 66675 w 152400"/>
                    <a:gd name="connsiteY21" fmla="*/ 152400 h 152400"/>
                    <a:gd name="connsiteX22" fmla="*/ 95250 w 152400"/>
                    <a:gd name="connsiteY22" fmla="*/ 152400 h 152400"/>
                    <a:gd name="connsiteX23" fmla="*/ 95250 w 152400"/>
                    <a:gd name="connsiteY23" fmla="*/ 152399 h 152400"/>
                    <a:gd name="connsiteX24" fmla="*/ 133350 w 152400"/>
                    <a:gd name="connsiteY24" fmla="*/ 152399 h 152400"/>
                    <a:gd name="connsiteX25" fmla="*/ 133350 w 152400"/>
                    <a:gd name="connsiteY25" fmla="*/ 123825 h 152400"/>
                    <a:gd name="connsiteX26" fmla="*/ 142875 w 152400"/>
                    <a:gd name="connsiteY26" fmla="*/ 123825 h 152400"/>
                    <a:gd name="connsiteX27" fmla="*/ 142875 w 152400"/>
                    <a:gd name="connsiteY27" fmla="*/ 152399 h 152400"/>
                    <a:gd name="connsiteX28" fmla="*/ 152400 w 152400"/>
                    <a:gd name="connsiteY28" fmla="*/ 152399 h 152400"/>
                    <a:gd name="connsiteX29" fmla="*/ 152400 w 152400"/>
                    <a:gd name="connsiteY29" fmla="*/ 70757 h 152400"/>
                    <a:gd name="connsiteX30" fmla="*/ 95250 w 152400"/>
                    <a:gd name="connsiteY30" fmla="*/ 38099 h 152400"/>
                    <a:gd name="connsiteX31" fmla="*/ 123825 w 152400"/>
                    <a:gd name="connsiteY31" fmla="*/ 104775 h 152400"/>
                    <a:gd name="connsiteX32" fmla="*/ 114300 w 152400"/>
                    <a:gd name="connsiteY32" fmla="*/ 104775 h 152400"/>
                    <a:gd name="connsiteX33" fmla="*/ 114300 w 152400"/>
                    <a:gd name="connsiteY33" fmla="*/ 85725 h 152400"/>
                    <a:gd name="connsiteX34" fmla="*/ 123825 w 152400"/>
                    <a:gd name="connsiteY34" fmla="*/ 85725 h 152400"/>
                    <a:gd name="connsiteX35" fmla="*/ 123825 w 152400"/>
                    <a:gd name="connsiteY35" fmla="*/ 104775 h 152400"/>
                    <a:gd name="connsiteX36" fmla="*/ 142875 w 152400"/>
                    <a:gd name="connsiteY36" fmla="*/ 104775 h 152400"/>
                    <a:gd name="connsiteX37" fmla="*/ 133350 w 152400"/>
                    <a:gd name="connsiteY37" fmla="*/ 104775 h 152400"/>
                    <a:gd name="connsiteX38" fmla="*/ 133350 w 152400"/>
                    <a:gd name="connsiteY38" fmla="*/ 85725 h 152400"/>
                    <a:gd name="connsiteX39" fmla="*/ 142875 w 152400"/>
                    <a:gd name="connsiteY39" fmla="*/ 85725 h 152400"/>
                    <a:gd name="connsiteX40" fmla="*/ 142875 w 152400"/>
                    <a:gd name="connsiteY40" fmla="*/ 10477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52400" h="152400">
                      <a:moveTo>
                        <a:pt x="95250" y="38099"/>
                      </a:moveTo>
                      <a:lnTo>
                        <a:pt x="95250" y="85725"/>
                      </a:lnTo>
                      <a:lnTo>
                        <a:pt x="84388" y="90069"/>
                      </a:lnTo>
                      <a:lnTo>
                        <a:pt x="76200" y="0"/>
                      </a:lnTo>
                      <a:lnTo>
                        <a:pt x="66675" y="0"/>
                      </a:lnTo>
                      <a:lnTo>
                        <a:pt x="57509" y="100821"/>
                      </a:lnTo>
                      <a:lnTo>
                        <a:pt x="47625" y="104775"/>
                      </a:lnTo>
                      <a:lnTo>
                        <a:pt x="47625" y="85725"/>
                      </a:lnTo>
                      <a:lnTo>
                        <a:pt x="36763" y="90069"/>
                      </a:lnTo>
                      <a:lnTo>
                        <a:pt x="28575" y="0"/>
                      </a:lnTo>
                      <a:lnTo>
                        <a:pt x="19050" y="0"/>
                      </a:lnTo>
                      <a:lnTo>
                        <a:pt x="9884" y="100821"/>
                      </a:lnTo>
                      <a:lnTo>
                        <a:pt x="0" y="104775"/>
                      </a:lnTo>
                      <a:lnTo>
                        <a:pt x="0" y="152400"/>
                      </a:lnTo>
                      <a:lnTo>
                        <a:pt x="9525" y="152400"/>
                      </a:lnTo>
                      <a:lnTo>
                        <a:pt x="9525" y="123825"/>
                      </a:lnTo>
                      <a:lnTo>
                        <a:pt x="19050" y="123825"/>
                      </a:lnTo>
                      <a:lnTo>
                        <a:pt x="19050" y="152400"/>
                      </a:lnTo>
                      <a:lnTo>
                        <a:pt x="57150" y="152400"/>
                      </a:lnTo>
                      <a:lnTo>
                        <a:pt x="57150" y="123825"/>
                      </a:lnTo>
                      <a:lnTo>
                        <a:pt x="66675" y="123825"/>
                      </a:lnTo>
                      <a:lnTo>
                        <a:pt x="66675" y="152400"/>
                      </a:lnTo>
                      <a:lnTo>
                        <a:pt x="95250" y="152400"/>
                      </a:lnTo>
                      <a:lnTo>
                        <a:pt x="95250" y="152399"/>
                      </a:lnTo>
                      <a:lnTo>
                        <a:pt x="133350" y="152399"/>
                      </a:lnTo>
                      <a:lnTo>
                        <a:pt x="133350" y="123825"/>
                      </a:lnTo>
                      <a:lnTo>
                        <a:pt x="142875" y="123825"/>
                      </a:lnTo>
                      <a:lnTo>
                        <a:pt x="142875" y="152399"/>
                      </a:lnTo>
                      <a:lnTo>
                        <a:pt x="152400" y="152399"/>
                      </a:lnTo>
                      <a:lnTo>
                        <a:pt x="152400" y="70757"/>
                      </a:lnTo>
                      <a:lnTo>
                        <a:pt x="95250" y="38099"/>
                      </a:lnTo>
                      <a:close/>
                      <a:moveTo>
                        <a:pt x="123825" y="104775"/>
                      </a:moveTo>
                      <a:lnTo>
                        <a:pt x="114300" y="104775"/>
                      </a:lnTo>
                      <a:lnTo>
                        <a:pt x="114300" y="85725"/>
                      </a:lnTo>
                      <a:lnTo>
                        <a:pt x="123825" y="85725"/>
                      </a:lnTo>
                      <a:lnTo>
                        <a:pt x="123825" y="104775"/>
                      </a:lnTo>
                      <a:close/>
                      <a:moveTo>
                        <a:pt x="142875" y="104775"/>
                      </a:moveTo>
                      <a:lnTo>
                        <a:pt x="133350" y="104775"/>
                      </a:lnTo>
                      <a:lnTo>
                        <a:pt x="133350" y="85725"/>
                      </a:lnTo>
                      <a:lnTo>
                        <a:pt x="142875" y="85725"/>
                      </a:lnTo>
                      <a:lnTo>
                        <a:pt x="142875" y="1047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</p:grp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85D5934A-73A0-60AB-859F-E99C707B57DF}"/>
                </a:ext>
              </a:extLst>
            </p:cNvPr>
            <p:cNvGrpSpPr/>
            <p:nvPr/>
          </p:nvGrpSpPr>
          <p:grpSpPr>
            <a:xfrm>
              <a:off x="485212" y="1759985"/>
              <a:ext cx="4714700" cy="276999"/>
              <a:chOff x="485212" y="1759985"/>
              <a:chExt cx="4714700" cy="276999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75AC8B-2079-DF07-EA8B-206B3A2B495A}"/>
                  </a:ext>
                </a:extLst>
              </p:cNvPr>
              <p:cNvSpPr txBox="1"/>
              <p:nvPr/>
            </p:nvSpPr>
            <p:spPr>
              <a:xfrm>
                <a:off x="485212" y="1759985"/>
                <a:ext cx="47147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7800" indent="-1778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uk-UA" sz="1200" b="1"/>
                  <a:t>Встановлена потужність до 20 МВт (включно)</a:t>
                </a:r>
              </a:p>
            </p:txBody>
          </p:sp>
          <p:grpSp>
            <p:nvGrpSpPr>
              <p:cNvPr id="48" name="Group 752">
                <a:extLst>
                  <a:ext uri="{FF2B5EF4-FFF2-40B4-BE49-F238E27FC236}">
                    <a16:creationId xmlns:a16="http://schemas.microsoft.com/office/drawing/2014/main" id="{9E3895F0-54D0-ED87-0F69-0C59DFCD2BB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0135" y="1821941"/>
                <a:ext cx="157367" cy="157367"/>
                <a:chOff x="8104502" y="2898709"/>
                <a:chExt cx="190500" cy="190500"/>
              </a:xfrm>
            </p:grpSpPr>
            <p:sp>
              <p:nvSpPr>
                <p:cNvPr id="49" name="Freeform 750">
                  <a:extLst>
                    <a:ext uri="{FF2B5EF4-FFF2-40B4-BE49-F238E27FC236}">
                      <a16:creationId xmlns:a16="http://schemas.microsoft.com/office/drawing/2014/main" id="{00E3E430-21C2-3834-C265-51AFD262CC28}"/>
                    </a:ext>
                  </a:extLst>
                </p:cNvPr>
                <p:cNvSpPr/>
                <p:nvPr/>
              </p:nvSpPr>
              <p:spPr>
                <a:xfrm>
                  <a:off x="8104502" y="2898709"/>
                  <a:ext cx="190500" cy="190500"/>
                </a:xfrm>
                <a:custGeom>
                  <a:avLst/>
                  <a:gdLst>
                    <a:gd name="connsiteX0" fmla="*/ 180975 w 190500"/>
                    <a:gd name="connsiteY0" fmla="*/ 0 h 190500"/>
                    <a:gd name="connsiteX1" fmla="*/ 190500 w 190500"/>
                    <a:gd name="connsiteY1" fmla="*/ 9525 h 190500"/>
                    <a:gd name="connsiteX2" fmla="*/ 190500 w 190500"/>
                    <a:gd name="connsiteY2" fmla="*/ 180975 h 190500"/>
                    <a:gd name="connsiteX3" fmla="*/ 180975 w 190500"/>
                    <a:gd name="connsiteY3" fmla="*/ 190500 h 190500"/>
                    <a:gd name="connsiteX4" fmla="*/ 9525 w 190500"/>
                    <a:gd name="connsiteY4" fmla="*/ 190500 h 190500"/>
                    <a:gd name="connsiteX5" fmla="*/ 0 w 190500"/>
                    <a:gd name="connsiteY5" fmla="*/ 180975 h 190500"/>
                    <a:gd name="connsiteX6" fmla="*/ 0 w 190500"/>
                    <a:gd name="connsiteY6" fmla="*/ 9525 h 190500"/>
                    <a:gd name="connsiteX7" fmla="*/ 9525 w 190500"/>
                    <a:gd name="connsiteY7" fmla="*/ 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500" h="190500">
                      <a:moveTo>
                        <a:pt x="180975" y="0"/>
                      </a:moveTo>
                      <a:cubicBezTo>
                        <a:pt x="186236" y="0"/>
                        <a:pt x="190500" y="4264"/>
                        <a:pt x="190500" y="9525"/>
                      </a:cubicBezTo>
                      <a:lnTo>
                        <a:pt x="190500" y="180975"/>
                      </a:lnTo>
                      <a:cubicBezTo>
                        <a:pt x="190500" y="186236"/>
                        <a:pt x="186236" y="190500"/>
                        <a:pt x="180975" y="190500"/>
                      </a:cubicBezTo>
                      <a:lnTo>
                        <a:pt x="9525" y="190500"/>
                      </a:lnTo>
                      <a:cubicBezTo>
                        <a:pt x="4264" y="190500"/>
                        <a:pt x="0" y="186236"/>
                        <a:pt x="0" y="180975"/>
                      </a:cubicBezTo>
                      <a:lnTo>
                        <a:pt x="0" y="9525"/>
                      </a:lnTo>
                      <a:cubicBezTo>
                        <a:pt x="0" y="4264"/>
                        <a:pt x="4264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20399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  <p:sp>
              <p:nvSpPr>
                <p:cNvPr id="50" name="Freeform 751">
                  <a:extLst>
                    <a:ext uri="{FF2B5EF4-FFF2-40B4-BE49-F238E27FC236}">
                      <a16:creationId xmlns:a16="http://schemas.microsoft.com/office/drawing/2014/main" id="{6186426D-CBEB-56F8-0896-BB815B222DB7}"/>
                    </a:ext>
                  </a:extLst>
                </p:cNvPr>
                <p:cNvSpPr/>
                <p:nvPr/>
              </p:nvSpPr>
              <p:spPr>
                <a:xfrm>
                  <a:off x="8154032" y="2917759"/>
                  <a:ext cx="91439" cy="152400"/>
                </a:xfrm>
                <a:custGeom>
                  <a:avLst/>
                  <a:gdLst>
                    <a:gd name="connsiteX0" fmla="*/ 45720 w 91439"/>
                    <a:gd name="connsiteY0" fmla="*/ 0 h 152400"/>
                    <a:gd name="connsiteX1" fmla="*/ 0 w 91439"/>
                    <a:gd name="connsiteY1" fmla="*/ 91440 h 152400"/>
                    <a:gd name="connsiteX2" fmla="*/ 45720 w 91439"/>
                    <a:gd name="connsiteY2" fmla="*/ 91440 h 152400"/>
                    <a:gd name="connsiteX3" fmla="*/ 45720 w 91439"/>
                    <a:gd name="connsiteY3" fmla="*/ 152400 h 152400"/>
                    <a:gd name="connsiteX4" fmla="*/ 91440 w 91439"/>
                    <a:gd name="connsiteY4" fmla="*/ 60960 h 152400"/>
                    <a:gd name="connsiteX5" fmla="*/ 45720 w 91439"/>
                    <a:gd name="connsiteY5" fmla="*/ 60960 h 152400"/>
                    <a:gd name="connsiteX6" fmla="*/ 45720 w 91439"/>
                    <a:gd name="connsiteY6" fmla="*/ 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1439" h="152400">
                      <a:moveTo>
                        <a:pt x="45720" y="0"/>
                      </a:moveTo>
                      <a:lnTo>
                        <a:pt x="0" y="91440"/>
                      </a:lnTo>
                      <a:lnTo>
                        <a:pt x="45720" y="91440"/>
                      </a:lnTo>
                      <a:lnTo>
                        <a:pt x="45720" y="152400"/>
                      </a:lnTo>
                      <a:lnTo>
                        <a:pt x="91440" y="60960"/>
                      </a:lnTo>
                      <a:lnTo>
                        <a:pt x="45720" y="60960"/>
                      </a:lnTo>
                      <a:lnTo>
                        <a:pt x="4572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</p:grp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E7036EC0-9935-03D1-EB82-49B644D7FF27}"/>
                </a:ext>
              </a:extLst>
            </p:cNvPr>
            <p:cNvGrpSpPr/>
            <p:nvPr/>
          </p:nvGrpSpPr>
          <p:grpSpPr>
            <a:xfrm>
              <a:off x="485212" y="2093899"/>
              <a:ext cx="4714700" cy="276999"/>
              <a:chOff x="485212" y="2093899"/>
              <a:chExt cx="4714700" cy="276999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0B3F8C-C07D-8239-01EA-D2E2E1B47CEA}"/>
                  </a:ext>
                </a:extLst>
              </p:cNvPr>
              <p:cNvSpPr txBox="1"/>
              <p:nvPr/>
            </p:nvSpPr>
            <p:spPr>
              <a:xfrm>
                <a:off x="485212" y="2093899"/>
                <a:ext cx="47147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7800" indent="-1778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uk-UA" sz="1200" b="1" dirty="0"/>
                  <a:t>Робота в синхронному режимі з ОЕС України</a:t>
                </a:r>
              </a:p>
            </p:txBody>
          </p:sp>
          <p:grpSp>
            <p:nvGrpSpPr>
              <p:cNvPr id="51" name="Group 1130">
                <a:extLst>
                  <a:ext uri="{FF2B5EF4-FFF2-40B4-BE49-F238E27FC236}">
                    <a16:creationId xmlns:a16="http://schemas.microsoft.com/office/drawing/2014/main" id="{E29461D0-E7A5-E443-EDF1-8CEC4539CCD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0135" y="2155585"/>
                <a:ext cx="157367" cy="157367"/>
                <a:chOff x="4857750" y="3333750"/>
                <a:chExt cx="190500" cy="190500"/>
              </a:xfrm>
            </p:grpSpPr>
            <p:sp>
              <p:nvSpPr>
                <p:cNvPr id="52" name="Freeform 1131">
                  <a:extLst>
                    <a:ext uri="{FF2B5EF4-FFF2-40B4-BE49-F238E27FC236}">
                      <a16:creationId xmlns:a16="http://schemas.microsoft.com/office/drawing/2014/main" id="{E5EC9D62-26AD-AFD2-CB64-817C4479B3B5}"/>
                    </a:ext>
                  </a:extLst>
                </p:cNvPr>
                <p:cNvSpPr/>
                <p:nvPr/>
              </p:nvSpPr>
              <p:spPr>
                <a:xfrm>
                  <a:off x="4857750" y="3333750"/>
                  <a:ext cx="190500" cy="190500"/>
                </a:xfrm>
                <a:custGeom>
                  <a:avLst/>
                  <a:gdLst>
                    <a:gd name="connsiteX0" fmla="*/ 180975 w 190500"/>
                    <a:gd name="connsiteY0" fmla="*/ 0 h 190500"/>
                    <a:gd name="connsiteX1" fmla="*/ 190500 w 190500"/>
                    <a:gd name="connsiteY1" fmla="*/ 9525 h 190500"/>
                    <a:gd name="connsiteX2" fmla="*/ 190500 w 190500"/>
                    <a:gd name="connsiteY2" fmla="*/ 180975 h 190500"/>
                    <a:gd name="connsiteX3" fmla="*/ 180975 w 190500"/>
                    <a:gd name="connsiteY3" fmla="*/ 190500 h 190500"/>
                    <a:gd name="connsiteX4" fmla="*/ 9525 w 190500"/>
                    <a:gd name="connsiteY4" fmla="*/ 190500 h 190500"/>
                    <a:gd name="connsiteX5" fmla="*/ 0 w 190500"/>
                    <a:gd name="connsiteY5" fmla="*/ 180975 h 190500"/>
                    <a:gd name="connsiteX6" fmla="*/ 0 w 190500"/>
                    <a:gd name="connsiteY6" fmla="*/ 9525 h 190500"/>
                    <a:gd name="connsiteX7" fmla="*/ 9525 w 190500"/>
                    <a:gd name="connsiteY7" fmla="*/ 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500" h="190500">
                      <a:moveTo>
                        <a:pt x="180975" y="0"/>
                      </a:moveTo>
                      <a:cubicBezTo>
                        <a:pt x="186236" y="0"/>
                        <a:pt x="190500" y="4264"/>
                        <a:pt x="190500" y="9525"/>
                      </a:cubicBezTo>
                      <a:lnTo>
                        <a:pt x="190500" y="180975"/>
                      </a:lnTo>
                      <a:cubicBezTo>
                        <a:pt x="190500" y="186236"/>
                        <a:pt x="186236" y="190500"/>
                        <a:pt x="180975" y="190500"/>
                      </a:cubicBezTo>
                      <a:lnTo>
                        <a:pt x="9525" y="190500"/>
                      </a:lnTo>
                      <a:cubicBezTo>
                        <a:pt x="4264" y="190500"/>
                        <a:pt x="0" y="186236"/>
                        <a:pt x="0" y="180975"/>
                      </a:cubicBezTo>
                      <a:lnTo>
                        <a:pt x="0" y="9525"/>
                      </a:lnTo>
                      <a:cubicBezTo>
                        <a:pt x="0" y="4264"/>
                        <a:pt x="4264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20399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  <p:grpSp>
              <p:nvGrpSpPr>
                <p:cNvPr id="53" name="Graphic 583">
                  <a:extLst>
                    <a:ext uri="{FF2B5EF4-FFF2-40B4-BE49-F238E27FC236}">
                      <a16:creationId xmlns:a16="http://schemas.microsoft.com/office/drawing/2014/main" id="{C23B7534-6E10-3088-F81C-CA632126084F}"/>
                    </a:ext>
                  </a:extLst>
                </p:cNvPr>
                <p:cNvGrpSpPr/>
                <p:nvPr/>
              </p:nvGrpSpPr>
              <p:grpSpPr>
                <a:xfrm>
                  <a:off x="4876800" y="3352800"/>
                  <a:ext cx="152400" cy="152400"/>
                  <a:chOff x="4876800" y="3352800"/>
                  <a:chExt cx="152400" cy="152400"/>
                </a:xfrm>
                <a:solidFill>
                  <a:srgbClr val="FFFFFF"/>
                </a:solidFill>
              </p:grpSpPr>
              <p:grpSp>
                <p:nvGrpSpPr>
                  <p:cNvPr id="54" name="Graphic 583">
                    <a:extLst>
                      <a:ext uri="{FF2B5EF4-FFF2-40B4-BE49-F238E27FC236}">
                        <a16:creationId xmlns:a16="http://schemas.microsoft.com/office/drawing/2014/main" id="{4220547C-F6C8-2E80-E73C-40BB453D6364}"/>
                      </a:ext>
                    </a:extLst>
                  </p:cNvPr>
                  <p:cNvGrpSpPr/>
                  <p:nvPr/>
                </p:nvGrpSpPr>
                <p:grpSpPr>
                  <a:xfrm>
                    <a:off x="4876800" y="3352800"/>
                    <a:ext cx="152400" cy="152400"/>
                    <a:chOff x="4876800" y="3352800"/>
                    <a:chExt cx="152400" cy="152400"/>
                  </a:xfrm>
                  <a:solidFill>
                    <a:srgbClr val="FFFFFF"/>
                  </a:solidFill>
                </p:grpSpPr>
                <p:sp>
                  <p:nvSpPr>
                    <p:cNvPr id="56" name="Freeform 1135">
                      <a:extLst>
                        <a:ext uri="{FF2B5EF4-FFF2-40B4-BE49-F238E27FC236}">
                          <a16:creationId xmlns:a16="http://schemas.microsoft.com/office/drawing/2014/main" id="{124FE674-9EFC-B25C-ED41-7CBBC3D87C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4425" y="3476625"/>
                      <a:ext cx="57150" cy="28575"/>
                    </a:xfrm>
                    <a:custGeom>
                      <a:avLst/>
                      <a:gdLst>
                        <a:gd name="connsiteX0" fmla="*/ 19050 w 57150"/>
                        <a:gd name="connsiteY0" fmla="*/ 0 h 28575"/>
                        <a:gd name="connsiteX1" fmla="*/ 0 w 57150"/>
                        <a:gd name="connsiteY1" fmla="*/ 0 h 28575"/>
                        <a:gd name="connsiteX2" fmla="*/ 28575 w 57150"/>
                        <a:gd name="connsiteY2" fmla="*/ 28575 h 28575"/>
                        <a:gd name="connsiteX3" fmla="*/ 57150 w 57150"/>
                        <a:gd name="connsiteY3" fmla="*/ 0 h 28575"/>
                        <a:gd name="connsiteX4" fmla="*/ 38100 w 57150"/>
                        <a:gd name="connsiteY4" fmla="*/ 0 h 28575"/>
                        <a:gd name="connsiteX5" fmla="*/ 19050 w 57150"/>
                        <a:gd name="connsiteY5" fmla="*/ 0 h 28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7150" h="28575">
                          <a:moveTo>
                            <a:pt x="19050" y="0"/>
                          </a:moveTo>
                          <a:lnTo>
                            <a:pt x="0" y="0"/>
                          </a:lnTo>
                          <a:lnTo>
                            <a:pt x="28575" y="28575"/>
                          </a:lnTo>
                          <a:lnTo>
                            <a:pt x="57150" y="0"/>
                          </a:lnTo>
                          <a:lnTo>
                            <a:pt x="38100" y="0"/>
                          </a:lnTo>
                          <a:lnTo>
                            <a:pt x="1905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A"/>
                    </a:p>
                  </p:txBody>
                </p:sp>
                <p:sp>
                  <p:nvSpPr>
                    <p:cNvPr id="57" name="Freeform 1136">
                      <a:extLst>
                        <a:ext uri="{FF2B5EF4-FFF2-40B4-BE49-F238E27FC236}">
                          <a16:creationId xmlns:a16="http://schemas.microsoft.com/office/drawing/2014/main" id="{963D0DE2-C737-28FD-0328-6A2C8206B7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4425" y="3352800"/>
                      <a:ext cx="57150" cy="28575"/>
                    </a:xfrm>
                    <a:custGeom>
                      <a:avLst/>
                      <a:gdLst>
                        <a:gd name="connsiteX0" fmla="*/ 0 w 57150"/>
                        <a:gd name="connsiteY0" fmla="*/ 28575 h 28575"/>
                        <a:gd name="connsiteX1" fmla="*/ 19050 w 57150"/>
                        <a:gd name="connsiteY1" fmla="*/ 28575 h 28575"/>
                        <a:gd name="connsiteX2" fmla="*/ 38100 w 57150"/>
                        <a:gd name="connsiteY2" fmla="*/ 28575 h 28575"/>
                        <a:gd name="connsiteX3" fmla="*/ 57150 w 57150"/>
                        <a:gd name="connsiteY3" fmla="*/ 28575 h 28575"/>
                        <a:gd name="connsiteX4" fmla="*/ 28575 w 57150"/>
                        <a:gd name="connsiteY4" fmla="*/ 0 h 28575"/>
                        <a:gd name="connsiteX5" fmla="*/ 0 w 57150"/>
                        <a:gd name="connsiteY5" fmla="*/ 28575 h 28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7150" h="28575">
                          <a:moveTo>
                            <a:pt x="0" y="28575"/>
                          </a:moveTo>
                          <a:lnTo>
                            <a:pt x="19050" y="28575"/>
                          </a:lnTo>
                          <a:lnTo>
                            <a:pt x="38100" y="28575"/>
                          </a:lnTo>
                          <a:lnTo>
                            <a:pt x="57150" y="28575"/>
                          </a:lnTo>
                          <a:lnTo>
                            <a:pt x="28575" y="0"/>
                          </a:lnTo>
                          <a:lnTo>
                            <a:pt x="0" y="2857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A"/>
                    </a:p>
                  </p:txBody>
                </p:sp>
                <p:sp>
                  <p:nvSpPr>
                    <p:cNvPr id="58" name="Freeform 1137">
                      <a:extLst>
                        <a:ext uri="{FF2B5EF4-FFF2-40B4-BE49-F238E27FC236}">
                          <a16:creationId xmlns:a16="http://schemas.microsoft.com/office/drawing/2014/main" id="{7F6A3395-85E8-BC13-548F-1E2D03F7C0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76800" y="3400425"/>
                      <a:ext cx="28575" cy="57150"/>
                    </a:xfrm>
                    <a:custGeom>
                      <a:avLst/>
                      <a:gdLst>
                        <a:gd name="connsiteX0" fmla="*/ 28575 w 28575"/>
                        <a:gd name="connsiteY0" fmla="*/ 57150 h 57150"/>
                        <a:gd name="connsiteX1" fmla="*/ 28575 w 28575"/>
                        <a:gd name="connsiteY1" fmla="*/ 38100 h 57150"/>
                        <a:gd name="connsiteX2" fmla="*/ 28575 w 28575"/>
                        <a:gd name="connsiteY2" fmla="*/ 19050 h 57150"/>
                        <a:gd name="connsiteX3" fmla="*/ 28575 w 28575"/>
                        <a:gd name="connsiteY3" fmla="*/ 0 h 57150"/>
                        <a:gd name="connsiteX4" fmla="*/ 0 w 28575"/>
                        <a:gd name="connsiteY4" fmla="*/ 28575 h 57150"/>
                        <a:gd name="connsiteX5" fmla="*/ 28575 w 28575"/>
                        <a:gd name="connsiteY5" fmla="*/ 57150 h 57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575" h="57150">
                          <a:moveTo>
                            <a:pt x="28575" y="57150"/>
                          </a:moveTo>
                          <a:lnTo>
                            <a:pt x="28575" y="38100"/>
                          </a:lnTo>
                          <a:lnTo>
                            <a:pt x="28575" y="19050"/>
                          </a:lnTo>
                          <a:lnTo>
                            <a:pt x="28575" y="0"/>
                          </a:lnTo>
                          <a:lnTo>
                            <a:pt x="0" y="28575"/>
                          </a:lnTo>
                          <a:lnTo>
                            <a:pt x="28575" y="5715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A"/>
                    </a:p>
                  </p:txBody>
                </p:sp>
                <p:sp>
                  <p:nvSpPr>
                    <p:cNvPr id="59" name="Freeform 1138">
                      <a:extLst>
                        <a:ext uri="{FF2B5EF4-FFF2-40B4-BE49-F238E27FC236}">
                          <a16:creationId xmlns:a16="http://schemas.microsoft.com/office/drawing/2014/main" id="{042BDF20-4F55-5936-7387-25DF67ECBA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00625" y="3400425"/>
                      <a:ext cx="28575" cy="57150"/>
                    </a:xfrm>
                    <a:custGeom>
                      <a:avLst/>
                      <a:gdLst>
                        <a:gd name="connsiteX0" fmla="*/ 0 w 28575"/>
                        <a:gd name="connsiteY0" fmla="*/ 0 h 57150"/>
                        <a:gd name="connsiteX1" fmla="*/ 0 w 28575"/>
                        <a:gd name="connsiteY1" fmla="*/ 19050 h 57150"/>
                        <a:gd name="connsiteX2" fmla="*/ 0 w 28575"/>
                        <a:gd name="connsiteY2" fmla="*/ 38100 h 57150"/>
                        <a:gd name="connsiteX3" fmla="*/ 0 w 28575"/>
                        <a:gd name="connsiteY3" fmla="*/ 57150 h 57150"/>
                        <a:gd name="connsiteX4" fmla="*/ 28575 w 28575"/>
                        <a:gd name="connsiteY4" fmla="*/ 28575 h 57150"/>
                        <a:gd name="connsiteX5" fmla="*/ 0 w 28575"/>
                        <a:gd name="connsiteY5" fmla="*/ 0 h 57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575" h="57150">
                          <a:moveTo>
                            <a:pt x="0" y="0"/>
                          </a:moveTo>
                          <a:lnTo>
                            <a:pt x="0" y="19050"/>
                          </a:lnTo>
                          <a:lnTo>
                            <a:pt x="0" y="38100"/>
                          </a:lnTo>
                          <a:lnTo>
                            <a:pt x="0" y="57150"/>
                          </a:lnTo>
                          <a:lnTo>
                            <a:pt x="28575" y="2857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A"/>
                    </a:p>
                  </p:txBody>
                </p:sp>
              </p:grpSp>
              <p:sp>
                <p:nvSpPr>
                  <p:cNvPr id="55" name="Freeform 1134">
                    <a:extLst>
                      <a:ext uri="{FF2B5EF4-FFF2-40B4-BE49-F238E27FC236}">
                        <a16:creationId xmlns:a16="http://schemas.microsoft.com/office/drawing/2014/main" id="{857606F2-86D5-19FC-89EF-1DB2F10C4046}"/>
                      </a:ext>
                    </a:extLst>
                  </p:cNvPr>
                  <p:cNvSpPr/>
                  <p:nvPr/>
                </p:nvSpPr>
                <p:spPr>
                  <a:xfrm>
                    <a:off x="4933950" y="3397249"/>
                    <a:ext cx="38100" cy="63499"/>
                  </a:xfrm>
                  <a:custGeom>
                    <a:avLst/>
                    <a:gdLst>
                      <a:gd name="connsiteX0" fmla="*/ 19050 w 38100"/>
                      <a:gd name="connsiteY0" fmla="*/ 0 h 63499"/>
                      <a:gd name="connsiteX1" fmla="*/ 0 w 38100"/>
                      <a:gd name="connsiteY1" fmla="*/ 38100 h 63499"/>
                      <a:gd name="connsiteX2" fmla="*/ 19050 w 38100"/>
                      <a:gd name="connsiteY2" fmla="*/ 38100 h 63499"/>
                      <a:gd name="connsiteX3" fmla="*/ 19050 w 38100"/>
                      <a:gd name="connsiteY3" fmla="*/ 63500 h 63499"/>
                      <a:gd name="connsiteX4" fmla="*/ 38100 w 38100"/>
                      <a:gd name="connsiteY4" fmla="*/ 25400 h 63499"/>
                      <a:gd name="connsiteX5" fmla="*/ 19050 w 38100"/>
                      <a:gd name="connsiteY5" fmla="*/ 25400 h 63499"/>
                      <a:gd name="connsiteX6" fmla="*/ 19050 w 38100"/>
                      <a:gd name="connsiteY6" fmla="*/ 0 h 63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100" h="63499">
                        <a:moveTo>
                          <a:pt x="19050" y="0"/>
                        </a:moveTo>
                        <a:lnTo>
                          <a:pt x="0" y="38100"/>
                        </a:lnTo>
                        <a:lnTo>
                          <a:pt x="19050" y="38100"/>
                        </a:lnTo>
                        <a:lnTo>
                          <a:pt x="19050" y="63500"/>
                        </a:lnTo>
                        <a:lnTo>
                          <a:pt x="38100" y="25400"/>
                        </a:lnTo>
                        <a:lnTo>
                          <a:pt x="19050" y="25400"/>
                        </a:lnTo>
                        <a:lnTo>
                          <a:pt x="1905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A"/>
                  </a:p>
                </p:txBody>
              </p:sp>
            </p:grpSp>
          </p:grp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B2F80C81-90C2-0465-A7D3-4AB71E4AD528}"/>
                </a:ext>
              </a:extLst>
            </p:cNvPr>
            <p:cNvGrpSpPr/>
            <p:nvPr/>
          </p:nvGrpSpPr>
          <p:grpSpPr>
            <a:xfrm>
              <a:off x="485212" y="3095640"/>
              <a:ext cx="4714700" cy="276999"/>
              <a:chOff x="485212" y="3095640"/>
              <a:chExt cx="4714700" cy="27699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4D4372-2A7C-8F4F-C874-45B68ECCAB72}"/>
                  </a:ext>
                </a:extLst>
              </p:cNvPr>
              <p:cNvSpPr txBox="1"/>
              <p:nvPr/>
            </p:nvSpPr>
            <p:spPr>
              <a:xfrm>
                <a:off x="485212" y="3095640"/>
                <a:ext cx="47147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7800" indent="-1778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uk-UA" sz="1200" b="1"/>
                  <a:t>Функціонування в умовах конкурентного ринку</a:t>
                </a:r>
                <a:endParaRPr lang="LID4096" sz="1200" b="1"/>
              </a:p>
            </p:txBody>
          </p:sp>
          <p:grpSp>
            <p:nvGrpSpPr>
              <p:cNvPr id="60" name="Group 758">
                <a:extLst>
                  <a:ext uri="{FF2B5EF4-FFF2-40B4-BE49-F238E27FC236}">
                    <a16:creationId xmlns:a16="http://schemas.microsoft.com/office/drawing/2014/main" id="{F8A34374-D4C8-AC8E-4119-DD600711DB1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0135" y="3156516"/>
                <a:ext cx="157367" cy="157367"/>
                <a:chOff x="7579210" y="3298774"/>
                <a:chExt cx="190500" cy="190500"/>
              </a:xfrm>
            </p:grpSpPr>
            <p:sp>
              <p:nvSpPr>
                <p:cNvPr id="61" name="Freeform 756">
                  <a:extLst>
                    <a:ext uri="{FF2B5EF4-FFF2-40B4-BE49-F238E27FC236}">
                      <a16:creationId xmlns:a16="http://schemas.microsoft.com/office/drawing/2014/main" id="{19759095-1FDC-8E6A-8CBA-E62C07B4D5E2}"/>
                    </a:ext>
                  </a:extLst>
                </p:cNvPr>
                <p:cNvSpPr/>
                <p:nvPr/>
              </p:nvSpPr>
              <p:spPr>
                <a:xfrm>
                  <a:off x="7579210" y="3298774"/>
                  <a:ext cx="190500" cy="190500"/>
                </a:xfrm>
                <a:custGeom>
                  <a:avLst/>
                  <a:gdLst>
                    <a:gd name="connsiteX0" fmla="*/ 180975 w 190500"/>
                    <a:gd name="connsiteY0" fmla="*/ 0 h 190500"/>
                    <a:gd name="connsiteX1" fmla="*/ 190500 w 190500"/>
                    <a:gd name="connsiteY1" fmla="*/ 9525 h 190500"/>
                    <a:gd name="connsiteX2" fmla="*/ 190500 w 190500"/>
                    <a:gd name="connsiteY2" fmla="*/ 180975 h 190500"/>
                    <a:gd name="connsiteX3" fmla="*/ 180975 w 190500"/>
                    <a:gd name="connsiteY3" fmla="*/ 190500 h 190500"/>
                    <a:gd name="connsiteX4" fmla="*/ 9525 w 190500"/>
                    <a:gd name="connsiteY4" fmla="*/ 190500 h 190500"/>
                    <a:gd name="connsiteX5" fmla="*/ 0 w 190500"/>
                    <a:gd name="connsiteY5" fmla="*/ 180975 h 190500"/>
                    <a:gd name="connsiteX6" fmla="*/ 0 w 190500"/>
                    <a:gd name="connsiteY6" fmla="*/ 9525 h 190500"/>
                    <a:gd name="connsiteX7" fmla="*/ 9525 w 190500"/>
                    <a:gd name="connsiteY7" fmla="*/ 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500" h="190500">
                      <a:moveTo>
                        <a:pt x="180975" y="0"/>
                      </a:moveTo>
                      <a:cubicBezTo>
                        <a:pt x="186236" y="0"/>
                        <a:pt x="190500" y="4264"/>
                        <a:pt x="190500" y="9525"/>
                      </a:cubicBezTo>
                      <a:lnTo>
                        <a:pt x="190500" y="180975"/>
                      </a:lnTo>
                      <a:cubicBezTo>
                        <a:pt x="190500" y="186236"/>
                        <a:pt x="186236" y="190500"/>
                        <a:pt x="180975" y="190500"/>
                      </a:cubicBezTo>
                      <a:lnTo>
                        <a:pt x="9525" y="190500"/>
                      </a:lnTo>
                      <a:cubicBezTo>
                        <a:pt x="4264" y="190500"/>
                        <a:pt x="0" y="186236"/>
                        <a:pt x="0" y="180975"/>
                      </a:cubicBezTo>
                      <a:lnTo>
                        <a:pt x="0" y="9525"/>
                      </a:lnTo>
                      <a:cubicBezTo>
                        <a:pt x="0" y="4264"/>
                        <a:pt x="4264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20399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  <p:sp>
              <p:nvSpPr>
                <p:cNvPr id="62" name="Freeform 757">
                  <a:extLst>
                    <a:ext uri="{FF2B5EF4-FFF2-40B4-BE49-F238E27FC236}">
                      <a16:creationId xmlns:a16="http://schemas.microsoft.com/office/drawing/2014/main" id="{320B67E1-3A11-3B84-325C-AF1A6C01AE5D}"/>
                    </a:ext>
                  </a:extLst>
                </p:cNvPr>
                <p:cNvSpPr/>
                <p:nvPr/>
              </p:nvSpPr>
              <p:spPr>
                <a:xfrm>
                  <a:off x="7617310" y="3317824"/>
                  <a:ext cx="114300" cy="152400"/>
                </a:xfrm>
                <a:custGeom>
                  <a:avLst/>
                  <a:gdLst>
                    <a:gd name="connsiteX0" fmla="*/ 0 w 114300"/>
                    <a:gd name="connsiteY0" fmla="*/ 0 h 152400"/>
                    <a:gd name="connsiteX1" fmla="*/ 0 w 114300"/>
                    <a:gd name="connsiteY1" fmla="*/ 112062 h 152400"/>
                    <a:gd name="connsiteX2" fmla="*/ 10521 w 114300"/>
                    <a:gd name="connsiteY2" fmla="*/ 129086 h 152400"/>
                    <a:gd name="connsiteX3" fmla="*/ 57150 w 114300"/>
                    <a:gd name="connsiteY3" fmla="*/ 152400 h 152400"/>
                    <a:gd name="connsiteX4" fmla="*/ 103779 w 114300"/>
                    <a:gd name="connsiteY4" fmla="*/ 129086 h 152400"/>
                    <a:gd name="connsiteX5" fmla="*/ 114300 w 114300"/>
                    <a:gd name="connsiteY5" fmla="*/ 112062 h 152400"/>
                    <a:gd name="connsiteX6" fmla="*/ 114300 w 114300"/>
                    <a:gd name="connsiteY6" fmla="*/ 0 h 152400"/>
                    <a:gd name="connsiteX7" fmla="*/ 0 w 114300"/>
                    <a:gd name="connsiteY7" fmla="*/ 0 h 152400"/>
                    <a:gd name="connsiteX8" fmla="*/ 57150 w 114300"/>
                    <a:gd name="connsiteY8" fmla="*/ 107950 h 152400"/>
                    <a:gd name="connsiteX9" fmla="*/ 57150 w 114300"/>
                    <a:gd name="connsiteY9" fmla="*/ 82549 h 152400"/>
                    <a:gd name="connsiteX10" fmla="*/ 38100 w 114300"/>
                    <a:gd name="connsiteY10" fmla="*/ 82549 h 152400"/>
                    <a:gd name="connsiteX11" fmla="*/ 57150 w 114300"/>
                    <a:gd name="connsiteY11" fmla="*/ 44450 h 152400"/>
                    <a:gd name="connsiteX12" fmla="*/ 57150 w 114300"/>
                    <a:gd name="connsiteY12" fmla="*/ 69850 h 152400"/>
                    <a:gd name="connsiteX13" fmla="*/ 76200 w 114300"/>
                    <a:gd name="connsiteY13" fmla="*/ 69850 h 152400"/>
                    <a:gd name="connsiteX14" fmla="*/ 57150 w 114300"/>
                    <a:gd name="connsiteY14" fmla="*/ 1079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4300" h="152400">
                      <a:moveTo>
                        <a:pt x="0" y="0"/>
                      </a:moveTo>
                      <a:lnTo>
                        <a:pt x="0" y="112062"/>
                      </a:lnTo>
                      <a:cubicBezTo>
                        <a:pt x="0" y="119271"/>
                        <a:pt x="4073" y="125861"/>
                        <a:pt x="10521" y="129086"/>
                      </a:cubicBezTo>
                      <a:lnTo>
                        <a:pt x="57150" y="152400"/>
                      </a:lnTo>
                      <a:lnTo>
                        <a:pt x="103779" y="129086"/>
                      </a:lnTo>
                      <a:cubicBezTo>
                        <a:pt x="110227" y="125861"/>
                        <a:pt x="114300" y="119271"/>
                        <a:pt x="114300" y="112062"/>
                      </a:cubicBezTo>
                      <a:lnTo>
                        <a:pt x="114300" y="0"/>
                      </a:lnTo>
                      <a:lnTo>
                        <a:pt x="0" y="0"/>
                      </a:lnTo>
                      <a:close/>
                      <a:moveTo>
                        <a:pt x="57150" y="107950"/>
                      </a:moveTo>
                      <a:lnTo>
                        <a:pt x="57150" y="82549"/>
                      </a:lnTo>
                      <a:lnTo>
                        <a:pt x="38100" y="82549"/>
                      </a:lnTo>
                      <a:lnTo>
                        <a:pt x="57150" y="44450"/>
                      </a:lnTo>
                      <a:lnTo>
                        <a:pt x="57150" y="69850"/>
                      </a:lnTo>
                      <a:lnTo>
                        <a:pt x="76200" y="69850"/>
                      </a:lnTo>
                      <a:lnTo>
                        <a:pt x="57150" y="1079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</p:grpSp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F393BC10-A4A3-835D-7B58-0E124C81C86A}"/>
                </a:ext>
              </a:extLst>
            </p:cNvPr>
            <p:cNvGrpSpPr/>
            <p:nvPr/>
          </p:nvGrpSpPr>
          <p:grpSpPr>
            <a:xfrm>
              <a:off x="485212" y="2761727"/>
              <a:ext cx="4714700" cy="276999"/>
              <a:chOff x="485212" y="2761727"/>
              <a:chExt cx="4714700" cy="27699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A993C22-C84D-E512-46CF-E9D6EB3A4581}"/>
                  </a:ext>
                </a:extLst>
              </p:cNvPr>
              <p:cNvSpPr txBox="1"/>
              <p:nvPr/>
            </p:nvSpPr>
            <p:spPr>
              <a:xfrm>
                <a:off x="485212" y="2761727"/>
                <a:ext cx="47147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7800" indent="-1778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uk-UA" sz="1200" b="1"/>
                  <a:t>Конкурентна ціна електроенергії, що генерується</a:t>
                </a:r>
              </a:p>
            </p:txBody>
          </p:sp>
          <p:grpSp>
            <p:nvGrpSpPr>
              <p:cNvPr id="63" name="Group 581">
                <a:extLst>
                  <a:ext uri="{FF2B5EF4-FFF2-40B4-BE49-F238E27FC236}">
                    <a16:creationId xmlns:a16="http://schemas.microsoft.com/office/drawing/2014/main" id="{20A41D96-7878-4888-7141-B41EECCFC51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0135" y="2822873"/>
                <a:ext cx="157367" cy="157367"/>
                <a:chOff x="4857750" y="3333750"/>
                <a:chExt cx="190500" cy="190500"/>
              </a:xfrm>
            </p:grpSpPr>
            <p:sp>
              <p:nvSpPr>
                <p:cNvPr id="64" name="Freeform 575">
                  <a:extLst>
                    <a:ext uri="{FF2B5EF4-FFF2-40B4-BE49-F238E27FC236}">
                      <a16:creationId xmlns:a16="http://schemas.microsoft.com/office/drawing/2014/main" id="{D0990EBA-D0C6-C977-2E01-A4395CE407C5}"/>
                    </a:ext>
                  </a:extLst>
                </p:cNvPr>
                <p:cNvSpPr/>
                <p:nvPr/>
              </p:nvSpPr>
              <p:spPr>
                <a:xfrm>
                  <a:off x="4857750" y="3333750"/>
                  <a:ext cx="190500" cy="190500"/>
                </a:xfrm>
                <a:custGeom>
                  <a:avLst/>
                  <a:gdLst>
                    <a:gd name="connsiteX0" fmla="*/ 180975 w 190500"/>
                    <a:gd name="connsiteY0" fmla="*/ 0 h 190500"/>
                    <a:gd name="connsiteX1" fmla="*/ 190500 w 190500"/>
                    <a:gd name="connsiteY1" fmla="*/ 9525 h 190500"/>
                    <a:gd name="connsiteX2" fmla="*/ 190500 w 190500"/>
                    <a:gd name="connsiteY2" fmla="*/ 180975 h 190500"/>
                    <a:gd name="connsiteX3" fmla="*/ 180975 w 190500"/>
                    <a:gd name="connsiteY3" fmla="*/ 190500 h 190500"/>
                    <a:gd name="connsiteX4" fmla="*/ 9525 w 190500"/>
                    <a:gd name="connsiteY4" fmla="*/ 190500 h 190500"/>
                    <a:gd name="connsiteX5" fmla="*/ 0 w 190500"/>
                    <a:gd name="connsiteY5" fmla="*/ 180975 h 190500"/>
                    <a:gd name="connsiteX6" fmla="*/ 0 w 190500"/>
                    <a:gd name="connsiteY6" fmla="*/ 9525 h 190500"/>
                    <a:gd name="connsiteX7" fmla="*/ 9525 w 190500"/>
                    <a:gd name="connsiteY7" fmla="*/ 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500" h="190500">
                      <a:moveTo>
                        <a:pt x="180975" y="0"/>
                      </a:moveTo>
                      <a:cubicBezTo>
                        <a:pt x="186236" y="0"/>
                        <a:pt x="190500" y="4264"/>
                        <a:pt x="190500" y="9525"/>
                      </a:cubicBezTo>
                      <a:lnTo>
                        <a:pt x="190500" y="180975"/>
                      </a:lnTo>
                      <a:cubicBezTo>
                        <a:pt x="190500" y="186236"/>
                        <a:pt x="186236" y="190500"/>
                        <a:pt x="180975" y="190500"/>
                      </a:cubicBezTo>
                      <a:lnTo>
                        <a:pt x="9525" y="190500"/>
                      </a:lnTo>
                      <a:cubicBezTo>
                        <a:pt x="4264" y="190500"/>
                        <a:pt x="0" y="186236"/>
                        <a:pt x="0" y="180975"/>
                      </a:cubicBezTo>
                      <a:lnTo>
                        <a:pt x="0" y="9525"/>
                      </a:lnTo>
                      <a:cubicBezTo>
                        <a:pt x="0" y="4264"/>
                        <a:pt x="4264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20399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  <p:grpSp>
              <p:nvGrpSpPr>
                <p:cNvPr id="65" name="Graphic 1019">
                  <a:extLst>
                    <a:ext uri="{FF2B5EF4-FFF2-40B4-BE49-F238E27FC236}">
                      <a16:creationId xmlns:a16="http://schemas.microsoft.com/office/drawing/2014/main" id="{C5B2613E-E837-F10E-A3C0-D803C8D649CD}"/>
                    </a:ext>
                  </a:extLst>
                </p:cNvPr>
                <p:cNvGrpSpPr/>
                <p:nvPr/>
              </p:nvGrpSpPr>
              <p:grpSpPr>
                <a:xfrm>
                  <a:off x="4876800" y="3352800"/>
                  <a:ext cx="152400" cy="152400"/>
                  <a:chOff x="4876800" y="3352800"/>
                  <a:chExt cx="152400" cy="152400"/>
                </a:xfrm>
                <a:solidFill>
                  <a:srgbClr val="FFFFFF"/>
                </a:solidFill>
              </p:grpSpPr>
              <p:sp>
                <p:nvSpPr>
                  <p:cNvPr id="66" name="Freeform 577">
                    <a:extLst>
                      <a:ext uri="{FF2B5EF4-FFF2-40B4-BE49-F238E27FC236}">
                        <a16:creationId xmlns:a16="http://schemas.microsoft.com/office/drawing/2014/main" id="{A74A7722-E3D1-EB47-8CF5-5A48F74D278E}"/>
                      </a:ext>
                    </a:extLst>
                  </p:cNvPr>
                  <p:cNvSpPr/>
                  <p:nvPr/>
                </p:nvSpPr>
                <p:spPr>
                  <a:xfrm>
                    <a:off x="4932969" y="3352800"/>
                    <a:ext cx="40060" cy="38100"/>
                  </a:xfrm>
                  <a:custGeom>
                    <a:avLst/>
                    <a:gdLst>
                      <a:gd name="connsiteX0" fmla="*/ 20030 w 40060"/>
                      <a:gd name="connsiteY0" fmla="*/ 0 h 38100"/>
                      <a:gd name="connsiteX1" fmla="*/ 13840 w 40060"/>
                      <a:gd name="connsiteY1" fmla="*/ 12542 h 38100"/>
                      <a:gd name="connsiteX2" fmla="*/ 0 w 40060"/>
                      <a:gd name="connsiteY2" fmla="*/ 14553 h 38100"/>
                      <a:gd name="connsiteX3" fmla="*/ 10015 w 40060"/>
                      <a:gd name="connsiteY3" fmla="*/ 24315 h 38100"/>
                      <a:gd name="connsiteX4" fmla="*/ 7651 w 40060"/>
                      <a:gd name="connsiteY4" fmla="*/ 38100 h 38100"/>
                      <a:gd name="connsiteX5" fmla="*/ 20030 w 40060"/>
                      <a:gd name="connsiteY5" fmla="*/ 31592 h 38100"/>
                      <a:gd name="connsiteX6" fmla="*/ 32410 w 40060"/>
                      <a:gd name="connsiteY6" fmla="*/ 38100 h 38100"/>
                      <a:gd name="connsiteX7" fmla="*/ 30046 w 40060"/>
                      <a:gd name="connsiteY7" fmla="*/ 24315 h 38100"/>
                      <a:gd name="connsiteX8" fmla="*/ 40060 w 40060"/>
                      <a:gd name="connsiteY8" fmla="*/ 14553 h 38100"/>
                      <a:gd name="connsiteX9" fmla="*/ 26220 w 40060"/>
                      <a:gd name="connsiteY9" fmla="*/ 12542 h 38100"/>
                      <a:gd name="connsiteX10" fmla="*/ 20030 w 40060"/>
                      <a:gd name="connsiteY10" fmla="*/ 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0060" h="38100">
                        <a:moveTo>
                          <a:pt x="20030" y="0"/>
                        </a:moveTo>
                        <a:lnTo>
                          <a:pt x="13840" y="12542"/>
                        </a:lnTo>
                        <a:lnTo>
                          <a:pt x="0" y="14553"/>
                        </a:lnTo>
                        <a:lnTo>
                          <a:pt x="10015" y="24315"/>
                        </a:lnTo>
                        <a:lnTo>
                          <a:pt x="7651" y="38100"/>
                        </a:lnTo>
                        <a:lnTo>
                          <a:pt x="20030" y="31592"/>
                        </a:lnTo>
                        <a:lnTo>
                          <a:pt x="32410" y="38100"/>
                        </a:lnTo>
                        <a:lnTo>
                          <a:pt x="30046" y="24315"/>
                        </a:lnTo>
                        <a:lnTo>
                          <a:pt x="40060" y="14553"/>
                        </a:lnTo>
                        <a:lnTo>
                          <a:pt x="26220" y="12542"/>
                        </a:lnTo>
                        <a:lnTo>
                          <a:pt x="2003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A"/>
                  </a:p>
                </p:txBody>
              </p:sp>
              <p:sp>
                <p:nvSpPr>
                  <p:cNvPr id="67" name="Freeform 578">
                    <a:extLst>
                      <a:ext uri="{FF2B5EF4-FFF2-40B4-BE49-F238E27FC236}">
                        <a16:creationId xmlns:a16="http://schemas.microsoft.com/office/drawing/2014/main" id="{1FBB50AF-8BA6-9DD7-CAC6-B10E9C8FF074}"/>
                      </a:ext>
                    </a:extLst>
                  </p:cNvPr>
                  <p:cNvSpPr/>
                  <p:nvPr/>
                </p:nvSpPr>
                <p:spPr>
                  <a:xfrm>
                    <a:off x="4876800" y="3467100"/>
                    <a:ext cx="38100" cy="38100"/>
                  </a:xfrm>
                  <a:custGeom>
                    <a:avLst/>
                    <a:gdLst>
                      <a:gd name="connsiteX0" fmla="*/ 0 w 38100"/>
                      <a:gd name="connsiteY0" fmla="*/ 0 h 38100"/>
                      <a:gd name="connsiteX1" fmla="*/ 38100 w 38100"/>
                      <a:gd name="connsiteY1" fmla="*/ 0 h 38100"/>
                      <a:gd name="connsiteX2" fmla="*/ 38100 w 38100"/>
                      <a:gd name="connsiteY2" fmla="*/ 38100 h 38100"/>
                      <a:gd name="connsiteX3" fmla="*/ 0 w 38100"/>
                      <a:gd name="connsiteY3" fmla="*/ 3810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100" h="38100">
                        <a:moveTo>
                          <a:pt x="0" y="0"/>
                        </a:moveTo>
                        <a:lnTo>
                          <a:pt x="38100" y="0"/>
                        </a:lnTo>
                        <a:lnTo>
                          <a:pt x="38100" y="38100"/>
                        </a:lnTo>
                        <a:lnTo>
                          <a:pt x="0" y="3810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A"/>
                  </a:p>
                </p:txBody>
              </p:sp>
              <p:sp>
                <p:nvSpPr>
                  <p:cNvPr id="68" name="Freeform 579">
                    <a:extLst>
                      <a:ext uri="{FF2B5EF4-FFF2-40B4-BE49-F238E27FC236}">
                        <a16:creationId xmlns:a16="http://schemas.microsoft.com/office/drawing/2014/main" id="{27C57091-03C4-7343-F283-660FA5971811}"/>
                      </a:ext>
                    </a:extLst>
                  </p:cNvPr>
                  <p:cNvSpPr/>
                  <p:nvPr/>
                </p:nvSpPr>
                <p:spPr>
                  <a:xfrm>
                    <a:off x="4933950" y="3409950"/>
                    <a:ext cx="38100" cy="95250"/>
                  </a:xfrm>
                  <a:custGeom>
                    <a:avLst/>
                    <a:gdLst>
                      <a:gd name="connsiteX0" fmla="*/ 0 w 38100"/>
                      <a:gd name="connsiteY0" fmla="*/ 0 h 95250"/>
                      <a:gd name="connsiteX1" fmla="*/ 38100 w 38100"/>
                      <a:gd name="connsiteY1" fmla="*/ 0 h 95250"/>
                      <a:gd name="connsiteX2" fmla="*/ 38100 w 38100"/>
                      <a:gd name="connsiteY2" fmla="*/ 95250 h 95250"/>
                      <a:gd name="connsiteX3" fmla="*/ 0 w 38100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100" h="95250">
                        <a:moveTo>
                          <a:pt x="0" y="0"/>
                        </a:moveTo>
                        <a:lnTo>
                          <a:pt x="38100" y="0"/>
                        </a:lnTo>
                        <a:lnTo>
                          <a:pt x="38100" y="95250"/>
                        </a:ln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A"/>
                  </a:p>
                </p:txBody>
              </p:sp>
              <p:sp>
                <p:nvSpPr>
                  <p:cNvPr id="69" name="Freeform 580">
                    <a:extLst>
                      <a:ext uri="{FF2B5EF4-FFF2-40B4-BE49-F238E27FC236}">
                        <a16:creationId xmlns:a16="http://schemas.microsoft.com/office/drawing/2014/main" id="{7E526F55-DAB1-ABBE-07C7-5CB9599675A4}"/>
                      </a:ext>
                    </a:extLst>
                  </p:cNvPr>
                  <p:cNvSpPr/>
                  <p:nvPr/>
                </p:nvSpPr>
                <p:spPr>
                  <a:xfrm>
                    <a:off x="4991100" y="3448050"/>
                    <a:ext cx="38100" cy="57150"/>
                  </a:xfrm>
                  <a:custGeom>
                    <a:avLst/>
                    <a:gdLst>
                      <a:gd name="connsiteX0" fmla="*/ 0 w 38100"/>
                      <a:gd name="connsiteY0" fmla="*/ 0 h 57150"/>
                      <a:gd name="connsiteX1" fmla="*/ 38100 w 38100"/>
                      <a:gd name="connsiteY1" fmla="*/ 0 h 57150"/>
                      <a:gd name="connsiteX2" fmla="*/ 38100 w 38100"/>
                      <a:gd name="connsiteY2" fmla="*/ 57150 h 57150"/>
                      <a:gd name="connsiteX3" fmla="*/ 0 w 38100"/>
                      <a:gd name="connsiteY3" fmla="*/ 57150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100" h="57150">
                        <a:moveTo>
                          <a:pt x="0" y="0"/>
                        </a:moveTo>
                        <a:lnTo>
                          <a:pt x="38100" y="0"/>
                        </a:lnTo>
                        <a:lnTo>
                          <a:pt x="38100" y="57150"/>
                        </a:lnTo>
                        <a:lnTo>
                          <a:pt x="0" y="5715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A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9008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5B1D2-5A4F-67C1-6D82-FB2440938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2359952-8198-E39D-EF1B-FB2A4A28623B}"/>
              </a:ext>
            </a:extLst>
          </p:cNvPr>
          <p:cNvSpPr txBox="1">
            <a:spLocks/>
          </p:cNvSpPr>
          <p:nvPr/>
        </p:nvSpPr>
        <p:spPr>
          <a:xfrm>
            <a:off x="627515" y="2880817"/>
            <a:ext cx="8434149" cy="5482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727453" rtl="0" eaLnBrk="1" latinLnBrk="0" hangingPunct="1">
              <a:lnSpc>
                <a:spcPct val="100000"/>
              </a:lnSpc>
              <a:spcBef>
                <a:spcPts val="796"/>
              </a:spcBef>
              <a:buFont typeface="Arial" panose="020B0604020202020204" pitchFamily="34" charset="0"/>
              <a:buNone/>
              <a:tabLst/>
              <a:defRPr lang="en-GB" sz="2903" b="1" kern="1200" cap="none" baseline="0">
                <a:solidFill>
                  <a:srgbClr val="173A99"/>
                </a:solidFill>
                <a:latin typeface="+mj-lt"/>
                <a:ea typeface="+mj-ea"/>
                <a:cs typeface="+mj-cs"/>
              </a:defRPr>
            </a:lvl1pPr>
            <a:lvl2pPr marL="0" indent="0" algn="l" defTabSz="727453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1452" b="1" i="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727453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1114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0" indent="0" algn="l" defTabSz="727453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954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727453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716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00496" indent="-181864" algn="l" defTabSz="727453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64222" indent="-181864" algn="l" defTabSz="727453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949" indent="-181864" algn="l" defTabSz="727453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91675" indent="-181864" algn="l" defTabSz="727453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/>
              <a:t>ДОДАТКИ</a:t>
            </a:r>
            <a:endParaRPr lang="en-US" sz="32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463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B75AA-D91E-D4F7-0F6A-D7E38B18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5AC942D8-8803-36B9-24EC-704D7F6E6677}"/>
              </a:ext>
            </a:extLst>
          </p:cNvPr>
          <p:cNvSpPr txBox="1">
            <a:spLocks/>
          </p:cNvSpPr>
          <p:nvPr/>
        </p:nvSpPr>
        <p:spPr>
          <a:xfrm>
            <a:off x="184285" y="3222447"/>
            <a:ext cx="8820229" cy="5482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727453" rtl="0" eaLnBrk="1" latinLnBrk="0" hangingPunct="1">
              <a:lnSpc>
                <a:spcPct val="100000"/>
              </a:lnSpc>
              <a:spcBef>
                <a:spcPts val="796"/>
              </a:spcBef>
              <a:buFont typeface="Arial" panose="020B0604020202020204" pitchFamily="34" charset="0"/>
              <a:buNone/>
              <a:tabLst/>
              <a:defRPr lang="en-GB" sz="2903" b="1" kern="1200" cap="none" baseline="0">
                <a:solidFill>
                  <a:srgbClr val="173A99"/>
                </a:solidFill>
                <a:latin typeface="+mj-lt"/>
                <a:ea typeface="+mj-ea"/>
                <a:cs typeface="+mj-cs"/>
              </a:defRPr>
            </a:lvl1pPr>
            <a:lvl2pPr marL="0" indent="0" algn="l" defTabSz="727453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1452" b="1" i="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727453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1114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0" indent="0" algn="l" defTabSz="727453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954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727453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716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00496" indent="-181864" algn="l" defTabSz="727453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64222" indent="-181864" algn="l" defTabSz="727453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949" indent="-181864" algn="l" defTabSz="727453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91675" indent="-181864" algn="l" defTabSz="727453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27453" rtl="0" eaLnBrk="1" fontAlgn="auto" latinLnBrk="0" hangingPunct="1">
              <a:lnSpc>
                <a:spcPct val="100000"/>
              </a:lnSpc>
              <a:spcBef>
                <a:spcPts val="79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 ExtraBold"/>
                <a:ea typeface="+mj-ea"/>
                <a:cs typeface="+mj-cs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 ExtraBold"/>
                <a:ea typeface="+mj-ea"/>
                <a:cs typeface="+mj-cs"/>
              </a:rPr>
              <a:t>                                      </a:t>
            </a:r>
          </a:p>
        </p:txBody>
      </p:sp>
      <p:pic>
        <p:nvPicPr>
          <p:cNvPr id="4" name="Picture Placeholder 59" descr="A person looking at multiple computer screens&#10;&#10;Description automatically generated">
            <a:extLst>
              <a:ext uri="{FF2B5EF4-FFF2-40B4-BE49-F238E27FC236}">
                <a16:creationId xmlns:a16="http://schemas.microsoft.com/office/drawing/2014/main" id="{492944CE-9D2C-61C1-684C-D63B24678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0624" r="23253" b="8221"/>
          <a:stretch/>
        </p:blipFill>
        <p:spPr>
          <a:xfrm>
            <a:off x="9255235" y="0"/>
            <a:ext cx="2936765" cy="6877739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1913CC1A-D915-7F26-A04D-3FE5D5B5256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35006" y="3261775"/>
            <a:ext cx="8820229" cy="2188677"/>
          </a:xfrm>
        </p:spPr>
        <p:txBody>
          <a:bodyPr>
            <a:noAutofit/>
          </a:bodyPr>
          <a:lstStyle/>
          <a:p>
            <a:r>
              <a:rPr lang="uk-UA" sz="3200" noProof="0"/>
              <a:t>БАЛАНСУЮЧА ГРУПА</a:t>
            </a:r>
            <a:r>
              <a:rPr lang="uk-UA" sz="3200" noProof="0">
                <a:latin typeface="Aptos Light" panose="020B0004020202020204" pitchFamily="34" charset="0"/>
              </a:rPr>
              <a:t> </a:t>
            </a:r>
            <a:r>
              <a:rPr lang="uk-UA" sz="3200"/>
              <a:t>ЕКУ</a:t>
            </a:r>
            <a:endParaRPr lang="en-US" sz="320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C300CD8-5818-C703-A9A7-62133C4BE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4294D-EC2D-A644-BBA3-5CA4026C467C}" type="slidenum">
              <a:rPr kumimoji="0" lang="en-US" sz="1089" b="0" i="0" u="none" strike="noStrike" kern="1200" cap="none" spc="0" normalizeH="0" baseline="0" noProof="0" smtClean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89" b="0" i="0" u="none" strike="noStrike" kern="1200" cap="none" spc="0" normalizeH="0" baseline="0" noProof="0">
              <a:ln>
                <a:noFill/>
              </a:ln>
              <a:solidFill>
                <a:srgbClr val="173A99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226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F82B5-7BCF-AC40-A7CD-7D6FA3890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E85346-0FCF-E8B9-DDBD-53CC45891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600" noProof="0"/>
              <a:t>Що таке балансуюча група</a:t>
            </a:r>
          </a:p>
        </p:txBody>
      </p:sp>
      <p:sp>
        <p:nvSpPr>
          <p:cNvPr id="23" name="Місце для номера слайда 3">
            <a:extLst>
              <a:ext uri="{FF2B5EF4-FFF2-40B4-BE49-F238E27FC236}">
                <a16:creationId xmlns:a16="http://schemas.microsoft.com/office/drawing/2014/main" id="{F7123218-81EC-6603-627B-BEA1DAF96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6179" y="6489711"/>
            <a:ext cx="3151052" cy="179389"/>
          </a:xfrm>
        </p:spPr>
        <p:txBody>
          <a:bodyPr/>
          <a:lstStyle/>
          <a:p>
            <a:fld id="{C1D4294D-EC2D-A644-BBA3-5CA4026C467C}" type="slidenum">
              <a:rPr lang="en-UA" smtClean="0"/>
              <a:pPr/>
              <a:t>22</a:t>
            </a:fld>
            <a:endParaRPr lang="en-UA"/>
          </a:p>
        </p:txBody>
      </p:sp>
      <p:graphicFrame>
        <p:nvGraphicFramePr>
          <p:cNvPr id="19" name="Table 1">
            <a:extLst>
              <a:ext uri="{FF2B5EF4-FFF2-40B4-BE49-F238E27FC236}">
                <a16:creationId xmlns:a16="http://schemas.microsoft.com/office/drawing/2014/main" id="{2D447060-1717-2006-17D0-7E8483D45246}"/>
              </a:ext>
            </a:extLst>
          </p:cNvPr>
          <p:cNvGraphicFramePr>
            <a:graphicFrameLocks noGrp="1"/>
          </p:cNvGraphicFramePr>
          <p:nvPr/>
        </p:nvGraphicFramePr>
        <p:xfrm>
          <a:off x="1136115" y="3886885"/>
          <a:ext cx="10335069" cy="1990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545">
                  <a:extLst>
                    <a:ext uri="{9D8B030D-6E8A-4147-A177-3AD203B41FA5}">
                      <a16:colId xmlns:a16="http://schemas.microsoft.com/office/drawing/2014/main" val="2326870451"/>
                    </a:ext>
                  </a:extLst>
                </a:gridCol>
                <a:gridCol w="4378499">
                  <a:extLst>
                    <a:ext uri="{9D8B030D-6E8A-4147-A177-3AD203B41FA5}">
                      <a16:colId xmlns:a16="http://schemas.microsoft.com/office/drawing/2014/main" val="339510308"/>
                    </a:ext>
                  </a:extLst>
                </a:gridCol>
                <a:gridCol w="3445025">
                  <a:extLst>
                    <a:ext uri="{9D8B030D-6E8A-4147-A177-3AD203B41FA5}">
                      <a16:colId xmlns:a16="http://schemas.microsoft.com/office/drawing/2014/main" val="1591416235"/>
                    </a:ext>
                  </a:extLst>
                </a:gridCol>
              </a:tblGrid>
              <a:tr h="627083">
                <a:tc>
                  <a:txBody>
                    <a:bodyPr/>
                    <a:lstStyle/>
                    <a:p>
                      <a:endParaRPr lang="en-UA" sz="1400">
                        <a:latin typeface="+mn-lt"/>
                      </a:endParaRPr>
                    </a:p>
                  </a:txBody>
                  <a:tcPr marL="82953" marR="130634" marT="41476" marB="6531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01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e-Ukraine" pitchFamily="2" charset="77"/>
                          <a:ea typeface="+mn-ea"/>
                          <a:cs typeface="+mn-cs"/>
                        </a:rPr>
                        <a:t>↗ </a:t>
                      </a:r>
                      <a:endParaRPr lang="uk-UA" sz="1400" b="1" i="0">
                        <a:solidFill>
                          <a:schemeClr val="tx1"/>
                        </a:solidFill>
                        <a:effectLst/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0" marR="0" lvl="0" indent="0" algn="l" defTabSz="801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/>
                          <a:cs typeface="Open Sans"/>
                        </a:rPr>
                        <a:t>Позитивні небаланси</a:t>
                      </a:r>
                    </a:p>
                  </a:txBody>
                  <a:tcPr marL="82953" marR="82953" marT="41476" marB="6531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kumimoji="0" lang="en-U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e-Ukraine" pitchFamily="2" charset="77"/>
                          <a:ea typeface="+mn-ea"/>
                          <a:cs typeface="+mn-cs"/>
                        </a:rPr>
                        <a:t>↘ </a:t>
                      </a:r>
                      <a:endParaRPr lang="uk-UA" sz="1400" b="1" i="0">
                        <a:solidFill>
                          <a:schemeClr val="tx1"/>
                        </a:solidFill>
                        <a:effectLst/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algn="l" rtl="0" fontAlgn="base"/>
                      <a:r>
                        <a:rPr lang="uk-UA" sz="1400" b="1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/>
                          <a:cs typeface="Open Sans"/>
                        </a:rPr>
                        <a:t>Негативні небаланси</a:t>
                      </a:r>
                    </a:p>
                  </a:txBody>
                  <a:tcPr marL="82953" marR="82953" marT="41476" marB="6531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416721"/>
                  </a:ext>
                </a:extLst>
              </a:tr>
              <a:tr h="747989">
                <a:tc>
                  <a:txBody>
                    <a:bodyPr/>
                    <a:lstStyle/>
                    <a:p>
                      <a:pPr marL="0" marR="0" lvl="0" indent="0" algn="l" defTabSz="995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noProof="0">
                          <a:latin typeface="+mn-lt"/>
                          <a:ea typeface="Open Sans"/>
                          <a:cs typeface="Open Sans"/>
                        </a:rPr>
                        <a:t>Балансуючий ринок</a:t>
                      </a:r>
                    </a:p>
                  </a:txBody>
                  <a:tcPr marL="0" marR="130634" marT="97976" marB="4147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73A99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Втрата до </a:t>
                      </a:r>
                      <a:r>
                        <a:rPr kumimoji="0" lang="uk-U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100% </a:t>
                      </a:r>
                      <a:r>
                        <a:rPr kumimoji="0" lang="uk-U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вартості електроенергії</a:t>
                      </a:r>
                    </a:p>
                  </a:txBody>
                  <a:tcPr marL="82953" marR="82953" marT="97976" marB="4147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73A99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Переплата до </a:t>
                      </a:r>
                      <a:r>
                        <a:rPr kumimoji="0" lang="uk-U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31% </a:t>
                      </a:r>
                      <a:r>
                        <a:rPr kumimoji="0" lang="uk-U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від ціни, </a:t>
                      </a:r>
                    </a:p>
                    <a:p>
                      <a:pPr marL="0" marR="0" lvl="0" indent="0" algn="l" defTabSz="995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73A99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яку сформовано на РДН</a:t>
                      </a:r>
                    </a:p>
                  </a:txBody>
                  <a:tcPr marL="82953" marR="82953" marT="97976" marB="4147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8019383"/>
                  </a:ext>
                </a:extLst>
              </a:tr>
              <a:tr h="615383">
                <a:tc>
                  <a:txBody>
                    <a:bodyPr/>
                    <a:lstStyle/>
                    <a:p>
                      <a:pPr marL="0" marR="0" lvl="0" indent="0" algn="l" defTabSz="995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noProof="0">
                          <a:latin typeface="+mn-lt"/>
                          <a:ea typeface="Open Sans"/>
                          <a:cs typeface="Open Sans"/>
                        </a:rPr>
                        <a:t>Балансуюча група</a:t>
                      </a:r>
                    </a:p>
                  </a:txBody>
                  <a:tcPr marL="0" marR="130634" marT="9797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95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33F26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Частина небалансів компенсується всередині групи. </a:t>
                      </a:r>
                    </a:p>
                    <a:p>
                      <a:pPr marL="0" marR="0" lvl="0" indent="0" algn="l" defTabSz="995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33F26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Компенсований обсяг продається / купується за ринковою ціною</a:t>
                      </a:r>
                    </a:p>
                  </a:txBody>
                  <a:tcPr marL="82953" marR="82953" marT="9797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7750" marR="0" lvl="0" indent="-177750" algn="l" defTabSz="995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33F26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+mn-ea"/>
                          <a:cs typeface="+mn-cs"/>
                        </a:rPr>
                        <a:t>Значні цінові ризики. Для їх усунення необхідна висока ринкова експертиза і якісна аналітика </a:t>
                      </a:r>
                    </a:p>
                  </a:txBody>
                  <a:tcPr marT="10800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134391"/>
                  </a:ext>
                </a:extLst>
              </a:tr>
            </a:tbl>
          </a:graphicData>
        </a:graphic>
      </p:graphicFrame>
      <p:sp>
        <p:nvSpPr>
          <p:cNvPr id="6" name="Graphic 10">
            <a:extLst>
              <a:ext uri="{FF2B5EF4-FFF2-40B4-BE49-F238E27FC236}">
                <a16:creationId xmlns:a16="http://schemas.microsoft.com/office/drawing/2014/main" id="{172F7F5C-C588-DF9A-5E9A-FE03515227AD}"/>
              </a:ext>
            </a:extLst>
          </p:cNvPr>
          <p:cNvSpPr>
            <a:spLocks noChangeAspect="1"/>
          </p:cNvSpPr>
          <p:nvPr/>
        </p:nvSpPr>
        <p:spPr>
          <a:xfrm>
            <a:off x="827687" y="5548299"/>
            <a:ext cx="184723" cy="119569"/>
          </a:xfrm>
          <a:custGeom>
            <a:avLst/>
            <a:gdLst>
              <a:gd name="connsiteX0" fmla="*/ 0 w 1481640"/>
              <a:gd name="connsiteY0" fmla="*/ 436611 h 959049"/>
              <a:gd name="connsiteX1" fmla="*/ 522526 w 1481640"/>
              <a:gd name="connsiteY1" fmla="*/ 959049 h 959049"/>
              <a:gd name="connsiteX2" fmla="*/ 1481641 w 1481640"/>
              <a:gd name="connsiteY2" fmla="*/ 0 h 95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1640" h="959049">
                <a:moveTo>
                  <a:pt x="0" y="436611"/>
                </a:moveTo>
                <a:lnTo>
                  <a:pt x="522526" y="959049"/>
                </a:lnTo>
                <a:lnTo>
                  <a:pt x="1481641" y="0"/>
                </a:lnTo>
              </a:path>
            </a:pathLst>
          </a:custGeom>
          <a:noFill/>
          <a:ln w="25400" cap="flat">
            <a:solidFill>
              <a:schemeClr val="tx2"/>
            </a:solidFill>
            <a:prstDash val="solid"/>
            <a:miter/>
          </a:ln>
        </p:spPr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A" sz="1633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63A9B7A4-3C9A-839D-F8E7-55663D91E0E7}"/>
              </a:ext>
            </a:extLst>
          </p:cNvPr>
          <p:cNvSpPr>
            <a:spLocks noChangeAspect="1"/>
          </p:cNvSpPr>
          <p:nvPr/>
        </p:nvSpPr>
        <p:spPr>
          <a:xfrm>
            <a:off x="839704" y="4835163"/>
            <a:ext cx="160689" cy="160689"/>
          </a:xfrm>
          <a:custGeom>
            <a:avLst/>
            <a:gdLst>
              <a:gd name="connsiteX0" fmla="*/ 0 w 217267"/>
              <a:gd name="connsiteY0" fmla="*/ 0 h 217267"/>
              <a:gd name="connsiteX1" fmla="*/ 217268 w 217267"/>
              <a:gd name="connsiteY1" fmla="*/ 217268 h 21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267" h="217267">
                <a:moveTo>
                  <a:pt x="0" y="0"/>
                </a:moveTo>
                <a:lnTo>
                  <a:pt x="217268" y="217268"/>
                </a:lnTo>
              </a:path>
            </a:pathLst>
          </a:custGeom>
          <a:ln w="254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FC12917-FCFE-2D97-FA53-C565C1F01620}"/>
              </a:ext>
            </a:extLst>
          </p:cNvPr>
          <p:cNvSpPr/>
          <p:nvPr/>
        </p:nvSpPr>
        <p:spPr>
          <a:xfrm>
            <a:off x="839704" y="4835163"/>
            <a:ext cx="161632" cy="161632"/>
          </a:xfrm>
          <a:custGeom>
            <a:avLst/>
            <a:gdLst>
              <a:gd name="connsiteX0" fmla="*/ 217268 w 217267"/>
              <a:gd name="connsiteY0" fmla="*/ 0 h 217267"/>
              <a:gd name="connsiteX1" fmla="*/ 0 w 217267"/>
              <a:gd name="connsiteY1" fmla="*/ 217268 h 21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267" h="217267">
                <a:moveTo>
                  <a:pt x="217268" y="0"/>
                </a:moveTo>
                <a:lnTo>
                  <a:pt x="0" y="217268"/>
                </a:lnTo>
              </a:path>
            </a:pathLst>
          </a:custGeom>
          <a:ln w="254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2E13F-E20A-3CCA-E046-10B3E75F6D8E}"/>
              </a:ext>
            </a:extLst>
          </p:cNvPr>
          <p:cNvSpPr txBox="1"/>
          <p:nvPr/>
        </p:nvSpPr>
        <p:spPr>
          <a:xfrm>
            <a:off x="623239" y="3573021"/>
            <a:ext cx="10847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/>
              <a:t>Різниця між самостійною роботою на балансуючому ринку і в складі балансуючої групи</a:t>
            </a:r>
          </a:p>
        </p:txBody>
      </p:sp>
      <p:sp>
        <p:nvSpPr>
          <p:cNvPr id="3" name="Прямокутник 21">
            <a:extLst>
              <a:ext uri="{FF2B5EF4-FFF2-40B4-BE49-F238E27FC236}">
                <a16:creationId xmlns:a16="http://schemas.microsoft.com/office/drawing/2014/main" id="{0DE03163-D051-A046-E935-6BFD4E259F1C}"/>
              </a:ext>
            </a:extLst>
          </p:cNvPr>
          <p:cNvSpPr/>
          <p:nvPr/>
        </p:nvSpPr>
        <p:spPr>
          <a:xfrm>
            <a:off x="429846" y="1393197"/>
            <a:ext cx="11332308" cy="16334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uk-UA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F78539D7-9739-CB25-89AD-8A79BE98380A}"/>
              </a:ext>
            </a:extLst>
          </p:cNvPr>
          <p:cNvSpPr txBox="1">
            <a:spLocks/>
          </p:cNvSpPr>
          <p:nvPr/>
        </p:nvSpPr>
        <p:spPr>
          <a:xfrm>
            <a:off x="648770" y="1533573"/>
            <a:ext cx="10898705" cy="1352683"/>
          </a:xfrm>
          <a:prstGeom prst="rect">
            <a:avLst/>
          </a:prstGeom>
        </p:spPr>
        <p:txBody>
          <a:bodyPr lIns="0" tIns="0" rIns="0" bIns="0" anchor="t">
            <a:normAutofit lnSpcReduction="10000"/>
          </a:bodyPr>
          <a:lstStyle>
            <a:defPPr>
              <a:defRPr lang="en-UA"/>
            </a:defPPr>
            <a:lvl1pPr marL="0" indent="0" algn="l" defTabSz="72750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200" b="0" i="0" kern="1200" cap="none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727507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2400" b="0" i="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727507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0" indent="0" algn="l" defTabSz="727507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1400" b="0" i="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727507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1200" b="0" i="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00646" indent="-181877" algn="l" defTabSz="727507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64399" indent="-181877" algn="l" defTabSz="727507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8155" indent="-181877" algn="l" defTabSz="727507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91909" indent="-181877" algn="l" defTabSz="727507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400" b="1">
                <a:solidFill>
                  <a:schemeClr val="accent1"/>
                </a:solidFill>
              </a:rPr>
              <a:t>Небаланси електроенергії </a:t>
            </a:r>
            <a:r>
              <a:rPr lang="uk-UA" sz="1400">
                <a:solidFill>
                  <a:schemeClr val="accent1"/>
                </a:solidFill>
              </a:rPr>
              <a:t>– це різниця між запланованим і фактичним обсягом продажу / купівлі електроенергії. Виробник / споживач мають ліквідувати свої небаланси, купуючи або продаючи електроенергію на балансуючому ринку, зазвичай за невигідними цінами</a:t>
            </a:r>
          </a:p>
          <a:p>
            <a:endParaRPr lang="uk-UA" sz="1400">
              <a:solidFill>
                <a:schemeClr val="accent1"/>
              </a:solidFill>
            </a:endParaRPr>
          </a:p>
          <a:p>
            <a:r>
              <a:rPr lang="uk-UA" sz="1400" b="1">
                <a:solidFill>
                  <a:schemeClr val="accent1"/>
                </a:solidFill>
              </a:rPr>
              <a:t>Балансуюча група (БГ) </a:t>
            </a:r>
            <a:r>
              <a:rPr lang="uk-UA" sz="1400">
                <a:solidFill>
                  <a:schemeClr val="accent1"/>
                </a:solidFill>
              </a:rPr>
              <a:t>– це об'єднання середніх та великих учасників ринку електроенергії, яке дає можливість компенсувати значну частину небалансів всередині групи за рахунок згортання різноспрямованих небалансів. Тобто, балансуюча група дозволяє продавати та купувати профіцитну/дефіцитну електроенергію не за заниженою/завищеною, а за ринковою ціною</a:t>
            </a:r>
          </a:p>
          <a:p>
            <a:endParaRPr lang="uk-UA" sz="14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51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692F48-18E5-1EC7-A929-9BD218E72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600">
                <a:solidFill>
                  <a:srgbClr val="151515"/>
                </a:solidFill>
              </a:rPr>
              <a:t>Як працює Балансуюча група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9715CA-06B6-B56B-E1B8-9FF8E53E1D55}"/>
              </a:ext>
            </a:extLst>
          </p:cNvPr>
          <p:cNvSpPr txBox="1"/>
          <p:nvPr/>
        </p:nvSpPr>
        <p:spPr>
          <a:xfrm>
            <a:off x="5299076" y="2879081"/>
            <a:ext cx="1638299" cy="1819836"/>
          </a:xfrm>
          <a:prstGeom prst="rect">
            <a:avLst/>
          </a:prstGeom>
          <a:solidFill>
            <a:schemeClr val="accent1"/>
          </a:solidFill>
          <a:ln w="3175">
            <a:noFill/>
            <a:prstDash val="lgDash"/>
          </a:ln>
        </p:spPr>
        <p:txBody>
          <a:bodyPr wrap="square" bIns="180000" anchor="b">
            <a:noAutofit/>
          </a:bodyPr>
          <a:lstStyle/>
          <a:p>
            <a:pPr algn="ctr"/>
            <a:r>
              <a:rPr lang="uk-UA" sz="1400" b="1">
                <a:solidFill>
                  <a:schemeClr val="bg1"/>
                </a:solidFill>
              </a:rPr>
              <a:t>Система управління балансуючою групою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BB6DF7-8FC1-AAFB-CC73-BD3D5083240C}"/>
              </a:ext>
            </a:extLst>
          </p:cNvPr>
          <p:cNvSpPr txBox="1"/>
          <p:nvPr/>
        </p:nvSpPr>
        <p:spPr>
          <a:xfrm>
            <a:off x="9020177" y="1844781"/>
            <a:ext cx="2527298" cy="2489094"/>
          </a:xfrm>
          <a:prstGeom prst="rect">
            <a:avLst/>
          </a:prstGeom>
          <a:solidFill>
            <a:schemeClr val="accent1">
              <a:alpha val="15000"/>
            </a:schemeClr>
          </a:solidFill>
          <a:ln w="12700">
            <a:noFill/>
            <a:prstDash val="solid"/>
          </a:ln>
        </p:spPr>
        <p:txBody>
          <a:bodyPr wrap="square" lIns="36000" rIns="3600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uk-UA" sz="1400">
                <a:solidFill>
                  <a:srgbClr val="151515"/>
                </a:solidFill>
              </a:rPr>
              <a:t>Оператор системи передачі</a:t>
            </a:r>
          </a:p>
          <a:p>
            <a:pPr algn="ctr">
              <a:spcAft>
                <a:spcPts val="600"/>
              </a:spcAft>
            </a:pPr>
            <a:r>
              <a:rPr lang="uk-UA" sz="1400">
                <a:solidFill>
                  <a:srgbClr val="151515"/>
                </a:solidFill>
              </a:rPr>
              <a:t>(НЕК «Укренерго»)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3160A9-54A5-1AF4-FB9F-137129042CC2}"/>
              </a:ext>
            </a:extLst>
          </p:cNvPr>
          <p:cNvSpPr txBox="1"/>
          <p:nvPr/>
        </p:nvSpPr>
        <p:spPr>
          <a:xfrm>
            <a:off x="9020176" y="4508500"/>
            <a:ext cx="2527298" cy="1008063"/>
          </a:xfrm>
          <a:prstGeom prst="rect">
            <a:avLst/>
          </a:prstGeom>
          <a:solidFill>
            <a:schemeClr val="accent1">
              <a:alpha val="15000"/>
            </a:schemeClr>
          </a:solidFill>
          <a:ln w="12700">
            <a:noFill/>
            <a:prstDash val="solid"/>
          </a:ln>
        </p:spPr>
        <p:txBody>
          <a:bodyPr wrap="square" lIns="36000" rIns="3600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uk-UA" sz="1400">
                <a:solidFill>
                  <a:srgbClr val="151515"/>
                </a:solidFill>
              </a:rPr>
              <a:t>Енергоринок</a:t>
            </a:r>
          </a:p>
          <a:p>
            <a:pPr algn="ctr">
              <a:spcAft>
                <a:spcPts val="600"/>
              </a:spcAft>
            </a:pPr>
            <a:r>
              <a:rPr lang="uk-UA" sz="1400">
                <a:solidFill>
                  <a:srgbClr val="151515"/>
                </a:solidFill>
              </a:rPr>
              <a:t>(РДН/ВДР/БР/РДП)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04F020-233C-D342-5730-A78542A43DA5}"/>
              </a:ext>
            </a:extLst>
          </p:cNvPr>
          <p:cNvSpPr txBox="1"/>
          <p:nvPr/>
        </p:nvSpPr>
        <p:spPr>
          <a:xfrm>
            <a:off x="5299075" y="2578486"/>
            <a:ext cx="16383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000" b="1">
                <a:solidFill>
                  <a:srgbClr val="173A99"/>
                </a:solidFill>
                <a:ea typeface="Open Sans"/>
                <a:cs typeface="Open Sans"/>
              </a:rPr>
              <a:t>СВБ</a:t>
            </a:r>
            <a:endParaRPr lang="uk-UA" sz="1000" b="1">
              <a:solidFill>
                <a:srgbClr val="173A99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5D856C-08EA-8769-5315-17299E520B24}"/>
              </a:ext>
            </a:extLst>
          </p:cNvPr>
          <p:cNvSpPr txBox="1"/>
          <p:nvPr/>
        </p:nvSpPr>
        <p:spPr>
          <a:xfrm>
            <a:off x="3652099" y="3108437"/>
            <a:ext cx="142472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000">
                <a:solidFill>
                  <a:schemeClr val="bg1">
                    <a:lumMod val="50000"/>
                  </a:schemeClr>
                </a:solidFill>
                <a:ea typeface="Open Sans"/>
                <a:cs typeface="Open Sans"/>
              </a:rPr>
              <a:t>оптимізація небалансів, перерахування коштів за позитивні небаланси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CB9EA00-22CE-DB64-F430-2D3F0E5516BB}"/>
              </a:ext>
            </a:extLst>
          </p:cNvPr>
          <p:cNvSpPr txBox="1"/>
          <p:nvPr/>
        </p:nvSpPr>
        <p:spPr>
          <a:xfrm>
            <a:off x="3652098" y="3941894"/>
            <a:ext cx="142357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000">
                <a:solidFill>
                  <a:schemeClr val="bg1">
                    <a:lumMod val="50000"/>
                  </a:schemeClr>
                </a:solidFill>
                <a:ea typeface="Open Sans"/>
                <a:cs typeface="Open Sans"/>
              </a:rPr>
              <a:t>оплата негативних небалансів</a:t>
            </a:r>
          </a:p>
          <a:p>
            <a:pPr algn="ctr"/>
            <a:r>
              <a:rPr lang="uk-UA" sz="1000">
                <a:solidFill>
                  <a:schemeClr val="bg1">
                    <a:lumMod val="50000"/>
                  </a:schemeClr>
                </a:solidFill>
                <a:ea typeface="Open Sans"/>
                <a:cs typeface="Open Sans"/>
              </a:rPr>
              <a:t>та участі в групі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9FA2F68-07A7-4940-3E38-2AA1A379A31F}"/>
              </a:ext>
            </a:extLst>
          </p:cNvPr>
          <p:cNvGrpSpPr>
            <a:grpSpLocks noChangeAspect="1"/>
          </p:cNvGrpSpPr>
          <p:nvPr/>
        </p:nvGrpSpPr>
        <p:grpSpPr>
          <a:xfrm>
            <a:off x="5938225" y="3146088"/>
            <a:ext cx="360000" cy="360000"/>
            <a:chOff x="4857750" y="3333750"/>
            <a:chExt cx="190500" cy="190500"/>
          </a:xfrm>
        </p:grpSpPr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6813234-3694-520C-F636-F1F565ED0783}"/>
                </a:ext>
              </a:extLst>
            </p:cNvPr>
            <p:cNvSpPr/>
            <p:nvPr/>
          </p:nvSpPr>
          <p:spPr>
            <a:xfrm>
              <a:off x="4857750" y="3333750"/>
              <a:ext cx="190500" cy="190500"/>
            </a:xfrm>
            <a:custGeom>
              <a:avLst/>
              <a:gdLst>
                <a:gd name="connsiteX0" fmla="*/ 180975 w 190500"/>
                <a:gd name="connsiteY0" fmla="*/ 0 h 190500"/>
                <a:gd name="connsiteX1" fmla="*/ 190500 w 190500"/>
                <a:gd name="connsiteY1" fmla="*/ 9525 h 190500"/>
                <a:gd name="connsiteX2" fmla="*/ 190500 w 190500"/>
                <a:gd name="connsiteY2" fmla="*/ 180975 h 190500"/>
                <a:gd name="connsiteX3" fmla="*/ 180975 w 190500"/>
                <a:gd name="connsiteY3" fmla="*/ 190500 h 190500"/>
                <a:gd name="connsiteX4" fmla="*/ 9525 w 190500"/>
                <a:gd name="connsiteY4" fmla="*/ 190500 h 190500"/>
                <a:gd name="connsiteX5" fmla="*/ 0 w 190500"/>
                <a:gd name="connsiteY5" fmla="*/ 180975 h 190500"/>
                <a:gd name="connsiteX6" fmla="*/ 0 w 190500"/>
                <a:gd name="connsiteY6" fmla="*/ 9525 h 190500"/>
                <a:gd name="connsiteX7" fmla="*/ 9525 w 190500"/>
                <a:gd name="connsiteY7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" h="190500">
                  <a:moveTo>
                    <a:pt x="180975" y="0"/>
                  </a:moveTo>
                  <a:cubicBezTo>
                    <a:pt x="186236" y="0"/>
                    <a:pt x="190500" y="4264"/>
                    <a:pt x="190500" y="9525"/>
                  </a:cubicBezTo>
                  <a:lnTo>
                    <a:pt x="190500" y="180975"/>
                  </a:lnTo>
                  <a:cubicBezTo>
                    <a:pt x="190500" y="186236"/>
                    <a:pt x="186236" y="190500"/>
                    <a:pt x="180975" y="190500"/>
                  </a:cubicBezTo>
                  <a:lnTo>
                    <a:pt x="9525" y="190500"/>
                  </a:lnTo>
                  <a:cubicBezTo>
                    <a:pt x="4264" y="190500"/>
                    <a:pt x="0" y="186236"/>
                    <a:pt x="0" y="180975"/>
                  </a:cubicBezTo>
                  <a:lnTo>
                    <a:pt x="0" y="9525"/>
                  </a:lnTo>
                  <a:cubicBezTo>
                    <a:pt x="0" y="4264"/>
                    <a:pt x="4264" y="0"/>
                    <a:pt x="9525" y="0"/>
                  </a:cubicBezTo>
                  <a:close/>
                </a:path>
              </a:pathLst>
            </a:custGeom>
            <a:solidFill>
              <a:srgbClr val="20399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/>
            </a:p>
          </p:txBody>
        </p:sp>
        <p:grpSp>
          <p:nvGrpSpPr>
            <p:cNvPr id="56" name="Graphic 1024">
              <a:extLst>
                <a:ext uri="{FF2B5EF4-FFF2-40B4-BE49-F238E27FC236}">
                  <a16:creationId xmlns:a16="http://schemas.microsoft.com/office/drawing/2014/main" id="{36205246-ADFA-D320-9CFD-673B4AC74B13}"/>
                </a:ext>
              </a:extLst>
            </p:cNvPr>
            <p:cNvGrpSpPr/>
            <p:nvPr/>
          </p:nvGrpSpPr>
          <p:grpSpPr>
            <a:xfrm>
              <a:off x="4872037" y="3350418"/>
              <a:ext cx="161925" cy="161924"/>
              <a:chOff x="4872037" y="3350418"/>
              <a:chExt cx="161925" cy="161924"/>
            </a:xfrm>
            <a:solidFill>
              <a:srgbClr val="FFFFFF"/>
            </a:solidFill>
          </p:grpSpPr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D7CB3E7B-E8F7-8CE1-237F-92CB665BDB82}"/>
                  </a:ext>
                </a:extLst>
              </p:cNvPr>
              <p:cNvSpPr/>
              <p:nvPr/>
            </p:nvSpPr>
            <p:spPr>
              <a:xfrm>
                <a:off x="4915840" y="3390900"/>
                <a:ext cx="74318" cy="76200"/>
              </a:xfrm>
              <a:custGeom>
                <a:avLst/>
                <a:gdLst>
                  <a:gd name="connsiteX0" fmla="*/ 74318 w 74318"/>
                  <a:gd name="connsiteY0" fmla="*/ 26921 h 76200"/>
                  <a:gd name="connsiteX1" fmla="*/ 66475 w 74318"/>
                  <a:gd name="connsiteY1" fmla="*/ 12677 h 76200"/>
                  <a:gd name="connsiteX2" fmla="*/ 66475 w 74318"/>
                  <a:gd name="connsiteY2" fmla="*/ 12677 h 76200"/>
                  <a:gd name="connsiteX3" fmla="*/ 56783 w 74318"/>
                  <a:gd name="connsiteY3" fmla="*/ 16871 h 76200"/>
                  <a:gd name="connsiteX4" fmla="*/ 46845 w 74318"/>
                  <a:gd name="connsiteY4" fmla="*/ 10854 h 76200"/>
                  <a:gd name="connsiteX5" fmla="*/ 46058 w 74318"/>
                  <a:gd name="connsiteY5" fmla="*/ 330 h 76200"/>
                  <a:gd name="connsiteX6" fmla="*/ 46058 w 74318"/>
                  <a:gd name="connsiteY6" fmla="*/ 329 h 76200"/>
                  <a:gd name="connsiteX7" fmla="*/ 29801 w 74318"/>
                  <a:gd name="connsiteY7" fmla="*/ 0 h 76200"/>
                  <a:gd name="connsiteX8" fmla="*/ 29800 w 74318"/>
                  <a:gd name="connsiteY8" fmla="*/ 0 h 76200"/>
                  <a:gd name="connsiteX9" fmla="*/ 28587 w 74318"/>
                  <a:gd name="connsiteY9" fmla="*/ 10483 h 76200"/>
                  <a:gd name="connsiteX10" fmla="*/ 18414 w 74318"/>
                  <a:gd name="connsiteY10" fmla="*/ 16092 h 76200"/>
                  <a:gd name="connsiteX11" fmla="*/ 8899 w 74318"/>
                  <a:gd name="connsiteY11" fmla="*/ 11508 h 76200"/>
                  <a:gd name="connsiteX12" fmla="*/ 484 w 74318"/>
                  <a:gd name="connsiteY12" fmla="*/ 25423 h 76200"/>
                  <a:gd name="connsiteX13" fmla="*/ 8958 w 74318"/>
                  <a:gd name="connsiteY13" fmla="*/ 31717 h 76200"/>
                  <a:gd name="connsiteX14" fmla="*/ 8256 w 74318"/>
                  <a:gd name="connsiteY14" fmla="*/ 37514 h 76200"/>
                  <a:gd name="connsiteX15" fmla="*/ 8722 w 74318"/>
                  <a:gd name="connsiteY15" fmla="*/ 43333 h 76200"/>
                  <a:gd name="connsiteX16" fmla="*/ 0 w 74318"/>
                  <a:gd name="connsiteY16" fmla="*/ 49279 h 76200"/>
                  <a:gd name="connsiteX17" fmla="*/ 0 w 74318"/>
                  <a:gd name="connsiteY17" fmla="*/ 49279 h 76200"/>
                  <a:gd name="connsiteX18" fmla="*/ 7843 w 74318"/>
                  <a:gd name="connsiteY18" fmla="*/ 63523 h 76200"/>
                  <a:gd name="connsiteX19" fmla="*/ 17536 w 74318"/>
                  <a:gd name="connsiteY19" fmla="*/ 59329 h 76200"/>
                  <a:gd name="connsiteX20" fmla="*/ 27474 w 74318"/>
                  <a:gd name="connsiteY20" fmla="*/ 65346 h 76200"/>
                  <a:gd name="connsiteX21" fmla="*/ 28261 w 74318"/>
                  <a:gd name="connsiteY21" fmla="*/ 75869 h 76200"/>
                  <a:gd name="connsiteX22" fmla="*/ 28261 w 74318"/>
                  <a:gd name="connsiteY22" fmla="*/ 75869 h 76200"/>
                  <a:gd name="connsiteX23" fmla="*/ 44518 w 74318"/>
                  <a:gd name="connsiteY23" fmla="*/ 76200 h 76200"/>
                  <a:gd name="connsiteX24" fmla="*/ 45732 w 74318"/>
                  <a:gd name="connsiteY24" fmla="*/ 65717 h 76200"/>
                  <a:gd name="connsiteX25" fmla="*/ 55905 w 74318"/>
                  <a:gd name="connsiteY25" fmla="*/ 60108 h 76200"/>
                  <a:gd name="connsiteX26" fmla="*/ 65420 w 74318"/>
                  <a:gd name="connsiteY26" fmla="*/ 64692 h 76200"/>
                  <a:gd name="connsiteX27" fmla="*/ 65420 w 74318"/>
                  <a:gd name="connsiteY27" fmla="*/ 64692 h 76200"/>
                  <a:gd name="connsiteX28" fmla="*/ 73834 w 74318"/>
                  <a:gd name="connsiteY28" fmla="*/ 50777 h 76200"/>
                  <a:gd name="connsiteX29" fmla="*/ 73834 w 74318"/>
                  <a:gd name="connsiteY29" fmla="*/ 50777 h 76200"/>
                  <a:gd name="connsiteX30" fmla="*/ 65361 w 74318"/>
                  <a:gd name="connsiteY30" fmla="*/ 44483 h 76200"/>
                  <a:gd name="connsiteX31" fmla="*/ 66062 w 74318"/>
                  <a:gd name="connsiteY31" fmla="*/ 38686 h 76200"/>
                  <a:gd name="connsiteX32" fmla="*/ 65596 w 74318"/>
                  <a:gd name="connsiteY32" fmla="*/ 32866 h 76200"/>
                  <a:gd name="connsiteX33" fmla="*/ 74318 w 74318"/>
                  <a:gd name="connsiteY33" fmla="*/ 26922 h 76200"/>
                  <a:gd name="connsiteX34" fmla="*/ 74318 w 74318"/>
                  <a:gd name="connsiteY34" fmla="*/ 26921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4318" h="76200">
                    <a:moveTo>
                      <a:pt x="74318" y="26921"/>
                    </a:moveTo>
                    <a:lnTo>
                      <a:pt x="66475" y="12677"/>
                    </a:lnTo>
                    <a:cubicBezTo>
                      <a:pt x="66475" y="12677"/>
                      <a:pt x="66475" y="12677"/>
                      <a:pt x="66475" y="12677"/>
                    </a:cubicBezTo>
                    <a:lnTo>
                      <a:pt x="56783" y="16871"/>
                    </a:lnTo>
                    <a:cubicBezTo>
                      <a:pt x="53942" y="14244"/>
                      <a:pt x="50572" y="12178"/>
                      <a:pt x="46845" y="10854"/>
                    </a:cubicBezTo>
                    <a:lnTo>
                      <a:pt x="46058" y="330"/>
                    </a:lnTo>
                    <a:cubicBezTo>
                      <a:pt x="46058" y="330"/>
                      <a:pt x="46058" y="329"/>
                      <a:pt x="46058" y="329"/>
                    </a:cubicBezTo>
                    <a:lnTo>
                      <a:pt x="29801" y="0"/>
                    </a:lnTo>
                    <a:cubicBezTo>
                      <a:pt x="29800" y="0"/>
                      <a:pt x="29800" y="0"/>
                      <a:pt x="29800" y="0"/>
                    </a:cubicBezTo>
                    <a:lnTo>
                      <a:pt x="28587" y="10483"/>
                    </a:lnTo>
                    <a:cubicBezTo>
                      <a:pt x="24809" y="11655"/>
                      <a:pt x="21357" y="13582"/>
                      <a:pt x="18414" y="16092"/>
                    </a:cubicBezTo>
                    <a:lnTo>
                      <a:pt x="8899" y="11508"/>
                    </a:lnTo>
                    <a:lnTo>
                      <a:pt x="484" y="25423"/>
                    </a:lnTo>
                    <a:lnTo>
                      <a:pt x="8958" y="31717"/>
                    </a:lnTo>
                    <a:cubicBezTo>
                      <a:pt x="8537" y="33586"/>
                      <a:pt x="8297" y="35524"/>
                      <a:pt x="8256" y="37514"/>
                    </a:cubicBezTo>
                    <a:cubicBezTo>
                      <a:pt x="8216" y="39503"/>
                      <a:pt x="8378" y="41449"/>
                      <a:pt x="8722" y="43333"/>
                    </a:cubicBezTo>
                    <a:lnTo>
                      <a:pt x="0" y="49279"/>
                    </a:lnTo>
                    <a:cubicBezTo>
                      <a:pt x="0" y="49279"/>
                      <a:pt x="0" y="49279"/>
                      <a:pt x="0" y="49279"/>
                    </a:cubicBezTo>
                    <a:lnTo>
                      <a:pt x="7843" y="63523"/>
                    </a:lnTo>
                    <a:lnTo>
                      <a:pt x="17536" y="59329"/>
                    </a:lnTo>
                    <a:cubicBezTo>
                      <a:pt x="20376" y="61956"/>
                      <a:pt x="23746" y="64021"/>
                      <a:pt x="27474" y="65346"/>
                    </a:cubicBezTo>
                    <a:lnTo>
                      <a:pt x="28261" y="75869"/>
                    </a:lnTo>
                    <a:lnTo>
                      <a:pt x="28261" y="75869"/>
                    </a:lnTo>
                    <a:lnTo>
                      <a:pt x="44518" y="76200"/>
                    </a:lnTo>
                    <a:lnTo>
                      <a:pt x="45732" y="65717"/>
                    </a:lnTo>
                    <a:cubicBezTo>
                      <a:pt x="49509" y="64544"/>
                      <a:pt x="52960" y="62617"/>
                      <a:pt x="55905" y="60108"/>
                    </a:cubicBezTo>
                    <a:lnTo>
                      <a:pt x="65420" y="64692"/>
                    </a:lnTo>
                    <a:lnTo>
                      <a:pt x="65420" y="64692"/>
                    </a:lnTo>
                    <a:lnTo>
                      <a:pt x="73834" y="50777"/>
                    </a:lnTo>
                    <a:lnTo>
                      <a:pt x="73834" y="50777"/>
                    </a:lnTo>
                    <a:lnTo>
                      <a:pt x="65361" y="44483"/>
                    </a:lnTo>
                    <a:cubicBezTo>
                      <a:pt x="65782" y="42614"/>
                      <a:pt x="66022" y="40676"/>
                      <a:pt x="66062" y="38686"/>
                    </a:cubicBezTo>
                    <a:cubicBezTo>
                      <a:pt x="66103" y="36697"/>
                      <a:pt x="65941" y="34750"/>
                      <a:pt x="65596" y="32866"/>
                    </a:cubicBezTo>
                    <a:lnTo>
                      <a:pt x="74318" y="26922"/>
                    </a:lnTo>
                    <a:lnTo>
                      <a:pt x="74318" y="26921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1F4CAF6A-C8D4-5712-9171-DB4C730DAEF2}"/>
                  </a:ext>
                </a:extLst>
              </p:cNvPr>
              <p:cNvSpPr/>
              <p:nvPr/>
            </p:nvSpPr>
            <p:spPr>
              <a:xfrm>
                <a:off x="4872037" y="3419475"/>
                <a:ext cx="19050" cy="19050"/>
              </a:xfrm>
              <a:custGeom>
                <a:avLst/>
                <a:gdLst>
                  <a:gd name="connsiteX0" fmla="*/ 19050 w 19050"/>
                  <a:gd name="connsiteY0" fmla="*/ 9525 h 19050"/>
                  <a:gd name="connsiteX1" fmla="*/ 9525 w 19050"/>
                  <a:gd name="connsiteY1" fmla="*/ 19050 h 19050"/>
                  <a:gd name="connsiteX2" fmla="*/ 0 w 19050"/>
                  <a:gd name="connsiteY2" fmla="*/ 9525 h 19050"/>
                  <a:gd name="connsiteX3" fmla="*/ 9525 w 19050"/>
                  <a:gd name="connsiteY3" fmla="*/ 0 h 19050"/>
                  <a:gd name="connsiteX4" fmla="*/ 19050 w 19050"/>
                  <a:gd name="connsiteY4" fmla="*/ 952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9050" y="9525"/>
                    </a:moveTo>
                    <a:cubicBezTo>
                      <a:pt x="19050" y="14786"/>
                      <a:pt x="14786" y="19050"/>
                      <a:pt x="9525" y="19050"/>
                    </a:cubicBezTo>
                    <a:cubicBezTo>
                      <a:pt x="4264" y="19050"/>
                      <a:pt x="0" y="14786"/>
                      <a:pt x="0" y="9525"/>
                    </a:cubicBezTo>
                    <a:cubicBezTo>
                      <a:pt x="0" y="4264"/>
                      <a:pt x="4264" y="0"/>
                      <a:pt x="9525" y="0"/>
                    </a:cubicBezTo>
                    <a:cubicBezTo>
                      <a:pt x="14786" y="0"/>
                      <a:pt x="19050" y="4264"/>
                      <a:pt x="19050" y="9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FE0D93C0-036C-E501-08EE-E6E6B1A53D5F}"/>
                  </a:ext>
                </a:extLst>
              </p:cNvPr>
              <p:cNvSpPr/>
              <p:nvPr/>
            </p:nvSpPr>
            <p:spPr>
              <a:xfrm>
                <a:off x="5014912" y="3419475"/>
                <a:ext cx="19050" cy="19050"/>
              </a:xfrm>
              <a:custGeom>
                <a:avLst/>
                <a:gdLst>
                  <a:gd name="connsiteX0" fmla="*/ 19050 w 19050"/>
                  <a:gd name="connsiteY0" fmla="*/ 9525 h 19050"/>
                  <a:gd name="connsiteX1" fmla="*/ 9525 w 19050"/>
                  <a:gd name="connsiteY1" fmla="*/ 19050 h 19050"/>
                  <a:gd name="connsiteX2" fmla="*/ 0 w 19050"/>
                  <a:gd name="connsiteY2" fmla="*/ 9525 h 19050"/>
                  <a:gd name="connsiteX3" fmla="*/ 9525 w 19050"/>
                  <a:gd name="connsiteY3" fmla="*/ 0 h 19050"/>
                  <a:gd name="connsiteX4" fmla="*/ 19050 w 19050"/>
                  <a:gd name="connsiteY4" fmla="*/ 952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9050" y="9525"/>
                    </a:moveTo>
                    <a:cubicBezTo>
                      <a:pt x="19050" y="14786"/>
                      <a:pt x="14786" y="19050"/>
                      <a:pt x="9525" y="19050"/>
                    </a:cubicBezTo>
                    <a:cubicBezTo>
                      <a:pt x="4264" y="19050"/>
                      <a:pt x="0" y="14786"/>
                      <a:pt x="0" y="9525"/>
                    </a:cubicBezTo>
                    <a:cubicBezTo>
                      <a:pt x="0" y="4264"/>
                      <a:pt x="4264" y="0"/>
                      <a:pt x="9525" y="0"/>
                    </a:cubicBezTo>
                    <a:cubicBezTo>
                      <a:pt x="14786" y="0"/>
                      <a:pt x="19050" y="4264"/>
                      <a:pt x="19050" y="9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BB44E37D-5306-E03A-9BCC-47754E3ECF4A}"/>
                  </a:ext>
                </a:extLst>
              </p:cNvPr>
              <p:cNvSpPr/>
              <p:nvPr/>
            </p:nvSpPr>
            <p:spPr>
              <a:xfrm>
                <a:off x="4943475" y="3350418"/>
                <a:ext cx="19049" cy="19049"/>
              </a:xfrm>
              <a:custGeom>
                <a:avLst/>
                <a:gdLst>
                  <a:gd name="connsiteX0" fmla="*/ 19050 w 19049"/>
                  <a:gd name="connsiteY0" fmla="*/ 9525 h 19049"/>
                  <a:gd name="connsiteX1" fmla="*/ 9525 w 19049"/>
                  <a:gd name="connsiteY1" fmla="*/ 19050 h 19049"/>
                  <a:gd name="connsiteX2" fmla="*/ 0 w 19049"/>
                  <a:gd name="connsiteY2" fmla="*/ 9525 h 19049"/>
                  <a:gd name="connsiteX3" fmla="*/ 9525 w 19049"/>
                  <a:gd name="connsiteY3" fmla="*/ 0 h 19049"/>
                  <a:gd name="connsiteX4" fmla="*/ 19050 w 19049"/>
                  <a:gd name="connsiteY4" fmla="*/ 9525 h 19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9" h="19049">
                    <a:moveTo>
                      <a:pt x="19050" y="9525"/>
                    </a:moveTo>
                    <a:cubicBezTo>
                      <a:pt x="19050" y="14785"/>
                      <a:pt x="14785" y="19050"/>
                      <a:pt x="9525" y="19050"/>
                    </a:cubicBezTo>
                    <a:cubicBezTo>
                      <a:pt x="4264" y="19050"/>
                      <a:pt x="0" y="14785"/>
                      <a:pt x="0" y="9525"/>
                    </a:cubicBezTo>
                    <a:cubicBezTo>
                      <a:pt x="0" y="4264"/>
                      <a:pt x="4264" y="0"/>
                      <a:pt x="9525" y="0"/>
                    </a:cubicBezTo>
                    <a:cubicBezTo>
                      <a:pt x="14785" y="0"/>
                      <a:pt x="19050" y="4264"/>
                      <a:pt x="19050" y="9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4041E455-C26C-6A2B-84E0-F0E903BE11BA}"/>
                  </a:ext>
                </a:extLst>
              </p:cNvPr>
              <p:cNvSpPr/>
              <p:nvPr/>
            </p:nvSpPr>
            <p:spPr>
              <a:xfrm>
                <a:off x="4943475" y="3493293"/>
                <a:ext cx="19049" cy="19049"/>
              </a:xfrm>
              <a:custGeom>
                <a:avLst/>
                <a:gdLst>
                  <a:gd name="connsiteX0" fmla="*/ 19050 w 19049"/>
                  <a:gd name="connsiteY0" fmla="*/ 9525 h 19049"/>
                  <a:gd name="connsiteX1" fmla="*/ 9525 w 19049"/>
                  <a:gd name="connsiteY1" fmla="*/ 19050 h 19049"/>
                  <a:gd name="connsiteX2" fmla="*/ 0 w 19049"/>
                  <a:gd name="connsiteY2" fmla="*/ 9525 h 19049"/>
                  <a:gd name="connsiteX3" fmla="*/ 9525 w 19049"/>
                  <a:gd name="connsiteY3" fmla="*/ 0 h 19049"/>
                  <a:gd name="connsiteX4" fmla="*/ 19050 w 19049"/>
                  <a:gd name="connsiteY4" fmla="*/ 9525 h 19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9" h="19049">
                    <a:moveTo>
                      <a:pt x="19050" y="9525"/>
                    </a:moveTo>
                    <a:cubicBezTo>
                      <a:pt x="19050" y="14785"/>
                      <a:pt x="14785" y="19050"/>
                      <a:pt x="9525" y="19050"/>
                    </a:cubicBezTo>
                    <a:cubicBezTo>
                      <a:pt x="4264" y="19050"/>
                      <a:pt x="0" y="14785"/>
                      <a:pt x="0" y="9525"/>
                    </a:cubicBezTo>
                    <a:cubicBezTo>
                      <a:pt x="0" y="4264"/>
                      <a:pt x="4264" y="0"/>
                      <a:pt x="9525" y="0"/>
                    </a:cubicBezTo>
                    <a:cubicBezTo>
                      <a:pt x="14785" y="0"/>
                      <a:pt x="19050" y="4264"/>
                      <a:pt x="19050" y="9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A"/>
              </a:p>
            </p:txBody>
          </p:sp>
          <p:grpSp>
            <p:nvGrpSpPr>
              <p:cNvPr id="84" name="Graphic 1024">
                <a:extLst>
                  <a:ext uri="{FF2B5EF4-FFF2-40B4-BE49-F238E27FC236}">
                    <a16:creationId xmlns:a16="http://schemas.microsoft.com/office/drawing/2014/main" id="{BC540F9A-63D0-1A03-190A-F174E66C9EDA}"/>
                  </a:ext>
                </a:extLst>
              </p:cNvPr>
              <p:cNvGrpSpPr/>
              <p:nvPr/>
            </p:nvGrpSpPr>
            <p:grpSpPr>
              <a:xfrm>
                <a:off x="4881227" y="3357218"/>
                <a:ext cx="143545" cy="143562"/>
                <a:chOff x="4881227" y="3357218"/>
                <a:chExt cx="143545" cy="143562"/>
              </a:xfrm>
              <a:solidFill>
                <a:srgbClr val="FFFFFF"/>
              </a:solidFill>
            </p:grpSpPr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50147FF0-B94C-9677-9C1B-8C3EE24FDF17}"/>
                    </a:ext>
                  </a:extLst>
                </p:cNvPr>
                <p:cNvSpPr/>
                <p:nvPr/>
              </p:nvSpPr>
              <p:spPr>
                <a:xfrm>
                  <a:off x="4975221" y="3357218"/>
                  <a:ext cx="49550" cy="49559"/>
                </a:xfrm>
                <a:custGeom>
                  <a:avLst/>
                  <a:gdLst>
                    <a:gd name="connsiteX0" fmla="*/ 40575 w 49550"/>
                    <a:gd name="connsiteY0" fmla="*/ 49560 h 49559"/>
                    <a:gd name="connsiteX1" fmla="*/ 0 w 49550"/>
                    <a:gd name="connsiteY1" fmla="*/ 8986 h 49559"/>
                    <a:gd name="connsiteX2" fmla="*/ 3181 w 49550"/>
                    <a:gd name="connsiteY2" fmla="*/ 0 h 49559"/>
                    <a:gd name="connsiteX3" fmla="*/ 49551 w 49550"/>
                    <a:gd name="connsiteY3" fmla="*/ 46379 h 49559"/>
                    <a:gd name="connsiteX4" fmla="*/ 40575 w 49550"/>
                    <a:gd name="connsiteY4" fmla="*/ 49560 h 49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50" h="49559">
                      <a:moveTo>
                        <a:pt x="40575" y="49560"/>
                      </a:moveTo>
                      <a:cubicBezTo>
                        <a:pt x="33831" y="30519"/>
                        <a:pt x="19045" y="15729"/>
                        <a:pt x="0" y="8986"/>
                      </a:cubicBezTo>
                      <a:lnTo>
                        <a:pt x="3181" y="0"/>
                      </a:lnTo>
                      <a:cubicBezTo>
                        <a:pt x="24947" y="7711"/>
                        <a:pt x="41849" y="24622"/>
                        <a:pt x="49551" y="46379"/>
                      </a:cubicBezTo>
                      <a:lnTo>
                        <a:pt x="40575" y="495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9C809269-9780-C80C-BD38-E4A9C8EC708A}"/>
                    </a:ext>
                  </a:extLst>
                </p:cNvPr>
                <p:cNvSpPr/>
                <p:nvPr/>
              </p:nvSpPr>
              <p:spPr>
                <a:xfrm>
                  <a:off x="4881227" y="3357218"/>
                  <a:ext cx="49550" cy="49559"/>
                </a:xfrm>
                <a:custGeom>
                  <a:avLst/>
                  <a:gdLst>
                    <a:gd name="connsiteX0" fmla="*/ 8976 w 49550"/>
                    <a:gd name="connsiteY0" fmla="*/ 49560 h 49559"/>
                    <a:gd name="connsiteX1" fmla="*/ 0 w 49550"/>
                    <a:gd name="connsiteY1" fmla="*/ 46379 h 49559"/>
                    <a:gd name="connsiteX2" fmla="*/ 46369 w 49550"/>
                    <a:gd name="connsiteY2" fmla="*/ 0 h 49559"/>
                    <a:gd name="connsiteX3" fmla="*/ 49550 w 49550"/>
                    <a:gd name="connsiteY3" fmla="*/ 8986 h 49559"/>
                    <a:gd name="connsiteX4" fmla="*/ 8976 w 49550"/>
                    <a:gd name="connsiteY4" fmla="*/ 49560 h 49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50" h="49559">
                      <a:moveTo>
                        <a:pt x="8976" y="49560"/>
                      </a:moveTo>
                      <a:lnTo>
                        <a:pt x="0" y="46379"/>
                      </a:lnTo>
                      <a:cubicBezTo>
                        <a:pt x="7702" y="24622"/>
                        <a:pt x="24603" y="7711"/>
                        <a:pt x="46369" y="0"/>
                      </a:cubicBezTo>
                      <a:lnTo>
                        <a:pt x="49550" y="8986"/>
                      </a:lnTo>
                      <a:cubicBezTo>
                        <a:pt x="30505" y="15729"/>
                        <a:pt x="15720" y="30519"/>
                        <a:pt x="8976" y="49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276272E9-B6B9-F32A-7B19-19859698295E}"/>
                    </a:ext>
                  </a:extLst>
                </p:cNvPr>
                <p:cNvSpPr/>
                <p:nvPr/>
              </p:nvSpPr>
              <p:spPr>
                <a:xfrm>
                  <a:off x="4975221" y="3451221"/>
                  <a:ext cx="49550" cy="49559"/>
                </a:xfrm>
                <a:custGeom>
                  <a:avLst/>
                  <a:gdLst>
                    <a:gd name="connsiteX0" fmla="*/ 3181 w 49550"/>
                    <a:gd name="connsiteY0" fmla="*/ 49560 h 49559"/>
                    <a:gd name="connsiteX1" fmla="*/ 0 w 49550"/>
                    <a:gd name="connsiteY1" fmla="*/ 40575 h 49559"/>
                    <a:gd name="connsiteX2" fmla="*/ 40575 w 49550"/>
                    <a:gd name="connsiteY2" fmla="*/ 0 h 49559"/>
                    <a:gd name="connsiteX3" fmla="*/ 49551 w 49550"/>
                    <a:gd name="connsiteY3" fmla="*/ 3181 h 49559"/>
                    <a:gd name="connsiteX4" fmla="*/ 3181 w 49550"/>
                    <a:gd name="connsiteY4" fmla="*/ 49560 h 49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50" h="49559">
                      <a:moveTo>
                        <a:pt x="3181" y="49560"/>
                      </a:moveTo>
                      <a:lnTo>
                        <a:pt x="0" y="40575"/>
                      </a:lnTo>
                      <a:cubicBezTo>
                        <a:pt x="19045" y="33831"/>
                        <a:pt x="33831" y="19040"/>
                        <a:pt x="40575" y="0"/>
                      </a:cubicBezTo>
                      <a:lnTo>
                        <a:pt x="49551" y="3181"/>
                      </a:lnTo>
                      <a:cubicBezTo>
                        <a:pt x="41849" y="24938"/>
                        <a:pt x="24947" y="41849"/>
                        <a:pt x="3181" y="49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368D2CE7-7CC9-5844-FA38-B0FF318EE0E5}"/>
                    </a:ext>
                  </a:extLst>
                </p:cNvPr>
                <p:cNvSpPr/>
                <p:nvPr/>
              </p:nvSpPr>
              <p:spPr>
                <a:xfrm>
                  <a:off x="4881227" y="3451221"/>
                  <a:ext cx="49550" cy="49559"/>
                </a:xfrm>
                <a:custGeom>
                  <a:avLst/>
                  <a:gdLst>
                    <a:gd name="connsiteX0" fmla="*/ 46369 w 49550"/>
                    <a:gd name="connsiteY0" fmla="*/ 49560 h 49559"/>
                    <a:gd name="connsiteX1" fmla="*/ 0 w 49550"/>
                    <a:gd name="connsiteY1" fmla="*/ 3181 h 49559"/>
                    <a:gd name="connsiteX2" fmla="*/ 8976 w 49550"/>
                    <a:gd name="connsiteY2" fmla="*/ 0 h 49559"/>
                    <a:gd name="connsiteX3" fmla="*/ 49550 w 49550"/>
                    <a:gd name="connsiteY3" fmla="*/ 40575 h 49559"/>
                    <a:gd name="connsiteX4" fmla="*/ 46369 w 49550"/>
                    <a:gd name="connsiteY4" fmla="*/ 49560 h 49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50" h="49559">
                      <a:moveTo>
                        <a:pt x="46369" y="49560"/>
                      </a:moveTo>
                      <a:cubicBezTo>
                        <a:pt x="24603" y="41849"/>
                        <a:pt x="7702" y="24938"/>
                        <a:pt x="0" y="3181"/>
                      </a:cubicBezTo>
                      <a:lnTo>
                        <a:pt x="8976" y="0"/>
                      </a:lnTo>
                      <a:cubicBezTo>
                        <a:pt x="15720" y="19040"/>
                        <a:pt x="30505" y="33831"/>
                        <a:pt x="49550" y="40575"/>
                      </a:cubicBezTo>
                      <a:lnTo>
                        <a:pt x="46369" y="495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A"/>
                </a:p>
              </p:txBody>
            </p:sp>
          </p:grp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AE7A7A2-46A3-9712-FE67-30677FCAEC54}"/>
              </a:ext>
            </a:extLst>
          </p:cNvPr>
          <p:cNvGrpSpPr/>
          <p:nvPr/>
        </p:nvGrpSpPr>
        <p:grpSpPr>
          <a:xfrm flipH="1">
            <a:off x="3652098" y="3660731"/>
            <a:ext cx="1430230" cy="216168"/>
            <a:chOff x="4011421" y="3188567"/>
            <a:chExt cx="846363" cy="216168"/>
          </a:xfrm>
        </p:grpSpPr>
        <p:cxnSp>
          <p:nvCxnSpPr>
            <p:cNvPr id="97" name="Прямая со стрелкой 38">
              <a:extLst>
                <a:ext uri="{FF2B5EF4-FFF2-40B4-BE49-F238E27FC236}">
                  <a16:creationId xmlns:a16="http://schemas.microsoft.com/office/drawing/2014/main" id="{6B354F51-6066-02B6-2CBB-7E8E2665F6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1421" y="3404735"/>
              <a:ext cx="846363" cy="0"/>
            </a:xfrm>
            <a:prstGeom prst="straightConnector1">
              <a:avLst/>
            </a:prstGeom>
            <a:ln w="9525">
              <a:solidFill>
                <a:schemeClr val="bg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 стрелкой 39">
              <a:extLst>
                <a:ext uri="{FF2B5EF4-FFF2-40B4-BE49-F238E27FC236}">
                  <a16:creationId xmlns:a16="http://schemas.microsoft.com/office/drawing/2014/main" id="{3C3CA415-AFB3-15C0-0A29-E6CF98EEE4EE}"/>
                </a:ext>
              </a:extLst>
            </p:cNvPr>
            <p:cNvCxnSpPr>
              <a:cxnSpLocks/>
            </p:cNvCxnSpPr>
            <p:nvPr/>
          </p:nvCxnSpPr>
          <p:spPr>
            <a:xfrm>
              <a:off x="4011421" y="3188567"/>
              <a:ext cx="846363" cy="0"/>
            </a:xfrm>
            <a:prstGeom prst="straightConnector1">
              <a:avLst/>
            </a:prstGeom>
            <a:ln w="9525">
              <a:solidFill>
                <a:schemeClr val="bg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19D22F05-9FF4-D7F0-ECA9-B88DA2DDF475}"/>
              </a:ext>
            </a:extLst>
          </p:cNvPr>
          <p:cNvSpPr txBox="1"/>
          <p:nvPr/>
        </p:nvSpPr>
        <p:spPr>
          <a:xfrm>
            <a:off x="7158192" y="3262325"/>
            <a:ext cx="16261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000">
                <a:solidFill>
                  <a:schemeClr val="bg1">
                    <a:lumMod val="50000"/>
                  </a:schemeClr>
                </a:solidFill>
                <a:ea typeface="Open Sans"/>
                <a:cs typeface="Open Sans"/>
              </a:rPr>
              <a:t>оплата позитивних небалансів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CBA3E2E-D365-30DA-AA20-62C7D7CA488A}"/>
              </a:ext>
            </a:extLst>
          </p:cNvPr>
          <p:cNvSpPr txBox="1"/>
          <p:nvPr/>
        </p:nvSpPr>
        <p:spPr>
          <a:xfrm>
            <a:off x="7158100" y="3942274"/>
            <a:ext cx="163279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000">
                <a:solidFill>
                  <a:schemeClr val="bg1">
                    <a:lumMod val="50000"/>
                  </a:schemeClr>
                </a:solidFill>
                <a:ea typeface="Open Sans"/>
                <a:cs typeface="Open Sans"/>
              </a:rPr>
              <a:t>оплата негативних небалансів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A48DC82-73AF-D3DD-AF6C-873AABD91B9C}"/>
              </a:ext>
            </a:extLst>
          </p:cNvPr>
          <p:cNvGrpSpPr/>
          <p:nvPr/>
        </p:nvGrpSpPr>
        <p:grpSpPr>
          <a:xfrm flipH="1">
            <a:off x="7158099" y="3661111"/>
            <a:ext cx="1632795" cy="216168"/>
            <a:chOff x="4011421" y="3188567"/>
            <a:chExt cx="846363" cy="216168"/>
          </a:xfrm>
        </p:grpSpPr>
        <p:cxnSp>
          <p:nvCxnSpPr>
            <p:cNvPr id="117" name="Прямая со стрелкой 38">
              <a:extLst>
                <a:ext uri="{FF2B5EF4-FFF2-40B4-BE49-F238E27FC236}">
                  <a16:creationId xmlns:a16="http://schemas.microsoft.com/office/drawing/2014/main" id="{50A34EE5-356B-DE5E-A7FF-E4166502DC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1421" y="3404735"/>
              <a:ext cx="846363" cy="0"/>
            </a:xfrm>
            <a:prstGeom prst="straightConnector1">
              <a:avLst/>
            </a:prstGeom>
            <a:ln w="9525">
              <a:solidFill>
                <a:schemeClr val="bg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 стрелкой 39">
              <a:extLst>
                <a:ext uri="{FF2B5EF4-FFF2-40B4-BE49-F238E27FC236}">
                  <a16:creationId xmlns:a16="http://schemas.microsoft.com/office/drawing/2014/main" id="{1E9B335F-54BF-8D9C-5079-3834CDD7DA93}"/>
                </a:ext>
              </a:extLst>
            </p:cNvPr>
            <p:cNvCxnSpPr>
              <a:cxnSpLocks/>
            </p:cNvCxnSpPr>
            <p:nvPr/>
          </p:nvCxnSpPr>
          <p:spPr>
            <a:xfrm>
              <a:off x="4011421" y="3188567"/>
              <a:ext cx="846363" cy="0"/>
            </a:xfrm>
            <a:prstGeom prst="straightConnector1">
              <a:avLst/>
            </a:prstGeom>
            <a:ln w="9525">
              <a:solidFill>
                <a:schemeClr val="bg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6A2A0B40-06A3-0ACB-AE40-C3061052E503}"/>
              </a:ext>
            </a:extLst>
          </p:cNvPr>
          <p:cNvSpPr txBox="1"/>
          <p:nvPr/>
        </p:nvSpPr>
        <p:spPr>
          <a:xfrm>
            <a:off x="3646594" y="4804249"/>
            <a:ext cx="5151331" cy="1538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A"/>
            </a:defPPr>
            <a:lvl1pPr algn="ctr">
              <a:defRPr sz="1000">
                <a:solidFill>
                  <a:schemeClr val="bg1">
                    <a:lumMod val="50000"/>
                  </a:schemeClr>
                </a:solidFill>
                <a:ea typeface="Open Sans"/>
                <a:cs typeface="Open Sans"/>
              </a:defRPr>
            </a:lvl1pPr>
          </a:lstStyle>
          <a:p>
            <a:r>
              <a:rPr lang="uk-UA"/>
              <a:t>купівля-продаж е/е, оплата за е/е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6C25217-E28D-1077-0A2B-B4C7C20F079C}"/>
              </a:ext>
            </a:extLst>
          </p:cNvPr>
          <p:cNvSpPr txBox="1"/>
          <p:nvPr/>
        </p:nvSpPr>
        <p:spPr>
          <a:xfrm>
            <a:off x="3649243" y="5277338"/>
            <a:ext cx="5151331" cy="1538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A"/>
            </a:defPPr>
            <a:lvl1pPr algn="ctr">
              <a:defRPr sz="1000">
                <a:solidFill>
                  <a:schemeClr val="bg1">
                    <a:lumMod val="50000"/>
                  </a:schemeClr>
                </a:solidFill>
                <a:ea typeface="Open Sans"/>
                <a:cs typeface="Open Sans"/>
              </a:defRPr>
            </a:lvl1pPr>
          </a:lstStyle>
          <a:p>
            <a:r>
              <a:rPr lang="uk-UA"/>
              <a:t>надання допоміжних послуг, оплата за них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78504A9-0CEB-5C9E-8525-8B3DAE4773F2}"/>
              </a:ext>
            </a:extLst>
          </p:cNvPr>
          <p:cNvGrpSpPr/>
          <p:nvPr/>
        </p:nvGrpSpPr>
        <p:grpSpPr>
          <a:xfrm>
            <a:off x="3654263" y="5004020"/>
            <a:ext cx="5151331" cy="216168"/>
            <a:chOff x="4011421" y="3188567"/>
            <a:chExt cx="846363" cy="216168"/>
          </a:xfrm>
        </p:grpSpPr>
        <p:cxnSp>
          <p:nvCxnSpPr>
            <p:cNvPr id="68" name="Прямая со стрелкой 38">
              <a:extLst>
                <a:ext uri="{FF2B5EF4-FFF2-40B4-BE49-F238E27FC236}">
                  <a16:creationId xmlns:a16="http://schemas.microsoft.com/office/drawing/2014/main" id="{D594A733-7437-765A-9C19-53C120D77B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1421" y="3404735"/>
              <a:ext cx="846363" cy="0"/>
            </a:xfrm>
            <a:prstGeom prst="straightConnector1">
              <a:avLst/>
            </a:prstGeom>
            <a:ln w="9525">
              <a:solidFill>
                <a:schemeClr val="bg2">
                  <a:lumMod val="50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 стрелкой 39">
              <a:extLst>
                <a:ext uri="{FF2B5EF4-FFF2-40B4-BE49-F238E27FC236}">
                  <a16:creationId xmlns:a16="http://schemas.microsoft.com/office/drawing/2014/main" id="{C9FCADDF-87FF-36F9-EE23-18BA42427BC1}"/>
                </a:ext>
              </a:extLst>
            </p:cNvPr>
            <p:cNvCxnSpPr>
              <a:cxnSpLocks/>
            </p:cNvCxnSpPr>
            <p:nvPr/>
          </p:nvCxnSpPr>
          <p:spPr>
            <a:xfrm>
              <a:off x="4011421" y="3188567"/>
              <a:ext cx="846363" cy="0"/>
            </a:xfrm>
            <a:prstGeom prst="straightConnector1">
              <a:avLst/>
            </a:prstGeom>
            <a:ln w="9525">
              <a:solidFill>
                <a:schemeClr val="bg2">
                  <a:lumMod val="50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0B4EFAEF-ECED-6B89-6A89-D0FE82C92D5B}"/>
              </a:ext>
            </a:extLst>
          </p:cNvPr>
          <p:cNvSpPr txBox="1"/>
          <p:nvPr/>
        </p:nvSpPr>
        <p:spPr>
          <a:xfrm>
            <a:off x="3644432" y="1907548"/>
            <a:ext cx="515133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000">
                <a:solidFill>
                  <a:schemeClr val="bg1">
                    <a:lumMod val="50000"/>
                  </a:schemeClr>
                </a:solidFill>
                <a:ea typeface="Open Sans"/>
                <a:cs typeface="Open Sans"/>
              </a:rPr>
              <a:t>графіки роботи, готовність до балансування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37BFF3C-FEBC-97BB-FF78-24C142629110}"/>
              </a:ext>
            </a:extLst>
          </p:cNvPr>
          <p:cNvSpPr txBox="1"/>
          <p:nvPr/>
        </p:nvSpPr>
        <p:spPr>
          <a:xfrm>
            <a:off x="3647081" y="2285387"/>
            <a:ext cx="515133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000">
                <a:solidFill>
                  <a:schemeClr val="bg1">
                    <a:lumMod val="50000"/>
                  </a:schemeClr>
                </a:solidFill>
                <a:ea typeface="Open Sans"/>
                <a:cs typeface="Open Sans"/>
              </a:rPr>
              <a:t>диспетчерські команди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2007E91-682C-FA6B-2E58-A8CE4F588260}"/>
              </a:ext>
            </a:extLst>
          </p:cNvPr>
          <p:cNvGrpSpPr/>
          <p:nvPr/>
        </p:nvGrpSpPr>
        <p:grpSpPr>
          <a:xfrm>
            <a:off x="3652101" y="2116844"/>
            <a:ext cx="5151331" cy="216168"/>
            <a:chOff x="4011421" y="3188567"/>
            <a:chExt cx="846363" cy="216168"/>
          </a:xfrm>
        </p:grpSpPr>
        <p:cxnSp>
          <p:nvCxnSpPr>
            <p:cNvPr id="73" name="Прямая со стрелкой 38">
              <a:extLst>
                <a:ext uri="{FF2B5EF4-FFF2-40B4-BE49-F238E27FC236}">
                  <a16:creationId xmlns:a16="http://schemas.microsoft.com/office/drawing/2014/main" id="{96064CBD-57FE-9D53-FAAE-ABDEE0DB5E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1421" y="3404735"/>
              <a:ext cx="846363" cy="0"/>
            </a:xfrm>
            <a:prstGeom prst="straightConnector1">
              <a:avLst/>
            </a:prstGeom>
            <a:ln w="9525">
              <a:solidFill>
                <a:schemeClr val="bg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 стрелкой 39">
              <a:extLst>
                <a:ext uri="{FF2B5EF4-FFF2-40B4-BE49-F238E27FC236}">
                  <a16:creationId xmlns:a16="http://schemas.microsoft.com/office/drawing/2014/main" id="{319A6359-E865-FE96-C654-717A5E27DE43}"/>
                </a:ext>
              </a:extLst>
            </p:cNvPr>
            <p:cNvCxnSpPr>
              <a:cxnSpLocks/>
            </p:cNvCxnSpPr>
            <p:nvPr/>
          </p:nvCxnSpPr>
          <p:spPr>
            <a:xfrm>
              <a:off x="4011421" y="3188567"/>
              <a:ext cx="846363" cy="0"/>
            </a:xfrm>
            <a:prstGeom prst="straightConnector1">
              <a:avLst/>
            </a:prstGeom>
            <a:ln w="9525">
              <a:solidFill>
                <a:schemeClr val="bg2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Місце для номера слайда 3">
            <a:extLst>
              <a:ext uri="{FF2B5EF4-FFF2-40B4-BE49-F238E27FC236}">
                <a16:creationId xmlns:a16="http://schemas.microsoft.com/office/drawing/2014/main" id="{CDB26CEC-ECA8-3427-F233-1F61A3C97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6179" y="6489711"/>
            <a:ext cx="3151052" cy="179389"/>
          </a:xfrm>
        </p:spPr>
        <p:txBody>
          <a:bodyPr/>
          <a:lstStyle/>
          <a:p>
            <a:fld id="{C1D4294D-EC2D-A644-BBA3-5CA4026C467C}" type="slidenum">
              <a:rPr lang="en-UA" smtClean="0"/>
              <a:pPr/>
              <a:t>23</a:t>
            </a:fld>
            <a:endParaRPr lang="en-U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0E4EBA-4044-77F3-73C6-D188F27849BC}"/>
              </a:ext>
            </a:extLst>
          </p:cNvPr>
          <p:cNvSpPr txBox="1"/>
          <p:nvPr/>
        </p:nvSpPr>
        <p:spPr>
          <a:xfrm>
            <a:off x="437614" y="1988813"/>
            <a:ext cx="3002069" cy="35277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prstDash val="dash"/>
          </a:ln>
        </p:spPr>
        <p:txBody>
          <a:bodyPr wrap="square" anchor="ctr">
            <a:noAutofit/>
          </a:bodyPr>
          <a:lstStyle/>
          <a:p>
            <a:pPr algn="ctr"/>
            <a:endParaRPr lang="uk-UA" sz="1200" b="1">
              <a:solidFill>
                <a:srgbClr val="15151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7744F7-180D-F317-14DB-9367B25781D6}"/>
              </a:ext>
            </a:extLst>
          </p:cNvPr>
          <p:cNvSpPr txBox="1"/>
          <p:nvPr/>
        </p:nvSpPr>
        <p:spPr>
          <a:xfrm>
            <a:off x="434870" y="2138216"/>
            <a:ext cx="30020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400" b="1">
                <a:solidFill>
                  <a:srgbClr val="151515"/>
                </a:solidFill>
                <a:ea typeface="Open Sans"/>
                <a:cs typeface="Open Sans"/>
              </a:rPr>
              <a:t>Учасники балансуючої групи</a:t>
            </a:r>
            <a:endParaRPr lang="uk-UA" sz="1400" b="1">
              <a:solidFill>
                <a:srgbClr val="15151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D23175-7091-1B1D-C208-42DE0361679A}"/>
              </a:ext>
            </a:extLst>
          </p:cNvPr>
          <p:cNvSpPr txBox="1"/>
          <p:nvPr/>
        </p:nvSpPr>
        <p:spPr>
          <a:xfrm>
            <a:off x="644525" y="2523844"/>
            <a:ext cx="2571753" cy="510778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uk-UA" sz="1400">
                <a:solidFill>
                  <a:srgbClr val="151515"/>
                </a:solidFill>
              </a:rPr>
              <a:t>Генеруючі компанії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5D393B-67BC-BBE1-CF79-5CC7EF8BD651}"/>
              </a:ext>
            </a:extLst>
          </p:cNvPr>
          <p:cNvSpPr txBox="1"/>
          <p:nvPr/>
        </p:nvSpPr>
        <p:spPr>
          <a:xfrm>
            <a:off x="644525" y="3291361"/>
            <a:ext cx="2571753" cy="510778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uk-UA" sz="1400">
                <a:solidFill>
                  <a:srgbClr val="151515"/>
                </a:solidFill>
              </a:rPr>
              <a:t>Постачальники</a:t>
            </a:r>
            <a:endParaRPr lang="uk-UA">
              <a:solidFill>
                <a:srgbClr val="15151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3F123D-7953-F7AC-A3FB-7BFD82B54586}"/>
              </a:ext>
            </a:extLst>
          </p:cNvPr>
          <p:cNvSpPr txBox="1"/>
          <p:nvPr/>
        </p:nvSpPr>
        <p:spPr>
          <a:xfrm>
            <a:off x="644524" y="4058878"/>
            <a:ext cx="2571751" cy="510778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uk-UA" sz="1400">
                <a:solidFill>
                  <a:srgbClr val="151515"/>
                </a:solidFill>
              </a:rPr>
              <a:t>Трейдери</a:t>
            </a:r>
            <a:endParaRPr lang="uk-UA">
              <a:solidFill>
                <a:srgbClr val="151515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8C6520-D567-59BF-2D61-259D1B79E7AE}"/>
              </a:ext>
            </a:extLst>
          </p:cNvPr>
          <p:cNvSpPr txBox="1"/>
          <p:nvPr/>
        </p:nvSpPr>
        <p:spPr>
          <a:xfrm>
            <a:off x="644525" y="4826396"/>
            <a:ext cx="2571753" cy="510778"/>
          </a:xfrm>
          <a:prstGeom prst="rect">
            <a:avLst/>
          </a:prstGeom>
          <a:solidFill>
            <a:schemeClr val="bg1"/>
          </a:solidFill>
          <a:ln w="3175">
            <a:noFill/>
            <a:prstDash val="lgDash"/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uk-UA" sz="1400">
                <a:solidFill>
                  <a:srgbClr val="151515"/>
                </a:solidFill>
              </a:rPr>
              <a:t>Агрегатори</a:t>
            </a:r>
            <a:endParaRPr lang="uk-UA">
              <a:solidFill>
                <a:srgbClr val="1515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137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692F48-18E5-1EC7-A929-9BD218E72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69" y="549276"/>
            <a:ext cx="10902462" cy="1295504"/>
          </a:xfrm>
        </p:spPr>
        <p:txBody>
          <a:bodyPr>
            <a:normAutofit/>
          </a:bodyPr>
          <a:lstStyle/>
          <a:p>
            <a:r>
              <a:rPr lang="ru-RU" sz="2600"/>
              <a:t>Принцип </a:t>
            </a:r>
            <a:r>
              <a:rPr lang="ru-RU" sz="2600" err="1"/>
              <a:t>роботи</a:t>
            </a:r>
            <a:r>
              <a:rPr lang="ru-RU" sz="2600"/>
              <a:t> </a:t>
            </a:r>
            <a:r>
              <a:rPr lang="ru-RU" sz="2600" err="1"/>
              <a:t>балансуючої</a:t>
            </a:r>
            <a:r>
              <a:rPr lang="ru-RU" sz="2600"/>
              <a:t> </a:t>
            </a:r>
            <a:r>
              <a:rPr lang="ru-RU" sz="2600" err="1"/>
              <a:t>групи</a:t>
            </a:r>
            <a:r>
              <a:rPr lang="ru-RU" sz="2600"/>
              <a:t>: </a:t>
            </a:r>
            <a:br>
              <a:rPr lang="ru-RU" sz="2600"/>
            </a:br>
            <a:r>
              <a:rPr lang="en-GB" sz="2600"/>
              <a:t>win-win </a:t>
            </a:r>
            <a:r>
              <a:rPr lang="ru-RU" sz="2600"/>
              <a:t>для </a:t>
            </a:r>
            <a:r>
              <a:rPr lang="ru-RU" sz="2600" err="1"/>
              <a:t>всіх</a:t>
            </a:r>
            <a:r>
              <a:rPr lang="ru-RU" sz="2600"/>
              <a:t> </a:t>
            </a:r>
            <a:r>
              <a:rPr lang="ru-RU" sz="2600" err="1"/>
              <a:t>учасників</a:t>
            </a:r>
            <a:endParaRPr lang="ru-RU" sz="2600"/>
          </a:p>
        </p:txBody>
      </p:sp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93733D8C-45A0-EA10-1CB9-ECE5109139C0}"/>
              </a:ext>
            </a:extLst>
          </p:cNvPr>
          <p:cNvSpPr/>
          <p:nvPr/>
        </p:nvSpPr>
        <p:spPr>
          <a:xfrm>
            <a:off x="653108" y="4779044"/>
            <a:ext cx="5154852" cy="16743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32">
              <a:highlight>
                <a:srgbClr val="808080"/>
              </a:highlight>
            </a:endParaRPr>
          </a:p>
        </p:txBody>
      </p:sp>
      <p:sp>
        <p:nvSpPr>
          <p:cNvPr id="3" name="Прямоугольник 22">
            <a:extLst>
              <a:ext uri="{FF2B5EF4-FFF2-40B4-BE49-F238E27FC236}">
                <a16:creationId xmlns:a16="http://schemas.microsoft.com/office/drawing/2014/main" id="{FED78128-FB9E-79D1-BFE2-497937E21AA1}"/>
              </a:ext>
            </a:extLst>
          </p:cNvPr>
          <p:cNvSpPr/>
          <p:nvPr/>
        </p:nvSpPr>
        <p:spPr>
          <a:xfrm>
            <a:off x="645254" y="2363055"/>
            <a:ext cx="5162705" cy="16072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32">
              <a:highlight>
                <a:srgbClr val="808080"/>
              </a:highlight>
            </a:endParaRPr>
          </a:p>
        </p:txBody>
      </p:sp>
      <p:graphicFrame>
        <p:nvGraphicFramePr>
          <p:cNvPr id="6" name="Диаграмма 6">
            <a:extLst>
              <a:ext uri="{FF2B5EF4-FFF2-40B4-BE49-F238E27FC236}">
                <a16:creationId xmlns:a16="http://schemas.microsoft.com/office/drawing/2014/main" id="{BD8AE7CA-DB8D-4F78-8790-3A84AE552116}"/>
              </a:ext>
            </a:extLst>
          </p:cNvPr>
          <p:cNvGraphicFramePr/>
          <p:nvPr/>
        </p:nvGraphicFramePr>
        <p:xfrm>
          <a:off x="5951978" y="4832713"/>
          <a:ext cx="5688791" cy="151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10">
            <a:extLst>
              <a:ext uri="{FF2B5EF4-FFF2-40B4-BE49-F238E27FC236}">
                <a16:creationId xmlns:a16="http://schemas.microsoft.com/office/drawing/2014/main" id="{34396597-6E0A-0035-DDCD-9FAF0A001EC1}"/>
              </a:ext>
            </a:extLst>
          </p:cNvPr>
          <p:cNvSpPr/>
          <p:nvPr/>
        </p:nvSpPr>
        <p:spPr>
          <a:xfrm>
            <a:off x="628515" y="4229358"/>
            <a:ext cx="10918960" cy="279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Небаланси решти учасників балансуючої групи, </a:t>
            </a:r>
            <a:r>
              <a:rPr lang="uk-UA" sz="1400" b="1" err="1">
                <a:solidFill>
                  <a:schemeClr val="tx1">
                    <a:lumMod val="95000"/>
                    <a:lumOff val="5000"/>
                  </a:schemeClr>
                </a:solidFill>
              </a:rPr>
              <a:t>МВт.г</a:t>
            </a:r>
            <a:r>
              <a:rPr lang="uk-UA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 (приклад) </a:t>
            </a:r>
          </a:p>
        </p:txBody>
      </p:sp>
      <p:sp>
        <p:nvSpPr>
          <p:cNvPr id="9" name="Прямоугольник 9">
            <a:extLst>
              <a:ext uri="{FF2B5EF4-FFF2-40B4-BE49-F238E27FC236}">
                <a16:creationId xmlns:a16="http://schemas.microsoft.com/office/drawing/2014/main" id="{0C682E1E-0C22-A2A6-CA48-A35816B9E3A9}"/>
              </a:ext>
            </a:extLst>
          </p:cNvPr>
          <p:cNvSpPr/>
          <p:nvPr/>
        </p:nvSpPr>
        <p:spPr>
          <a:xfrm>
            <a:off x="644525" y="1812715"/>
            <a:ext cx="10885564" cy="322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Небаланси одного з учасників балансуючої групи, </a:t>
            </a:r>
            <a:r>
              <a:rPr lang="uk-UA" sz="1400" b="1" err="1">
                <a:solidFill>
                  <a:schemeClr val="tx1">
                    <a:lumMod val="95000"/>
                    <a:lumOff val="5000"/>
                  </a:schemeClr>
                </a:solidFill>
              </a:rPr>
              <a:t>МВт.г</a:t>
            </a:r>
            <a:r>
              <a:rPr lang="uk-UA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 (приклад) </a:t>
            </a:r>
          </a:p>
        </p:txBody>
      </p:sp>
      <p:graphicFrame>
        <p:nvGraphicFramePr>
          <p:cNvPr id="10" name="Диаграмма 19">
            <a:extLst>
              <a:ext uri="{FF2B5EF4-FFF2-40B4-BE49-F238E27FC236}">
                <a16:creationId xmlns:a16="http://schemas.microsoft.com/office/drawing/2014/main" id="{7AC171D5-8FC9-B696-06C8-14943F0056C9}"/>
              </a:ext>
            </a:extLst>
          </p:cNvPr>
          <p:cNvGraphicFramePr/>
          <p:nvPr/>
        </p:nvGraphicFramePr>
        <p:xfrm>
          <a:off x="394229" y="4890963"/>
          <a:ext cx="5333983" cy="13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20">
            <a:extLst>
              <a:ext uri="{FF2B5EF4-FFF2-40B4-BE49-F238E27FC236}">
                <a16:creationId xmlns:a16="http://schemas.microsoft.com/office/drawing/2014/main" id="{E3ABD1FD-2DEE-0B31-1104-545EEF889EB1}"/>
              </a:ext>
            </a:extLst>
          </p:cNvPr>
          <p:cNvGraphicFramePr/>
          <p:nvPr/>
        </p:nvGraphicFramePr>
        <p:xfrm>
          <a:off x="5951979" y="2415548"/>
          <a:ext cx="5688791" cy="151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21">
            <a:extLst>
              <a:ext uri="{FF2B5EF4-FFF2-40B4-BE49-F238E27FC236}">
                <a16:creationId xmlns:a16="http://schemas.microsoft.com/office/drawing/2014/main" id="{600E99F8-06DB-4913-2621-EA04313B67BE}"/>
              </a:ext>
            </a:extLst>
          </p:cNvPr>
          <p:cNvGraphicFramePr>
            <a:graphicFrameLocks/>
          </p:cNvGraphicFramePr>
          <p:nvPr/>
        </p:nvGraphicFramePr>
        <p:xfrm>
          <a:off x="335198" y="2415549"/>
          <a:ext cx="5393013" cy="13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7C9A65B-EE96-08EB-DD72-E09EDC521766}"/>
              </a:ext>
            </a:extLst>
          </p:cNvPr>
          <p:cNvSpPr txBox="1"/>
          <p:nvPr/>
        </p:nvSpPr>
        <p:spPr>
          <a:xfrm>
            <a:off x="767260" y="3764913"/>
            <a:ext cx="4056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000">
                <a:solidFill>
                  <a:schemeClr val="tx1">
                    <a:lumMod val="95000"/>
                    <a:lumOff val="5000"/>
                  </a:schemeClr>
                </a:solidFill>
              </a:rPr>
              <a:t>година</a:t>
            </a:r>
            <a:endParaRPr lang="ru-RU" sz="1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EF98BB-2CF0-AC99-A600-7B52EBF49F81}"/>
              </a:ext>
            </a:extLst>
          </p:cNvPr>
          <p:cNvSpPr txBox="1"/>
          <p:nvPr/>
        </p:nvSpPr>
        <p:spPr>
          <a:xfrm>
            <a:off x="653106" y="2117867"/>
            <a:ext cx="5075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/>
              <a:t>До оптимізації: 680 МВт.г небалансів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66FB21-9C33-C715-8448-24F07A63FD5B}"/>
              </a:ext>
            </a:extLst>
          </p:cNvPr>
          <p:cNvSpPr txBox="1"/>
          <p:nvPr/>
        </p:nvSpPr>
        <p:spPr>
          <a:xfrm>
            <a:off x="6229349" y="2117867"/>
            <a:ext cx="5318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/>
              <a:t>Оптимізовано: 490 МВт.г небалансів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ED40-2A21-55C1-0990-6856C6BB3776}"/>
              </a:ext>
            </a:extLst>
          </p:cNvPr>
          <p:cNvSpPr txBox="1"/>
          <p:nvPr/>
        </p:nvSpPr>
        <p:spPr>
          <a:xfrm>
            <a:off x="653107" y="4532666"/>
            <a:ext cx="5075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/>
              <a:t>До оптимізації: 990 МВт.г небалансів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0D3A8F-4076-5250-9480-4F8EF4D1C682}"/>
              </a:ext>
            </a:extLst>
          </p:cNvPr>
          <p:cNvSpPr txBox="1"/>
          <p:nvPr/>
        </p:nvSpPr>
        <p:spPr>
          <a:xfrm>
            <a:off x="6229349" y="4532666"/>
            <a:ext cx="5318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/>
              <a:t>Оптимізовано: 490 МВт.г небалансів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FE9329-02E5-8603-19C8-7ABB75EDE2D4}"/>
              </a:ext>
            </a:extLst>
          </p:cNvPr>
          <p:cNvSpPr txBox="1"/>
          <p:nvPr/>
        </p:nvSpPr>
        <p:spPr>
          <a:xfrm>
            <a:off x="767260" y="6221602"/>
            <a:ext cx="405633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uk-UA" sz="1000">
                <a:solidFill>
                  <a:schemeClr val="tx1">
                    <a:lumMod val="95000"/>
                    <a:lumOff val="5000"/>
                  </a:schemeClr>
                </a:solidFill>
              </a:rPr>
              <a:t>година</a:t>
            </a:r>
            <a:endParaRPr lang="ru-RU" sz="1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37B66C-1E98-C73D-6CF0-E57550A78009}"/>
              </a:ext>
            </a:extLst>
          </p:cNvPr>
          <p:cNvSpPr txBox="1"/>
          <p:nvPr/>
        </p:nvSpPr>
        <p:spPr>
          <a:xfrm>
            <a:off x="6380682" y="3764913"/>
            <a:ext cx="4056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000">
                <a:solidFill>
                  <a:schemeClr val="tx1">
                    <a:lumMod val="95000"/>
                    <a:lumOff val="5000"/>
                  </a:schemeClr>
                </a:solidFill>
              </a:rPr>
              <a:t>година</a:t>
            </a:r>
            <a:endParaRPr lang="ru-RU" sz="1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F0C2E-203C-C1EC-6FC3-DBCFD6010B3C}"/>
              </a:ext>
            </a:extLst>
          </p:cNvPr>
          <p:cNvSpPr txBox="1"/>
          <p:nvPr/>
        </p:nvSpPr>
        <p:spPr>
          <a:xfrm>
            <a:off x="6384042" y="6221602"/>
            <a:ext cx="4056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uk-UA" sz="1000">
                <a:solidFill>
                  <a:schemeClr val="tx1">
                    <a:lumMod val="95000"/>
                    <a:lumOff val="5000"/>
                  </a:schemeClr>
                </a:solidFill>
              </a:rPr>
              <a:t>година</a:t>
            </a:r>
            <a:endParaRPr lang="ru-RU" sz="1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04A347E7-D426-E05B-1A7B-614E6FADAF6E}"/>
              </a:ext>
            </a:extLst>
          </p:cNvPr>
          <p:cNvSpPr>
            <a:spLocks noChangeAspect="1"/>
          </p:cNvSpPr>
          <p:nvPr/>
        </p:nvSpPr>
        <p:spPr>
          <a:xfrm rot="16200000">
            <a:off x="5915050" y="2882620"/>
            <a:ext cx="253857" cy="180000"/>
          </a:xfrm>
          <a:custGeom>
            <a:avLst/>
            <a:gdLst>
              <a:gd name="connsiteX0" fmla="*/ 1744789 w 3489483"/>
              <a:gd name="connsiteY0" fmla="*/ 2474265 h 2474265"/>
              <a:gd name="connsiteX1" fmla="*/ 0 w 3489483"/>
              <a:gd name="connsiteY1" fmla="*/ 732725 h 2474265"/>
              <a:gd name="connsiteX2" fmla="*/ 734092 w 3489483"/>
              <a:gd name="connsiteY2" fmla="*/ 0 h 2474265"/>
              <a:gd name="connsiteX3" fmla="*/ 1744789 w 3489483"/>
              <a:gd name="connsiteY3" fmla="*/ 1008721 h 2474265"/>
              <a:gd name="connsiteX4" fmla="*/ 2755392 w 3489483"/>
              <a:gd name="connsiteY4" fmla="*/ 0 h 2474265"/>
              <a:gd name="connsiteX5" fmla="*/ 3489484 w 3489483"/>
              <a:gd name="connsiteY5" fmla="*/ 732725 h 2474265"/>
              <a:gd name="connsiteX6" fmla="*/ 1744789 w 3489483"/>
              <a:gd name="connsiteY6" fmla="*/ 2474265 h 247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9483" h="2474265">
                <a:moveTo>
                  <a:pt x="1744789" y="2474265"/>
                </a:moveTo>
                <a:lnTo>
                  <a:pt x="0" y="732725"/>
                </a:lnTo>
                <a:lnTo>
                  <a:pt x="734092" y="0"/>
                </a:lnTo>
                <a:lnTo>
                  <a:pt x="1744789" y="1008721"/>
                </a:lnTo>
                <a:lnTo>
                  <a:pt x="2755392" y="0"/>
                </a:lnTo>
                <a:lnTo>
                  <a:pt x="3489484" y="732725"/>
                </a:lnTo>
                <a:lnTo>
                  <a:pt x="1744789" y="2474265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357DE767-BA2A-F462-F890-780CB491348A}"/>
              </a:ext>
            </a:extLst>
          </p:cNvPr>
          <p:cNvSpPr>
            <a:spLocks noChangeAspect="1"/>
          </p:cNvSpPr>
          <p:nvPr/>
        </p:nvSpPr>
        <p:spPr>
          <a:xfrm rot="16200000">
            <a:off x="5915052" y="5339136"/>
            <a:ext cx="253857" cy="180000"/>
          </a:xfrm>
          <a:custGeom>
            <a:avLst/>
            <a:gdLst>
              <a:gd name="connsiteX0" fmla="*/ 1744789 w 3489483"/>
              <a:gd name="connsiteY0" fmla="*/ 2474265 h 2474265"/>
              <a:gd name="connsiteX1" fmla="*/ 0 w 3489483"/>
              <a:gd name="connsiteY1" fmla="*/ 732725 h 2474265"/>
              <a:gd name="connsiteX2" fmla="*/ 734092 w 3489483"/>
              <a:gd name="connsiteY2" fmla="*/ 0 h 2474265"/>
              <a:gd name="connsiteX3" fmla="*/ 1744789 w 3489483"/>
              <a:gd name="connsiteY3" fmla="*/ 1008721 h 2474265"/>
              <a:gd name="connsiteX4" fmla="*/ 2755392 w 3489483"/>
              <a:gd name="connsiteY4" fmla="*/ 0 h 2474265"/>
              <a:gd name="connsiteX5" fmla="*/ 3489484 w 3489483"/>
              <a:gd name="connsiteY5" fmla="*/ 732725 h 2474265"/>
              <a:gd name="connsiteX6" fmla="*/ 1744789 w 3489483"/>
              <a:gd name="connsiteY6" fmla="*/ 2474265 h 247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9483" h="2474265">
                <a:moveTo>
                  <a:pt x="1744789" y="2474265"/>
                </a:moveTo>
                <a:lnTo>
                  <a:pt x="0" y="732725"/>
                </a:lnTo>
                <a:lnTo>
                  <a:pt x="734092" y="0"/>
                </a:lnTo>
                <a:lnTo>
                  <a:pt x="1744789" y="1008721"/>
                </a:lnTo>
                <a:lnTo>
                  <a:pt x="2755392" y="0"/>
                </a:lnTo>
                <a:lnTo>
                  <a:pt x="3489484" y="732725"/>
                </a:lnTo>
                <a:lnTo>
                  <a:pt x="1744789" y="2474265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A"/>
          </a:p>
        </p:txBody>
      </p:sp>
      <p:sp>
        <p:nvSpPr>
          <p:cNvPr id="33" name="Місце для номера слайда 3">
            <a:extLst>
              <a:ext uri="{FF2B5EF4-FFF2-40B4-BE49-F238E27FC236}">
                <a16:creationId xmlns:a16="http://schemas.microsoft.com/office/drawing/2014/main" id="{71A14F67-7CC6-86B3-33E6-8DBCF3FCB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6179" y="6489711"/>
            <a:ext cx="3151052" cy="179389"/>
          </a:xfrm>
        </p:spPr>
        <p:txBody>
          <a:bodyPr/>
          <a:lstStyle/>
          <a:p>
            <a:fld id="{C1D4294D-EC2D-A644-BBA3-5CA4026C467C}" type="slidenum">
              <a:rPr lang="en-UA" smtClean="0"/>
              <a:pPr/>
              <a:t>24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956158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14">
            <a:extLst>
              <a:ext uri="{FF2B5EF4-FFF2-40B4-BE49-F238E27FC236}">
                <a16:creationId xmlns:a16="http://schemas.microsoft.com/office/drawing/2014/main" id="{42B24B28-B8BA-45A9-2412-045BAACBCC91}"/>
              </a:ext>
            </a:extLst>
          </p:cNvPr>
          <p:cNvGraphicFramePr/>
          <p:nvPr/>
        </p:nvGraphicFramePr>
        <p:xfrm>
          <a:off x="867871" y="1700759"/>
          <a:ext cx="7388429" cy="4320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18">
            <a:extLst>
              <a:ext uri="{FF2B5EF4-FFF2-40B4-BE49-F238E27FC236}">
                <a16:creationId xmlns:a16="http://schemas.microsoft.com/office/drawing/2014/main" id="{501B60A6-E0F0-C099-7935-B05781FC5B6E}"/>
              </a:ext>
            </a:extLst>
          </p:cNvPr>
          <p:cNvGraphicFramePr/>
          <p:nvPr/>
        </p:nvGraphicFramePr>
        <p:xfrm>
          <a:off x="8328310" y="3521336"/>
          <a:ext cx="3312460" cy="223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32">
            <a:extLst>
              <a:ext uri="{FF2B5EF4-FFF2-40B4-BE49-F238E27FC236}">
                <a16:creationId xmlns:a16="http://schemas.microsoft.com/office/drawing/2014/main" id="{381B7B4E-A7F9-20B6-2D09-0DB25F97A9C8}"/>
              </a:ext>
            </a:extLst>
          </p:cNvPr>
          <p:cNvSpPr/>
          <p:nvPr/>
        </p:nvSpPr>
        <p:spPr>
          <a:xfrm>
            <a:off x="1042994" y="4725542"/>
            <a:ext cx="1202886" cy="985899"/>
          </a:xfrm>
          <a:prstGeom prst="rect">
            <a:avLst/>
          </a:prstGeom>
          <a:solidFill>
            <a:schemeClr val="accent1">
              <a:alpha val="1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432"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2108F4-2A18-8642-0D5A-DEFDA9EBEC40}"/>
              </a:ext>
            </a:extLst>
          </p:cNvPr>
          <p:cNvSpPr txBox="1"/>
          <p:nvPr/>
        </p:nvSpPr>
        <p:spPr>
          <a:xfrm>
            <a:off x="6585271" y="5521091"/>
            <a:ext cx="318977" cy="10772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uk-UA" sz="100" i="1">
                <a:solidFill>
                  <a:schemeClr val="bg1"/>
                </a:solidFill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C02354-6705-12FB-9464-50308D181158}"/>
              </a:ext>
            </a:extLst>
          </p:cNvPr>
          <p:cNvSpPr txBox="1"/>
          <p:nvPr/>
        </p:nvSpPr>
        <p:spPr>
          <a:xfrm>
            <a:off x="2245880" y="2380803"/>
            <a:ext cx="75369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uk-UA" sz="1400" b="1">
                <a:solidFill>
                  <a:schemeClr val="bg1"/>
                </a:solidFill>
                <a:cs typeface="Calibri" panose="020F0502020204030204" pitchFamily="34" charset="0"/>
              </a:rPr>
              <a:t>ЕКУ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1A80AD-21B2-2F92-CB3C-DFC2027F4F98}"/>
              </a:ext>
            </a:extLst>
          </p:cNvPr>
          <p:cNvSpPr txBox="1"/>
          <p:nvPr/>
        </p:nvSpPr>
        <p:spPr>
          <a:xfrm>
            <a:off x="644524" y="549275"/>
            <a:ext cx="10902951" cy="8002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uk-UA" sz="2600" b="1"/>
              <a:t>На ринку України на ринкових засадах працюють </a:t>
            </a:r>
          </a:p>
          <a:p>
            <a:r>
              <a:rPr lang="uk-UA" sz="2600" b="1">
                <a:solidFill>
                  <a:schemeClr val="accent1"/>
                </a:solidFill>
              </a:rPr>
              <a:t>19</a:t>
            </a:r>
            <a:r>
              <a:rPr lang="uk-UA" sz="2600" b="1"/>
              <a:t> балансуючих груп, у яких більше </a:t>
            </a:r>
            <a:r>
              <a:rPr lang="uk-UA" sz="2600" b="1">
                <a:solidFill>
                  <a:schemeClr val="accent1"/>
                </a:solidFill>
              </a:rPr>
              <a:t>500</a:t>
            </a:r>
            <a:r>
              <a:rPr lang="uk-UA" sz="2600" b="1"/>
              <a:t> учасників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A81980-1BB4-ADD3-E6E4-AA969935443E}"/>
              </a:ext>
            </a:extLst>
          </p:cNvPr>
          <p:cNvSpPr txBox="1"/>
          <p:nvPr/>
        </p:nvSpPr>
        <p:spPr>
          <a:xfrm rot="16200000">
            <a:off x="-1923279" y="2932651"/>
            <a:ext cx="5363919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uk-UA" sz="1400" b="1"/>
              <a:t>Обсяг електроенергії в балансуючій групі</a:t>
            </a:r>
          </a:p>
        </p:txBody>
      </p:sp>
      <p:sp>
        <p:nvSpPr>
          <p:cNvPr id="25" name="Прямоугольник 32">
            <a:extLst>
              <a:ext uri="{FF2B5EF4-FFF2-40B4-BE49-F238E27FC236}">
                <a16:creationId xmlns:a16="http://schemas.microsoft.com/office/drawing/2014/main" id="{7F5F1E4A-1481-BA51-16EF-1E952372D682}"/>
              </a:ext>
            </a:extLst>
          </p:cNvPr>
          <p:cNvSpPr/>
          <p:nvPr/>
        </p:nvSpPr>
        <p:spPr>
          <a:xfrm>
            <a:off x="8416637" y="3452240"/>
            <a:ext cx="3224134" cy="2354451"/>
          </a:xfrm>
          <a:prstGeom prst="rect">
            <a:avLst/>
          </a:prstGeom>
          <a:solidFill>
            <a:schemeClr val="accent1">
              <a:alpha val="1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432">
              <a:cs typeface="Calibri" panose="020F0502020204030204" pitchFamily="34" charset="0"/>
            </a:endParaRPr>
          </a:p>
        </p:txBody>
      </p:sp>
      <p:sp>
        <p:nvSpPr>
          <p:cNvPr id="44" name="Місце для номера слайда 3">
            <a:extLst>
              <a:ext uri="{FF2B5EF4-FFF2-40B4-BE49-F238E27FC236}">
                <a16:creationId xmlns:a16="http://schemas.microsoft.com/office/drawing/2014/main" id="{5C2E0045-45B3-7BC2-1DBE-6A3DCA6D7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6179" y="6489711"/>
            <a:ext cx="3151052" cy="179389"/>
          </a:xfrm>
        </p:spPr>
        <p:txBody>
          <a:bodyPr/>
          <a:lstStyle/>
          <a:p>
            <a:fld id="{C1D4294D-EC2D-A644-BBA3-5CA4026C467C}" type="slidenum">
              <a:rPr lang="en-UA" smtClean="0"/>
              <a:pPr/>
              <a:t>25</a:t>
            </a:fld>
            <a:endParaRPr lang="en-UA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C40FCF-3237-CC39-1B98-D7B9AD13D54B}"/>
              </a:ext>
            </a:extLst>
          </p:cNvPr>
          <p:cNvSpPr txBox="1"/>
          <p:nvPr/>
        </p:nvSpPr>
        <p:spPr>
          <a:xfrm>
            <a:off x="1041905" y="6270475"/>
            <a:ext cx="5363919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uk-UA" sz="1400" b="1"/>
              <a:t>Кількість </a:t>
            </a:r>
            <a:r>
              <a:rPr lang="uk-UA" sz="1400" b="1">
                <a:cs typeface="Calibri" panose="020F0502020204030204" pitchFamily="34" charset="0"/>
              </a:rPr>
              <a:t>учасників балансуючої групи</a:t>
            </a:r>
          </a:p>
        </p:txBody>
      </p:sp>
      <p:cxnSp>
        <p:nvCxnSpPr>
          <p:cNvPr id="20" name="Соединитель: уступ 34">
            <a:extLst>
              <a:ext uri="{FF2B5EF4-FFF2-40B4-BE49-F238E27FC236}">
                <a16:creationId xmlns:a16="http://schemas.microsoft.com/office/drawing/2014/main" id="{C40BD95E-19BB-C478-2363-04CAD0D97ED5}"/>
              </a:ext>
            </a:extLst>
          </p:cNvPr>
          <p:cNvCxnSpPr>
            <a:cxnSpLocks/>
          </p:cNvCxnSpPr>
          <p:nvPr/>
        </p:nvCxnSpPr>
        <p:spPr>
          <a:xfrm rot="16200000" flipH="1">
            <a:off x="5746857" y="1567173"/>
            <a:ext cx="131575" cy="8424000"/>
          </a:xfrm>
          <a:prstGeom prst="bentConnector3">
            <a:avLst>
              <a:gd name="adj1" fmla="val 321037"/>
            </a:avLst>
          </a:prstGeom>
          <a:ln w="6350">
            <a:solidFill>
              <a:srgbClr val="007298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842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8B8A6-26A2-49CE-C87F-0D80317FB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9D7EFF7C-B5C6-985E-ACE8-94E562B97488}"/>
              </a:ext>
            </a:extLst>
          </p:cNvPr>
          <p:cNvSpPr txBox="1">
            <a:spLocks/>
          </p:cNvSpPr>
          <p:nvPr/>
        </p:nvSpPr>
        <p:spPr>
          <a:xfrm>
            <a:off x="184285" y="3222447"/>
            <a:ext cx="8820229" cy="5482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727453" rtl="0" eaLnBrk="1" latinLnBrk="0" hangingPunct="1">
              <a:lnSpc>
                <a:spcPct val="100000"/>
              </a:lnSpc>
              <a:spcBef>
                <a:spcPts val="796"/>
              </a:spcBef>
              <a:buFont typeface="Arial" panose="020B0604020202020204" pitchFamily="34" charset="0"/>
              <a:buNone/>
              <a:tabLst/>
              <a:defRPr lang="en-GB" sz="2903" b="1" kern="1200" cap="none" baseline="0">
                <a:solidFill>
                  <a:srgbClr val="173A99"/>
                </a:solidFill>
                <a:latin typeface="+mj-lt"/>
                <a:ea typeface="+mj-ea"/>
                <a:cs typeface="+mj-cs"/>
              </a:defRPr>
            </a:lvl1pPr>
            <a:lvl2pPr marL="0" indent="0" algn="l" defTabSz="727453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1452" b="1" i="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727453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1114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0" indent="0" algn="l" defTabSz="727453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954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727453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716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00496" indent="-181864" algn="l" defTabSz="727453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64222" indent="-181864" algn="l" defTabSz="727453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949" indent="-181864" algn="l" defTabSz="727453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91675" indent="-181864" algn="l" defTabSz="727453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noProof="0">
                <a:solidFill>
                  <a:schemeClr val="tx1"/>
                </a:solidFill>
              </a:rPr>
              <a:t>                 </a:t>
            </a:r>
            <a:r>
              <a:rPr lang="en-US" sz="3200" noProof="0">
                <a:solidFill>
                  <a:schemeClr val="tx1"/>
                </a:solidFill>
              </a:rPr>
              <a:t>                        </a:t>
            </a:r>
            <a:r>
              <a:rPr lang="uk-UA" sz="3200" noProof="0">
                <a:solidFill>
                  <a:schemeClr val="tx1"/>
                </a:solidFill>
              </a:rPr>
              <a:t> </a:t>
            </a:r>
            <a:r>
              <a:rPr lang="en-US" sz="3200" noProof="0">
                <a:solidFill>
                  <a:schemeClr val="tx1"/>
                </a:solidFill>
              </a:rPr>
              <a:t>            </a:t>
            </a:r>
          </a:p>
        </p:txBody>
      </p:sp>
      <p:pic>
        <p:nvPicPr>
          <p:cNvPr id="4" name="Picture Placeholder 59" descr="A person looking at multiple computer screens&#10;&#10;Description automatically generated">
            <a:extLst>
              <a:ext uri="{FF2B5EF4-FFF2-40B4-BE49-F238E27FC236}">
                <a16:creationId xmlns:a16="http://schemas.microsoft.com/office/drawing/2014/main" id="{058AAA74-8A67-E766-37EE-55BDC269F5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0624" r="23253" b="8221"/>
          <a:stretch/>
        </p:blipFill>
        <p:spPr>
          <a:xfrm>
            <a:off x="9255235" y="0"/>
            <a:ext cx="2936765" cy="6877739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C14A953E-74DB-8968-955A-6E490F8EB69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35006" y="3261775"/>
            <a:ext cx="8820229" cy="2188677"/>
          </a:xfrm>
        </p:spPr>
        <p:txBody>
          <a:bodyPr>
            <a:noAutofit/>
          </a:bodyPr>
          <a:lstStyle/>
          <a:p>
            <a:r>
              <a:rPr lang="uk-UA" sz="3200" noProof="0"/>
              <a:t>ЕКОНОМІЧНИЙ ЕФЕКТ. </a:t>
            </a:r>
            <a:r>
              <a:rPr lang="uk-UA" sz="3200"/>
              <a:t>ГАЗОВА ГЕНЕРАЦІЯ</a:t>
            </a:r>
            <a:endParaRPr lang="en-US" sz="3200" b="1" noProof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2672DDB-C384-51D3-2930-04F1FD5CF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S" noProof="0" smtClean="0"/>
              <a:pPr/>
              <a:t>26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17145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10BDE2E-B892-4E59-5AFF-7F9D6F970064}"/>
              </a:ext>
            </a:extLst>
          </p:cNvPr>
          <p:cNvSpPr/>
          <p:nvPr/>
        </p:nvSpPr>
        <p:spPr>
          <a:xfrm>
            <a:off x="4231947" y="2486080"/>
            <a:ext cx="632323" cy="3186457"/>
          </a:xfrm>
          <a:prstGeom prst="rect">
            <a:avLst/>
          </a:prstGeom>
          <a:solidFill>
            <a:srgbClr val="FFEC95"/>
          </a:solidFill>
          <a:ln w="31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4E8B2-4A83-4E21-A7D4-7C691D4FB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Структура економічного ефекту по кейсах пілотного проєкту</a:t>
            </a:r>
            <a:endParaRPr lang="LID4096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0E15603-EFEA-27EE-5424-0463F8E34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A" smtClean="0"/>
              <a:pPr/>
              <a:t>27</a:t>
            </a:fld>
            <a:endParaRPr lang="en-UA"/>
          </a:p>
        </p:txBody>
      </p:sp>
      <p:sp>
        <p:nvSpPr>
          <p:cNvPr id="50" name="Текст 49">
            <a:extLst>
              <a:ext uri="{FF2B5EF4-FFF2-40B4-BE49-F238E27FC236}">
                <a16:creationId xmlns:a16="http://schemas.microsoft.com/office/drawing/2014/main" id="{5F4EF417-2663-C594-76E4-CB49C5BE94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/>
              <a:t>ЕКОНОМІЧНИЙ ЕФЕКТ</a:t>
            </a:r>
            <a:endParaRPr lang="LID4096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40E700-FF9E-9028-157A-48F4F8BB5ABC}"/>
              </a:ext>
            </a:extLst>
          </p:cNvPr>
          <p:cNvSpPr txBox="1"/>
          <p:nvPr/>
        </p:nvSpPr>
        <p:spPr>
          <a:xfrm>
            <a:off x="283464" y="1841008"/>
            <a:ext cx="421181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Майданчик №1 </a:t>
            </a: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зі встановленою КГУ 1,5 МВт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97E774-A693-0480-00DE-74DBA741B6A5}"/>
              </a:ext>
            </a:extLst>
          </p:cNvPr>
          <p:cNvSpPr txBox="1"/>
          <p:nvPr/>
        </p:nvSpPr>
        <p:spPr>
          <a:xfrm>
            <a:off x="6166754" y="1841008"/>
            <a:ext cx="5152377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Майданчик №2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144192-09D2-EF43-DD31-76E908B1D14F}"/>
              </a:ext>
            </a:extLst>
          </p:cNvPr>
          <p:cNvSpPr txBox="1"/>
          <p:nvPr/>
        </p:nvSpPr>
        <p:spPr>
          <a:xfrm>
            <a:off x="644770" y="1159408"/>
            <a:ext cx="11238362" cy="400110"/>
          </a:xfrm>
          <a:prstGeom prst="rect">
            <a:avLst/>
          </a:prstGeom>
          <a:solidFill>
            <a:srgbClr val="DCE2F0"/>
          </a:solidFill>
          <a:ln w="3175">
            <a:noFill/>
          </a:ln>
        </p:spPr>
        <p:txBody>
          <a:bodyPr wrap="square" lIns="72000" rIns="72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Витрати на забезпечення електроенергію, млн грн без ПДВ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uk-UA" sz="800" i="1">
                <a:solidFill>
                  <a:srgbClr val="151515"/>
                </a:solidFill>
                <a:latin typeface="Aptos"/>
              </a:rPr>
              <a:t>прогноз 12 місяців 2025</a:t>
            </a:r>
            <a:endParaRPr kumimoji="0" lang="uk-UA" sz="800" i="1" u="none" strike="noStrike" kern="1200" cap="none" spc="0" normalizeH="0" baseline="0" noProof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7" name="Диаграмма 16">
                <a:extLst>
                  <a:ext uri="{FF2B5EF4-FFF2-40B4-BE49-F238E27FC236}">
                    <a16:creationId xmlns:a16="http://schemas.microsoft.com/office/drawing/2014/main" id="{8987E031-C921-254A-34A4-46108C82F067}"/>
                  </a:ext>
                </a:extLst>
              </p:cNvPr>
              <p:cNvGraphicFramePr/>
              <p:nvPr/>
            </p:nvGraphicFramePr>
            <p:xfrm>
              <a:off x="1905254" y="2336413"/>
              <a:ext cx="3816000" cy="155632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7" name="Диаграмма 16">
                <a:extLst>
                  <a:ext uri="{FF2B5EF4-FFF2-40B4-BE49-F238E27FC236}">
                    <a16:creationId xmlns:a16="http://schemas.microsoft.com/office/drawing/2014/main" id="{8987E031-C921-254A-34A4-46108C82F0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5254" y="2336413"/>
                <a:ext cx="3816000" cy="155632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07B3FBCB-6286-C609-9DBC-36CBCC23B201}"/>
              </a:ext>
            </a:extLst>
          </p:cNvPr>
          <p:cNvSpPr/>
          <p:nvPr/>
        </p:nvSpPr>
        <p:spPr>
          <a:xfrm>
            <a:off x="386105" y="2486080"/>
            <a:ext cx="1548000" cy="1281600"/>
          </a:xfrm>
          <a:prstGeom prst="roundRect">
            <a:avLst>
              <a:gd name="adj" fmla="val 7136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uk-UA" sz="1200" b="1">
                <a:solidFill>
                  <a:schemeClr val="tx1"/>
                </a:solidFill>
              </a:rPr>
              <a:t>Сценарій 1</a:t>
            </a:r>
          </a:p>
          <a:p>
            <a:pPr>
              <a:spcAft>
                <a:spcPts val="600"/>
              </a:spcAft>
            </a:pPr>
            <a:r>
              <a:rPr lang="uk-UA" sz="1000">
                <a:solidFill>
                  <a:schemeClr val="tx1"/>
                </a:solidFill>
                <a:latin typeface="Aptos"/>
              </a:rPr>
              <a:t>Задоволення виключно потреб майданчику, купівля нестачі</a:t>
            </a:r>
            <a:endParaRPr lang="LID4096" sz="1000" b="1">
              <a:solidFill>
                <a:schemeClr val="tx1"/>
              </a:solidFill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6E409C58-47B6-297A-ABCA-552A9DBB5733}"/>
              </a:ext>
            </a:extLst>
          </p:cNvPr>
          <p:cNvSpPr/>
          <p:nvPr/>
        </p:nvSpPr>
        <p:spPr>
          <a:xfrm>
            <a:off x="386105" y="4265205"/>
            <a:ext cx="1548000" cy="1314331"/>
          </a:xfrm>
          <a:prstGeom prst="roundRect">
            <a:avLst>
              <a:gd name="adj" fmla="val 581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uk-UA" sz="1200" b="1" noProof="0">
                <a:solidFill>
                  <a:schemeClr val="tx1"/>
                </a:solidFill>
              </a:rPr>
              <a:t>Сценарій 2</a:t>
            </a:r>
          </a:p>
          <a:p>
            <a:pPr>
              <a:spcAft>
                <a:spcPts val="600"/>
              </a:spcAft>
            </a:pPr>
            <a:r>
              <a:rPr lang="uk-UA" sz="1000" noProof="0">
                <a:solidFill>
                  <a:schemeClr val="tx1"/>
                </a:solidFill>
                <a:latin typeface="Aptos"/>
              </a:rPr>
              <a:t>Комерційна оптимізація нової генерації, яка передбачає продаж надлишків в години високих цін на енергоринку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7F0CB0C-6047-7C71-B369-E84B771AE78B}"/>
              </a:ext>
            </a:extLst>
          </p:cNvPr>
          <p:cNvGrpSpPr/>
          <p:nvPr/>
        </p:nvGrpSpPr>
        <p:grpSpPr>
          <a:xfrm>
            <a:off x="1905254" y="4116217"/>
            <a:ext cx="3816000" cy="1556320"/>
            <a:chOff x="1723870" y="4933391"/>
            <a:chExt cx="4536000" cy="1556320"/>
          </a:xfrm>
        </p:grpSpPr>
        <mc:AlternateContent xmlns:mc="http://schemas.openxmlformats.org/markup-compatibility/2006" xmlns:cx1="http://schemas.microsoft.com/office/drawing/2015/9/8/chartex">
          <mc:Choice Requires="cx1">
            <p:graphicFrame>
              <p:nvGraphicFramePr>
                <p:cNvPr id="19" name="Диаграмма 18">
                  <a:extLst>
                    <a:ext uri="{FF2B5EF4-FFF2-40B4-BE49-F238E27FC236}">
                      <a16:creationId xmlns:a16="http://schemas.microsoft.com/office/drawing/2014/main" id="{877E7608-41FD-AB78-655A-5D08853E87D2}"/>
                    </a:ext>
                  </a:extLst>
                </p:cNvPr>
                <p:cNvGraphicFramePr/>
                <p:nvPr/>
              </p:nvGraphicFramePr>
              <p:xfrm>
                <a:off x="1723870" y="4933391"/>
                <a:ext cx="4536000" cy="1556320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4"/>
                </a:graphicData>
              </a:graphic>
            </p:graphicFrame>
          </mc:Choice>
          <mc:Fallback xmlns="">
            <p:pic>
              <p:nvPicPr>
                <p:cNvPr id="19" name="Диаграмма 18">
                  <a:extLst>
                    <a:ext uri="{FF2B5EF4-FFF2-40B4-BE49-F238E27FC236}">
                      <a16:creationId xmlns:a16="http://schemas.microsoft.com/office/drawing/2014/main" id="{877E7608-41FD-AB78-655A-5D08853E87D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05254" y="4116217"/>
                  <a:ext cx="3816000" cy="155632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8D6DF6DF-B9C5-8CC0-5542-FBFAD6B51C99}"/>
                </a:ext>
              </a:extLst>
            </p:cNvPr>
            <p:cNvSpPr/>
            <p:nvPr/>
          </p:nvSpPr>
          <p:spPr>
            <a:xfrm>
              <a:off x="4659129" y="5456509"/>
              <a:ext cx="415452" cy="2408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uk-UA" sz="1000" noProof="0">
                  <a:solidFill>
                    <a:schemeClr val="tx1"/>
                  </a:solidFill>
                </a:rPr>
                <a:t>-39,5</a:t>
              </a:r>
              <a:endParaRPr lang="en-US" sz="1000" noProof="0">
                <a:solidFill>
                  <a:schemeClr val="tx1"/>
                </a:solidFill>
              </a:endParaRPr>
            </a:p>
          </p:txBody>
        </p:sp>
      </p:grp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84C623A-EF93-AF24-74AE-6811963F3049}"/>
              </a:ext>
            </a:extLst>
          </p:cNvPr>
          <p:cNvSpPr/>
          <p:nvPr/>
        </p:nvSpPr>
        <p:spPr>
          <a:xfrm>
            <a:off x="363130" y="6005457"/>
            <a:ext cx="11520000" cy="438700"/>
          </a:xfrm>
          <a:prstGeom prst="rect">
            <a:avLst/>
          </a:prstGeom>
          <a:solidFill>
            <a:srgbClr val="2039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200" b="1" noProof="0">
                <a:solidFill>
                  <a:schemeClr val="bg1"/>
                </a:solidFill>
              </a:rPr>
              <a:t>В обох кейсах витрати на забезпечення е/е значно скорочуються за рахунок вигідного продажу надлишків генерації завдяки якісній комерційній оптимізації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5ECBD1B-E690-8CEC-7B72-BA0B53CDCA72}"/>
              </a:ext>
            </a:extLst>
          </p:cNvPr>
          <p:cNvSpPr/>
          <p:nvPr/>
        </p:nvSpPr>
        <p:spPr>
          <a:xfrm>
            <a:off x="377329" y="2151134"/>
            <a:ext cx="5461234" cy="3719314"/>
          </a:xfrm>
          <a:prstGeom prst="rect">
            <a:avLst/>
          </a:prstGeom>
          <a:noFill/>
          <a:ln w="3175">
            <a:solidFill>
              <a:srgbClr val="2039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80F8CB87-8067-1A61-86CF-500DBC774887}"/>
              </a:ext>
            </a:extLst>
          </p:cNvPr>
          <p:cNvCxnSpPr>
            <a:cxnSpLocks/>
          </p:cNvCxnSpPr>
          <p:nvPr/>
        </p:nvCxnSpPr>
        <p:spPr>
          <a:xfrm flipV="1">
            <a:off x="5257800" y="3694697"/>
            <a:ext cx="0" cy="1260000"/>
          </a:xfrm>
          <a:prstGeom prst="straightConnector1">
            <a:avLst/>
          </a:prstGeom>
          <a:ln w="3175">
            <a:solidFill>
              <a:schemeClr val="bg1">
                <a:lumMod val="50000"/>
              </a:schemeClr>
            </a:solidFill>
            <a:prstDash val="lgDash"/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0FB4926-B385-1DAC-964B-DCA227EC250F}"/>
              </a:ext>
            </a:extLst>
          </p:cNvPr>
          <p:cNvSpPr/>
          <p:nvPr/>
        </p:nvSpPr>
        <p:spPr>
          <a:xfrm>
            <a:off x="5048250" y="4084103"/>
            <a:ext cx="419100" cy="2996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1000" b="1" noProof="0"/>
              <a:t>-77%</a:t>
            </a:r>
            <a:endParaRPr lang="en-US" sz="1000" b="1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06A8EF8A-6128-4EF1-CE18-F9B73F5226A4}"/>
              </a:ext>
            </a:extLst>
          </p:cNvPr>
          <p:cNvSpPr/>
          <p:nvPr/>
        </p:nvSpPr>
        <p:spPr>
          <a:xfrm>
            <a:off x="10267370" y="2486080"/>
            <a:ext cx="632323" cy="3186457"/>
          </a:xfrm>
          <a:prstGeom prst="rect">
            <a:avLst/>
          </a:prstGeom>
          <a:solidFill>
            <a:srgbClr val="FFEC95"/>
          </a:solidFill>
          <a:ln w="31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1" name="Диаграмма 40">
                <a:extLst>
                  <a:ext uri="{FF2B5EF4-FFF2-40B4-BE49-F238E27FC236}">
                    <a16:creationId xmlns:a16="http://schemas.microsoft.com/office/drawing/2014/main" id="{64955438-FD8C-1743-0ED9-6C623BE4D891}"/>
                  </a:ext>
                </a:extLst>
              </p:cNvPr>
              <p:cNvGraphicFramePr/>
              <p:nvPr/>
            </p:nvGraphicFramePr>
            <p:xfrm>
              <a:off x="7940677" y="2234727"/>
              <a:ext cx="3816000" cy="1656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41" name="Диаграмма 40">
                <a:extLst>
                  <a:ext uri="{FF2B5EF4-FFF2-40B4-BE49-F238E27FC236}">
                    <a16:creationId xmlns:a16="http://schemas.microsoft.com/office/drawing/2014/main" id="{64955438-FD8C-1743-0ED9-6C623BE4D8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40677" y="2234727"/>
                <a:ext cx="3816000" cy="1656000"/>
              </a:xfrm>
              <a:prstGeom prst="rect">
                <a:avLst/>
              </a:prstGeom>
            </p:spPr>
          </p:pic>
        </mc:Fallback>
      </mc:AlternateContent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2CC7324A-9D0A-377E-FD80-3D1A05EB4F44}"/>
              </a:ext>
            </a:extLst>
          </p:cNvPr>
          <p:cNvSpPr/>
          <p:nvPr/>
        </p:nvSpPr>
        <p:spPr>
          <a:xfrm>
            <a:off x="6275224" y="2486080"/>
            <a:ext cx="1548000" cy="1281600"/>
          </a:xfrm>
          <a:prstGeom prst="roundRect">
            <a:avLst>
              <a:gd name="adj" fmla="val 7136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uk-UA" sz="1200" b="1">
                <a:solidFill>
                  <a:schemeClr val="tx1"/>
                </a:solidFill>
              </a:rPr>
              <a:t>Сценарій 1</a:t>
            </a:r>
          </a:p>
          <a:p>
            <a:pPr>
              <a:spcAft>
                <a:spcPts val="600"/>
              </a:spcAft>
            </a:pPr>
            <a:r>
              <a:rPr lang="uk-UA" sz="1000">
                <a:solidFill>
                  <a:srgbClr val="151515"/>
                </a:solidFill>
                <a:latin typeface="Aptos"/>
              </a:rPr>
              <a:t>Купівля потрібної електроенергії на ринку</a:t>
            </a:r>
            <a:endParaRPr lang="LID4096" sz="1000" b="1">
              <a:solidFill>
                <a:schemeClr val="tx1"/>
              </a:solidFill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C26FD5A1-C9CA-A17D-BAD0-71854BB7DC3E}"/>
              </a:ext>
            </a:extLst>
          </p:cNvPr>
          <p:cNvSpPr/>
          <p:nvPr/>
        </p:nvSpPr>
        <p:spPr>
          <a:xfrm>
            <a:off x="6275224" y="4265205"/>
            <a:ext cx="1656000" cy="1472684"/>
          </a:xfrm>
          <a:prstGeom prst="roundRect">
            <a:avLst>
              <a:gd name="adj" fmla="val 581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uk-UA" sz="1200" b="1" noProof="0">
                <a:solidFill>
                  <a:schemeClr val="tx1"/>
                </a:solidFill>
              </a:rPr>
              <a:t>Сценарій 2</a:t>
            </a:r>
          </a:p>
          <a:p>
            <a:pPr>
              <a:spcAft>
                <a:spcPts val="600"/>
              </a:spcAft>
            </a:pPr>
            <a:r>
              <a:rPr kumimoji="0" lang="uk-UA" sz="10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Встановлення КГУ 1,5 МВт + комерційна оптим</a:t>
            </a:r>
            <a:r>
              <a:rPr lang="uk-UA" sz="1000" noProof="0">
                <a:solidFill>
                  <a:srgbClr val="151515"/>
                </a:solidFill>
                <a:latin typeface="Aptos"/>
              </a:rPr>
              <a:t>ізація</a:t>
            </a:r>
            <a:r>
              <a:rPr lang="uk-UA" sz="1000">
                <a:solidFill>
                  <a:srgbClr val="151515"/>
                </a:solidFill>
                <a:latin typeface="Aptos"/>
              </a:rPr>
              <a:t> генерації, яка передбачає продаж надлишків в години високих цін на енергоринку</a:t>
            </a:r>
            <a:endParaRPr lang="uk-UA" sz="1000" noProof="0">
              <a:solidFill>
                <a:schemeClr val="tx1"/>
              </a:solidFill>
              <a:latin typeface="Aptos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4A581BAA-ACC4-443E-0013-F60F9267B03F}"/>
              </a:ext>
            </a:extLst>
          </p:cNvPr>
          <p:cNvGrpSpPr/>
          <p:nvPr/>
        </p:nvGrpSpPr>
        <p:grpSpPr>
          <a:xfrm>
            <a:off x="7940677" y="4116217"/>
            <a:ext cx="3816000" cy="1556320"/>
            <a:chOff x="1723870" y="4933391"/>
            <a:chExt cx="4536000" cy="1556320"/>
          </a:xfrm>
        </p:grpSpPr>
        <mc:AlternateContent xmlns:mc="http://schemas.openxmlformats.org/markup-compatibility/2006" xmlns:cx1="http://schemas.microsoft.com/office/drawing/2015/9/8/chartex">
          <mc:Choice Requires="cx1">
            <p:graphicFrame>
              <p:nvGraphicFramePr>
                <p:cNvPr id="45" name="Диаграмма 44">
                  <a:extLst>
                    <a:ext uri="{FF2B5EF4-FFF2-40B4-BE49-F238E27FC236}">
                      <a16:creationId xmlns:a16="http://schemas.microsoft.com/office/drawing/2014/main" id="{499D7C21-4678-CFC2-1199-1D893B060414}"/>
                    </a:ext>
                  </a:extLst>
                </p:cNvPr>
                <p:cNvGraphicFramePr/>
                <p:nvPr/>
              </p:nvGraphicFramePr>
              <p:xfrm>
                <a:off x="1723870" y="4933391"/>
                <a:ext cx="4536000" cy="1556320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8"/>
                </a:graphicData>
              </a:graphic>
            </p:graphicFrame>
          </mc:Choice>
          <mc:Fallback xmlns="">
            <p:pic>
              <p:nvPicPr>
                <p:cNvPr id="45" name="Диаграмма 44">
                  <a:extLst>
                    <a:ext uri="{FF2B5EF4-FFF2-40B4-BE49-F238E27FC236}">
                      <a16:creationId xmlns:a16="http://schemas.microsoft.com/office/drawing/2014/main" id="{499D7C21-4678-CFC2-1199-1D893B06041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40677" y="4116217"/>
                  <a:ext cx="3816000" cy="155632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9A7BA2B7-4138-8602-7061-761AFF70AB31}"/>
                </a:ext>
              </a:extLst>
            </p:cNvPr>
            <p:cNvSpPr/>
            <p:nvPr/>
          </p:nvSpPr>
          <p:spPr>
            <a:xfrm>
              <a:off x="4659129" y="5456509"/>
              <a:ext cx="415452" cy="2408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uk-UA" sz="1000" noProof="0">
                  <a:solidFill>
                    <a:schemeClr val="tx1"/>
                  </a:solidFill>
                </a:rPr>
                <a:t>-42,6</a:t>
              </a:r>
              <a:endParaRPr lang="en-US" sz="1000" noProof="0">
                <a:solidFill>
                  <a:schemeClr val="tx1"/>
                </a:solidFill>
              </a:endParaRP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D6089423-757F-0997-BB7A-715A567B2EAE}"/>
              </a:ext>
            </a:extLst>
          </p:cNvPr>
          <p:cNvSpPr/>
          <p:nvPr/>
        </p:nvSpPr>
        <p:spPr>
          <a:xfrm>
            <a:off x="6275224" y="2151134"/>
            <a:ext cx="5598762" cy="3719314"/>
          </a:xfrm>
          <a:prstGeom prst="rect">
            <a:avLst/>
          </a:prstGeom>
          <a:noFill/>
          <a:ln w="3175">
            <a:solidFill>
              <a:srgbClr val="2039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BF0E97EB-38B3-1424-D4D8-95B5BDF1D6EC}"/>
              </a:ext>
            </a:extLst>
          </p:cNvPr>
          <p:cNvCxnSpPr>
            <a:cxnSpLocks/>
          </p:cNvCxnSpPr>
          <p:nvPr/>
        </p:nvCxnSpPr>
        <p:spPr>
          <a:xfrm flipV="1">
            <a:off x="11293223" y="3694697"/>
            <a:ext cx="0" cy="1260000"/>
          </a:xfrm>
          <a:prstGeom prst="straightConnector1">
            <a:avLst/>
          </a:prstGeom>
          <a:ln w="3175">
            <a:solidFill>
              <a:schemeClr val="bg1">
                <a:lumMod val="50000"/>
              </a:schemeClr>
            </a:solidFill>
            <a:prstDash val="lgDash"/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BD1D7FAB-362B-7F37-F29F-09AAE64F1E0C}"/>
              </a:ext>
            </a:extLst>
          </p:cNvPr>
          <p:cNvSpPr/>
          <p:nvPr/>
        </p:nvSpPr>
        <p:spPr>
          <a:xfrm>
            <a:off x="11083673" y="4084103"/>
            <a:ext cx="419100" cy="2996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1000" b="1" noProof="0"/>
              <a:t>-102%</a:t>
            </a:r>
            <a:endParaRPr lang="en-US" sz="1000" b="1" noProof="0"/>
          </a:p>
        </p:txBody>
      </p:sp>
    </p:spTree>
    <p:extLst>
      <p:ext uri="{BB962C8B-B14F-4D97-AF65-F5344CB8AC3E}">
        <p14:creationId xmlns:p14="http://schemas.microsoft.com/office/powerpoint/2010/main" val="368027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8F89F-01E1-37EA-D5A3-FD8DB8A34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8833CF74-9587-3329-26E5-B2105E651D52}"/>
              </a:ext>
            </a:extLst>
          </p:cNvPr>
          <p:cNvSpPr txBox="1"/>
          <p:nvPr/>
        </p:nvSpPr>
        <p:spPr>
          <a:xfrm>
            <a:off x="644765" y="3913913"/>
            <a:ext cx="4934940" cy="400110"/>
          </a:xfrm>
          <a:prstGeom prst="rect">
            <a:avLst/>
          </a:prstGeom>
          <a:noFill/>
          <a:ln w="3175">
            <a:noFill/>
          </a:ln>
        </p:spPr>
        <p:txBody>
          <a:bodyPr wrap="square" lIns="180000" rIns="72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Витрати на забезпечення електроенергію, </a:t>
            </a:r>
            <a:r>
              <a:rPr kumimoji="0" lang="uk-UA" sz="120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млн грн без ПДВ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uk-UA" sz="800" i="1">
                <a:solidFill>
                  <a:srgbClr val="151515"/>
                </a:solidFill>
                <a:latin typeface="Aptos"/>
              </a:rPr>
              <a:t>прогноз 12 місяців 2025</a:t>
            </a:r>
            <a:endParaRPr kumimoji="0" lang="uk-UA" sz="800" i="1" u="none" strike="noStrike" kern="1200" cap="none" spc="0" normalizeH="0" baseline="0" noProof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4FEF4-92E6-A0CB-16BE-4C4891D28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/>
              <a:t>Пілотний </a:t>
            </a:r>
            <a:r>
              <a:rPr lang="uk-UA" noProof="0" err="1"/>
              <a:t>проєкт</a:t>
            </a:r>
            <a:r>
              <a:rPr lang="uk-UA" noProof="0"/>
              <a:t> для </a:t>
            </a:r>
            <a:r>
              <a:rPr lang="uk-UA" noProof="0" err="1"/>
              <a:t>теплокомуненерго</a:t>
            </a:r>
            <a:endParaRPr lang="uk-UA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19CA07B-AC02-CFD5-2B4B-A52BB24FC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A" smtClean="0"/>
              <a:pPr/>
              <a:t>28</a:t>
            </a:fld>
            <a:endParaRPr lang="en-UA"/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FA10AAF5-C22B-7B6B-1D2F-88A8799268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/>
              <a:t>ЕКОНОМІЧНИЙ ЕФЕКТ</a:t>
            </a:r>
            <a:endParaRPr lang="LID4096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8413AED6-61D6-5FCB-14DE-525282BA1E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uk-UA" baseline="30000"/>
              <a:t>1</a:t>
            </a:r>
            <a:r>
              <a:rPr lang="uk-UA"/>
              <a:t> Вихідні дані див. окремий звіт</a:t>
            </a:r>
            <a:endParaRPr lang="LID4096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81BD2EE-B7E3-8BD1-F00D-7C185E5A5835}"/>
              </a:ext>
            </a:extLst>
          </p:cNvPr>
          <p:cNvSpPr/>
          <p:nvPr/>
        </p:nvSpPr>
        <p:spPr>
          <a:xfrm>
            <a:off x="644768" y="1142999"/>
            <a:ext cx="11226591" cy="1152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295" tIns="144000" rIns="74295" bIns="144000" rtlCol="0" anchor="t">
            <a:spAutoFit/>
          </a:bodyPr>
          <a:lstStyle/>
          <a:p>
            <a:pPr algn="just">
              <a:spcBef>
                <a:spcPts val="450"/>
              </a:spcBef>
              <a:spcAft>
                <a:spcPts val="750"/>
              </a:spcAft>
            </a:pPr>
            <a:r>
              <a:rPr lang="uk-UA" sz="1400" noProof="0">
                <a:solidFill>
                  <a:schemeClr val="tx1"/>
                </a:solidFill>
              </a:rPr>
              <a:t>Приклад </a:t>
            </a:r>
            <a:r>
              <a:rPr lang="uk-UA" sz="1400" noProof="0" err="1">
                <a:solidFill>
                  <a:schemeClr val="tx1"/>
                </a:solidFill>
              </a:rPr>
              <a:t>парнерського</a:t>
            </a:r>
            <a:r>
              <a:rPr lang="uk-UA" sz="1400" noProof="0">
                <a:solidFill>
                  <a:schemeClr val="tx1"/>
                </a:solidFill>
              </a:rPr>
              <a:t> проекту </a:t>
            </a:r>
            <a:r>
              <a:rPr lang="uk-UA" sz="1400" noProof="0" err="1">
                <a:solidFill>
                  <a:schemeClr val="tx1"/>
                </a:solidFill>
              </a:rPr>
              <a:t>проекту</a:t>
            </a:r>
            <a:r>
              <a:rPr lang="uk-UA" sz="1400" noProof="0">
                <a:solidFill>
                  <a:schemeClr val="tx1"/>
                </a:solidFill>
              </a:rPr>
              <a:t> з </a:t>
            </a:r>
            <a:r>
              <a:rPr lang="uk-UA" sz="1400" noProof="0" err="1">
                <a:solidFill>
                  <a:schemeClr val="tx1"/>
                </a:solidFill>
              </a:rPr>
              <a:t>теплокомуненерго</a:t>
            </a:r>
            <a:r>
              <a:rPr lang="uk-UA" sz="1400" noProof="0">
                <a:solidFill>
                  <a:schemeClr val="tx1"/>
                </a:solidFill>
              </a:rPr>
              <a:t> забезпечує теплопостачання міста, використовуючи газові котли для підігріву теплоносія. Передбачається встановлення двох газових </a:t>
            </a:r>
            <a:r>
              <a:rPr lang="uk-UA" sz="1400" noProof="0" err="1">
                <a:solidFill>
                  <a:schemeClr val="tx1"/>
                </a:solidFill>
              </a:rPr>
              <a:t>когенераційних</a:t>
            </a:r>
            <a:r>
              <a:rPr lang="uk-UA" sz="1400" noProof="0">
                <a:solidFill>
                  <a:schemeClr val="tx1"/>
                </a:solidFill>
              </a:rPr>
              <a:t> установок по 1,5 МВт на майданчиках </a:t>
            </a:r>
            <a:r>
              <a:rPr lang="uk-UA" sz="1400" noProof="0" err="1">
                <a:solidFill>
                  <a:schemeClr val="tx1"/>
                </a:solidFill>
              </a:rPr>
              <a:t>котелень</a:t>
            </a:r>
            <a:r>
              <a:rPr lang="uk-UA" sz="1400" noProof="0">
                <a:solidFill>
                  <a:schemeClr val="tx1"/>
                </a:solidFill>
              </a:rPr>
              <a:t>, одну з яких вже встановлено. Ключове завдання – комерційна оптимізація роботи генерації</a:t>
            </a:r>
            <a:r>
              <a:rPr lang="uk-UA" sz="1400">
                <a:solidFill>
                  <a:schemeClr val="tx1"/>
                </a:solidFill>
              </a:rPr>
              <a:t> </a:t>
            </a:r>
            <a:r>
              <a:rPr lang="uk-UA" sz="1400" noProof="0">
                <a:solidFill>
                  <a:schemeClr val="tx1"/>
                </a:solidFill>
              </a:rPr>
              <a:t>для максимізації економічного ефекту на користь міста як власника.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25CDF61-31A9-410F-ADC3-1109E130BACD}"/>
              </a:ext>
            </a:extLst>
          </p:cNvPr>
          <p:cNvCxnSpPr>
            <a:cxnSpLocks/>
          </p:cNvCxnSpPr>
          <p:nvPr/>
        </p:nvCxnSpPr>
        <p:spPr>
          <a:xfrm>
            <a:off x="645229" y="1142999"/>
            <a:ext cx="11240996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2024B09-30C8-26FB-D191-8D76996A525E}"/>
              </a:ext>
            </a:extLst>
          </p:cNvPr>
          <p:cNvCxnSpPr>
            <a:cxnSpLocks/>
          </p:cNvCxnSpPr>
          <p:nvPr/>
        </p:nvCxnSpPr>
        <p:spPr>
          <a:xfrm>
            <a:off x="645229" y="2080142"/>
            <a:ext cx="11240996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14B26A-9AA5-D308-DE0E-230A36806EC8}"/>
              </a:ext>
            </a:extLst>
          </p:cNvPr>
          <p:cNvSpPr/>
          <p:nvPr/>
        </p:nvSpPr>
        <p:spPr>
          <a:xfrm>
            <a:off x="644767" y="2201678"/>
            <a:ext cx="11226591" cy="506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295" tIns="144000" rIns="74295" bIns="144000" rtlCol="0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uk-UA" sz="1400" b="1" noProof="0">
                <a:solidFill>
                  <a:schemeClr val="tx1"/>
                </a:solidFill>
              </a:rPr>
              <a:t>Фінансове моделювання проведено за наступними кейсами</a:t>
            </a:r>
            <a:r>
              <a:rPr lang="uk-UA" sz="1400" b="1" baseline="30000" noProof="0">
                <a:solidFill>
                  <a:schemeClr val="tx1"/>
                </a:solidFill>
              </a:rPr>
              <a:t>1</a:t>
            </a:r>
            <a:r>
              <a:rPr lang="uk-UA" sz="1400" b="1" noProof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D6BB3B-B900-D835-9F05-E271E1F36B58}"/>
              </a:ext>
            </a:extLst>
          </p:cNvPr>
          <p:cNvSpPr txBox="1"/>
          <p:nvPr/>
        </p:nvSpPr>
        <p:spPr>
          <a:xfrm>
            <a:off x="644765" y="3008712"/>
            <a:ext cx="5152376" cy="654025"/>
          </a:xfrm>
          <a:prstGeom prst="rect">
            <a:avLst/>
          </a:prstGeom>
          <a:noFill/>
        </p:spPr>
        <p:txBody>
          <a:bodyPr wrap="square" lIns="180000" rIns="72000">
            <a:spAutoFit/>
          </a:bodyPr>
          <a:lstStyle/>
          <a:p>
            <a:pPr marL="285750" marR="0" lvl="0" indent="-192088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k-UA" sz="1050" b="1">
                <a:solidFill>
                  <a:srgbClr val="151515"/>
                </a:solidFill>
                <a:latin typeface="Aptos"/>
              </a:rPr>
              <a:t>Сценарій 1 </a:t>
            </a:r>
            <a:r>
              <a:rPr lang="uk-UA" sz="1050">
                <a:solidFill>
                  <a:srgbClr val="151515"/>
                </a:solidFill>
                <a:latin typeface="Aptos"/>
              </a:rPr>
              <a:t>– Задоволення виключно потреб майданчику, купівля нестачі</a:t>
            </a:r>
          </a:p>
          <a:p>
            <a:pPr marL="285750" marR="0" lvl="0" indent="-192088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05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Сценарій 2 </a:t>
            </a:r>
            <a:r>
              <a:rPr kumimoji="0" lang="uk-UA" sz="105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– Комерційна оптим</a:t>
            </a:r>
            <a:r>
              <a:rPr lang="uk-UA" sz="1050" noProof="0">
                <a:solidFill>
                  <a:srgbClr val="151515"/>
                </a:solidFill>
                <a:latin typeface="Aptos"/>
              </a:rPr>
              <a:t>ізація</a:t>
            </a:r>
            <a:r>
              <a:rPr lang="uk-UA" sz="1050">
                <a:solidFill>
                  <a:srgbClr val="151515"/>
                </a:solidFill>
                <a:latin typeface="Aptos"/>
              </a:rPr>
              <a:t> нової генерації, яка передбачає продаж надлишків електроенергії в години високих цін на енергоринку</a:t>
            </a:r>
            <a:endParaRPr kumimoji="0" lang="uk-UA" sz="1050" b="0" i="0" u="none" strike="noStrike" kern="1200" cap="none" spc="0" normalizeH="0" baseline="0" noProof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7E5E77E2-93EE-91A9-10C8-956336C73D8D}"/>
              </a:ext>
            </a:extLst>
          </p:cNvPr>
          <p:cNvGraphicFramePr/>
          <p:nvPr/>
        </p:nvGraphicFramePr>
        <p:xfrm>
          <a:off x="644766" y="4754989"/>
          <a:ext cx="2857241" cy="1632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A65B951-27B7-A5B2-BA7E-8626F5C7462D}"/>
              </a:ext>
            </a:extLst>
          </p:cNvPr>
          <p:cNvSpPr/>
          <p:nvPr/>
        </p:nvSpPr>
        <p:spPr>
          <a:xfrm>
            <a:off x="644767" y="3806055"/>
            <a:ext cx="5152378" cy="2683656"/>
          </a:xfrm>
          <a:prstGeom prst="rect">
            <a:avLst/>
          </a:prstGeom>
          <a:noFill/>
          <a:ln w="3175">
            <a:solidFill>
              <a:srgbClr val="2039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1DB6786-1634-4445-7005-713FEBA23F8A}"/>
              </a:ext>
            </a:extLst>
          </p:cNvPr>
          <p:cNvSpPr/>
          <p:nvPr/>
        </p:nvSpPr>
        <p:spPr>
          <a:xfrm>
            <a:off x="3718649" y="4648947"/>
            <a:ext cx="1939201" cy="1413931"/>
          </a:xfrm>
          <a:prstGeom prst="rect">
            <a:avLst/>
          </a:prstGeom>
          <a:solidFill>
            <a:srgbClr val="2039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b="1" noProof="0">
                <a:solidFill>
                  <a:schemeClr val="bg1"/>
                </a:solidFill>
              </a:rPr>
              <a:t>Для уже встановленої генерації комерційна оптимізація дозволить скоротити витрати в 4,4 рази та зекономити 13,5 млн грн за рік</a:t>
            </a:r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ECC84F1C-85FE-7DBA-68C0-4CD11F0BC78B}"/>
              </a:ext>
            </a:extLst>
          </p:cNvPr>
          <p:cNvSpPr/>
          <p:nvPr/>
        </p:nvSpPr>
        <p:spPr>
          <a:xfrm flipH="1">
            <a:off x="1426368" y="4654817"/>
            <a:ext cx="1291607" cy="900640"/>
          </a:xfrm>
          <a:custGeom>
            <a:avLst/>
            <a:gdLst>
              <a:gd name="connsiteX0" fmla="*/ 0 w 679450"/>
              <a:gd name="connsiteY0" fmla="*/ 942975 h 942975"/>
              <a:gd name="connsiteX1" fmla="*/ 0 w 679450"/>
              <a:gd name="connsiteY1" fmla="*/ 0 h 942975"/>
              <a:gd name="connsiteX2" fmla="*/ 679450 w 679450"/>
              <a:gd name="connsiteY2" fmla="*/ 0 h 942975"/>
              <a:gd name="connsiteX3" fmla="*/ 679450 w 679450"/>
              <a:gd name="connsiteY3" fmla="*/ 533400 h 942975"/>
              <a:gd name="connsiteX0" fmla="*/ 0 w 682689"/>
              <a:gd name="connsiteY0" fmla="*/ 942975 h 942975"/>
              <a:gd name="connsiteX1" fmla="*/ 0 w 682689"/>
              <a:gd name="connsiteY1" fmla="*/ 0 h 942975"/>
              <a:gd name="connsiteX2" fmla="*/ 679450 w 682689"/>
              <a:gd name="connsiteY2" fmla="*/ 0 h 942975"/>
              <a:gd name="connsiteX3" fmla="*/ 682689 w 682689"/>
              <a:gd name="connsiteY3" fmla="*/ 379217 h 942975"/>
              <a:gd name="connsiteX0" fmla="*/ 0 w 679450"/>
              <a:gd name="connsiteY0" fmla="*/ 942975 h 942975"/>
              <a:gd name="connsiteX1" fmla="*/ 0 w 679450"/>
              <a:gd name="connsiteY1" fmla="*/ 0 h 942975"/>
              <a:gd name="connsiteX2" fmla="*/ 679450 w 679450"/>
              <a:gd name="connsiteY2" fmla="*/ 0 h 942975"/>
              <a:gd name="connsiteX3" fmla="*/ 679450 w 679450"/>
              <a:gd name="connsiteY3" fmla="*/ 379217 h 942975"/>
              <a:gd name="connsiteX0" fmla="*/ 0 w 679450"/>
              <a:gd name="connsiteY0" fmla="*/ 2009407 h 2009407"/>
              <a:gd name="connsiteX1" fmla="*/ 0 w 679450"/>
              <a:gd name="connsiteY1" fmla="*/ 0 h 2009407"/>
              <a:gd name="connsiteX2" fmla="*/ 679450 w 679450"/>
              <a:gd name="connsiteY2" fmla="*/ 0 h 2009407"/>
              <a:gd name="connsiteX3" fmla="*/ 679450 w 679450"/>
              <a:gd name="connsiteY3" fmla="*/ 379217 h 2009407"/>
              <a:gd name="connsiteX0" fmla="*/ 0 w 679450"/>
              <a:gd name="connsiteY0" fmla="*/ 1456918 h 1456918"/>
              <a:gd name="connsiteX1" fmla="*/ 0 w 679450"/>
              <a:gd name="connsiteY1" fmla="*/ 0 h 1456918"/>
              <a:gd name="connsiteX2" fmla="*/ 679450 w 679450"/>
              <a:gd name="connsiteY2" fmla="*/ 0 h 1456918"/>
              <a:gd name="connsiteX3" fmla="*/ 679450 w 679450"/>
              <a:gd name="connsiteY3" fmla="*/ 379217 h 1456918"/>
              <a:gd name="connsiteX0" fmla="*/ 0 w 679450"/>
              <a:gd name="connsiteY0" fmla="*/ 1456918 h 1456918"/>
              <a:gd name="connsiteX1" fmla="*/ 0 w 679450"/>
              <a:gd name="connsiteY1" fmla="*/ 0 h 1456918"/>
              <a:gd name="connsiteX2" fmla="*/ 679450 w 679450"/>
              <a:gd name="connsiteY2" fmla="*/ 0 h 1456918"/>
              <a:gd name="connsiteX3" fmla="*/ 679450 w 679450"/>
              <a:gd name="connsiteY3" fmla="*/ 485218 h 1456918"/>
              <a:gd name="connsiteX0" fmla="*/ 0 w 679450"/>
              <a:gd name="connsiteY0" fmla="*/ 1456918 h 1456918"/>
              <a:gd name="connsiteX1" fmla="*/ 0 w 679450"/>
              <a:gd name="connsiteY1" fmla="*/ 0 h 1456918"/>
              <a:gd name="connsiteX2" fmla="*/ 679450 w 679450"/>
              <a:gd name="connsiteY2" fmla="*/ 0 h 1456918"/>
              <a:gd name="connsiteX3" fmla="*/ 679450 w 679450"/>
              <a:gd name="connsiteY3" fmla="*/ 130832 h 1456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50" h="1456918">
                <a:moveTo>
                  <a:pt x="0" y="1456918"/>
                </a:moveTo>
                <a:lnTo>
                  <a:pt x="0" y="0"/>
                </a:lnTo>
                <a:lnTo>
                  <a:pt x="679450" y="0"/>
                </a:lnTo>
                <a:lnTo>
                  <a:pt x="679450" y="130832"/>
                </a:lnTo>
              </a:path>
            </a:pathLst>
          </a:custGeom>
          <a:ln w="3175">
            <a:solidFill>
              <a:schemeClr val="bg1">
                <a:lumMod val="50000"/>
              </a:schemeClr>
            </a:solidFill>
            <a:prstDash val="lgDash"/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B595226-8BDF-497C-1C50-EE9E3AB10865}"/>
              </a:ext>
            </a:extLst>
          </p:cNvPr>
          <p:cNvSpPr/>
          <p:nvPr/>
        </p:nvSpPr>
        <p:spPr>
          <a:xfrm>
            <a:off x="1765369" y="4568926"/>
            <a:ext cx="613604" cy="1860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1000" b="1" noProof="0"/>
              <a:t>-13,5 млн</a:t>
            </a:r>
            <a:endParaRPr lang="en-US" sz="1000" b="1" noProof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C8E732-68CA-6E60-38C3-CBC66CB997E4}"/>
              </a:ext>
            </a:extLst>
          </p:cNvPr>
          <p:cNvSpPr txBox="1"/>
          <p:nvPr/>
        </p:nvSpPr>
        <p:spPr>
          <a:xfrm>
            <a:off x="644765" y="2707934"/>
            <a:ext cx="5152377" cy="276999"/>
          </a:xfrm>
          <a:prstGeom prst="rect">
            <a:avLst/>
          </a:prstGeom>
          <a:solidFill>
            <a:srgbClr val="DCE2F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Майданчик №1 </a:t>
            </a: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зі встановленою КГУ 1,5 МВт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48FECC-13B0-2B4B-8B6F-C25A5023370F}"/>
              </a:ext>
            </a:extLst>
          </p:cNvPr>
          <p:cNvSpPr txBox="1"/>
          <p:nvPr/>
        </p:nvSpPr>
        <p:spPr>
          <a:xfrm>
            <a:off x="6730755" y="3908044"/>
            <a:ext cx="4934940" cy="400110"/>
          </a:xfrm>
          <a:prstGeom prst="rect">
            <a:avLst/>
          </a:prstGeom>
          <a:noFill/>
          <a:ln w="3175">
            <a:noFill/>
          </a:ln>
        </p:spPr>
        <p:txBody>
          <a:bodyPr wrap="square" lIns="180000" rIns="72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Витрати на забезпечення електроенергію, </a:t>
            </a:r>
            <a:r>
              <a:rPr kumimoji="0" lang="uk-UA" sz="120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млн грн без ПДВ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uk-UA" sz="800" i="1">
                <a:solidFill>
                  <a:srgbClr val="151515"/>
                </a:solidFill>
                <a:latin typeface="Aptos"/>
              </a:rPr>
              <a:t>прогноз 12 місяців 2025</a:t>
            </a:r>
            <a:endParaRPr kumimoji="0" lang="uk-UA" sz="800" i="1" u="none" strike="noStrike" kern="1200" cap="none" spc="0" normalizeH="0" baseline="0" noProof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8FA43D-D404-D196-6F47-73A1EFC695CA}"/>
              </a:ext>
            </a:extLst>
          </p:cNvPr>
          <p:cNvSpPr txBox="1"/>
          <p:nvPr/>
        </p:nvSpPr>
        <p:spPr>
          <a:xfrm>
            <a:off x="6730755" y="3002843"/>
            <a:ext cx="5152376" cy="654025"/>
          </a:xfrm>
          <a:prstGeom prst="rect">
            <a:avLst/>
          </a:prstGeom>
          <a:noFill/>
        </p:spPr>
        <p:txBody>
          <a:bodyPr wrap="square" lIns="180000" rIns="72000">
            <a:spAutoFit/>
          </a:bodyPr>
          <a:lstStyle/>
          <a:p>
            <a:pPr marL="285750" marR="0" lvl="0" indent="-192088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k-UA" sz="1050" b="1">
                <a:solidFill>
                  <a:srgbClr val="151515"/>
                </a:solidFill>
                <a:latin typeface="Aptos"/>
              </a:rPr>
              <a:t>Сценарій 1 </a:t>
            </a:r>
            <a:r>
              <a:rPr lang="uk-UA" sz="1050">
                <a:solidFill>
                  <a:srgbClr val="151515"/>
                </a:solidFill>
                <a:latin typeface="Aptos"/>
              </a:rPr>
              <a:t>– Купівля потрібної електроенергії на ринку</a:t>
            </a:r>
          </a:p>
          <a:p>
            <a:pPr marL="285750" marR="0" lvl="0" indent="-192088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05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Сценарій 2 </a:t>
            </a:r>
            <a:r>
              <a:rPr kumimoji="0" lang="uk-UA" sz="105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– Встановлення КГУ 1,5 МВт + комерційна оптим</a:t>
            </a:r>
            <a:r>
              <a:rPr lang="uk-UA" sz="1050" noProof="0">
                <a:solidFill>
                  <a:srgbClr val="151515"/>
                </a:solidFill>
                <a:latin typeface="Aptos"/>
              </a:rPr>
              <a:t>ізація</a:t>
            </a:r>
            <a:r>
              <a:rPr lang="uk-UA" sz="1050">
                <a:solidFill>
                  <a:srgbClr val="151515"/>
                </a:solidFill>
                <a:latin typeface="Aptos"/>
              </a:rPr>
              <a:t> генерації, яка передбачає продаж надлишків в години високих цін на енергоринку</a:t>
            </a:r>
            <a:endParaRPr kumimoji="0" lang="uk-UA" sz="1050" b="0" i="0" u="none" strike="noStrike" kern="1200" cap="none" spc="0" normalizeH="0" baseline="0" noProof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graphicFrame>
        <p:nvGraphicFramePr>
          <p:cNvPr id="32" name="Диаграмма 31">
            <a:extLst>
              <a:ext uri="{FF2B5EF4-FFF2-40B4-BE49-F238E27FC236}">
                <a16:creationId xmlns:a16="http://schemas.microsoft.com/office/drawing/2014/main" id="{9DE753EE-AE80-BD70-4F4F-30B47B32CD48}"/>
              </a:ext>
            </a:extLst>
          </p:cNvPr>
          <p:cNvGraphicFramePr/>
          <p:nvPr/>
        </p:nvGraphicFramePr>
        <p:xfrm>
          <a:off x="6730756" y="4796745"/>
          <a:ext cx="2857241" cy="1632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365B183-D273-12DA-909B-D255427D5C5C}"/>
              </a:ext>
            </a:extLst>
          </p:cNvPr>
          <p:cNvSpPr/>
          <p:nvPr/>
        </p:nvSpPr>
        <p:spPr>
          <a:xfrm>
            <a:off x="6730757" y="3800186"/>
            <a:ext cx="5152378" cy="2683656"/>
          </a:xfrm>
          <a:prstGeom prst="rect">
            <a:avLst/>
          </a:prstGeom>
          <a:noFill/>
          <a:ln w="3175">
            <a:solidFill>
              <a:srgbClr val="2039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FF15559-402D-6210-8E03-8868E384FEFD}"/>
              </a:ext>
            </a:extLst>
          </p:cNvPr>
          <p:cNvSpPr/>
          <p:nvPr/>
        </p:nvSpPr>
        <p:spPr>
          <a:xfrm>
            <a:off x="9585564" y="4648947"/>
            <a:ext cx="2160000" cy="1413931"/>
          </a:xfrm>
          <a:prstGeom prst="rect">
            <a:avLst/>
          </a:prstGeom>
          <a:solidFill>
            <a:srgbClr val="2039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b="1" noProof="0">
                <a:solidFill>
                  <a:schemeClr val="bg1"/>
                </a:solidFill>
              </a:rPr>
              <a:t>Встановлення нової установки на майданчику №2 за умови якісної комерційної </a:t>
            </a:r>
            <a:r>
              <a:rPr lang="uk-UA" sz="1200" b="1">
                <a:solidFill>
                  <a:schemeClr val="bg1"/>
                </a:solidFill>
              </a:rPr>
              <a:t>оптимізації дозволить </a:t>
            </a:r>
            <a:r>
              <a:rPr lang="uk-UA" sz="1200" b="1" noProof="0">
                <a:solidFill>
                  <a:schemeClr val="bg1"/>
                </a:solidFill>
              </a:rPr>
              <a:t>покрити витрати на електроенергію</a:t>
            </a:r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76B73C69-8F3F-FF41-AE93-3FDCA5B96168}"/>
              </a:ext>
            </a:extLst>
          </p:cNvPr>
          <p:cNvSpPr/>
          <p:nvPr/>
        </p:nvSpPr>
        <p:spPr>
          <a:xfrm flipH="1">
            <a:off x="7512358" y="4648948"/>
            <a:ext cx="1291607" cy="1103840"/>
          </a:xfrm>
          <a:custGeom>
            <a:avLst/>
            <a:gdLst>
              <a:gd name="connsiteX0" fmla="*/ 0 w 679450"/>
              <a:gd name="connsiteY0" fmla="*/ 942975 h 942975"/>
              <a:gd name="connsiteX1" fmla="*/ 0 w 679450"/>
              <a:gd name="connsiteY1" fmla="*/ 0 h 942975"/>
              <a:gd name="connsiteX2" fmla="*/ 679450 w 679450"/>
              <a:gd name="connsiteY2" fmla="*/ 0 h 942975"/>
              <a:gd name="connsiteX3" fmla="*/ 679450 w 679450"/>
              <a:gd name="connsiteY3" fmla="*/ 533400 h 942975"/>
              <a:gd name="connsiteX0" fmla="*/ 0 w 682689"/>
              <a:gd name="connsiteY0" fmla="*/ 942975 h 942975"/>
              <a:gd name="connsiteX1" fmla="*/ 0 w 682689"/>
              <a:gd name="connsiteY1" fmla="*/ 0 h 942975"/>
              <a:gd name="connsiteX2" fmla="*/ 679450 w 682689"/>
              <a:gd name="connsiteY2" fmla="*/ 0 h 942975"/>
              <a:gd name="connsiteX3" fmla="*/ 682689 w 682689"/>
              <a:gd name="connsiteY3" fmla="*/ 379217 h 942975"/>
              <a:gd name="connsiteX0" fmla="*/ 0 w 679450"/>
              <a:gd name="connsiteY0" fmla="*/ 942975 h 942975"/>
              <a:gd name="connsiteX1" fmla="*/ 0 w 679450"/>
              <a:gd name="connsiteY1" fmla="*/ 0 h 942975"/>
              <a:gd name="connsiteX2" fmla="*/ 679450 w 679450"/>
              <a:gd name="connsiteY2" fmla="*/ 0 h 942975"/>
              <a:gd name="connsiteX3" fmla="*/ 679450 w 679450"/>
              <a:gd name="connsiteY3" fmla="*/ 379217 h 942975"/>
              <a:gd name="connsiteX0" fmla="*/ 0 w 679450"/>
              <a:gd name="connsiteY0" fmla="*/ 2009407 h 2009407"/>
              <a:gd name="connsiteX1" fmla="*/ 0 w 679450"/>
              <a:gd name="connsiteY1" fmla="*/ 0 h 2009407"/>
              <a:gd name="connsiteX2" fmla="*/ 679450 w 679450"/>
              <a:gd name="connsiteY2" fmla="*/ 0 h 2009407"/>
              <a:gd name="connsiteX3" fmla="*/ 679450 w 679450"/>
              <a:gd name="connsiteY3" fmla="*/ 379217 h 2009407"/>
              <a:gd name="connsiteX0" fmla="*/ 0 w 679450"/>
              <a:gd name="connsiteY0" fmla="*/ 1456918 h 1456918"/>
              <a:gd name="connsiteX1" fmla="*/ 0 w 679450"/>
              <a:gd name="connsiteY1" fmla="*/ 0 h 1456918"/>
              <a:gd name="connsiteX2" fmla="*/ 679450 w 679450"/>
              <a:gd name="connsiteY2" fmla="*/ 0 h 1456918"/>
              <a:gd name="connsiteX3" fmla="*/ 679450 w 679450"/>
              <a:gd name="connsiteY3" fmla="*/ 379217 h 1456918"/>
              <a:gd name="connsiteX0" fmla="*/ 0 w 679450"/>
              <a:gd name="connsiteY0" fmla="*/ 1456918 h 1456918"/>
              <a:gd name="connsiteX1" fmla="*/ 0 w 679450"/>
              <a:gd name="connsiteY1" fmla="*/ 0 h 1456918"/>
              <a:gd name="connsiteX2" fmla="*/ 679450 w 679450"/>
              <a:gd name="connsiteY2" fmla="*/ 0 h 1456918"/>
              <a:gd name="connsiteX3" fmla="*/ 679450 w 679450"/>
              <a:gd name="connsiteY3" fmla="*/ 485218 h 1456918"/>
              <a:gd name="connsiteX0" fmla="*/ 0 w 679450"/>
              <a:gd name="connsiteY0" fmla="*/ 1456918 h 1456918"/>
              <a:gd name="connsiteX1" fmla="*/ 0 w 679450"/>
              <a:gd name="connsiteY1" fmla="*/ 0 h 1456918"/>
              <a:gd name="connsiteX2" fmla="*/ 679450 w 679450"/>
              <a:gd name="connsiteY2" fmla="*/ 0 h 1456918"/>
              <a:gd name="connsiteX3" fmla="*/ 679450 w 679450"/>
              <a:gd name="connsiteY3" fmla="*/ 130832 h 1456918"/>
              <a:gd name="connsiteX0" fmla="*/ 0 w 679450"/>
              <a:gd name="connsiteY0" fmla="*/ 1785624 h 1785624"/>
              <a:gd name="connsiteX1" fmla="*/ 0 w 679450"/>
              <a:gd name="connsiteY1" fmla="*/ 0 h 1785624"/>
              <a:gd name="connsiteX2" fmla="*/ 679450 w 679450"/>
              <a:gd name="connsiteY2" fmla="*/ 0 h 1785624"/>
              <a:gd name="connsiteX3" fmla="*/ 679450 w 679450"/>
              <a:gd name="connsiteY3" fmla="*/ 130832 h 17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50" h="1785624">
                <a:moveTo>
                  <a:pt x="0" y="1785624"/>
                </a:moveTo>
                <a:lnTo>
                  <a:pt x="0" y="0"/>
                </a:lnTo>
                <a:lnTo>
                  <a:pt x="679450" y="0"/>
                </a:lnTo>
                <a:lnTo>
                  <a:pt x="679450" y="130832"/>
                </a:lnTo>
              </a:path>
            </a:pathLst>
          </a:custGeom>
          <a:ln w="3175">
            <a:solidFill>
              <a:schemeClr val="bg1">
                <a:lumMod val="50000"/>
              </a:schemeClr>
            </a:solidFill>
            <a:prstDash val="lgDash"/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301C597-CB31-6959-B8AA-BEC116253EB7}"/>
              </a:ext>
            </a:extLst>
          </p:cNvPr>
          <p:cNvSpPr/>
          <p:nvPr/>
        </p:nvSpPr>
        <p:spPr>
          <a:xfrm>
            <a:off x="7851359" y="4563057"/>
            <a:ext cx="613604" cy="1860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1000" b="1" noProof="0"/>
              <a:t>-24,1 млн</a:t>
            </a:r>
            <a:endParaRPr lang="en-US" sz="1000" b="1" noProof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B01EA0-75F3-8990-A6B1-FA6045F5D631}"/>
              </a:ext>
            </a:extLst>
          </p:cNvPr>
          <p:cNvSpPr txBox="1"/>
          <p:nvPr/>
        </p:nvSpPr>
        <p:spPr>
          <a:xfrm>
            <a:off x="6730755" y="2702065"/>
            <a:ext cx="5152377" cy="276999"/>
          </a:xfrm>
          <a:prstGeom prst="rect">
            <a:avLst/>
          </a:prstGeom>
          <a:solidFill>
            <a:srgbClr val="DCE2F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Майданчик №2</a:t>
            </a:r>
          </a:p>
        </p:txBody>
      </p:sp>
    </p:spTree>
    <p:extLst>
      <p:ext uri="{BB962C8B-B14F-4D97-AF65-F5344CB8AC3E}">
        <p14:creationId xmlns:p14="http://schemas.microsoft.com/office/powerpoint/2010/main" val="1556904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DB2BB-01AB-5536-FC07-868B43A69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74EBB-C582-2BA9-B443-4D76380D1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Потенційний дохід окремого </a:t>
            </a:r>
            <a:r>
              <a:rPr lang="uk-UA" noProof="0"/>
              <a:t>бізнесу   |   </a:t>
            </a:r>
            <a:r>
              <a:rPr lang="uk-UA" b="0" noProof="0">
                <a:latin typeface="Aptos" panose="020B0004020202020204" pitchFamily="34" charset="0"/>
              </a:rPr>
              <a:t>Газова генерація</a:t>
            </a:r>
            <a:endParaRPr lang="LID4096" b="0">
              <a:latin typeface="Aptos" panose="020B0004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B1087F9-747F-14C0-4C2B-18C9030C9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4294D-EC2D-A644-BBA3-5CA4026C467C}" type="slidenum">
              <a:rPr kumimoji="0" lang="en-UA" sz="900" b="0" i="0" u="none" strike="noStrike" kern="1200" cap="none" spc="0" normalizeH="0" baseline="0" noProof="0" smtClean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A" sz="900" b="0" i="0" u="none" strike="noStrike" kern="1200" cap="none" spc="0" normalizeH="0" baseline="0" noProof="0">
              <a:ln>
                <a:noFill/>
              </a:ln>
              <a:solidFill>
                <a:srgbClr val="173A99"/>
              </a:solidFill>
              <a:effectLst/>
              <a:uLnTx/>
              <a:uFillTx/>
              <a:latin typeface="Aptos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CF70EB36-BCC6-34D1-2121-4452B21AE8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/>
              <a:t>ЕКОНОМІЧНИЙ ЕФЕКТ</a:t>
            </a:r>
            <a:endParaRPr lang="LID4096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4D76D5-9553-4188-44E8-F5FE5DF59F33}"/>
              </a:ext>
            </a:extLst>
          </p:cNvPr>
          <p:cNvSpPr/>
          <p:nvPr/>
        </p:nvSpPr>
        <p:spPr>
          <a:xfrm>
            <a:off x="644768" y="1142999"/>
            <a:ext cx="11226591" cy="72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295" tIns="144000" rIns="74295" bIns="14400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ea typeface="+mn-ea"/>
                <a:cs typeface="+mn-cs"/>
              </a:rPr>
              <a:t>Для того, щоб оцінити економічний ефект від генерації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uk-UA" sz="14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ea typeface="+mn-ea"/>
                <a:cs typeface="+mn-cs"/>
              </a:rPr>
              <a:t>електроенергії на установках 2х1,5 МВт як окремого бізнесу, без прив’язки до споживання підприємства, нижче наведено результати фінансового моделювання на прикладі 12 місяців 2025.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E32CB2B-3D16-4F57-2FF8-BA050C2806D5}"/>
              </a:ext>
            </a:extLst>
          </p:cNvPr>
          <p:cNvCxnSpPr>
            <a:cxnSpLocks/>
          </p:cNvCxnSpPr>
          <p:nvPr/>
        </p:nvCxnSpPr>
        <p:spPr>
          <a:xfrm>
            <a:off x="645229" y="1142999"/>
            <a:ext cx="11240996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BD01076-6420-DDB0-278F-4232CCA8FCA4}"/>
              </a:ext>
            </a:extLst>
          </p:cNvPr>
          <p:cNvCxnSpPr>
            <a:cxnSpLocks/>
          </p:cNvCxnSpPr>
          <p:nvPr/>
        </p:nvCxnSpPr>
        <p:spPr>
          <a:xfrm>
            <a:off x="645229" y="1864699"/>
            <a:ext cx="11240996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F9C04305-81EE-0FD4-14DC-4C0CB07B5C1D}"/>
              </a:ext>
            </a:extLst>
          </p:cNvPr>
          <p:cNvGraphicFramePr/>
          <p:nvPr/>
        </p:nvGraphicFramePr>
        <p:xfrm>
          <a:off x="238363" y="2586398"/>
          <a:ext cx="8887163" cy="4082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408F9F7-7FE9-E4CF-B09D-3F829C9C1E11}"/>
              </a:ext>
            </a:extLst>
          </p:cNvPr>
          <p:cNvSpPr txBox="1"/>
          <p:nvPr/>
        </p:nvSpPr>
        <p:spPr>
          <a:xfrm>
            <a:off x="551319" y="2151061"/>
            <a:ext cx="421181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Економічний ефект накопичувано, </a:t>
            </a: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млн грн без ПДВ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9A2BE70-8C00-4DA1-4A6F-80397CB1C70A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8448675" y="4095740"/>
            <a:ext cx="916997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lg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01ED96D-7871-94BB-CB86-C3296BE2C295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8289636" y="3181924"/>
            <a:ext cx="1076037" cy="1"/>
          </a:xfrm>
          <a:prstGeom prst="line">
            <a:avLst/>
          </a:prstGeom>
          <a:ln w="3175">
            <a:solidFill>
              <a:srgbClr val="173A99"/>
            </a:solidFill>
            <a:prstDash val="lgDash"/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DA8808B-2324-3DF6-FF1F-91F437F81ACE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8289635" y="5055162"/>
            <a:ext cx="1076037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lgDash"/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031A12D-63B2-9C17-E59A-A74D3F28B6C8}"/>
              </a:ext>
            </a:extLst>
          </p:cNvPr>
          <p:cNvSpPr/>
          <p:nvPr/>
        </p:nvSpPr>
        <p:spPr>
          <a:xfrm>
            <a:off x="9365673" y="2872512"/>
            <a:ext cx="2505685" cy="618823"/>
          </a:xfrm>
          <a:prstGeom prst="rect">
            <a:avLst/>
          </a:prstGeom>
          <a:noFill/>
          <a:ln w="3175">
            <a:solidFill>
              <a:srgbClr val="173A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ea typeface="+mn-ea"/>
                <a:cs typeface="+mn-cs"/>
              </a:rPr>
              <a:t>111,2 млн грн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ea typeface="+mn-ea"/>
                <a:cs typeface="+mn-cs"/>
              </a:rPr>
              <a:t>Дохід від продажу електроенергії за оптимізованим графіком</a:t>
            </a:r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srgbClr val="15151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38FA420-1E10-DC63-587A-227FBE1A50E9}"/>
              </a:ext>
            </a:extLst>
          </p:cNvPr>
          <p:cNvSpPr/>
          <p:nvPr/>
        </p:nvSpPr>
        <p:spPr>
          <a:xfrm>
            <a:off x="9365672" y="4745750"/>
            <a:ext cx="2505685" cy="618823"/>
          </a:xfrm>
          <a:prstGeom prst="rect">
            <a:avLst/>
          </a:prstGeom>
          <a:noFill/>
          <a:ln w="3175">
            <a:solidFill>
              <a:srgbClr val="173A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ea typeface="+mn-ea"/>
                <a:cs typeface="+mn-cs"/>
              </a:rPr>
              <a:t>79,4 млн грн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ea typeface="+mn-ea"/>
                <a:cs typeface="+mn-cs"/>
              </a:rPr>
              <a:t>Витрати на генерацію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ea typeface="+mn-ea"/>
                <a:cs typeface="+mn-cs"/>
              </a:rPr>
              <a:t>94% газ  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| </a:t>
            </a: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ea typeface="+mn-ea"/>
                <a:cs typeface="+mn-cs"/>
              </a:rPr>
              <a:t>    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ea typeface="+mn-ea"/>
                <a:cs typeface="+mn-cs"/>
              </a:rPr>
              <a:t>6% </a:t>
            </a: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ea typeface="+mn-ea"/>
                <a:cs typeface="+mn-cs"/>
              </a:rPr>
              <a:t>інші витрати</a:t>
            </a:r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srgbClr val="15151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DF5A69F-0BDB-5F71-98E0-D36B17FF394A}"/>
              </a:ext>
            </a:extLst>
          </p:cNvPr>
          <p:cNvSpPr/>
          <p:nvPr/>
        </p:nvSpPr>
        <p:spPr>
          <a:xfrm>
            <a:off x="9365672" y="3863274"/>
            <a:ext cx="2505685" cy="464932"/>
          </a:xfrm>
          <a:prstGeom prst="rect">
            <a:avLst/>
          </a:prstGeom>
          <a:solidFill>
            <a:srgbClr val="173A99"/>
          </a:solidFill>
          <a:ln>
            <a:solidFill>
              <a:srgbClr val="173A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31,9 млн грн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EBITDA 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за 12 </a:t>
            </a: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місяців</a:t>
            </a:r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220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74868-3FB6-A3F5-37D2-05D8787D2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C7490B13-281F-87CB-A896-4A8F5054CDEE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uk-UA" noProof="0">
                <a:latin typeface="Aptos"/>
              </a:rPr>
              <a:t>Аналіз використання наявної генерації в розпорядженні ОТГ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C662AD6-3D44-A45A-F474-14D20C1D4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A" smtClean="0"/>
              <a:pPr/>
              <a:t>3</a:t>
            </a:fld>
            <a:endParaRPr lang="en-UA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3E24A72-079C-339C-77D9-05E27A53392D}"/>
              </a:ext>
            </a:extLst>
          </p:cNvPr>
          <p:cNvGraphicFramePr>
            <a:graphicFrameLocks noGrp="1"/>
          </p:cNvGraphicFramePr>
          <p:nvPr/>
        </p:nvGraphicFramePr>
        <p:xfrm>
          <a:off x="210000" y="1275627"/>
          <a:ext cx="11772000" cy="38968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8000">
                  <a:extLst>
                    <a:ext uri="{9D8B030D-6E8A-4147-A177-3AD203B41FA5}">
                      <a16:colId xmlns:a16="http://schemas.microsoft.com/office/drawing/2014/main" val="1271500039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1154226208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3339030987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967508535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17516916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uk-UA" sz="1200" noProof="0"/>
                    </a:p>
                  </a:txBody>
                  <a:tcPr anchor="ctr">
                    <a:lnR w="12700" cmpd="sng">
                      <a:noFill/>
                    </a:ln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sz="1600" b="1" noProof="0">
                          <a:solidFill>
                            <a:schemeClr val="bg1"/>
                          </a:solidFill>
                        </a:rPr>
                        <a:t>ВІДОВІДНІСТЬ КРИТЕРІЯМ РОЗПОДІЛЕНОЇ ГЕНЕРАЦІЇ ТА ПОТРЕБАМ</a:t>
                      </a:r>
                    </a:p>
                    <a:p>
                      <a:pPr algn="l"/>
                      <a:r>
                        <a:rPr lang="uk-UA" sz="1100" b="1" noProof="0">
                          <a:solidFill>
                            <a:schemeClr val="bg1"/>
                          </a:solidFill>
                        </a:rPr>
                        <a:t>     </a:t>
                      </a:r>
                      <a:r>
                        <a:rPr lang="en-US" sz="1100" b="1" noProof="0">
                          <a:solidFill>
                            <a:schemeClr val="bg1"/>
                          </a:solidFill>
                        </a:rPr>
                        <a:t>                    </a:t>
                      </a:r>
                      <a:endParaRPr lang="uk-UA" sz="1400" b="1" noProof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99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uk-UA" sz="1200" b="1" noProof="0"/>
                    </a:p>
                  </a:txBody>
                  <a:tcPr anchor="ctr">
                    <a:lnB w="3175" cap="flat" cmpd="sng" algn="ctr">
                      <a:solidFill>
                        <a:srgbClr val="173A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uk-UA" sz="1200" b="1" noProof="0"/>
                    </a:p>
                  </a:txBody>
                  <a:tcPr anchor="ctr">
                    <a:lnB w="3175" cap="flat" cmpd="sng" algn="ctr">
                      <a:solidFill>
                        <a:srgbClr val="173A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uk-UA" sz="1200" b="1" noProof="0"/>
                    </a:p>
                  </a:txBody>
                  <a:tcPr anchor="ctr">
                    <a:lnB w="3175" cap="flat" cmpd="sng" algn="ctr">
                      <a:solidFill>
                        <a:srgbClr val="173A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924874"/>
                  </a:ext>
                </a:extLst>
              </a:tr>
              <a:tr h="495429">
                <a:tc>
                  <a:txBody>
                    <a:bodyPr/>
                    <a:lstStyle/>
                    <a:p>
                      <a:endParaRPr lang="uk-UA" sz="1200" noProof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50" b="0" noProof="0">
                          <a:solidFill>
                            <a:srgbClr val="203993"/>
                          </a:solidFill>
                        </a:rPr>
                        <a:t>аварійне джерело</a:t>
                      </a:r>
                    </a:p>
                    <a:p>
                      <a:pPr algn="ctr"/>
                      <a:r>
                        <a:rPr lang="uk-UA" sz="1050" b="0" noProof="0">
                          <a:solidFill>
                            <a:srgbClr val="203993"/>
                          </a:solidFill>
                        </a:rPr>
                        <a:t>живлення для критичної</a:t>
                      </a:r>
                    </a:p>
                    <a:p>
                      <a:pPr algn="ctr"/>
                      <a:r>
                        <a:rPr lang="uk-UA" sz="1050" b="0" noProof="0">
                          <a:solidFill>
                            <a:srgbClr val="203993"/>
                          </a:solidFill>
                        </a:rPr>
                        <a:t>інфраструктури</a:t>
                      </a:r>
                    </a:p>
                  </a:txBody>
                  <a:tcPr marL="36000" marR="36000"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73A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50" b="0" noProof="0">
                          <a:solidFill>
                            <a:srgbClr val="203993"/>
                          </a:solidFill>
                        </a:rPr>
                        <a:t>технічна</a:t>
                      </a:r>
                    </a:p>
                    <a:p>
                      <a:pPr algn="ctr"/>
                      <a:r>
                        <a:rPr lang="uk-UA" sz="1050" b="0" noProof="0">
                          <a:solidFill>
                            <a:srgbClr val="203993"/>
                          </a:solidFill>
                        </a:rPr>
                        <a:t>ефективність</a:t>
                      </a:r>
                    </a:p>
                    <a:p>
                      <a:pPr algn="ctr"/>
                      <a:r>
                        <a:rPr lang="uk-UA" sz="1050" b="0" noProof="0">
                          <a:solidFill>
                            <a:srgbClr val="203993"/>
                          </a:solidFill>
                        </a:rPr>
                        <a:t>використання</a:t>
                      </a:r>
                    </a:p>
                  </a:txBody>
                  <a:tcPr marL="36000" marR="36000"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73A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50" b="0" noProof="0">
                          <a:solidFill>
                            <a:srgbClr val="203993"/>
                          </a:solidFill>
                        </a:rPr>
                        <a:t>економічна</a:t>
                      </a:r>
                    </a:p>
                    <a:p>
                      <a:pPr algn="ctr"/>
                      <a:r>
                        <a:rPr lang="uk-UA" sz="1050" b="0" noProof="0">
                          <a:solidFill>
                            <a:srgbClr val="203993"/>
                          </a:solidFill>
                        </a:rPr>
                        <a:t>ефективність</a:t>
                      </a:r>
                    </a:p>
                    <a:p>
                      <a:pPr algn="ctr"/>
                      <a:r>
                        <a:rPr lang="uk-UA" sz="1050" b="0" noProof="0">
                          <a:solidFill>
                            <a:srgbClr val="203993"/>
                          </a:solidFill>
                        </a:rPr>
                        <a:t>використання</a:t>
                      </a:r>
                    </a:p>
                  </a:txBody>
                  <a:tcPr marL="36000" marR="36000"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73A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50" b="0" noProof="0">
                          <a:solidFill>
                            <a:srgbClr val="203993"/>
                          </a:solidFill>
                        </a:rPr>
                        <a:t>робота в ОЕС,</a:t>
                      </a:r>
                    </a:p>
                    <a:p>
                      <a:pPr algn="ctr"/>
                      <a:r>
                        <a:rPr lang="uk-UA" sz="1050" b="0" noProof="0">
                          <a:solidFill>
                            <a:srgbClr val="203993"/>
                          </a:solidFill>
                        </a:rPr>
                        <a:t>диспетчеризація,</a:t>
                      </a:r>
                    </a:p>
                    <a:p>
                      <a:pPr algn="ctr"/>
                      <a:r>
                        <a:rPr lang="uk-UA" sz="1050" b="0" noProof="0">
                          <a:solidFill>
                            <a:srgbClr val="203993"/>
                          </a:solidFill>
                        </a:rPr>
                        <a:t>гнучкість потужності</a:t>
                      </a:r>
                    </a:p>
                  </a:txBody>
                  <a:tcPr marL="36000" marR="36000"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73A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047421"/>
                  </a:ext>
                </a:extLst>
              </a:tr>
              <a:tr h="705600">
                <a:tc>
                  <a:txBody>
                    <a:bodyPr/>
                    <a:lstStyle/>
                    <a:p>
                      <a:r>
                        <a:rPr lang="uk-UA" sz="1400" b="1" noProof="0"/>
                        <a:t>1. НЕ ПРАЦЮЄ</a:t>
                      </a:r>
                    </a:p>
                    <a:p>
                      <a:pPr marL="182563" indent="0"/>
                      <a:r>
                        <a:rPr lang="uk-UA" sz="1050" b="0" noProof="0"/>
                        <a:t>Генеруючі установки є, але не працюють (не встановлено та/або не підключено)</a:t>
                      </a:r>
                    </a:p>
                  </a:txBody>
                  <a:tcPr marR="792000" anchor="ctr"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7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E3B5D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36000" marR="36000" anchor="ctr">
                    <a:lnT w="3175" cap="flat" cmpd="sng" algn="ctr">
                      <a:solidFill>
                        <a:srgbClr val="173A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7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E3B5D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36000" marR="36000" anchor="ctr">
                    <a:lnT w="3175" cap="flat" cmpd="sng" algn="ctr">
                      <a:solidFill>
                        <a:srgbClr val="173A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7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E3B5D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36000" marR="36000" anchor="ctr">
                    <a:lnT w="3175" cap="flat" cmpd="sng" algn="ctr">
                      <a:solidFill>
                        <a:srgbClr val="173A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7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E3B5D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36000" marR="36000" anchor="ctr">
                    <a:lnT w="3175" cap="flat" cmpd="sng" algn="ctr">
                      <a:solidFill>
                        <a:srgbClr val="173A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9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374966"/>
                  </a:ext>
                </a:extLst>
              </a:tr>
              <a:tr h="705600">
                <a:tc>
                  <a:txBody>
                    <a:bodyPr/>
                    <a:lstStyle/>
                    <a:p>
                      <a:r>
                        <a:rPr lang="uk-UA" sz="1400" b="1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АВАРІЙНИЙ РЕЗЕРВ</a:t>
                      </a:r>
                    </a:p>
                    <a:p>
                      <a:pPr marL="182563" indent="0"/>
                      <a:r>
                        <a:rPr lang="uk-UA" sz="1050" b="0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Генерація, яка вмикається тільки за наявності проблем з основним джерелом живлення</a:t>
                      </a:r>
                    </a:p>
                  </a:txBody>
                  <a:tcPr marR="432000" anchor="ctr"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7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A916C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36000" marR="36000" anchor="ctr"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7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A916C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36000" marR="36000" anchor="ctr"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7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E3B5D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36000" marR="36000" anchor="ctr"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7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E3B5D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36000" marR="36000" anchor="ctr"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029288"/>
                  </a:ext>
                </a:extLst>
              </a:tr>
              <a:tr h="705600">
                <a:tc>
                  <a:txBody>
                    <a:bodyPr/>
                    <a:lstStyle/>
                    <a:p>
                      <a:r>
                        <a:rPr lang="uk-UA" sz="1400" b="1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ІЗОЛЬОВАНИЙ РЕЖИМ</a:t>
                      </a:r>
                    </a:p>
                    <a:p>
                      <a:pPr marL="182563" indent="0"/>
                      <a:r>
                        <a:rPr lang="uk-UA" sz="1050" b="0" noProof="0"/>
                        <a:t>Генерація, яка працює 24/7 в ізольованому від енергосистеми режимі тільки для власних потреб</a:t>
                      </a:r>
                    </a:p>
                  </a:txBody>
                  <a:tcPr marR="432000" anchor="ctr"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7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A916C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36000" marR="36000" anchor="ctr"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7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2CF00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36000" marR="36000" anchor="ctr"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7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E3B5D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36000" marR="36000" anchor="ctr"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7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E3B5D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36000" marR="36000" anchor="ctr">
                    <a:solidFill>
                      <a:srgbClr val="F9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7099"/>
                  </a:ext>
                </a:extLst>
              </a:tr>
              <a:tr h="705600">
                <a:tc>
                  <a:txBody>
                    <a:bodyPr/>
                    <a:lstStyle/>
                    <a:p>
                      <a:pPr marL="0" algn="l" defTabSz="727507" rtl="0" eaLnBrk="1" latinLnBrk="0" hangingPunct="1"/>
                      <a:r>
                        <a:rPr lang="uk-UA" sz="1400" b="1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 БАЗОВИЙ РЕЖИМ</a:t>
                      </a:r>
                    </a:p>
                    <a:p>
                      <a:pPr marL="182563" indent="0"/>
                      <a:r>
                        <a:rPr lang="uk-UA" sz="1050" b="0" noProof="0"/>
                        <a:t>Генерація, яка працює 24/7, задовольняючі власні потреби, решта видається в ОЕС України </a:t>
                      </a:r>
                    </a:p>
                  </a:txBody>
                  <a:tcPr marR="432000" anchor="ctr"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7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2CF00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36000" marR="36000" anchor="ctr"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7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2CF00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36000" marR="36000" anchor="ctr"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7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E3B5D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36000" marR="36000" anchor="ctr"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75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2CF00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36000" marR="36000" anchor="ctr"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331465"/>
                  </a:ext>
                </a:extLst>
              </a:tr>
            </a:tbl>
          </a:graphicData>
        </a:graphic>
      </p:graphicFrame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7C8C463-2886-D9F8-6753-E06C53D543C0}"/>
              </a:ext>
            </a:extLst>
          </p:cNvPr>
          <p:cNvSpPr/>
          <p:nvPr/>
        </p:nvSpPr>
        <p:spPr>
          <a:xfrm>
            <a:off x="210000" y="5768941"/>
            <a:ext cx="11772000" cy="664118"/>
          </a:xfrm>
          <a:prstGeom prst="rect">
            <a:avLst/>
          </a:prstGeom>
          <a:solidFill>
            <a:srgbClr val="2039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600" b="1" noProof="0">
                <a:solidFill>
                  <a:schemeClr val="bg1"/>
                </a:solidFill>
              </a:rPr>
              <a:t>На сьогодні більшість  об’єктів не відповідає критеріям розподіленої генерації.</a:t>
            </a:r>
          </a:p>
          <a:p>
            <a:pPr algn="ctr"/>
            <a:r>
              <a:rPr lang="uk-UA" sz="1600" b="1" noProof="0">
                <a:solidFill>
                  <a:schemeClr val="bg1"/>
                </a:solidFill>
              </a:rPr>
              <a:t>Наявне обладнання експлуатується неефективно або зовсім не підключено до мережі.</a:t>
            </a:r>
            <a:r>
              <a:rPr lang="uk-UA" sz="1600" b="1">
                <a:solidFill>
                  <a:schemeClr val="bg1"/>
                </a:solidFill>
              </a:rPr>
              <a:t> </a:t>
            </a:r>
            <a:endParaRPr lang="uk-UA" sz="1600" b="1" noProof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25B7F0-8C5B-9C87-1696-9EEE7A99D943}"/>
              </a:ext>
            </a:extLst>
          </p:cNvPr>
          <p:cNvGrpSpPr/>
          <p:nvPr/>
        </p:nvGrpSpPr>
        <p:grpSpPr>
          <a:xfrm>
            <a:off x="8088198" y="1894787"/>
            <a:ext cx="3686099" cy="3813411"/>
            <a:chOff x="8088198" y="1894787"/>
            <a:chExt cx="3686099" cy="3813411"/>
          </a:xfrm>
        </p:grpSpPr>
        <p:sp>
          <p:nvSpPr>
            <p:cNvPr id="7" name="Double Bracket 6">
              <a:extLst>
                <a:ext uri="{FF2B5EF4-FFF2-40B4-BE49-F238E27FC236}">
                  <a16:creationId xmlns:a16="http://schemas.microsoft.com/office/drawing/2014/main" id="{859BAB2C-6078-984B-AB2F-5F0EAC198F82}"/>
                </a:ext>
              </a:extLst>
            </p:cNvPr>
            <p:cNvSpPr/>
            <p:nvPr/>
          </p:nvSpPr>
          <p:spPr>
            <a:xfrm>
              <a:off x="8088198" y="1894788"/>
              <a:ext cx="1687398" cy="3277659"/>
            </a:xfrm>
            <a:prstGeom prst="bracketPair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8" name="Double Bracket 7">
              <a:extLst>
                <a:ext uri="{FF2B5EF4-FFF2-40B4-BE49-F238E27FC236}">
                  <a16:creationId xmlns:a16="http://schemas.microsoft.com/office/drawing/2014/main" id="{1CEBE0B7-5B2C-2D08-CDAB-11B1F8713D91}"/>
                </a:ext>
              </a:extLst>
            </p:cNvPr>
            <p:cNvSpPr/>
            <p:nvPr/>
          </p:nvSpPr>
          <p:spPr>
            <a:xfrm>
              <a:off x="10086899" y="1894787"/>
              <a:ext cx="1687398" cy="3277659"/>
            </a:xfrm>
            <a:prstGeom prst="bracketPair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11" name="Graphic 10" descr="High voltage with solid fill">
              <a:extLst>
                <a:ext uri="{FF2B5EF4-FFF2-40B4-BE49-F238E27FC236}">
                  <a16:creationId xmlns:a16="http://schemas.microsoft.com/office/drawing/2014/main" id="{6B8B47A3-E0BC-2D24-1EF1-1F435F444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53245" y="5150895"/>
              <a:ext cx="557303" cy="557303"/>
            </a:xfrm>
            <a:prstGeom prst="rect">
              <a:avLst/>
            </a:prstGeom>
          </p:spPr>
        </p:pic>
        <p:pic>
          <p:nvPicPr>
            <p:cNvPr id="12" name="Graphic 11" descr="High voltage with solid fill">
              <a:extLst>
                <a:ext uri="{FF2B5EF4-FFF2-40B4-BE49-F238E27FC236}">
                  <a16:creationId xmlns:a16="http://schemas.microsoft.com/office/drawing/2014/main" id="{B6AEC83C-70E1-844E-0E60-E72B3EB1F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51946" y="5129341"/>
              <a:ext cx="557303" cy="55730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5FDD97-03E8-FD3C-66AD-92F59FE62EEA}"/>
              </a:ext>
            </a:extLst>
          </p:cNvPr>
          <p:cNvSpPr txBox="1"/>
          <p:nvPr/>
        </p:nvSpPr>
        <p:spPr>
          <a:xfrm>
            <a:off x="4623848" y="1522446"/>
            <a:ext cx="66788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від безпеки постачання  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 </a:t>
            </a:r>
            <a:r>
              <a:rPr kumimoji="0" lang="uk-UA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→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       </a:t>
            </a:r>
            <a:r>
              <a:rPr kumimoji="0" lang="uk-UA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→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 </a:t>
            </a:r>
            <a:r>
              <a:rPr kumimoji="0" lang="uk-UA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   </a:t>
            </a:r>
            <a:r>
              <a:rPr kumimoji="0" lang="uk-UA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→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  </a:t>
            </a:r>
            <a:r>
              <a:rPr kumimoji="0" lang="uk-UA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  </a:t>
            </a:r>
            <a:r>
              <a:rPr kumimoji="0" lang="uk-UA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→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  </a:t>
            </a:r>
            <a:r>
              <a:rPr kumimoji="0" lang="uk-UA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  </a:t>
            </a:r>
            <a:r>
              <a:rPr kumimoji="0" lang="uk-UA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→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 </a:t>
            </a:r>
            <a:r>
              <a:rPr kumimoji="0" lang="uk-UA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   </a:t>
            </a:r>
            <a:r>
              <a:rPr kumimoji="0" lang="uk-UA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→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 </a:t>
            </a:r>
            <a:r>
              <a:rPr kumimoji="0" lang="uk-UA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   </a:t>
            </a:r>
            <a:r>
              <a:rPr kumimoji="0" lang="uk-UA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→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 </a:t>
            </a:r>
            <a:r>
              <a:rPr kumimoji="0" lang="uk-UA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   </a:t>
            </a:r>
            <a:r>
              <a:rPr kumimoji="0" lang="uk-UA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→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   </a:t>
            </a:r>
            <a:r>
              <a:rPr kumimoji="0" lang="uk-UA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</a:t>
            </a:r>
            <a:r>
              <a:rPr kumimoji="0" lang="uk-UA" sz="1100" b="1" i="0" u="none" strike="noStrike" kern="1200" cap="none" spc="0" normalizeH="0" baseline="0" noProof="0">
                <a:ln>
                  <a:noFill/>
                </a:ln>
                <a:solidFill>
                  <a:srgbClr val="516CB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до сталості енергосистеми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687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8F20FB-2844-03CE-87F8-790316034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noProof="0"/>
              <a:t>Про АТ «Енергетична компанія України»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975E9B-A22C-F7DA-026A-53E81DD03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A" smtClean="0"/>
              <a:pPr/>
              <a:t>30</a:t>
            </a:fld>
            <a:endParaRPr lang="en-UA"/>
          </a:p>
        </p:txBody>
      </p:sp>
      <p:sp>
        <p:nvSpPr>
          <p:cNvPr id="7" name="Прямокутник 4">
            <a:extLst>
              <a:ext uri="{FF2B5EF4-FFF2-40B4-BE49-F238E27FC236}">
                <a16:creationId xmlns:a16="http://schemas.microsoft.com/office/drawing/2014/main" id="{D0F5CCAC-B8C5-F72D-305A-008CBD3A445C}"/>
              </a:ext>
            </a:extLst>
          </p:cNvPr>
          <p:cNvSpPr/>
          <p:nvPr/>
        </p:nvSpPr>
        <p:spPr>
          <a:xfrm>
            <a:off x="635675" y="2038556"/>
            <a:ext cx="3380215" cy="180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 marL="0" marR="0" lvl="0" indent="0" algn="l" defTabSz="914373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uk-UA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373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uk-UA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373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Трейдинг і оптимізація портфелю  </a:t>
            </a:r>
          </a:p>
          <a:p>
            <a:pPr marL="0" marR="0" lvl="0" indent="0" algn="l" defTabSz="914373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uk-UA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Купівля-продаж електроенергії в оптовому сегменті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DC47CA-83F6-5269-F089-54739B46AD68}"/>
              </a:ext>
            </a:extLst>
          </p:cNvPr>
          <p:cNvGrpSpPr>
            <a:grpSpLocks noChangeAspect="1"/>
          </p:cNvGrpSpPr>
          <p:nvPr/>
        </p:nvGrpSpPr>
        <p:grpSpPr>
          <a:xfrm>
            <a:off x="801809" y="2169611"/>
            <a:ext cx="355415" cy="355415"/>
            <a:chOff x="103536" y="4049249"/>
            <a:chExt cx="360000" cy="360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9D7BAC-7EDF-F913-BB78-921D07A44103}"/>
                </a:ext>
              </a:extLst>
            </p:cNvPr>
            <p:cNvSpPr/>
            <p:nvPr/>
          </p:nvSpPr>
          <p:spPr>
            <a:xfrm>
              <a:off x="103536" y="4049249"/>
              <a:ext cx="360000" cy="360000"/>
            </a:xfrm>
            <a:prstGeom prst="rect">
              <a:avLst/>
            </a:pr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1800" noProof="0"/>
            </a:p>
          </p:txBody>
        </p:sp>
        <p:grpSp>
          <p:nvGrpSpPr>
            <p:cNvPr id="10" name="Group 67">
              <a:extLst>
                <a:ext uri="{FF2B5EF4-FFF2-40B4-BE49-F238E27FC236}">
                  <a16:creationId xmlns:a16="http://schemas.microsoft.com/office/drawing/2014/main" id="{1185BA94-C841-FEB8-8367-C85164FFCA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4691" y="4127713"/>
              <a:ext cx="196160" cy="196950"/>
              <a:chOff x="4834777" y="3298264"/>
              <a:chExt cx="236444" cy="261470"/>
            </a:xfrm>
          </p:grpSpPr>
          <p:sp>
            <p:nvSpPr>
              <p:cNvPr id="11" name="Freeform 65">
                <a:extLst>
                  <a:ext uri="{FF2B5EF4-FFF2-40B4-BE49-F238E27FC236}">
                    <a16:creationId xmlns:a16="http://schemas.microsoft.com/office/drawing/2014/main" id="{81622696-7692-C8B7-819E-6B3D323D44A4}"/>
                  </a:ext>
                </a:extLst>
              </p:cNvPr>
              <p:cNvSpPr/>
              <p:nvPr/>
            </p:nvSpPr>
            <p:spPr>
              <a:xfrm>
                <a:off x="4834777" y="3393794"/>
                <a:ext cx="147077" cy="165940"/>
              </a:xfrm>
              <a:custGeom>
                <a:avLst/>
                <a:gdLst>
                  <a:gd name="connsiteX0" fmla="*/ 40621 w 147077"/>
                  <a:gd name="connsiteY0" fmla="*/ 81336 h 165940"/>
                  <a:gd name="connsiteX1" fmla="*/ 40621 w 147077"/>
                  <a:gd name="connsiteY1" fmla="*/ 165940 h 165940"/>
                  <a:gd name="connsiteX2" fmla="*/ 106456 w 147077"/>
                  <a:gd name="connsiteY2" fmla="*/ 165940 h 165940"/>
                  <a:gd name="connsiteX3" fmla="*/ 106456 w 147077"/>
                  <a:gd name="connsiteY3" fmla="*/ 81336 h 165940"/>
                  <a:gd name="connsiteX4" fmla="*/ 147077 w 147077"/>
                  <a:gd name="connsiteY4" fmla="*/ 81336 h 165940"/>
                  <a:gd name="connsiteX5" fmla="*/ 73585 w 147077"/>
                  <a:gd name="connsiteY5" fmla="*/ 0 h 165940"/>
                  <a:gd name="connsiteX6" fmla="*/ 0 w 147077"/>
                  <a:gd name="connsiteY6" fmla="*/ 81336 h 165940"/>
                  <a:gd name="connsiteX7" fmla="*/ 40621 w 147077"/>
                  <a:gd name="connsiteY7" fmla="*/ 81336 h 16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077" h="165940">
                    <a:moveTo>
                      <a:pt x="40621" y="81336"/>
                    </a:moveTo>
                    <a:lnTo>
                      <a:pt x="40621" y="165940"/>
                    </a:lnTo>
                    <a:lnTo>
                      <a:pt x="106456" y="165940"/>
                    </a:lnTo>
                    <a:lnTo>
                      <a:pt x="106456" y="81336"/>
                    </a:lnTo>
                    <a:lnTo>
                      <a:pt x="147077" y="81336"/>
                    </a:lnTo>
                    <a:lnTo>
                      <a:pt x="73585" y="0"/>
                    </a:lnTo>
                    <a:lnTo>
                      <a:pt x="0" y="81336"/>
                    </a:lnTo>
                    <a:lnTo>
                      <a:pt x="40621" y="81336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sz="1800" noProof="0"/>
              </a:p>
            </p:txBody>
          </p:sp>
          <p:sp>
            <p:nvSpPr>
              <p:cNvPr id="12" name="Freeform 66">
                <a:extLst>
                  <a:ext uri="{FF2B5EF4-FFF2-40B4-BE49-F238E27FC236}">
                    <a16:creationId xmlns:a16="http://schemas.microsoft.com/office/drawing/2014/main" id="{40B1D8DF-92B9-5488-8DFA-04943BBF2AA9}"/>
                  </a:ext>
                </a:extLst>
              </p:cNvPr>
              <p:cNvSpPr/>
              <p:nvPr/>
            </p:nvSpPr>
            <p:spPr>
              <a:xfrm>
                <a:off x="4924144" y="3298264"/>
                <a:ext cx="147077" cy="165940"/>
              </a:xfrm>
              <a:custGeom>
                <a:avLst/>
                <a:gdLst>
                  <a:gd name="connsiteX0" fmla="*/ 73492 w 147077"/>
                  <a:gd name="connsiteY0" fmla="*/ 165940 h 165940"/>
                  <a:gd name="connsiteX1" fmla="*/ 147077 w 147077"/>
                  <a:gd name="connsiteY1" fmla="*/ 84604 h 165940"/>
                  <a:gd name="connsiteX2" fmla="*/ 106456 w 147077"/>
                  <a:gd name="connsiteY2" fmla="*/ 84604 h 165940"/>
                  <a:gd name="connsiteX3" fmla="*/ 106456 w 147077"/>
                  <a:gd name="connsiteY3" fmla="*/ 0 h 165940"/>
                  <a:gd name="connsiteX4" fmla="*/ 40621 w 147077"/>
                  <a:gd name="connsiteY4" fmla="*/ 0 h 165940"/>
                  <a:gd name="connsiteX5" fmla="*/ 40621 w 147077"/>
                  <a:gd name="connsiteY5" fmla="*/ 84604 h 165940"/>
                  <a:gd name="connsiteX6" fmla="*/ 0 w 147077"/>
                  <a:gd name="connsiteY6" fmla="*/ 84604 h 165940"/>
                  <a:gd name="connsiteX7" fmla="*/ 73492 w 147077"/>
                  <a:gd name="connsiteY7" fmla="*/ 165940 h 16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077" h="165940">
                    <a:moveTo>
                      <a:pt x="73492" y="165940"/>
                    </a:moveTo>
                    <a:lnTo>
                      <a:pt x="147077" y="84604"/>
                    </a:lnTo>
                    <a:lnTo>
                      <a:pt x="106456" y="84604"/>
                    </a:lnTo>
                    <a:lnTo>
                      <a:pt x="106456" y="0"/>
                    </a:lnTo>
                    <a:lnTo>
                      <a:pt x="40621" y="0"/>
                    </a:lnTo>
                    <a:lnTo>
                      <a:pt x="40621" y="84604"/>
                    </a:lnTo>
                    <a:lnTo>
                      <a:pt x="0" y="84604"/>
                    </a:lnTo>
                    <a:lnTo>
                      <a:pt x="73492" y="165940"/>
                    </a:lnTo>
                    <a:close/>
                  </a:path>
                </a:pathLst>
              </a:custGeom>
              <a:solidFill>
                <a:schemeClr val="bg1">
                  <a:alpha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sz="1800" noProof="0"/>
              </a:p>
            </p:txBody>
          </p:sp>
        </p:grpSp>
      </p:grpSp>
      <p:sp>
        <p:nvSpPr>
          <p:cNvPr id="15" name="Прямокутник 37">
            <a:extLst>
              <a:ext uri="{FF2B5EF4-FFF2-40B4-BE49-F238E27FC236}">
                <a16:creationId xmlns:a16="http://schemas.microsoft.com/office/drawing/2014/main" id="{0F42D3D3-FD9B-41C9-A06B-D8883F47CF04}"/>
              </a:ext>
            </a:extLst>
          </p:cNvPr>
          <p:cNvSpPr/>
          <p:nvPr/>
        </p:nvSpPr>
        <p:spPr>
          <a:xfrm>
            <a:off x="635675" y="4086995"/>
            <a:ext cx="3380215" cy="180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 marL="0" marR="0" lvl="0" indent="0" algn="l" defTabSz="914373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uk-UA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373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uk-UA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373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Балансуюча група  </a:t>
            </a:r>
          </a:p>
          <a:p>
            <a:pPr marL="0" marR="0" lvl="0" indent="0" algn="l" defTabSz="914373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uk-UA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Оптимізація небалансів електроенергії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71DB8E9-8125-F5D0-AB50-2698641BD995}"/>
              </a:ext>
            </a:extLst>
          </p:cNvPr>
          <p:cNvGrpSpPr>
            <a:grpSpLocks noChangeAspect="1"/>
          </p:cNvGrpSpPr>
          <p:nvPr/>
        </p:nvGrpSpPr>
        <p:grpSpPr>
          <a:xfrm>
            <a:off x="801809" y="4218050"/>
            <a:ext cx="355415" cy="355415"/>
            <a:chOff x="63658" y="4301707"/>
            <a:chExt cx="360000" cy="360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8E0D3B-F863-BB4F-44F6-9358882CFECE}"/>
                </a:ext>
              </a:extLst>
            </p:cNvPr>
            <p:cNvSpPr/>
            <p:nvPr/>
          </p:nvSpPr>
          <p:spPr>
            <a:xfrm>
              <a:off x="63658" y="4301707"/>
              <a:ext cx="360000" cy="360000"/>
            </a:xfrm>
            <a:prstGeom prst="rect">
              <a:avLst/>
            </a:prstGeom>
            <a:solidFill>
              <a:schemeClr val="tx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1800" noProof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F773DA8-5A8E-0B5E-CBD6-447A45104C6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192" y="4390129"/>
              <a:ext cx="191362" cy="180240"/>
              <a:chOff x="1586088" y="4517670"/>
              <a:chExt cx="261470" cy="261470"/>
            </a:xfrm>
            <a:solidFill>
              <a:schemeClr val="bg1"/>
            </a:solidFill>
          </p:grpSpPr>
          <p:sp>
            <p:nvSpPr>
              <p:cNvPr id="19" name="Freeform 27">
                <a:extLst>
                  <a:ext uri="{FF2B5EF4-FFF2-40B4-BE49-F238E27FC236}">
                    <a16:creationId xmlns:a16="http://schemas.microsoft.com/office/drawing/2014/main" id="{3FCC4028-2CA2-2F88-4D1B-D6C62498F530}"/>
                  </a:ext>
                </a:extLst>
              </p:cNvPr>
              <p:cNvSpPr/>
              <p:nvPr/>
            </p:nvSpPr>
            <p:spPr>
              <a:xfrm>
                <a:off x="1586088" y="4699766"/>
                <a:ext cx="261470" cy="9338"/>
              </a:xfrm>
              <a:custGeom>
                <a:avLst/>
                <a:gdLst>
                  <a:gd name="connsiteX0" fmla="*/ 0 w 261470"/>
                  <a:gd name="connsiteY0" fmla="*/ 0 h 9338"/>
                  <a:gd name="connsiteX1" fmla="*/ 261471 w 261470"/>
                  <a:gd name="connsiteY1" fmla="*/ 0 h 9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470" h="9338">
                    <a:moveTo>
                      <a:pt x="0" y="0"/>
                    </a:moveTo>
                    <a:lnTo>
                      <a:pt x="261471" y="0"/>
                    </a:ln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uk-UA" sz="1800" noProof="0"/>
              </a:p>
            </p:txBody>
          </p:sp>
          <p:sp>
            <p:nvSpPr>
              <p:cNvPr id="20" name="Freeform 28">
                <a:extLst>
                  <a:ext uri="{FF2B5EF4-FFF2-40B4-BE49-F238E27FC236}">
                    <a16:creationId xmlns:a16="http://schemas.microsoft.com/office/drawing/2014/main" id="{1D31D2E1-2D13-1F90-0D3A-1C4DB107BB49}"/>
                  </a:ext>
                </a:extLst>
              </p:cNvPr>
              <p:cNvSpPr/>
              <p:nvPr/>
            </p:nvSpPr>
            <p:spPr>
              <a:xfrm>
                <a:off x="1586088" y="4629729"/>
                <a:ext cx="102720" cy="46691"/>
              </a:xfrm>
              <a:custGeom>
                <a:avLst/>
                <a:gdLst>
                  <a:gd name="connsiteX0" fmla="*/ 0 w 102720"/>
                  <a:gd name="connsiteY0" fmla="*/ 0 h 46691"/>
                  <a:gd name="connsiteX1" fmla="*/ 102721 w 102720"/>
                  <a:gd name="connsiteY1" fmla="*/ 0 h 46691"/>
                  <a:gd name="connsiteX2" fmla="*/ 102721 w 102720"/>
                  <a:gd name="connsiteY2" fmla="*/ 46691 h 46691"/>
                  <a:gd name="connsiteX3" fmla="*/ 0 w 102720"/>
                  <a:gd name="connsiteY3" fmla="*/ 46691 h 4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720" h="46691">
                    <a:moveTo>
                      <a:pt x="0" y="0"/>
                    </a:moveTo>
                    <a:lnTo>
                      <a:pt x="102721" y="0"/>
                    </a:lnTo>
                    <a:lnTo>
                      <a:pt x="102721" y="46691"/>
                    </a:lnTo>
                    <a:lnTo>
                      <a:pt x="0" y="46691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uk-UA" sz="1800" noProof="0"/>
              </a:p>
            </p:txBody>
          </p:sp>
          <p:sp>
            <p:nvSpPr>
              <p:cNvPr id="21" name="Freeform 29">
                <a:extLst>
                  <a:ext uri="{FF2B5EF4-FFF2-40B4-BE49-F238E27FC236}">
                    <a16:creationId xmlns:a16="http://schemas.microsoft.com/office/drawing/2014/main" id="{9D4583F7-EECC-4B82-0313-CE58BF0D43B2}"/>
                  </a:ext>
                </a:extLst>
              </p:cNvPr>
              <p:cNvSpPr/>
              <p:nvPr/>
            </p:nvSpPr>
            <p:spPr>
              <a:xfrm>
                <a:off x="1586088" y="4517670"/>
                <a:ext cx="102720" cy="93382"/>
              </a:xfrm>
              <a:custGeom>
                <a:avLst/>
                <a:gdLst>
                  <a:gd name="connsiteX0" fmla="*/ 0 w 102720"/>
                  <a:gd name="connsiteY0" fmla="*/ 0 h 93382"/>
                  <a:gd name="connsiteX1" fmla="*/ 102721 w 102720"/>
                  <a:gd name="connsiteY1" fmla="*/ 0 h 93382"/>
                  <a:gd name="connsiteX2" fmla="*/ 102721 w 102720"/>
                  <a:gd name="connsiteY2" fmla="*/ 93382 h 93382"/>
                  <a:gd name="connsiteX3" fmla="*/ 0 w 102720"/>
                  <a:gd name="connsiteY3" fmla="*/ 93382 h 9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720" h="93382">
                    <a:moveTo>
                      <a:pt x="0" y="0"/>
                    </a:moveTo>
                    <a:lnTo>
                      <a:pt x="102721" y="0"/>
                    </a:lnTo>
                    <a:lnTo>
                      <a:pt x="102721" y="93382"/>
                    </a:lnTo>
                    <a:lnTo>
                      <a:pt x="0" y="93382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uk-UA" sz="1800" noProof="0"/>
              </a:p>
            </p:txBody>
          </p:sp>
          <p:sp>
            <p:nvSpPr>
              <p:cNvPr id="22" name="Freeform 30">
                <a:extLst>
                  <a:ext uri="{FF2B5EF4-FFF2-40B4-BE49-F238E27FC236}">
                    <a16:creationId xmlns:a16="http://schemas.microsoft.com/office/drawing/2014/main" id="{9EFC2321-8949-AFA4-5567-7FC1235F5443}"/>
                  </a:ext>
                </a:extLst>
              </p:cNvPr>
              <p:cNvSpPr/>
              <p:nvPr/>
            </p:nvSpPr>
            <p:spPr>
              <a:xfrm>
                <a:off x="1744838" y="4583038"/>
                <a:ext cx="102720" cy="93382"/>
              </a:xfrm>
              <a:custGeom>
                <a:avLst/>
                <a:gdLst>
                  <a:gd name="connsiteX0" fmla="*/ 0 w 102720"/>
                  <a:gd name="connsiteY0" fmla="*/ 0 h 93382"/>
                  <a:gd name="connsiteX1" fmla="*/ 102721 w 102720"/>
                  <a:gd name="connsiteY1" fmla="*/ 0 h 93382"/>
                  <a:gd name="connsiteX2" fmla="*/ 102721 w 102720"/>
                  <a:gd name="connsiteY2" fmla="*/ 93382 h 93382"/>
                  <a:gd name="connsiteX3" fmla="*/ 0 w 102720"/>
                  <a:gd name="connsiteY3" fmla="*/ 93382 h 9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720" h="93382">
                    <a:moveTo>
                      <a:pt x="0" y="0"/>
                    </a:moveTo>
                    <a:lnTo>
                      <a:pt x="102721" y="0"/>
                    </a:lnTo>
                    <a:lnTo>
                      <a:pt x="102721" y="93382"/>
                    </a:lnTo>
                    <a:lnTo>
                      <a:pt x="0" y="93382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uk-UA" sz="1800" noProof="0"/>
              </a:p>
            </p:txBody>
          </p:sp>
          <p:sp>
            <p:nvSpPr>
              <p:cNvPr id="23" name="Freeform 31">
                <a:extLst>
                  <a:ext uri="{FF2B5EF4-FFF2-40B4-BE49-F238E27FC236}">
                    <a16:creationId xmlns:a16="http://schemas.microsoft.com/office/drawing/2014/main" id="{35D3B207-9F14-DC84-1AE5-DC3B1009E5BC}"/>
                  </a:ext>
                </a:extLst>
              </p:cNvPr>
              <p:cNvSpPr/>
              <p:nvPr/>
            </p:nvSpPr>
            <p:spPr>
              <a:xfrm>
                <a:off x="1666584" y="4713773"/>
                <a:ext cx="100479" cy="65367"/>
              </a:xfrm>
              <a:custGeom>
                <a:avLst/>
                <a:gdLst>
                  <a:gd name="connsiteX0" fmla="*/ 50240 w 100479"/>
                  <a:gd name="connsiteY0" fmla="*/ 0 h 65367"/>
                  <a:gd name="connsiteX1" fmla="*/ 0 w 100479"/>
                  <a:gd name="connsiteY1" fmla="*/ 65368 h 65367"/>
                  <a:gd name="connsiteX2" fmla="*/ 100479 w 100479"/>
                  <a:gd name="connsiteY2" fmla="*/ 65368 h 65367"/>
                  <a:gd name="connsiteX3" fmla="*/ 50240 w 100479"/>
                  <a:gd name="connsiteY3" fmla="*/ 0 h 65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479" h="65367">
                    <a:moveTo>
                      <a:pt x="50240" y="0"/>
                    </a:moveTo>
                    <a:lnTo>
                      <a:pt x="0" y="65368"/>
                    </a:lnTo>
                    <a:lnTo>
                      <a:pt x="100479" y="65368"/>
                    </a:lnTo>
                    <a:lnTo>
                      <a:pt x="50240" y="0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uk-UA" sz="1800" noProof="0"/>
              </a:p>
            </p:txBody>
          </p:sp>
        </p:grpSp>
      </p:grpSp>
      <p:sp>
        <p:nvSpPr>
          <p:cNvPr id="26" name="Прямокутник 35">
            <a:extLst>
              <a:ext uri="{FF2B5EF4-FFF2-40B4-BE49-F238E27FC236}">
                <a16:creationId xmlns:a16="http://schemas.microsoft.com/office/drawing/2014/main" id="{2E7834D2-E4D4-6F28-843E-2A52848DA94B}"/>
              </a:ext>
            </a:extLst>
          </p:cNvPr>
          <p:cNvSpPr/>
          <p:nvPr/>
        </p:nvSpPr>
        <p:spPr>
          <a:xfrm>
            <a:off x="4283779" y="2038556"/>
            <a:ext cx="3350907" cy="180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 marL="0" marR="0" lvl="0" indent="0" algn="l" defTabSz="914373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uk-UA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373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uk-UA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373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Постачання електроенергії </a:t>
            </a:r>
          </a:p>
          <a:p>
            <a:pPr marL="0" marR="0" lvl="0" indent="0" algn="l" defTabSz="914373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uk-UA" sz="1100" noProof="0">
                <a:solidFill>
                  <a:srgbClr val="000000"/>
                </a:solidFill>
                <a:latin typeface="Open Sans"/>
              </a:rPr>
              <a:t>П</a:t>
            </a:r>
            <a:r>
              <a:rPr kumimoji="0" lang="uk-UA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родаж електроенергії кінцевим споживачам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EE97EE0-6611-3D76-4B25-B4F605163ECD}"/>
              </a:ext>
            </a:extLst>
          </p:cNvPr>
          <p:cNvGrpSpPr>
            <a:grpSpLocks noChangeAspect="1"/>
          </p:cNvGrpSpPr>
          <p:nvPr/>
        </p:nvGrpSpPr>
        <p:grpSpPr>
          <a:xfrm>
            <a:off x="4449913" y="2169611"/>
            <a:ext cx="355415" cy="355415"/>
            <a:chOff x="103536" y="4921956"/>
            <a:chExt cx="360000" cy="360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3B93277-8730-6F46-2E0F-CBEE1799B452}"/>
                </a:ext>
              </a:extLst>
            </p:cNvPr>
            <p:cNvSpPr/>
            <p:nvPr/>
          </p:nvSpPr>
          <p:spPr>
            <a:xfrm>
              <a:off x="103536" y="4921956"/>
              <a:ext cx="360000" cy="360000"/>
            </a:xfrm>
            <a:prstGeom prst="rect">
              <a:avLst/>
            </a:prstGeom>
            <a:solidFill>
              <a:srgbClr val="F9B85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1800" noProof="0"/>
            </a:p>
          </p:txBody>
        </p:sp>
        <p:sp>
          <p:nvSpPr>
            <p:cNvPr id="29" name="Graphic 120">
              <a:extLst>
                <a:ext uri="{FF2B5EF4-FFF2-40B4-BE49-F238E27FC236}">
                  <a16:creationId xmlns:a16="http://schemas.microsoft.com/office/drawing/2014/main" id="{7DF9ED75-AE13-03D0-9AAF-9813016FF86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93537" y="5008346"/>
              <a:ext cx="180000" cy="180000"/>
            </a:xfrm>
            <a:custGeom>
              <a:avLst/>
              <a:gdLst>
                <a:gd name="connsiteX0" fmla="*/ 172297 w 279400"/>
                <a:gd name="connsiteY0" fmla="*/ 0 h 279400"/>
                <a:gd name="connsiteX1" fmla="*/ 172297 w 279400"/>
                <a:gd name="connsiteY1" fmla="*/ 136720 h 279400"/>
                <a:gd name="connsiteX2" fmla="*/ 212530 w 279400"/>
                <a:gd name="connsiteY2" fmla="*/ 136720 h 279400"/>
                <a:gd name="connsiteX3" fmla="*/ 139700 w 279400"/>
                <a:gd name="connsiteY3" fmla="*/ 217187 h 279400"/>
                <a:gd name="connsiteX4" fmla="*/ 66870 w 279400"/>
                <a:gd name="connsiteY4" fmla="*/ 136720 h 279400"/>
                <a:gd name="connsiteX5" fmla="*/ 107103 w 279400"/>
                <a:gd name="connsiteY5" fmla="*/ 136720 h 279400"/>
                <a:gd name="connsiteX6" fmla="*/ 107103 w 279400"/>
                <a:gd name="connsiteY6" fmla="*/ 0 h 279400"/>
                <a:gd name="connsiteX7" fmla="*/ 0 w 279400"/>
                <a:gd name="connsiteY7" fmla="*/ 0 h 279400"/>
                <a:gd name="connsiteX8" fmla="*/ 0 w 279400"/>
                <a:gd name="connsiteY8" fmla="*/ 279400 h 279400"/>
                <a:gd name="connsiteX9" fmla="*/ 279400 w 279400"/>
                <a:gd name="connsiteY9" fmla="*/ 279400 h 279400"/>
                <a:gd name="connsiteX10" fmla="*/ 279400 w 279400"/>
                <a:gd name="connsiteY10" fmla="*/ 0 h 279400"/>
                <a:gd name="connsiteX11" fmla="*/ 172297 w 279400"/>
                <a:gd name="connsiteY11" fmla="*/ 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0" h="279400">
                  <a:moveTo>
                    <a:pt x="172297" y="0"/>
                  </a:moveTo>
                  <a:lnTo>
                    <a:pt x="172297" y="136720"/>
                  </a:lnTo>
                  <a:lnTo>
                    <a:pt x="212530" y="136720"/>
                  </a:lnTo>
                  <a:lnTo>
                    <a:pt x="139700" y="217187"/>
                  </a:lnTo>
                  <a:lnTo>
                    <a:pt x="66870" y="136720"/>
                  </a:lnTo>
                  <a:lnTo>
                    <a:pt x="107103" y="136720"/>
                  </a:lnTo>
                  <a:lnTo>
                    <a:pt x="107103" y="0"/>
                  </a:lnTo>
                  <a:lnTo>
                    <a:pt x="0" y="0"/>
                  </a:lnTo>
                  <a:lnTo>
                    <a:pt x="0" y="279400"/>
                  </a:lnTo>
                  <a:lnTo>
                    <a:pt x="279400" y="279400"/>
                  </a:lnTo>
                  <a:lnTo>
                    <a:pt x="279400" y="0"/>
                  </a:lnTo>
                  <a:lnTo>
                    <a:pt x="172297" y="0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1800" noProof="0"/>
            </a:p>
          </p:txBody>
        </p:sp>
      </p:grpSp>
      <p:sp>
        <p:nvSpPr>
          <p:cNvPr id="32" name="Прямокутник 38">
            <a:extLst>
              <a:ext uri="{FF2B5EF4-FFF2-40B4-BE49-F238E27FC236}">
                <a16:creationId xmlns:a16="http://schemas.microsoft.com/office/drawing/2014/main" id="{7ACFCC42-5631-E516-B769-3654406DD52F}"/>
              </a:ext>
            </a:extLst>
          </p:cNvPr>
          <p:cNvSpPr/>
          <p:nvPr/>
        </p:nvSpPr>
        <p:spPr>
          <a:xfrm>
            <a:off x="4283779" y="4086995"/>
            <a:ext cx="3350907" cy="180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 marL="0" marR="0" lvl="0" indent="0" algn="l" defTabSz="914373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uk-UA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373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lang="uk-UA" sz="1400" b="1" noProof="0">
              <a:solidFill>
                <a:srgbClr val="000000"/>
              </a:solidFill>
              <a:latin typeface="Open Sans"/>
            </a:endParaRPr>
          </a:p>
          <a:p>
            <a:pPr>
              <a:spcAft>
                <a:spcPts val="300"/>
              </a:spcAft>
              <a:defRPr/>
            </a:pPr>
            <a:r>
              <a:rPr lang="uk-UA" sz="1400" b="1" noProof="0">
                <a:solidFill>
                  <a:srgbClr val="000000"/>
                </a:solidFill>
                <a:latin typeface="Open Sans"/>
              </a:rPr>
              <a:t>Контракти і послуги для ВДЕ</a:t>
            </a:r>
          </a:p>
          <a:p>
            <a:pPr marL="0" marR="0" lvl="0" indent="0" algn="l" defTabSz="914373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ТОП-2 трейдер зеленої енергії в Україні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CCDE4E1-8A22-0906-3B6F-B43A50EBA2EF}"/>
              </a:ext>
            </a:extLst>
          </p:cNvPr>
          <p:cNvGrpSpPr>
            <a:grpSpLocks noChangeAspect="1"/>
          </p:cNvGrpSpPr>
          <p:nvPr/>
        </p:nvGrpSpPr>
        <p:grpSpPr>
          <a:xfrm>
            <a:off x="4449913" y="4218050"/>
            <a:ext cx="355415" cy="355415"/>
            <a:chOff x="63388" y="5174414"/>
            <a:chExt cx="360000" cy="3600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EB45706-AEDE-CCE2-6725-1E5824506E40}"/>
                </a:ext>
              </a:extLst>
            </p:cNvPr>
            <p:cNvSpPr/>
            <p:nvPr/>
          </p:nvSpPr>
          <p:spPr>
            <a:xfrm>
              <a:off x="63388" y="5174414"/>
              <a:ext cx="360000" cy="360000"/>
            </a:xfrm>
            <a:prstGeom prst="rect">
              <a:avLst/>
            </a:pr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1800" noProof="0"/>
            </a:p>
          </p:txBody>
        </p:sp>
        <p:sp>
          <p:nvSpPr>
            <p:cNvPr id="35" name="Graphic 398">
              <a:extLst>
                <a:ext uri="{FF2B5EF4-FFF2-40B4-BE49-F238E27FC236}">
                  <a16:creationId xmlns:a16="http://schemas.microsoft.com/office/drawing/2014/main" id="{19BBDE6A-AD6A-B6A1-9049-938DA3B52B79}"/>
                </a:ext>
              </a:extLst>
            </p:cNvPr>
            <p:cNvSpPr>
              <a:spLocks/>
            </p:cNvSpPr>
            <p:nvPr/>
          </p:nvSpPr>
          <p:spPr>
            <a:xfrm>
              <a:off x="136489" y="5241033"/>
              <a:ext cx="216000" cy="216000"/>
            </a:xfrm>
            <a:custGeom>
              <a:avLst/>
              <a:gdLst>
                <a:gd name="connsiteX0" fmla="*/ 278748 w 278748"/>
                <a:gd name="connsiteY0" fmla="*/ 160469 h 278561"/>
                <a:gd name="connsiteX1" fmla="*/ 278748 w 278748"/>
                <a:gd name="connsiteY1" fmla="*/ 118093 h 278561"/>
                <a:gd name="connsiteX2" fmla="*/ 247083 w 278748"/>
                <a:gd name="connsiteY2" fmla="*/ 118093 h 278561"/>
                <a:gd name="connsiteX3" fmla="*/ 247083 w 278748"/>
                <a:gd name="connsiteY3" fmla="*/ 118093 h 278561"/>
                <a:gd name="connsiteX4" fmla="*/ 230226 w 278748"/>
                <a:gd name="connsiteY4" fmla="*/ 78418 h 278561"/>
                <a:gd name="connsiteX5" fmla="*/ 230226 w 278748"/>
                <a:gd name="connsiteY5" fmla="*/ 78418 h 278561"/>
                <a:gd name="connsiteX6" fmla="*/ 252857 w 278748"/>
                <a:gd name="connsiteY6" fmla="*/ 55787 h 278561"/>
                <a:gd name="connsiteX7" fmla="*/ 222961 w 278748"/>
                <a:gd name="connsiteY7" fmla="*/ 25891 h 278561"/>
                <a:gd name="connsiteX8" fmla="*/ 199864 w 278748"/>
                <a:gd name="connsiteY8" fmla="*/ 48988 h 278561"/>
                <a:gd name="connsiteX9" fmla="*/ 160562 w 278748"/>
                <a:gd name="connsiteY9" fmla="*/ 33249 h 278561"/>
                <a:gd name="connsiteX10" fmla="*/ 160562 w 278748"/>
                <a:gd name="connsiteY10" fmla="*/ 0 h 278561"/>
                <a:gd name="connsiteX11" fmla="*/ 118186 w 278748"/>
                <a:gd name="connsiteY11" fmla="*/ 0 h 278561"/>
                <a:gd name="connsiteX12" fmla="*/ 118186 w 278748"/>
                <a:gd name="connsiteY12" fmla="*/ 33621 h 278561"/>
                <a:gd name="connsiteX13" fmla="*/ 118186 w 278748"/>
                <a:gd name="connsiteY13" fmla="*/ 33621 h 278561"/>
                <a:gd name="connsiteX14" fmla="*/ 79815 w 278748"/>
                <a:gd name="connsiteY14" fmla="*/ 49826 h 278561"/>
                <a:gd name="connsiteX15" fmla="*/ 79815 w 278748"/>
                <a:gd name="connsiteY15" fmla="*/ 49826 h 278561"/>
                <a:gd name="connsiteX16" fmla="*/ 55787 w 278748"/>
                <a:gd name="connsiteY16" fmla="*/ 25891 h 278561"/>
                <a:gd name="connsiteX17" fmla="*/ 25891 w 278748"/>
                <a:gd name="connsiteY17" fmla="*/ 55787 h 278561"/>
                <a:gd name="connsiteX18" fmla="*/ 50013 w 278748"/>
                <a:gd name="connsiteY18" fmla="*/ 79815 h 278561"/>
                <a:gd name="connsiteX19" fmla="*/ 50013 w 278748"/>
                <a:gd name="connsiteY19" fmla="*/ 79815 h 278561"/>
                <a:gd name="connsiteX20" fmla="*/ 34087 w 278748"/>
                <a:gd name="connsiteY20" fmla="*/ 118093 h 278561"/>
                <a:gd name="connsiteX21" fmla="*/ 34087 w 278748"/>
                <a:gd name="connsiteY21" fmla="*/ 118093 h 278561"/>
                <a:gd name="connsiteX22" fmla="*/ 0 w 278748"/>
                <a:gd name="connsiteY22" fmla="*/ 118093 h 278561"/>
                <a:gd name="connsiteX23" fmla="*/ 0 w 278748"/>
                <a:gd name="connsiteY23" fmla="*/ 160469 h 278561"/>
                <a:gd name="connsiteX24" fmla="*/ 33901 w 278748"/>
                <a:gd name="connsiteY24" fmla="*/ 160469 h 278561"/>
                <a:gd name="connsiteX25" fmla="*/ 49547 w 278748"/>
                <a:gd name="connsiteY25" fmla="*/ 199212 h 278561"/>
                <a:gd name="connsiteX26" fmla="*/ 25891 w 278748"/>
                <a:gd name="connsiteY26" fmla="*/ 222868 h 278561"/>
                <a:gd name="connsiteX27" fmla="*/ 55787 w 278748"/>
                <a:gd name="connsiteY27" fmla="*/ 252764 h 278561"/>
                <a:gd name="connsiteX28" fmla="*/ 79070 w 278748"/>
                <a:gd name="connsiteY28" fmla="*/ 229481 h 278561"/>
                <a:gd name="connsiteX29" fmla="*/ 118279 w 278748"/>
                <a:gd name="connsiteY29" fmla="*/ 246245 h 278561"/>
                <a:gd name="connsiteX30" fmla="*/ 118279 w 278748"/>
                <a:gd name="connsiteY30" fmla="*/ 278562 h 278561"/>
                <a:gd name="connsiteX31" fmla="*/ 160655 w 278748"/>
                <a:gd name="connsiteY31" fmla="*/ 278562 h 278561"/>
                <a:gd name="connsiteX32" fmla="*/ 160655 w 278748"/>
                <a:gd name="connsiteY32" fmla="*/ 246617 h 278561"/>
                <a:gd name="connsiteX33" fmla="*/ 200702 w 278748"/>
                <a:gd name="connsiteY33" fmla="*/ 230412 h 278561"/>
                <a:gd name="connsiteX34" fmla="*/ 222961 w 278748"/>
                <a:gd name="connsiteY34" fmla="*/ 252671 h 278561"/>
                <a:gd name="connsiteX35" fmla="*/ 252857 w 278748"/>
                <a:gd name="connsiteY35" fmla="*/ 222775 h 278561"/>
                <a:gd name="connsiteX36" fmla="*/ 230784 w 278748"/>
                <a:gd name="connsiteY36" fmla="*/ 200609 h 278561"/>
                <a:gd name="connsiteX37" fmla="*/ 230784 w 278748"/>
                <a:gd name="connsiteY37" fmla="*/ 200609 h 278561"/>
                <a:gd name="connsiteX38" fmla="*/ 247269 w 278748"/>
                <a:gd name="connsiteY38" fmla="*/ 160376 h 278561"/>
                <a:gd name="connsiteX39" fmla="*/ 247269 w 278748"/>
                <a:gd name="connsiteY39" fmla="*/ 160376 h 278561"/>
                <a:gd name="connsiteX40" fmla="*/ 278655 w 278748"/>
                <a:gd name="connsiteY40" fmla="*/ 160376 h 278561"/>
                <a:gd name="connsiteX41" fmla="*/ 196232 w 278748"/>
                <a:gd name="connsiteY41" fmla="*/ 166150 h 278561"/>
                <a:gd name="connsiteX42" fmla="*/ 166057 w 278748"/>
                <a:gd name="connsiteY42" fmla="*/ 195859 h 278561"/>
                <a:gd name="connsiteX43" fmla="*/ 160562 w 278748"/>
                <a:gd name="connsiteY43" fmla="*/ 198001 h 278561"/>
                <a:gd name="connsiteX44" fmla="*/ 140538 w 278748"/>
                <a:gd name="connsiteY44" fmla="*/ 201354 h 278561"/>
                <a:gd name="connsiteX45" fmla="*/ 118186 w 278748"/>
                <a:gd name="connsiteY45" fmla="*/ 197070 h 278561"/>
                <a:gd name="connsiteX46" fmla="*/ 113530 w 278748"/>
                <a:gd name="connsiteY46" fmla="*/ 195021 h 278561"/>
                <a:gd name="connsiteX47" fmla="*/ 84193 w 278748"/>
                <a:gd name="connsiteY47" fmla="*/ 164473 h 278561"/>
                <a:gd name="connsiteX48" fmla="*/ 82702 w 278748"/>
                <a:gd name="connsiteY48" fmla="*/ 160376 h 278561"/>
                <a:gd name="connsiteX49" fmla="*/ 79163 w 278748"/>
                <a:gd name="connsiteY49" fmla="*/ 139886 h 278561"/>
                <a:gd name="connsiteX50" fmla="*/ 83261 w 278748"/>
                <a:gd name="connsiteY50" fmla="*/ 118000 h 278561"/>
                <a:gd name="connsiteX51" fmla="*/ 84751 w 278748"/>
                <a:gd name="connsiteY51" fmla="*/ 114461 h 278561"/>
                <a:gd name="connsiteX52" fmla="*/ 114461 w 278748"/>
                <a:gd name="connsiteY52" fmla="*/ 84286 h 278561"/>
                <a:gd name="connsiteX53" fmla="*/ 118279 w 278748"/>
                <a:gd name="connsiteY53" fmla="*/ 82702 h 278561"/>
                <a:gd name="connsiteX54" fmla="*/ 140631 w 278748"/>
                <a:gd name="connsiteY54" fmla="*/ 78418 h 278561"/>
                <a:gd name="connsiteX55" fmla="*/ 160655 w 278748"/>
                <a:gd name="connsiteY55" fmla="*/ 81771 h 278561"/>
                <a:gd name="connsiteX56" fmla="*/ 165219 w 278748"/>
                <a:gd name="connsiteY56" fmla="*/ 83447 h 278561"/>
                <a:gd name="connsiteX57" fmla="*/ 195766 w 278748"/>
                <a:gd name="connsiteY57" fmla="*/ 112784 h 278561"/>
                <a:gd name="connsiteX58" fmla="*/ 198095 w 278748"/>
                <a:gd name="connsiteY58" fmla="*/ 118000 h 278561"/>
                <a:gd name="connsiteX59" fmla="*/ 202192 w 278748"/>
                <a:gd name="connsiteY59" fmla="*/ 139886 h 278561"/>
                <a:gd name="connsiteX60" fmla="*/ 198653 w 278748"/>
                <a:gd name="connsiteY60" fmla="*/ 160376 h 278561"/>
                <a:gd name="connsiteX61" fmla="*/ 196325 w 278748"/>
                <a:gd name="connsiteY61" fmla="*/ 166057 h 27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78748" h="278561">
                  <a:moveTo>
                    <a:pt x="278748" y="160469"/>
                  </a:moveTo>
                  <a:lnTo>
                    <a:pt x="278748" y="118093"/>
                  </a:lnTo>
                  <a:cubicBezTo>
                    <a:pt x="278748" y="118093"/>
                    <a:pt x="247083" y="118093"/>
                    <a:pt x="247083" y="118093"/>
                  </a:cubicBezTo>
                  <a:cubicBezTo>
                    <a:pt x="247083" y="118093"/>
                    <a:pt x="247083" y="118093"/>
                    <a:pt x="247083" y="118093"/>
                  </a:cubicBezTo>
                  <a:cubicBezTo>
                    <a:pt x="244102" y="103564"/>
                    <a:pt x="238235" y="90153"/>
                    <a:pt x="230226" y="78418"/>
                  </a:cubicBezTo>
                  <a:lnTo>
                    <a:pt x="230226" y="78418"/>
                  </a:lnTo>
                  <a:lnTo>
                    <a:pt x="252857" y="55787"/>
                  </a:lnTo>
                  <a:lnTo>
                    <a:pt x="222961" y="25891"/>
                  </a:lnTo>
                  <a:lnTo>
                    <a:pt x="199864" y="48988"/>
                  </a:lnTo>
                  <a:cubicBezTo>
                    <a:pt x="188129" y="41351"/>
                    <a:pt x="174904" y="35856"/>
                    <a:pt x="160562" y="33249"/>
                  </a:cubicBezTo>
                  <a:lnTo>
                    <a:pt x="160562" y="0"/>
                  </a:lnTo>
                  <a:lnTo>
                    <a:pt x="118186" y="0"/>
                  </a:lnTo>
                  <a:lnTo>
                    <a:pt x="118186" y="33621"/>
                  </a:lnTo>
                  <a:cubicBezTo>
                    <a:pt x="118186" y="33621"/>
                    <a:pt x="118186" y="33621"/>
                    <a:pt x="118186" y="33621"/>
                  </a:cubicBezTo>
                  <a:cubicBezTo>
                    <a:pt x="104123" y="36601"/>
                    <a:pt x="91271" y="42189"/>
                    <a:pt x="79815" y="49826"/>
                  </a:cubicBezTo>
                  <a:cubicBezTo>
                    <a:pt x="79815" y="49826"/>
                    <a:pt x="79815" y="49826"/>
                    <a:pt x="79815" y="49826"/>
                  </a:cubicBezTo>
                  <a:lnTo>
                    <a:pt x="55787" y="25891"/>
                  </a:lnTo>
                  <a:lnTo>
                    <a:pt x="25891" y="55787"/>
                  </a:lnTo>
                  <a:lnTo>
                    <a:pt x="50013" y="79815"/>
                  </a:lnTo>
                  <a:cubicBezTo>
                    <a:pt x="50013" y="79815"/>
                    <a:pt x="50013" y="79815"/>
                    <a:pt x="50013" y="79815"/>
                  </a:cubicBezTo>
                  <a:cubicBezTo>
                    <a:pt x="42469" y="91271"/>
                    <a:pt x="36974" y="104216"/>
                    <a:pt x="34087" y="118093"/>
                  </a:cubicBezTo>
                  <a:cubicBezTo>
                    <a:pt x="34087" y="118093"/>
                    <a:pt x="34087" y="118093"/>
                    <a:pt x="34087" y="118093"/>
                  </a:cubicBezTo>
                  <a:lnTo>
                    <a:pt x="0" y="118093"/>
                  </a:lnTo>
                  <a:lnTo>
                    <a:pt x="0" y="160469"/>
                  </a:lnTo>
                  <a:lnTo>
                    <a:pt x="33901" y="160469"/>
                  </a:lnTo>
                  <a:cubicBezTo>
                    <a:pt x="36508" y="174625"/>
                    <a:pt x="41910" y="187757"/>
                    <a:pt x="49547" y="199212"/>
                  </a:cubicBezTo>
                  <a:lnTo>
                    <a:pt x="25891" y="222868"/>
                  </a:lnTo>
                  <a:lnTo>
                    <a:pt x="55787" y="252764"/>
                  </a:lnTo>
                  <a:lnTo>
                    <a:pt x="79070" y="229481"/>
                  </a:lnTo>
                  <a:cubicBezTo>
                    <a:pt x="90712" y="237490"/>
                    <a:pt x="103937" y="243264"/>
                    <a:pt x="118279" y="246245"/>
                  </a:cubicBezTo>
                  <a:lnTo>
                    <a:pt x="118279" y="278562"/>
                  </a:lnTo>
                  <a:lnTo>
                    <a:pt x="160655" y="278562"/>
                  </a:lnTo>
                  <a:lnTo>
                    <a:pt x="160655" y="246617"/>
                  </a:lnTo>
                  <a:cubicBezTo>
                    <a:pt x="175277" y="243916"/>
                    <a:pt x="188781" y="238328"/>
                    <a:pt x="200702" y="230412"/>
                  </a:cubicBezTo>
                  <a:lnTo>
                    <a:pt x="222961" y="252671"/>
                  </a:lnTo>
                  <a:lnTo>
                    <a:pt x="252857" y="222775"/>
                  </a:lnTo>
                  <a:lnTo>
                    <a:pt x="230784" y="200609"/>
                  </a:lnTo>
                  <a:cubicBezTo>
                    <a:pt x="230784" y="200609"/>
                    <a:pt x="230784" y="200609"/>
                    <a:pt x="230784" y="200609"/>
                  </a:cubicBezTo>
                  <a:cubicBezTo>
                    <a:pt x="238794" y="188688"/>
                    <a:pt x="244568" y="175091"/>
                    <a:pt x="247269" y="160376"/>
                  </a:cubicBezTo>
                  <a:cubicBezTo>
                    <a:pt x="247269" y="160376"/>
                    <a:pt x="247269" y="160376"/>
                    <a:pt x="247269" y="160376"/>
                  </a:cubicBezTo>
                  <a:lnTo>
                    <a:pt x="278655" y="160376"/>
                  </a:lnTo>
                  <a:close/>
                  <a:moveTo>
                    <a:pt x="196232" y="166150"/>
                  </a:moveTo>
                  <a:cubicBezTo>
                    <a:pt x="190085" y="179282"/>
                    <a:pt x="179282" y="189899"/>
                    <a:pt x="166057" y="195859"/>
                  </a:cubicBezTo>
                  <a:cubicBezTo>
                    <a:pt x="164287" y="196791"/>
                    <a:pt x="162518" y="197443"/>
                    <a:pt x="160562" y="198001"/>
                  </a:cubicBezTo>
                  <a:cubicBezTo>
                    <a:pt x="154322" y="200144"/>
                    <a:pt x="147523" y="201354"/>
                    <a:pt x="140538" y="201354"/>
                  </a:cubicBezTo>
                  <a:cubicBezTo>
                    <a:pt x="132715" y="201354"/>
                    <a:pt x="125171" y="199864"/>
                    <a:pt x="118186" y="197070"/>
                  </a:cubicBezTo>
                  <a:cubicBezTo>
                    <a:pt x="116603" y="196511"/>
                    <a:pt x="115020" y="195859"/>
                    <a:pt x="113530" y="195021"/>
                  </a:cubicBezTo>
                  <a:cubicBezTo>
                    <a:pt x="100491" y="188781"/>
                    <a:pt x="90060" y="177792"/>
                    <a:pt x="84193" y="164473"/>
                  </a:cubicBezTo>
                  <a:cubicBezTo>
                    <a:pt x="83727" y="163170"/>
                    <a:pt x="83075" y="161773"/>
                    <a:pt x="82702" y="160376"/>
                  </a:cubicBezTo>
                  <a:cubicBezTo>
                    <a:pt x="80281" y="153949"/>
                    <a:pt x="79163" y="147058"/>
                    <a:pt x="79163" y="139886"/>
                  </a:cubicBezTo>
                  <a:cubicBezTo>
                    <a:pt x="79163" y="132249"/>
                    <a:pt x="80560" y="124799"/>
                    <a:pt x="83261" y="118000"/>
                  </a:cubicBezTo>
                  <a:cubicBezTo>
                    <a:pt x="83634" y="116789"/>
                    <a:pt x="84193" y="115578"/>
                    <a:pt x="84751" y="114461"/>
                  </a:cubicBezTo>
                  <a:cubicBezTo>
                    <a:pt x="90712" y="101236"/>
                    <a:pt x="101329" y="90526"/>
                    <a:pt x="114461" y="84286"/>
                  </a:cubicBezTo>
                  <a:cubicBezTo>
                    <a:pt x="115672" y="83727"/>
                    <a:pt x="116975" y="83075"/>
                    <a:pt x="118279" y="82702"/>
                  </a:cubicBezTo>
                  <a:cubicBezTo>
                    <a:pt x="125264" y="79908"/>
                    <a:pt x="132808" y="78418"/>
                    <a:pt x="140631" y="78418"/>
                  </a:cubicBezTo>
                  <a:cubicBezTo>
                    <a:pt x="147616" y="78418"/>
                    <a:pt x="154322" y="79629"/>
                    <a:pt x="160655" y="81771"/>
                  </a:cubicBezTo>
                  <a:cubicBezTo>
                    <a:pt x="162238" y="82237"/>
                    <a:pt x="163728" y="82889"/>
                    <a:pt x="165219" y="83447"/>
                  </a:cubicBezTo>
                  <a:cubicBezTo>
                    <a:pt x="178537" y="89315"/>
                    <a:pt x="189526" y="99746"/>
                    <a:pt x="195766" y="112784"/>
                  </a:cubicBezTo>
                  <a:cubicBezTo>
                    <a:pt x="196698" y="114461"/>
                    <a:pt x="197443" y="116137"/>
                    <a:pt x="198095" y="118000"/>
                  </a:cubicBezTo>
                  <a:cubicBezTo>
                    <a:pt x="200795" y="124799"/>
                    <a:pt x="202192" y="132249"/>
                    <a:pt x="202192" y="139886"/>
                  </a:cubicBezTo>
                  <a:cubicBezTo>
                    <a:pt x="202192" y="147058"/>
                    <a:pt x="200982" y="153949"/>
                    <a:pt x="198653" y="160376"/>
                  </a:cubicBezTo>
                  <a:cubicBezTo>
                    <a:pt x="198095" y="162238"/>
                    <a:pt x="197256" y="164194"/>
                    <a:pt x="196325" y="166057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1800" noProof="0"/>
            </a:p>
          </p:txBody>
        </p:sp>
      </p:grpSp>
      <p:sp>
        <p:nvSpPr>
          <p:cNvPr id="38" name="Прямокутник 36">
            <a:extLst>
              <a:ext uri="{FF2B5EF4-FFF2-40B4-BE49-F238E27FC236}">
                <a16:creationId xmlns:a16="http://schemas.microsoft.com/office/drawing/2014/main" id="{B4F67838-9360-5780-5041-DA8975BC1096}"/>
              </a:ext>
            </a:extLst>
          </p:cNvPr>
          <p:cNvSpPr/>
          <p:nvPr/>
        </p:nvSpPr>
        <p:spPr>
          <a:xfrm>
            <a:off x="7912345" y="2038556"/>
            <a:ext cx="3370446" cy="180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 marL="0" marR="0" lvl="0" indent="0" algn="l" defTabSz="914373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uk-UA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373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uk-UA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373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Імпорт / експорт  </a:t>
            </a:r>
          </a:p>
          <a:p>
            <a:pPr marL="0" marR="0" lvl="0" indent="0" algn="l" defTabSz="914373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uk-UA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Транскордонна торгівля електроенергією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0B778D0-E170-6E9B-83BB-6CD4390DACF6}"/>
              </a:ext>
            </a:extLst>
          </p:cNvPr>
          <p:cNvGrpSpPr>
            <a:grpSpLocks noChangeAspect="1"/>
          </p:cNvGrpSpPr>
          <p:nvPr/>
        </p:nvGrpSpPr>
        <p:grpSpPr>
          <a:xfrm>
            <a:off x="8078479" y="2169611"/>
            <a:ext cx="355415" cy="355415"/>
            <a:chOff x="63658" y="3429000"/>
            <a:chExt cx="360000" cy="3600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0B8536B-B223-541D-53CE-BF4F3713A3A4}"/>
                </a:ext>
              </a:extLst>
            </p:cNvPr>
            <p:cNvSpPr/>
            <p:nvPr/>
          </p:nvSpPr>
          <p:spPr>
            <a:xfrm>
              <a:off x="63658" y="3429000"/>
              <a:ext cx="360000" cy="360000"/>
            </a:xfrm>
            <a:prstGeom prst="rect">
              <a:avLst/>
            </a:prstGeom>
            <a:solidFill>
              <a:schemeClr val="tx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1800" noProof="0"/>
            </a:p>
          </p:txBody>
        </p:sp>
        <p:grpSp>
          <p:nvGrpSpPr>
            <p:cNvPr id="41" name="Graphic 108">
              <a:extLst>
                <a:ext uri="{FF2B5EF4-FFF2-40B4-BE49-F238E27FC236}">
                  <a16:creationId xmlns:a16="http://schemas.microsoft.com/office/drawing/2014/main" id="{FD56D1EA-C6FC-B211-9543-347A55F70D7F}"/>
                </a:ext>
              </a:extLst>
            </p:cNvPr>
            <p:cNvGrpSpPr/>
            <p:nvPr/>
          </p:nvGrpSpPr>
          <p:grpSpPr>
            <a:xfrm>
              <a:off x="102322" y="3479932"/>
              <a:ext cx="279492" cy="255317"/>
              <a:chOff x="3749256" y="3243182"/>
              <a:chExt cx="279492" cy="255317"/>
            </a:xfrm>
            <a:solidFill>
              <a:schemeClr val="bg1"/>
            </a:solidFill>
          </p:grpSpPr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E8FB2D8E-0489-AC5A-AEE9-E82DAB0AFFF1}"/>
                  </a:ext>
                </a:extLst>
              </p:cNvPr>
              <p:cNvSpPr/>
              <p:nvPr/>
            </p:nvSpPr>
            <p:spPr>
              <a:xfrm>
                <a:off x="3749256" y="3243182"/>
                <a:ext cx="200143" cy="184949"/>
              </a:xfrm>
              <a:custGeom>
                <a:avLst/>
                <a:gdLst>
                  <a:gd name="connsiteX0" fmla="*/ 139700 w 200143"/>
                  <a:gd name="connsiteY0" fmla="*/ 15899 h 184949"/>
                  <a:gd name="connsiteX1" fmla="*/ 192600 w 200143"/>
                  <a:gd name="connsiteY1" fmla="*/ 29539 h 184949"/>
                  <a:gd name="connsiteX2" fmla="*/ 200144 w 200143"/>
                  <a:gd name="connsiteY2" fmla="*/ 15522 h 184949"/>
                  <a:gd name="connsiteX3" fmla="*/ 139607 w 200143"/>
                  <a:gd name="connsiteY3" fmla="*/ 0 h 184949"/>
                  <a:gd name="connsiteX4" fmla="*/ 13225 w 200143"/>
                  <a:gd name="connsiteY4" fmla="*/ 127659 h 184949"/>
                  <a:gd name="connsiteX5" fmla="*/ 15088 w 200143"/>
                  <a:gd name="connsiteY5" fmla="*/ 148261 h 184949"/>
                  <a:gd name="connsiteX6" fmla="*/ 0 w 200143"/>
                  <a:gd name="connsiteY6" fmla="*/ 153435 h 184949"/>
                  <a:gd name="connsiteX7" fmla="*/ 35577 w 200143"/>
                  <a:gd name="connsiteY7" fmla="*/ 184950 h 184949"/>
                  <a:gd name="connsiteX8" fmla="*/ 44797 w 200143"/>
                  <a:gd name="connsiteY8" fmla="*/ 138101 h 184949"/>
                  <a:gd name="connsiteX9" fmla="*/ 30268 w 200143"/>
                  <a:gd name="connsiteY9" fmla="*/ 143087 h 184949"/>
                  <a:gd name="connsiteX10" fmla="*/ 29058 w 200143"/>
                  <a:gd name="connsiteY10" fmla="*/ 127659 h 184949"/>
                  <a:gd name="connsiteX11" fmla="*/ 139700 w 200143"/>
                  <a:gd name="connsiteY11" fmla="*/ 15899 h 184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0143" h="184949">
                    <a:moveTo>
                      <a:pt x="139700" y="15899"/>
                    </a:moveTo>
                    <a:cubicBezTo>
                      <a:pt x="158140" y="15899"/>
                      <a:pt x="176488" y="20602"/>
                      <a:pt x="192600" y="29539"/>
                    </a:cubicBezTo>
                    <a:lnTo>
                      <a:pt x="200144" y="15522"/>
                    </a:lnTo>
                    <a:cubicBezTo>
                      <a:pt x="181703" y="5362"/>
                      <a:pt x="160748" y="0"/>
                      <a:pt x="139607" y="0"/>
                    </a:cubicBezTo>
                    <a:cubicBezTo>
                      <a:pt x="69943" y="-94"/>
                      <a:pt x="13225" y="57197"/>
                      <a:pt x="13225" y="127659"/>
                    </a:cubicBezTo>
                    <a:cubicBezTo>
                      <a:pt x="13225" y="134620"/>
                      <a:pt x="13970" y="141488"/>
                      <a:pt x="15088" y="148261"/>
                    </a:cubicBezTo>
                    <a:lnTo>
                      <a:pt x="0" y="153435"/>
                    </a:lnTo>
                    <a:lnTo>
                      <a:pt x="35577" y="184950"/>
                    </a:lnTo>
                    <a:lnTo>
                      <a:pt x="44797" y="138101"/>
                    </a:lnTo>
                    <a:lnTo>
                      <a:pt x="30268" y="143087"/>
                    </a:lnTo>
                    <a:cubicBezTo>
                      <a:pt x="29616" y="138007"/>
                      <a:pt x="29058" y="132833"/>
                      <a:pt x="29058" y="127659"/>
                    </a:cubicBezTo>
                    <a:cubicBezTo>
                      <a:pt x="29058" y="66040"/>
                      <a:pt x="78698" y="15899"/>
                      <a:pt x="139700" y="15899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sz="1800" noProof="0"/>
              </a:p>
            </p:txBody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id="{842B2891-1124-2D99-1373-5D600A64C081}"/>
                  </a:ext>
                </a:extLst>
              </p:cNvPr>
              <p:cNvSpPr/>
              <p:nvPr/>
            </p:nvSpPr>
            <p:spPr>
              <a:xfrm>
                <a:off x="3828512" y="3313550"/>
                <a:ext cx="200236" cy="184949"/>
              </a:xfrm>
              <a:custGeom>
                <a:avLst/>
                <a:gdLst>
                  <a:gd name="connsiteX0" fmla="*/ 200144 w 200236"/>
                  <a:gd name="connsiteY0" fmla="*/ 31515 h 184949"/>
                  <a:gd name="connsiteX1" fmla="*/ 164567 w 200236"/>
                  <a:gd name="connsiteY1" fmla="*/ 0 h 184949"/>
                  <a:gd name="connsiteX2" fmla="*/ 155346 w 200236"/>
                  <a:gd name="connsiteY2" fmla="*/ 46849 h 184949"/>
                  <a:gd name="connsiteX3" fmla="*/ 169875 w 200236"/>
                  <a:gd name="connsiteY3" fmla="*/ 41863 h 184949"/>
                  <a:gd name="connsiteX4" fmla="*/ 171086 w 200236"/>
                  <a:gd name="connsiteY4" fmla="*/ 57291 h 184949"/>
                  <a:gd name="connsiteX5" fmla="*/ 60444 w 200236"/>
                  <a:gd name="connsiteY5" fmla="*/ 169051 h 184949"/>
                  <a:gd name="connsiteX6" fmla="*/ 7544 w 200236"/>
                  <a:gd name="connsiteY6" fmla="*/ 155410 h 184949"/>
                  <a:gd name="connsiteX7" fmla="*/ 0 w 200236"/>
                  <a:gd name="connsiteY7" fmla="*/ 169427 h 184949"/>
                  <a:gd name="connsiteX8" fmla="*/ 60537 w 200236"/>
                  <a:gd name="connsiteY8" fmla="*/ 184950 h 184949"/>
                  <a:gd name="connsiteX9" fmla="*/ 187012 w 200236"/>
                  <a:gd name="connsiteY9" fmla="*/ 57197 h 184949"/>
                  <a:gd name="connsiteX10" fmla="*/ 185149 w 200236"/>
                  <a:gd name="connsiteY10" fmla="*/ 36595 h 184949"/>
                  <a:gd name="connsiteX11" fmla="*/ 200237 w 200236"/>
                  <a:gd name="connsiteY11" fmla="*/ 31421 h 184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0236" h="184949">
                    <a:moveTo>
                      <a:pt x="200144" y="31515"/>
                    </a:moveTo>
                    <a:lnTo>
                      <a:pt x="164567" y="0"/>
                    </a:lnTo>
                    <a:lnTo>
                      <a:pt x="155346" y="46849"/>
                    </a:lnTo>
                    <a:lnTo>
                      <a:pt x="169875" y="41863"/>
                    </a:lnTo>
                    <a:cubicBezTo>
                      <a:pt x="170527" y="46943"/>
                      <a:pt x="171086" y="52117"/>
                      <a:pt x="171086" y="57291"/>
                    </a:cubicBezTo>
                    <a:cubicBezTo>
                      <a:pt x="171086" y="118910"/>
                      <a:pt x="121446" y="169051"/>
                      <a:pt x="60444" y="169051"/>
                    </a:cubicBezTo>
                    <a:cubicBezTo>
                      <a:pt x="42003" y="169051"/>
                      <a:pt x="23656" y="164347"/>
                      <a:pt x="7544" y="155410"/>
                    </a:cubicBezTo>
                    <a:lnTo>
                      <a:pt x="0" y="169427"/>
                    </a:lnTo>
                    <a:cubicBezTo>
                      <a:pt x="18440" y="179587"/>
                      <a:pt x="39395" y="184950"/>
                      <a:pt x="60537" y="184950"/>
                    </a:cubicBezTo>
                    <a:cubicBezTo>
                      <a:pt x="130294" y="184950"/>
                      <a:pt x="187012" y="127659"/>
                      <a:pt x="187012" y="57197"/>
                    </a:cubicBezTo>
                    <a:cubicBezTo>
                      <a:pt x="187012" y="50236"/>
                      <a:pt x="186267" y="43368"/>
                      <a:pt x="185149" y="36595"/>
                    </a:cubicBezTo>
                    <a:lnTo>
                      <a:pt x="200237" y="31421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sz="1800" noProof="0"/>
              </a:p>
            </p:txBody>
          </p:sp>
          <p:sp>
            <p:nvSpPr>
              <p:cNvPr id="44" name="Freeform 23">
                <a:extLst>
                  <a:ext uri="{FF2B5EF4-FFF2-40B4-BE49-F238E27FC236}">
                    <a16:creationId xmlns:a16="http://schemas.microsoft.com/office/drawing/2014/main" id="{F7D96A15-636A-A5B5-47D0-970B70BFEDEC}"/>
                  </a:ext>
                </a:extLst>
              </p:cNvPr>
              <p:cNvSpPr/>
              <p:nvPr/>
            </p:nvSpPr>
            <p:spPr>
              <a:xfrm>
                <a:off x="3842109" y="3276579"/>
                <a:ext cx="93412" cy="188524"/>
              </a:xfrm>
              <a:custGeom>
                <a:avLst/>
                <a:gdLst>
                  <a:gd name="connsiteX0" fmla="*/ 93413 w 93412"/>
                  <a:gd name="connsiteY0" fmla="*/ 70744 h 188524"/>
                  <a:gd name="connsiteX1" fmla="*/ 46660 w 93412"/>
                  <a:gd name="connsiteY1" fmla="*/ 71402 h 188524"/>
                  <a:gd name="connsiteX2" fmla="*/ 46660 w 93412"/>
                  <a:gd name="connsiteY2" fmla="*/ 0 h 188524"/>
                  <a:gd name="connsiteX3" fmla="*/ 0 w 93412"/>
                  <a:gd name="connsiteY3" fmla="*/ 117969 h 188524"/>
                  <a:gd name="connsiteX4" fmla="*/ 46660 w 93412"/>
                  <a:gd name="connsiteY4" fmla="*/ 117969 h 188524"/>
                  <a:gd name="connsiteX5" fmla="*/ 46660 w 93412"/>
                  <a:gd name="connsiteY5" fmla="*/ 188524 h 188524"/>
                  <a:gd name="connsiteX6" fmla="*/ 93413 w 93412"/>
                  <a:gd name="connsiteY6" fmla="*/ 70744 h 18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412" h="188524">
                    <a:moveTo>
                      <a:pt x="93413" y="70744"/>
                    </a:moveTo>
                    <a:lnTo>
                      <a:pt x="46660" y="71402"/>
                    </a:lnTo>
                    <a:lnTo>
                      <a:pt x="46660" y="0"/>
                    </a:lnTo>
                    <a:lnTo>
                      <a:pt x="0" y="117969"/>
                    </a:lnTo>
                    <a:lnTo>
                      <a:pt x="46660" y="117969"/>
                    </a:lnTo>
                    <a:lnTo>
                      <a:pt x="46660" y="188524"/>
                    </a:lnTo>
                    <a:lnTo>
                      <a:pt x="93413" y="70744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sz="1800" noProof="0"/>
              </a:p>
            </p:txBody>
          </p:sp>
        </p:grpSp>
      </p:grpSp>
      <p:sp>
        <p:nvSpPr>
          <p:cNvPr id="47" name="Прямокутник 5">
            <a:extLst>
              <a:ext uri="{FF2B5EF4-FFF2-40B4-BE49-F238E27FC236}">
                <a16:creationId xmlns:a16="http://schemas.microsoft.com/office/drawing/2014/main" id="{F4D47435-1BED-A96F-DDAE-DE4A43DF2453}"/>
              </a:ext>
            </a:extLst>
          </p:cNvPr>
          <p:cNvSpPr/>
          <p:nvPr/>
        </p:nvSpPr>
        <p:spPr>
          <a:xfrm>
            <a:off x="7912345" y="4086995"/>
            <a:ext cx="3370446" cy="180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 marL="0" marR="0" lvl="0" indent="0" algn="l" defTabSz="914373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uk-UA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373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uk-UA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defTabSz="914373">
              <a:spcAft>
                <a:spcPts val="300"/>
              </a:spcAft>
              <a:defRPr/>
            </a:pPr>
            <a:r>
              <a:rPr lang="uk-UA" sz="1400" b="1" noProof="0">
                <a:solidFill>
                  <a:srgbClr val="000000"/>
                </a:solidFill>
                <a:latin typeface="Open Sans"/>
              </a:rPr>
              <a:t>Національний оператор розподіленої генерації</a:t>
            </a:r>
            <a:endParaRPr lang="uk-UA" sz="1400" i="0" u="none" strike="noStrike" kern="1200" cap="none" spc="0" normalizeH="0" baseline="0" noProof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defTabSz="914373">
              <a:spcAft>
                <a:spcPts val="300"/>
              </a:spcAft>
              <a:defRPr/>
            </a:pPr>
            <a:r>
              <a:rPr lang="uk-UA" sz="1100" noProof="0">
                <a:solidFill>
                  <a:srgbClr val="000000"/>
                </a:solidFill>
                <a:latin typeface="Open Sans"/>
              </a:rPr>
              <a:t>Підтримка розвитку розподіленої </a:t>
            </a:r>
            <a:r>
              <a:rPr kumimoji="0" lang="uk-UA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генерації </a:t>
            </a:r>
            <a:r>
              <a:rPr lang="uk-UA" sz="1100" noProof="0">
                <a:solidFill>
                  <a:srgbClr val="000000"/>
                </a:solidFill>
                <a:latin typeface="Open Sans"/>
              </a:rPr>
              <a:t>і реалізація власних </a:t>
            </a:r>
            <a:r>
              <a:rPr lang="uk-UA" sz="1100" noProof="0" err="1">
                <a:solidFill>
                  <a:srgbClr val="000000"/>
                </a:solidFill>
                <a:latin typeface="Open Sans"/>
              </a:rPr>
              <a:t>енергобезпекових</a:t>
            </a:r>
            <a:r>
              <a:rPr lang="uk-UA" sz="1100" noProof="0">
                <a:solidFill>
                  <a:srgbClr val="000000"/>
                </a:solidFill>
                <a:latin typeface="Open Sans"/>
              </a:rPr>
              <a:t> проєктів</a:t>
            </a:r>
            <a:endParaRPr lang="uk-UA" sz="1100" noProof="0">
              <a:solidFill>
                <a:srgbClr val="151515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l" defTabSz="914373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lang="uk-UA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grpSp>
        <p:nvGrpSpPr>
          <p:cNvPr id="53" name="Graphic 20">
            <a:extLst>
              <a:ext uri="{FF2B5EF4-FFF2-40B4-BE49-F238E27FC236}">
                <a16:creationId xmlns:a16="http://schemas.microsoft.com/office/drawing/2014/main" id="{6D940920-8F2F-4F95-9049-EC5EB579F6E3}"/>
              </a:ext>
            </a:extLst>
          </p:cNvPr>
          <p:cNvGrpSpPr/>
          <p:nvPr/>
        </p:nvGrpSpPr>
        <p:grpSpPr>
          <a:xfrm>
            <a:off x="8078478" y="4222943"/>
            <a:ext cx="355414" cy="355414"/>
            <a:chOff x="7696860" y="3838900"/>
            <a:chExt cx="355414" cy="355414"/>
          </a:xfrm>
        </p:grpSpPr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A6C40DA2-3A6A-3275-0101-CF0D9077F055}"/>
                </a:ext>
              </a:extLst>
            </p:cNvPr>
            <p:cNvSpPr/>
            <p:nvPr/>
          </p:nvSpPr>
          <p:spPr>
            <a:xfrm>
              <a:off x="7696860" y="3838900"/>
              <a:ext cx="355414" cy="355414"/>
            </a:xfrm>
            <a:custGeom>
              <a:avLst/>
              <a:gdLst>
                <a:gd name="connsiteX0" fmla="*/ 0 w 355414"/>
                <a:gd name="connsiteY0" fmla="*/ 0 h 355414"/>
                <a:gd name="connsiteX1" fmla="*/ 355414 w 355414"/>
                <a:gd name="connsiteY1" fmla="*/ 0 h 355414"/>
                <a:gd name="connsiteX2" fmla="*/ 355414 w 355414"/>
                <a:gd name="connsiteY2" fmla="*/ 355414 h 355414"/>
                <a:gd name="connsiteX3" fmla="*/ 0 w 355414"/>
                <a:gd name="connsiteY3" fmla="*/ 355414 h 35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14" h="355414">
                  <a:moveTo>
                    <a:pt x="0" y="0"/>
                  </a:moveTo>
                  <a:lnTo>
                    <a:pt x="355414" y="0"/>
                  </a:lnTo>
                  <a:lnTo>
                    <a:pt x="355414" y="355414"/>
                  </a:lnTo>
                  <a:lnTo>
                    <a:pt x="0" y="355414"/>
                  </a:lnTo>
                  <a:close/>
                </a:path>
              </a:pathLst>
            </a:custGeom>
            <a:solidFill>
              <a:srgbClr val="F9B85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sz="1800" noProof="0"/>
            </a:p>
          </p:txBody>
        </p:sp>
        <p:grpSp>
          <p:nvGrpSpPr>
            <p:cNvPr id="50" name="Graphic 20">
              <a:extLst>
                <a:ext uri="{FF2B5EF4-FFF2-40B4-BE49-F238E27FC236}">
                  <a16:creationId xmlns:a16="http://schemas.microsoft.com/office/drawing/2014/main" id="{502EBF8C-8BAA-6A55-8D16-9D202994378F}"/>
                </a:ext>
              </a:extLst>
            </p:cNvPr>
            <p:cNvGrpSpPr/>
            <p:nvPr/>
          </p:nvGrpSpPr>
          <p:grpSpPr>
            <a:xfrm>
              <a:off x="7777141" y="3880713"/>
              <a:ext cx="194850" cy="271787"/>
              <a:chOff x="7777141" y="3880713"/>
              <a:chExt cx="194850" cy="271787"/>
            </a:xfrm>
          </p:grpSpPr>
          <p:sp>
            <p:nvSpPr>
              <p:cNvPr id="51" name="Freeform 46">
                <a:extLst>
                  <a:ext uri="{FF2B5EF4-FFF2-40B4-BE49-F238E27FC236}">
                    <a16:creationId xmlns:a16="http://schemas.microsoft.com/office/drawing/2014/main" id="{271FE813-97D8-4142-F208-D21011377405}"/>
                  </a:ext>
                </a:extLst>
              </p:cNvPr>
              <p:cNvSpPr/>
              <p:nvPr/>
            </p:nvSpPr>
            <p:spPr>
              <a:xfrm>
                <a:off x="7777141" y="3880713"/>
                <a:ext cx="194850" cy="271787"/>
              </a:xfrm>
              <a:custGeom>
                <a:avLst/>
                <a:gdLst>
                  <a:gd name="connsiteX0" fmla="*/ 22579 w 194850"/>
                  <a:gd name="connsiteY0" fmla="*/ 238650 h 271787"/>
                  <a:gd name="connsiteX1" fmla="*/ 0 w 194850"/>
                  <a:gd name="connsiteY1" fmla="*/ 203736 h 271787"/>
                  <a:gd name="connsiteX2" fmla="*/ 0 w 194850"/>
                  <a:gd name="connsiteY2" fmla="*/ 0 h 271787"/>
                  <a:gd name="connsiteX3" fmla="*/ 194851 w 194850"/>
                  <a:gd name="connsiteY3" fmla="*/ 0 h 271787"/>
                  <a:gd name="connsiteX4" fmla="*/ 194851 w 194850"/>
                  <a:gd name="connsiteY4" fmla="*/ 203736 h 271787"/>
                  <a:gd name="connsiteX5" fmla="*/ 172271 w 194850"/>
                  <a:gd name="connsiteY5" fmla="*/ 238650 h 271787"/>
                  <a:gd name="connsiteX6" fmla="*/ 97425 w 194850"/>
                  <a:gd name="connsiteY6" fmla="*/ 271787 h 271787"/>
                  <a:gd name="connsiteX7" fmla="*/ 22579 w 194850"/>
                  <a:gd name="connsiteY7" fmla="*/ 238650 h 271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4850" h="271787">
                    <a:moveTo>
                      <a:pt x="22579" y="238650"/>
                    </a:moveTo>
                    <a:cubicBezTo>
                      <a:pt x="8990" y="232692"/>
                      <a:pt x="0" y="218684"/>
                      <a:pt x="0" y="203736"/>
                    </a:cubicBezTo>
                    <a:lnTo>
                      <a:pt x="0" y="0"/>
                    </a:lnTo>
                    <a:lnTo>
                      <a:pt x="194851" y="0"/>
                    </a:lnTo>
                    <a:lnTo>
                      <a:pt x="194851" y="203736"/>
                    </a:lnTo>
                    <a:cubicBezTo>
                      <a:pt x="194851" y="218580"/>
                      <a:pt x="185965" y="232692"/>
                      <a:pt x="172271" y="238650"/>
                    </a:cubicBezTo>
                    <a:lnTo>
                      <a:pt x="97425" y="271787"/>
                    </a:lnTo>
                    <a:lnTo>
                      <a:pt x="22579" y="238650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sz="1800" noProof="0"/>
              </a:p>
            </p:txBody>
          </p:sp>
          <p:sp>
            <p:nvSpPr>
              <p:cNvPr id="52" name="Freeform 49">
                <a:extLst>
                  <a:ext uri="{FF2B5EF4-FFF2-40B4-BE49-F238E27FC236}">
                    <a16:creationId xmlns:a16="http://schemas.microsoft.com/office/drawing/2014/main" id="{80FA96DE-9F17-4361-D942-0DBA87ED87B1}"/>
                  </a:ext>
                </a:extLst>
              </p:cNvPr>
              <p:cNvSpPr/>
              <p:nvPr/>
            </p:nvSpPr>
            <p:spPr>
              <a:xfrm>
                <a:off x="7803588" y="3898065"/>
                <a:ext cx="142165" cy="236559"/>
              </a:xfrm>
              <a:custGeom>
                <a:avLst/>
                <a:gdLst>
                  <a:gd name="connsiteX0" fmla="*/ 63765 w 142165"/>
                  <a:gd name="connsiteY0" fmla="*/ 228510 h 236559"/>
                  <a:gd name="connsiteX1" fmla="*/ 39514 w 142165"/>
                  <a:gd name="connsiteY1" fmla="*/ 188997 h 236559"/>
                  <a:gd name="connsiteX2" fmla="*/ 0 w 142165"/>
                  <a:gd name="connsiteY2" fmla="*/ 188997 h 236559"/>
                  <a:gd name="connsiteX3" fmla="*/ 0 w 142165"/>
                  <a:gd name="connsiteY3" fmla="*/ 17980 h 236559"/>
                  <a:gd name="connsiteX4" fmla="*/ 38259 w 142165"/>
                  <a:gd name="connsiteY4" fmla="*/ 76205 h 236559"/>
                  <a:gd name="connsiteX5" fmla="*/ 44218 w 142165"/>
                  <a:gd name="connsiteY5" fmla="*/ 124290 h 236559"/>
                  <a:gd name="connsiteX6" fmla="*/ 41291 w 142165"/>
                  <a:gd name="connsiteY6" fmla="*/ 123872 h 236559"/>
                  <a:gd name="connsiteX7" fmla="*/ 29374 w 142165"/>
                  <a:gd name="connsiteY7" fmla="*/ 135789 h 236559"/>
                  <a:gd name="connsiteX8" fmla="*/ 39200 w 142165"/>
                  <a:gd name="connsiteY8" fmla="*/ 147288 h 236559"/>
                  <a:gd name="connsiteX9" fmla="*/ 46413 w 142165"/>
                  <a:gd name="connsiteY9" fmla="*/ 148960 h 236559"/>
                  <a:gd name="connsiteX10" fmla="*/ 65124 w 142165"/>
                  <a:gd name="connsiteY10" fmla="*/ 82581 h 236559"/>
                  <a:gd name="connsiteX11" fmla="*/ 62197 w 142165"/>
                  <a:gd name="connsiteY11" fmla="*/ 23416 h 236559"/>
                  <a:gd name="connsiteX12" fmla="*/ 71083 w 142165"/>
                  <a:gd name="connsiteY12" fmla="*/ 0 h 236559"/>
                  <a:gd name="connsiteX13" fmla="*/ 79968 w 142165"/>
                  <a:gd name="connsiteY13" fmla="*/ 23416 h 236559"/>
                  <a:gd name="connsiteX14" fmla="*/ 77041 w 142165"/>
                  <a:gd name="connsiteY14" fmla="*/ 82581 h 236559"/>
                  <a:gd name="connsiteX15" fmla="*/ 95753 w 142165"/>
                  <a:gd name="connsiteY15" fmla="*/ 148960 h 236559"/>
                  <a:gd name="connsiteX16" fmla="*/ 102966 w 142165"/>
                  <a:gd name="connsiteY16" fmla="*/ 147288 h 236559"/>
                  <a:gd name="connsiteX17" fmla="*/ 112792 w 142165"/>
                  <a:gd name="connsiteY17" fmla="*/ 135789 h 236559"/>
                  <a:gd name="connsiteX18" fmla="*/ 100875 w 142165"/>
                  <a:gd name="connsiteY18" fmla="*/ 123872 h 236559"/>
                  <a:gd name="connsiteX19" fmla="*/ 97948 w 142165"/>
                  <a:gd name="connsiteY19" fmla="*/ 124290 h 236559"/>
                  <a:gd name="connsiteX20" fmla="*/ 103906 w 142165"/>
                  <a:gd name="connsiteY20" fmla="*/ 76205 h 236559"/>
                  <a:gd name="connsiteX21" fmla="*/ 142166 w 142165"/>
                  <a:gd name="connsiteY21" fmla="*/ 17980 h 236559"/>
                  <a:gd name="connsiteX22" fmla="*/ 142166 w 142165"/>
                  <a:gd name="connsiteY22" fmla="*/ 188997 h 236559"/>
                  <a:gd name="connsiteX23" fmla="*/ 102652 w 142165"/>
                  <a:gd name="connsiteY23" fmla="*/ 188997 h 236559"/>
                  <a:gd name="connsiteX24" fmla="*/ 78400 w 142165"/>
                  <a:gd name="connsiteY24" fmla="*/ 228510 h 236559"/>
                  <a:gd name="connsiteX25" fmla="*/ 71187 w 142165"/>
                  <a:gd name="connsiteY25" fmla="*/ 236559 h 236559"/>
                  <a:gd name="connsiteX26" fmla="*/ 63975 w 142165"/>
                  <a:gd name="connsiteY26" fmla="*/ 228510 h 236559"/>
                  <a:gd name="connsiteX27" fmla="*/ 18712 w 142165"/>
                  <a:gd name="connsiteY27" fmla="*/ 129831 h 236559"/>
                  <a:gd name="connsiteX28" fmla="*/ 31046 w 142165"/>
                  <a:gd name="connsiteY28" fmla="*/ 114569 h 236559"/>
                  <a:gd name="connsiteX29" fmla="*/ 26342 w 142165"/>
                  <a:gd name="connsiteY29" fmla="*/ 75055 h 236559"/>
                  <a:gd name="connsiteX30" fmla="*/ 11917 w 142165"/>
                  <a:gd name="connsiteY30" fmla="*/ 42754 h 236559"/>
                  <a:gd name="connsiteX31" fmla="*/ 11917 w 142165"/>
                  <a:gd name="connsiteY31" fmla="*/ 129935 h 236559"/>
                  <a:gd name="connsiteX32" fmla="*/ 18712 w 142165"/>
                  <a:gd name="connsiteY32" fmla="*/ 129935 h 236559"/>
                  <a:gd name="connsiteX33" fmla="*/ 38677 w 142165"/>
                  <a:gd name="connsiteY33" fmla="*/ 177080 h 236559"/>
                  <a:gd name="connsiteX34" fmla="*/ 40768 w 142165"/>
                  <a:gd name="connsiteY34" fmla="*/ 160041 h 236559"/>
                  <a:gd name="connsiteX35" fmla="*/ 35228 w 142165"/>
                  <a:gd name="connsiteY35" fmla="*/ 158786 h 236559"/>
                  <a:gd name="connsiteX36" fmla="*/ 18607 w 142165"/>
                  <a:gd name="connsiteY36" fmla="*/ 141747 h 236559"/>
                  <a:gd name="connsiteX37" fmla="*/ 11812 w 142165"/>
                  <a:gd name="connsiteY37" fmla="*/ 141747 h 236559"/>
                  <a:gd name="connsiteX38" fmla="*/ 11812 w 142165"/>
                  <a:gd name="connsiteY38" fmla="*/ 177080 h 236559"/>
                  <a:gd name="connsiteX39" fmla="*/ 38573 w 142165"/>
                  <a:gd name="connsiteY39" fmla="*/ 177080 h 236559"/>
                  <a:gd name="connsiteX40" fmla="*/ 65020 w 142165"/>
                  <a:gd name="connsiteY40" fmla="*/ 177080 h 236559"/>
                  <a:gd name="connsiteX41" fmla="*/ 52267 w 142165"/>
                  <a:gd name="connsiteY41" fmla="*/ 162654 h 236559"/>
                  <a:gd name="connsiteX42" fmla="*/ 50176 w 142165"/>
                  <a:gd name="connsiteY42" fmla="*/ 177080 h 236559"/>
                  <a:gd name="connsiteX43" fmla="*/ 65020 w 142165"/>
                  <a:gd name="connsiteY43" fmla="*/ 177080 h 236559"/>
                  <a:gd name="connsiteX44" fmla="*/ 65020 w 142165"/>
                  <a:gd name="connsiteY44" fmla="*/ 188997 h 236559"/>
                  <a:gd name="connsiteX45" fmla="*/ 51849 w 142165"/>
                  <a:gd name="connsiteY45" fmla="*/ 188997 h 236559"/>
                  <a:gd name="connsiteX46" fmla="*/ 65020 w 142165"/>
                  <a:gd name="connsiteY46" fmla="*/ 214085 h 236559"/>
                  <a:gd name="connsiteX47" fmla="*/ 65020 w 142165"/>
                  <a:gd name="connsiteY47" fmla="*/ 188997 h 236559"/>
                  <a:gd name="connsiteX48" fmla="*/ 83731 w 142165"/>
                  <a:gd name="connsiteY48" fmla="*/ 151992 h 236559"/>
                  <a:gd name="connsiteX49" fmla="*/ 70978 w 142165"/>
                  <a:gd name="connsiteY49" fmla="*/ 122618 h 236559"/>
                  <a:gd name="connsiteX50" fmla="*/ 58225 w 142165"/>
                  <a:gd name="connsiteY50" fmla="*/ 151992 h 236559"/>
                  <a:gd name="connsiteX51" fmla="*/ 70978 w 142165"/>
                  <a:gd name="connsiteY51" fmla="*/ 160459 h 236559"/>
                  <a:gd name="connsiteX52" fmla="*/ 83731 w 142165"/>
                  <a:gd name="connsiteY52" fmla="*/ 151992 h 236559"/>
                  <a:gd name="connsiteX53" fmla="*/ 91780 w 142165"/>
                  <a:gd name="connsiteY53" fmla="*/ 177080 h 236559"/>
                  <a:gd name="connsiteX54" fmla="*/ 89690 w 142165"/>
                  <a:gd name="connsiteY54" fmla="*/ 162654 h 236559"/>
                  <a:gd name="connsiteX55" fmla="*/ 76937 w 142165"/>
                  <a:gd name="connsiteY55" fmla="*/ 177080 h 236559"/>
                  <a:gd name="connsiteX56" fmla="*/ 91780 w 142165"/>
                  <a:gd name="connsiteY56" fmla="*/ 177080 h 236559"/>
                  <a:gd name="connsiteX57" fmla="*/ 90108 w 142165"/>
                  <a:gd name="connsiteY57" fmla="*/ 188997 h 236559"/>
                  <a:gd name="connsiteX58" fmla="*/ 76937 w 142165"/>
                  <a:gd name="connsiteY58" fmla="*/ 188997 h 236559"/>
                  <a:gd name="connsiteX59" fmla="*/ 76937 w 142165"/>
                  <a:gd name="connsiteY59" fmla="*/ 214085 h 236559"/>
                  <a:gd name="connsiteX60" fmla="*/ 90108 w 142165"/>
                  <a:gd name="connsiteY60" fmla="*/ 188997 h 236559"/>
                  <a:gd name="connsiteX61" fmla="*/ 130040 w 142165"/>
                  <a:gd name="connsiteY61" fmla="*/ 177080 h 236559"/>
                  <a:gd name="connsiteX62" fmla="*/ 130040 w 142165"/>
                  <a:gd name="connsiteY62" fmla="*/ 141747 h 236559"/>
                  <a:gd name="connsiteX63" fmla="*/ 123245 w 142165"/>
                  <a:gd name="connsiteY63" fmla="*/ 141747 h 236559"/>
                  <a:gd name="connsiteX64" fmla="*/ 106624 w 142165"/>
                  <a:gd name="connsiteY64" fmla="*/ 158786 h 236559"/>
                  <a:gd name="connsiteX65" fmla="*/ 101084 w 142165"/>
                  <a:gd name="connsiteY65" fmla="*/ 160041 h 236559"/>
                  <a:gd name="connsiteX66" fmla="*/ 103175 w 142165"/>
                  <a:gd name="connsiteY66" fmla="*/ 177080 h 236559"/>
                  <a:gd name="connsiteX67" fmla="*/ 129935 w 142165"/>
                  <a:gd name="connsiteY67" fmla="*/ 177080 h 236559"/>
                  <a:gd name="connsiteX68" fmla="*/ 130040 w 142165"/>
                  <a:gd name="connsiteY68" fmla="*/ 129831 h 236559"/>
                  <a:gd name="connsiteX69" fmla="*/ 130040 w 142165"/>
                  <a:gd name="connsiteY69" fmla="*/ 42650 h 236559"/>
                  <a:gd name="connsiteX70" fmla="*/ 115614 w 142165"/>
                  <a:gd name="connsiteY70" fmla="*/ 74951 h 236559"/>
                  <a:gd name="connsiteX71" fmla="*/ 110910 w 142165"/>
                  <a:gd name="connsiteY71" fmla="*/ 114464 h 236559"/>
                  <a:gd name="connsiteX72" fmla="*/ 123245 w 142165"/>
                  <a:gd name="connsiteY72" fmla="*/ 129726 h 236559"/>
                  <a:gd name="connsiteX73" fmla="*/ 130040 w 142165"/>
                  <a:gd name="connsiteY73" fmla="*/ 129726 h 23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42165" h="236559">
                    <a:moveTo>
                      <a:pt x="63765" y="228510"/>
                    </a:moveTo>
                    <a:cubicBezTo>
                      <a:pt x="51430" y="219102"/>
                      <a:pt x="42545" y="205095"/>
                      <a:pt x="39514" y="188997"/>
                    </a:cubicBezTo>
                    <a:lnTo>
                      <a:pt x="0" y="188997"/>
                    </a:lnTo>
                    <a:lnTo>
                      <a:pt x="0" y="17980"/>
                    </a:lnTo>
                    <a:cubicBezTo>
                      <a:pt x="21220" y="28642"/>
                      <a:pt x="36587" y="52058"/>
                      <a:pt x="38259" y="76205"/>
                    </a:cubicBezTo>
                    <a:lnTo>
                      <a:pt x="44218" y="124290"/>
                    </a:lnTo>
                    <a:lnTo>
                      <a:pt x="41291" y="123872"/>
                    </a:lnTo>
                    <a:cubicBezTo>
                      <a:pt x="34914" y="123872"/>
                      <a:pt x="29374" y="129831"/>
                      <a:pt x="29374" y="135789"/>
                    </a:cubicBezTo>
                    <a:cubicBezTo>
                      <a:pt x="29374" y="141329"/>
                      <a:pt x="33660" y="146033"/>
                      <a:pt x="39200" y="147288"/>
                    </a:cubicBezTo>
                    <a:lnTo>
                      <a:pt x="46413" y="148960"/>
                    </a:lnTo>
                    <a:cubicBezTo>
                      <a:pt x="58330" y="126381"/>
                      <a:pt x="65124" y="104324"/>
                      <a:pt x="65124" y="82581"/>
                    </a:cubicBezTo>
                    <a:cubicBezTo>
                      <a:pt x="65124" y="63034"/>
                      <a:pt x="62616" y="43486"/>
                      <a:pt x="62197" y="23416"/>
                    </a:cubicBezTo>
                    <a:cubicBezTo>
                      <a:pt x="62197" y="14530"/>
                      <a:pt x="65647" y="6377"/>
                      <a:pt x="71083" y="0"/>
                    </a:cubicBezTo>
                    <a:cubicBezTo>
                      <a:pt x="76623" y="6377"/>
                      <a:pt x="79968" y="14426"/>
                      <a:pt x="79968" y="23416"/>
                    </a:cubicBezTo>
                    <a:cubicBezTo>
                      <a:pt x="79968" y="43381"/>
                      <a:pt x="77041" y="62929"/>
                      <a:pt x="77041" y="82581"/>
                    </a:cubicBezTo>
                    <a:cubicBezTo>
                      <a:pt x="77041" y="104324"/>
                      <a:pt x="83836" y="126381"/>
                      <a:pt x="95753" y="148960"/>
                    </a:cubicBezTo>
                    <a:lnTo>
                      <a:pt x="102966" y="147288"/>
                    </a:lnTo>
                    <a:cubicBezTo>
                      <a:pt x="108506" y="146033"/>
                      <a:pt x="112792" y="141329"/>
                      <a:pt x="112792" y="135789"/>
                    </a:cubicBezTo>
                    <a:cubicBezTo>
                      <a:pt x="112792" y="129831"/>
                      <a:pt x="107251" y="123872"/>
                      <a:pt x="100875" y="123872"/>
                    </a:cubicBezTo>
                    <a:lnTo>
                      <a:pt x="97948" y="124290"/>
                    </a:lnTo>
                    <a:lnTo>
                      <a:pt x="103906" y="76205"/>
                    </a:lnTo>
                    <a:cubicBezTo>
                      <a:pt x="106833" y="51953"/>
                      <a:pt x="120945" y="28538"/>
                      <a:pt x="142166" y="17980"/>
                    </a:cubicBezTo>
                    <a:lnTo>
                      <a:pt x="142166" y="188997"/>
                    </a:lnTo>
                    <a:lnTo>
                      <a:pt x="102652" y="188997"/>
                    </a:lnTo>
                    <a:cubicBezTo>
                      <a:pt x="99725" y="205199"/>
                      <a:pt x="91153" y="219625"/>
                      <a:pt x="78400" y="228510"/>
                    </a:cubicBezTo>
                    <a:cubicBezTo>
                      <a:pt x="75473" y="230601"/>
                      <a:pt x="72860" y="233214"/>
                      <a:pt x="71187" y="236559"/>
                    </a:cubicBezTo>
                    <a:cubicBezTo>
                      <a:pt x="69515" y="233110"/>
                      <a:pt x="66901" y="230601"/>
                      <a:pt x="63975" y="228510"/>
                    </a:cubicBezTo>
                    <a:close/>
                    <a:moveTo>
                      <a:pt x="18712" y="129831"/>
                    </a:moveTo>
                    <a:cubicBezTo>
                      <a:pt x="20384" y="123454"/>
                      <a:pt x="25088" y="117914"/>
                      <a:pt x="31046" y="114569"/>
                    </a:cubicBezTo>
                    <a:lnTo>
                      <a:pt x="26342" y="75055"/>
                    </a:lnTo>
                    <a:cubicBezTo>
                      <a:pt x="24670" y="62720"/>
                      <a:pt x="19548" y="51640"/>
                      <a:pt x="11917" y="42754"/>
                    </a:cubicBezTo>
                    <a:lnTo>
                      <a:pt x="11917" y="129935"/>
                    </a:lnTo>
                    <a:lnTo>
                      <a:pt x="18712" y="129935"/>
                    </a:lnTo>
                    <a:close/>
                    <a:moveTo>
                      <a:pt x="38677" y="177080"/>
                    </a:moveTo>
                    <a:cubicBezTo>
                      <a:pt x="38677" y="171121"/>
                      <a:pt x="39514" y="165581"/>
                      <a:pt x="40768" y="160041"/>
                    </a:cubicBezTo>
                    <a:lnTo>
                      <a:pt x="35228" y="158786"/>
                    </a:lnTo>
                    <a:cubicBezTo>
                      <a:pt x="27179" y="156278"/>
                      <a:pt x="20802" y="149901"/>
                      <a:pt x="18607" y="141747"/>
                    </a:cubicBezTo>
                    <a:lnTo>
                      <a:pt x="11812" y="141747"/>
                    </a:lnTo>
                    <a:lnTo>
                      <a:pt x="11812" y="177080"/>
                    </a:lnTo>
                    <a:lnTo>
                      <a:pt x="38573" y="177080"/>
                    </a:lnTo>
                    <a:close/>
                    <a:moveTo>
                      <a:pt x="65020" y="177080"/>
                    </a:moveTo>
                    <a:cubicBezTo>
                      <a:pt x="65020" y="169867"/>
                      <a:pt x="59480" y="163490"/>
                      <a:pt x="52267" y="162654"/>
                    </a:cubicBezTo>
                    <a:cubicBezTo>
                      <a:pt x="51012" y="167358"/>
                      <a:pt x="50176" y="172062"/>
                      <a:pt x="50176" y="177080"/>
                    </a:cubicBezTo>
                    <a:lnTo>
                      <a:pt x="65020" y="177080"/>
                    </a:lnTo>
                    <a:close/>
                    <a:moveTo>
                      <a:pt x="65020" y="188997"/>
                    </a:moveTo>
                    <a:lnTo>
                      <a:pt x="51849" y="188997"/>
                    </a:lnTo>
                    <a:cubicBezTo>
                      <a:pt x="53939" y="198405"/>
                      <a:pt x="58643" y="206872"/>
                      <a:pt x="65020" y="214085"/>
                    </a:cubicBezTo>
                    <a:lnTo>
                      <a:pt x="65020" y="188997"/>
                    </a:lnTo>
                    <a:close/>
                    <a:moveTo>
                      <a:pt x="83731" y="151992"/>
                    </a:moveTo>
                    <a:cubicBezTo>
                      <a:pt x="78609" y="142584"/>
                      <a:pt x="73905" y="132862"/>
                      <a:pt x="70978" y="122618"/>
                    </a:cubicBezTo>
                    <a:cubicBezTo>
                      <a:pt x="68051" y="132862"/>
                      <a:pt x="63347" y="142584"/>
                      <a:pt x="58225" y="151992"/>
                    </a:cubicBezTo>
                    <a:cubicBezTo>
                      <a:pt x="63347" y="153246"/>
                      <a:pt x="67633" y="156696"/>
                      <a:pt x="70978" y="160459"/>
                    </a:cubicBezTo>
                    <a:cubicBezTo>
                      <a:pt x="74428" y="156591"/>
                      <a:pt x="78609" y="153246"/>
                      <a:pt x="83731" y="151992"/>
                    </a:cubicBezTo>
                    <a:close/>
                    <a:moveTo>
                      <a:pt x="91780" y="177080"/>
                    </a:moveTo>
                    <a:cubicBezTo>
                      <a:pt x="91780" y="171958"/>
                      <a:pt x="90944" y="167254"/>
                      <a:pt x="89690" y="162654"/>
                    </a:cubicBezTo>
                    <a:cubicBezTo>
                      <a:pt x="82477" y="163490"/>
                      <a:pt x="76937" y="169867"/>
                      <a:pt x="76937" y="177080"/>
                    </a:cubicBezTo>
                    <a:lnTo>
                      <a:pt x="91780" y="177080"/>
                    </a:lnTo>
                    <a:close/>
                    <a:moveTo>
                      <a:pt x="90108" y="188997"/>
                    </a:moveTo>
                    <a:lnTo>
                      <a:pt x="76937" y="188997"/>
                    </a:lnTo>
                    <a:lnTo>
                      <a:pt x="76937" y="214085"/>
                    </a:lnTo>
                    <a:cubicBezTo>
                      <a:pt x="83313" y="206872"/>
                      <a:pt x="88017" y="198300"/>
                      <a:pt x="90108" y="188997"/>
                    </a:cubicBezTo>
                    <a:close/>
                    <a:moveTo>
                      <a:pt x="130040" y="177080"/>
                    </a:moveTo>
                    <a:lnTo>
                      <a:pt x="130040" y="141747"/>
                    </a:lnTo>
                    <a:lnTo>
                      <a:pt x="123245" y="141747"/>
                    </a:lnTo>
                    <a:cubicBezTo>
                      <a:pt x="121154" y="149797"/>
                      <a:pt x="114778" y="156173"/>
                      <a:pt x="106624" y="158786"/>
                    </a:cubicBezTo>
                    <a:lnTo>
                      <a:pt x="101084" y="160041"/>
                    </a:lnTo>
                    <a:cubicBezTo>
                      <a:pt x="102338" y="165581"/>
                      <a:pt x="103175" y="171121"/>
                      <a:pt x="103175" y="177080"/>
                    </a:cubicBezTo>
                    <a:lnTo>
                      <a:pt x="129935" y="177080"/>
                    </a:lnTo>
                    <a:close/>
                    <a:moveTo>
                      <a:pt x="130040" y="129831"/>
                    </a:moveTo>
                    <a:lnTo>
                      <a:pt x="130040" y="42650"/>
                    </a:lnTo>
                    <a:cubicBezTo>
                      <a:pt x="122409" y="51535"/>
                      <a:pt x="116868" y="62616"/>
                      <a:pt x="115614" y="74951"/>
                    </a:cubicBezTo>
                    <a:lnTo>
                      <a:pt x="110910" y="114464"/>
                    </a:lnTo>
                    <a:cubicBezTo>
                      <a:pt x="116868" y="117914"/>
                      <a:pt x="121572" y="123350"/>
                      <a:pt x="123245" y="129726"/>
                    </a:cubicBezTo>
                    <a:lnTo>
                      <a:pt x="130040" y="129726"/>
                    </a:lnTo>
                    <a:close/>
                  </a:path>
                </a:pathLst>
              </a:custGeom>
              <a:solidFill>
                <a:srgbClr val="F9B85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sz="1800" noProof="0"/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727D8F61-F337-77A6-60BC-D931848B35F9}"/>
              </a:ext>
            </a:extLst>
          </p:cNvPr>
          <p:cNvSpPr txBox="1"/>
          <p:nvPr/>
        </p:nvSpPr>
        <p:spPr>
          <a:xfrm flipH="1">
            <a:off x="645944" y="1233432"/>
            <a:ext cx="9810927" cy="654799"/>
          </a:xfrm>
          <a:prstGeom prst="roundRect">
            <a:avLst>
              <a:gd name="adj" fmla="val 0"/>
            </a:avLst>
          </a:prstGeom>
          <a:noFill/>
          <a:ln w="15875"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>
              <a:defRPr/>
            </a:pPr>
            <a:r>
              <a:rPr lang="uk-UA" sz="1600" noProof="0"/>
              <a:t>АТ «Енергетична компанія України» (ЕКУ) – національна компанія, яка пропонує комплексні рішення з купівлі, продажу і управління енергоресурсами. </a:t>
            </a:r>
            <a:r>
              <a:rPr lang="uk-UA" sz="1600" b="0" noProof="0">
                <a:latin typeface="Aptos"/>
              </a:rPr>
              <a:t>100% компанії належить державі. </a:t>
            </a:r>
            <a:endParaRPr lang="uk-UA" sz="1600" noProof="0">
              <a:latin typeface="Aptos"/>
            </a:endParaRPr>
          </a:p>
          <a:p>
            <a:pPr>
              <a:defRPr/>
            </a:pPr>
            <a:endParaRPr lang="uk-UA" sz="1600" b="0" noProof="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670505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1BAB6-30CE-86E3-469A-E316C87A1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69" y="549276"/>
            <a:ext cx="10902462" cy="1149715"/>
          </a:xfrm>
        </p:spPr>
        <p:txBody>
          <a:bodyPr/>
          <a:lstStyle/>
          <a:p>
            <a:r>
              <a:rPr lang="uk-UA" sz="2800" noProof="0"/>
              <a:t>Про</a:t>
            </a:r>
            <a:r>
              <a:rPr lang="uk-UA" sz="2800" noProof="0">
                <a:solidFill>
                  <a:srgbClr val="151515"/>
                </a:solidFill>
              </a:rPr>
              <a:t> АТ «Енергетична компанія </a:t>
            </a:r>
            <a:r>
              <a:rPr lang="uk-UA" sz="2800" noProof="0"/>
              <a:t>України»</a:t>
            </a:r>
            <a:endParaRPr lang="uk-UA" sz="2800" b="0" noProof="0">
              <a:solidFill>
                <a:srgbClr val="000000"/>
              </a:solidFill>
            </a:endParaRPr>
          </a:p>
          <a:p>
            <a:endParaRPr lang="uk-UA" sz="2800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9DD154-0DB2-F334-311D-A8DD34B23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A" smtClean="0"/>
              <a:pPr/>
              <a:t>31</a:t>
            </a:fld>
            <a:endParaRPr lang="en-UA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0E4413-AD50-FDA5-E0FF-9C2ADC39985B}"/>
              </a:ext>
            </a:extLst>
          </p:cNvPr>
          <p:cNvGrpSpPr/>
          <p:nvPr/>
        </p:nvGrpSpPr>
        <p:grpSpPr>
          <a:xfrm>
            <a:off x="7716520" y="1926785"/>
            <a:ext cx="3808185" cy="942827"/>
            <a:chOff x="8537803" y="1561758"/>
            <a:chExt cx="2635022" cy="1185117"/>
          </a:xfrm>
        </p:grpSpPr>
        <p:sp>
          <p:nvSpPr>
            <p:cNvPr id="7" name="Freeform 50">
              <a:extLst>
                <a:ext uri="{FF2B5EF4-FFF2-40B4-BE49-F238E27FC236}">
                  <a16:creationId xmlns:a16="http://schemas.microsoft.com/office/drawing/2014/main" id="{0CA43F87-B16E-BCA9-2973-8E1963F7D5DB}"/>
                </a:ext>
              </a:extLst>
            </p:cNvPr>
            <p:cNvSpPr/>
            <p:nvPr/>
          </p:nvSpPr>
          <p:spPr>
            <a:xfrm>
              <a:off x="8537803" y="1561758"/>
              <a:ext cx="2635022" cy="1185117"/>
            </a:xfrm>
            <a:custGeom>
              <a:avLst/>
              <a:gdLst>
                <a:gd name="connsiteX0" fmla="*/ 103099 w 3481490"/>
                <a:gd name="connsiteY0" fmla="*/ 0 h 1576021"/>
                <a:gd name="connsiteX1" fmla="*/ 3481490 w 3481490"/>
                <a:gd name="connsiteY1" fmla="*/ 0 h 1576021"/>
                <a:gd name="connsiteX2" fmla="*/ 3481490 w 3481490"/>
                <a:gd name="connsiteY2" fmla="*/ 1576021 h 1576021"/>
                <a:gd name="connsiteX3" fmla="*/ 103099 w 3481490"/>
                <a:gd name="connsiteY3" fmla="*/ 1576021 h 1576021"/>
                <a:gd name="connsiteX4" fmla="*/ 103099 w 3481490"/>
                <a:gd name="connsiteY4" fmla="*/ 891109 h 1576021"/>
                <a:gd name="connsiteX5" fmla="*/ 0 w 3481490"/>
                <a:gd name="connsiteY5" fmla="*/ 788011 h 1576021"/>
                <a:gd name="connsiteX6" fmla="*/ 103099 w 3481490"/>
                <a:gd name="connsiteY6" fmla="*/ 684912 h 157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81490" h="1576021">
                  <a:moveTo>
                    <a:pt x="103099" y="0"/>
                  </a:moveTo>
                  <a:lnTo>
                    <a:pt x="3481490" y="0"/>
                  </a:lnTo>
                  <a:lnTo>
                    <a:pt x="3481490" y="1576021"/>
                  </a:lnTo>
                  <a:lnTo>
                    <a:pt x="103099" y="1576021"/>
                  </a:lnTo>
                  <a:lnTo>
                    <a:pt x="103099" y="891109"/>
                  </a:lnTo>
                  <a:lnTo>
                    <a:pt x="0" y="788011"/>
                  </a:lnTo>
                  <a:lnTo>
                    <a:pt x="103099" y="68491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86400" tIns="200480" rIns="286400" bIns="45720" rtlCol="0" anchor="t">
              <a:noAutofit/>
            </a:bodyPr>
            <a:lstStyle/>
            <a:p>
              <a:pPr>
                <a:defRPr/>
              </a:pPr>
              <a:r>
                <a:rPr lang="uk-UA" b="1">
                  <a:solidFill>
                    <a:schemeClr val="tx1"/>
                  </a:solidFill>
                  <a:latin typeface="Aptos"/>
                  <a:ea typeface="Open Sans"/>
                  <a:cs typeface="Open Sans"/>
                </a:rPr>
                <a:t>№</a:t>
              </a:r>
              <a:r>
                <a:rPr lang="en-US" b="1">
                  <a:solidFill>
                    <a:schemeClr val="tx1"/>
                  </a:solidFill>
                  <a:latin typeface="Aptos"/>
                  <a:ea typeface="Open Sans"/>
                  <a:cs typeface="Open Sans"/>
                </a:rPr>
                <a:t>1</a:t>
              </a:r>
              <a:r>
                <a:rPr lang="uk-UA" b="1">
                  <a:solidFill>
                    <a:schemeClr val="tx1"/>
                  </a:solidFill>
                  <a:latin typeface="Aptos"/>
                  <a:ea typeface="Open Sans"/>
                  <a:cs typeface="Open Sans"/>
                </a:rPr>
                <a:t> балансуюча група </a:t>
              </a:r>
              <a:endParaRPr lang="en-US">
                <a:solidFill>
                  <a:schemeClr val="tx1"/>
                </a:solidFill>
                <a:latin typeface="Aptos"/>
                <a:ea typeface="Open Sans"/>
                <a:cs typeface="Open Sans"/>
              </a:endParaRPr>
            </a:p>
            <a:p>
              <a:pPr>
                <a:defRPr/>
              </a:pPr>
              <a:r>
                <a:rPr lang="uk-UA" sz="1100">
                  <a:solidFill>
                    <a:srgbClr val="000000"/>
                  </a:solidFill>
                  <a:ea typeface="Open Sans"/>
                  <a:cs typeface="Open Sans"/>
                </a:rPr>
                <a:t>за розмірами </a:t>
              </a:r>
              <a:endParaRPr lang="en-US" sz="1100">
                <a:solidFill>
                  <a:srgbClr val="000000"/>
                </a:solidFill>
                <a:ea typeface="Open Sans"/>
                <a:cs typeface="Open Sans"/>
              </a:endParaRPr>
            </a:p>
            <a:p>
              <a:r>
                <a:rPr lang="uk-UA" sz="1100">
                  <a:solidFill>
                    <a:srgbClr val="000000"/>
                  </a:solidFill>
                  <a:ea typeface="Open Sans"/>
                  <a:cs typeface="Open Sans"/>
                </a:rPr>
                <a:t> в Україні, 1-ша державна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F8EE2D7-A8CA-E2A0-180A-5F020738E2A9}"/>
                </a:ext>
              </a:extLst>
            </p:cNvPr>
            <p:cNvCxnSpPr/>
            <p:nvPr/>
          </p:nvCxnSpPr>
          <p:spPr>
            <a:xfrm>
              <a:off x="8611625" y="1591411"/>
              <a:ext cx="2561200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5D2781-364B-5F6C-4D71-E4F75E628A0E}"/>
              </a:ext>
            </a:extLst>
          </p:cNvPr>
          <p:cNvGrpSpPr/>
          <p:nvPr/>
        </p:nvGrpSpPr>
        <p:grpSpPr>
          <a:xfrm>
            <a:off x="8122920" y="3257935"/>
            <a:ext cx="3402839" cy="1226197"/>
            <a:chOff x="8840120" y="1561758"/>
            <a:chExt cx="2800862" cy="1185117"/>
          </a:xfrm>
        </p:grpSpPr>
        <p:sp>
          <p:nvSpPr>
            <p:cNvPr id="11" name="Freeform 53">
              <a:extLst>
                <a:ext uri="{FF2B5EF4-FFF2-40B4-BE49-F238E27FC236}">
                  <a16:creationId xmlns:a16="http://schemas.microsoft.com/office/drawing/2014/main" id="{BE8D1902-1E0C-B58B-38DD-44E5AE808A03}"/>
                </a:ext>
              </a:extLst>
            </p:cNvPr>
            <p:cNvSpPr/>
            <p:nvPr/>
          </p:nvSpPr>
          <p:spPr>
            <a:xfrm>
              <a:off x="8840120" y="1561758"/>
              <a:ext cx="2800862" cy="1185117"/>
            </a:xfrm>
            <a:custGeom>
              <a:avLst/>
              <a:gdLst>
                <a:gd name="connsiteX0" fmla="*/ 103099 w 3481490"/>
                <a:gd name="connsiteY0" fmla="*/ 0 h 1576021"/>
                <a:gd name="connsiteX1" fmla="*/ 3481490 w 3481490"/>
                <a:gd name="connsiteY1" fmla="*/ 0 h 1576021"/>
                <a:gd name="connsiteX2" fmla="*/ 3481490 w 3481490"/>
                <a:gd name="connsiteY2" fmla="*/ 1576021 h 1576021"/>
                <a:gd name="connsiteX3" fmla="*/ 103099 w 3481490"/>
                <a:gd name="connsiteY3" fmla="*/ 1576021 h 1576021"/>
                <a:gd name="connsiteX4" fmla="*/ 103099 w 3481490"/>
                <a:gd name="connsiteY4" fmla="*/ 891109 h 1576021"/>
                <a:gd name="connsiteX5" fmla="*/ 0 w 3481490"/>
                <a:gd name="connsiteY5" fmla="*/ 788011 h 1576021"/>
                <a:gd name="connsiteX6" fmla="*/ 103099 w 3481490"/>
                <a:gd name="connsiteY6" fmla="*/ 684912 h 157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81490" h="1576021">
                  <a:moveTo>
                    <a:pt x="103099" y="0"/>
                  </a:moveTo>
                  <a:lnTo>
                    <a:pt x="3481490" y="0"/>
                  </a:lnTo>
                  <a:lnTo>
                    <a:pt x="3481490" y="1576021"/>
                  </a:lnTo>
                  <a:lnTo>
                    <a:pt x="103099" y="1576021"/>
                  </a:lnTo>
                  <a:lnTo>
                    <a:pt x="103099" y="891109"/>
                  </a:lnTo>
                  <a:lnTo>
                    <a:pt x="0" y="788011"/>
                  </a:lnTo>
                  <a:lnTo>
                    <a:pt x="103099" y="68491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86400" tIns="200480" rIns="286400" bIns="45720" rtlCol="0" anchor="t">
              <a:noAutofit/>
            </a:bodyPr>
            <a:lstStyle/>
            <a:p>
              <a:pPr>
                <a:tabLst/>
                <a:defRPr/>
              </a:pPr>
              <a:r>
                <a:rPr lang="uk-UA" b="1">
                  <a:solidFill>
                    <a:schemeClr val="tx1"/>
                  </a:solidFill>
                  <a:latin typeface="Aptos"/>
                  <a:ea typeface="Open Sans"/>
                  <a:cs typeface="Open Sans"/>
                </a:rPr>
                <a:t>ТОП-2 імпортер</a:t>
              </a:r>
            </a:p>
            <a:p>
              <a:pPr>
                <a:defRPr/>
              </a:pPr>
              <a:r>
                <a:rPr lang="uk-UA" b="1">
                  <a:solidFill>
                    <a:schemeClr val="tx1"/>
                  </a:solidFill>
                  <a:latin typeface="Aptos"/>
                  <a:ea typeface="Open Sans"/>
                  <a:cs typeface="Open Sans"/>
                </a:rPr>
                <a:t>електроенергії </a:t>
              </a:r>
            </a:p>
            <a:p>
              <a:r>
                <a:rPr lang="uk-UA" sz="1100">
                  <a:solidFill>
                    <a:srgbClr val="000000"/>
                  </a:solidFill>
                  <a:ea typeface="Open Sans"/>
                  <a:cs typeface="Open Sans"/>
                </a:rPr>
                <a:t>Із ЄС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B3D65B1-6675-AD48-F406-14108670D799}"/>
                </a:ext>
              </a:extLst>
            </p:cNvPr>
            <p:cNvCxnSpPr>
              <a:cxnSpLocks/>
            </p:cNvCxnSpPr>
            <p:nvPr/>
          </p:nvCxnSpPr>
          <p:spPr>
            <a:xfrm>
              <a:off x="8913943" y="1561758"/>
              <a:ext cx="2727039" cy="0"/>
            </a:xfrm>
            <a:prstGeom prst="line">
              <a:avLst/>
            </a:prstGeom>
            <a:ln w="38100">
              <a:solidFill>
                <a:srgbClr val="F9B7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53CD8D6-352E-9A4A-4E4E-B5F4B781803B}"/>
              </a:ext>
            </a:extLst>
          </p:cNvPr>
          <p:cNvGrpSpPr/>
          <p:nvPr/>
        </p:nvGrpSpPr>
        <p:grpSpPr>
          <a:xfrm>
            <a:off x="690880" y="3399619"/>
            <a:ext cx="3394106" cy="942827"/>
            <a:chOff x="3716600" y="5149142"/>
            <a:chExt cx="2635022" cy="1185117"/>
          </a:xfrm>
        </p:grpSpPr>
        <p:sp>
          <p:nvSpPr>
            <p:cNvPr id="15" name="Freeform 56">
              <a:extLst>
                <a:ext uri="{FF2B5EF4-FFF2-40B4-BE49-F238E27FC236}">
                  <a16:creationId xmlns:a16="http://schemas.microsoft.com/office/drawing/2014/main" id="{206575B5-3853-8556-7B6B-A58DE956EDDE}"/>
                </a:ext>
              </a:extLst>
            </p:cNvPr>
            <p:cNvSpPr/>
            <p:nvPr/>
          </p:nvSpPr>
          <p:spPr>
            <a:xfrm flipH="1">
              <a:off x="3716600" y="5149142"/>
              <a:ext cx="2635022" cy="1185117"/>
            </a:xfrm>
            <a:custGeom>
              <a:avLst/>
              <a:gdLst>
                <a:gd name="connsiteX0" fmla="*/ 103099 w 3481490"/>
                <a:gd name="connsiteY0" fmla="*/ 0 h 1576021"/>
                <a:gd name="connsiteX1" fmla="*/ 3481490 w 3481490"/>
                <a:gd name="connsiteY1" fmla="*/ 0 h 1576021"/>
                <a:gd name="connsiteX2" fmla="*/ 3481490 w 3481490"/>
                <a:gd name="connsiteY2" fmla="*/ 1576021 h 1576021"/>
                <a:gd name="connsiteX3" fmla="*/ 103099 w 3481490"/>
                <a:gd name="connsiteY3" fmla="*/ 1576021 h 1576021"/>
                <a:gd name="connsiteX4" fmla="*/ 103099 w 3481490"/>
                <a:gd name="connsiteY4" fmla="*/ 891109 h 1576021"/>
                <a:gd name="connsiteX5" fmla="*/ 0 w 3481490"/>
                <a:gd name="connsiteY5" fmla="*/ 788011 h 1576021"/>
                <a:gd name="connsiteX6" fmla="*/ 103099 w 3481490"/>
                <a:gd name="connsiteY6" fmla="*/ 684912 h 157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81490" h="1576021">
                  <a:moveTo>
                    <a:pt x="103099" y="0"/>
                  </a:moveTo>
                  <a:lnTo>
                    <a:pt x="3481490" y="0"/>
                  </a:lnTo>
                  <a:lnTo>
                    <a:pt x="3481490" y="1576021"/>
                  </a:lnTo>
                  <a:lnTo>
                    <a:pt x="103099" y="1576021"/>
                  </a:lnTo>
                  <a:lnTo>
                    <a:pt x="103099" y="891109"/>
                  </a:lnTo>
                  <a:lnTo>
                    <a:pt x="0" y="788011"/>
                  </a:lnTo>
                  <a:lnTo>
                    <a:pt x="103099" y="68491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86400" tIns="200480" rIns="286400" bIns="45720" rtlCol="0" anchor="t">
              <a:noAutofit/>
            </a:bodyPr>
            <a:lstStyle/>
            <a:p>
              <a:pPr defTabSz="903124">
                <a:defRPr/>
              </a:pPr>
              <a:r>
                <a:rPr lang="uk-UA" b="1">
                  <a:solidFill>
                    <a:schemeClr val="tx1"/>
                  </a:solidFill>
                  <a:latin typeface="Aptos"/>
                  <a:ea typeface="Open Sans"/>
                  <a:cs typeface="Open Sans"/>
                </a:rPr>
                <a:t>ТОП-2 трейдер зеленої енергії </a:t>
              </a:r>
              <a:endParaRPr lang="en-US">
                <a:solidFill>
                  <a:schemeClr val="tx1"/>
                </a:solidFill>
                <a:latin typeface="Aptos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F525AC5-C5C7-8638-3D31-DAC0E8C1F48E}"/>
                </a:ext>
              </a:extLst>
            </p:cNvPr>
            <p:cNvCxnSpPr/>
            <p:nvPr/>
          </p:nvCxnSpPr>
          <p:spPr>
            <a:xfrm>
              <a:off x="3716600" y="5178795"/>
              <a:ext cx="2561200" cy="0"/>
            </a:xfrm>
            <a:prstGeom prst="line">
              <a:avLst/>
            </a:prstGeom>
            <a:ln w="38100">
              <a:solidFill>
                <a:srgbClr val="F9B7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0D0AC0-6968-5E9D-6022-AD030D07D616}"/>
              </a:ext>
            </a:extLst>
          </p:cNvPr>
          <p:cNvGrpSpPr/>
          <p:nvPr/>
        </p:nvGrpSpPr>
        <p:grpSpPr>
          <a:xfrm>
            <a:off x="690880" y="1926786"/>
            <a:ext cx="3849585" cy="943832"/>
            <a:chOff x="3716600" y="5149142"/>
            <a:chExt cx="2635022" cy="1186380"/>
          </a:xfrm>
        </p:grpSpPr>
        <p:sp>
          <p:nvSpPr>
            <p:cNvPr id="19" name="Freeform 59">
              <a:extLst>
                <a:ext uri="{FF2B5EF4-FFF2-40B4-BE49-F238E27FC236}">
                  <a16:creationId xmlns:a16="http://schemas.microsoft.com/office/drawing/2014/main" id="{1AB2042E-42E8-14D7-971C-53EFF1C2BEAE}"/>
                </a:ext>
              </a:extLst>
            </p:cNvPr>
            <p:cNvSpPr/>
            <p:nvPr/>
          </p:nvSpPr>
          <p:spPr>
            <a:xfrm flipH="1">
              <a:off x="3716600" y="5149142"/>
              <a:ext cx="2635022" cy="1186380"/>
            </a:xfrm>
            <a:custGeom>
              <a:avLst/>
              <a:gdLst>
                <a:gd name="connsiteX0" fmla="*/ 103099 w 3481490"/>
                <a:gd name="connsiteY0" fmla="*/ 0 h 1576021"/>
                <a:gd name="connsiteX1" fmla="*/ 3481490 w 3481490"/>
                <a:gd name="connsiteY1" fmla="*/ 0 h 1576021"/>
                <a:gd name="connsiteX2" fmla="*/ 3481490 w 3481490"/>
                <a:gd name="connsiteY2" fmla="*/ 1576021 h 1576021"/>
                <a:gd name="connsiteX3" fmla="*/ 103099 w 3481490"/>
                <a:gd name="connsiteY3" fmla="*/ 1576021 h 1576021"/>
                <a:gd name="connsiteX4" fmla="*/ 103099 w 3481490"/>
                <a:gd name="connsiteY4" fmla="*/ 891109 h 1576021"/>
                <a:gd name="connsiteX5" fmla="*/ 0 w 3481490"/>
                <a:gd name="connsiteY5" fmla="*/ 788011 h 1576021"/>
                <a:gd name="connsiteX6" fmla="*/ 103099 w 3481490"/>
                <a:gd name="connsiteY6" fmla="*/ 684912 h 157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81490" h="1576021">
                  <a:moveTo>
                    <a:pt x="103099" y="0"/>
                  </a:moveTo>
                  <a:lnTo>
                    <a:pt x="3481490" y="0"/>
                  </a:lnTo>
                  <a:lnTo>
                    <a:pt x="3481490" y="1576021"/>
                  </a:lnTo>
                  <a:lnTo>
                    <a:pt x="103099" y="1576021"/>
                  </a:lnTo>
                  <a:lnTo>
                    <a:pt x="103099" y="891109"/>
                  </a:lnTo>
                  <a:lnTo>
                    <a:pt x="0" y="788011"/>
                  </a:lnTo>
                  <a:lnTo>
                    <a:pt x="103099" y="68491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86400" tIns="200480" rIns="286400" bIns="45720" rtlCol="0" anchor="t">
              <a:noAutofit/>
            </a:bodyPr>
            <a:lstStyle/>
            <a:p>
              <a:pPr defTabSz="727453">
                <a:defRPr/>
              </a:pPr>
              <a:r>
                <a:rPr lang="uk-UA" b="1">
                  <a:solidFill>
                    <a:schemeClr val="tx1"/>
                  </a:solidFill>
                  <a:latin typeface="Aptos"/>
                  <a:ea typeface="Open Sans"/>
                  <a:cs typeface="Open Sans"/>
                </a:rPr>
                <a:t>ТОП-3 </a:t>
              </a:r>
              <a:r>
                <a:rPr lang="uk-UA" b="1" err="1">
                  <a:solidFill>
                    <a:schemeClr val="tx1"/>
                  </a:solidFill>
                  <a:latin typeface="Aptos"/>
                  <a:ea typeface="Open Sans"/>
                  <a:cs typeface="Open Sans"/>
                </a:rPr>
                <a:t>трейдер</a:t>
              </a:r>
              <a:r>
                <a:rPr lang="uk-UA" b="1">
                  <a:solidFill>
                    <a:schemeClr val="tx1"/>
                  </a:solidFill>
                  <a:latin typeface="Aptos"/>
                  <a:ea typeface="Open Sans"/>
                  <a:cs typeface="Open Sans"/>
                </a:rPr>
                <a:t>  </a:t>
              </a:r>
              <a:endParaRPr lang="en-US">
                <a:solidFill>
                  <a:schemeClr val="tx1"/>
                </a:solidFill>
                <a:latin typeface="Aptos"/>
                <a:ea typeface="Open Sans"/>
                <a:cs typeface="Open Sans"/>
              </a:endParaRPr>
            </a:p>
            <a:p>
              <a:pPr defTabSz="727453">
                <a:defRPr/>
              </a:pPr>
              <a:r>
                <a:rPr lang="uk-UA" b="1">
                  <a:solidFill>
                    <a:schemeClr val="tx1"/>
                  </a:solidFill>
                  <a:latin typeface="Aptos"/>
                  <a:ea typeface="Open Sans"/>
                  <a:cs typeface="Open Sans"/>
                </a:rPr>
                <a:t>електроенергії</a:t>
              </a:r>
              <a:r>
                <a:rPr lang="uk-UA">
                  <a:solidFill>
                    <a:schemeClr val="tx1"/>
                  </a:solidFill>
                  <a:latin typeface="Aptos"/>
                  <a:ea typeface="Open Sans"/>
                  <a:cs typeface="Open Sans"/>
                </a:rPr>
                <a:t> </a:t>
              </a:r>
              <a:endParaRPr lang="en-US">
                <a:solidFill>
                  <a:schemeClr val="tx1"/>
                </a:solidFill>
                <a:latin typeface="Aptos"/>
              </a:endParaRPr>
            </a:p>
            <a:p>
              <a:pPr defTabSz="727453">
                <a:defRPr/>
              </a:pPr>
              <a:r>
                <a:rPr lang="uk-UA" sz="1100">
                  <a:solidFill>
                    <a:srgbClr val="000000"/>
                  </a:solidFill>
                  <a:ea typeface="Open Sans"/>
                  <a:cs typeface="Open Sans"/>
                </a:rPr>
                <a:t>на ринку України</a:t>
              </a:r>
              <a:endParaRPr lang="en-US" sz="110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AEB5B3F-2F44-2D3A-0D4F-F77E9E04ACBA}"/>
                </a:ext>
              </a:extLst>
            </p:cNvPr>
            <p:cNvCxnSpPr/>
            <p:nvPr/>
          </p:nvCxnSpPr>
          <p:spPr>
            <a:xfrm>
              <a:off x="3716600" y="5178795"/>
              <a:ext cx="25612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32738F-5098-3C95-43C5-5D57903FA5A8}"/>
              </a:ext>
            </a:extLst>
          </p:cNvPr>
          <p:cNvGrpSpPr/>
          <p:nvPr/>
        </p:nvGrpSpPr>
        <p:grpSpPr>
          <a:xfrm>
            <a:off x="4203700" y="2014220"/>
            <a:ext cx="3784186" cy="3440547"/>
            <a:chOff x="2992531" y="2267417"/>
            <a:chExt cx="3920351" cy="3591737"/>
          </a:xfrm>
        </p:grpSpPr>
        <p:pic>
          <p:nvPicPr>
            <p:cNvPr id="23" name="Picture Placeholder 4">
              <a:extLst>
                <a:ext uri="{FF2B5EF4-FFF2-40B4-BE49-F238E27FC236}">
                  <a16:creationId xmlns:a16="http://schemas.microsoft.com/office/drawing/2014/main" id="{22540E75-F6A4-BB89-353F-86EE015CA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6412" y="2267417"/>
              <a:ext cx="3593178" cy="3591737"/>
            </a:xfrm>
            <a:custGeom>
              <a:avLst/>
              <a:gdLst>
                <a:gd name="connsiteX0" fmla="*/ 1911096 w 3822192"/>
                <a:gd name="connsiteY0" fmla="*/ 955548 h 3822192"/>
                <a:gd name="connsiteX1" fmla="*/ 955548 w 3822192"/>
                <a:gd name="connsiteY1" fmla="*/ 1911096 h 3822192"/>
                <a:gd name="connsiteX2" fmla="*/ 1911096 w 3822192"/>
                <a:gd name="connsiteY2" fmla="*/ 2866644 h 3822192"/>
                <a:gd name="connsiteX3" fmla="*/ 2866644 w 3822192"/>
                <a:gd name="connsiteY3" fmla="*/ 1911096 h 3822192"/>
                <a:gd name="connsiteX4" fmla="*/ 1911096 w 3822192"/>
                <a:gd name="connsiteY4" fmla="*/ 955548 h 3822192"/>
                <a:gd name="connsiteX5" fmla="*/ 1911096 w 3822192"/>
                <a:gd name="connsiteY5" fmla="*/ 0 h 3822192"/>
                <a:gd name="connsiteX6" fmla="*/ 3822192 w 3822192"/>
                <a:gd name="connsiteY6" fmla="*/ 1911096 h 3822192"/>
                <a:gd name="connsiteX7" fmla="*/ 1911096 w 3822192"/>
                <a:gd name="connsiteY7" fmla="*/ 3822192 h 3822192"/>
                <a:gd name="connsiteX8" fmla="*/ 0 w 3822192"/>
                <a:gd name="connsiteY8" fmla="*/ 1911096 h 3822192"/>
                <a:gd name="connsiteX9" fmla="*/ 1911096 w 3822192"/>
                <a:gd name="connsiteY9" fmla="*/ 0 h 382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22192" h="3822192">
                  <a:moveTo>
                    <a:pt x="1911096" y="955548"/>
                  </a:moveTo>
                  <a:cubicBezTo>
                    <a:pt x="1383361" y="955548"/>
                    <a:pt x="955548" y="1383361"/>
                    <a:pt x="955548" y="1911096"/>
                  </a:cubicBezTo>
                  <a:cubicBezTo>
                    <a:pt x="955548" y="2438831"/>
                    <a:pt x="1383361" y="2866644"/>
                    <a:pt x="1911096" y="2866644"/>
                  </a:cubicBezTo>
                  <a:cubicBezTo>
                    <a:pt x="2438831" y="2866644"/>
                    <a:pt x="2866644" y="2438831"/>
                    <a:pt x="2866644" y="1911096"/>
                  </a:cubicBezTo>
                  <a:cubicBezTo>
                    <a:pt x="2866644" y="1383361"/>
                    <a:pt x="2438831" y="955548"/>
                    <a:pt x="1911096" y="955548"/>
                  </a:cubicBezTo>
                  <a:close/>
                  <a:moveTo>
                    <a:pt x="1911096" y="0"/>
                  </a:moveTo>
                  <a:cubicBezTo>
                    <a:pt x="2966565" y="0"/>
                    <a:pt x="3822192" y="855627"/>
                    <a:pt x="3822192" y="1911096"/>
                  </a:cubicBezTo>
                  <a:cubicBezTo>
                    <a:pt x="3822192" y="2966565"/>
                    <a:pt x="2966565" y="3822192"/>
                    <a:pt x="1911096" y="3822192"/>
                  </a:cubicBezTo>
                  <a:cubicBezTo>
                    <a:pt x="855627" y="3822192"/>
                    <a:pt x="0" y="2966565"/>
                    <a:pt x="0" y="1911096"/>
                  </a:cubicBezTo>
                  <a:cubicBezTo>
                    <a:pt x="0" y="855627"/>
                    <a:pt x="855627" y="0"/>
                    <a:pt x="1911096" y="0"/>
                  </a:cubicBezTo>
                  <a:close/>
                </a:path>
              </a:pathLst>
            </a:cu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B0BB0B2-ABE1-33B7-431A-40C883B4063F}"/>
                </a:ext>
              </a:extLst>
            </p:cNvPr>
            <p:cNvSpPr/>
            <p:nvPr/>
          </p:nvSpPr>
          <p:spPr>
            <a:xfrm>
              <a:off x="4120207" y="3230492"/>
              <a:ext cx="1665587" cy="16655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954">
                <a:solidFill>
                  <a:schemeClr val="tx1"/>
                </a:solidFill>
                <a:latin typeface="+mj-lt"/>
                <a:ea typeface="Roboto Light" charset="0"/>
                <a:cs typeface="Roboto Light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151F148-0F10-6920-EBF8-9D2D92310D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0269" y="2543017"/>
              <a:ext cx="326585" cy="32658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>
              <a:outerShdw blurRad="88900" dist="38100" dir="5400000" algn="t" rotWithShape="0">
                <a:schemeClr val="tx2">
                  <a:alpha val="43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70">
                  <a:latin typeface="+mj-lt"/>
                  <a:ea typeface="Roboto" charset="0"/>
                  <a:cs typeface="Roboto" charset="0"/>
                </a:rPr>
                <a:t>1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66C9D3E-24D8-17D4-B0FD-182CB4572D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2531" y="4015851"/>
              <a:ext cx="326585" cy="326585"/>
            </a:xfrm>
            <a:prstGeom prst="ellipse">
              <a:avLst/>
            </a:prstGeom>
            <a:solidFill>
              <a:srgbClr val="F9B75F"/>
            </a:solidFill>
            <a:ln w="12700">
              <a:noFill/>
            </a:ln>
            <a:effectLst>
              <a:outerShdw blurRad="88900" dist="38100" dir="5400000" algn="t" rotWithShape="0">
                <a:srgbClr val="F9B75F">
                  <a:alpha val="47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70">
                  <a:latin typeface="+mj-lt"/>
                  <a:ea typeface="Roboto" charset="0"/>
                  <a:cs typeface="Roboto" charset="0"/>
                </a:rPr>
                <a:t>2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D1CBC8D-AA2B-73B1-EB80-9EF5BA7679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75918" y="2543017"/>
              <a:ext cx="326585" cy="326585"/>
            </a:xfrm>
            <a:prstGeom prst="ellipse">
              <a:avLst/>
            </a:prstGeom>
            <a:solidFill>
              <a:schemeClr val="accent4"/>
            </a:solidFill>
            <a:ln w="12700">
              <a:noFill/>
            </a:ln>
            <a:effectLst>
              <a:outerShdw blurRad="88900" dist="38100" dir="5400000" sx="100246" sy="100246" algn="t" rotWithShape="0">
                <a:schemeClr val="accent4">
                  <a:alpha val="49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70">
                  <a:latin typeface="+mj-lt"/>
                  <a:ea typeface="Roboto" charset="0"/>
                  <a:cs typeface="Roboto" charset="0"/>
                </a:rPr>
                <a:t>6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512ABF2-676D-2DA9-664D-1981E6D54A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86297" y="4015851"/>
              <a:ext cx="326585" cy="326585"/>
            </a:xfrm>
            <a:prstGeom prst="ellipse">
              <a:avLst/>
            </a:prstGeom>
            <a:solidFill>
              <a:srgbClr val="F9B75F"/>
            </a:solidFill>
            <a:ln w="12700">
              <a:noFill/>
            </a:ln>
            <a:effectLst>
              <a:outerShdw blurRad="88900" dist="38100" dir="5400000" algn="t" rotWithShape="0">
                <a:srgbClr val="F9B75F">
                  <a:alpha val="47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70">
                  <a:latin typeface="+mj-lt"/>
                  <a:ea typeface="Roboto" charset="0"/>
                  <a:cs typeface="Roboto" charset="0"/>
                </a:rPr>
                <a:t>5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D2FA1C4-E42F-01A3-8FB6-A74B6DACC7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5116" y="5459904"/>
              <a:ext cx="326585" cy="326585"/>
            </a:xfrm>
            <a:prstGeom prst="ellipse">
              <a:avLst/>
            </a:prstGeom>
            <a:solidFill>
              <a:schemeClr val="accent4"/>
            </a:solidFill>
            <a:ln w="12700">
              <a:noFill/>
            </a:ln>
            <a:effectLst>
              <a:outerShdw blurRad="88900" dist="38100" dir="5400000" sx="100246" sy="100246" algn="t" rotWithShape="0">
                <a:schemeClr val="accent4">
                  <a:alpha val="49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70">
                  <a:latin typeface="+mj-lt"/>
                  <a:ea typeface="Roboto" charset="0"/>
                  <a:cs typeface="Roboto" charset="0"/>
                </a:rPr>
                <a:t>3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AA3EF9D-42BC-2396-20C7-AE459650AC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5310" y="5459904"/>
              <a:ext cx="326585" cy="326585"/>
            </a:xfrm>
            <a:prstGeom prst="ellipse">
              <a:avLst/>
            </a:prstGeom>
            <a:solidFill>
              <a:schemeClr val="tx2"/>
            </a:solidFill>
            <a:ln w="12700">
              <a:noFill/>
            </a:ln>
            <a:effectLst>
              <a:outerShdw blurRad="88900" dist="38100" dir="5400000" algn="t" rotWithShape="0">
                <a:schemeClr val="tx2">
                  <a:alpha val="43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70">
                  <a:latin typeface="+mj-lt"/>
                  <a:ea typeface="Roboto" charset="0"/>
                  <a:cs typeface="Roboto" charset="0"/>
                </a:rPr>
                <a:t>4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60BAC9-64E3-73CE-DFF1-D359FBFCE423}"/>
              </a:ext>
            </a:extLst>
          </p:cNvPr>
          <p:cNvGrpSpPr/>
          <p:nvPr/>
        </p:nvGrpSpPr>
        <p:grpSpPr>
          <a:xfrm>
            <a:off x="7721600" y="4923611"/>
            <a:ext cx="3803933" cy="884147"/>
            <a:chOff x="8537803" y="1463318"/>
            <a:chExt cx="2635022" cy="1185117"/>
          </a:xfrm>
        </p:grpSpPr>
        <p:sp>
          <p:nvSpPr>
            <p:cNvPr id="35" name="Freeform 77">
              <a:extLst>
                <a:ext uri="{FF2B5EF4-FFF2-40B4-BE49-F238E27FC236}">
                  <a16:creationId xmlns:a16="http://schemas.microsoft.com/office/drawing/2014/main" id="{8E34C9A7-90BC-F6D0-95F2-F1DA9CDA1CD3}"/>
                </a:ext>
              </a:extLst>
            </p:cNvPr>
            <p:cNvSpPr/>
            <p:nvPr/>
          </p:nvSpPr>
          <p:spPr>
            <a:xfrm>
              <a:off x="8537803" y="1463318"/>
              <a:ext cx="2635022" cy="1185117"/>
            </a:xfrm>
            <a:custGeom>
              <a:avLst/>
              <a:gdLst>
                <a:gd name="connsiteX0" fmla="*/ 103099 w 3481490"/>
                <a:gd name="connsiteY0" fmla="*/ 0 h 1576021"/>
                <a:gd name="connsiteX1" fmla="*/ 3481490 w 3481490"/>
                <a:gd name="connsiteY1" fmla="*/ 0 h 1576021"/>
                <a:gd name="connsiteX2" fmla="*/ 3481490 w 3481490"/>
                <a:gd name="connsiteY2" fmla="*/ 1576021 h 1576021"/>
                <a:gd name="connsiteX3" fmla="*/ 103099 w 3481490"/>
                <a:gd name="connsiteY3" fmla="*/ 1576021 h 1576021"/>
                <a:gd name="connsiteX4" fmla="*/ 103099 w 3481490"/>
                <a:gd name="connsiteY4" fmla="*/ 891109 h 1576021"/>
                <a:gd name="connsiteX5" fmla="*/ 0 w 3481490"/>
                <a:gd name="connsiteY5" fmla="*/ 788011 h 1576021"/>
                <a:gd name="connsiteX6" fmla="*/ 103099 w 3481490"/>
                <a:gd name="connsiteY6" fmla="*/ 684912 h 157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81490" h="1576021">
                  <a:moveTo>
                    <a:pt x="103099" y="0"/>
                  </a:moveTo>
                  <a:lnTo>
                    <a:pt x="3481490" y="0"/>
                  </a:lnTo>
                  <a:lnTo>
                    <a:pt x="3481490" y="1576021"/>
                  </a:lnTo>
                  <a:lnTo>
                    <a:pt x="103099" y="1576021"/>
                  </a:lnTo>
                  <a:lnTo>
                    <a:pt x="103099" y="891109"/>
                  </a:lnTo>
                  <a:lnTo>
                    <a:pt x="0" y="788011"/>
                  </a:lnTo>
                  <a:lnTo>
                    <a:pt x="103099" y="68491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86400" tIns="200480" rIns="286400" bIns="45720" rtlCol="0" anchor="t">
              <a:noAutofit/>
            </a:bodyPr>
            <a:lstStyle/>
            <a:p>
              <a:pPr>
                <a:defRPr/>
              </a:pPr>
              <a:r>
                <a:rPr lang="uk-UA" b="1">
                  <a:solidFill>
                    <a:schemeClr val="tx1"/>
                  </a:solidFill>
                  <a:latin typeface="Aptos"/>
                  <a:ea typeface="Open Sans"/>
                  <a:cs typeface="Open Sans"/>
                </a:rPr>
                <a:t>100% компанії належать державі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1D0B30D-F959-A0E5-84EC-AA8816A25B00}"/>
                </a:ext>
              </a:extLst>
            </p:cNvPr>
            <p:cNvCxnSpPr/>
            <p:nvPr/>
          </p:nvCxnSpPr>
          <p:spPr>
            <a:xfrm>
              <a:off x="8611625" y="1482463"/>
              <a:ext cx="2561200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ADFED22-AA93-4038-161D-BA8E18210230}"/>
              </a:ext>
            </a:extLst>
          </p:cNvPr>
          <p:cNvGrpSpPr/>
          <p:nvPr/>
        </p:nvGrpSpPr>
        <p:grpSpPr>
          <a:xfrm>
            <a:off x="690880" y="4843672"/>
            <a:ext cx="3834271" cy="942827"/>
            <a:chOff x="3716600" y="5149142"/>
            <a:chExt cx="2635022" cy="1185117"/>
          </a:xfrm>
        </p:grpSpPr>
        <p:sp>
          <p:nvSpPr>
            <p:cNvPr id="39" name="Freeform 80">
              <a:extLst>
                <a:ext uri="{FF2B5EF4-FFF2-40B4-BE49-F238E27FC236}">
                  <a16:creationId xmlns:a16="http://schemas.microsoft.com/office/drawing/2014/main" id="{22792F21-E3F7-1029-8CC1-F4DACBEF4E98}"/>
                </a:ext>
              </a:extLst>
            </p:cNvPr>
            <p:cNvSpPr/>
            <p:nvPr/>
          </p:nvSpPr>
          <p:spPr>
            <a:xfrm flipH="1">
              <a:off x="3716600" y="5149142"/>
              <a:ext cx="2635022" cy="1185117"/>
            </a:xfrm>
            <a:custGeom>
              <a:avLst/>
              <a:gdLst>
                <a:gd name="connsiteX0" fmla="*/ 103099 w 3481490"/>
                <a:gd name="connsiteY0" fmla="*/ 0 h 1576021"/>
                <a:gd name="connsiteX1" fmla="*/ 3481490 w 3481490"/>
                <a:gd name="connsiteY1" fmla="*/ 0 h 1576021"/>
                <a:gd name="connsiteX2" fmla="*/ 3481490 w 3481490"/>
                <a:gd name="connsiteY2" fmla="*/ 1576021 h 1576021"/>
                <a:gd name="connsiteX3" fmla="*/ 103099 w 3481490"/>
                <a:gd name="connsiteY3" fmla="*/ 1576021 h 1576021"/>
                <a:gd name="connsiteX4" fmla="*/ 103099 w 3481490"/>
                <a:gd name="connsiteY4" fmla="*/ 891109 h 1576021"/>
                <a:gd name="connsiteX5" fmla="*/ 0 w 3481490"/>
                <a:gd name="connsiteY5" fmla="*/ 788011 h 1576021"/>
                <a:gd name="connsiteX6" fmla="*/ 103099 w 3481490"/>
                <a:gd name="connsiteY6" fmla="*/ 684912 h 157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81490" h="1576021">
                  <a:moveTo>
                    <a:pt x="103099" y="0"/>
                  </a:moveTo>
                  <a:lnTo>
                    <a:pt x="3481490" y="0"/>
                  </a:lnTo>
                  <a:lnTo>
                    <a:pt x="3481490" y="1576021"/>
                  </a:lnTo>
                  <a:lnTo>
                    <a:pt x="103099" y="1576021"/>
                  </a:lnTo>
                  <a:lnTo>
                    <a:pt x="103099" y="891109"/>
                  </a:lnTo>
                  <a:lnTo>
                    <a:pt x="0" y="788011"/>
                  </a:lnTo>
                  <a:lnTo>
                    <a:pt x="103099" y="68491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86400" tIns="200480" rIns="286400" bIns="45720" rtlCol="0" anchor="t">
              <a:noAutofit/>
            </a:bodyPr>
            <a:lstStyle/>
            <a:p>
              <a:pPr>
                <a:defRPr/>
              </a:pPr>
              <a:r>
                <a:rPr lang="uk-UA" b="1">
                  <a:solidFill>
                    <a:schemeClr val="tx1"/>
                  </a:solidFill>
                  <a:latin typeface="Aptos"/>
                  <a:ea typeface="Open Sans"/>
                  <a:cs typeface="Open Sans"/>
                </a:rPr>
                <a:t>10% ВВП</a:t>
              </a:r>
            </a:p>
            <a:p>
              <a:pPr defTabSz="727453">
                <a:defRPr/>
              </a:pPr>
              <a:r>
                <a:rPr lang="uk-UA" sz="1100">
                  <a:solidFill>
                    <a:srgbClr val="000000"/>
                  </a:solidFill>
                  <a:ea typeface="Open Sans"/>
                  <a:cs typeface="Open Sans"/>
                </a:rPr>
                <a:t>генерують клієнти ЕКУ</a:t>
              </a:r>
              <a:endParaRPr lang="en-US" sz="110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72CB861-9875-D6B8-9904-6010CDA8FE6C}"/>
                </a:ext>
              </a:extLst>
            </p:cNvPr>
            <p:cNvCxnSpPr/>
            <p:nvPr/>
          </p:nvCxnSpPr>
          <p:spPr>
            <a:xfrm>
              <a:off x="3716600" y="5178795"/>
              <a:ext cx="2561200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D21ED0B4-BBAC-3E82-E723-F4FA6A3E5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85460" y="3566160"/>
            <a:ext cx="1019175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75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8975E-2A0A-F551-6141-EB84D3A79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C6EB9-6D2C-5847-63F2-16A159DBD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Клієнти ЕКУ – </a:t>
            </a:r>
            <a:r>
              <a:rPr lang="en-US">
                <a:solidFill>
                  <a:schemeClr val="accent1"/>
                </a:solidFill>
              </a:rPr>
              <a:t>лідери у своїх галузях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DA8E0B-3DB7-E1F0-FED9-A34CC89F6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A" smtClean="0"/>
              <a:pPr/>
              <a:t>32</a:t>
            </a:fld>
            <a:endParaRPr lang="en-UA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FFEBFA-C2FE-FA31-5E98-9B0728842BE0}"/>
              </a:ext>
            </a:extLst>
          </p:cNvPr>
          <p:cNvGrpSpPr/>
          <p:nvPr/>
        </p:nvGrpSpPr>
        <p:grpSpPr>
          <a:xfrm>
            <a:off x="647181" y="1501736"/>
            <a:ext cx="2560575" cy="4237119"/>
            <a:chOff x="651299" y="1592853"/>
            <a:chExt cx="2515268" cy="3965271"/>
          </a:xfrm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FC4B6538-1FC2-1E15-FA85-C5867C7DDA90}"/>
                </a:ext>
              </a:extLst>
            </p:cNvPr>
            <p:cNvSpPr/>
            <p:nvPr/>
          </p:nvSpPr>
          <p:spPr>
            <a:xfrm>
              <a:off x="651299" y="4365211"/>
              <a:ext cx="2515268" cy="1192913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800"/>
            </a:p>
          </p:txBody>
        </p:sp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AD3B8758-D1C5-1213-4205-AC9FE8B6281D}"/>
                </a:ext>
              </a:extLst>
            </p:cNvPr>
            <p:cNvSpPr/>
            <p:nvPr/>
          </p:nvSpPr>
          <p:spPr>
            <a:xfrm>
              <a:off x="651299" y="2981411"/>
              <a:ext cx="2515268" cy="1192913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800"/>
            </a:p>
          </p:txBody>
        </p:sp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AD77FAA6-5EB9-DE86-8709-5F30038A61CE}"/>
                </a:ext>
              </a:extLst>
            </p:cNvPr>
            <p:cNvSpPr/>
            <p:nvPr/>
          </p:nvSpPr>
          <p:spPr>
            <a:xfrm>
              <a:off x="651299" y="1592853"/>
              <a:ext cx="2515268" cy="1192913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80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2642A25-4669-08B4-62FA-2DB34B316463}"/>
                </a:ext>
              </a:extLst>
            </p:cNvPr>
            <p:cNvSpPr txBox="1"/>
            <p:nvPr/>
          </p:nvSpPr>
          <p:spPr>
            <a:xfrm>
              <a:off x="868372" y="2428942"/>
              <a:ext cx="2081093" cy="26161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uk-UA" sz="1100"/>
                <a:t>Укроборонпром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E8691D8-1E75-5F59-BA48-7554CFBDE086}"/>
                </a:ext>
              </a:extLst>
            </p:cNvPr>
            <p:cNvSpPr txBox="1"/>
            <p:nvPr/>
          </p:nvSpPr>
          <p:spPr>
            <a:xfrm>
              <a:off x="656468" y="3762986"/>
              <a:ext cx="2505620" cy="268210"/>
            </a:xfrm>
            <a:prstGeom prst="rect">
              <a:avLst/>
            </a:prstGeom>
            <a:noFill/>
          </p:spPr>
          <p:txBody>
            <a:bodyPr wrap="square" lIns="0" tIns="97976" rIns="0" bIns="0" rtlCol="0" anchor="t">
              <a:spAutoFit/>
            </a:bodyPr>
            <a:lstStyle/>
            <a:p>
              <a:pPr algn="ctr"/>
              <a:r>
                <a:rPr lang="uk-UA" sz="1100">
                  <a:ea typeface="Open Sans"/>
                  <a:cs typeface="Open Sans"/>
                </a:rPr>
                <a:t>Укрнафта</a:t>
              </a:r>
              <a:endParaRPr lang="en-US" sz="110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658B377-609A-2776-BF32-729992E5C0B3}"/>
                </a:ext>
              </a:extLst>
            </p:cNvPr>
            <p:cNvSpPr txBox="1"/>
            <p:nvPr/>
          </p:nvSpPr>
          <p:spPr>
            <a:xfrm>
              <a:off x="754667" y="5174679"/>
              <a:ext cx="2309134" cy="268210"/>
            </a:xfrm>
            <a:prstGeom prst="rect">
              <a:avLst/>
            </a:prstGeom>
            <a:noFill/>
          </p:spPr>
          <p:txBody>
            <a:bodyPr wrap="square" lIns="0" tIns="97976" rIns="0" bIns="0" rtlCol="0" anchor="t">
              <a:spAutoFit/>
            </a:bodyPr>
            <a:lstStyle/>
            <a:p>
              <a:pPr algn="ctr"/>
              <a:r>
                <a:rPr lang="uk-UA" sz="1100">
                  <a:latin typeface="Aptos"/>
                  <a:ea typeface="Open Sans"/>
                  <a:cs typeface="Open Sans"/>
                </a:rPr>
                <a:t>Мотор-Січ</a:t>
              </a:r>
              <a:endParaRPr lang="en-US" sz="1100">
                <a:latin typeface="Aptos"/>
                <a:ea typeface="Open Sans"/>
                <a:cs typeface="Open San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673F8F-1ED5-3C7B-8995-F4554F1F689D}"/>
              </a:ext>
            </a:extLst>
          </p:cNvPr>
          <p:cNvGrpSpPr/>
          <p:nvPr/>
        </p:nvGrpSpPr>
        <p:grpSpPr>
          <a:xfrm>
            <a:off x="3426078" y="1501737"/>
            <a:ext cx="2560575" cy="4237120"/>
            <a:chOff x="651299" y="1592853"/>
            <a:chExt cx="2515268" cy="3965271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213E765A-1404-907C-E417-ACE21B01A17E}"/>
                </a:ext>
              </a:extLst>
            </p:cNvPr>
            <p:cNvSpPr/>
            <p:nvPr/>
          </p:nvSpPr>
          <p:spPr>
            <a:xfrm>
              <a:off x="651299" y="4365211"/>
              <a:ext cx="2515268" cy="1192913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800"/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6414C9C4-D0E1-C247-7C3E-587C8D42098E}"/>
                </a:ext>
              </a:extLst>
            </p:cNvPr>
            <p:cNvSpPr/>
            <p:nvPr/>
          </p:nvSpPr>
          <p:spPr>
            <a:xfrm>
              <a:off x="651299" y="2981411"/>
              <a:ext cx="2515268" cy="1192913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800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95309A6E-C800-C90A-C483-078FF4B8B8FD}"/>
                </a:ext>
              </a:extLst>
            </p:cNvPr>
            <p:cNvSpPr/>
            <p:nvPr/>
          </p:nvSpPr>
          <p:spPr>
            <a:xfrm>
              <a:off x="651299" y="1592853"/>
              <a:ext cx="2515268" cy="1192913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8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3196088-AD43-7FDD-22BE-2CC7A270B274}"/>
                </a:ext>
              </a:extLst>
            </p:cNvPr>
            <p:cNvSpPr txBox="1"/>
            <p:nvPr/>
          </p:nvSpPr>
          <p:spPr>
            <a:xfrm>
              <a:off x="868372" y="2428942"/>
              <a:ext cx="2081093" cy="40324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uk-UA" sz="1100">
                  <a:latin typeface="Aptos"/>
                  <a:ea typeface="Open Sans"/>
                  <a:cs typeface="Open Sans"/>
                </a:rPr>
                <a:t>АрселлорМітал Кривий Ріг</a:t>
              </a:r>
              <a:endParaRPr lang="en-US" sz="1100">
                <a:latin typeface="Aptos"/>
                <a:ea typeface="Open Sans"/>
                <a:cs typeface="Open Sans"/>
              </a:endParaRPr>
            </a:p>
            <a:p>
              <a:pPr algn="ctr"/>
              <a:endParaRPr lang="uk-UA" sz="11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46F99C-34D6-FD6C-1A87-45A15341A083}"/>
                </a:ext>
              </a:extLst>
            </p:cNvPr>
            <p:cNvSpPr txBox="1"/>
            <p:nvPr/>
          </p:nvSpPr>
          <p:spPr>
            <a:xfrm>
              <a:off x="656468" y="3762986"/>
              <a:ext cx="2505620" cy="380615"/>
            </a:xfrm>
            <a:prstGeom prst="rect">
              <a:avLst/>
            </a:prstGeom>
            <a:noFill/>
          </p:spPr>
          <p:txBody>
            <a:bodyPr wrap="square" lIns="0" tIns="97976" rIns="0" bIns="0" rtlCol="0" anchor="t">
              <a:spAutoFit/>
            </a:bodyPr>
            <a:lstStyle/>
            <a:p>
              <a:pPr algn="ctr"/>
              <a:r>
                <a:rPr lang="uk-UA" sz="1100">
                  <a:latin typeface="Aptos"/>
                  <a:ea typeface="Open Sans"/>
                  <a:cs typeface="Open Sans"/>
                </a:rPr>
                <a:t>Укртатнафта</a:t>
              </a:r>
            </a:p>
            <a:p>
              <a:pPr algn="ctr"/>
              <a:endParaRPr lang="uk-UA" sz="90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BAFCDAA-5746-F0DC-E101-BE0535A18B65}"/>
                </a:ext>
              </a:extLst>
            </p:cNvPr>
            <p:cNvSpPr txBox="1"/>
            <p:nvPr/>
          </p:nvSpPr>
          <p:spPr>
            <a:xfrm>
              <a:off x="754667" y="5174679"/>
              <a:ext cx="2309134" cy="243801"/>
            </a:xfrm>
            <a:prstGeom prst="rect">
              <a:avLst/>
            </a:prstGeom>
            <a:noFill/>
          </p:spPr>
          <p:txBody>
            <a:bodyPr wrap="square" lIns="0" tIns="97976" rIns="0" bIns="0" rtlCol="0" anchor="t">
              <a:spAutoFit/>
            </a:bodyPr>
            <a:lstStyle/>
            <a:p>
              <a:pPr algn="ctr"/>
              <a:r>
                <a:rPr lang="uk-UA" sz="1050">
                  <a:latin typeface="Aptos"/>
                  <a:ea typeface="Open Sans"/>
                  <a:cs typeface="Open Sans"/>
                </a:rPr>
                <a:t>Адміністрація морських портів України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4869643-BB3E-7C13-694F-828A37540E5A}"/>
              </a:ext>
            </a:extLst>
          </p:cNvPr>
          <p:cNvGrpSpPr/>
          <p:nvPr/>
        </p:nvGrpSpPr>
        <p:grpSpPr>
          <a:xfrm>
            <a:off x="6204975" y="1501737"/>
            <a:ext cx="2560575" cy="4237120"/>
            <a:chOff x="651299" y="1592853"/>
            <a:chExt cx="2515268" cy="3965271"/>
          </a:xfrm>
        </p:grpSpPr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87C03430-C9BA-405A-8FED-E6A74BCFF04D}"/>
                </a:ext>
              </a:extLst>
            </p:cNvPr>
            <p:cNvSpPr/>
            <p:nvPr/>
          </p:nvSpPr>
          <p:spPr>
            <a:xfrm>
              <a:off x="651299" y="4365211"/>
              <a:ext cx="2515268" cy="1192913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800"/>
            </a:p>
          </p:txBody>
        </p:sp>
        <p:sp>
          <p:nvSpPr>
            <p:cNvPr id="28" name="Rectangle 9">
              <a:extLst>
                <a:ext uri="{FF2B5EF4-FFF2-40B4-BE49-F238E27FC236}">
                  <a16:creationId xmlns:a16="http://schemas.microsoft.com/office/drawing/2014/main" id="{38F6411A-444A-9683-91DC-D37EF839308F}"/>
                </a:ext>
              </a:extLst>
            </p:cNvPr>
            <p:cNvSpPr/>
            <p:nvPr/>
          </p:nvSpPr>
          <p:spPr>
            <a:xfrm>
              <a:off x="651299" y="2981411"/>
              <a:ext cx="2515268" cy="1192913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800"/>
            </a:p>
          </p:txBody>
        </p:sp>
        <p:sp>
          <p:nvSpPr>
            <p:cNvPr id="30" name="Rectangle 5">
              <a:extLst>
                <a:ext uri="{FF2B5EF4-FFF2-40B4-BE49-F238E27FC236}">
                  <a16:creationId xmlns:a16="http://schemas.microsoft.com/office/drawing/2014/main" id="{14E454B3-F1F5-A714-1FA0-44C2978C76F0}"/>
                </a:ext>
              </a:extLst>
            </p:cNvPr>
            <p:cNvSpPr/>
            <p:nvPr/>
          </p:nvSpPr>
          <p:spPr>
            <a:xfrm>
              <a:off x="651299" y="1592853"/>
              <a:ext cx="2515268" cy="1192913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8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1E1516A-6264-15B8-9DA6-5E439C469D9B}"/>
                </a:ext>
              </a:extLst>
            </p:cNvPr>
            <p:cNvSpPr txBox="1"/>
            <p:nvPr/>
          </p:nvSpPr>
          <p:spPr>
            <a:xfrm>
              <a:off x="868372" y="2428942"/>
              <a:ext cx="2081093" cy="37443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uk-UA" sz="1100">
                  <a:latin typeface="Aptos"/>
                  <a:ea typeface="Open Sans"/>
                  <a:cs typeface="Open Sans"/>
                </a:rPr>
                <a:t>Елементум Енерджі</a:t>
              </a:r>
            </a:p>
            <a:p>
              <a:pPr algn="ctr"/>
              <a:endParaRPr lang="uk-UA" sz="9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29F7A92-94D9-9916-0CEC-0FA95A818950}"/>
                </a:ext>
              </a:extLst>
            </p:cNvPr>
            <p:cNvSpPr txBox="1"/>
            <p:nvPr/>
          </p:nvSpPr>
          <p:spPr>
            <a:xfrm>
              <a:off x="656468" y="3762986"/>
              <a:ext cx="2505620" cy="380615"/>
            </a:xfrm>
            <a:prstGeom prst="rect">
              <a:avLst/>
            </a:prstGeom>
            <a:noFill/>
          </p:spPr>
          <p:txBody>
            <a:bodyPr wrap="square" lIns="0" tIns="97976" rIns="0" bIns="0" rtlCol="0" anchor="t">
              <a:spAutoFit/>
            </a:bodyPr>
            <a:lstStyle/>
            <a:p>
              <a:pPr algn="ctr"/>
              <a:r>
                <a:rPr lang="uk-UA" sz="1100">
                  <a:latin typeface="Aptos"/>
                  <a:ea typeface="Open Sans"/>
                  <a:cs typeface="Open Sans"/>
                </a:rPr>
                <a:t>Енергоатом</a:t>
              </a:r>
            </a:p>
            <a:p>
              <a:pPr algn="ctr"/>
              <a:endParaRPr lang="uk-UA" sz="90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9C80CE3-76A7-1C46-FBA7-E75F890948AE}"/>
                </a:ext>
              </a:extLst>
            </p:cNvPr>
            <p:cNvSpPr txBox="1"/>
            <p:nvPr/>
          </p:nvSpPr>
          <p:spPr>
            <a:xfrm>
              <a:off x="754667" y="5174679"/>
              <a:ext cx="2309134" cy="251002"/>
            </a:xfrm>
            <a:prstGeom prst="rect">
              <a:avLst/>
            </a:prstGeom>
            <a:noFill/>
          </p:spPr>
          <p:txBody>
            <a:bodyPr wrap="square" lIns="0" tIns="97976" rIns="0" bIns="0" rtlCol="0" anchor="t">
              <a:spAutoFit/>
            </a:bodyPr>
            <a:lstStyle/>
            <a:p>
              <a:pPr algn="ctr"/>
              <a:r>
                <a:rPr lang="uk-UA" sz="1100">
                  <a:latin typeface="Aptos"/>
                  <a:ea typeface="Open Sans"/>
                  <a:cs typeface="Open Sans"/>
                </a:rPr>
                <a:t>Запоріжжяобленерго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696E23E-2982-F667-2D17-3F3661630DE2}"/>
              </a:ext>
            </a:extLst>
          </p:cNvPr>
          <p:cNvGrpSpPr/>
          <p:nvPr/>
        </p:nvGrpSpPr>
        <p:grpSpPr>
          <a:xfrm>
            <a:off x="8970077" y="1493499"/>
            <a:ext cx="2574370" cy="4237120"/>
            <a:chOff x="637748" y="1592853"/>
            <a:chExt cx="2528819" cy="3965271"/>
          </a:xfrm>
        </p:grpSpPr>
        <p:sp>
          <p:nvSpPr>
            <p:cNvPr id="73" name="Rectangle 5">
              <a:extLst>
                <a:ext uri="{FF2B5EF4-FFF2-40B4-BE49-F238E27FC236}">
                  <a16:creationId xmlns:a16="http://schemas.microsoft.com/office/drawing/2014/main" id="{DC89ED67-F3C5-96D2-DF7D-E864B32AE1E0}"/>
                </a:ext>
              </a:extLst>
            </p:cNvPr>
            <p:cNvSpPr/>
            <p:nvPr/>
          </p:nvSpPr>
          <p:spPr>
            <a:xfrm>
              <a:off x="651299" y="4365211"/>
              <a:ext cx="2515268" cy="1192913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800"/>
            </a:p>
          </p:txBody>
        </p:sp>
        <p:sp>
          <p:nvSpPr>
            <p:cNvPr id="75" name="Rectangle 9">
              <a:extLst>
                <a:ext uri="{FF2B5EF4-FFF2-40B4-BE49-F238E27FC236}">
                  <a16:creationId xmlns:a16="http://schemas.microsoft.com/office/drawing/2014/main" id="{4B3E454A-E7A9-734A-6B55-4ABCF11639C4}"/>
                </a:ext>
              </a:extLst>
            </p:cNvPr>
            <p:cNvSpPr/>
            <p:nvPr/>
          </p:nvSpPr>
          <p:spPr>
            <a:xfrm>
              <a:off x="651299" y="2981411"/>
              <a:ext cx="2515268" cy="1192913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800"/>
            </a:p>
          </p:txBody>
        </p:sp>
        <p:sp>
          <p:nvSpPr>
            <p:cNvPr id="77" name="Rectangle 5">
              <a:extLst>
                <a:ext uri="{FF2B5EF4-FFF2-40B4-BE49-F238E27FC236}">
                  <a16:creationId xmlns:a16="http://schemas.microsoft.com/office/drawing/2014/main" id="{19B47A6C-F2DC-0048-35F1-A0BF791B13CE}"/>
                </a:ext>
              </a:extLst>
            </p:cNvPr>
            <p:cNvSpPr/>
            <p:nvPr/>
          </p:nvSpPr>
          <p:spPr>
            <a:xfrm>
              <a:off x="651299" y="1592853"/>
              <a:ext cx="2515268" cy="1192913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80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17DEC68-13C3-D7B3-AB0D-E119404FC67E}"/>
                </a:ext>
              </a:extLst>
            </p:cNvPr>
            <p:cNvSpPr txBox="1"/>
            <p:nvPr/>
          </p:nvSpPr>
          <p:spPr>
            <a:xfrm>
              <a:off x="637748" y="2428942"/>
              <a:ext cx="2526156" cy="24482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uk-UA" sz="1100">
                  <a:latin typeface="Aptos"/>
                  <a:ea typeface="Open Sans"/>
                  <a:cs typeface="Open Sans"/>
                </a:rPr>
                <a:t>Об'єднана Гірничо-Хімічна Компанія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0F902DC-006A-B2F1-765E-CE9F7CFEF414}"/>
                </a:ext>
              </a:extLst>
            </p:cNvPr>
            <p:cNvSpPr txBox="1"/>
            <p:nvPr/>
          </p:nvSpPr>
          <p:spPr>
            <a:xfrm>
              <a:off x="656468" y="3762986"/>
              <a:ext cx="2505620" cy="251002"/>
            </a:xfrm>
            <a:prstGeom prst="rect">
              <a:avLst/>
            </a:prstGeom>
            <a:noFill/>
          </p:spPr>
          <p:txBody>
            <a:bodyPr wrap="square" lIns="0" tIns="97976" rIns="0" bIns="0" rtlCol="0" anchor="t">
              <a:spAutoFit/>
            </a:bodyPr>
            <a:lstStyle/>
            <a:p>
              <a:pPr algn="ctr"/>
              <a:r>
                <a:rPr lang="uk-UA" sz="1100">
                  <a:latin typeface="Aptos"/>
                  <a:ea typeface="Open Sans"/>
                  <a:cs typeface="Open Sans"/>
                </a:rPr>
                <a:t>Оператор ГТС України</a:t>
              </a:r>
              <a:endParaRPr lang="en-US" sz="1100">
                <a:latin typeface="Aptos"/>
                <a:ea typeface="Open Sans"/>
                <a:cs typeface="Open San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CEBFFF1-F178-2A6A-50A2-87563759FCFB}"/>
                </a:ext>
              </a:extLst>
            </p:cNvPr>
            <p:cNvSpPr txBox="1"/>
            <p:nvPr/>
          </p:nvSpPr>
          <p:spPr>
            <a:xfrm>
              <a:off x="754667" y="5174679"/>
              <a:ext cx="2309134" cy="251002"/>
            </a:xfrm>
            <a:prstGeom prst="rect">
              <a:avLst/>
            </a:prstGeom>
            <a:noFill/>
          </p:spPr>
          <p:txBody>
            <a:bodyPr wrap="square" lIns="0" tIns="97976" rIns="0" bIns="0" rtlCol="0" anchor="t">
              <a:spAutoFit/>
            </a:bodyPr>
            <a:lstStyle/>
            <a:p>
              <a:pPr algn="ctr"/>
              <a:r>
                <a:rPr lang="uk-UA" sz="1100">
                  <a:latin typeface="Aptos"/>
                  <a:ea typeface="Open Sans"/>
                  <a:cs typeface="Open Sans"/>
                </a:rPr>
                <a:t>Запоріжтрансформатор</a:t>
              </a:r>
              <a:endParaRPr lang="en-US" sz="1100">
                <a:latin typeface="Aptos"/>
                <a:ea typeface="Open Sans"/>
                <a:cs typeface="Open Sans"/>
              </a:endParaRPr>
            </a:p>
          </p:txBody>
        </p:sp>
      </p:grpSp>
      <p:pic>
        <p:nvPicPr>
          <p:cNvPr id="91" name="Picture 11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DDF360F9-DC97-3E6F-2238-7955B977C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972" y="1705346"/>
            <a:ext cx="1400502" cy="653805"/>
          </a:xfrm>
          <a:prstGeom prst="rect">
            <a:avLst/>
          </a:prstGeom>
          <a:noFill/>
        </p:spPr>
      </p:pic>
      <p:pic>
        <p:nvPicPr>
          <p:cNvPr id="95" name="Graphic 109">
            <a:extLst>
              <a:ext uri="{FF2B5EF4-FFF2-40B4-BE49-F238E27FC236}">
                <a16:creationId xmlns:a16="http://schemas.microsoft.com/office/drawing/2014/main" id="{FD0DE9E4-B291-15C1-A3DA-0BAB33101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7178" y="3046854"/>
            <a:ext cx="1379779" cy="836713"/>
          </a:xfrm>
          <a:prstGeom prst="rect">
            <a:avLst/>
          </a:prstGeom>
        </p:spPr>
      </p:pic>
      <p:pic>
        <p:nvPicPr>
          <p:cNvPr id="99" name="Picture 33">
            <a:extLst>
              <a:ext uri="{FF2B5EF4-FFF2-40B4-BE49-F238E27FC236}">
                <a16:creationId xmlns:a16="http://schemas.microsoft.com/office/drawing/2014/main" id="{3E36FABB-AAB3-E59F-9112-93137174D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9973" y="3341008"/>
            <a:ext cx="1753666" cy="250573"/>
          </a:xfrm>
          <a:prstGeom prst="rect">
            <a:avLst/>
          </a:prstGeom>
        </p:spPr>
      </p:pic>
      <p:grpSp>
        <p:nvGrpSpPr>
          <p:cNvPr id="149" name="Graphic 12">
            <a:extLst>
              <a:ext uri="{FF2B5EF4-FFF2-40B4-BE49-F238E27FC236}">
                <a16:creationId xmlns:a16="http://schemas.microsoft.com/office/drawing/2014/main" id="{D13D07BD-D511-52D8-D665-987D415D69CB}"/>
              </a:ext>
            </a:extLst>
          </p:cNvPr>
          <p:cNvGrpSpPr>
            <a:grpSpLocks noChangeAspect="1"/>
          </p:cNvGrpSpPr>
          <p:nvPr/>
        </p:nvGrpSpPr>
        <p:grpSpPr>
          <a:xfrm>
            <a:off x="9514742" y="3158913"/>
            <a:ext cx="1487946" cy="613883"/>
            <a:chOff x="2546570" y="2818461"/>
            <a:chExt cx="1550517" cy="585920"/>
          </a:xfrm>
        </p:grpSpPr>
        <p:sp>
          <p:nvSpPr>
            <p:cNvPr id="103" name="Freeform 18">
              <a:extLst>
                <a:ext uri="{FF2B5EF4-FFF2-40B4-BE49-F238E27FC236}">
                  <a16:creationId xmlns:a16="http://schemas.microsoft.com/office/drawing/2014/main" id="{9BE8EA3F-E5A2-D522-1AF2-F485EF0FCEA4}"/>
                </a:ext>
              </a:extLst>
            </p:cNvPr>
            <p:cNvSpPr/>
            <p:nvPr/>
          </p:nvSpPr>
          <p:spPr>
            <a:xfrm>
              <a:off x="3248044" y="3129754"/>
              <a:ext cx="97273" cy="109831"/>
            </a:xfrm>
            <a:custGeom>
              <a:avLst/>
              <a:gdLst>
                <a:gd name="connsiteX0" fmla="*/ 67380 w 97273"/>
                <a:gd name="connsiteY0" fmla="*/ 0 h 109831"/>
                <a:gd name="connsiteX1" fmla="*/ 29894 w 97273"/>
                <a:gd name="connsiteY1" fmla="*/ 0 h 109831"/>
                <a:gd name="connsiteX2" fmla="*/ 0 w 97273"/>
                <a:gd name="connsiteY2" fmla="*/ 30753 h 109831"/>
                <a:gd name="connsiteX3" fmla="*/ 0 w 97273"/>
                <a:gd name="connsiteY3" fmla="*/ 79078 h 109831"/>
                <a:gd name="connsiteX4" fmla="*/ 29894 w 97273"/>
                <a:gd name="connsiteY4" fmla="*/ 109831 h 109831"/>
                <a:gd name="connsiteX5" fmla="*/ 67380 w 97273"/>
                <a:gd name="connsiteY5" fmla="*/ 109831 h 109831"/>
                <a:gd name="connsiteX6" fmla="*/ 97273 w 97273"/>
                <a:gd name="connsiteY6" fmla="*/ 79078 h 109831"/>
                <a:gd name="connsiteX7" fmla="*/ 97273 w 97273"/>
                <a:gd name="connsiteY7" fmla="*/ 30753 h 109831"/>
                <a:gd name="connsiteX8" fmla="*/ 67380 w 97273"/>
                <a:gd name="connsiteY8" fmla="*/ 0 h 109831"/>
                <a:gd name="connsiteX9" fmla="*/ 84461 w 97273"/>
                <a:gd name="connsiteY9" fmla="*/ 30753 h 109831"/>
                <a:gd name="connsiteX10" fmla="*/ 84461 w 97273"/>
                <a:gd name="connsiteY10" fmla="*/ 79078 h 109831"/>
                <a:gd name="connsiteX11" fmla="*/ 67380 w 97273"/>
                <a:gd name="connsiteY11" fmla="*/ 96495 h 109831"/>
                <a:gd name="connsiteX12" fmla="*/ 29894 w 97273"/>
                <a:gd name="connsiteY12" fmla="*/ 96495 h 109831"/>
                <a:gd name="connsiteX13" fmla="*/ 12812 w 97273"/>
                <a:gd name="connsiteY13" fmla="*/ 79078 h 109831"/>
                <a:gd name="connsiteX14" fmla="*/ 12812 w 97273"/>
                <a:gd name="connsiteY14" fmla="*/ 30753 h 109831"/>
                <a:gd name="connsiteX15" fmla="*/ 29894 w 97273"/>
                <a:gd name="connsiteY15" fmla="*/ 13336 h 109831"/>
                <a:gd name="connsiteX16" fmla="*/ 67380 w 97273"/>
                <a:gd name="connsiteY16" fmla="*/ 13336 h 109831"/>
                <a:gd name="connsiteX17" fmla="*/ 84461 w 97273"/>
                <a:gd name="connsiteY17" fmla="*/ 30753 h 10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273" h="109831">
                  <a:moveTo>
                    <a:pt x="67380" y="0"/>
                  </a:moveTo>
                  <a:lnTo>
                    <a:pt x="29894" y="0"/>
                  </a:lnTo>
                  <a:cubicBezTo>
                    <a:pt x="9964" y="0"/>
                    <a:pt x="0" y="10355"/>
                    <a:pt x="0" y="30753"/>
                  </a:cubicBezTo>
                  <a:lnTo>
                    <a:pt x="0" y="79078"/>
                  </a:lnTo>
                  <a:cubicBezTo>
                    <a:pt x="0" y="99476"/>
                    <a:pt x="10122" y="109831"/>
                    <a:pt x="29894" y="109831"/>
                  </a:cubicBezTo>
                  <a:lnTo>
                    <a:pt x="67380" y="109831"/>
                  </a:lnTo>
                  <a:cubicBezTo>
                    <a:pt x="87308" y="109831"/>
                    <a:pt x="97273" y="99476"/>
                    <a:pt x="97273" y="79078"/>
                  </a:cubicBezTo>
                  <a:lnTo>
                    <a:pt x="97273" y="30753"/>
                  </a:lnTo>
                  <a:cubicBezTo>
                    <a:pt x="97273" y="10355"/>
                    <a:pt x="87308" y="0"/>
                    <a:pt x="67380" y="0"/>
                  </a:cubicBezTo>
                  <a:close/>
                  <a:moveTo>
                    <a:pt x="84461" y="30753"/>
                  </a:moveTo>
                  <a:lnTo>
                    <a:pt x="84461" y="79078"/>
                  </a:lnTo>
                  <a:cubicBezTo>
                    <a:pt x="84461" y="91003"/>
                    <a:pt x="79083" y="96495"/>
                    <a:pt x="67380" y="96495"/>
                  </a:cubicBezTo>
                  <a:lnTo>
                    <a:pt x="29894" y="96495"/>
                  </a:lnTo>
                  <a:cubicBezTo>
                    <a:pt x="18347" y="96495"/>
                    <a:pt x="12812" y="91003"/>
                    <a:pt x="12812" y="79078"/>
                  </a:cubicBezTo>
                  <a:lnTo>
                    <a:pt x="12812" y="30753"/>
                  </a:lnTo>
                  <a:cubicBezTo>
                    <a:pt x="12812" y="18828"/>
                    <a:pt x="18189" y="13336"/>
                    <a:pt x="29894" y="13336"/>
                  </a:cubicBezTo>
                  <a:lnTo>
                    <a:pt x="67380" y="13336"/>
                  </a:lnTo>
                  <a:cubicBezTo>
                    <a:pt x="78925" y="13180"/>
                    <a:pt x="84461" y="18828"/>
                    <a:pt x="84461" y="30753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05" name="Freeform 22">
              <a:extLst>
                <a:ext uri="{FF2B5EF4-FFF2-40B4-BE49-F238E27FC236}">
                  <a16:creationId xmlns:a16="http://schemas.microsoft.com/office/drawing/2014/main" id="{6AAC4C9C-A940-723B-D574-37E23576835B}"/>
                </a:ext>
              </a:extLst>
            </p:cNvPr>
            <p:cNvSpPr/>
            <p:nvPr/>
          </p:nvSpPr>
          <p:spPr>
            <a:xfrm>
              <a:off x="3363034" y="3129754"/>
              <a:ext cx="88099" cy="109831"/>
            </a:xfrm>
            <a:custGeom>
              <a:avLst/>
              <a:gdLst>
                <a:gd name="connsiteX0" fmla="*/ 58205 w 88099"/>
                <a:gd name="connsiteY0" fmla="*/ 0 h 109831"/>
                <a:gd name="connsiteX1" fmla="*/ 0 w 88099"/>
                <a:gd name="connsiteY1" fmla="*/ 0 h 109831"/>
                <a:gd name="connsiteX2" fmla="*/ 0 w 88099"/>
                <a:gd name="connsiteY2" fmla="*/ 109831 h 109831"/>
                <a:gd name="connsiteX3" fmla="*/ 12969 w 88099"/>
                <a:gd name="connsiteY3" fmla="*/ 109831 h 109831"/>
                <a:gd name="connsiteX4" fmla="*/ 12969 w 88099"/>
                <a:gd name="connsiteY4" fmla="*/ 61505 h 109831"/>
                <a:gd name="connsiteX5" fmla="*/ 58205 w 88099"/>
                <a:gd name="connsiteY5" fmla="*/ 61505 h 109831"/>
                <a:gd name="connsiteX6" fmla="*/ 88100 w 88099"/>
                <a:gd name="connsiteY6" fmla="*/ 30753 h 109831"/>
                <a:gd name="connsiteX7" fmla="*/ 58205 w 88099"/>
                <a:gd name="connsiteY7" fmla="*/ 0 h 109831"/>
                <a:gd name="connsiteX8" fmla="*/ 75287 w 88099"/>
                <a:gd name="connsiteY8" fmla="*/ 30753 h 109831"/>
                <a:gd name="connsiteX9" fmla="*/ 58205 w 88099"/>
                <a:gd name="connsiteY9" fmla="*/ 48169 h 109831"/>
                <a:gd name="connsiteX10" fmla="*/ 12969 w 88099"/>
                <a:gd name="connsiteY10" fmla="*/ 48169 h 109831"/>
                <a:gd name="connsiteX11" fmla="*/ 12969 w 88099"/>
                <a:gd name="connsiteY11" fmla="*/ 13180 h 109831"/>
                <a:gd name="connsiteX12" fmla="*/ 58205 w 88099"/>
                <a:gd name="connsiteY12" fmla="*/ 13180 h 109831"/>
                <a:gd name="connsiteX13" fmla="*/ 75287 w 88099"/>
                <a:gd name="connsiteY13" fmla="*/ 30753 h 10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099" h="109831">
                  <a:moveTo>
                    <a:pt x="58205" y="0"/>
                  </a:moveTo>
                  <a:lnTo>
                    <a:pt x="0" y="0"/>
                  </a:lnTo>
                  <a:lnTo>
                    <a:pt x="0" y="109831"/>
                  </a:lnTo>
                  <a:lnTo>
                    <a:pt x="12969" y="109831"/>
                  </a:lnTo>
                  <a:lnTo>
                    <a:pt x="12969" y="61505"/>
                  </a:lnTo>
                  <a:lnTo>
                    <a:pt x="58205" y="61505"/>
                  </a:lnTo>
                  <a:cubicBezTo>
                    <a:pt x="78135" y="61505"/>
                    <a:pt x="88100" y="51150"/>
                    <a:pt x="88100" y="30753"/>
                  </a:cubicBezTo>
                  <a:cubicBezTo>
                    <a:pt x="88100" y="10355"/>
                    <a:pt x="78135" y="0"/>
                    <a:pt x="58205" y="0"/>
                  </a:cubicBezTo>
                  <a:close/>
                  <a:moveTo>
                    <a:pt x="75287" y="30753"/>
                  </a:moveTo>
                  <a:cubicBezTo>
                    <a:pt x="75287" y="42677"/>
                    <a:pt x="69910" y="48169"/>
                    <a:pt x="58205" y="48169"/>
                  </a:cubicBezTo>
                  <a:lnTo>
                    <a:pt x="12969" y="48169"/>
                  </a:lnTo>
                  <a:lnTo>
                    <a:pt x="12969" y="13180"/>
                  </a:lnTo>
                  <a:lnTo>
                    <a:pt x="58205" y="13180"/>
                  </a:lnTo>
                  <a:cubicBezTo>
                    <a:pt x="69752" y="13180"/>
                    <a:pt x="75287" y="18828"/>
                    <a:pt x="75287" y="30753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07" name="Freeform 26">
              <a:extLst>
                <a:ext uri="{FF2B5EF4-FFF2-40B4-BE49-F238E27FC236}">
                  <a16:creationId xmlns:a16="http://schemas.microsoft.com/office/drawing/2014/main" id="{C34CAABE-8EEE-E7CD-C707-E9C714D81994}"/>
                </a:ext>
              </a:extLst>
            </p:cNvPr>
            <p:cNvSpPr/>
            <p:nvPr/>
          </p:nvSpPr>
          <p:spPr>
            <a:xfrm>
              <a:off x="3469477" y="3129598"/>
              <a:ext cx="88098" cy="109831"/>
            </a:xfrm>
            <a:custGeom>
              <a:avLst/>
              <a:gdLst>
                <a:gd name="connsiteX0" fmla="*/ 29897 w 88098"/>
                <a:gd name="connsiteY0" fmla="*/ 13336 h 109831"/>
                <a:gd name="connsiteX1" fmla="*/ 88099 w 88098"/>
                <a:gd name="connsiteY1" fmla="*/ 13336 h 109831"/>
                <a:gd name="connsiteX2" fmla="*/ 88099 w 88098"/>
                <a:gd name="connsiteY2" fmla="*/ 0 h 109831"/>
                <a:gd name="connsiteX3" fmla="*/ 29897 w 88098"/>
                <a:gd name="connsiteY3" fmla="*/ 0 h 109831"/>
                <a:gd name="connsiteX4" fmla="*/ 0 w 88098"/>
                <a:gd name="connsiteY4" fmla="*/ 30752 h 109831"/>
                <a:gd name="connsiteX5" fmla="*/ 0 w 88098"/>
                <a:gd name="connsiteY5" fmla="*/ 79078 h 109831"/>
                <a:gd name="connsiteX6" fmla="*/ 29897 w 88098"/>
                <a:gd name="connsiteY6" fmla="*/ 109831 h 109831"/>
                <a:gd name="connsiteX7" fmla="*/ 88099 w 88098"/>
                <a:gd name="connsiteY7" fmla="*/ 109831 h 109831"/>
                <a:gd name="connsiteX8" fmla="*/ 88099 w 88098"/>
                <a:gd name="connsiteY8" fmla="*/ 96495 h 109831"/>
                <a:gd name="connsiteX9" fmla="*/ 29897 w 88098"/>
                <a:gd name="connsiteY9" fmla="*/ 96495 h 109831"/>
                <a:gd name="connsiteX10" fmla="*/ 12813 w 88098"/>
                <a:gd name="connsiteY10" fmla="*/ 79078 h 109831"/>
                <a:gd name="connsiteX11" fmla="*/ 12813 w 88098"/>
                <a:gd name="connsiteY11" fmla="*/ 61662 h 109831"/>
                <a:gd name="connsiteX12" fmla="*/ 87938 w 88098"/>
                <a:gd name="connsiteY12" fmla="*/ 61662 h 109831"/>
                <a:gd name="connsiteX13" fmla="*/ 87938 w 88098"/>
                <a:gd name="connsiteY13" fmla="*/ 48325 h 109831"/>
                <a:gd name="connsiteX14" fmla="*/ 12813 w 88098"/>
                <a:gd name="connsiteY14" fmla="*/ 48325 h 109831"/>
                <a:gd name="connsiteX15" fmla="*/ 12813 w 88098"/>
                <a:gd name="connsiteY15" fmla="*/ 30910 h 109831"/>
                <a:gd name="connsiteX16" fmla="*/ 29897 w 88098"/>
                <a:gd name="connsiteY16" fmla="*/ 13336 h 10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098" h="109831">
                  <a:moveTo>
                    <a:pt x="29897" y="13336"/>
                  </a:moveTo>
                  <a:lnTo>
                    <a:pt x="88099" y="13336"/>
                  </a:lnTo>
                  <a:lnTo>
                    <a:pt x="88099" y="0"/>
                  </a:lnTo>
                  <a:lnTo>
                    <a:pt x="29897" y="0"/>
                  </a:lnTo>
                  <a:cubicBezTo>
                    <a:pt x="9962" y="0"/>
                    <a:pt x="0" y="10355"/>
                    <a:pt x="0" y="30752"/>
                  </a:cubicBezTo>
                  <a:lnTo>
                    <a:pt x="0" y="79078"/>
                  </a:lnTo>
                  <a:cubicBezTo>
                    <a:pt x="0" y="99475"/>
                    <a:pt x="10123" y="109831"/>
                    <a:pt x="29897" y="109831"/>
                  </a:cubicBezTo>
                  <a:lnTo>
                    <a:pt x="88099" y="109831"/>
                  </a:lnTo>
                  <a:lnTo>
                    <a:pt x="88099" y="96495"/>
                  </a:lnTo>
                  <a:lnTo>
                    <a:pt x="29897" y="96495"/>
                  </a:lnTo>
                  <a:cubicBezTo>
                    <a:pt x="18353" y="96495"/>
                    <a:pt x="12813" y="91003"/>
                    <a:pt x="12813" y="79078"/>
                  </a:cubicBezTo>
                  <a:lnTo>
                    <a:pt x="12813" y="61662"/>
                  </a:lnTo>
                  <a:lnTo>
                    <a:pt x="87938" y="61662"/>
                  </a:lnTo>
                  <a:lnTo>
                    <a:pt x="87938" y="48325"/>
                  </a:lnTo>
                  <a:lnTo>
                    <a:pt x="12813" y="48325"/>
                  </a:lnTo>
                  <a:lnTo>
                    <a:pt x="12813" y="30910"/>
                  </a:lnTo>
                  <a:cubicBezTo>
                    <a:pt x="12813" y="18985"/>
                    <a:pt x="18192" y="13336"/>
                    <a:pt x="29897" y="13336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09" name="Freeform 27">
              <a:extLst>
                <a:ext uri="{FF2B5EF4-FFF2-40B4-BE49-F238E27FC236}">
                  <a16:creationId xmlns:a16="http://schemas.microsoft.com/office/drawing/2014/main" id="{09A89048-1DF7-1595-D0A8-50147D010CC7}"/>
                </a:ext>
              </a:extLst>
            </p:cNvPr>
            <p:cNvSpPr/>
            <p:nvPr/>
          </p:nvSpPr>
          <p:spPr>
            <a:xfrm>
              <a:off x="3575294" y="3129754"/>
              <a:ext cx="88259" cy="109831"/>
            </a:xfrm>
            <a:custGeom>
              <a:avLst/>
              <a:gdLst>
                <a:gd name="connsiteX0" fmla="*/ 79396 w 88259"/>
                <a:gd name="connsiteY0" fmla="*/ 54915 h 109831"/>
                <a:gd name="connsiteX1" fmla="*/ 88099 w 88259"/>
                <a:gd name="connsiteY1" fmla="*/ 30753 h 109831"/>
                <a:gd name="connsiteX2" fmla="*/ 58202 w 88259"/>
                <a:gd name="connsiteY2" fmla="*/ 0 h 109831"/>
                <a:gd name="connsiteX3" fmla="*/ 0 w 88259"/>
                <a:gd name="connsiteY3" fmla="*/ 0 h 109831"/>
                <a:gd name="connsiteX4" fmla="*/ 0 w 88259"/>
                <a:gd name="connsiteY4" fmla="*/ 109831 h 109831"/>
                <a:gd name="connsiteX5" fmla="*/ 12974 w 88259"/>
                <a:gd name="connsiteY5" fmla="*/ 109831 h 109831"/>
                <a:gd name="connsiteX6" fmla="*/ 12974 w 88259"/>
                <a:gd name="connsiteY6" fmla="*/ 61505 h 109831"/>
                <a:gd name="connsiteX7" fmla="*/ 58202 w 88259"/>
                <a:gd name="connsiteY7" fmla="*/ 61505 h 109831"/>
                <a:gd name="connsiteX8" fmla="*/ 75286 w 88259"/>
                <a:gd name="connsiteY8" fmla="*/ 78922 h 109831"/>
                <a:gd name="connsiteX9" fmla="*/ 75286 w 88259"/>
                <a:gd name="connsiteY9" fmla="*/ 109675 h 109831"/>
                <a:gd name="connsiteX10" fmla="*/ 88260 w 88259"/>
                <a:gd name="connsiteY10" fmla="*/ 109675 h 109831"/>
                <a:gd name="connsiteX11" fmla="*/ 88260 w 88259"/>
                <a:gd name="connsiteY11" fmla="*/ 78922 h 109831"/>
                <a:gd name="connsiteX12" fmla="*/ 79396 w 88259"/>
                <a:gd name="connsiteY12" fmla="*/ 54915 h 109831"/>
                <a:gd name="connsiteX13" fmla="*/ 75286 w 88259"/>
                <a:gd name="connsiteY13" fmla="*/ 30753 h 109831"/>
                <a:gd name="connsiteX14" fmla="*/ 58202 w 88259"/>
                <a:gd name="connsiteY14" fmla="*/ 48169 h 109831"/>
                <a:gd name="connsiteX15" fmla="*/ 12974 w 88259"/>
                <a:gd name="connsiteY15" fmla="*/ 48169 h 109831"/>
                <a:gd name="connsiteX16" fmla="*/ 12974 w 88259"/>
                <a:gd name="connsiteY16" fmla="*/ 13180 h 109831"/>
                <a:gd name="connsiteX17" fmla="*/ 58202 w 88259"/>
                <a:gd name="connsiteY17" fmla="*/ 13180 h 109831"/>
                <a:gd name="connsiteX18" fmla="*/ 75286 w 88259"/>
                <a:gd name="connsiteY18" fmla="*/ 30753 h 10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259" h="109831">
                  <a:moveTo>
                    <a:pt x="79396" y="54915"/>
                  </a:moveTo>
                  <a:cubicBezTo>
                    <a:pt x="85248" y="49738"/>
                    <a:pt x="88099" y="41735"/>
                    <a:pt x="88099" y="30753"/>
                  </a:cubicBezTo>
                  <a:cubicBezTo>
                    <a:pt x="88099" y="10355"/>
                    <a:pt x="77976" y="0"/>
                    <a:pt x="58202" y="0"/>
                  </a:cubicBezTo>
                  <a:lnTo>
                    <a:pt x="0" y="0"/>
                  </a:lnTo>
                  <a:lnTo>
                    <a:pt x="0" y="109831"/>
                  </a:lnTo>
                  <a:lnTo>
                    <a:pt x="12974" y="109831"/>
                  </a:lnTo>
                  <a:lnTo>
                    <a:pt x="12974" y="61505"/>
                  </a:lnTo>
                  <a:lnTo>
                    <a:pt x="58202" y="61505"/>
                  </a:lnTo>
                  <a:cubicBezTo>
                    <a:pt x="69756" y="61505"/>
                    <a:pt x="75286" y="66997"/>
                    <a:pt x="75286" y="78922"/>
                  </a:cubicBezTo>
                  <a:lnTo>
                    <a:pt x="75286" y="109675"/>
                  </a:lnTo>
                  <a:lnTo>
                    <a:pt x="88260" y="109675"/>
                  </a:lnTo>
                  <a:lnTo>
                    <a:pt x="88260" y="78922"/>
                  </a:lnTo>
                  <a:cubicBezTo>
                    <a:pt x="88099" y="68096"/>
                    <a:pt x="85248" y="59936"/>
                    <a:pt x="79396" y="54915"/>
                  </a:cubicBezTo>
                  <a:close/>
                  <a:moveTo>
                    <a:pt x="75286" y="30753"/>
                  </a:moveTo>
                  <a:cubicBezTo>
                    <a:pt x="75286" y="42677"/>
                    <a:pt x="69907" y="48169"/>
                    <a:pt x="58202" y="48169"/>
                  </a:cubicBezTo>
                  <a:lnTo>
                    <a:pt x="12974" y="48169"/>
                  </a:lnTo>
                  <a:lnTo>
                    <a:pt x="12974" y="13180"/>
                  </a:lnTo>
                  <a:lnTo>
                    <a:pt x="58202" y="13180"/>
                  </a:lnTo>
                  <a:cubicBezTo>
                    <a:pt x="69756" y="13180"/>
                    <a:pt x="75286" y="18828"/>
                    <a:pt x="75286" y="30753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20" name="Freeform 32">
              <a:extLst>
                <a:ext uri="{FF2B5EF4-FFF2-40B4-BE49-F238E27FC236}">
                  <a16:creationId xmlns:a16="http://schemas.microsoft.com/office/drawing/2014/main" id="{76E09A21-3D8F-9322-026F-B2E6470597B2}"/>
                </a:ext>
              </a:extLst>
            </p:cNvPr>
            <p:cNvSpPr/>
            <p:nvPr/>
          </p:nvSpPr>
          <p:spPr>
            <a:xfrm>
              <a:off x="3681424" y="3129754"/>
              <a:ext cx="88098" cy="109831"/>
            </a:xfrm>
            <a:custGeom>
              <a:avLst/>
              <a:gdLst>
                <a:gd name="connsiteX0" fmla="*/ 58051 w 88098"/>
                <a:gd name="connsiteY0" fmla="*/ 0 h 109831"/>
                <a:gd name="connsiteX1" fmla="*/ 29897 w 88098"/>
                <a:gd name="connsiteY1" fmla="*/ 0 h 109831"/>
                <a:gd name="connsiteX2" fmla="*/ 0 w 88098"/>
                <a:gd name="connsiteY2" fmla="*/ 30753 h 109831"/>
                <a:gd name="connsiteX3" fmla="*/ 0 w 88098"/>
                <a:gd name="connsiteY3" fmla="*/ 109831 h 109831"/>
                <a:gd name="connsiteX4" fmla="*/ 12974 w 88098"/>
                <a:gd name="connsiteY4" fmla="*/ 109831 h 109831"/>
                <a:gd name="connsiteX5" fmla="*/ 12974 w 88098"/>
                <a:gd name="connsiteY5" fmla="*/ 71234 h 109831"/>
                <a:gd name="connsiteX6" fmla="*/ 75125 w 88098"/>
                <a:gd name="connsiteY6" fmla="*/ 71234 h 109831"/>
                <a:gd name="connsiteX7" fmla="*/ 75125 w 88098"/>
                <a:gd name="connsiteY7" fmla="*/ 109831 h 109831"/>
                <a:gd name="connsiteX8" fmla="*/ 88099 w 88098"/>
                <a:gd name="connsiteY8" fmla="*/ 109831 h 109831"/>
                <a:gd name="connsiteX9" fmla="*/ 88099 w 88098"/>
                <a:gd name="connsiteY9" fmla="*/ 30753 h 109831"/>
                <a:gd name="connsiteX10" fmla="*/ 58051 w 88098"/>
                <a:gd name="connsiteY10" fmla="*/ 0 h 109831"/>
                <a:gd name="connsiteX11" fmla="*/ 75125 w 88098"/>
                <a:gd name="connsiteY11" fmla="*/ 30753 h 109831"/>
                <a:gd name="connsiteX12" fmla="*/ 75125 w 88098"/>
                <a:gd name="connsiteY12" fmla="*/ 57896 h 109831"/>
                <a:gd name="connsiteX13" fmla="*/ 12974 w 88098"/>
                <a:gd name="connsiteY13" fmla="*/ 57896 h 109831"/>
                <a:gd name="connsiteX14" fmla="*/ 12974 w 88098"/>
                <a:gd name="connsiteY14" fmla="*/ 30753 h 109831"/>
                <a:gd name="connsiteX15" fmla="*/ 30048 w 88098"/>
                <a:gd name="connsiteY15" fmla="*/ 13336 h 109831"/>
                <a:gd name="connsiteX16" fmla="*/ 58202 w 88098"/>
                <a:gd name="connsiteY16" fmla="*/ 13336 h 109831"/>
                <a:gd name="connsiteX17" fmla="*/ 75125 w 88098"/>
                <a:gd name="connsiteY17" fmla="*/ 30753 h 10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8098" h="109831">
                  <a:moveTo>
                    <a:pt x="58051" y="0"/>
                  </a:moveTo>
                  <a:lnTo>
                    <a:pt x="29897" y="0"/>
                  </a:lnTo>
                  <a:cubicBezTo>
                    <a:pt x="9962" y="0"/>
                    <a:pt x="0" y="10355"/>
                    <a:pt x="0" y="30753"/>
                  </a:cubicBezTo>
                  <a:lnTo>
                    <a:pt x="0" y="109831"/>
                  </a:lnTo>
                  <a:lnTo>
                    <a:pt x="12974" y="109831"/>
                  </a:lnTo>
                  <a:lnTo>
                    <a:pt x="12974" y="71234"/>
                  </a:lnTo>
                  <a:lnTo>
                    <a:pt x="75125" y="71234"/>
                  </a:lnTo>
                  <a:lnTo>
                    <a:pt x="75125" y="109831"/>
                  </a:lnTo>
                  <a:lnTo>
                    <a:pt x="88099" y="109831"/>
                  </a:lnTo>
                  <a:lnTo>
                    <a:pt x="88099" y="30753"/>
                  </a:lnTo>
                  <a:cubicBezTo>
                    <a:pt x="88099" y="10355"/>
                    <a:pt x="77975" y="0"/>
                    <a:pt x="58051" y="0"/>
                  </a:cubicBezTo>
                  <a:close/>
                  <a:moveTo>
                    <a:pt x="75125" y="30753"/>
                  </a:moveTo>
                  <a:lnTo>
                    <a:pt x="75125" y="57896"/>
                  </a:lnTo>
                  <a:lnTo>
                    <a:pt x="12974" y="57896"/>
                  </a:lnTo>
                  <a:lnTo>
                    <a:pt x="12974" y="30753"/>
                  </a:lnTo>
                  <a:cubicBezTo>
                    <a:pt x="12974" y="18828"/>
                    <a:pt x="18343" y="13336"/>
                    <a:pt x="30048" y="13336"/>
                  </a:cubicBezTo>
                  <a:lnTo>
                    <a:pt x="58202" y="13336"/>
                  </a:lnTo>
                  <a:cubicBezTo>
                    <a:pt x="69756" y="13180"/>
                    <a:pt x="75125" y="18828"/>
                    <a:pt x="75125" y="30753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21" name="Freeform 36">
              <a:extLst>
                <a:ext uri="{FF2B5EF4-FFF2-40B4-BE49-F238E27FC236}">
                  <a16:creationId xmlns:a16="http://schemas.microsoft.com/office/drawing/2014/main" id="{7EF75C17-0810-CEAD-3C93-17D584943302}"/>
                </a:ext>
              </a:extLst>
            </p:cNvPr>
            <p:cNvSpPr/>
            <p:nvPr/>
          </p:nvSpPr>
          <p:spPr>
            <a:xfrm>
              <a:off x="3787393" y="3129754"/>
              <a:ext cx="88098" cy="109831"/>
            </a:xfrm>
            <a:custGeom>
              <a:avLst/>
              <a:gdLst>
                <a:gd name="connsiteX0" fmla="*/ 0 w 88098"/>
                <a:gd name="connsiteY0" fmla="*/ 0 h 109831"/>
                <a:gd name="connsiteX1" fmla="*/ 0 w 88098"/>
                <a:gd name="connsiteY1" fmla="*/ 13180 h 109831"/>
                <a:gd name="connsiteX2" fmla="*/ 37643 w 88098"/>
                <a:gd name="connsiteY2" fmla="*/ 13180 h 109831"/>
                <a:gd name="connsiteX3" fmla="*/ 37643 w 88098"/>
                <a:gd name="connsiteY3" fmla="*/ 109831 h 109831"/>
                <a:gd name="connsiteX4" fmla="*/ 50456 w 88098"/>
                <a:gd name="connsiteY4" fmla="*/ 109831 h 109831"/>
                <a:gd name="connsiteX5" fmla="*/ 50456 w 88098"/>
                <a:gd name="connsiteY5" fmla="*/ 13180 h 109831"/>
                <a:gd name="connsiteX6" fmla="*/ 88099 w 88098"/>
                <a:gd name="connsiteY6" fmla="*/ 13180 h 109831"/>
                <a:gd name="connsiteX7" fmla="*/ 88099 w 88098"/>
                <a:gd name="connsiteY7" fmla="*/ 0 h 109831"/>
                <a:gd name="connsiteX8" fmla="*/ 0 w 88098"/>
                <a:gd name="connsiteY8" fmla="*/ 0 h 10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098" h="109831">
                  <a:moveTo>
                    <a:pt x="0" y="0"/>
                  </a:moveTo>
                  <a:lnTo>
                    <a:pt x="0" y="13180"/>
                  </a:lnTo>
                  <a:lnTo>
                    <a:pt x="37643" y="13180"/>
                  </a:lnTo>
                  <a:lnTo>
                    <a:pt x="37643" y="109831"/>
                  </a:lnTo>
                  <a:lnTo>
                    <a:pt x="50456" y="109831"/>
                  </a:lnTo>
                  <a:lnTo>
                    <a:pt x="50456" y="13180"/>
                  </a:lnTo>
                  <a:lnTo>
                    <a:pt x="88099" y="13180"/>
                  </a:lnTo>
                  <a:lnTo>
                    <a:pt x="880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22" name="Freeform 37">
              <a:extLst>
                <a:ext uri="{FF2B5EF4-FFF2-40B4-BE49-F238E27FC236}">
                  <a16:creationId xmlns:a16="http://schemas.microsoft.com/office/drawing/2014/main" id="{35918921-F0A3-FAEA-D762-C68947EB1959}"/>
                </a:ext>
              </a:extLst>
            </p:cNvPr>
            <p:cNvSpPr/>
            <p:nvPr/>
          </p:nvSpPr>
          <p:spPr>
            <a:xfrm>
              <a:off x="4008828" y="3129754"/>
              <a:ext cx="88259" cy="109831"/>
            </a:xfrm>
            <a:custGeom>
              <a:avLst/>
              <a:gdLst>
                <a:gd name="connsiteX0" fmla="*/ 79405 w 88259"/>
                <a:gd name="connsiteY0" fmla="*/ 54915 h 109831"/>
                <a:gd name="connsiteX1" fmla="*/ 88099 w 88259"/>
                <a:gd name="connsiteY1" fmla="*/ 30753 h 109831"/>
                <a:gd name="connsiteX2" fmla="*/ 58212 w 88259"/>
                <a:gd name="connsiteY2" fmla="*/ 0 h 109831"/>
                <a:gd name="connsiteX3" fmla="*/ 0 w 88259"/>
                <a:gd name="connsiteY3" fmla="*/ 0 h 109831"/>
                <a:gd name="connsiteX4" fmla="*/ 0 w 88259"/>
                <a:gd name="connsiteY4" fmla="*/ 109831 h 109831"/>
                <a:gd name="connsiteX5" fmla="*/ 12974 w 88259"/>
                <a:gd name="connsiteY5" fmla="*/ 109831 h 109831"/>
                <a:gd name="connsiteX6" fmla="*/ 12974 w 88259"/>
                <a:gd name="connsiteY6" fmla="*/ 61505 h 109831"/>
                <a:gd name="connsiteX7" fmla="*/ 58212 w 88259"/>
                <a:gd name="connsiteY7" fmla="*/ 61505 h 109831"/>
                <a:gd name="connsiteX8" fmla="*/ 75286 w 88259"/>
                <a:gd name="connsiteY8" fmla="*/ 78922 h 109831"/>
                <a:gd name="connsiteX9" fmla="*/ 75286 w 88259"/>
                <a:gd name="connsiteY9" fmla="*/ 109675 h 109831"/>
                <a:gd name="connsiteX10" fmla="*/ 88260 w 88259"/>
                <a:gd name="connsiteY10" fmla="*/ 109675 h 109831"/>
                <a:gd name="connsiteX11" fmla="*/ 88260 w 88259"/>
                <a:gd name="connsiteY11" fmla="*/ 78922 h 109831"/>
                <a:gd name="connsiteX12" fmla="*/ 79405 w 88259"/>
                <a:gd name="connsiteY12" fmla="*/ 54915 h 109831"/>
                <a:gd name="connsiteX13" fmla="*/ 75135 w 88259"/>
                <a:gd name="connsiteY13" fmla="*/ 30753 h 109831"/>
                <a:gd name="connsiteX14" fmla="*/ 58051 w 88259"/>
                <a:gd name="connsiteY14" fmla="*/ 48169 h 109831"/>
                <a:gd name="connsiteX15" fmla="*/ 12974 w 88259"/>
                <a:gd name="connsiteY15" fmla="*/ 48169 h 109831"/>
                <a:gd name="connsiteX16" fmla="*/ 12974 w 88259"/>
                <a:gd name="connsiteY16" fmla="*/ 13180 h 109831"/>
                <a:gd name="connsiteX17" fmla="*/ 58212 w 88259"/>
                <a:gd name="connsiteY17" fmla="*/ 13180 h 109831"/>
                <a:gd name="connsiteX18" fmla="*/ 75135 w 88259"/>
                <a:gd name="connsiteY18" fmla="*/ 30753 h 10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259" h="109831">
                  <a:moveTo>
                    <a:pt x="79405" y="54915"/>
                  </a:moveTo>
                  <a:cubicBezTo>
                    <a:pt x="85258" y="49738"/>
                    <a:pt x="88099" y="41735"/>
                    <a:pt x="88099" y="30753"/>
                  </a:cubicBezTo>
                  <a:cubicBezTo>
                    <a:pt x="88099" y="10355"/>
                    <a:pt x="77975" y="0"/>
                    <a:pt x="58212" y="0"/>
                  </a:cubicBezTo>
                  <a:lnTo>
                    <a:pt x="0" y="0"/>
                  </a:lnTo>
                  <a:lnTo>
                    <a:pt x="0" y="109831"/>
                  </a:lnTo>
                  <a:lnTo>
                    <a:pt x="12974" y="109831"/>
                  </a:lnTo>
                  <a:lnTo>
                    <a:pt x="12974" y="61505"/>
                  </a:lnTo>
                  <a:lnTo>
                    <a:pt x="58212" y="61505"/>
                  </a:lnTo>
                  <a:cubicBezTo>
                    <a:pt x="69756" y="61505"/>
                    <a:pt x="75286" y="66997"/>
                    <a:pt x="75286" y="78922"/>
                  </a:cubicBezTo>
                  <a:lnTo>
                    <a:pt x="75286" y="109675"/>
                  </a:lnTo>
                  <a:lnTo>
                    <a:pt x="88260" y="109675"/>
                  </a:lnTo>
                  <a:lnTo>
                    <a:pt x="88260" y="78922"/>
                  </a:lnTo>
                  <a:cubicBezTo>
                    <a:pt x="88099" y="68096"/>
                    <a:pt x="85097" y="59936"/>
                    <a:pt x="79405" y="54915"/>
                  </a:cubicBezTo>
                  <a:close/>
                  <a:moveTo>
                    <a:pt x="75135" y="30753"/>
                  </a:moveTo>
                  <a:cubicBezTo>
                    <a:pt x="75135" y="42677"/>
                    <a:pt x="69756" y="48169"/>
                    <a:pt x="58051" y="48169"/>
                  </a:cubicBezTo>
                  <a:lnTo>
                    <a:pt x="12974" y="48169"/>
                  </a:lnTo>
                  <a:lnTo>
                    <a:pt x="12974" y="13180"/>
                  </a:lnTo>
                  <a:lnTo>
                    <a:pt x="58212" y="13180"/>
                  </a:lnTo>
                  <a:cubicBezTo>
                    <a:pt x="69756" y="13180"/>
                    <a:pt x="75135" y="18828"/>
                    <a:pt x="75135" y="30753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23" name="Freeform 38">
              <a:extLst>
                <a:ext uri="{FF2B5EF4-FFF2-40B4-BE49-F238E27FC236}">
                  <a16:creationId xmlns:a16="http://schemas.microsoft.com/office/drawing/2014/main" id="{41072F31-ADB8-52D0-1A8C-FC44DF3B62C8}"/>
                </a:ext>
              </a:extLst>
            </p:cNvPr>
            <p:cNvSpPr/>
            <p:nvPr/>
          </p:nvSpPr>
          <p:spPr>
            <a:xfrm>
              <a:off x="4008828" y="3129754"/>
              <a:ext cx="88259" cy="109831"/>
            </a:xfrm>
            <a:custGeom>
              <a:avLst/>
              <a:gdLst>
                <a:gd name="connsiteX0" fmla="*/ 79405 w 88259"/>
                <a:gd name="connsiteY0" fmla="*/ 54915 h 109831"/>
                <a:gd name="connsiteX1" fmla="*/ 88099 w 88259"/>
                <a:gd name="connsiteY1" fmla="*/ 30753 h 109831"/>
                <a:gd name="connsiteX2" fmla="*/ 58212 w 88259"/>
                <a:gd name="connsiteY2" fmla="*/ 0 h 109831"/>
                <a:gd name="connsiteX3" fmla="*/ 0 w 88259"/>
                <a:gd name="connsiteY3" fmla="*/ 0 h 109831"/>
                <a:gd name="connsiteX4" fmla="*/ 0 w 88259"/>
                <a:gd name="connsiteY4" fmla="*/ 109831 h 109831"/>
                <a:gd name="connsiteX5" fmla="*/ 12974 w 88259"/>
                <a:gd name="connsiteY5" fmla="*/ 109831 h 109831"/>
                <a:gd name="connsiteX6" fmla="*/ 12974 w 88259"/>
                <a:gd name="connsiteY6" fmla="*/ 61505 h 109831"/>
                <a:gd name="connsiteX7" fmla="*/ 58212 w 88259"/>
                <a:gd name="connsiteY7" fmla="*/ 61505 h 109831"/>
                <a:gd name="connsiteX8" fmla="*/ 75286 w 88259"/>
                <a:gd name="connsiteY8" fmla="*/ 78922 h 109831"/>
                <a:gd name="connsiteX9" fmla="*/ 75286 w 88259"/>
                <a:gd name="connsiteY9" fmla="*/ 109675 h 109831"/>
                <a:gd name="connsiteX10" fmla="*/ 88260 w 88259"/>
                <a:gd name="connsiteY10" fmla="*/ 109675 h 109831"/>
                <a:gd name="connsiteX11" fmla="*/ 88260 w 88259"/>
                <a:gd name="connsiteY11" fmla="*/ 78922 h 109831"/>
                <a:gd name="connsiteX12" fmla="*/ 79405 w 88259"/>
                <a:gd name="connsiteY12" fmla="*/ 54915 h 109831"/>
                <a:gd name="connsiteX13" fmla="*/ 75135 w 88259"/>
                <a:gd name="connsiteY13" fmla="*/ 30753 h 109831"/>
                <a:gd name="connsiteX14" fmla="*/ 58051 w 88259"/>
                <a:gd name="connsiteY14" fmla="*/ 48169 h 109831"/>
                <a:gd name="connsiteX15" fmla="*/ 12974 w 88259"/>
                <a:gd name="connsiteY15" fmla="*/ 48169 h 109831"/>
                <a:gd name="connsiteX16" fmla="*/ 12974 w 88259"/>
                <a:gd name="connsiteY16" fmla="*/ 13180 h 109831"/>
                <a:gd name="connsiteX17" fmla="*/ 58212 w 88259"/>
                <a:gd name="connsiteY17" fmla="*/ 13180 h 109831"/>
                <a:gd name="connsiteX18" fmla="*/ 75135 w 88259"/>
                <a:gd name="connsiteY18" fmla="*/ 30753 h 10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259" h="109831">
                  <a:moveTo>
                    <a:pt x="79405" y="54915"/>
                  </a:moveTo>
                  <a:cubicBezTo>
                    <a:pt x="85258" y="49738"/>
                    <a:pt x="88099" y="41735"/>
                    <a:pt x="88099" y="30753"/>
                  </a:cubicBezTo>
                  <a:cubicBezTo>
                    <a:pt x="88099" y="10355"/>
                    <a:pt x="77975" y="0"/>
                    <a:pt x="58212" y="0"/>
                  </a:cubicBezTo>
                  <a:lnTo>
                    <a:pt x="0" y="0"/>
                  </a:lnTo>
                  <a:lnTo>
                    <a:pt x="0" y="109831"/>
                  </a:lnTo>
                  <a:lnTo>
                    <a:pt x="12974" y="109831"/>
                  </a:lnTo>
                  <a:lnTo>
                    <a:pt x="12974" y="61505"/>
                  </a:lnTo>
                  <a:lnTo>
                    <a:pt x="58212" y="61505"/>
                  </a:lnTo>
                  <a:cubicBezTo>
                    <a:pt x="69756" y="61505"/>
                    <a:pt x="75286" y="66997"/>
                    <a:pt x="75286" y="78922"/>
                  </a:cubicBezTo>
                  <a:lnTo>
                    <a:pt x="75286" y="109675"/>
                  </a:lnTo>
                  <a:lnTo>
                    <a:pt x="88260" y="109675"/>
                  </a:lnTo>
                  <a:lnTo>
                    <a:pt x="88260" y="78922"/>
                  </a:lnTo>
                  <a:cubicBezTo>
                    <a:pt x="88099" y="68096"/>
                    <a:pt x="85097" y="59936"/>
                    <a:pt x="79405" y="54915"/>
                  </a:cubicBezTo>
                  <a:close/>
                  <a:moveTo>
                    <a:pt x="75135" y="30753"/>
                  </a:moveTo>
                  <a:cubicBezTo>
                    <a:pt x="75135" y="42677"/>
                    <a:pt x="69756" y="48169"/>
                    <a:pt x="58051" y="48169"/>
                  </a:cubicBezTo>
                  <a:lnTo>
                    <a:pt x="12974" y="48169"/>
                  </a:lnTo>
                  <a:lnTo>
                    <a:pt x="12974" y="13180"/>
                  </a:lnTo>
                  <a:lnTo>
                    <a:pt x="58212" y="13180"/>
                  </a:lnTo>
                  <a:cubicBezTo>
                    <a:pt x="69756" y="13180"/>
                    <a:pt x="75135" y="18828"/>
                    <a:pt x="75135" y="30753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24" name="Freeform 39">
              <a:extLst>
                <a:ext uri="{FF2B5EF4-FFF2-40B4-BE49-F238E27FC236}">
                  <a16:creationId xmlns:a16="http://schemas.microsoft.com/office/drawing/2014/main" id="{D5A8271A-835C-ADA2-FC83-2A54CD85BE77}"/>
                </a:ext>
              </a:extLst>
            </p:cNvPr>
            <p:cNvSpPr/>
            <p:nvPr/>
          </p:nvSpPr>
          <p:spPr>
            <a:xfrm>
              <a:off x="3893371" y="3129754"/>
              <a:ext cx="97428" cy="109831"/>
            </a:xfrm>
            <a:custGeom>
              <a:avLst/>
              <a:gdLst>
                <a:gd name="connsiteX0" fmla="*/ 67540 w 97428"/>
                <a:gd name="connsiteY0" fmla="*/ 0 h 109831"/>
                <a:gd name="connsiteX1" fmla="*/ 29897 w 97428"/>
                <a:gd name="connsiteY1" fmla="*/ 0 h 109831"/>
                <a:gd name="connsiteX2" fmla="*/ 0 w 97428"/>
                <a:gd name="connsiteY2" fmla="*/ 30753 h 109831"/>
                <a:gd name="connsiteX3" fmla="*/ 0 w 97428"/>
                <a:gd name="connsiteY3" fmla="*/ 79078 h 109831"/>
                <a:gd name="connsiteX4" fmla="*/ 29897 w 97428"/>
                <a:gd name="connsiteY4" fmla="*/ 109831 h 109831"/>
                <a:gd name="connsiteX5" fmla="*/ 67540 w 97428"/>
                <a:gd name="connsiteY5" fmla="*/ 109831 h 109831"/>
                <a:gd name="connsiteX6" fmla="*/ 97427 w 97428"/>
                <a:gd name="connsiteY6" fmla="*/ 79078 h 109831"/>
                <a:gd name="connsiteX7" fmla="*/ 97427 w 97428"/>
                <a:gd name="connsiteY7" fmla="*/ 30753 h 109831"/>
                <a:gd name="connsiteX8" fmla="*/ 67540 w 97428"/>
                <a:gd name="connsiteY8" fmla="*/ 0 h 109831"/>
                <a:gd name="connsiteX9" fmla="*/ 84614 w 97428"/>
                <a:gd name="connsiteY9" fmla="*/ 30753 h 109831"/>
                <a:gd name="connsiteX10" fmla="*/ 84614 w 97428"/>
                <a:gd name="connsiteY10" fmla="*/ 79078 h 109831"/>
                <a:gd name="connsiteX11" fmla="*/ 67540 w 97428"/>
                <a:gd name="connsiteY11" fmla="*/ 96495 h 109831"/>
                <a:gd name="connsiteX12" fmla="*/ 29897 w 97428"/>
                <a:gd name="connsiteY12" fmla="*/ 96495 h 109831"/>
                <a:gd name="connsiteX13" fmla="*/ 12813 w 97428"/>
                <a:gd name="connsiteY13" fmla="*/ 79078 h 109831"/>
                <a:gd name="connsiteX14" fmla="*/ 12813 w 97428"/>
                <a:gd name="connsiteY14" fmla="*/ 30753 h 109831"/>
                <a:gd name="connsiteX15" fmla="*/ 29897 w 97428"/>
                <a:gd name="connsiteY15" fmla="*/ 13336 h 109831"/>
                <a:gd name="connsiteX16" fmla="*/ 67540 w 97428"/>
                <a:gd name="connsiteY16" fmla="*/ 13336 h 109831"/>
                <a:gd name="connsiteX17" fmla="*/ 84614 w 97428"/>
                <a:gd name="connsiteY17" fmla="*/ 30753 h 10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428" h="109831">
                  <a:moveTo>
                    <a:pt x="67540" y="0"/>
                  </a:moveTo>
                  <a:lnTo>
                    <a:pt x="29897" y="0"/>
                  </a:lnTo>
                  <a:cubicBezTo>
                    <a:pt x="9962" y="0"/>
                    <a:pt x="0" y="10355"/>
                    <a:pt x="0" y="30753"/>
                  </a:cubicBezTo>
                  <a:lnTo>
                    <a:pt x="0" y="79078"/>
                  </a:lnTo>
                  <a:cubicBezTo>
                    <a:pt x="0" y="99476"/>
                    <a:pt x="10123" y="109831"/>
                    <a:pt x="29897" y="109831"/>
                  </a:cubicBezTo>
                  <a:lnTo>
                    <a:pt x="67540" y="109831"/>
                  </a:lnTo>
                  <a:cubicBezTo>
                    <a:pt x="87464" y="109831"/>
                    <a:pt x="97427" y="99476"/>
                    <a:pt x="97427" y="79078"/>
                  </a:cubicBezTo>
                  <a:lnTo>
                    <a:pt x="97427" y="30753"/>
                  </a:lnTo>
                  <a:cubicBezTo>
                    <a:pt x="97588" y="10355"/>
                    <a:pt x="87464" y="0"/>
                    <a:pt x="67540" y="0"/>
                  </a:cubicBezTo>
                  <a:close/>
                  <a:moveTo>
                    <a:pt x="84614" y="30753"/>
                  </a:moveTo>
                  <a:lnTo>
                    <a:pt x="84614" y="79078"/>
                  </a:lnTo>
                  <a:cubicBezTo>
                    <a:pt x="84614" y="91003"/>
                    <a:pt x="79244" y="96495"/>
                    <a:pt x="67540" y="96495"/>
                  </a:cubicBezTo>
                  <a:lnTo>
                    <a:pt x="29897" y="96495"/>
                  </a:lnTo>
                  <a:cubicBezTo>
                    <a:pt x="18343" y="96495"/>
                    <a:pt x="12813" y="91003"/>
                    <a:pt x="12813" y="79078"/>
                  </a:cubicBezTo>
                  <a:lnTo>
                    <a:pt x="12813" y="30753"/>
                  </a:lnTo>
                  <a:cubicBezTo>
                    <a:pt x="12813" y="18828"/>
                    <a:pt x="18192" y="13336"/>
                    <a:pt x="29897" y="13336"/>
                  </a:cubicBezTo>
                  <a:lnTo>
                    <a:pt x="67540" y="13336"/>
                  </a:lnTo>
                  <a:cubicBezTo>
                    <a:pt x="79244" y="13180"/>
                    <a:pt x="84614" y="18828"/>
                    <a:pt x="84614" y="30753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25" name="Freeform 41">
              <a:extLst>
                <a:ext uri="{FF2B5EF4-FFF2-40B4-BE49-F238E27FC236}">
                  <a16:creationId xmlns:a16="http://schemas.microsoft.com/office/drawing/2014/main" id="{4D578CE8-FC4B-1A50-6F29-83450B9B02CF}"/>
                </a:ext>
              </a:extLst>
            </p:cNvPr>
            <p:cNvSpPr/>
            <p:nvPr/>
          </p:nvSpPr>
          <p:spPr>
            <a:xfrm>
              <a:off x="3247887" y="2983208"/>
              <a:ext cx="97430" cy="109831"/>
            </a:xfrm>
            <a:custGeom>
              <a:avLst/>
              <a:gdLst>
                <a:gd name="connsiteX0" fmla="*/ 83513 w 97430"/>
                <a:gd name="connsiteY0" fmla="*/ 0 h 109831"/>
                <a:gd name="connsiteX1" fmla="*/ 83513 w 97430"/>
                <a:gd name="connsiteY1" fmla="*/ 79078 h 109831"/>
                <a:gd name="connsiteX2" fmla="*/ 64374 w 97430"/>
                <a:gd name="connsiteY2" fmla="*/ 96808 h 109831"/>
                <a:gd name="connsiteX3" fmla="*/ 33057 w 97430"/>
                <a:gd name="connsiteY3" fmla="*/ 96808 h 109831"/>
                <a:gd name="connsiteX4" fmla="*/ 13919 w 97430"/>
                <a:gd name="connsiteY4" fmla="*/ 79078 h 109831"/>
                <a:gd name="connsiteX5" fmla="*/ 13919 w 97430"/>
                <a:gd name="connsiteY5" fmla="*/ 0 h 109831"/>
                <a:gd name="connsiteX6" fmla="*/ 0 w 97430"/>
                <a:gd name="connsiteY6" fmla="*/ 0 h 109831"/>
                <a:gd name="connsiteX7" fmla="*/ 0 w 97430"/>
                <a:gd name="connsiteY7" fmla="*/ 79078 h 109831"/>
                <a:gd name="connsiteX8" fmla="*/ 33057 w 97430"/>
                <a:gd name="connsiteY8" fmla="*/ 109831 h 109831"/>
                <a:gd name="connsiteX9" fmla="*/ 64374 w 97430"/>
                <a:gd name="connsiteY9" fmla="*/ 109831 h 109831"/>
                <a:gd name="connsiteX10" fmla="*/ 97431 w 97430"/>
                <a:gd name="connsiteY10" fmla="*/ 79078 h 109831"/>
                <a:gd name="connsiteX11" fmla="*/ 97431 w 97430"/>
                <a:gd name="connsiteY11" fmla="*/ 0 h 109831"/>
                <a:gd name="connsiteX12" fmla="*/ 83513 w 97430"/>
                <a:gd name="connsiteY12" fmla="*/ 0 h 10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430" h="109831">
                  <a:moveTo>
                    <a:pt x="83513" y="0"/>
                  </a:moveTo>
                  <a:lnTo>
                    <a:pt x="83513" y="79078"/>
                  </a:lnTo>
                  <a:cubicBezTo>
                    <a:pt x="83513" y="91003"/>
                    <a:pt x="77186" y="96808"/>
                    <a:pt x="64374" y="96808"/>
                  </a:cubicBezTo>
                  <a:lnTo>
                    <a:pt x="33057" y="96808"/>
                  </a:lnTo>
                  <a:cubicBezTo>
                    <a:pt x="20246" y="96808"/>
                    <a:pt x="13919" y="91003"/>
                    <a:pt x="13919" y="79078"/>
                  </a:cubicBezTo>
                  <a:lnTo>
                    <a:pt x="13919" y="0"/>
                  </a:lnTo>
                  <a:lnTo>
                    <a:pt x="0" y="0"/>
                  </a:lnTo>
                  <a:lnTo>
                    <a:pt x="0" y="79078"/>
                  </a:lnTo>
                  <a:cubicBezTo>
                    <a:pt x="0" y="99476"/>
                    <a:pt x="11071" y="109831"/>
                    <a:pt x="33057" y="109831"/>
                  </a:cubicBezTo>
                  <a:lnTo>
                    <a:pt x="64374" y="109831"/>
                  </a:lnTo>
                  <a:cubicBezTo>
                    <a:pt x="86359" y="109831"/>
                    <a:pt x="97431" y="99476"/>
                    <a:pt x="97431" y="79078"/>
                  </a:cubicBezTo>
                  <a:lnTo>
                    <a:pt x="97431" y="0"/>
                  </a:lnTo>
                  <a:lnTo>
                    <a:pt x="83513" y="0"/>
                  </a:lnTo>
                  <a:close/>
                </a:path>
              </a:pathLst>
            </a:custGeom>
            <a:solidFill>
              <a:srgbClr val="0092DA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26" name="Freeform 42">
              <a:extLst>
                <a:ext uri="{FF2B5EF4-FFF2-40B4-BE49-F238E27FC236}">
                  <a16:creationId xmlns:a16="http://schemas.microsoft.com/office/drawing/2014/main" id="{5F13ADC5-4BEE-BC9E-6FC4-C93AAAC6E151}"/>
                </a:ext>
              </a:extLst>
            </p:cNvPr>
            <p:cNvSpPr/>
            <p:nvPr/>
          </p:nvSpPr>
          <p:spPr>
            <a:xfrm>
              <a:off x="3363034" y="2983208"/>
              <a:ext cx="88260" cy="109831"/>
            </a:xfrm>
            <a:custGeom>
              <a:avLst/>
              <a:gdLst>
                <a:gd name="connsiteX0" fmla="*/ 58205 w 88260"/>
                <a:gd name="connsiteY0" fmla="*/ 0 h 109831"/>
                <a:gd name="connsiteX1" fmla="*/ 29894 w 88260"/>
                <a:gd name="connsiteY1" fmla="*/ 0 h 109831"/>
                <a:gd name="connsiteX2" fmla="*/ 0 w 88260"/>
                <a:gd name="connsiteY2" fmla="*/ 30753 h 109831"/>
                <a:gd name="connsiteX3" fmla="*/ 0 w 88260"/>
                <a:gd name="connsiteY3" fmla="*/ 109831 h 109831"/>
                <a:gd name="connsiteX4" fmla="*/ 12653 w 88260"/>
                <a:gd name="connsiteY4" fmla="*/ 109831 h 109831"/>
                <a:gd name="connsiteX5" fmla="*/ 12653 w 88260"/>
                <a:gd name="connsiteY5" fmla="*/ 71077 h 109831"/>
                <a:gd name="connsiteX6" fmla="*/ 75603 w 88260"/>
                <a:gd name="connsiteY6" fmla="*/ 71077 h 109831"/>
                <a:gd name="connsiteX7" fmla="*/ 75603 w 88260"/>
                <a:gd name="connsiteY7" fmla="*/ 109831 h 109831"/>
                <a:gd name="connsiteX8" fmla="*/ 88261 w 88260"/>
                <a:gd name="connsiteY8" fmla="*/ 109831 h 109831"/>
                <a:gd name="connsiteX9" fmla="*/ 88261 w 88260"/>
                <a:gd name="connsiteY9" fmla="*/ 30753 h 109831"/>
                <a:gd name="connsiteX10" fmla="*/ 58205 w 88260"/>
                <a:gd name="connsiteY10" fmla="*/ 0 h 109831"/>
                <a:gd name="connsiteX11" fmla="*/ 75603 w 88260"/>
                <a:gd name="connsiteY11" fmla="*/ 30753 h 109831"/>
                <a:gd name="connsiteX12" fmla="*/ 75603 w 88260"/>
                <a:gd name="connsiteY12" fmla="*/ 58210 h 109831"/>
                <a:gd name="connsiteX13" fmla="*/ 12653 w 88260"/>
                <a:gd name="connsiteY13" fmla="*/ 58210 h 109831"/>
                <a:gd name="connsiteX14" fmla="*/ 12653 w 88260"/>
                <a:gd name="connsiteY14" fmla="*/ 30753 h 109831"/>
                <a:gd name="connsiteX15" fmla="*/ 29894 w 88260"/>
                <a:gd name="connsiteY15" fmla="*/ 13023 h 109831"/>
                <a:gd name="connsiteX16" fmla="*/ 58205 w 88260"/>
                <a:gd name="connsiteY16" fmla="*/ 13023 h 109831"/>
                <a:gd name="connsiteX17" fmla="*/ 75603 w 88260"/>
                <a:gd name="connsiteY17" fmla="*/ 30753 h 10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8260" h="109831">
                  <a:moveTo>
                    <a:pt x="58205" y="0"/>
                  </a:moveTo>
                  <a:lnTo>
                    <a:pt x="29894" y="0"/>
                  </a:lnTo>
                  <a:cubicBezTo>
                    <a:pt x="10122" y="0"/>
                    <a:pt x="0" y="10356"/>
                    <a:pt x="0" y="30753"/>
                  </a:cubicBezTo>
                  <a:lnTo>
                    <a:pt x="0" y="109831"/>
                  </a:lnTo>
                  <a:lnTo>
                    <a:pt x="12653" y="109831"/>
                  </a:lnTo>
                  <a:lnTo>
                    <a:pt x="12653" y="71077"/>
                  </a:lnTo>
                  <a:lnTo>
                    <a:pt x="75603" y="71077"/>
                  </a:lnTo>
                  <a:lnTo>
                    <a:pt x="75603" y="109831"/>
                  </a:lnTo>
                  <a:lnTo>
                    <a:pt x="88261" y="109831"/>
                  </a:lnTo>
                  <a:lnTo>
                    <a:pt x="88261" y="30753"/>
                  </a:lnTo>
                  <a:cubicBezTo>
                    <a:pt x="88100" y="10356"/>
                    <a:pt x="78135" y="0"/>
                    <a:pt x="58205" y="0"/>
                  </a:cubicBezTo>
                  <a:close/>
                  <a:moveTo>
                    <a:pt x="75603" y="30753"/>
                  </a:moveTo>
                  <a:lnTo>
                    <a:pt x="75603" y="58210"/>
                  </a:lnTo>
                  <a:lnTo>
                    <a:pt x="12653" y="58210"/>
                  </a:lnTo>
                  <a:lnTo>
                    <a:pt x="12653" y="30753"/>
                  </a:lnTo>
                  <a:cubicBezTo>
                    <a:pt x="12653" y="18828"/>
                    <a:pt x="18347" y="13023"/>
                    <a:pt x="29894" y="13023"/>
                  </a:cubicBezTo>
                  <a:lnTo>
                    <a:pt x="58205" y="13023"/>
                  </a:lnTo>
                  <a:cubicBezTo>
                    <a:pt x="69910" y="13023"/>
                    <a:pt x="75603" y="18828"/>
                    <a:pt x="75603" y="30753"/>
                  </a:cubicBezTo>
                  <a:close/>
                </a:path>
              </a:pathLst>
            </a:custGeom>
            <a:solidFill>
              <a:srgbClr val="0092DA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27" name="Freeform 43">
              <a:extLst>
                <a:ext uri="{FF2B5EF4-FFF2-40B4-BE49-F238E27FC236}">
                  <a16:creationId xmlns:a16="http://schemas.microsoft.com/office/drawing/2014/main" id="{2A8DE657-C41C-B1C1-DF93-1A8B8BA37994}"/>
                </a:ext>
              </a:extLst>
            </p:cNvPr>
            <p:cNvSpPr/>
            <p:nvPr/>
          </p:nvSpPr>
          <p:spPr>
            <a:xfrm>
              <a:off x="3481968" y="2983051"/>
              <a:ext cx="35749" cy="43147"/>
            </a:xfrm>
            <a:custGeom>
              <a:avLst/>
              <a:gdLst>
                <a:gd name="connsiteX0" fmla="*/ 0 w 35749"/>
                <a:gd name="connsiteY0" fmla="*/ 4863 h 43147"/>
                <a:gd name="connsiteX1" fmla="*/ 15502 w 35749"/>
                <a:gd name="connsiteY1" fmla="*/ 4863 h 43147"/>
                <a:gd name="connsiteX2" fmla="*/ 15502 w 35749"/>
                <a:gd name="connsiteY2" fmla="*/ 43148 h 43147"/>
                <a:gd name="connsiteX3" fmla="*/ 20247 w 35749"/>
                <a:gd name="connsiteY3" fmla="*/ 43148 h 43147"/>
                <a:gd name="connsiteX4" fmla="*/ 20247 w 35749"/>
                <a:gd name="connsiteY4" fmla="*/ 4863 h 43147"/>
                <a:gd name="connsiteX5" fmla="*/ 35749 w 35749"/>
                <a:gd name="connsiteY5" fmla="*/ 4863 h 43147"/>
                <a:gd name="connsiteX6" fmla="*/ 35749 w 35749"/>
                <a:gd name="connsiteY6" fmla="*/ 0 h 43147"/>
                <a:gd name="connsiteX7" fmla="*/ 0 w 35749"/>
                <a:gd name="connsiteY7" fmla="*/ 0 h 43147"/>
                <a:gd name="connsiteX8" fmla="*/ 0 w 35749"/>
                <a:gd name="connsiteY8" fmla="*/ 4863 h 4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49" h="43147">
                  <a:moveTo>
                    <a:pt x="0" y="4863"/>
                  </a:moveTo>
                  <a:lnTo>
                    <a:pt x="15502" y="4863"/>
                  </a:lnTo>
                  <a:lnTo>
                    <a:pt x="15502" y="43148"/>
                  </a:lnTo>
                  <a:lnTo>
                    <a:pt x="20247" y="43148"/>
                  </a:lnTo>
                  <a:lnTo>
                    <a:pt x="20247" y="4863"/>
                  </a:lnTo>
                  <a:lnTo>
                    <a:pt x="35749" y="4863"/>
                  </a:lnTo>
                  <a:lnTo>
                    <a:pt x="35749" y="0"/>
                  </a:lnTo>
                  <a:lnTo>
                    <a:pt x="0" y="0"/>
                  </a:lnTo>
                  <a:lnTo>
                    <a:pt x="0" y="4863"/>
                  </a:ln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28" name="Freeform 44">
              <a:extLst>
                <a:ext uri="{FF2B5EF4-FFF2-40B4-BE49-F238E27FC236}">
                  <a16:creationId xmlns:a16="http://schemas.microsoft.com/office/drawing/2014/main" id="{F58EE6FE-3D64-8836-05DB-57300EC6398A}"/>
                </a:ext>
              </a:extLst>
            </p:cNvPr>
            <p:cNvSpPr/>
            <p:nvPr/>
          </p:nvSpPr>
          <p:spPr>
            <a:xfrm>
              <a:off x="3529422" y="2983051"/>
              <a:ext cx="35910" cy="43147"/>
            </a:xfrm>
            <a:custGeom>
              <a:avLst/>
              <a:gdLst>
                <a:gd name="connsiteX0" fmla="*/ 23722 w 35910"/>
                <a:gd name="connsiteY0" fmla="*/ 0 h 43147"/>
                <a:gd name="connsiteX1" fmla="*/ 0 w 35910"/>
                <a:gd name="connsiteY1" fmla="*/ 0 h 43147"/>
                <a:gd name="connsiteX2" fmla="*/ 0 w 35910"/>
                <a:gd name="connsiteY2" fmla="*/ 43148 h 43147"/>
                <a:gd name="connsiteX3" fmla="*/ 4905 w 35910"/>
                <a:gd name="connsiteY3" fmla="*/ 43148 h 43147"/>
                <a:gd name="connsiteX4" fmla="*/ 4905 w 35910"/>
                <a:gd name="connsiteY4" fmla="*/ 24006 h 43147"/>
                <a:gd name="connsiteX5" fmla="*/ 23722 w 35910"/>
                <a:gd name="connsiteY5" fmla="*/ 24006 h 43147"/>
                <a:gd name="connsiteX6" fmla="*/ 31005 w 35910"/>
                <a:gd name="connsiteY6" fmla="*/ 31223 h 43147"/>
                <a:gd name="connsiteX7" fmla="*/ 31005 w 35910"/>
                <a:gd name="connsiteY7" fmla="*/ 43148 h 43147"/>
                <a:gd name="connsiteX8" fmla="*/ 35910 w 35910"/>
                <a:gd name="connsiteY8" fmla="*/ 43148 h 43147"/>
                <a:gd name="connsiteX9" fmla="*/ 35910 w 35910"/>
                <a:gd name="connsiteY9" fmla="*/ 31223 h 43147"/>
                <a:gd name="connsiteX10" fmla="*/ 32113 w 35910"/>
                <a:gd name="connsiteY10" fmla="*/ 21653 h 43147"/>
                <a:gd name="connsiteX11" fmla="*/ 35910 w 35910"/>
                <a:gd name="connsiteY11" fmla="*/ 12082 h 43147"/>
                <a:gd name="connsiteX12" fmla="*/ 23722 w 35910"/>
                <a:gd name="connsiteY12" fmla="*/ 0 h 43147"/>
                <a:gd name="connsiteX13" fmla="*/ 31005 w 35910"/>
                <a:gd name="connsiteY13" fmla="*/ 12082 h 43147"/>
                <a:gd name="connsiteX14" fmla="*/ 23722 w 35910"/>
                <a:gd name="connsiteY14" fmla="*/ 19299 h 43147"/>
                <a:gd name="connsiteX15" fmla="*/ 4905 w 35910"/>
                <a:gd name="connsiteY15" fmla="*/ 19299 h 43147"/>
                <a:gd name="connsiteX16" fmla="*/ 4905 w 35910"/>
                <a:gd name="connsiteY16" fmla="*/ 5021 h 43147"/>
                <a:gd name="connsiteX17" fmla="*/ 23722 w 35910"/>
                <a:gd name="connsiteY17" fmla="*/ 5021 h 43147"/>
                <a:gd name="connsiteX18" fmla="*/ 31005 w 35910"/>
                <a:gd name="connsiteY18" fmla="*/ 12082 h 4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10" h="43147">
                  <a:moveTo>
                    <a:pt x="23722" y="0"/>
                  </a:moveTo>
                  <a:lnTo>
                    <a:pt x="0" y="0"/>
                  </a:lnTo>
                  <a:lnTo>
                    <a:pt x="0" y="43148"/>
                  </a:lnTo>
                  <a:lnTo>
                    <a:pt x="4905" y="43148"/>
                  </a:lnTo>
                  <a:lnTo>
                    <a:pt x="4905" y="24006"/>
                  </a:lnTo>
                  <a:lnTo>
                    <a:pt x="23722" y="24006"/>
                  </a:lnTo>
                  <a:cubicBezTo>
                    <a:pt x="28628" y="24006"/>
                    <a:pt x="31005" y="26359"/>
                    <a:pt x="31005" y="31223"/>
                  </a:cubicBezTo>
                  <a:lnTo>
                    <a:pt x="31005" y="43148"/>
                  </a:lnTo>
                  <a:lnTo>
                    <a:pt x="35910" y="43148"/>
                  </a:lnTo>
                  <a:lnTo>
                    <a:pt x="35910" y="31223"/>
                  </a:lnTo>
                  <a:cubicBezTo>
                    <a:pt x="35910" y="26830"/>
                    <a:pt x="34641" y="23692"/>
                    <a:pt x="32113" y="21653"/>
                  </a:cubicBezTo>
                  <a:cubicBezTo>
                    <a:pt x="34641" y="19612"/>
                    <a:pt x="35910" y="16474"/>
                    <a:pt x="35910" y="12082"/>
                  </a:cubicBezTo>
                  <a:cubicBezTo>
                    <a:pt x="35749" y="4079"/>
                    <a:pt x="31791" y="0"/>
                    <a:pt x="23722" y="0"/>
                  </a:cubicBezTo>
                  <a:close/>
                  <a:moveTo>
                    <a:pt x="31005" y="12082"/>
                  </a:moveTo>
                  <a:cubicBezTo>
                    <a:pt x="31005" y="16945"/>
                    <a:pt x="28628" y="19299"/>
                    <a:pt x="23722" y="19299"/>
                  </a:cubicBezTo>
                  <a:lnTo>
                    <a:pt x="4905" y="19299"/>
                  </a:lnTo>
                  <a:lnTo>
                    <a:pt x="4905" y="5021"/>
                  </a:lnTo>
                  <a:lnTo>
                    <a:pt x="23722" y="5021"/>
                  </a:lnTo>
                  <a:cubicBezTo>
                    <a:pt x="28628" y="4863"/>
                    <a:pt x="31005" y="7217"/>
                    <a:pt x="31005" y="12082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29" name="Freeform 45">
              <a:extLst>
                <a:ext uri="{FF2B5EF4-FFF2-40B4-BE49-F238E27FC236}">
                  <a16:creationId xmlns:a16="http://schemas.microsoft.com/office/drawing/2014/main" id="{3495E5ED-BECF-F607-DD9C-59BE436C3F15}"/>
                </a:ext>
              </a:extLst>
            </p:cNvPr>
            <p:cNvSpPr/>
            <p:nvPr/>
          </p:nvSpPr>
          <p:spPr>
            <a:xfrm>
              <a:off x="3577037" y="2983051"/>
              <a:ext cx="35900" cy="42991"/>
            </a:xfrm>
            <a:custGeom>
              <a:avLst/>
              <a:gdLst>
                <a:gd name="connsiteX0" fmla="*/ 23561 w 35900"/>
                <a:gd name="connsiteY0" fmla="*/ 0 h 42991"/>
                <a:gd name="connsiteX1" fmla="*/ 12017 w 35900"/>
                <a:gd name="connsiteY1" fmla="*/ 0 h 42991"/>
                <a:gd name="connsiteX2" fmla="*/ 0 w 35900"/>
                <a:gd name="connsiteY2" fmla="*/ 11924 h 42991"/>
                <a:gd name="connsiteX3" fmla="*/ 0 w 35900"/>
                <a:gd name="connsiteY3" fmla="*/ 42991 h 42991"/>
                <a:gd name="connsiteX4" fmla="*/ 4896 w 35900"/>
                <a:gd name="connsiteY4" fmla="*/ 42991 h 42991"/>
                <a:gd name="connsiteX5" fmla="*/ 4896 w 35900"/>
                <a:gd name="connsiteY5" fmla="*/ 27614 h 42991"/>
                <a:gd name="connsiteX6" fmla="*/ 30995 w 35900"/>
                <a:gd name="connsiteY6" fmla="*/ 27614 h 42991"/>
                <a:gd name="connsiteX7" fmla="*/ 30995 w 35900"/>
                <a:gd name="connsiteY7" fmla="*/ 42991 h 42991"/>
                <a:gd name="connsiteX8" fmla="*/ 35901 w 35900"/>
                <a:gd name="connsiteY8" fmla="*/ 42991 h 42991"/>
                <a:gd name="connsiteX9" fmla="*/ 35901 w 35900"/>
                <a:gd name="connsiteY9" fmla="*/ 11924 h 42991"/>
                <a:gd name="connsiteX10" fmla="*/ 23561 w 35900"/>
                <a:gd name="connsiteY10" fmla="*/ 0 h 42991"/>
                <a:gd name="connsiteX11" fmla="*/ 30834 w 35900"/>
                <a:gd name="connsiteY11" fmla="*/ 12082 h 42991"/>
                <a:gd name="connsiteX12" fmla="*/ 30834 w 35900"/>
                <a:gd name="connsiteY12" fmla="*/ 23064 h 42991"/>
                <a:gd name="connsiteX13" fmla="*/ 4744 w 35900"/>
                <a:gd name="connsiteY13" fmla="*/ 23064 h 42991"/>
                <a:gd name="connsiteX14" fmla="*/ 4744 w 35900"/>
                <a:gd name="connsiteY14" fmla="*/ 12082 h 42991"/>
                <a:gd name="connsiteX15" fmla="*/ 12017 w 35900"/>
                <a:gd name="connsiteY15" fmla="*/ 4863 h 42991"/>
                <a:gd name="connsiteX16" fmla="*/ 23561 w 35900"/>
                <a:gd name="connsiteY16" fmla="*/ 4863 h 42991"/>
                <a:gd name="connsiteX17" fmla="*/ 30834 w 35900"/>
                <a:gd name="connsiteY17" fmla="*/ 12082 h 4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00" h="42991">
                  <a:moveTo>
                    <a:pt x="23561" y="0"/>
                  </a:moveTo>
                  <a:lnTo>
                    <a:pt x="12017" y="0"/>
                  </a:lnTo>
                  <a:cubicBezTo>
                    <a:pt x="3949" y="0"/>
                    <a:pt x="0" y="4079"/>
                    <a:pt x="0" y="11924"/>
                  </a:cubicBezTo>
                  <a:lnTo>
                    <a:pt x="0" y="42991"/>
                  </a:lnTo>
                  <a:lnTo>
                    <a:pt x="4896" y="42991"/>
                  </a:lnTo>
                  <a:lnTo>
                    <a:pt x="4896" y="27614"/>
                  </a:lnTo>
                  <a:lnTo>
                    <a:pt x="30995" y="27614"/>
                  </a:lnTo>
                  <a:lnTo>
                    <a:pt x="30995" y="42991"/>
                  </a:lnTo>
                  <a:lnTo>
                    <a:pt x="35901" y="42991"/>
                  </a:lnTo>
                  <a:lnTo>
                    <a:pt x="35901" y="11924"/>
                  </a:lnTo>
                  <a:cubicBezTo>
                    <a:pt x="35740" y="4079"/>
                    <a:pt x="31630" y="0"/>
                    <a:pt x="23561" y="0"/>
                  </a:cubicBezTo>
                  <a:close/>
                  <a:moveTo>
                    <a:pt x="30834" y="12082"/>
                  </a:moveTo>
                  <a:lnTo>
                    <a:pt x="30834" y="23064"/>
                  </a:lnTo>
                  <a:lnTo>
                    <a:pt x="4744" y="23064"/>
                  </a:lnTo>
                  <a:lnTo>
                    <a:pt x="4744" y="12082"/>
                  </a:lnTo>
                  <a:cubicBezTo>
                    <a:pt x="4744" y="7217"/>
                    <a:pt x="7112" y="4863"/>
                    <a:pt x="12017" y="4863"/>
                  </a:cubicBezTo>
                  <a:lnTo>
                    <a:pt x="23561" y="4863"/>
                  </a:lnTo>
                  <a:cubicBezTo>
                    <a:pt x="28467" y="4863"/>
                    <a:pt x="30834" y="7217"/>
                    <a:pt x="30834" y="12082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30" name="Freeform 46">
              <a:extLst>
                <a:ext uri="{FF2B5EF4-FFF2-40B4-BE49-F238E27FC236}">
                  <a16:creationId xmlns:a16="http://schemas.microsoft.com/office/drawing/2014/main" id="{128CE071-3E7B-AFC4-27C0-1816A4063FDC}"/>
                </a:ext>
              </a:extLst>
            </p:cNvPr>
            <p:cNvSpPr/>
            <p:nvPr/>
          </p:nvSpPr>
          <p:spPr>
            <a:xfrm>
              <a:off x="3624642" y="2983051"/>
              <a:ext cx="35900" cy="42991"/>
            </a:xfrm>
            <a:custGeom>
              <a:avLst/>
              <a:gdLst>
                <a:gd name="connsiteX0" fmla="*/ 23561 w 35900"/>
                <a:gd name="connsiteY0" fmla="*/ 0 h 42991"/>
                <a:gd name="connsiteX1" fmla="*/ 12017 w 35900"/>
                <a:gd name="connsiteY1" fmla="*/ 0 h 42991"/>
                <a:gd name="connsiteX2" fmla="*/ 0 w 35900"/>
                <a:gd name="connsiteY2" fmla="*/ 11924 h 42991"/>
                <a:gd name="connsiteX3" fmla="*/ 0 w 35900"/>
                <a:gd name="connsiteY3" fmla="*/ 42991 h 42991"/>
                <a:gd name="connsiteX4" fmla="*/ 4905 w 35900"/>
                <a:gd name="connsiteY4" fmla="*/ 42991 h 42991"/>
                <a:gd name="connsiteX5" fmla="*/ 4905 w 35900"/>
                <a:gd name="connsiteY5" fmla="*/ 11924 h 42991"/>
                <a:gd name="connsiteX6" fmla="*/ 12178 w 35900"/>
                <a:gd name="connsiteY6" fmla="*/ 4707 h 42991"/>
                <a:gd name="connsiteX7" fmla="*/ 23722 w 35900"/>
                <a:gd name="connsiteY7" fmla="*/ 4707 h 42991"/>
                <a:gd name="connsiteX8" fmla="*/ 30995 w 35900"/>
                <a:gd name="connsiteY8" fmla="*/ 11924 h 42991"/>
                <a:gd name="connsiteX9" fmla="*/ 30995 w 35900"/>
                <a:gd name="connsiteY9" fmla="*/ 42991 h 42991"/>
                <a:gd name="connsiteX10" fmla="*/ 35901 w 35900"/>
                <a:gd name="connsiteY10" fmla="*/ 42991 h 42991"/>
                <a:gd name="connsiteX11" fmla="*/ 35901 w 35900"/>
                <a:gd name="connsiteY11" fmla="*/ 11924 h 42991"/>
                <a:gd name="connsiteX12" fmla="*/ 23561 w 35900"/>
                <a:gd name="connsiteY12" fmla="*/ 0 h 4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900" h="42991">
                  <a:moveTo>
                    <a:pt x="23561" y="0"/>
                  </a:moveTo>
                  <a:lnTo>
                    <a:pt x="12017" y="0"/>
                  </a:lnTo>
                  <a:cubicBezTo>
                    <a:pt x="3949" y="0"/>
                    <a:pt x="0" y="4079"/>
                    <a:pt x="0" y="11924"/>
                  </a:cubicBezTo>
                  <a:lnTo>
                    <a:pt x="0" y="42991"/>
                  </a:lnTo>
                  <a:lnTo>
                    <a:pt x="4905" y="42991"/>
                  </a:lnTo>
                  <a:lnTo>
                    <a:pt x="4905" y="11924"/>
                  </a:lnTo>
                  <a:cubicBezTo>
                    <a:pt x="4905" y="7061"/>
                    <a:pt x="7273" y="4707"/>
                    <a:pt x="12178" y="4707"/>
                  </a:cubicBezTo>
                  <a:lnTo>
                    <a:pt x="23722" y="4707"/>
                  </a:lnTo>
                  <a:cubicBezTo>
                    <a:pt x="28628" y="4707"/>
                    <a:pt x="30995" y="7061"/>
                    <a:pt x="30995" y="11924"/>
                  </a:cubicBezTo>
                  <a:lnTo>
                    <a:pt x="30995" y="42991"/>
                  </a:lnTo>
                  <a:lnTo>
                    <a:pt x="35901" y="42991"/>
                  </a:lnTo>
                  <a:lnTo>
                    <a:pt x="35901" y="11924"/>
                  </a:lnTo>
                  <a:cubicBezTo>
                    <a:pt x="35588" y="4079"/>
                    <a:pt x="31478" y="0"/>
                    <a:pt x="23561" y="0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31" name="Freeform 47">
              <a:extLst>
                <a:ext uri="{FF2B5EF4-FFF2-40B4-BE49-F238E27FC236}">
                  <a16:creationId xmlns:a16="http://schemas.microsoft.com/office/drawing/2014/main" id="{8B0E1597-C152-621D-B7CF-A79158940DA1}"/>
                </a:ext>
              </a:extLst>
            </p:cNvPr>
            <p:cNvSpPr/>
            <p:nvPr/>
          </p:nvSpPr>
          <p:spPr>
            <a:xfrm>
              <a:off x="3671935" y="2983203"/>
              <a:ext cx="35900" cy="43152"/>
            </a:xfrm>
            <a:custGeom>
              <a:avLst/>
              <a:gdLst>
                <a:gd name="connsiteX0" fmla="*/ 152 w 35900"/>
                <a:gd name="connsiteY0" fmla="*/ 11928 h 43152"/>
                <a:gd name="connsiteX1" fmla="*/ 12178 w 35900"/>
                <a:gd name="connsiteY1" fmla="*/ 23853 h 43152"/>
                <a:gd name="connsiteX2" fmla="*/ 23722 w 35900"/>
                <a:gd name="connsiteY2" fmla="*/ 23853 h 43152"/>
                <a:gd name="connsiteX3" fmla="*/ 30995 w 35900"/>
                <a:gd name="connsiteY3" fmla="*/ 31071 h 43152"/>
                <a:gd name="connsiteX4" fmla="*/ 23722 w 35900"/>
                <a:gd name="connsiteY4" fmla="*/ 38289 h 43152"/>
                <a:gd name="connsiteX5" fmla="*/ 0 w 35900"/>
                <a:gd name="connsiteY5" fmla="*/ 38289 h 43152"/>
                <a:gd name="connsiteX6" fmla="*/ 0 w 35900"/>
                <a:gd name="connsiteY6" fmla="*/ 43152 h 43152"/>
                <a:gd name="connsiteX7" fmla="*/ 23722 w 35900"/>
                <a:gd name="connsiteY7" fmla="*/ 43152 h 43152"/>
                <a:gd name="connsiteX8" fmla="*/ 35740 w 35900"/>
                <a:gd name="connsiteY8" fmla="*/ 31228 h 43152"/>
                <a:gd name="connsiteX9" fmla="*/ 23722 w 35900"/>
                <a:gd name="connsiteY9" fmla="*/ 19303 h 43152"/>
                <a:gd name="connsiteX10" fmla="*/ 12178 w 35900"/>
                <a:gd name="connsiteY10" fmla="*/ 19303 h 43152"/>
                <a:gd name="connsiteX11" fmla="*/ 4896 w 35900"/>
                <a:gd name="connsiteY11" fmla="*/ 12086 h 43152"/>
                <a:gd name="connsiteX12" fmla="*/ 12178 w 35900"/>
                <a:gd name="connsiteY12" fmla="*/ 4868 h 43152"/>
                <a:gd name="connsiteX13" fmla="*/ 35901 w 35900"/>
                <a:gd name="connsiteY13" fmla="*/ 4868 h 43152"/>
                <a:gd name="connsiteX14" fmla="*/ 35901 w 35900"/>
                <a:gd name="connsiteY14" fmla="*/ 4 h 43152"/>
                <a:gd name="connsiteX15" fmla="*/ 12178 w 35900"/>
                <a:gd name="connsiteY15" fmla="*/ 4 h 43152"/>
                <a:gd name="connsiteX16" fmla="*/ 152 w 35900"/>
                <a:gd name="connsiteY16" fmla="*/ 11928 h 43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900" h="43152">
                  <a:moveTo>
                    <a:pt x="152" y="11928"/>
                  </a:moveTo>
                  <a:cubicBezTo>
                    <a:pt x="152" y="19931"/>
                    <a:pt x="4262" y="23853"/>
                    <a:pt x="12178" y="23853"/>
                  </a:cubicBezTo>
                  <a:lnTo>
                    <a:pt x="23722" y="23853"/>
                  </a:lnTo>
                  <a:cubicBezTo>
                    <a:pt x="28628" y="23853"/>
                    <a:pt x="30995" y="26207"/>
                    <a:pt x="30995" y="31071"/>
                  </a:cubicBezTo>
                  <a:cubicBezTo>
                    <a:pt x="30995" y="35935"/>
                    <a:pt x="28628" y="38289"/>
                    <a:pt x="23722" y="38289"/>
                  </a:cubicBezTo>
                  <a:lnTo>
                    <a:pt x="0" y="38289"/>
                  </a:lnTo>
                  <a:lnTo>
                    <a:pt x="0" y="43152"/>
                  </a:lnTo>
                  <a:lnTo>
                    <a:pt x="23722" y="43152"/>
                  </a:lnTo>
                  <a:cubicBezTo>
                    <a:pt x="31791" y="43152"/>
                    <a:pt x="35740" y="39073"/>
                    <a:pt x="35740" y="31228"/>
                  </a:cubicBezTo>
                  <a:cubicBezTo>
                    <a:pt x="35740" y="23226"/>
                    <a:pt x="31630" y="19303"/>
                    <a:pt x="23722" y="19303"/>
                  </a:cubicBezTo>
                  <a:lnTo>
                    <a:pt x="12178" y="19303"/>
                  </a:lnTo>
                  <a:cubicBezTo>
                    <a:pt x="7273" y="19303"/>
                    <a:pt x="4896" y="16949"/>
                    <a:pt x="4896" y="12086"/>
                  </a:cubicBezTo>
                  <a:cubicBezTo>
                    <a:pt x="4896" y="7222"/>
                    <a:pt x="7273" y="4868"/>
                    <a:pt x="12178" y="4868"/>
                  </a:cubicBezTo>
                  <a:lnTo>
                    <a:pt x="35901" y="4868"/>
                  </a:lnTo>
                  <a:lnTo>
                    <a:pt x="35901" y="4"/>
                  </a:lnTo>
                  <a:lnTo>
                    <a:pt x="12178" y="4"/>
                  </a:lnTo>
                  <a:cubicBezTo>
                    <a:pt x="4110" y="-153"/>
                    <a:pt x="152" y="3927"/>
                    <a:pt x="152" y="11928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32" name="Freeform 48">
              <a:extLst>
                <a:ext uri="{FF2B5EF4-FFF2-40B4-BE49-F238E27FC236}">
                  <a16:creationId xmlns:a16="http://schemas.microsoft.com/office/drawing/2014/main" id="{BD09744A-6ACD-FDD6-87B1-05C2B083761F}"/>
                </a:ext>
              </a:extLst>
            </p:cNvPr>
            <p:cNvSpPr/>
            <p:nvPr/>
          </p:nvSpPr>
          <p:spPr>
            <a:xfrm>
              <a:off x="3719701" y="2983051"/>
              <a:ext cx="51402" cy="42991"/>
            </a:xfrm>
            <a:custGeom>
              <a:avLst/>
              <a:gdLst>
                <a:gd name="connsiteX0" fmla="*/ 38912 w 51402"/>
                <a:gd name="connsiteY0" fmla="*/ 0 h 42991"/>
                <a:gd name="connsiteX1" fmla="*/ 35115 w 51402"/>
                <a:gd name="connsiteY1" fmla="*/ 0 h 42991"/>
                <a:gd name="connsiteX2" fmla="*/ 25465 w 51402"/>
                <a:gd name="connsiteY2" fmla="*/ 3765 h 42991"/>
                <a:gd name="connsiteX3" fmla="*/ 15815 w 51402"/>
                <a:gd name="connsiteY3" fmla="*/ 0 h 42991"/>
                <a:gd name="connsiteX4" fmla="*/ 12017 w 51402"/>
                <a:gd name="connsiteY4" fmla="*/ 0 h 42991"/>
                <a:gd name="connsiteX5" fmla="*/ 0 w 51402"/>
                <a:gd name="connsiteY5" fmla="*/ 11924 h 42991"/>
                <a:gd name="connsiteX6" fmla="*/ 0 w 51402"/>
                <a:gd name="connsiteY6" fmla="*/ 42991 h 42991"/>
                <a:gd name="connsiteX7" fmla="*/ 4905 w 51402"/>
                <a:gd name="connsiteY7" fmla="*/ 42991 h 42991"/>
                <a:gd name="connsiteX8" fmla="*/ 4905 w 51402"/>
                <a:gd name="connsiteY8" fmla="*/ 11924 h 42991"/>
                <a:gd name="connsiteX9" fmla="*/ 12178 w 51402"/>
                <a:gd name="connsiteY9" fmla="*/ 4707 h 42991"/>
                <a:gd name="connsiteX10" fmla="*/ 15976 w 51402"/>
                <a:gd name="connsiteY10" fmla="*/ 4707 h 42991"/>
                <a:gd name="connsiteX11" fmla="*/ 23249 w 51402"/>
                <a:gd name="connsiteY11" fmla="*/ 11924 h 42991"/>
                <a:gd name="connsiteX12" fmla="*/ 23249 w 51402"/>
                <a:gd name="connsiteY12" fmla="*/ 42991 h 42991"/>
                <a:gd name="connsiteX13" fmla="*/ 28154 w 51402"/>
                <a:gd name="connsiteY13" fmla="*/ 42991 h 42991"/>
                <a:gd name="connsiteX14" fmla="*/ 28154 w 51402"/>
                <a:gd name="connsiteY14" fmla="*/ 11924 h 42991"/>
                <a:gd name="connsiteX15" fmla="*/ 35427 w 51402"/>
                <a:gd name="connsiteY15" fmla="*/ 4707 h 42991"/>
                <a:gd name="connsiteX16" fmla="*/ 39224 w 51402"/>
                <a:gd name="connsiteY16" fmla="*/ 4707 h 42991"/>
                <a:gd name="connsiteX17" fmla="*/ 46497 w 51402"/>
                <a:gd name="connsiteY17" fmla="*/ 11924 h 42991"/>
                <a:gd name="connsiteX18" fmla="*/ 46497 w 51402"/>
                <a:gd name="connsiteY18" fmla="*/ 42991 h 42991"/>
                <a:gd name="connsiteX19" fmla="*/ 51403 w 51402"/>
                <a:gd name="connsiteY19" fmla="*/ 42991 h 42991"/>
                <a:gd name="connsiteX20" fmla="*/ 51403 w 51402"/>
                <a:gd name="connsiteY20" fmla="*/ 11924 h 42991"/>
                <a:gd name="connsiteX21" fmla="*/ 38912 w 51402"/>
                <a:gd name="connsiteY21" fmla="*/ 0 h 4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1402" h="42991">
                  <a:moveTo>
                    <a:pt x="38912" y="0"/>
                  </a:moveTo>
                  <a:lnTo>
                    <a:pt x="35115" y="0"/>
                  </a:lnTo>
                  <a:cubicBezTo>
                    <a:pt x="30683" y="0"/>
                    <a:pt x="27520" y="1255"/>
                    <a:pt x="25465" y="3765"/>
                  </a:cubicBezTo>
                  <a:cubicBezTo>
                    <a:pt x="23410" y="1255"/>
                    <a:pt x="20247" y="0"/>
                    <a:pt x="15815" y="0"/>
                  </a:cubicBezTo>
                  <a:lnTo>
                    <a:pt x="12017" y="0"/>
                  </a:lnTo>
                  <a:cubicBezTo>
                    <a:pt x="3958" y="0"/>
                    <a:pt x="0" y="4079"/>
                    <a:pt x="0" y="11924"/>
                  </a:cubicBezTo>
                  <a:lnTo>
                    <a:pt x="0" y="42991"/>
                  </a:lnTo>
                  <a:lnTo>
                    <a:pt x="4905" y="42991"/>
                  </a:lnTo>
                  <a:lnTo>
                    <a:pt x="4905" y="11924"/>
                  </a:lnTo>
                  <a:cubicBezTo>
                    <a:pt x="4905" y="7061"/>
                    <a:pt x="7273" y="4707"/>
                    <a:pt x="12178" y="4707"/>
                  </a:cubicBezTo>
                  <a:lnTo>
                    <a:pt x="15976" y="4707"/>
                  </a:lnTo>
                  <a:cubicBezTo>
                    <a:pt x="20881" y="4707"/>
                    <a:pt x="23249" y="7061"/>
                    <a:pt x="23249" y="11924"/>
                  </a:cubicBezTo>
                  <a:lnTo>
                    <a:pt x="23249" y="42991"/>
                  </a:lnTo>
                  <a:lnTo>
                    <a:pt x="28154" y="42991"/>
                  </a:lnTo>
                  <a:lnTo>
                    <a:pt x="28154" y="11924"/>
                  </a:lnTo>
                  <a:cubicBezTo>
                    <a:pt x="28154" y="7061"/>
                    <a:pt x="30522" y="4707"/>
                    <a:pt x="35427" y="4707"/>
                  </a:cubicBezTo>
                  <a:lnTo>
                    <a:pt x="39224" y="4707"/>
                  </a:lnTo>
                  <a:cubicBezTo>
                    <a:pt x="44130" y="4707"/>
                    <a:pt x="46497" y="7061"/>
                    <a:pt x="46497" y="11924"/>
                  </a:cubicBezTo>
                  <a:lnTo>
                    <a:pt x="46497" y="42991"/>
                  </a:lnTo>
                  <a:lnTo>
                    <a:pt x="51403" y="42991"/>
                  </a:lnTo>
                  <a:lnTo>
                    <a:pt x="51403" y="11924"/>
                  </a:lnTo>
                  <a:cubicBezTo>
                    <a:pt x="50929" y="4079"/>
                    <a:pt x="46971" y="0"/>
                    <a:pt x="38912" y="0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33" name="Freeform 49">
              <a:extLst>
                <a:ext uri="{FF2B5EF4-FFF2-40B4-BE49-F238E27FC236}">
                  <a16:creationId xmlns:a16="http://schemas.microsoft.com/office/drawing/2014/main" id="{6F1C263C-B24A-F880-2E00-4A88FD7906DB}"/>
                </a:ext>
              </a:extLst>
            </p:cNvPr>
            <p:cNvSpPr/>
            <p:nvPr/>
          </p:nvSpPr>
          <p:spPr>
            <a:xfrm>
              <a:off x="3782487" y="2983051"/>
              <a:ext cx="4905" cy="43147"/>
            </a:xfrm>
            <a:custGeom>
              <a:avLst/>
              <a:gdLst>
                <a:gd name="connsiteX0" fmla="*/ 4905 w 4905"/>
                <a:gd name="connsiteY0" fmla="*/ 0 h 43147"/>
                <a:gd name="connsiteX1" fmla="*/ 0 w 4905"/>
                <a:gd name="connsiteY1" fmla="*/ 0 h 43147"/>
                <a:gd name="connsiteX2" fmla="*/ 0 w 4905"/>
                <a:gd name="connsiteY2" fmla="*/ 43148 h 43147"/>
                <a:gd name="connsiteX3" fmla="*/ 4905 w 4905"/>
                <a:gd name="connsiteY3" fmla="*/ 43148 h 43147"/>
                <a:gd name="connsiteX4" fmla="*/ 4905 w 4905"/>
                <a:gd name="connsiteY4" fmla="*/ 0 h 4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" h="43147">
                  <a:moveTo>
                    <a:pt x="4905" y="0"/>
                  </a:moveTo>
                  <a:lnTo>
                    <a:pt x="0" y="0"/>
                  </a:lnTo>
                  <a:lnTo>
                    <a:pt x="0" y="43148"/>
                  </a:lnTo>
                  <a:lnTo>
                    <a:pt x="4905" y="43148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34" name="Freeform 50">
              <a:extLst>
                <a:ext uri="{FF2B5EF4-FFF2-40B4-BE49-F238E27FC236}">
                  <a16:creationId xmlns:a16="http://schemas.microsoft.com/office/drawing/2014/main" id="{5D4A1BD1-7C40-B1B9-AF52-205B3FC681A5}"/>
                </a:ext>
              </a:extLst>
            </p:cNvPr>
            <p:cNvSpPr/>
            <p:nvPr/>
          </p:nvSpPr>
          <p:spPr>
            <a:xfrm>
              <a:off x="3798946" y="2983203"/>
              <a:ext cx="35900" cy="43152"/>
            </a:xfrm>
            <a:custGeom>
              <a:avLst/>
              <a:gdLst>
                <a:gd name="connsiteX0" fmla="*/ 151 w 35900"/>
                <a:gd name="connsiteY0" fmla="*/ 11928 h 43152"/>
                <a:gd name="connsiteX1" fmla="*/ 12178 w 35900"/>
                <a:gd name="connsiteY1" fmla="*/ 23853 h 43152"/>
                <a:gd name="connsiteX2" fmla="*/ 23722 w 35900"/>
                <a:gd name="connsiteY2" fmla="*/ 23853 h 43152"/>
                <a:gd name="connsiteX3" fmla="*/ 30995 w 35900"/>
                <a:gd name="connsiteY3" fmla="*/ 31071 h 43152"/>
                <a:gd name="connsiteX4" fmla="*/ 23722 w 35900"/>
                <a:gd name="connsiteY4" fmla="*/ 38289 h 43152"/>
                <a:gd name="connsiteX5" fmla="*/ 0 w 35900"/>
                <a:gd name="connsiteY5" fmla="*/ 38289 h 43152"/>
                <a:gd name="connsiteX6" fmla="*/ 0 w 35900"/>
                <a:gd name="connsiteY6" fmla="*/ 43152 h 43152"/>
                <a:gd name="connsiteX7" fmla="*/ 23722 w 35900"/>
                <a:gd name="connsiteY7" fmla="*/ 43152 h 43152"/>
                <a:gd name="connsiteX8" fmla="*/ 35739 w 35900"/>
                <a:gd name="connsiteY8" fmla="*/ 31228 h 43152"/>
                <a:gd name="connsiteX9" fmla="*/ 23722 w 35900"/>
                <a:gd name="connsiteY9" fmla="*/ 19303 h 43152"/>
                <a:gd name="connsiteX10" fmla="*/ 12178 w 35900"/>
                <a:gd name="connsiteY10" fmla="*/ 19303 h 43152"/>
                <a:gd name="connsiteX11" fmla="*/ 4896 w 35900"/>
                <a:gd name="connsiteY11" fmla="*/ 12086 h 43152"/>
                <a:gd name="connsiteX12" fmla="*/ 12178 w 35900"/>
                <a:gd name="connsiteY12" fmla="*/ 4868 h 43152"/>
                <a:gd name="connsiteX13" fmla="*/ 35901 w 35900"/>
                <a:gd name="connsiteY13" fmla="*/ 4868 h 43152"/>
                <a:gd name="connsiteX14" fmla="*/ 35901 w 35900"/>
                <a:gd name="connsiteY14" fmla="*/ 4 h 43152"/>
                <a:gd name="connsiteX15" fmla="*/ 12178 w 35900"/>
                <a:gd name="connsiteY15" fmla="*/ 4 h 43152"/>
                <a:gd name="connsiteX16" fmla="*/ 151 w 35900"/>
                <a:gd name="connsiteY16" fmla="*/ 11928 h 43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900" h="43152">
                  <a:moveTo>
                    <a:pt x="151" y="11928"/>
                  </a:moveTo>
                  <a:cubicBezTo>
                    <a:pt x="151" y="19931"/>
                    <a:pt x="4271" y="23853"/>
                    <a:pt x="12178" y="23853"/>
                  </a:cubicBezTo>
                  <a:lnTo>
                    <a:pt x="23722" y="23853"/>
                  </a:lnTo>
                  <a:cubicBezTo>
                    <a:pt x="28628" y="23853"/>
                    <a:pt x="30995" y="26207"/>
                    <a:pt x="30995" y="31071"/>
                  </a:cubicBezTo>
                  <a:cubicBezTo>
                    <a:pt x="30995" y="35935"/>
                    <a:pt x="28628" y="38289"/>
                    <a:pt x="23722" y="38289"/>
                  </a:cubicBezTo>
                  <a:lnTo>
                    <a:pt x="0" y="38289"/>
                  </a:lnTo>
                  <a:lnTo>
                    <a:pt x="0" y="43152"/>
                  </a:lnTo>
                  <a:lnTo>
                    <a:pt x="23722" y="43152"/>
                  </a:lnTo>
                  <a:cubicBezTo>
                    <a:pt x="31791" y="43152"/>
                    <a:pt x="35739" y="39073"/>
                    <a:pt x="35739" y="31228"/>
                  </a:cubicBezTo>
                  <a:cubicBezTo>
                    <a:pt x="35739" y="23226"/>
                    <a:pt x="31630" y="19303"/>
                    <a:pt x="23722" y="19303"/>
                  </a:cubicBezTo>
                  <a:lnTo>
                    <a:pt x="12178" y="19303"/>
                  </a:lnTo>
                  <a:cubicBezTo>
                    <a:pt x="7273" y="19303"/>
                    <a:pt x="4896" y="16949"/>
                    <a:pt x="4896" y="12086"/>
                  </a:cubicBezTo>
                  <a:cubicBezTo>
                    <a:pt x="4896" y="7222"/>
                    <a:pt x="7273" y="4868"/>
                    <a:pt x="12178" y="4868"/>
                  </a:cubicBezTo>
                  <a:lnTo>
                    <a:pt x="35901" y="4868"/>
                  </a:lnTo>
                  <a:lnTo>
                    <a:pt x="35901" y="4"/>
                  </a:lnTo>
                  <a:lnTo>
                    <a:pt x="12178" y="4"/>
                  </a:lnTo>
                  <a:cubicBezTo>
                    <a:pt x="4271" y="-153"/>
                    <a:pt x="151" y="3927"/>
                    <a:pt x="151" y="11928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35" name="Freeform 51">
              <a:extLst>
                <a:ext uri="{FF2B5EF4-FFF2-40B4-BE49-F238E27FC236}">
                  <a16:creationId xmlns:a16="http://schemas.microsoft.com/office/drawing/2014/main" id="{3F84B971-AEFA-89AA-1F4A-4237BBCD92A6}"/>
                </a:ext>
              </a:extLst>
            </p:cNvPr>
            <p:cNvSpPr/>
            <p:nvPr/>
          </p:nvSpPr>
          <p:spPr>
            <a:xfrm>
              <a:off x="3846390" y="2983203"/>
              <a:ext cx="35909" cy="43152"/>
            </a:xfrm>
            <a:custGeom>
              <a:avLst/>
              <a:gdLst>
                <a:gd name="connsiteX0" fmla="*/ 161 w 35909"/>
                <a:gd name="connsiteY0" fmla="*/ 11928 h 43152"/>
                <a:gd name="connsiteX1" fmla="*/ 12178 w 35909"/>
                <a:gd name="connsiteY1" fmla="*/ 23853 h 43152"/>
                <a:gd name="connsiteX2" fmla="*/ 23732 w 35909"/>
                <a:gd name="connsiteY2" fmla="*/ 23853 h 43152"/>
                <a:gd name="connsiteX3" fmla="*/ 31005 w 35909"/>
                <a:gd name="connsiteY3" fmla="*/ 31071 h 43152"/>
                <a:gd name="connsiteX4" fmla="*/ 23732 w 35909"/>
                <a:gd name="connsiteY4" fmla="*/ 38289 h 43152"/>
                <a:gd name="connsiteX5" fmla="*/ 0 w 35909"/>
                <a:gd name="connsiteY5" fmla="*/ 38289 h 43152"/>
                <a:gd name="connsiteX6" fmla="*/ 0 w 35909"/>
                <a:gd name="connsiteY6" fmla="*/ 43152 h 43152"/>
                <a:gd name="connsiteX7" fmla="*/ 23732 w 35909"/>
                <a:gd name="connsiteY7" fmla="*/ 43152 h 43152"/>
                <a:gd name="connsiteX8" fmla="*/ 35749 w 35909"/>
                <a:gd name="connsiteY8" fmla="*/ 31228 h 43152"/>
                <a:gd name="connsiteX9" fmla="*/ 23732 w 35909"/>
                <a:gd name="connsiteY9" fmla="*/ 19303 h 43152"/>
                <a:gd name="connsiteX10" fmla="*/ 12178 w 35909"/>
                <a:gd name="connsiteY10" fmla="*/ 19303 h 43152"/>
                <a:gd name="connsiteX11" fmla="*/ 4905 w 35909"/>
                <a:gd name="connsiteY11" fmla="*/ 12086 h 43152"/>
                <a:gd name="connsiteX12" fmla="*/ 12178 w 35909"/>
                <a:gd name="connsiteY12" fmla="*/ 4868 h 43152"/>
                <a:gd name="connsiteX13" fmla="*/ 35910 w 35909"/>
                <a:gd name="connsiteY13" fmla="*/ 4868 h 43152"/>
                <a:gd name="connsiteX14" fmla="*/ 35910 w 35909"/>
                <a:gd name="connsiteY14" fmla="*/ 4 h 43152"/>
                <a:gd name="connsiteX15" fmla="*/ 12178 w 35909"/>
                <a:gd name="connsiteY15" fmla="*/ 4 h 43152"/>
                <a:gd name="connsiteX16" fmla="*/ 161 w 35909"/>
                <a:gd name="connsiteY16" fmla="*/ 11928 h 43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909" h="43152">
                  <a:moveTo>
                    <a:pt x="161" y="11928"/>
                  </a:moveTo>
                  <a:cubicBezTo>
                    <a:pt x="161" y="19931"/>
                    <a:pt x="4271" y="23853"/>
                    <a:pt x="12178" y="23853"/>
                  </a:cubicBezTo>
                  <a:lnTo>
                    <a:pt x="23732" y="23853"/>
                  </a:lnTo>
                  <a:cubicBezTo>
                    <a:pt x="28628" y="23853"/>
                    <a:pt x="31005" y="26207"/>
                    <a:pt x="31005" y="31071"/>
                  </a:cubicBezTo>
                  <a:cubicBezTo>
                    <a:pt x="31005" y="35935"/>
                    <a:pt x="28628" y="38289"/>
                    <a:pt x="23732" y="38289"/>
                  </a:cubicBezTo>
                  <a:lnTo>
                    <a:pt x="0" y="38289"/>
                  </a:lnTo>
                  <a:lnTo>
                    <a:pt x="0" y="43152"/>
                  </a:lnTo>
                  <a:lnTo>
                    <a:pt x="23732" y="43152"/>
                  </a:lnTo>
                  <a:cubicBezTo>
                    <a:pt x="31791" y="43152"/>
                    <a:pt x="35749" y="39073"/>
                    <a:pt x="35749" y="31228"/>
                  </a:cubicBezTo>
                  <a:cubicBezTo>
                    <a:pt x="35749" y="23226"/>
                    <a:pt x="31639" y="19303"/>
                    <a:pt x="23732" y="19303"/>
                  </a:cubicBezTo>
                  <a:lnTo>
                    <a:pt x="12178" y="19303"/>
                  </a:lnTo>
                  <a:cubicBezTo>
                    <a:pt x="7282" y="19303"/>
                    <a:pt x="4905" y="16949"/>
                    <a:pt x="4905" y="12086"/>
                  </a:cubicBezTo>
                  <a:cubicBezTo>
                    <a:pt x="4905" y="7222"/>
                    <a:pt x="7282" y="4868"/>
                    <a:pt x="12178" y="4868"/>
                  </a:cubicBezTo>
                  <a:lnTo>
                    <a:pt x="35910" y="4868"/>
                  </a:lnTo>
                  <a:lnTo>
                    <a:pt x="35910" y="4"/>
                  </a:lnTo>
                  <a:lnTo>
                    <a:pt x="12178" y="4"/>
                  </a:lnTo>
                  <a:cubicBezTo>
                    <a:pt x="4271" y="-153"/>
                    <a:pt x="161" y="3927"/>
                    <a:pt x="161" y="11928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36" name="Freeform 52">
              <a:extLst>
                <a:ext uri="{FF2B5EF4-FFF2-40B4-BE49-F238E27FC236}">
                  <a16:creationId xmlns:a16="http://schemas.microsoft.com/office/drawing/2014/main" id="{0B8A12F3-1B5B-4CB4-7BED-4088921E0E5B}"/>
                </a:ext>
              </a:extLst>
            </p:cNvPr>
            <p:cNvSpPr/>
            <p:nvPr/>
          </p:nvSpPr>
          <p:spPr>
            <a:xfrm>
              <a:off x="3894157" y="2983051"/>
              <a:ext cx="4905" cy="43147"/>
            </a:xfrm>
            <a:custGeom>
              <a:avLst/>
              <a:gdLst>
                <a:gd name="connsiteX0" fmla="*/ 4905 w 4905"/>
                <a:gd name="connsiteY0" fmla="*/ 0 h 43147"/>
                <a:gd name="connsiteX1" fmla="*/ 0 w 4905"/>
                <a:gd name="connsiteY1" fmla="*/ 0 h 43147"/>
                <a:gd name="connsiteX2" fmla="*/ 0 w 4905"/>
                <a:gd name="connsiteY2" fmla="*/ 43148 h 43147"/>
                <a:gd name="connsiteX3" fmla="*/ 4905 w 4905"/>
                <a:gd name="connsiteY3" fmla="*/ 43148 h 43147"/>
                <a:gd name="connsiteX4" fmla="*/ 4905 w 4905"/>
                <a:gd name="connsiteY4" fmla="*/ 0 h 4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" h="43147">
                  <a:moveTo>
                    <a:pt x="4905" y="0"/>
                  </a:moveTo>
                  <a:lnTo>
                    <a:pt x="0" y="0"/>
                  </a:lnTo>
                  <a:lnTo>
                    <a:pt x="0" y="43148"/>
                  </a:lnTo>
                  <a:lnTo>
                    <a:pt x="4905" y="43148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37" name="Freeform 53">
              <a:extLst>
                <a:ext uri="{FF2B5EF4-FFF2-40B4-BE49-F238E27FC236}">
                  <a16:creationId xmlns:a16="http://schemas.microsoft.com/office/drawing/2014/main" id="{482600CF-B22B-CBDA-A4E9-6E41D53522A2}"/>
                </a:ext>
              </a:extLst>
            </p:cNvPr>
            <p:cNvSpPr/>
            <p:nvPr/>
          </p:nvSpPr>
          <p:spPr>
            <a:xfrm>
              <a:off x="3910767" y="2983051"/>
              <a:ext cx="39536" cy="43147"/>
            </a:xfrm>
            <a:custGeom>
              <a:avLst/>
              <a:gdLst>
                <a:gd name="connsiteX0" fmla="*/ 27520 w 39536"/>
                <a:gd name="connsiteY0" fmla="*/ 0 h 43147"/>
                <a:gd name="connsiteX1" fmla="*/ 12017 w 39536"/>
                <a:gd name="connsiteY1" fmla="*/ 0 h 43147"/>
                <a:gd name="connsiteX2" fmla="*/ 0 w 39536"/>
                <a:gd name="connsiteY2" fmla="*/ 11924 h 43147"/>
                <a:gd name="connsiteX3" fmla="*/ 0 w 39536"/>
                <a:gd name="connsiteY3" fmla="*/ 31223 h 43147"/>
                <a:gd name="connsiteX4" fmla="*/ 12017 w 39536"/>
                <a:gd name="connsiteY4" fmla="*/ 43148 h 43147"/>
                <a:gd name="connsiteX5" fmla="*/ 27520 w 39536"/>
                <a:gd name="connsiteY5" fmla="*/ 43148 h 43147"/>
                <a:gd name="connsiteX6" fmla="*/ 39537 w 39536"/>
                <a:gd name="connsiteY6" fmla="*/ 31223 h 43147"/>
                <a:gd name="connsiteX7" fmla="*/ 39537 w 39536"/>
                <a:gd name="connsiteY7" fmla="*/ 12082 h 43147"/>
                <a:gd name="connsiteX8" fmla="*/ 27520 w 39536"/>
                <a:gd name="connsiteY8" fmla="*/ 0 h 43147"/>
                <a:gd name="connsiteX9" fmla="*/ 34641 w 39536"/>
                <a:gd name="connsiteY9" fmla="*/ 12082 h 43147"/>
                <a:gd name="connsiteX10" fmla="*/ 34641 w 39536"/>
                <a:gd name="connsiteY10" fmla="*/ 31223 h 43147"/>
                <a:gd name="connsiteX11" fmla="*/ 27359 w 39536"/>
                <a:gd name="connsiteY11" fmla="*/ 38441 h 43147"/>
                <a:gd name="connsiteX12" fmla="*/ 11856 w 39536"/>
                <a:gd name="connsiteY12" fmla="*/ 38441 h 43147"/>
                <a:gd name="connsiteX13" fmla="*/ 4583 w 39536"/>
                <a:gd name="connsiteY13" fmla="*/ 31223 h 43147"/>
                <a:gd name="connsiteX14" fmla="*/ 4583 w 39536"/>
                <a:gd name="connsiteY14" fmla="*/ 12082 h 43147"/>
                <a:gd name="connsiteX15" fmla="*/ 11856 w 39536"/>
                <a:gd name="connsiteY15" fmla="*/ 4863 h 43147"/>
                <a:gd name="connsiteX16" fmla="*/ 27359 w 39536"/>
                <a:gd name="connsiteY16" fmla="*/ 4863 h 43147"/>
                <a:gd name="connsiteX17" fmla="*/ 34641 w 39536"/>
                <a:gd name="connsiteY17" fmla="*/ 12082 h 4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536" h="43147">
                  <a:moveTo>
                    <a:pt x="27520" y="0"/>
                  </a:moveTo>
                  <a:lnTo>
                    <a:pt x="12017" y="0"/>
                  </a:lnTo>
                  <a:cubicBezTo>
                    <a:pt x="3949" y="0"/>
                    <a:pt x="0" y="4079"/>
                    <a:pt x="0" y="11924"/>
                  </a:cubicBezTo>
                  <a:lnTo>
                    <a:pt x="0" y="31223"/>
                  </a:lnTo>
                  <a:cubicBezTo>
                    <a:pt x="0" y="39225"/>
                    <a:pt x="4110" y="43148"/>
                    <a:pt x="12017" y="43148"/>
                  </a:cubicBezTo>
                  <a:lnTo>
                    <a:pt x="27520" y="43148"/>
                  </a:lnTo>
                  <a:cubicBezTo>
                    <a:pt x="35588" y="43148"/>
                    <a:pt x="39537" y="39068"/>
                    <a:pt x="39537" y="31223"/>
                  </a:cubicBezTo>
                  <a:lnTo>
                    <a:pt x="39537" y="12082"/>
                  </a:lnTo>
                  <a:cubicBezTo>
                    <a:pt x="39537" y="4079"/>
                    <a:pt x="35427" y="0"/>
                    <a:pt x="27520" y="0"/>
                  </a:cubicBezTo>
                  <a:close/>
                  <a:moveTo>
                    <a:pt x="34641" y="12082"/>
                  </a:moveTo>
                  <a:lnTo>
                    <a:pt x="34641" y="31223"/>
                  </a:lnTo>
                  <a:cubicBezTo>
                    <a:pt x="34641" y="36087"/>
                    <a:pt x="32264" y="38441"/>
                    <a:pt x="27359" y="38441"/>
                  </a:cubicBezTo>
                  <a:lnTo>
                    <a:pt x="11856" y="38441"/>
                  </a:lnTo>
                  <a:cubicBezTo>
                    <a:pt x="6960" y="38441"/>
                    <a:pt x="4583" y="36087"/>
                    <a:pt x="4583" y="31223"/>
                  </a:cubicBezTo>
                  <a:lnTo>
                    <a:pt x="4583" y="12082"/>
                  </a:lnTo>
                  <a:cubicBezTo>
                    <a:pt x="4583" y="7217"/>
                    <a:pt x="6960" y="4863"/>
                    <a:pt x="11856" y="4863"/>
                  </a:cubicBezTo>
                  <a:lnTo>
                    <a:pt x="27359" y="4863"/>
                  </a:lnTo>
                  <a:cubicBezTo>
                    <a:pt x="32264" y="4863"/>
                    <a:pt x="34641" y="7217"/>
                    <a:pt x="34641" y="12082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38" name="Freeform 54">
              <a:extLst>
                <a:ext uri="{FF2B5EF4-FFF2-40B4-BE49-F238E27FC236}">
                  <a16:creationId xmlns:a16="http://schemas.microsoft.com/office/drawing/2014/main" id="{95B58E0B-0390-ED5B-848B-AC5E9AF3EC80}"/>
                </a:ext>
              </a:extLst>
            </p:cNvPr>
            <p:cNvSpPr/>
            <p:nvPr/>
          </p:nvSpPr>
          <p:spPr>
            <a:xfrm>
              <a:off x="3962170" y="2983051"/>
              <a:ext cx="35900" cy="42991"/>
            </a:xfrm>
            <a:custGeom>
              <a:avLst/>
              <a:gdLst>
                <a:gd name="connsiteX0" fmla="*/ 23571 w 35900"/>
                <a:gd name="connsiteY0" fmla="*/ 0 h 42991"/>
                <a:gd name="connsiteX1" fmla="*/ 12017 w 35900"/>
                <a:gd name="connsiteY1" fmla="*/ 0 h 42991"/>
                <a:gd name="connsiteX2" fmla="*/ 0 w 35900"/>
                <a:gd name="connsiteY2" fmla="*/ 11924 h 42991"/>
                <a:gd name="connsiteX3" fmla="*/ 0 w 35900"/>
                <a:gd name="connsiteY3" fmla="*/ 42991 h 42991"/>
                <a:gd name="connsiteX4" fmla="*/ 4905 w 35900"/>
                <a:gd name="connsiteY4" fmla="*/ 42991 h 42991"/>
                <a:gd name="connsiteX5" fmla="*/ 4905 w 35900"/>
                <a:gd name="connsiteY5" fmla="*/ 11924 h 42991"/>
                <a:gd name="connsiteX6" fmla="*/ 12178 w 35900"/>
                <a:gd name="connsiteY6" fmla="*/ 4707 h 42991"/>
                <a:gd name="connsiteX7" fmla="*/ 23722 w 35900"/>
                <a:gd name="connsiteY7" fmla="*/ 4707 h 42991"/>
                <a:gd name="connsiteX8" fmla="*/ 31005 w 35900"/>
                <a:gd name="connsiteY8" fmla="*/ 11924 h 42991"/>
                <a:gd name="connsiteX9" fmla="*/ 31005 w 35900"/>
                <a:gd name="connsiteY9" fmla="*/ 42991 h 42991"/>
                <a:gd name="connsiteX10" fmla="*/ 35901 w 35900"/>
                <a:gd name="connsiteY10" fmla="*/ 42991 h 42991"/>
                <a:gd name="connsiteX11" fmla="*/ 35901 w 35900"/>
                <a:gd name="connsiteY11" fmla="*/ 11924 h 42991"/>
                <a:gd name="connsiteX12" fmla="*/ 23571 w 35900"/>
                <a:gd name="connsiteY12" fmla="*/ 0 h 4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900" h="42991">
                  <a:moveTo>
                    <a:pt x="23571" y="0"/>
                  </a:moveTo>
                  <a:lnTo>
                    <a:pt x="12017" y="0"/>
                  </a:lnTo>
                  <a:cubicBezTo>
                    <a:pt x="3958" y="0"/>
                    <a:pt x="0" y="4079"/>
                    <a:pt x="0" y="11924"/>
                  </a:cubicBezTo>
                  <a:lnTo>
                    <a:pt x="0" y="42991"/>
                  </a:lnTo>
                  <a:lnTo>
                    <a:pt x="4905" y="42991"/>
                  </a:lnTo>
                  <a:lnTo>
                    <a:pt x="4905" y="11924"/>
                  </a:lnTo>
                  <a:cubicBezTo>
                    <a:pt x="4905" y="7061"/>
                    <a:pt x="7273" y="4707"/>
                    <a:pt x="12178" y="4707"/>
                  </a:cubicBezTo>
                  <a:lnTo>
                    <a:pt x="23722" y="4707"/>
                  </a:lnTo>
                  <a:cubicBezTo>
                    <a:pt x="28628" y="4707"/>
                    <a:pt x="31005" y="7061"/>
                    <a:pt x="31005" y="11924"/>
                  </a:cubicBezTo>
                  <a:lnTo>
                    <a:pt x="31005" y="42991"/>
                  </a:lnTo>
                  <a:lnTo>
                    <a:pt x="35901" y="42991"/>
                  </a:lnTo>
                  <a:lnTo>
                    <a:pt x="35901" y="11924"/>
                  </a:lnTo>
                  <a:cubicBezTo>
                    <a:pt x="35588" y="4079"/>
                    <a:pt x="31630" y="0"/>
                    <a:pt x="23571" y="0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39" name="Freeform 55">
              <a:extLst>
                <a:ext uri="{FF2B5EF4-FFF2-40B4-BE49-F238E27FC236}">
                  <a16:creationId xmlns:a16="http://schemas.microsoft.com/office/drawing/2014/main" id="{D554FCD7-EB36-C867-6996-F7439C589FB6}"/>
                </a:ext>
              </a:extLst>
            </p:cNvPr>
            <p:cNvSpPr/>
            <p:nvPr/>
          </p:nvSpPr>
          <p:spPr>
            <a:xfrm>
              <a:off x="3481816" y="3050048"/>
              <a:ext cx="35900" cy="43147"/>
            </a:xfrm>
            <a:custGeom>
              <a:avLst/>
              <a:gdLst>
                <a:gd name="connsiteX0" fmla="*/ 161 w 35900"/>
                <a:gd name="connsiteY0" fmla="*/ 11925 h 43147"/>
                <a:gd name="connsiteX1" fmla="*/ 12178 w 35900"/>
                <a:gd name="connsiteY1" fmla="*/ 23849 h 43147"/>
                <a:gd name="connsiteX2" fmla="*/ 23722 w 35900"/>
                <a:gd name="connsiteY2" fmla="*/ 23849 h 43147"/>
                <a:gd name="connsiteX3" fmla="*/ 30995 w 35900"/>
                <a:gd name="connsiteY3" fmla="*/ 31067 h 43147"/>
                <a:gd name="connsiteX4" fmla="*/ 23722 w 35900"/>
                <a:gd name="connsiteY4" fmla="*/ 38284 h 43147"/>
                <a:gd name="connsiteX5" fmla="*/ 0 w 35900"/>
                <a:gd name="connsiteY5" fmla="*/ 38284 h 43147"/>
                <a:gd name="connsiteX6" fmla="*/ 0 w 35900"/>
                <a:gd name="connsiteY6" fmla="*/ 43148 h 43147"/>
                <a:gd name="connsiteX7" fmla="*/ 23722 w 35900"/>
                <a:gd name="connsiteY7" fmla="*/ 43148 h 43147"/>
                <a:gd name="connsiteX8" fmla="*/ 35749 w 35900"/>
                <a:gd name="connsiteY8" fmla="*/ 31224 h 43147"/>
                <a:gd name="connsiteX9" fmla="*/ 23722 w 35900"/>
                <a:gd name="connsiteY9" fmla="*/ 19299 h 43147"/>
                <a:gd name="connsiteX10" fmla="*/ 12178 w 35900"/>
                <a:gd name="connsiteY10" fmla="*/ 19299 h 43147"/>
                <a:gd name="connsiteX11" fmla="*/ 4905 w 35900"/>
                <a:gd name="connsiteY11" fmla="*/ 12082 h 43147"/>
                <a:gd name="connsiteX12" fmla="*/ 12178 w 35900"/>
                <a:gd name="connsiteY12" fmla="*/ 4864 h 43147"/>
                <a:gd name="connsiteX13" fmla="*/ 35901 w 35900"/>
                <a:gd name="connsiteY13" fmla="*/ 4864 h 43147"/>
                <a:gd name="connsiteX14" fmla="*/ 35901 w 35900"/>
                <a:gd name="connsiteY14" fmla="*/ 0 h 43147"/>
                <a:gd name="connsiteX15" fmla="*/ 12178 w 35900"/>
                <a:gd name="connsiteY15" fmla="*/ 0 h 43147"/>
                <a:gd name="connsiteX16" fmla="*/ 161 w 35900"/>
                <a:gd name="connsiteY16" fmla="*/ 11925 h 4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900" h="43147">
                  <a:moveTo>
                    <a:pt x="161" y="11925"/>
                  </a:moveTo>
                  <a:cubicBezTo>
                    <a:pt x="161" y="19927"/>
                    <a:pt x="4271" y="23849"/>
                    <a:pt x="12178" y="23849"/>
                  </a:cubicBezTo>
                  <a:lnTo>
                    <a:pt x="23722" y="23849"/>
                  </a:lnTo>
                  <a:cubicBezTo>
                    <a:pt x="28628" y="23849"/>
                    <a:pt x="30995" y="26203"/>
                    <a:pt x="30995" y="31067"/>
                  </a:cubicBezTo>
                  <a:cubicBezTo>
                    <a:pt x="30995" y="35930"/>
                    <a:pt x="28628" y="38284"/>
                    <a:pt x="23722" y="38284"/>
                  </a:cubicBezTo>
                  <a:lnTo>
                    <a:pt x="0" y="38284"/>
                  </a:lnTo>
                  <a:lnTo>
                    <a:pt x="0" y="43148"/>
                  </a:lnTo>
                  <a:lnTo>
                    <a:pt x="23722" y="43148"/>
                  </a:lnTo>
                  <a:cubicBezTo>
                    <a:pt x="31791" y="43148"/>
                    <a:pt x="35749" y="39068"/>
                    <a:pt x="35749" y="31224"/>
                  </a:cubicBezTo>
                  <a:cubicBezTo>
                    <a:pt x="35749" y="23222"/>
                    <a:pt x="31630" y="19299"/>
                    <a:pt x="23722" y="19299"/>
                  </a:cubicBezTo>
                  <a:lnTo>
                    <a:pt x="12178" y="19299"/>
                  </a:lnTo>
                  <a:cubicBezTo>
                    <a:pt x="7273" y="19299"/>
                    <a:pt x="4905" y="16946"/>
                    <a:pt x="4905" y="12082"/>
                  </a:cubicBezTo>
                  <a:cubicBezTo>
                    <a:pt x="4905" y="7217"/>
                    <a:pt x="7273" y="4864"/>
                    <a:pt x="12178" y="4864"/>
                  </a:cubicBezTo>
                  <a:lnTo>
                    <a:pt x="35901" y="4864"/>
                  </a:lnTo>
                  <a:lnTo>
                    <a:pt x="35901" y="0"/>
                  </a:lnTo>
                  <a:lnTo>
                    <a:pt x="12178" y="0"/>
                  </a:lnTo>
                  <a:cubicBezTo>
                    <a:pt x="4271" y="0"/>
                    <a:pt x="161" y="4079"/>
                    <a:pt x="161" y="11925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40" name="Freeform 56">
              <a:extLst>
                <a:ext uri="{FF2B5EF4-FFF2-40B4-BE49-F238E27FC236}">
                  <a16:creationId xmlns:a16="http://schemas.microsoft.com/office/drawing/2014/main" id="{DC7B5C89-D0ED-9216-5B1B-8C0C1FAC5D04}"/>
                </a:ext>
              </a:extLst>
            </p:cNvPr>
            <p:cNvSpPr/>
            <p:nvPr/>
          </p:nvSpPr>
          <p:spPr>
            <a:xfrm>
              <a:off x="3529422" y="3050048"/>
              <a:ext cx="35588" cy="42991"/>
            </a:xfrm>
            <a:custGeom>
              <a:avLst/>
              <a:gdLst>
                <a:gd name="connsiteX0" fmla="*/ 31005 w 35588"/>
                <a:gd name="connsiteY0" fmla="*/ 11925 h 42991"/>
                <a:gd name="connsiteX1" fmla="*/ 23732 w 35588"/>
                <a:gd name="connsiteY1" fmla="*/ 19142 h 42991"/>
                <a:gd name="connsiteX2" fmla="*/ 12178 w 35588"/>
                <a:gd name="connsiteY2" fmla="*/ 19142 h 42991"/>
                <a:gd name="connsiteX3" fmla="*/ 4905 w 35588"/>
                <a:gd name="connsiteY3" fmla="*/ 11925 h 42991"/>
                <a:gd name="connsiteX4" fmla="*/ 4905 w 35588"/>
                <a:gd name="connsiteY4" fmla="*/ 0 h 42991"/>
                <a:gd name="connsiteX5" fmla="*/ 0 w 35588"/>
                <a:gd name="connsiteY5" fmla="*/ 0 h 42991"/>
                <a:gd name="connsiteX6" fmla="*/ 0 w 35588"/>
                <a:gd name="connsiteY6" fmla="*/ 11925 h 42991"/>
                <a:gd name="connsiteX7" fmla="*/ 12027 w 35588"/>
                <a:gd name="connsiteY7" fmla="*/ 23849 h 42991"/>
                <a:gd name="connsiteX8" fmla="*/ 15341 w 35588"/>
                <a:gd name="connsiteY8" fmla="*/ 23849 h 42991"/>
                <a:gd name="connsiteX9" fmla="*/ 15341 w 35588"/>
                <a:gd name="connsiteY9" fmla="*/ 42991 h 42991"/>
                <a:gd name="connsiteX10" fmla="*/ 20247 w 35588"/>
                <a:gd name="connsiteY10" fmla="*/ 42991 h 42991"/>
                <a:gd name="connsiteX11" fmla="*/ 20247 w 35588"/>
                <a:gd name="connsiteY11" fmla="*/ 23849 h 42991"/>
                <a:gd name="connsiteX12" fmla="*/ 23571 w 35588"/>
                <a:gd name="connsiteY12" fmla="*/ 23849 h 42991"/>
                <a:gd name="connsiteX13" fmla="*/ 35588 w 35588"/>
                <a:gd name="connsiteY13" fmla="*/ 11925 h 42991"/>
                <a:gd name="connsiteX14" fmla="*/ 35588 w 35588"/>
                <a:gd name="connsiteY14" fmla="*/ 0 h 42991"/>
                <a:gd name="connsiteX15" fmla="*/ 30683 w 35588"/>
                <a:gd name="connsiteY15" fmla="*/ 0 h 42991"/>
                <a:gd name="connsiteX16" fmla="*/ 30683 w 35588"/>
                <a:gd name="connsiteY16" fmla="*/ 11925 h 42991"/>
                <a:gd name="connsiteX17" fmla="*/ 31005 w 35588"/>
                <a:gd name="connsiteY17" fmla="*/ 11925 h 4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588" h="42991">
                  <a:moveTo>
                    <a:pt x="31005" y="11925"/>
                  </a:moveTo>
                  <a:cubicBezTo>
                    <a:pt x="31005" y="16788"/>
                    <a:pt x="28628" y="19142"/>
                    <a:pt x="23732" y="19142"/>
                  </a:cubicBezTo>
                  <a:lnTo>
                    <a:pt x="12178" y="19142"/>
                  </a:lnTo>
                  <a:cubicBezTo>
                    <a:pt x="7273" y="19142"/>
                    <a:pt x="4905" y="16788"/>
                    <a:pt x="4905" y="11925"/>
                  </a:cubicBezTo>
                  <a:lnTo>
                    <a:pt x="4905" y="0"/>
                  </a:lnTo>
                  <a:lnTo>
                    <a:pt x="0" y="0"/>
                  </a:lnTo>
                  <a:lnTo>
                    <a:pt x="0" y="11925"/>
                  </a:lnTo>
                  <a:cubicBezTo>
                    <a:pt x="0" y="19926"/>
                    <a:pt x="4110" y="23849"/>
                    <a:pt x="12027" y="23849"/>
                  </a:cubicBezTo>
                  <a:lnTo>
                    <a:pt x="15341" y="23849"/>
                  </a:lnTo>
                  <a:lnTo>
                    <a:pt x="15341" y="42991"/>
                  </a:lnTo>
                  <a:lnTo>
                    <a:pt x="20247" y="42991"/>
                  </a:lnTo>
                  <a:lnTo>
                    <a:pt x="20247" y="23849"/>
                  </a:lnTo>
                  <a:lnTo>
                    <a:pt x="23571" y="23849"/>
                  </a:lnTo>
                  <a:cubicBezTo>
                    <a:pt x="31639" y="23849"/>
                    <a:pt x="35588" y="19770"/>
                    <a:pt x="35588" y="11925"/>
                  </a:cubicBezTo>
                  <a:lnTo>
                    <a:pt x="35588" y="0"/>
                  </a:lnTo>
                  <a:lnTo>
                    <a:pt x="30683" y="0"/>
                  </a:lnTo>
                  <a:lnTo>
                    <a:pt x="30683" y="11925"/>
                  </a:lnTo>
                  <a:lnTo>
                    <a:pt x="31005" y="11925"/>
                  </a:ln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41" name="Freeform 57">
              <a:extLst>
                <a:ext uri="{FF2B5EF4-FFF2-40B4-BE49-F238E27FC236}">
                  <a16:creationId xmlns:a16="http://schemas.microsoft.com/office/drawing/2014/main" id="{C17C9D41-849D-3479-B66A-66DC661CB347}"/>
                </a:ext>
              </a:extLst>
            </p:cNvPr>
            <p:cNvSpPr/>
            <p:nvPr/>
          </p:nvSpPr>
          <p:spPr>
            <a:xfrm>
              <a:off x="3576876" y="3050048"/>
              <a:ext cx="35900" cy="43147"/>
            </a:xfrm>
            <a:custGeom>
              <a:avLst/>
              <a:gdLst>
                <a:gd name="connsiteX0" fmla="*/ 161 w 35900"/>
                <a:gd name="connsiteY0" fmla="*/ 11925 h 43147"/>
                <a:gd name="connsiteX1" fmla="*/ 12178 w 35900"/>
                <a:gd name="connsiteY1" fmla="*/ 23849 h 43147"/>
                <a:gd name="connsiteX2" fmla="*/ 23722 w 35900"/>
                <a:gd name="connsiteY2" fmla="*/ 23849 h 43147"/>
                <a:gd name="connsiteX3" fmla="*/ 31005 w 35900"/>
                <a:gd name="connsiteY3" fmla="*/ 31067 h 43147"/>
                <a:gd name="connsiteX4" fmla="*/ 23722 w 35900"/>
                <a:gd name="connsiteY4" fmla="*/ 38284 h 43147"/>
                <a:gd name="connsiteX5" fmla="*/ 0 w 35900"/>
                <a:gd name="connsiteY5" fmla="*/ 38284 h 43147"/>
                <a:gd name="connsiteX6" fmla="*/ 0 w 35900"/>
                <a:gd name="connsiteY6" fmla="*/ 43148 h 43147"/>
                <a:gd name="connsiteX7" fmla="*/ 23722 w 35900"/>
                <a:gd name="connsiteY7" fmla="*/ 43148 h 43147"/>
                <a:gd name="connsiteX8" fmla="*/ 35749 w 35900"/>
                <a:gd name="connsiteY8" fmla="*/ 31224 h 43147"/>
                <a:gd name="connsiteX9" fmla="*/ 23722 w 35900"/>
                <a:gd name="connsiteY9" fmla="*/ 19299 h 43147"/>
                <a:gd name="connsiteX10" fmla="*/ 12178 w 35900"/>
                <a:gd name="connsiteY10" fmla="*/ 19299 h 43147"/>
                <a:gd name="connsiteX11" fmla="*/ 4905 w 35900"/>
                <a:gd name="connsiteY11" fmla="*/ 12082 h 43147"/>
                <a:gd name="connsiteX12" fmla="*/ 12178 w 35900"/>
                <a:gd name="connsiteY12" fmla="*/ 4864 h 43147"/>
                <a:gd name="connsiteX13" fmla="*/ 35901 w 35900"/>
                <a:gd name="connsiteY13" fmla="*/ 4864 h 43147"/>
                <a:gd name="connsiteX14" fmla="*/ 35901 w 35900"/>
                <a:gd name="connsiteY14" fmla="*/ 0 h 43147"/>
                <a:gd name="connsiteX15" fmla="*/ 12178 w 35900"/>
                <a:gd name="connsiteY15" fmla="*/ 0 h 43147"/>
                <a:gd name="connsiteX16" fmla="*/ 161 w 35900"/>
                <a:gd name="connsiteY16" fmla="*/ 11925 h 4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900" h="43147">
                  <a:moveTo>
                    <a:pt x="161" y="11925"/>
                  </a:moveTo>
                  <a:cubicBezTo>
                    <a:pt x="161" y="19927"/>
                    <a:pt x="4271" y="23849"/>
                    <a:pt x="12178" y="23849"/>
                  </a:cubicBezTo>
                  <a:lnTo>
                    <a:pt x="23722" y="23849"/>
                  </a:lnTo>
                  <a:cubicBezTo>
                    <a:pt x="28628" y="23849"/>
                    <a:pt x="31005" y="26203"/>
                    <a:pt x="31005" y="31067"/>
                  </a:cubicBezTo>
                  <a:cubicBezTo>
                    <a:pt x="31005" y="35930"/>
                    <a:pt x="28628" y="38284"/>
                    <a:pt x="23722" y="38284"/>
                  </a:cubicBezTo>
                  <a:lnTo>
                    <a:pt x="0" y="38284"/>
                  </a:lnTo>
                  <a:lnTo>
                    <a:pt x="0" y="43148"/>
                  </a:lnTo>
                  <a:lnTo>
                    <a:pt x="23722" y="43148"/>
                  </a:lnTo>
                  <a:cubicBezTo>
                    <a:pt x="31791" y="43148"/>
                    <a:pt x="35749" y="39068"/>
                    <a:pt x="35749" y="31224"/>
                  </a:cubicBezTo>
                  <a:cubicBezTo>
                    <a:pt x="35749" y="23222"/>
                    <a:pt x="31630" y="19299"/>
                    <a:pt x="23722" y="19299"/>
                  </a:cubicBezTo>
                  <a:lnTo>
                    <a:pt x="12178" y="19299"/>
                  </a:lnTo>
                  <a:cubicBezTo>
                    <a:pt x="7273" y="19299"/>
                    <a:pt x="4905" y="16946"/>
                    <a:pt x="4905" y="12082"/>
                  </a:cubicBezTo>
                  <a:cubicBezTo>
                    <a:pt x="4905" y="7217"/>
                    <a:pt x="7273" y="4864"/>
                    <a:pt x="12178" y="4864"/>
                  </a:cubicBezTo>
                  <a:lnTo>
                    <a:pt x="35901" y="4864"/>
                  </a:lnTo>
                  <a:lnTo>
                    <a:pt x="35901" y="0"/>
                  </a:lnTo>
                  <a:lnTo>
                    <a:pt x="12178" y="0"/>
                  </a:lnTo>
                  <a:cubicBezTo>
                    <a:pt x="4271" y="0"/>
                    <a:pt x="161" y="4079"/>
                    <a:pt x="161" y="11925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42" name="Freeform 58">
              <a:extLst>
                <a:ext uri="{FF2B5EF4-FFF2-40B4-BE49-F238E27FC236}">
                  <a16:creationId xmlns:a16="http://schemas.microsoft.com/office/drawing/2014/main" id="{86DA45BC-F920-A057-771B-056A3477B9D2}"/>
                </a:ext>
              </a:extLst>
            </p:cNvPr>
            <p:cNvSpPr/>
            <p:nvPr/>
          </p:nvSpPr>
          <p:spPr>
            <a:xfrm>
              <a:off x="3624481" y="3050048"/>
              <a:ext cx="35748" cy="43147"/>
            </a:xfrm>
            <a:custGeom>
              <a:avLst/>
              <a:gdLst>
                <a:gd name="connsiteX0" fmla="*/ 0 w 35748"/>
                <a:gd name="connsiteY0" fmla="*/ 4864 h 43147"/>
                <a:gd name="connsiteX1" fmla="*/ 15502 w 35748"/>
                <a:gd name="connsiteY1" fmla="*/ 4864 h 43147"/>
                <a:gd name="connsiteX2" fmla="*/ 15502 w 35748"/>
                <a:gd name="connsiteY2" fmla="*/ 43148 h 43147"/>
                <a:gd name="connsiteX3" fmla="*/ 20247 w 35748"/>
                <a:gd name="connsiteY3" fmla="*/ 43148 h 43147"/>
                <a:gd name="connsiteX4" fmla="*/ 20247 w 35748"/>
                <a:gd name="connsiteY4" fmla="*/ 4864 h 43147"/>
                <a:gd name="connsiteX5" fmla="*/ 35749 w 35748"/>
                <a:gd name="connsiteY5" fmla="*/ 4864 h 43147"/>
                <a:gd name="connsiteX6" fmla="*/ 35749 w 35748"/>
                <a:gd name="connsiteY6" fmla="*/ 0 h 43147"/>
                <a:gd name="connsiteX7" fmla="*/ 0 w 35748"/>
                <a:gd name="connsiteY7" fmla="*/ 0 h 43147"/>
                <a:gd name="connsiteX8" fmla="*/ 0 w 35748"/>
                <a:gd name="connsiteY8" fmla="*/ 4864 h 4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48" h="43147">
                  <a:moveTo>
                    <a:pt x="0" y="4864"/>
                  </a:moveTo>
                  <a:lnTo>
                    <a:pt x="15502" y="4864"/>
                  </a:lnTo>
                  <a:lnTo>
                    <a:pt x="15502" y="43148"/>
                  </a:lnTo>
                  <a:lnTo>
                    <a:pt x="20247" y="43148"/>
                  </a:lnTo>
                  <a:lnTo>
                    <a:pt x="20247" y="4864"/>
                  </a:lnTo>
                  <a:lnTo>
                    <a:pt x="35749" y="4864"/>
                  </a:lnTo>
                  <a:lnTo>
                    <a:pt x="35749" y="0"/>
                  </a:lnTo>
                  <a:lnTo>
                    <a:pt x="0" y="0"/>
                  </a:lnTo>
                  <a:lnTo>
                    <a:pt x="0" y="4864"/>
                  </a:ln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43" name="Freeform 59">
              <a:extLst>
                <a:ext uri="{FF2B5EF4-FFF2-40B4-BE49-F238E27FC236}">
                  <a16:creationId xmlns:a16="http://schemas.microsoft.com/office/drawing/2014/main" id="{BB592196-2F9D-BA90-DB69-1177FF03D02B}"/>
                </a:ext>
              </a:extLst>
            </p:cNvPr>
            <p:cNvSpPr/>
            <p:nvPr/>
          </p:nvSpPr>
          <p:spPr>
            <a:xfrm>
              <a:off x="3672096" y="3049891"/>
              <a:ext cx="35739" cy="43147"/>
            </a:xfrm>
            <a:custGeom>
              <a:avLst/>
              <a:gdLst>
                <a:gd name="connsiteX0" fmla="*/ 0 w 35739"/>
                <a:gd name="connsiteY0" fmla="*/ 12082 h 43147"/>
                <a:gd name="connsiteX1" fmla="*/ 0 w 35739"/>
                <a:gd name="connsiteY1" fmla="*/ 31224 h 43147"/>
                <a:gd name="connsiteX2" fmla="*/ 12017 w 35739"/>
                <a:gd name="connsiteY2" fmla="*/ 43148 h 43147"/>
                <a:gd name="connsiteX3" fmla="*/ 35740 w 35739"/>
                <a:gd name="connsiteY3" fmla="*/ 43148 h 43147"/>
                <a:gd name="connsiteX4" fmla="*/ 35740 w 35739"/>
                <a:gd name="connsiteY4" fmla="*/ 38283 h 43147"/>
                <a:gd name="connsiteX5" fmla="*/ 12017 w 35739"/>
                <a:gd name="connsiteY5" fmla="*/ 38283 h 43147"/>
                <a:gd name="connsiteX6" fmla="*/ 4744 w 35739"/>
                <a:gd name="connsiteY6" fmla="*/ 31066 h 43147"/>
                <a:gd name="connsiteX7" fmla="*/ 4744 w 35739"/>
                <a:gd name="connsiteY7" fmla="*/ 23849 h 43147"/>
                <a:gd name="connsiteX8" fmla="*/ 35588 w 35739"/>
                <a:gd name="connsiteY8" fmla="*/ 23849 h 43147"/>
                <a:gd name="connsiteX9" fmla="*/ 35588 w 35739"/>
                <a:gd name="connsiteY9" fmla="*/ 19299 h 43147"/>
                <a:gd name="connsiteX10" fmla="*/ 4744 w 35739"/>
                <a:gd name="connsiteY10" fmla="*/ 19299 h 43147"/>
                <a:gd name="connsiteX11" fmla="*/ 4744 w 35739"/>
                <a:gd name="connsiteY11" fmla="*/ 12082 h 43147"/>
                <a:gd name="connsiteX12" fmla="*/ 12017 w 35739"/>
                <a:gd name="connsiteY12" fmla="*/ 4863 h 43147"/>
                <a:gd name="connsiteX13" fmla="*/ 35740 w 35739"/>
                <a:gd name="connsiteY13" fmla="*/ 4863 h 43147"/>
                <a:gd name="connsiteX14" fmla="*/ 35740 w 35739"/>
                <a:gd name="connsiteY14" fmla="*/ 0 h 43147"/>
                <a:gd name="connsiteX15" fmla="*/ 12017 w 35739"/>
                <a:gd name="connsiteY15" fmla="*/ 0 h 43147"/>
                <a:gd name="connsiteX16" fmla="*/ 0 w 35739"/>
                <a:gd name="connsiteY16" fmla="*/ 12082 h 4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739" h="43147">
                  <a:moveTo>
                    <a:pt x="0" y="12082"/>
                  </a:moveTo>
                  <a:lnTo>
                    <a:pt x="0" y="31224"/>
                  </a:lnTo>
                  <a:cubicBezTo>
                    <a:pt x="0" y="39225"/>
                    <a:pt x="4110" y="43148"/>
                    <a:pt x="12017" y="43148"/>
                  </a:cubicBezTo>
                  <a:lnTo>
                    <a:pt x="35740" y="43148"/>
                  </a:lnTo>
                  <a:lnTo>
                    <a:pt x="35740" y="38283"/>
                  </a:lnTo>
                  <a:lnTo>
                    <a:pt x="12017" y="38283"/>
                  </a:lnTo>
                  <a:cubicBezTo>
                    <a:pt x="7112" y="38283"/>
                    <a:pt x="4744" y="35930"/>
                    <a:pt x="4744" y="31066"/>
                  </a:cubicBezTo>
                  <a:lnTo>
                    <a:pt x="4744" y="23849"/>
                  </a:lnTo>
                  <a:lnTo>
                    <a:pt x="35588" y="23849"/>
                  </a:lnTo>
                  <a:lnTo>
                    <a:pt x="35588" y="19299"/>
                  </a:lnTo>
                  <a:lnTo>
                    <a:pt x="4744" y="19299"/>
                  </a:lnTo>
                  <a:lnTo>
                    <a:pt x="4744" y="12082"/>
                  </a:lnTo>
                  <a:cubicBezTo>
                    <a:pt x="4744" y="7217"/>
                    <a:pt x="7112" y="4863"/>
                    <a:pt x="12017" y="4863"/>
                  </a:cubicBezTo>
                  <a:lnTo>
                    <a:pt x="35740" y="4863"/>
                  </a:lnTo>
                  <a:lnTo>
                    <a:pt x="35740" y="0"/>
                  </a:lnTo>
                  <a:lnTo>
                    <a:pt x="12017" y="0"/>
                  </a:lnTo>
                  <a:cubicBezTo>
                    <a:pt x="3949" y="157"/>
                    <a:pt x="0" y="4236"/>
                    <a:pt x="0" y="12082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44" name="Freeform 60">
              <a:extLst>
                <a:ext uri="{FF2B5EF4-FFF2-40B4-BE49-F238E27FC236}">
                  <a16:creationId xmlns:a16="http://schemas.microsoft.com/office/drawing/2014/main" id="{737C8D6E-311E-BBED-4E97-7073B8B14143}"/>
                </a:ext>
              </a:extLst>
            </p:cNvPr>
            <p:cNvSpPr/>
            <p:nvPr/>
          </p:nvSpPr>
          <p:spPr>
            <a:xfrm>
              <a:off x="3719701" y="3050048"/>
              <a:ext cx="51402" cy="42991"/>
            </a:xfrm>
            <a:custGeom>
              <a:avLst/>
              <a:gdLst>
                <a:gd name="connsiteX0" fmla="*/ 38912 w 51402"/>
                <a:gd name="connsiteY0" fmla="*/ 0 h 42991"/>
                <a:gd name="connsiteX1" fmla="*/ 35115 w 51402"/>
                <a:gd name="connsiteY1" fmla="*/ 0 h 42991"/>
                <a:gd name="connsiteX2" fmla="*/ 25465 w 51402"/>
                <a:gd name="connsiteY2" fmla="*/ 3766 h 42991"/>
                <a:gd name="connsiteX3" fmla="*/ 15815 w 51402"/>
                <a:gd name="connsiteY3" fmla="*/ 0 h 42991"/>
                <a:gd name="connsiteX4" fmla="*/ 12017 w 51402"/>
                <a:gd name="connsiteY4" fmla="*/ 0 h 42991"/>
                <a:gd name="connsiteX5" fmla="*/ 0 w 51402"/>
                <a:gd name="connsiteY5" fmla="*/ 11925 h 42991"/>
                <a:gd name="connsiteX6" fmla="*/ 0 w 51402"/>
                <a:gd name="connsiteY6" fmla="*/ 42991 h 42991"/>
                <a:gd name="connsiteX7" fmla="*/ 4905 w 51402"/>
                <a:gd name="connsiteY7" fmla="*/ 42991 h 42991"/>
                <a:gd name="connsiteX8" fmla="*/ 4905 w 51402"/>
                <a:gd name="connsiteY8" fmla="*/ 11925 h 42991"/>
                <a:gd name="connsiteX9" fmla="*/ 12178 w 51402"/>
                <a:gd name="connsiteY9" fmla="*/ 4707 h 42991"/>
                <a:gd name="connsiteX10" fmla="*/ 15976 w 51402"/>
                <a:gd name="connsiteY10" fmla="*/ 4707 h 42991"/>
                <a:gd name="connsiteX11" fmla="*/ 23249 w 51402"/>
                <a:gd name="connsiteY11" fmla="*/ 11925 h 42991"/>
                <a:gd name="connsiteX12" fmla="*/ 23249 w 51402"/>
                <a:gd name="connsiteY12" fmla="*/ 42991 h 42991"/>
                <a:gd name="connsiteX13" fmla="*/ 28154 w 51402"/>
                <a:gd name="connsiteY13" fmla="*/ 42991 h 42991"/>
                <a:gd name="connsiteX14" fmla="*/ 28154 w 51402"/>
                <a:gd name="connsiteY14" fmla="*/ 11925 h 42991"/>
                <a:gd name="connsiteX15" fmla="*/ 35427 w 51402"/>
                <a:gd name="connsiteY15" fmla="*/ 4707 h 42991"/>
                <a:gd name="connsiteX16" fmla="*/ 39224 w 51402"/>
                <a:gd name="connsiteY16" fmla="*/ 4707 h 42991"/>
                <a:gd name="connsiteX17" fmla="*/ 46497 w 51402"/>
                <a:gd name="connsiteY17" fmla="*/ 11925 h 42991"/>
                <a:gd name="connsiteX18" fmla="*/ 46497 w 51402"/>
                <a:gd name="connsiteY18" fmla="*/ 42991 h 42991"/>
                <a:gd name="connsiteX19" fmla="*/ 51403 w 51402"/>
                <a:gd name="connsiteY19" fmla="*/ 42991 h 42991"/>
                <a:gd name="connsiteX20" fmla="*/ 51403 w 51402"/>
                <a:gd name="connsiteY20" fmla="*/ 11925 h 42991"/>
                <a:gd name="connsiteX21" fmla="*/ 38912 w 51402"/>
                <a:gd name="connsiteY21" fmla="*/ 0 h 4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1402" h="42991">
                  <a:moveTo>
                    <a:pt x="38912" y="0"/>
                  </a:moveTo>
                  <a:lnTo>
                    <a:pt x="35115" y="0"/>
                  </a:lnTo>
                  <a:cubicBezTo>
                    <a:pt x="30683" y="0"/>
                    <a:pt x="27520" y="1256"/>
                    <a:pt x="25465" y="3766"/>
                  </a:cubicBezTo>
                  <a:cubicBezTo>
                    <a:pt x="23410" y="1256"/>
                    <a:pt x="20247" y="0"/>
                    <a:pt x="15815" y="0"/>
                  </a:cubicBezTo>
                  <a:lnTo>
                    <a:pt x="12017" y="0"/>
                  </a:lnTo>
                  <a:cubicBezTo>
                    <a:pt x="3958" y="0"/>
                    <a:pt x="0" y="4079"/>
                    <a:pt x="0" y="11925"/>
                  </a:cubicBezTo>
                  <a:lnTo>
                    <a:pt x="0" y="42991"/>
                  </a:lnTo>
                  <a:lnTo>
                    <a:pt x="4905" y="42991"/>
                  </a:lnTo>
                  <a:lnTo>
                    <a:pt x="4905" y="11925"/>
                  </a:lnTo>
                  <a:cubicBezTo>
                    <a:pt x="4905" y="7061"/>
                    <a:pt x="7273" y="4707"/>
                    <a:pt x="12178" y="4707"/>
                  </a:cubicBezTo>
                  <a:lnTo>
                    <a:pt x="15976" y="4707"/>
                  </a:lnTo>
                  <a:cubicBezTo>
                    <a:pt x="20881" y="4707"/>
                    <a:pt x="23249" y="7061"/>
                    <a:pt x="23249" y="11925"/>
                  </a:cubicBezTo>
                  <a:lnTo>
                    <a:pt x="23249" y="42991"/>
                  </a:lnTo>
                  <a:lnTo>
                    <a:pt x="28154" y="42991"/>
                  </a:lnTo>
                  <a:lnTo>
                    <a:pt x="28154" y="11925"/>
                  </a:lnTo>
                  <a:cubicBezTo>
                    <a:pt x="28154" y="7061"/>
                    <a:pt x="30522" y="4707"/>
                    <a:pt x="35427" y="4707"/>
                  </a:cubicBezTo>
                  <a:lnTo>
                    <a:pt x="39224" y="4707"/>
                  </a:lnTo>
                  <a:cubicBezTo>
                    <a:pt x="44130" y="4707"/>
                    <a:pt x="46497" y="7061"/>
                    <a:pt x="46497" y="11925"/>
                  </a:cubicBezTo>
                  <a:lnTo>
                    <a:pt x="46497" y="42991"/>
                  </a:lnTo>
                  <a:lnTo>
                    <a:pt x="51403" y="42991"/>
                  </a:lnTo>
                  <a:lnTo>
                    <a:pt x="51403" y="11925"/>
                  </a:lnTo>
                  <a:cubicBezTo>
                    <a:pt x="50929" y="4079"/>
                    <a:pt x="46971" y="0"/>
                    <a:pt x="38912" y="0"/>
                  </a:cubicBezTo>
                  <a:close/>
                </a:path>
              </a:pathLst>
            </a:custGeom>
            <a:solidFill>
              <a:srgbClr val="000000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45" name="Freeform 61">
              <a:extLst>
                <a:ext uri="{FF2B5EF4-FFF2-40B4-BE49-F238E27FC236}">
                  <a16:creationId xmlns:a16="http://schemas.microsoft.com/office/drawing/2014/main" id="{ABFA929C-A7D8-AB85-40C2-E054EB09424F}"/>
                </a:ext>
              </a:extLst>
            </p:cNvPr>
            <p:cNvSpPr/>
            <p:nvPr/>
          </p:nvSpPr>
          <p:spPr>
            <a:xfrm>
              <a:off x="2546570" y="2818461"/>
              <a:ext cx="589331" cy="486239"/>
            </a:xfrm>
            <a:custGeom>
              <a:avLst/>
              <a:gdLst>
                <a:gd name="connsiteX0" fmla="*/ 56466 w 589331"/>
                <a:gd name="connsiteY0" fmla="*/ 383938 h 486239"/>
                <a:gd name="connsiteX1" fmla="*/ 360622 w 589331"/>
                <a:gd name="connsiteY1" fmla="*/ 90846 h 486239"/>
                <a:gd name="connsiteX2" fmla="*/ 589332 w 589331"/>
                <a:gd name="connsiteY2" fmla="*/ 190792 h 486239"/>
                <a:gd name="connsiteX3" fmla="*/ 304156 w 589331"/>
                <a:gd name="connsiteY3" fmla="*/ 0 h 486239"/>
                <a:gd name="connsiteX4" fmla="*/ 0 w 589331"/>
                <a:gd name="connsiteY4" fmla="*/ 293093 h 486239"/>
                <a:gd name="connsiteX5" fmla="*/ 75446 w 589331"/>
                <a:gd name="connsiteY5" fmla="*/ 486239 h 486239"/>
                <a:gd name="connsiteX6" fmla="*/ 56466 w 589331"/>
                <a:gd name="connsiteY6" fmla="*/ 383938 h 48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331" h="486239">
                  <a:moveTo>
                    <a:pt x="56466" y="383938"/>
                  </a:moveTo>
                  <a:cubicBezTo>
                    <a:pt x="56466" y="222016"/>
                    <a:pt x="192648" y="90846"/>
                    <a:pt x="360622" y="90846"/>
                  </a:cubicBezTo>
                  <a:cubicBezTo>
                    <a:pt x="451885" y="90846"/>
                    <a:pt x="533657" y="129600"/>
                    <a:pt x="589332" y="190792"/>
                  </a:cubicBezTo>
                  <a:cubicBezTo>
                    <a:pt x="546311" y="79392"/>
                    <a:pt x="434802" y="0"/>
                    <a:pt x="304156" y="0"/>
                  </a:cubicBezTo>
                  <a:cubicBezTo>
                    <a:pt x="136182" y="0"/>
                    <a:pt x="0" y="131170"/>
                    <a:pt x="0" y="293093"/>
                  </a:cubicBezTo>
                  <a:cubicBezTo>
                    <a:pt x="0" y="367150"/>
                    <a:pt x="28628" y="434619"/>
                    <a:pt x="75446" y="486239"/>
                  </a:cubicBezTo>
                  <a:cubicBezTo>
                    <a:pt x="63109" y="454231"/>
                    <a:pt x="56466" y="419869"/>
                    <a:pt x="56466" y="383938"/>
                  </a:cubicBezTo>
                  <a:close/>
                </a:path>
              </a:pathLst>
            </a:custGeom>
            <a:solidFill>
              <a:srgbClr val="F9B513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46" name="Freeform 62">
              <a:extLst>
                <a:ext uri="{FF2B5EF4-FFF2-40B4-BE49-F238E27FC236}">
                  <a16:creationId xmlns:a16="http://schemas.microsoft.com/office/drawing/2014/main" id="{C5803883-F620-CD7F-0FAD-342C73930EA6}"/>
                </a:ext>
              </a:extLst>
            </p:cNvPr>
            <p:cNvSpPr/>
            <p:nvPr/>
          </p:nvSpPr>
          <p:spPr>
            <a:xfrm>
              <a:off x="2792836" y="2943033"/>
              <a:ext cx="361744" cy="424427"/>
            </a:xfrm>
            <a:custGeom>
              <a:avLst/>
              <a:gdLst>
                <a:gd name="connsiteX0" fmla="*/ 254650 w 361744"/>
                <a:gd name="connsiteY0" fmla="*/ 367630 h 424427"/>
                <a:gd name="connsiteX1" fmla="*/ 184107 w 361744"/>
                <a:gd name="connsiteY1" fmla="*/ 68732 h 424427"/>
                <a:gd name="connsiteX2" fmla="*/ 0 w 361744"/>
                <a:gd name="connsiteY2" fmla="*/ 44569 h 424427"/>
                <a:gd name="connsiteX3" fmla="*/ 256547 w 361744"/>
                <a:gd name="connsiteY3" fmla="*/ 33271 h 424427"/>
                <a:gd name="connsiteX4" fmla="*/ 327090 w 361744"/>
                <a:gd name="connsiteY4" fmla="*/ 332170 h 424427"/>
                <a:gd name="connsiteX5" fmla="*/ 200873 w 361744"/>
                <a:gd name="connsiteY5" fmla="*/ 424428 h 424427"/>
                <a:gd name="connsiteX6" fmla="*/ 254650 w 361744"/>
                <a:gd name="connsiteY6" fmla="*/ 367630 h 424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744" h="424427">
                  <a:moveTo>
                    <a:pt x="254650" y="367630"/>
                  </a:moveTo>
                  <a:cubicBezTo>
                    <a:pt x="320763" y="266271"/>
                    <a:pt x="289130" y="132434"/>
                    <a:pt x="184107" y="68732"/>
                  </a:cubicBezTo>
                  <a:cubicBezTo>
                    <a:pt x="127008" y="34213"/>
                    <a:pt x="59945" y="27310"/>
                    <a:pt x="0" y="44569"/>
                  </a:cubicBezTo>
                  <a:cubicBezTo>
                    <a:pt x="72440" y="-8778"/>
                    <a:pt x="174774" y="-16310"/>
                    <a:pt x="256547" y="33271"/>
                  </a:cubicBezTo>
                  <a:cubicBezTo>
                    <a:pt x="361729" y="96973"/>
                    <a:pt x="393362" y="230811"/>
                    <a:pt x="327090" y="332170"/>
                  </a:cubicBezTo>
                  <a:cubicBezTo>
                    <a:pt x="296880" y="378456"/>
                    <a:pt x="251328" y="409993"/>
                    <a:pt x="200873" y="424428"/>
                  </a:cubicBezTo>
                  <a:cubicBezTo>
                    <a:pt x="221751" y="409052"/>
                    <a:pt x="239940" y="390066"/>
                    <a:pt x="254650" y="367630"/>
                  </a:cubicBezTo>
                  <a:close/>
                </a:path>
              </a:pathLst>
            </a:custGeom>
            <a:solidFill>
              <a:srgbClr val="0092DA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47" name="Freeform 63">
              <a:extLst>
                <a:ext uri="{FF2B5EF4-FFF2-40B4-BE49-F238E27FC236}">
                  <a16:creationId xmlns:a16="http://schemas.microsoft.com/office/drawing/2014/main" id="{8588577F-7B70-89E4-19DB-A3FE68FA3EE4}"/>
                </a:ext>
              </a:extLst>
            </p:cNvPr>
            <p:cNvSpPr/>
            <p:nvPr/>
          </p:nvSpPr>
          <p:spPr>
            <a:xfrm>
              <a:off x="2690344" y="3127715"/>
              <a:ext cx="320852" cy="276666"/>
            </a:xfrm>
            <a:custGeom>
              <a:avLst/>
              <a:gdLst>
                <a:gd name="connsiteX0" fmla="*/ 48873 w 320852"/>
                <a:gd name="connsiteY0" fmla="*/ 214014 h 276666"/>
                <a:gd name="connsiteX1" fmla="*/ 271257 w 320852"/>
                <a:gd name="connsiteY1" fmla="*/ 133523 h 276666"/>
                <a:gd name="connsiteX2" fmla="*/ 271257 w 320852"/>
                <a:gd name="connsiteY2" fmla="*/ 0 h 276666"/>
                <a:gd name="connsiteX3" fmla="*/ 305738 w 320852"/>
                <a:gd name="connsiteY3" fmla="*/ 181692 h 276666"/>
                <a:gd name="connsiteX4" fmla="*/ 83513 w 320852"/>
                <a:gd name="connsiteY4" fmla="*/ 262183 h 276666"/>
                <a:gd name="connsiteX5" fmla="*/ 0 w 320852"/>
                <a:gd name="connsiteY5" fmla="*/ 181535 h 276666"/>
                <a:gd name="connsiteX6" fmla="*/ 48873 w 320852"/>
                <a:gd name="connsiteY6" fmla="*/ 214014 h 276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0852" h="276666">
                  <a:moveTo>
                    <a:pt x="48873" y="214014"/>
                  </a:moveTo>
                  <a:cubicBezTo>
                    <a:pt x="133335" y="250886"/>
                    <a:pt x="232822" y="214799"/>
                    <a:pt x="271257" y="133523"/>
                  </a:cubicBezTo>
                  <a:cubicBezTo>
                    <a:pt x="292135" y="89434"/>
                    <a:pt x="290554" y="40951"/>
                    <a:pt x="271257" y="0"/>
                  </a:cubicBezTo>
                  <a:cubicBezTo>
                    <a:pt x="319657" y="46286"/>
                    <a:pt x="335632" y="118304"/>
                    <a:pt x="305738" y="181692"/>
                  </a:cubicBezTo>
                  <a:cubicBezTo>
                    <a:pt x="267462" y="263124"/>
                    <a:pt x="167816" y="299055"/>
                    <a:pt x="83513" y="262183"/>
                  </a:cubicBezTo>
                  <a:cubicBezTo>
                    <a:pt x="44920" y="245238"/>
                    <a:pt x="16133" y="216054"/>
                    <a:pt x="0" y="181535"/>
                  </a:cubicBezTo>
                  <a:cubicBezTo>
                    <a:pt x="13603" y="194715"/>
                    <a:pt x="30052" y="205855"/>
                    <a:pt x="48873" y="214014"/>
                  </a:cubicBezTo>
                  <a:close/>
                </a:path>
              </a:pathLst>
            </a:custGeom>
            <a:solidFill>
              <a:srgbClr val="F9B513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  <p:sp>
          <p:nvSpPr>
            <p:cNvPr id="148" name="Freeform 64">
              <a:extLst>
                <a:ext uri="{FF2B5EF4-FFF2-40B4-BE49-F238E27FC236}">
                  <a16:creationId xmlns:a16="http://schemas.microsoft.com/office/drawing/2014/main" id="{A4016EF1-3D41-433D-6345-B40CDF39A842}"/>
                </a:ext>
              </a:extLst>
            </p:cNvPr>
            <p:cNvSpPr/>
            <p:nvPr/>
          </p:nvSpPr>
          <p:spPr>
            <a:xfrm>
              <a:off x="2669934" y="3049734"/>
              <a:ext cx="178893" cy="244846"/>
            </a:xfrm>
            <a:custGeom>
              <a:avLst/>
              <a:gdLst>
                <a:gd name="connsiteX0" fmla="*/ 82727 w 178893"/>
                <a:gd name="connsiteY0" fmla="*/ 24477 h 244846"/>
                <a:gd name="connsiteX1" fmla="*/ 80988 w 178893"/>
                <a:gd name="connsiteY1" fmla="*/ 197697 h 244846"/>
                <a:gd name="connsiteX2" fmla="*/ 178894 w 178893"/>
                <a:gd name="connsiteY2" fmla="*/ 234255 h 244846"/>
                <a:gd name="connsiteX3" fmla="*/ 36384 w 178893"/>
                <a:gd name="connsiteY3" fmla="*/ 208052 h 244846"/>
                <a:gd name="connsiteX4" fmla="*/ 38125 w 178893"/>
                <a:gd name="connsiteY4" fmla="*/ 34832 h 244846"/>
                <a:gd name="connsiteX5" fmla="*/ 120055 w 178893"/>
                <a:gd name="connsiteY5" fmla="*/ 0 h 244846"/>
                <a:gd name="connsiteX6" fmla="*/ 82727 w 178893"/>
                <a:gd name="connsiteY6" fmla="*/ 24477 h 24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893" h="244846">
                  <a:moveTo>
                    <a:pt x="82727" y="24477"/>
                  </a:moveTo>
                  <a:cubicBezTo>
                    <a:pt x="32589" y="71862"/>
                    <a:pt x="31798" y="149371"/>
                    <a:pt x="80988" y="197697"/>
                  </a:cubicBezTo>
                  <a:cubicBezTo>
                    <a:pt x="107718" y="223899"/>
                    <a:pt x="143622" y="236138"/>
                    <a:pt x="178894" y="234255"/>
                  </a:cubicBezTo>
                  <a:cubicBezTo>
                    <a:pt x="131760" y="254496"/>
                    <a:pt x="74661" y="245708"/>
                    <a:pt x="36384" y="208052"/>
                  </a:cubicBezTo>
                  <a:cubicBezTo>
                    <a:pt x="-12805" y="159726"/>
                    <a:pt x="-12015" y="82217"/>
                    <a:pt x="38125" y="34832"/>
                  </a:cubicBezTo>
                  <a:cubicBezTo>
                    <a:pt x="61059" y="13181"/>
                    <a:pt x="90319" y="1570"/>
                    <a:pt x="120055" y="0"/>
                  </a:cubicBezTo>
                  <a:cubicBezTo>
                    <a:pt x="106611" y="5806"/>
                    <a:pt x="93958" y="13965"/>
                    <a:pt x="82727" y="24477"/>
                  </a:cubicBezTo>
                  <a:close/>
                </a:path>
              </a:pathLst>
            </a:custGeom>
            <a:solidFill>
              <a:srgbClr val="0092DA"/>
            </a:solidFill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A" sz="1800"/>
            </a:p>
          </p:txBody>
        </p:sp>
      </p:grpSp>
      <p:pic>
        <p:nvPicPr>
          <p:cNvPr id="151" name="Graphic 14">
            <a:extLst>
              <a:ext uri="{FF2B5EF4-FFF2-40B4-BE49-F238E27FC236}">
                <a16:creationId xmlns:a16="http://schemas.microsoft.com/office/drawing/2014/main" id="{7ABFFE6D-356B-0743-CDF5-A94A5D0BF2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71605" y="1792192"/>
            <a:ext cx="1632985" cy="477119"/>
          </a:xfrm>
          <a:prstGeom prst="rect">
            <a:avLst/>
          </a:prstGeom>
        </p:spPr>
      </p:pic>
      <p:pic>
        <p:nvPicPr>
          <p:cNvPr id="153" name="Graphic 110">
            <a:extLst>
              <a:ext uri="{FF2B5EF4-FFF2-40B4-BE49-F238E27FC236}">
                <a16:creationId xmlns:a16="http://schemas.microsoft.com/office/drawing/2014/main" id="{17FEB210-CF5D-BA3C-2901-2D42672B50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0308" y="1738964"/>
            <a:ext cx="1617280" cy="589386"/>
          </a:xfrm>
          <a:prstGeom prst="rect">
            <a:avLst/>
          </a:prstGeom>
        </p:spPr>
      </p:pic>
      <p:pic>
        <p:nvPicPr>
          <p:cNvPr id="155" name="Picture 37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BE22D051-93F9-DB04-49D9-B96F2F0DB3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5582" y="4797326"/>
            <a:ext cx="1360090" cy="237058"/>
          </a:xfrm>
          <a:prstGeom prst="rect">
            <a:avLst/>
          </a:prstGeom>
        </p:spPr>
      </p:pic>
      <p:pic>
        <p:nvPicPr>
          <p:cNvPr id="157" name="Picture 8" descr="A logo of a motorcycle club&#10;&#10;AI-generated content may be incorrect.">
            <a:extLst>
              <a:ext uri="{FF2B5EF4-FFF2-40B4-BE49-F238E27FC236}">
                <a16:creationId xmlns:a16="http://schemas.microsoft.com/office/drawing/2014/main" id="{504CCDC4-C14A-CE17-E0D5-7C0BACA068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5236" y="4551960"/>
            <a:ext cx="913905" cy="729643"/>
          </a:xfrm>
          <a:prstGeom prst="rect">
            <a:avLst/>
          </a:prstGeom>
        </p:spPr>
      </p:pic>
      <p:pic>
        <p:nvPicPr>
          <p:cNvPr id="159" name="Picture 52" descr="A blue and yellow logo&#10;&#10;Description automatically generated">
            <a:extLst>
              <a:ext uri="{FF2B5EF4-FFF2-40B4-BE49-F238E27FC236}">
                <a16:creationId xmlns:a16="http://schemas.microsoft.com/office/drawing/2014/main" id="{0114B014-2C7E-1B8D-3804-EC94CFAB55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194" y="4447143"/>
            <a:ext cx="910040" cy="934851"/>
          </a:xfrm>
          <a:prstGeom prst="rect">
            <a:avLst/>
          </a:prstGeom>
        </p:spPr>
      </p:pic>
      <p:pic>
        <p:nvPicPr>
          <p:cNvPr id="161" name="Picture 133" descr="A blue and black logo&#10;&#10;AI-generated content may be incorrect.">
            <a:extLst>
              <a:ext uri="{FF2B5EF4-FFF2-40B4-BE49-F238E27FC236}">
                <a16:creationId xmlns:a16="http://schemas.microsoft.com/office/drawing/2014/main" id="{D6991C93-C389-45A2-B2CD-A83A71F0D5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94036" y="4690871"/>
            <a:ext cx="1127078" cy="449710"/>
          </a:xfrm>
          <a:prstGeom prst="rect">
            <a:avLst/>
          </a:prstGeom>
        </p:spPr>
      </p:pic>
      <p:grpSp>
        <p:nvGrpSpPr>
          <p:cNvPr id="172" name="Group 1238">
            <a:extLst>
              <a:ext uri="{FF2B5EF4-FFF2-40B4-BE49-F238E27FC236}">
                <a16:creationId xmlns:a16="http://schemas.microsoft.com/office/drawing/2014/main" id="{2F2C291B-6AD2-2F9A-CD1A-B7EF59EC23AE}"/>
              </a:ext>
            </a:extLst>
          </p:cNvPr>
          <p:cNvGrpSpPr>
            <a:grpSpLocks noChangeAspect="1"/>
          </p:cNvGrpSpPr>
          <p:nvPr/>
        </p:nvGrpSpPr>
        <p:grpSpPr>
          <a:xfrm>
            <a:off x="1078407" y="3385832"/>
            <a:ext cx="1702451" cy="155273"/>
            <a:chOff x="5221766" y="1862119"/>
            <a:chExt cx="7672114" cy="737230"/>
          </a:xfrm>
        </p:grpSpPr>
        <p:sp>
          <p:nvSpPr>
            <p:cNvPr id="163" name="Freeform 1239">
              <a:extLst>
                <a:ext uri="{FF2B5EF4-FFF2-40B4-BE49-F238E27FC236}">
                  <a16:creationId xmlns:a16="http://schemas.microsoft.com/office/drawing/2014/main" id="{5D340331-87F2-01DA-DA53-55512DF196B5}"/>
                </a:ext>
              </a:extLst>
            </p:cNvPr>
            <p:cNvSpPr/>
            <p:nvPr/>
          </p:nvSpPr>
          <p:spPr>
            <a:xfrm>
              <a:off x="5221766" y="1866672"/>
              <a:ext cx="739342" cy="728032"/>
            </a:xfrm>
            <a:custGeom>
              <a:avLst/>
              <a:gdLst>
                <a:gd name="connsiteX0" fmla="*/ 0 w 739342"/>
                <a:gd name="connsiteY0" fmla="*/ 728033 h 728032"/>
                <a:gd name="connsiteX1" fmla="*/ 739342 w 739342"/>
                <a:gd name="connsiteY1" fmla="*/ 728033 h 728032"/>
                <a:gd name="connsiteX2" fmla="*/ 739342 w 739342"/>
                <a:gd name="connsiteY2" fmla="*/ 0 h 728032"/>
                <a:gd name="connsiteX3" fmla="*/ 0 w 739342"/>
                <a:gd name="connsiteY3" fmla="*/ 0 h 728032"/>
                <a:gd name="connsiteX4" fmla="*/ 0 w 739342"/>
                <a:gd name="connsiteY4" fmla="*/ 728033 h 728032"/>
                <a:gd name="connsiteX5" fmla="*/ 366034 w 739342"/>
                <a:gd name="connsiteY5" fmla="*/ 143739 h 728032"/>
                <a:gd name="connsiteX6" fmla="*/ 372450 w 739342"/>
                <a:gd name="connsiteY6" fmla="*/ 143309 h 728032"/>
                <a:gd name="connsiteX7" fmla="*/ 532892 w 739342"/>
                <a:gd name="connsiteY7" fmla="*/ 557723 h 728032"/>
                <a:gd name="connsiteX8" fmla="*/ 205807 w 739342"/>
                <a:gd name="connsiteY8" fmla="*/ 557723 h 728032"/>
                <a:gd name="connsiteX9" fmla="*/ 366034 w 739342"/>
                <a:gd name="connsiteY9" fmla="*/ 143739 h 72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342" h="728032">
                  <a:moveTo>
                    <a:pt x="0" y="728033"/>
                  </a:moveTo>
                  <a:lnTo>
                    <a:pt x="739342" y="728033"/>
                  </a:lnTo>
                  <a:lnTo>
                    <a:pt x="739342" y="0"/>
                  </a:lnTo>
                  <a:lnTo>
                    <a:pt x="0" y="0"/>
                  </a:lnTo>
                  <a:lnTo>
                    <a:pt x="0" y="728033"/>
                  </a:lnTo>
                  <a:close/>
                  <a:moveTo>
                    <a:pt x="366034" y="143739"/>
                  </a:moveTo>
                  <a:cubicBezTo>
                    <a:pt x="368173" y="143595"/>
                    <a:pt x="370311" y="143453"/>
                    <a:pt x="372450" y="143309"/>
                  </a:cubicBezTo>
                  <a:cubicBezTo>
                    <a:pt x="425567" y="280507"/>
                    <a:pt x="478683" y="417704"/>
                    <a:pt x="532892" y="557723"/>
                  </a:cubicBezTo>
                  <a:lnTo>
                    <a:pt x="205807" y="557723"/>
                  </a:lnTo>
                  <a:cubicBezTo>
                    <a:pt x="259545" y="418877"/>
                    <a:pt x="312790" y="281309"/>
                    <a:pt x="366034" y="143739"/>
                  </a:cubicBezTo>
                  <a:close/>
                </a:path>
              </a:pathLst>
            </a:custGeom>
            <a:solidFill>
              <a:srgbClr val="07142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164" name="Freeform 1240">
              <a:extLst>
                <a:ext uri="{FF2B5EF4-FFF2-40B4-BE49-F238E27FC236}">
                  <a16:creationId xmlns:a16="http://schemas.microsoft.com/office/drawing/2014/main" id="{DDFEAD1F-C2C8-19DD-0612-9DDFF546EB6B}"/>
                </a:ext>
              </a:extLst>
            </p:cNvPr>
            <p:cNvSpPr/>
            <p:nvPr/>
          </p:nvSpPr>
          <p:spPr>
            <a:xfrm>
              <a:off x="9181640" y="1865228"/>
              <a:ext cx="645260" cy="731160"/>
            </a:xfrm>
            <a:custGeom>
              <a:avLst/>
              <a:gdLst>
                <a:gd name="connsiteX0" fmla="*/ 500096 w 645260"/>
                <a:gd name="connsiteY0" fmla="*/ 31218 h 731160"/>
                <a:gd name="connsiteX1" fmla="*/ 499725 w 645260"/>
                <a:gd name="connsiteY1" fmla="*/ 445081 h 731160"/>
                <a:gd name="connsiteX2" fmla="*/ 485820 w 645260"/>
                <a:gd name="connsiteY2" fmla="*/ 487073 h 731160"/>
                <a:gd name="connsiteX3" fmla="*/ 451949 w 645260"/>
                <a:gd name="connsiteY3" fmla="*/ 456600 h 731160"/>
                <a:gd name="connsiteX4" fmla="*/ 203343 w 645260"/>
                <a:gd name="connsiteY4" fmla="*/ 20502 h 731160"/>
                <a:gd name="connsiteX5" fmla="*/ 183300 w 645260"/>
                <a:gd name="connsiteY5" fmla="*/ 1025 h 731160"/>
                <a:gd name="connsiteX6" fmla="*/ 0 w 645260"/>
                <a:gd name="connsiteY6" fmla="*/ 136 h 731160"/>
                <a:gd name="connsiteX7" fmla="*/ 0 w 645260"/>
                <a:gd name="connsiteY7" fmla="*/ 729707 h 731160"/>
                <a:gd name="connsiteX8" fmla="*/ 144736 w 645260"/>
                <a:gd name="connsiteY8" fmla="*/ 729707 h 731160"/>
                <a:gd name="connsiteX9" fmla="*/ 144736 w 645260"/>
                <a:gd name="connsiteY9" fmla="*/ 700348 h 731160"/>
                <a:gd name="connsiteX10" fmla="*/ 145041 w 645260"/>
                <a:gd name="connsiteY10" fmla="*/ 286486 h 731160"/>
                <a:gd name="connsiteX11" fmla="*/ 159431 w 645260"/>
                <a:gd name="connsiteY11" fmla="*/ 244379 h 731160"/>
                <a:gd name="connsiteX12" fmla="*/ 193397 w 645260"/>
                <a:gd name="connsiteY12" fmla="*/ 274441 h 731160"/>
                <a:gd name="connsiteX13" fmla="*/ 443079 w 645260"/>
                <a:gd name="connsiteY13" fmla="*/ 712645 h 731160"/>
                <a:gd name="connsiteX14" fmla="*/ 461952 w 645260"/>
                <a:gd name="connsiteY14" fmla="*/ 730249 h 731160"/>
                <a:gd name="connsiteX15" fmla="*/ 645261 w 645260"/>
                <a:gd name="connsiteY15" fmla="*/ 731049 h 731160"/>
                <a:gd name="connsiteX16" fmla="*/ 645261 w 645260"/>
                <a:gd name="connsiteY16" fmla="*/ 1763 h 731160"/>
                <a:gd name="connsiteX17" fmla="*/ 500096 w 645260"/>
                <a:gd name="connsiteY17" fmla="*/ 1763 h 731160"/>
                <a:gd name="connsiteX18" fmla="*/ 500096 w 645260"/>
                <a:gd name="connsiteY18" fmla="*/ 31218 h 73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5260" h="731160">
                  <a:moveTo>
                    <a:pt x="500096" y="31218"/>
                  </a:moveTo>
                  <a:cubicBezTo>
                    <a:pt x="500096" y="169173"/>
                    <a:pt x="500363" y="307129"/>
                    <a:pt x="499725" y="445081"/>
                  </a:cubicBezTo>
                  <a:cubicBezTo>
                    <a:pt x="499649" y="459940"/>
                    <a:pt x="508842" y="482000"/>
                    <a:pt x="485820" y="487073"/>
                  </a:cubicBezTo>
                  <a:cubicBezTo>
                    <a:pt x="464816" y="491702"/>
                    <a:pt x="459753" y="470274"/>
                    <a:pt x="451949" y="456600"/>
                  </a:cubicBezTo>
                  <a:cubicBezTo>
                    <a:pt x="368979" y="311289"/>
                    <a:pt x="286456" y="165730"/>
                    <a:pt x="203343" y="20502"/>
                  </a:cubicBezTo>
                  <a:cubicBezTo>
                    <a:pt x="198784" y="12530"/>
                    <a:pt x="190238" y="1200"/>
                    <a:pt x="183300" y="1025"/>
                  </a:cubicBezTo>
                  <a:cubicBezTo>
                    <a:pt x="122599" y="-513"/>
                    <a:pt x="61842" y="136"/>
                    <a:pt x="0" y="136"/>
                  </a:cubicBezTo>
                  <a:lnTo>
                    <a:pt x="0" y="729707"/>
                  </a:lnTo>
                  <a:lnTo>
                    <a:pt x="144736" y="729707"/>
                  </a:lnTo>
                  <a:lnTo>
                    <a:pt x="144736" y="700348"/>
                  </a:lnTo>
                  <a:cubicBezTo>
                    <a:pt x="144727" y="562393"/>
                    <a:pt x="144498" y="424438"/>
                    <a:pt x="145041" y="286486"/>
                  </a:cubicBezTo>
                  <a:cubicBezTo>
                    <a:pt x="145098" y="271384"/>
                    <a:pt x="137180" y="249705"/>
                    <a:pt x="159431" y="244379"/>
                  </a:cubicBezTo>
                  <a:cubicBezTo>
                    <a:pt x="180749" y="239274"/>
                    <a:pt x="185641" y="260850"/>
                    <a:pt x="193397" y="274441"/>
                  </a:cubicBezTo>
                  <a:cubicBezTo>
                    <a:pt x="276748" y="420441"/>
                    <a:pt x="359623" y="566704"/>
                    <a:pt x="443079" y="712645"/>
                  </a:cubicBezTo>
                  <a:cubicBezTo>
                    <a:pt x="447257" y="719957"/>
                    <a:pt x="455432" y="730104"/>
                    <a:pt x="461952" y="730249"/>
                  </a:cubicBezTo>
                  <a:cubicBezTo>
                    <a:pt x="522709" y="731599"/>
                    <a:pt x="583504" y="731049"/>
                    <a:pt x="645261" y="731049"/>
                  </a:cubicBezTo>
                  <a:lnTo>
                    <a:pt x="645261" y="1763"/>
                  </a:lnTo>
                  <a:lnTo>
                    <a:pt x="500096" y="1763"/>
                  </a:lnTo>
                  <a:lnTo>
                    <a:pt x="500096" y="31218"/>
                  </a:lnTo>
                  <a:close/>
                </a:path>
              </a:pathLst>
            </a:custGeom>
            <a:solidFill>
              <a:srgbClr val="07142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165" name="Freeform 1241">
              <a:extLst>
                <a:ext uri="{FF2B5EF4-FFF2-40B4-BE49-F238E27FC236}">
                  <a16:creationId xmlns:a16="http://schemas.microsoft.com/office/drawing/2014/main" id="{581DA8BC-50F5-0C2D-3828-4E76A170EEBE}"/>
                </a:ext>
              </a:extLst>
            </p:cNvPr>
            <p:cNvSpPr/>
            <p:nvPr/>
          </p:nvSpPr>
          <p:spPr>
            <a:xfrm>
              <a:off x="12266776" y="1865256"/>
              <a:ext cx="627104" cy="730033"/>
            </a:xfrm>
            <a:custGeom>
              <a:avLst/>
              <a:gdLst>
                <a:gd name="connsiteX0" fmla="*/ 623886 w 627104"/>
                <a:gd name="connsiteY0" fmla="*/ 214584 h 730033"/>
                <a:gd name="connsiteX1" fmla="*/ 619394 w 627104"/>
                <a:gd name="connsiteY1" fmla="*/ 98411 h 730033"/>
                <a:gd name="connsiteX2" fmla="*/ 538889 w 627104"/>
                <a:gd name="connsiteY2" fmla="*/ 13547 h 730033"/>
                <a:gd name="connsiteX3" fmla="*/ 537214 w 627104"/>
                <a:gd name="connsiteY3" fmla="*/ 11902 h 730033"/>
                <a:gd name="connsiteX4" fmla="*/ 508139 w 627104"/>
                <a:gd name="connsiteY4" fmla="*/ 568 h 730033"/>
                <a:gd name="connsiteX5" fmla="*/ 115862 w 627104"/>
                <a:gd name="connsiteY5" fmla="*/ 575 h 730033"/>
                <a:gd name="connsiteX6" fmla="*/ 87178 w 627104"/>
                <a:gd name="connsiteY6" fmla="*/ 12324 h 730033"/>
                <a:gd name="connsiteX7" fmla="*/ 17522 w 627104"/>
                <a:gd name="connsiteY7" fmla="*/ 79734 h 730033"/>
                <a:gd name="connsiteX8" fmla="*/ 0 w 627104"/>
                <a:gd name="connsiteY8" fmla="*/ 120647 h 730033"/>
                <a:gd name="connsiteX9" fmla="*/ 391 w 627104"/>
                <a:gd name="connsiteY9" fmla="*/ 703968 h 730033"/>
                <a:gd name="connsiteX10" fmla="*/ 391 w 627104"/>
                <a:gd name="connsiteY10" fmla="*/ 730033 h 730033"/>
                <a:gd name="connsiteX11" fmla="*/ 153064 w 627104"/>
                <a:gd name="connsiteY11" fmla="*/ 730033 h 730033"/>
                <a:gd name="connsiteX12" fmla="*/ 153122 w 627104"/>
                <a:gd name="connsiteY12" fmla="*/ 506515 h 730033"/>
                <a:gd name="connsiteX13" fmla="*/ 199080 w 627104"/>
                <a:gd name="connsiteY13" fmla="*/ 461274 h 730033"/>
                <a:gd name="connsiteX14" fmla="*/ 422561 w 627104"/>
                <a:gd name="connsiteY14" fmla="*/ 461252 h 730033"/>
                <a:gd name="connsiteX15" fmla="*/ 471212 w 627104"/>
                <a:gd name="connsiteY15" fmla="*/ 508863 h 730033"/>
                <a:gd name="connsiteX16" fmla="*/ 471251 w 627104"/>
                <a:gd name="connsiteY16" fmla="*/ 704089 h 730033"/>
                <a:gd name="connsiteX17" fmla="*/ 471251 w 627104"/>
                <a:gd name="connsiteY17" fmla="*/ 729064 h 730033"/>
                <a:gd name="connsiteX18" fmla="*/ 623953 w 627104"/>
                <a:gd name="connsiteY18" fmla="*/ 729064 h 730033"/>
                <a:gd name="connsiteX19" fmla="*/ 623953 w 627104"/>
                <a:gd name="connsiteY19" fmla="*/ 699118 h 730033"/>
                <a:gd name="connsiteX20" fmla="*/ 623886 w 627104"/>
                <a:gd name="connsiteY20" fmla="*/ 214584 h 730033"/>
                <a:gd name="connsiteX21" fmla="*/ 471117 w 627104"/>
                <a:gd name="connsiteY21" fmla="*/ 297102 h 730033"/>
                <a:gd name="connsiteX22" fmla="*/ 430479 w 627104"/>
                <a:gd name="connsiteY22" fmla="*/ 338184 h 730033"/>
                <a:gd name="connsiteX23" fmla="*/ 193208 w 627104"/>
                <a:gd name="connsiteY23" fmla="*/ 338188 h 730033"/>
                <a:gd name="connsiteX24" fmla="*/ 153046 w 627104"/>
                <a:gd name="connsiteY24" fmla="*/ 296971 h 730033"/>
                <a:gd name="connsiteX25" fmla="*/ 153017 w 627104"/>
                <a:gd name="connsiteY25" fmla="*/ 184296 h 730033"/>
                <a:gd name="connsiteX26" fmla="*/ 196910 w 627104"/>
                <a:gd name="connsiteY26" fmla="*/ 141905 h 730033"/>
                <a:gd name="connsiteX27" fmla="*/ 310802 w 627104"/>
                <a:gd name="connsiteY27" fmla="*/ 141825 h 730033"/>
                <a:gd name="connsiteX28" fmla="*/ 424693 w 627104"/>
                <a:gd name="connsiteY28" fmla="*/ 141876 h 730033"/>
                <a:gd name="connsiteX29" fmla="*/ 471193 w 627104"/>
                <a:gd name="connsiteY29" fmla="*/ 186775 h 730033"/>
                <a:gd name="connsiteX30" fmla="*/ 471117 w 627104"/>
                <a:gd name="connsiteY30" fmla="*/ 297102 h 73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7104" h="730033">
                  <a:moveTo>
                    <a:pt x="623886" y="214584"/>
                  </a:moveTo>
                  <a:cubicBezTo>
                    <a:pt x="623848" y="175444"/>
                    <a:pt x="633575" y="131890"/>
                    <a:pt x="619394" y="98411"/>
                  </a:cubicBezTo>
                  <a:cubicBezTo>
                    <a:pt x="605204" y="64885"/>
                    <a:pt x="566726" y="41421"/>
                    <a:pt x="538889" y="13547"/>
                  </a:cubicBezTo>
                  <a:cubicBezTo>
                    <a:pt x="538337" y="12990"/>
                    <a:pt x="537889" y="12178"/>
                    <a:pt x="537214" y="11902"/>
                  </a:cubicBezTo>
                  <a:cubicBezTo>
                    <a:pt x="527535" y="7913"/>
                    <a:pt x="517856" y="625"/>
                    <a:pt x="508139" y="568"/>
                  </a:cubicBezTo>
                  <a:cubicBezTo>
                    <a:pt x="377383" y="-191"/>
                    <a:pt x="246618" y="-190"/>
                    <a:pt x="115862" y="575"/>
                  </a:cubicBezTo>
                  <a:cubicBezTo>
                    <a:pt x="106155" y="630"/>
                    <a:pt x="94458" y="5762"/>
                    <a:pt x="87178" y="12324"/>
                  </a:cubicBezTo>
                  <a:cubicBezTo>
                    <a:pt x="63175" y="33938"/>
                    <a:pt x="41353" y="57920"/>
                    <a:pt x="17522" y="79734"/>
                  </a:cubicBezTo>
                  <a:cubicBezTo>
                    <a:pt x="4883" y="91295"/>
                    <a:pt x="-56" y="103398"/>
                    <a:pt x="0" y="120647"/>
                  </a:cubicBezTo>
                  <a:cubicBezTo>
                    <a:pt x="629" y="315086"/>
                    <a:pt x="391" y="509528"/>
                    <a:pt x="391" y="703968"/>
                  </a:cubicBezTo>
                  <a:cubicBezTo>
                    <a:pt x="391" y="712313"/>
                    <a:pt x="391" y="720660"/>
                    <a:pt x="391" y="730033"/>
                  </a:cubicBezTo>
                  <a:lnTo>
                    <a:pt x="153064" y="730033"/>
                  </a:lnTo>
                  <a:cubicBezTo>
                    <a:pt x="153064" y="653676"/>
                    <a:pt x="152951" y="580095"/>
                    <a:pt x="153122" y="506515"/>
                  </a:cubicBezTo>
                  <a:cubicBezTo>
                    <a:pt x="153198" y="473206"/>
                    <a:pt x="165094" y="461383"/>
                    <a:pt x="199080" y="461274"/>
                  </a:cubicBezTo>
                  <a:cubicBezTo>
                    <a:pt x="273571" y="461034"/>
                    <a:pt x="348061" y="461081"/>
                    <a:pt x="422561" y="461252"/>
                  </a:cubicBezTo>
                  <a:cubicBezTo>
                    <a:pt x="459459" y="461337"/>
                    <a:pt x="471136" y="472851"/>
                    <a:pt x="471212" y="508863"/>
                  </a:cubicBezTo>
                  <a:cubicBezTo>
                    <a:pt x="471336" y="573938"/>
                    <a:pt x="471251" y="639014"/>
                    <a:pt x="471251" y="704089"/>
                  </a:cubicBezTo>
                  <a:cubicBezTo>
                    <a:pt x="471251" y="712415"/>
                    <a:pt x="471251" y="720741"/>
                    <a:pt x="471251" y="729064"/>
                  </a:cubicBezTo>
                  <a:lnTo>
                    <a:pt x="623953" y="729064"/>
                  </a:lnTo>
                  <a:cubicBezTo>
                    <a:pt x="623953" y="717734"/>
                    <a:pt x="623953" y="708426"/>
                    <a:pt x="623953" y="699118"/>
                  </a:cubicBezTo>
                  <a:cubicBezTo>
                    <a:pt x="623953" y="537607"/>
                    <a:pt x="624057" y="376096"/>
                    <a:pt x="623886" y="214584"/>
                  </a:cubicBezTo>
                  <a:close/>
                  <a:moveTo>
                    <a:pt x="471117" y="297102"/>
                  </a:moveTo>
                  <a:cubicBezTo>
                    <a:pt x="470774" y="324350"/>
                    <a:pt x="457698" y="338019"/>
                    <a:pt x="430479" y="338184"/>
                  </a:cubicBezTo>
                  <a:cubicBezTo>
                    <a:pt x="351392" y="338663"/>
                    <a:pt x="272295" y="338668"/>
                    <a:pt x="193208" y="338188"/>
                  </a:cubicBezTo>
                  <a:cubicBezTo>
                    <a:pt x="165808" y="338021"/>
                    <a:pt x="153331" y="324697"/>
                    <a:pt x="153046" y="296971"/>
                  </a:cubicBezTo>
                  <a:cubicBezTo>
                    <a:pt x="152646" y="259416"/>
                    <a:pt x="152684" y="221852"/>
                    <a:pt x="153017" y="184296"/>
                  </a:cubicBezTo>
                  <a:cubicBezTo>
                    <a:pt x="153283" y="154383"/>
                    <a:pt x="165913" y="142181"/>
                    <a:pt x="196910" y="141905"/>
                  </a:cubicBezTo>
                  <a:cubicBezTo>
                    <a:pt x="234874" y="141569"/>
                    <a:pt x="272838" y="141825"/>
                    <a:pt x="310802" y="141825"/>
                  </a:cubicBezTo>
                  <a:cubicBezTo>
                    <a:pt x="348765" y="141822"/>
                    <a:pt x="386729" y="141642"/>
                    <a:pt x="424693" y="141876"/>
                  </a:cubicBezTo>
                  <a:cubicBezTo>
                    <a:pt x="458365" y="142086"/>
                    <a:pt x="470984" y="154277"/>
                    <a:pt x="471193" y="186775"/>
                  </a:cubicBezTo>
                  <a:cubicBezTo>
                    <a:pt x="471422" y="223549"/>
                    <a:pt x="471574" y="260331"/>
                    <a:pt x="471117" y="297102"/>
                  </a:cubicBezTo>
                  <a:close/>
                </a:path>
              </a:pathLst>
            </a:custGeom>
            <a:solidFill>
              <a:srgbClr val="07142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166" name="Freeform 1242">
              <a:extLst>
                <a:ext uri="{FF2B5EF4-FFF2-40B4-BE49-F238E27FC236}">
                  <a16:creationId xmlns:a16="http://schemas.microsoft.com/office/drawing/2014/main" id="{D1B0F5E4-974E-3D67-3879-12CE9CDED7B8}"/>
                </a:ext>
              </a:extLst>
            </p:cNvPr>
            <p:cNvSpPr/>
            <p:nvPr/>
          </p:nvSpPr>
          <p:spPr>
            <a:xfrm>
              <a:off x="10065131" y="1862119"/>
              <a:ext cx="623806" cy="733019"/>
            </a:xfrm>
            <a:custGeom>
              <a:avLst/>
              <a:gdLst>
                <a:gd name="connsiteX0" fmla="*/ 611791 w 623806"/>
                <a:gd name="connsiteY0" fmla="*/ 89370 h 733019"/>
                <a:gd name="connsiteX1" fmla="*/ 539290 w 623806"/>
                <a:gd name="connsiteY1" fmla="*/ 18207 h 733019"/>
                <a:gd name="connsiteX2" fmla="*/ 504723 w 623806"/>
                <a:gd name="connsiteY2" fmla="*/ 3793 h 733019"/>
                <a:gd name="connsiteX3" fmla="*/ 214804 w 623806"/>
                <a:gd name="connsiteY3" fmla="*/ 3209 h 733019"/>
                <a:gd name="connsiteX4" fmla="*/ 99704 w 623806"/>
                <a:gd name="connsiteY4" fmla="*/ 7341 h 733019"/>
                <a:gd name="connsiteX5" fmla="*/ 16001 w 623806"/>
                <a:gd name="connsiteY5" fmla="*/ 85574 h 733019"/>
                <a:gd name="connsiteX6" fmla="*/ 697 w 623806"/>
                <a:gd name="connsiteY6" fmla="*/ 121810 h 733019"/>
                <a:gd name="connsiteX7" fmla="*/ 78 w 623806"/>
                <a:gd name="connsiteY7" fmla="*/ 709587 h 733019"/>
                <a:gd name="connsiteX8" fmla="*/ 1230 w 623806"/>
                <a:gd name="connsiteY8" fmla="*/ 732291 h 733019"/>
                <a:gd name="connsiteX9" fmla="*/ 152847 w 623806"/>
                <a:gd name="connsiteY9" fmla="*/ 732291 h 733019"/>
                <a:gd name="connsiteX10" fmla="*/ 152847 w 623806"/>
                <a:gd name="connsiteY10" fmla="*/ 704795 h 733019"/>
                <a:gd name="connsiteX11" fmla="*/ 152933 w 623806"/>
                <a:gd name="connsiteY11" fmla="*/ 507302 h 733019"/>
                <a:gd name="connsiteX12" fmla="*/ 193885 w 623806"/>
                <a:gd name="connsiteY12" fmla="*/ 464491 h 733019"/>
                <a:gd name="connsiteX13" fmla="*/ 429158 w 623806"/>
                <a:gd name="connsiteY13" fmla="*/ 464469 h 733019"/>
                <a:gd name="connsiteX14" fmla="*/ 470995 w 623806"/>
                <a:gd name="connsiteY14" fmla="*/ 506802 h 733019"/>
                <a:gd name="connsiteX15" fmla="*/ 471128 w 623806"/>
                <a:gd name="connsiteY15" fmla="*/ 683134 h 733019"/>
                <a:gd name="connsiteX16" fmla="*/ 471128 w 623806"/>
                <a:gd name="connsiteY16" fmla="*/ 733020 h 733019"/>
                <a:gd name="connsiteX17" fmla="*/ 622793 w 623806"/>
                <a:gd name="connsiteY17" fmla="*/ 733020 h 733019"/>
                <a:gd name="connsiteX18" fmla="*/ 623745 w 623806"/>
                <a:gd name="connsiteY18" fmla="*/ 719783 h 733019"/>
                <a:gd name="connsiteX19" fmla="*/ 623335 w 623806"/>
                <a:gd name="connsiteY19" fmla="*/ 115546 h 733019"/>
                <a:gd name="connsiteX20" fmla="*/ 611791 w 623806"/>
                <a:gd name="connsiteY20" fmla="*/ 89370 h 733019"/>
                <a:gd name="connsiteX21" fmla="*/ 470909 w 623806"/>
                <a:gd name="connsiteY21" fmla="*/ 301747 h 733019"/>
                <a:gd name="connsiteX22" fmla="*/ 431185 w 623806"/>
                <a:gd name="connsiteY22" fmla="*/ 341254 h 733019"/>
                <a:gd name="connsiteX23" fmla="*/ 310194 w 623806"/>
                <a:gd name="connsiteY23" fmla="*/ 341420 h 733019"/>
                <a:gd name="connsiteX24" fmla="*/ 196331 w 623806"/>
                <a:gd name="connsiteY24" fmla="*/ 341369 h 733019"/>
                <a:gd name="connsiteX25" fmla="*/ 152923 w 623806"/>
                <a:gd name="connsiteY25" fmla="*/ 298599 h 733019"/>
                <a:gd name="connsiteX26" fmla="*/ 152961 w 623806"/>
                <a:gd name="connsiteY26" fmla="*/ 185944 h 733019"/>
                <a:gd name="connsiteX27" fmla="*/ 193571 w 623806"/>
                <a:gd name="connsiteY27" fmla="*/ 145214 h 733019"/>
                <a:gd name="connsiteX28" fmla="*/ 430795 w 623806"/>
                <a:gd name="connsiteY28" fmla="*/ 145239 h 733019"/>
                <a:gd name="connsiteX29" fmla="*/ 470909 w 623806"/>
                <a:gd name="connsiteY29" fmla="*/ 184402 h 733019"/>
                <a:gd name="connsiteX30" fmla="*/ 470909 w 623806"/>
                <a:gd name="connsiteY30" fmla="*/ 301747 h 73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806" h="733019">
                  <a:moveTo>
                    <a:pt x="611791" y="89370"/>
                  </a:moveTo>
                  <a:cubicBezTo>
                    <a:pt x="588551" y="64764"/>
                    <a:pt x="564672" y="40600"/>
                    <a:pt x="539290" y="18207"/>
                  </a:cubicBezTo>
                  <a:cubicBezTo>
                    <a:pt x="530353" y="10325"/>
                    <a:pt x="516439" y="3931"/>
                    <a:pt x="504723" y="3793"/>
                  </a:cubicBezTo>
                  <a:cubicBezTo>
                    <a:pt x="408096" y="2656"/>
                    <a:pt x="311450" y="3030"/>
                    <a:pt x="214804" y="3209"/>
                  </a:cubicBezTo>
                  <a:cubicBezTo>
                    <a:pt x="176031" y="3280"/>
                    <a:pt x="132928" y="-6315"/>
                    <a:pt x="99704" y="7341"/>
                  </a:cubicBezTo>
                  <a:cubicBezTo>
                    <a:pt x="66479" y="21003"/>
                    <a:pt x="42220" y="57365"/>
                    <a:pt x="16001" y="85574"/>
                  </a:cubicBezTo>
                  <a:cubicBezTo>
                    <a:pt x="7482" y="94741"/>
                    <a:pt x="754" y="109547"/>
                    <a:pt x="697" y="121810"/>
                  </a:cubicBezTo>
                  <a:cubicBezTo>
                    <a:pt x="-245" y="317732"/>
                    <a:pt x="21" y="513660"/>
                    <a:pt x="78" y="709587"/>
                  </a:cubicBezTo>
                  <a:cubicBezTo>
                    <a:pt x="78" y="717153"/>
                    <a:pt x="830" y="724717"/>
                    <a:pt x="1230" y="732291"/>
                  </a:cubicBezTo>
                  <a:lnTo>
                    <a:pt x="152847" y="732291"/>
                  </a:lnTo>
                  <a:cubicBezTo>
                    <a:pt x="152847" y="721833"/>
                    <a:pt x="152847" y="713314"/>
                    <a:pt x="152847" y="704795"/>
                  </a:cubicBezTo>
                  <a:cubicBezTo>
                    <a:pt x="152847" y="638965"/>
                    <a:pt x="152695" y="573132"/>
                    <a:pt x="152933" y="507302"/>
                  </a:cubicBezTo>
                  <a:cubicBezTo>
                    <a:pt x="153038" y="477645"/>
                    <a:pt x="164972" y="464668"/>
                    <a:pt x="193885" y="464491"/>
                  </a:cubicBezTo>
                  <a:cubicBezTo>
                    <a:pt x="272306" y="464008"/>
                    <a:pt x="350736" y="464029"/>
                    <a:pt x="429158" y="464469"/>
                  </a:cubicBezTo>
                  <a:cubicBezTo>
                    <a:pt x="458061" y="464631"/>
                    <a:pt x="470814" y="477835"/>
                    <a:pt x="470995" y="506802"/>
                  </a:cubicBezTo>
                  <a:cubicBezTo>
                    <a:pt x="471347" y="565578"/>
                    <a:pt x="471119" y="624356"/>
                    <a:pt x="471128" y="683134"/>
                  </a:cubicBezTo>
                  <a:cubicBezTo>
                    <a:pt x="471128" y="699379"/>
                    <a:pt x="471128" y="715625"/>
                    <a:pt x="471128" y="733020"/>
                  </a:cubicBezTo>
                  <a:lnTo>
                    <a:pt x="622793" y="733020"/>
                  </a:lnTo>
                  <a:cubicBezTo>
                    <a:pt x="623222" y="727342"/>
                    <a:pt x="623745" y="723562"/>
                    <a:pt x="623745" y="719783"/>
                  </a:cubicBezTo>
                  <a:cubicBezTo>
                    <a:pt x="623802" y="518370"/>
                    <a:pt x="623964" y="316958"/>
                    <a:pt x="623335" y="115546"/>
                  </a:cubicBezTo>
                  <a:cubicBezTo>
                    <a:pt x="623307" y="106699"/>
                    <a:pt x="618063" y="96008"/>
                    <a:pt x="611791" y="89370"/>
                  </a:cubicBezTo>
                  <a:close/>
                  <a:moveTo>
                    <a:pt x="470909" y="301747"/>
                  </a:moveTo>
                  <a:cubicBezTo>
                    <a:pt x="470510" y="327522"/>
                    <a:pt x="457157" y="340846"/>
                    <a:pt x="431185" y="341254"/>
                  </a:cubicBezTo>
                  <a:cubicBezTo>
                    <a:pt x="390861" y="341885"/>
                    <a:pt x="350527" y="341420"/>
                    <a:pt x="310194" y="341420"/>
                  </a:cubicBezTo>
                  <a:cubicBezTo>
                    <a:pt x="272239" y="341459"/>
                    <a:pt x="234275" y="341747"/>
                    <a:pt x="196331" y="341369"/>
                  </a:cubicBezTo>
                  <a:cubicBezTo>
                    <a:pt x="165495" y="341061"/>
                    <a:pt x="153161" y="328813"/>
                    <a:pt x="152923" y="298599"/>
                  </a:cubicBezTo>
                  <a:cubicBezTo>
                    <a:pt x="152637" y="261050"/>
                    <a:pt x="152581" y="223493"/>
                    <a:pt x="152961" y="185944"/>
                  </a:cubicBezTo>
                  <a:cubicBezTo>
                    <a:pt x="153247" y="158556"/>
                    <a:pt x="165923" y="145371"/>
                    <a:pt x="193571" y="145214"/>
                  </a:cubicBezTo>
                  <a:cubicBezTo>
                    <a:pt x="272649" y="144762"/>
                    <a:pt x="351726" y="144750"/>
                    <a:pt x="430795" y="145239"/>
                  </a:cubicBezTo>
                  <a:cubicBezTo>
                    <a:pt x="456948" y="145399"/>
                    <a:pt x="470500" y="158866"/>
                    <a:pt x="470909" y="184402"/>
                  </a:cubicBezTo>
                  <a:cubicBezTo>
                    <a:pt x="471537" y="223509"/>
                    <a:pt x="471519" y="262639"/>
                    <a:pt x="470909" y="301747"/>
                  </a:cubicBezTo>
                  <a:close/>
                </a:path>
              </a:pathLst>
            </a:custGeom>
            <a:solidFill>
              <a:srgbClr val="07142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167" name="Freeform 1243">
              <a:extLst>
                <a:ext uri="{FF2B5EF4-FFF2-40B4-BE49-F238E27FC236}">
                  <a16:creationId xmlns:a16="http://schemas.microsoft.com/office/drawing/2014/main" id="{105DA873-96E1-5CE1-6F2D-C83061B23AAB}"/>
                </a:ext>
              </a:extLst>
            </p:cNvPr>
            <p:cNvSpPr/>
            <p:nvPr/>
          </p:nvSpPr>
          <p:spPr>
            <a:xfrm>
              <a:off x="8369991" y="1865201"/>
              <a:ext cx="610866" cy="731472"/>
            </a:xfrm>
            <a:custGeom>
              <a:avLst/>
              <a:gdLst>
                <a:gd name="connsiteX0" fmla="*/ 483917 w 610866"/>
                <a:gd name="connsiteY0" fmla="*/ 478903 h 731472"/>
                <a:gd name="connsiteX1" fmla="*/ 489066 w 610866"/>
                <a:gd name="connsiteY1" fmla="*/ 444536 h 731472"/>
                <a:gd name="connsiteX2" fmla="*/ 567668 w 610866"/>
                <a:gd name="connsiteY2" fmla="*/ 366073 h 731472"/>
                <a:gd name="connsiteX3" fmla="*/ 579897 w 610866"/>
                <a:gd name="connsiteY3" fmla="*/ 337628 h 731472"/>
                <a:gd name="connsiteX4" fmla="*/ 579917 w 610866"/>
                <a:gd name="connsiteY4" fmla="*/ 114264 h 731472"/>
                <a:gd name="connsiteX5" fmla="*/ 568058 w 610866"/>
                <a:gd name="connsiteY5" fmla="*/ 85723 h 731472"/>
                <a:gd name="connsiteX6" fmla="*/ 495576 w 610866"/>
                <a:gd name="connsiteY6" fmla="*/ 14536 h 731472"/>
                <a:gd name="connsiteX7" fmla="*/ 460753 w 610866"/>
                <a:gd name="connsiteY7" fmla="*/ 656 h 731472"/>
                <a:gd name="connsiteX8" fmla="*/ 23441 w 610866"/>
                <a:gd name="connsiteY8" fmla="*/ 110 h 731472"/>
                <a:gd name="connsiteX9" fmla="*/ 0 w 610866"/>
                <a:gd name="connsiteY9" fmla="*/ 1443 h 731472"/>
                <a:gd name="connsiteX10" fmla="*/ 0 w 610866"/>
                <a:gd name="connsiteY10" fmla="*/ 729926 h 731472"/>
                <a:gd name="connsiteX11" fmla="*/ 149523 w 610866"/>
                <a:gd name="connsiteY11" fmla="*/ 729926 h 731472"/>
                <a:gd name="connsiteX12" fmla="*/ 149523 w 610866"/>
                <a:gd name="connsiteY12" fmla="*/ 702206 h 731472"/>
                <a:gd name="connsiteX13" fmla="*/ 149704 w 610866"/>
                <a:gd name="connsiteY13" fmla="*/ 502341 h 731472"/>
                <a:gd name="connsiteX14" fmla="*/ 190219 w 610866"/>
                <a:gd name="connsiteY14" fmla="*/ 461377 h 731472"/>
                <a:gd name="connsiteX15" fmla="*/ 259094 w 610866"/>
                <a:gd name="connsiteY15" fmla="*/ 460772 h 731472"/>
                <a:gd name="connsiteX16" fmla="*/ 327218 w 610866"/>
                <a:gd name="connsiteY16" fmla="*/ 502858 h 731472"/>
                <a:gd name="connsiteX17" fmla="*/ 432192 w 610866"/>
                <a:gd name="connsiteY17" fmla="*/ 713671 h 731472"/>
                <a:gd name="connsiteX18" fmla="*/ 461209 w 610866"/>
                <a:gd name="connsiteY18" fmla="*/ 731458 h 731472"/>
                <a:gd name="connsiteX19" fmla="*/ 591927 w 610866"/>
                <a:gd name="connsiteY19" fmla="*/ 731018 h 731472"/>
                <a:gd name="connsiteX20" fmla="*/ 610866 w 610866"/>
                <a:gd name="connsiteY20" fmla="*/ 728701 h 731472"/>
                <a:gd name="connsiteX21" fmla="*/ 599779 w 610866"/>
                <a:gd name="connsiteY21" fmla="*/ 705369 h 731472"/>
                <a:gd name="connsiteX22" fmla="*/ 483917 w 610866"/>
                <a:gd name="connsiteY22" fmla="*/ 478903 h 731472"/>
                <a:gd name="connsiteX23" fmla="*/ 431107 w 610866"/>
                <a:gd name="connsiteY23" fmla="*/ 298855 h 731472"/>
                <a:gd name="connsiteX24" fmla="*/ 391458 w 610866"/>
                <a:gd name="connsiteY24" fmla="*/ 338196 h 731472"/>
                <a:gd name="connsiteX25" fmla="*/ 289292 w 610866"/>
                <a:gd name="connsiteY25" fmla="*/ 338349 h 731472"/>
                <a:gd name="connsiteX26" fmla="*/ 191884 w 610866"/>
                <a:gd name="connsiteY26" fmla="*/ 338261 h 731472"/>
                <a:gd name="connsiteX27" fmla="*/ 149628 w 610866"/>
                <a:gd name="connsiteY27" fmla="*/ 296587 h 731472"/>
                <a:gd name="connsiteX28" fmla="*/ 149657 w 610866"/>
                <a:gd name="connsiteY28" fmla="*/ 179061 h 731472"/>
                <a:gd name="connsiteX29" fmla="*/ 190590 w 610866"/>
                <a:gd name="connsiteY29" fmla="*/ 138443 h 731472"/>
                <a:gd name="connsiteX30" fmla="*/ 390164 w 610866"/>
                <a:gd name="connsiteY30" fmla="*/ 138427 h 731472"/>
                <a:gd name="connsiteX31" fmla="*/ 431154 w 610866"/>
                <a:gd name="connsiteY31" fmla="*/ 178979 h 731472"/>
                <a:gd name="connsiteX32" fmla="*/ 431107 w 610866"/>
                <a:gd name="connsiteY32" fmla="*/ 298855 h 73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10866" h="731472">
                  <a:moveTo>
                    <a:pt x="483917" y="478903"/>
                  </a:moveTo>
                  <a:cubicBezTo>
                    <a:pt x="476570" y="464802"/>
                    <a:pt x="476808" y="455863"/>
                    <a:pt x="489066" y="444536"/>
                  </a:cubicBezTo>
                  <a:cubicBezTo>
                    <a:pt x="516247" y="419403"/>
                    <a:pt x="542419" y="393113"/>
                    <a:pt x="567668" y="366073"/>
                  </a:cubicBezTo>
                  <a:cubicBezTo>
                    <a:pt x="574406" y="358859"/>
                    <a:pt x="579764" y="347280"/>
                    <a:pt x="579897" y="337628"/>
                  </a:cubicBezTo>
                  <a:cubicBezTo>
                    <a:pt x="580897" y="263181"/>
                    <a:pt x="580878" y="188711"/>
                    <a:pt x="579917" y="114264"/>
                  </a:cubicBezTo>
                  <a:cubicBezTo>
                    <a:pt x="579793" y="104577"/>
                    <a:pt x="574749" y="92899"/>
                    <a:pt x="568058" y="85723"/>
                  </a:cubicBezTo>
                  <a:cubicBezTo>
                    <a:pt x="544989" y="60970"/>
                    <a:pt x="521015" y="36868"/>
                    <a:pt x="495576" y="14536"/>
                  </a:cubicBezTo>
                  <a:cubicBezTo>
                    <a:pt x="486658" y="6707"/>
                    <a:pt x="472535" y="731"/>
                    <a:pt x="460753" y="656"/>
                  </a:cubicBezTo>
                  <a:cubicBezTo>
                    <a:pt x="314988" y="-271"/>
                    <a:pt x="169214" y="31"/>
                    <a:pt x="23441" y="110"/>
                  </a:cubicBezTo>
                  <a:cubicBezTo>
                    <a:pt x="15818" y="113"/>
                    <a:pt x="8185" y="957"/>
                    <a:pt x="0" y="1443"/>
                  </a:cubicBezTo>
                  <a:lnTo>
                    <a:pt x="0" y="729926"/>
                  </a:lnTo>
                  <a:lnTo>
                    <a:pt x="149523" y="729926"/>
                  </a:lnTo>
                  <a:cubicBezTo>
                    <a:pt x="149523" y="719120"/>
                    <a:pt x="149514" y="710663"/>
                    <a:pt x="149523" y="702206"/>
                  </a:cubicBezTo>
                  <a:cubicBezTo>
                    <a:pt x="149533" y="635584"/>
                    <a:pt x="149276" y="568960"/>
                    <a:pt x="149704" y="502341"/>
                  </a:cubicBezTo>
                  <a:cubicBezTo>
                    <a:pt x="149885" y="474487"/>
                    <a:pt x="162372" y="462134"/>
                    <a:pt x="190219" y="461377"/>
                  </a:cubicBezTo>
                  <a:cubicBezTo>
                    <a:pt x="213174" y="460753"/>
                    <a:pt x="236339" y="462996"/>
                    <a:pt x="259094" y="460772"/>
                  </a:cubicBezTo>
                  <a:cubicBezTo>
                    <a:pt x="293775" y="457380"/>
                    <a:pt x="312913" y="472941"/>
                    <a:pt x="327218" y="502858"/>
                  </a:cubicBezTo>
                  <a:cubicBezTo>
                    <a:pt x="361080" y="573655"/>
                    <a:pt x="397549" y="643231"/>
                    <a:pt x="432192" y="713671"/>
                  </a:cubicBezTo>
                  <a:cubicBezTo>
                    <a:pt x="438616" y="726742"/>
                    <a:pt x="446363" y="731787"/>
                    <a:pt x="461209" y="731458"/>
                  </a:cubicBezTo>
                  <a:cubicBezTo>
                    <a:pt x="504760" y="730491"/>
                    <a:pt x="548348" y="731194"/>
                    <a:pt x="591927" y="731018"/>
                  </a:cubicBezTo>
                  <a:cubicBezTo>
                    <a:pt x="597666" y="730993"/>
                    <a:pt x="603395" y="729654"/>
                    <a:pt x="610866" y="728701"/>
                  </a:cubicBezTo>
                  <a:cubicBezTo>
                    <a:pt x="606431" y="719334"/>
                    <a:pt x="603291" y="712261"/>
                    <a:pt x="599779" y="705369"/>
                  </a:cubicBezTo>
                  <a:cubicBezTo>
                    <a:pt x="561301" y="629809"/>
                    <a:pt x="523118" y="554097"/>
                    <a:pt x="483917" y="478903"/>
                  </a:cubicBezTo>
                  <a:close/>
                  <a:moveTo>
                    <a:pt x="431107" y="298855"/>
                  </a:moveTo>
                  <a:cubicBezTo>
                    <a:pt x="430764" y="324952"/>
                    <a:pt x="417944" y="337710"/>
                    <a:pt x="391458" y="338196"/>
                  </a:cubicBezTo>
                  <a:cubicBezTo>
                    <a:pt x="357416" y="338823"/>
                    <a:pt x="323344" y="338349"/>
                    <a:pt x="289292" y="338349"/>
                  </a:cubicBezTo>
                  <a:cubicBezTo>
                    <a:pt x="256820" y="338368"/>
                    <a:pt x="224347" y="338735"/>
                    <a:pt x="191884" y="338261"/>
                  </a:cubicBezTo>
                  <a:cubicBezTo>
                    <a:pt x="162334" y="337828"/>
                    <a:pt x="149980" y="325716"/>
                    <a:pt x="149628" y="296587"/>
                  </a:cubicBezTo>
                  <a:cubicBezTo>
                    <a:pt x="149152" y="257417"/>
                    <a:pt x="149133" y="218231"/>
                    <a:pt x="149657" y="179061"/>
                  </a:cubicBezTo>
                  <a:cubicBezTo>
                    <a:pt x="150018" y="151446"/>
                    <a:pt x="162457" y="138691"/>
                    <a:pt x="190590" y="138443"/>
                  </a:cubicBezTo>
                  <a:cubicBezTo>
                    <a:pt x="257115" y="137855"/>
                    <a:pt x="323639" y="137871"/>
                    <a:pt x="390164" y="138427"/>
                  </a:cubicBezTo>
                  <a:cubicBezTo>
                    <a:pt x="418278" y="138659"/>
                    <a:pt x="430859" y="151554"/>
                    <a:pt x="431154" y="178979"/>
                  </a:cubicBezTo>
                  <a:cubicBezTo>
                    <a:pt x="431583" y="218934"/>
                    <a:pt x="431630" y="258901"/>
                    <a:pt x="431107" y="298855"/>
                  </a:cubicBezTo>
                  <a:close/>
                </a:path>
              </a:pathLst>
            </a:custGeom>
            <a:solidFill>
              <a:srgbClr val="07142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168" name="Freeform 1244">
              <a:extLst>
                <a:ext uri="{FF2B5EF4-FFF2-40B4-BE49-F238E27FC236}">
                  <a16:creationId xmlns:a16="http://schemas.microsoft.com/office/drawing/2014/main" id="{9F36E97A-D332-8989-43A3-A4C5DB6A8AAF}"/>
                </a:ext>
              </a:extLst>
            </p:cNvPr>
            <p:cNvSpPr/>
            <p:nvPr/>
          </p:nvSpPr>
          <p:spPr>
            <a:xfrm>
              <a:off x="6710920" y="1866760"/>
              <a:ext cx="629499" cy="732589"/>
            </a:xfrm>
            <a:custGeom>
              <a:avLst/>
              <a:gdLst>
                <a:gd name="connsiteX0" fmla="*/ 628205 w 629499"/>
                <a:gd name="connsiteY0" fmla="*/ 194 h 732589"/>
                <a:gd name="connsiteX1" fmla="*/ 467613 w 629499"/>
                <a:gd name="connsiteY1" fmla="*/ 194 h 732589"/>
                <a:gd name="connsiteX2" fmla="*/ 467613 w 629499"/>
                <a:gd name="connsiteY2" fmla="*/ 29556 h 732589"/>
                <a:gd name="connsiteX3" fmla="*/ 467604 w 629499"/>
                <a:gd name="connsiteY3" fmla="*/ 523487 h 732589"/>
                <a:gd name="connsiteX4" fmla="*/ 412681 w 629499"/>
                <a:gd name="connsiteY4" fmla="*/ 576900 h 732589"/>
                <a:gd name="connsiteX5" fmla="*/ 217732 w 629499"/>
                <a:gd name="connsiteY5" fmla="*/ 576903 h 732589"/>
                <a:gd name="connsiteX6" fmla="*/ 161628 w 629499"/>
                <a:gd name="connsiteY6" fmla="*/ 522167 h 732589"/>
                <a:gd name="connsiteX7" fmla="*/ 161600 w 629499"/>
                <a:gd name="connsiteY7" fmla="*/ 30588 h 732589"/>
                <a:gd name="connsiteX8" fmla="*/ 161600 w 629499"/>
                <a:gd name="connsiteY8" fmla="*/ 0 h 732589"/>
                <a:gd name="connsiteX9" fmla="*/ 1798 w 629499"/>
                <a:gd name="connsiteY9" fmla="*/ 0 h 732589"/>
                <a:gd name="connsiteX10" fmla="*/ 85 w 629499"/>
                <a:gd name="connsiteY10" fmla="*/ 19566 h 732589"/>
                <a:gd name="connsiteX11" fmla="*/ 580 w 629499"/>
                <a:gd name="connsiteY11" fmla="*/ 614634 h 732589"/>
                <a:gd name="connsiteX12" fmla="*/ 13885 w 629499"/>
                <a:gd name="connsiteY12" fmla="*/ 644991 h 732589"/>
                <a:gd name="connsiteX13" fmla="*/ 82275 w 629499"/>
                <a:gd name="connsiteY13" fmla="*/ 713662 h 732589"/>
                <a:gd name="connsiteX14" fmla="*/ 121771 w 629499"/>
                <a:gd name="connsiteY14" fmla="*/ 729967 h 732589"/>
                <a:gd name="connsiteX15" fmla="*/ 414184 w 629499"/>
                <a:gd name="connsiteY15" fmla="*/ 729557 h 732589"/>
                <a:gd name="connsiteX16" fmla="*/ 529237 w 629499"/>
                <a:gd name="connsiteY16" fmla="*/ 725146 h 732589"/>
                <a:gd name="connsiteX17" fmla="*/ 613225 w 629499"/>
                <a:gd name="connsiteY17" fmla="*/ 647174 h 732589"/>
                <a:gd name="connsiteX18" fmla="*/ 628795 w 629499"/>
                <a:gd name="connsiteY18" fmla="*/ 610826 h 732589"/>
                <a:gd name="connsiteX19" fmla="*/ 629414 w 629499"/>
                <a:gd name="connsiteY19" fmla="*/ 22816 h 732589"/>
                <a:gd name="connsiteX20" fmla="*/ 628205 w 629499"/>
                <a:gd name="connsiteY20" fmla="*/ 194 h 73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29499" h="732589">
                  <a:moveTo>
                    <a:pt x="628205" y="194"/>
                  </a:moveTo>
                  <a:lnTo>
                    <a:pt x="467613" y="194"/>
                  </a:lnTo>
                  <a:cubicBezTo>
                    <a:pt x="467613" y="11094"/>
                    <a:pt x="467613" y="20325"/>
                    <a:pt x="467613" y="29556"/>
                  </a:cubicBezTo>
                  <a:cubicBezTo>
                    <a:pt x="467613" y="194200"/>
                    <a:pt x="467642" y="358844"/>
                    <a:pt x="467604" y="523487"/>
                  </a:cubicBezTo>
                  <a:cubicBezTo>
                    <a:pt x="467594" y="567398"/>
                    <a:pt x="457820" y="576864"/>
                    <a:pt x="412681" y="576900"/>
                  </a:cubicBezTo>
                  <a:cubicBezTo>
                    <a:pt x="347698" y="576953"/>
                    <a:pt x="282715" y="576949"/>
                    <a:pt x="217732" y="576903"/>
                  </a:cubicBezTo>
                  <a:cubicBezTo>
                    <a:pt x="170993" y="576870"/>
                    <a:pt x="161647" y="567802"/>
                    <a:pt x="161628" y="522167"/>
                  </a:cubicBezTo>
                  <a:cubicBezTo>
                    <a:pt x="161581" y="358308"/>
                    <a:pt x="161600" y="194448"/>
                    <a:pt x="161600" y="30588"/>
                  </a:cubicBezTo>
                  <a:cubicBezTo>
                    <a:pt x="161600" y="20577"/>
                    <a:pt x="161600" y="10569"/>
                    <a:pt x="161600" y="0"/>
                  </a:cubicBezTo>
                  <a:lnTo>
                    <a:pt x="1798" y="0"/>
                  </a:lnTo>
                  <a:cubicBezTo>
                    <a:pt x="1122" y="7409"/>
                    <a:pt x="85" y="13488"/>
                    <a:pt x="85" y="19566"/>
                  </a:cubicBezTo>
                  <a:cubicBezTo>
                    <a:pt x="-1" y="217923"/>
                    <a:pt x="-191" y="416281"/>
                    <a:pt x="580" y="614634"/>
                  </a:cubicBezTo>
                  <a:cubicBezTo>
                    <a:pt x="618" y="624898"/>
                    <a:pt x="6699" y="637176"/>
                    <a:pt x="13885" y="644991"/>
                  </a:cubicBezTo>
                  <a:cubicBezTo>
                    <a:pt x="35727" y="668740"/>
                    <a:pt x="60033" y="690254"/>
                    <a:pt x="82275" y="713662"/>
                  </a:cubicBezTo>
                  <a:cubicBezTo>
                    <a:pt x="93467" y="725441"/>
                    <a:pt x="105335" y="730083"/>
                    <a:pt x="121771" y="729967"/>
                  </a:cubicBezTo>
                  <a:cubicBezTo>
                    <a:pt x="219236" y="729280"/>
                    <a:pt x="316719" y="729778"/>
                    <a:pt x="414184" y="729557"/>
                  </a:cubicBezTo>
                  <a:cubicBezTo>
                    <a:pt x="452938" y="729468"/>
                    <a:pt x="495994" y="738805"/>
                    <a:pt x="529237" y="725146"/>
                  </a:cubicBezTo>
                  <a:cubicBezTo>
                    <a:pt x="562518" y="711472"/>
                    <a:pt x="586911" y="675297"/>
                    <a:pt x="613225" y="647174"/>
                  </a:cubicBezTo>
                  <a:cubicBezTo>
                    <a:pt x="621829" y="637980"/>
                    <a:pt x="628738" y="623127"/>
                    <a:pt x="628795" y="610826"/>
                  </a:cubicBezTo>
                  <a:cubicBezTo>
                    <a:pt x="629747" y="414827"/>
                    <a:pt x="629481" y="218818"/>
                    <a:pt x="629414" y="22816"/>
                  </a:cubicBezTo>
                  <a:cubicBezTo>
                    <a:pt x="629405" y="15267"/>
                    <a:pt x="628624" y="7720"/>
                    <a:pt x="628205" y="194"/>
                  </a:cubicBezTo>
                  <a:close/>
                </a:path>
              </a:pathLst>
            </a:custGeom>
            <a:solidFill>
              <a:srgbClr val="07142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169" name="Freeform 1245">
              <a:extLst>
                <a:ext uri="{FF2B5EF4-FFF2-40B4-BE49-F238E27FC236}">
                  <a16:creationId xmlns:a16="http://schemas.microsoft.com/office/drawing/2014/main" id="{16CC41EE-4CCA-5B95-693B-DB447A47DAA2}"/>
                </a:ext>
              </a:extLst>
            </p:cNvPr>
            <p:cNvSpPr/>
            <p:nvPr/>
          </p:nvSpPr>
          <p:spPr>
            <a:xfrm>
              <a:off x="7577548" y="1864907"/>
              <a:ext cx="620687" cy="731921"/>
            </a:xfrm>
            <a:custGeom>
              <a:avLst/>
              <a:gdLst>
                <a:gd name="connsiteX0" fmla="*/ 441728 w 620687"/>
                <a:gd name="connsiteY0" fmla="*/ 380904 h 731921"/>
                <a:gd name="connsiteX1" fmla="*/ 441632 w 620687"/>
                <a:gd name="connsiteY1" fmla="*/ 337454 h 731921"/>
                <a:gd name="connsiteX2" fmla="*/ 606126 w 620687"/>
                <a:gd name="connsiteY2" fmla="*/ 24676 h 731921"/>
                <a:gd name="connsiteX3" fmla="*/ 617690 w 620687"/>
                <a:gd name="connsiteY3" fmla="*/ 348 h 731921"/>
                <a:gd name="connsiteX4" fmla="*/ 470764 w 620687"/>
                <a:gd name="connsiteY4" fmla="*/ 11 h 731921"/>
                <a:gd name="connsiteX5" fmla="*/ 441756 w 620687"/>
                <a:gd name="connsiteY5" fmla="*/ 17761 h 731921"/>
                <a:gd name="connsiteX6" fmla="*/ 333271 w 620687"/>
                <a:gd name="connsiteY6" fmla="*/ 229517 h 731921"/>
                <a:gd name="connsiteX7" fmla="*/ 203638 w 620687"/>
                <a:gd name="connsiteY7" fmla="*/ 306859 h 731921"/>
                <a:gd name="connsiteX8" fmla="*/ 154843 w 620687"/>
                <a:gd name="connsiteY8" fmla="*/ 259193 h 731921"/>
                <a:gd name="connsiteX9" fmla="*/ 154729 w 620687"/>
                <a:gd name="connsiteY9" fmla="*/ 26408 h 731921"/>
                <a:gd name="connsiteX10" fmla="*/ 153616 w 620687"/>
                <a:gd name="connsiteY10" fmla="*/ 2253 h 731921"/>
                <a:gd name="connsiteX11" fmla="*/ 0 w 620687"/>
                <a:gd name="connsiteY11" fmla="*/ 2253 h 731921"/>
                <a:gd name="connsiteX12" fmla="*/ 0 w 620687"/>
                <a:gd name="connsiteY12" fmla="*/ 730427 h 731921"/>
                <a:gd name="connsiteX13" fmla="*/ 154787 w 620687"/>
                <a:gd name="connsiteY13" fmla="*/ 730427 h 731921"/>
                <a:gd name="connsiteX14" fmla="*/ 154787 w 620687"/>
                <a:gd name="connsiteY14" fmla="*/ 702869 h 731921"/>
                <a:gd name="connsiteX15" fmla="*/ 154901 w 620687"/>
                <a:gd name="connsiteY15" fmla="*/ 479490 h 731921"/>
                <a:gd name="connsiteX16" fmla="*/ 199517 w 620687"/>
                <a:gd name="connsiteY16" fmla="*/ 434749 h 731921"/>
                <a:gd name="connsiteX17" fmla="*/ 249386 w 620687"/>
                <a:gd name="connsiteY17" fmla="*/ 434369 h 731921"/>
                <a:gd name="connsiteX18" fmla="*/ 319490 w 620687"/>
                <a:gd name="connsiteY18" fmla="*/ 477434 h 731921"/>
                <a:gd name="connsiteX19" fmla="*/ 434771 w 620687"/>
                <a:gd name="connsiteY19" fmla="*/ 712081 h 731921"/>
                <a:gd name="connsiteX20" fmla="*/ 467357 w 620687"/>
                <a:gd name="connsiteY20" fmla="*/ 731876 h 731921"/>
                <a:gd name="connsiteX21" fmla="*/ 569543 w 620687"/>
                <a:gd name="connsiteY21" fmla="*/ 731502 h 731921"/>
                <a:gd name="connsiteX22" fmla="*/ 620688 w 620687"/>
                <a:gd name="connsiteY22" fmla="*/ 731502 h 731921"/>
                <a:gd name="connsiteX23" fmla="*/ 607211 w 620687"/>
                <a:gd name="connsiteY23" fmla="*/ 703748 h 731921"/>
                <a:gd name="connsiteX24" fmla="*/ 441728 w 620687"/>
                <a:gd name="connsiteY24" fmla="*/ 380904 h 73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20687" h="731921">
                  <a:moveTo>
                    <a:pt x="441728" y="380904"/>
                  </a:moveTo>
                  <a:cubicBezTo>
                    <a:pt x="433619" y="365284"/>
                    <a:pt x="433210" y="353247"/>
                    <a:pt x="441632" y="337454"/>
                  </a:cubicBezTo>
                  <a:cubicBezTo>
                    <a:pt x="497079" y="233519"/>
                    <a:pt x="551460" y="129023"/>
                    <a:pt x="606126" y="24676"/>
                  </a:cubicBezTo>
                  <a:cubicBezTo>
                    <a:pt x="609819" y="17624"/>
                    <a:pt x="612979" y="10299"/>
                    <a:pt x="617690" y="348"/>
                  </a:cubicBezTo>
                  <a:cubicBezTo>
                    <a:pt x="565679" y="348"/>
                    <a:pt x="518207" y="916"/>
                    <a:pt x="470764" y="11"/>
                  </a:cubicBezTo>
                  <a:cubicBezTo>
                    <a:pt x="455965" y="-270"/>
                    <a:pt x="448333" y="4671"/>
                    <a:pt x="441756" y="17761"/>
                  </a:cubicBezTo>
                  <a:cubicBezTo>
                    <a:pt x="406162" y="88626"/>
                    <a:pt x="369578" y="159003"/>
                    <a:pt x="333271" y="229517"/>
                  </a:cubicBezTo>
                  <a:cubicBezTo>
                    <a:pt x="288654" y="316178"/>
                    <a:pt x="300284" y="306585"/>
                    <a:pt x="203638" y="306859"/>
                  </a:cubicBezTo>
                  <a:cubicBezTo>
                    <a:pt x="166968" y="306963"/>
                    <a:pt x="154920" y="295027"/>
                    <a:pt x="154843" y="259193"/>
                  </a:cubicBezTo>
                  <a:cubicBezTo>
                    <a:pt x="154672" y="181597"/>
                    <a:pt x="154825" y="104004"/>
                    <a:pt x="154729" y="26408"/>
                  </a:cubicBezTo>
                  <a:cubicBezTo>
                    <a:pt x="154720" y="18170"/>
                    <a:pt x="153987" y="9932"/>
                    <a:pt x="153616" y="2253"/>
                  </a:cubicBezTo>
                  <a:lnTo>
                    <a:pt x="0" y="2253"/>
                  </a:lnTo>
                  <a:lnTo>
                    <a:pt x="0" y="730427"/>
                  </a:lnTo>
                  <a:lnTo>
                    <a:pt x="154787" y="730427"/>
                  </a:lnTo>
                  <a:cubicBezTo>
                    <a:pt x="154787" y="719795"/>
                    <a:pt x="154787" y="711331"/>
                    <a:pt x="154787" y="702869"/>
                  </a:cubicBezTo>
                  <a:cubicBezTo>
                    <a:pt x="154796" y="628409"/>
                    <a:pt x="154606" y="553948"/>
                    <a:pt x="154901" y="479490"/>
                  </a:cubicBezTo>
                  <a:cubicBezTo>
                    <a:pt x="155024" y="447863"/>
                    <a:pt x="167873" y="435313"/>
                    <a:pt x="199517" y="434749"/>
                  </a:cubicBezTo>
                  <a:cubicBezTo>
                    <a:pt x="216143" y="434451"/>
                    <a:pt x="232950" y="436134"/>
                    <a:pt x="249386" y="434369"/>
                  </a:cubicBezTo>
                  <a:cubicBezTo>
                    <a:pt x="284743" y="430575"/>
                    <a:pt x="304814" y="446486"/>
                    <a:pt x="319490" y="477434"/>
                  </a:cubicBezTo>
                  <a:cubicBezTo>
                    <a:pt x="356825" y="556156"/>
                    <a:pt x="396826" y="633633"/>
                    <a:pt x="434771" y="712081"/>
                  </a:cubicBezTo>
                  <a:cubicBezTo>
                    <a:pt x="442004" y="727045"/>
                    <a:pt x="450750" y="732487"/>
                    <a:pt x="467357" y="731876"/>
                  </a:cubicBezTo>
                  <a:cubicBezTo>
                    <a:pt x="501381" y="730626"/>
                    <a:pt x="535471" y="731502"/>
                    <a:pt x="569543" y="731502"/>
                  </a:cubicBezTo>
                  <a:cubicBezTo>
                    <a:pt x="585550" y="731503"/>
                    <a:pt x="601558" y="731502"/>
                    <a:pt x="620688" y="731502"/>
                  </a:cubicBezTo>
                  <a:cubicBezTo>
                    <a:pt x="614663" y="719064"/>
                    <a:pt x="611094" y="711331"/>
                    <a:pt x="607211" y="703748"/>
                  </a:cubicBezTo>
                  <a:cubicBezTo>
                    <a:pt x="552193" y="596062"/>
                    <a:pt x="497450" y="488237"/>
                    <a:pt x="441728" y="380904"/>
                  </a:cubicBezTo>
                  <a:close/>
                </a:path>
              </a:pathLst>
            </a:custGeom>
            <a:solidFill>
              <a:srgbClr val="07142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170" name="Freeform 1246">
              <a:extLst>
                <a:ext uri="{FF2B5EF4-FFF2-40B4-BE49-F238E27FC236}">
                  <a16:creationId xmlns:a16="http://schemas.microsoft.com/office/drawing/2014/main" id="{EBE534A3-2AA3-ECD7-2A3E-1E0FC3CD80A9}"/>
                </a:ext>
              </a:extLst>
            </p:cNvPr>
            <p:cNvSpPr/>
            <p:nvPr/>
          </p:nvSpPr>
          <p:spPr>
            <a:xfrm>
              <a:off x="10926804" y="1866896"/>
              <a:ext cx="478949" cy="727652"/>
            </a:xfrm>
            <a:custGeom>
              <a:avLst/>
              <a:gdLst>
                <a:gd name="connsiteX0" fmla="*/ 0 w 478949"/>
                <a:gd name="connsiteY0" fmla="*/ 727652 h 727652"/>
                <a:gd name="connsiteX1" fmla="*/ 151408 w 478949"/>
                <a:gd name="connsiteY1" fmla="*/ 727652 h 727652"/>
                <a:gd name="connsiteX2" fmla="*/ 151408 w 478949"/>
                <a:gd name="connsiteY2" fmla="*/ 700452 h 727652"/>
                <a:gd name="connsiteX3" fmla="*/ 151417 w 478949"/>
                <a:gd name="connsiteY3" fmla="*/ 519428 h 727652"/>
                <a:gd name="connsiteX4" fmla="*/ 213250 w 478949"/>
                <a:gd name="connsiteY4" fmla="*/ 459450 h 727652"/>
                <a:gd name="connsiteX5" fmla="*/ 429498 w 478949"/>
                <a:gd name="connsiteY5" fmla="*/ 459388 h 727652"/>
                <a:gd name="connsiteX6" fmla="*/ 455575 w 478949"/>
                <a:gd name="connsiteY6" fmla="*/ 458102 h 727652"/>
                <a:gd name="connsiteX7" fmla="*/ 455575 w 478949"/>
                <a:gd name="connsiteY7" fmla="*/ 329425 h 727652"/>
                <a:gd name="connsiteX8" fmla="*/ 425720 w 478949"/>
                <a:gd name="connsiteY8" fmla="*/ 329425 h 727652"/>
                <a:gd name="connsiteX9" fmla="*/ 197594 w 478949"/>
                <a:gd name="connsiteY9" fmla="*/ 329346 h 727652"/>
                <a:gd name="connsiteX10" fmla="*/ 151503 w 478949"/>
                <a:gd name="connsiteY10" fmla="*/ 284482 h 727652"/>
                <a:gd name="connsiteX11" fmla="*/ 151475 w 478949"/>
                <a:gd name="connsiteY11" fmla="*/ 192794 h 727652"/>
                <a:gd name="connsiteX12" fmla="*/ 199707 w 478949"/>
                <a:gd name="connsiteY12" fmla="*/ 145218 h 727652"/>
                <a:gd name="connsiteX13" fmla="*/ 453976 w 478949"/>
                <a:gd name="connsiteY13" fmla="*/ 145101 h 727652"/>
                <a:gd name="connsiteX14" fmla="*/ 478949 w 478949"/>
                <a:gd name="connsiteY14" fmla="*/ 143978 h 727652"/>
                <a:gd name="connsiteX15" fmla="*/ 478949 w 478949"/>
                <a:gd name="connsiteY15" fmla="*/ 0 h 727652"/>
                <a:gd name="connsiteX16" fmla="*/ 0 w 478949"/>
                <a:gd name="connsiteY16" fmla="*/ 0 h 727652"/>
                <a:gd name="connsiteX17" fmla="*/ 0 w 478949"/>
                <a:gd name="connsiteY17" fmla="*/ 727652 h 72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78949" h="727652">
                  <a:moveTo>
                    <a:pt x="0" y="727652"/>
                  </a:moveTo>
                  <a:lnTo>
                    <a:pt x="151408" y="727652"/>
                  </a:lnTo>
                  <a:lnTo>
                    <a:pt x="151408" y="700452"/>
                  </a:lnTo>
                  <a:cubicBezTo>
                    <a:pt x="151408" y="640110"/>
                    <a:pt x="151408" y="579768"/>
                    <a:pt x="151417" y="519428"/>
                  </a:cubicBezTo>
                  <a:cubicBezTo>
                    <a:pt x="151427" y="465471"/>
                    <a:pt x="157623" y="459457"/>
                    <a:pt x="213250" y="459450"/>
                  </a:cubicBezTo>
                  <a:cubicBezTo>
                    <a:pt x="285333" y="459439"/>
                    <a:pt x="357415" y="459488"/>
                    <a:pt x="429498" y="459388"/>
                  </a:cubicBezTo>
                  <a:cubicBezTo>
                    <a:pt x="437931" y="459377"/>
                    <a:pt x="446363" y="458577"/>
                    <a:pt x="455575" y="458102"/>
                  </a:cubicBezTo>
                  <a:lnTo>
                    <a:pt x="455575" y="329425"/>
                  </a:lnTo>
                  <a:cubicBezTo>
                    <a:pt x="444364" y="329425"/>
                    <a:pt x="435037" y="329427"/>
                    <a:pt x="425720" y="329425"/>
                  </a:cubicBezTo>
                  <a:cubicBezTo>
                    <a:pt x="349678" y="329424"/>
                    <a:pt x="273636" y="329571"/>
                    <a:pt x="197594" y="329346"/>
                  </a:cubicBezTo>
                  <a:cubicBezTo>
                    <a:pt x="163161" y="329244"/>
                    <a:pt x="151741" y="317936"/>
                    <a:pt x="151503" y="284482"/>
                  </a:cubicBezTo>
                  <a:cubicBezTo>
                    <a:pt x="151284" y="253920"/>
                    <a:pt x="151351" y="223356"/>
                    <a:pt x="151475" y="192794"/>
                  </a:cubicBezTo>
                  <a:cubicBezTo>
                    <a:pt x="151617" y="156329"/>
                    <a:pt x="162695" y="145278"/>
                    <a:pt x="199707" y="145218"/>
                  </a:cubicBezTo>
                  <a:cubicBezTo>
                    <a:pt x="284467" y="145080"/>
                    <a:pt x="369217" y="145194"/>
                    <a:pt x="453976" y="145101"/>
                  </a:cubicBezTo>
                  <a:cubicBezTo>
                    <a:pt x="462361" y="145091"/>
                    <a:pt x="470746" y="144363"/>
                    <a:pt x="478949" y="143978"/>
                  </a:cubicBezTo>
                  <a:lnTo>
                    <a:pt x="478949" y="0"/>
                  </a:lnTo>
                  <a:lnTo>
                    <a:pt x="0" y="0"/>
                  </a:lnTo>
                  <a:lnTo>
                    <a:pt x="0" y="727652"/>
                  </a:lnTo>
                  <a:close/>
                </a:path>
              </a:pathLst>
            </a:custGeom>
            <a:solidFill>
              <a:srgbClr val="07142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171" name="Freeform 1247">
              <a:extLst>
                <a:ext uri="{FF2B5EF4-FFF2-40B4-BE49-F238E27FC236}">
                  <a16:creationId xmlns:a16="http://schemas.microsoft.com/office/drawing/2014/main" id="{2065ACD0-D31F-AB67-89B9-A91218D655B2}"/>
                </a:ext>
              </a:extLst>
            </p:cNvPr>
            <p:cNvSpPr/>
            <p:nvPr/>
          </p:nvSpPr>
          <p:spPr>
            <a:xfrm>
              <a:off x="11520206" y="1866615"/>
              <a:ext cx="622781" cy="728145"/>
            </a:xfrm>
            <a:custGeom>
              <a:avLst/>
              <a:gdLst>
                <a:gd name="connsiteX0" fmla="*/ 0 w 622781"/>
                <a:gd name="connsiteY0" fmla="*/ 145340 h 728145"/>
                <a:gd name="connsiteX1" fmla="*/ 177989 w 622781"/>
                <a:gd name="connsiteY1" fmla="*/ 145350 h 728145"/>
                <a:gd name="connsiteX2" fmla="*/ 232579 w 622781"/>
                <a:gd name="connsiteY2" fmla="*/ 199309 h 728145"/>
                <a:gd name="connsiteX3" fmla="*/ 232598 w 622781"/>
                <a:gd name="connsiteY3" fmla="*/ 700391 h 728145"/>
                <a:gd name="connsiteX4" fmla="*/ 232598 w 622781"/>
                <a:gd name="connsiteY4" fmla="*/ 728146 h 728145"/>
                <a:gd name="connsiteX5" fmla="*/ 391068 w 622781"/>
                <a:gd name="connsiteY5" fmla="*/ 728146 h 728145"/>
                <a:gd name="connsiteX6" fmla="*/ 391068 w 622781"/>
                <a:gd name="connsiteY6" fmla="*/ 698833 h 728145"/>
                <a:gd name="connsiteX7" fmla="*/ 391106 w 622781"/>
                <a:gd name="connsiteY7" fmla="*/ 193045 h 728145"/>
                <a:gd name="connsiteX8" fmla="*/ 439672 w 622781"/>
                <a:gd name="connsiteY8" fmla="*/ 145352 h 728145"/>
                <a:gd name="connsiteX9" fmla="*/ 518141 w 622781"/>
                <a:gd name="connsiteY9" fmla="*/ 145320 h 728145"/>
                <a:gd name="connsiteX10" fmla="*/ 622781 w 622781"/>
                <a:gd name="connsiteY10" fmla="*/ 145320 h 728145"/>
                <a:gd name="connsiteX11" fmla="*/ 622781 w 622781"/>
                <a:gd name="connsiteY11" fmla="*/ 0 h 728145"/>
                <a:gd name="connsiteX12" fmla="*/ 0 w 622781"/>
                <a:gd name="connsiteY12" fmla="*/ 0 h 728145"/>
                <a:gd name="connsiteX13" fmla="*/ 0 w 622781"/>
                <a:gd name="connsiteY13" fmla="*/ 145340 h 72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2781" h="728145">
                  <a:moveTo>
                    <a:pt x="0" y="145340"/>
                  </a:moveTo>
                  <a:cubicBezTo>
                    <a:pt x="61033" y="145340"/>
                    <a:pt x="119516" y="145308"/>
                    <a:pt x="177989" y="145350"/>
                  </a:cubicBezTo>
                  <a:cubicBezTo>
                    <a:pt x="222472" y="145382"/>
                    <a:pt x="232569" y="155337"/>
                    <a:pt x="232579" y="199309"/>
                  </a:cubicBezTo>
                  <a:cubicBezTo>
                    <a:pt x="232608" y="366336"/>
                    <a:pt x="232598" y="533364"/>
                    <a:pt x="232598" y="700391"/>
                  </a:cubicBezTo>
                  <a:lnTo>
                    <a:pt x="232598" y="728146"/>
                  </a:lnTo>
                  <a:lnTo>
                    <a:pt x="391068" y="728146"/>
                  </a:lnTo>
                  <a:lnTo>
                    <a:pt x="391068" y="698833"/>
                  </a:lnTo>
                  <a:cubicBezTo>
                    <a:pt x="391068" y="530236"/>
                    <a:pt x="391020" y="361640"/>
                    <a:pt x="391106" y="193045"/>
                  </a:cubicBezTo>
                  <a:cubicBezTo>
                    <a:pt x="391115" y="156882"/>
                    <a:pt x="402783" y="145548"/>
                    <a:pt x="439672" y="145352"/>
                  </a:cubicBezTo>
                  <a:cubicBezTo>
                    <a:pt x="465825" y="145214"/>
                    <a:pt x="491978" y="145321"/>
                    <a:pt x="518141" y="145320"/>
                  </a:cubicBezTo>
                  <a:lnTo>
                    <a:pt x="622781" y="145320"/>
                  </a:lnTo>
                  <a:lnTo>
                    <a:pt x="622781" y="0"/>
                  </a:lnTo>
                  <a:lnTo>
                    <a:pt x="0" y="0"/>
                  </a:lnTo>
                  <a:lnTo>
                    <a:pt x="0" y="145340"/>
                  </a:lnTo>
                  <a:close/>
                </a:path>
              </a:pathLst>
            </a:custGeom>
            <a:solidFill>
              <a:srgbClr val="07142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</p:grpSp>
      <p:pic>
        <p:nvPicPr>
          <p:cNvPr id="7" name="Graphic 902">
            <a:extLst>
              <a:ext uri="{FF2B5EF4-FFF2-40B4-BE49-F238E27FC236}">
                <a16:creationId xmlns:a16="http://schemas.microsoft.com/office/drawing/2014/main" id="{819BC6DC-022E-1B28-3DB6-13C08D8059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15891" y="1667647"/>
            <a:ext cx="1035527" cy="72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7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0A07B62B-CEBE-245F-A16C-55117A033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A" smtClean="0"/>
              <a:pPr/>
              <a:t>33</a:t>
            </a:fld>
            <a:endParaRPr lang="en-UA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768339A-0B9C-C586-FCBE-B70C53C8D6FD}"/>
              </a:ext>
            </a:extLst>
          </p:cNvPr>
          <p:cNvSpPr txBox="1"/>
          <p:nvPr/>
        </p:nvSpPr>
        <p:spPr>
          <a:xfrm>
            <a:off x="644524" y="549275"/>
            <a:ext cx="10996246" cy="86177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uk-UA" sz="2800" b="1" noProof="0">
                <a:latin typeface="+mj-lt"/>
                <a:ea typeface="+mj-ea"/>
                <a:cs typeface="+mj-cs"/>
              </a:rPr>
              <a:t>Про АТ «Енергетична компанія України»</a:t>
            </a:r>
            <a:endParaRPr lang="uk-UA" sz="2800" noProof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endParaRPr lang="uk-UA" sz="2800" b="1" noProof="0">
              <a:latin typeface="+mj-lt"/>
              <a:ea typeface="+mj-ea"/>
              <a:cs typeface="+mj-cs"/>
            </a:endParaRPr>
          </a:p>
        </p:txBody>
      </p:sp>
      <p:sp>
        <p:nvSpPr>
          <p:cNvPr id="100" name="Rectangle 30">
            <a:extLst>
              <a:ext uri="{FF2B5EF4-FFF2-40B4-BE49-F238E27FC236}">
                <a16:creationId xmlns:a16="http://schemas.microsoft.com/office/drawing/2014/main" id="{D989E2C3-1B37-A6A8-C903-636A33A23B9E}"/>
              </a:ext>
            </a:extLst>
          </p:cNvPr>
          <p:cNvSpPr/>
          <p:nvPr/>
        </p:nvSpPr>
        <p:spPr>
          <a:xfrm>
            <a:off x="565876" y="3917836"/>
            <a:ext cx="11161549" cy="22526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 anchorCtr="0"/>
          <a:lstStyle/>
          <a:p>
            <a:pPr>
              <a:defRPr/>
            </a:pPr>
            <a:endParaRPr lang="uk-UA" sz="1600" b="1">
              <a:solidFill>
                <a:schemeClr val="tx1"/>
              </a:solidFill>
              <a:latin typeface="Open Sans"/>
            </a:endParaRPr>
          </a:p>
        </p:txBody>
      </p:sp>
      <p:sp>
        <p:nvSpPr>
          <p:cNvPr id="101" name="Rectangle 31">
            <a:extLst>
              <a:ext uri="{FF2B5EF4-FFF2-40B4-BE49-F238E27FC236}">
                <a16:creationId xmlns:a16="http://schemas.microsoft.com/office/drawing/2014/main" id="{B2F8473A-8A32-2FFC-F20F-7AA6A978FCA5}"/>
              </a:ext>
            </a:extLst>
          </p:cNvPr>
          <p:cNvSpPr/>
          <p:nvPr/>
        </p:nvSpPr>
        <p:spPr>
          <a:xfrm>
            <a:off x="776677" y="3745845"/>
            <a:ext cx="2804870" cy="3428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144000" tIns="72000" rIns="91440" bIns="7200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uk-UA" sz="1600" b="1">
                <a:solidFill>
                  <a:schemeClr val="bg1"/>
                </a:solidFill>
                <a:latin typeface="Aptos"/>
              </a:rPr>
              <a:t>Клієнтський портфель</a:t>
            </a:r>
          </a:p>
        </p:txBody>
      </p:sp>
      <p:sp>
        <p:nvSpPr>
          <p:cNvPr id="485" name="TextBox 484">
            <a:extLst>
              <a:ext uri="{FF2B5EF4-FFF2-40B4-BE49-F238E27FC236}">
                <a16:creationId xmlns:a16="http://schemas.microsoft.com/office/drawing/2014/main" id="{12379DDF-CD31-40FE-A1A1-ADD924960929}"/>
              </a:ext>
            </a:extLst>
          </p:cNvPr>
          <p:cNvSpPr txBox="1"/>
          <p:nvPr/>
        </p:nvSpPr>
        <p:spPr>
          <a:xfrm>
            <a:off x="781179" y="4632329"/>
            <a:ext cx="2133463" cy="81560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defTabSz="779229">
              <a:defRPr/>
            </a:pPr>
            <a:r>
              <a:rPr lang="uk-UA" sz="2900" b="1">
                <a:solidFill>
                  <a:srgbClr val="000000"/>
                </a:solidFill>
                <a:latin typeface="Aptos"/>
                <a:ea typeface="Calibri"/>
              </a:rPr>
              <a:t>10% ВВП</a:t>
            </a:r>
            <a:r>
              <a:rPr lang="uk-UA" sz="2900">
                <a:solidFill>
                  <a:srgbClr val="000000"/>
                </a:solidFill>
                <a:latin typeface="Aptos"/>
                <a:ea typeface="Calibri"/>
              </a:rPr>
              <a:t> </a:t>
            </a:r>
            <a:endParaRPr lang="uk-UA">
              <a:ea typeface="Calibri"/>
            </a:endParaRPr>
          </a:p>
          <a:p>
            <a:pPr defTabSz="779229">
              <a:defRPr/>
            </a:pPr>
            <a:r>
              <a:rPr lang="uk-UA" sz="1200">
                <a:solidFill>
                  <a:srgbClr val="000000"/>
                </a:solidFill>
                <a:latin typeface="Aptos"/>
                <a:ea typeface="Calibri"/>
              </a:rPr>
              <a:t>країни генерують </a:t>
            </a:r>
            <a:endParaRPr lang="uk-UA">
              <a:ea typeface="Calibri"/>
            </a:endParaRPr>
          </a:p>
          <a:p>
            <a:pPr defTabSz="779229">
              <a:defRPr/>
            </a:pPr>
            <a:r>
              <a:rPr lang="uk-UA" sz="1200">
                <a:solidFill>
                  <a:srgbClr val="000000"/>
                </a:solidFill>
                <a:latin typeface="Aptos"/>
                <a:ea typeface="Calibri" panose="020F0502020204030204" pitchFamily="34" charset="0"/>
              </a:rPr>
              <a:t>клієнти ЕКУ, серед них:</a:t>
            </a:r>
          </a:p>
        </p:txBody>
      </p:sp>
      <p:sp>
        <p:nvSpPr>
          <p:cNvPr id="102" name="Rectangle 2">
            <a:extLst>
              <a:ext uri="{FF2B5EF4-FFF2-40B4-BE49-F238E27FC236}">
                <a16:creationId xmlns:a16="http://schemas.microsoft.com/office/drawing/2014/main" id="{7435E742-2BD0-BD52-D884-B6754DB73F77}"/>
              </a:ext>
            </a:extLst>
          </p:cNvPr>
          <p:cNvSpPr/>
          <p:nvPr/>
        </p:nvSpPr>
        <p:spPr>
          <a:xfrm>
            <a:off x="551230" y="2148966"/>
            <a:ext cx="11136922" cy="12880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 anchorCtr="0"/>
          <a:lstStyle/>
          <a:p>
            <a:pPr>
              <a:defRPr/>
            </a:pPr>
            <a:endParaRPr lang="uk-UA" sz="1600" b="1">
              <a:solidFill>
                <a:schemeClr val="tx1"/>
              </a:solidFill>
              <a:latin typeface="Open San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D4CCC24-A7EB-6CA0-F2E7-37C00EC1DBF8}"/>
              </a:ext>
            </a:extLst>
          </p:cNvPr>
          <p:cNvSpPr txBox="1"/>
          <p:nvPr/>
        </p:nvSpPr>
        <p:spPr>
          <a:xfrm>
            <a:off x="953206" y="2552263"/>
            <a:ext cx="18454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defRPr/>
            </a:pPr>
            <a:r>
              <a:rPr lang="uk-UA" sz="1400" b="1"/>
              <a:t>ТОП-3 трейдер електроенергії</a:t>
            </a:r>
            <a:endParaRPr lang="ru-RU" sz="1400"/>
          </a:p>
        </p:txBody>
      </p:sp>
      <p:sp>
        <p:nvSpPr>
          <p:cNvPr id="104" name="Rectangle 28">
            <a:extLst>
              <a:ext uri="{FF2B5EF4-FFF2-40B4-BE49-F238E27FC236}">
                <a16:creationId xmlns:a16="http://schemas.microsoft.com/office/drawing/2014/main" id="{BBF478D7-81F7-73DF-0A23-17BD85DA015D}"/>
              </a:ext>
            </a:extLst>
          </p:cNvPr>
          <p:cNvSpPr/>
          <p:nvPr/>
        </p:nvSpPr>
        <p:spPr>
          <a:xfrm>
            <a:off x="776677" y="1973381"/>
            <a:ext cx="2804870" cy="3428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144000" tIns="72000" rIns="91440" bIns="7200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uk-UA" sz="1600" b="1">
                <a:solidFill>
                  <a:schemeClr val="bg1"/>
                </a:solidFill>
                <a:latin typeface="Aptos"/>
              </a:rPr>
              <a:t>Позиція на ринку </a:t>
            </a: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id="{50F318E9-30DD-9643-534F-BD5980A52E59}"/>
              </a:ext>
            </a:extLst>
          </p:cNvPr>
          <p:cNvSpPr/>
          <p:nvPr/>
        </p:nvSpPr>
        <p:spPr>
          <a:xfrm>
            <a:off x="4925412" y="4329786"/>
            <a:ext cx="1566765" cy="7714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06" name="Rectangle 11">
            <a:extLst>
              <a:ext uri="{FF2B5EF4-FFF2-40B4-BE49-F238E27FC236}">
                <a16:creationId xmlns:a16="http://schemas.microsoft.com/office/drawing/2014/main" id="{AA085744-217B-53D8-369E-F8E7FC4D1AC4}"/>
              </a:ext>
            </a:extLst>
          </p:cNvPr>
          <p:cNvSpPr/>
          <p:nvPr/>
        </p:nvSpPr>
        <p:spPr>
          <a:xfrm>
            <a:off x="4925412" y="5149309"/>
            <a:ext cx="1566765" cy="7714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07" name="Rectangle 12">
            <a:extLst>
              <a:ext uri="{FF2B5EF4-FFF2-40B4-BE49-F238E27FC236}">
                <a16:creationId xmlns:a16="http://schemas.microsoft.com/office/drawing/2014/main" id="{5970C3BE-4D44-EC90-EB19-FBE1FE3156EF}"/>
              </a:ext>
            </a:extLst>
          </p:cNvPr>
          <p:cNvSpPr/>
          <p:nvPr/>
        </p:nvSpPr>
        <p:spPr>
          <a:xfrm>
            <a:off x="6547309" y="4329786"/>
            <a:ext cx="1566765" cy="7714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08" name="Rectangle 19">
            <a:extLst>
              <a:ext uri="{FF2B5EF4-FFF2-40B4-BE49-F238E27FC236}">
                <a16:creationId xmlns:a16="http://schemas.microsoft.com/office/drawing/2014/main" id="{158B11D3-3B8F-408F-018C-59BECE3A6F60}"/>
              </a:ext>
            </a:extLst>
          </p:cNvPr>
          <p:cNvSpPr/>
          <p:nvPr/>
        </p:nvSpPr>
        <p:spPr>
          <a:xfrm>
            <a:off x="6547309" y="5149309"/>
            <a:ext cx="1566765" cy="7714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09" name="Rectangle 20">
            <a:extLst>
              <a:ext uri="{FF2B5EF4-FFF2-40B4-BE49-F238E27FC236}">
                <a16:creationId xmlns:a16="http://schemas.microsoft.com/office/drawing/2014/main" id="{C9B3EBC2-233F-C348-87D2-DE804EC6F8BB}"/>
              </a:ext>
            </a:extLst>
          </p:cNvPr>
          <p:cNvSpPr/>
          <p:nvPr/>
        </p:nvSpPr>
        <p:spPr>
          <a:xfrm>
            <a:off x="8169208" y="4329786"/>
            <a:ext cx="1566765" cy="7714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10" name="Rectangle 22">
            <a:extLst>
              <a:ext uri="{FF2B5EF4-FFF2-40B4-BE49-F238E27FC236}">
                <a16:creationId xmlns:a16="http://schemas.microsoft.com/office/drawing/2014/main" id="{97ED27CA-91F3-BDC0-7AB8-BE5B9F16215E}"/>
              </a:ext>
            </a:extLst>
          </p:cNvPr>
          <p:cNvSpPr/>
          <p:nvPr/>
        </p:nvSpPr>
        <p:spPr>
          <a:xfrm>
            <a:off x="8169208" y="5149309"/>
            <a:ext cx="1566765" cy="7714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11" name="Rectangle 24">
            <a:extLst>
              <a:ext uri="{FF2B5EF4-FFF2-40B4-BE49-F238E27FC236}">
                <a16:creationId xmlns:a16="http://schemas.microsoft.com/office/drawing/2014/main" id="{01617167-A844-C2B8-D410-0440424E85C6}"/>
              </a:ext>
            </a:extLst>
          </p:cNvPr>
          <p:cNvSpPr/>
          <p:nvPr/>
        </p:nvSpPr>
        <p:spPr>
          <a:xfrm>
            <a:off x="9804994" y="4329786"/>
            <a:ext cx="1475406" cy="7714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481" name="Rectangle 9">
            <a:extLst>
              <a:ext uri="{FF2B5EF4-FFF2-40B4-BE49-F238E27FC236}">
                <a16:creationId xmlns:a16="http://schemas.microsoft.com/office/drawing/2014/main" id="{86F0311E-2436-49DD-5B43-3AE6D4091AE0}"/>
              </a:ext>
            </a:extLst>
          </p:cNvPr>
          <p:cNvSpPr/>
          <p:nvPr/>
        </p:nvSpPr>
        <p:spPr>
          <a:xfrm>
            <a:off x="3303513" y="5149309"/>
            <a:ext cx="1566765" cy="7714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479" name="Rectangle 5">
            <a:extLst>
              <a:ext uri="{FF2B5EF4-FFF2-40B4-BE49-F238E27FC236}">
                <a16:creationId xmlns:a16="http://schemas.microsoft.com/office/drawing/2014/main" id="{A2AE3201-892C-3457-5F6C-B002F2BC9767}"/>
              </a:ext>
            </a:extLst>
          </p:cNvPr>
          <p:cNvSpPr/>
          <p:nvPr/>
        </p:nvSpPr>
        <p:spPr>
          <a:xfrm>
            <a:off x="3303513" y="4329786"/>
            <a:ext cx="1566765" cy="7714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117" name="Graphic 109">
            <a:extLst>
              <a:ext uri="{FF2B5EF4-FFF2-40B4-BE49-F238E27FC236}">
                <a16:creationId xmlns:a16="http://schemas.microsoft.com/office/drawing/2014/main" id="{4064283A-DA53-013F-590A-91362ED89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3741" y="5289616"/>
            <a:ext cx="1085217" cy="491355"/>
          </a:xfrm>
          <a:prstGeom prst="rect">
            <a:avLst/>
          </a:prstGeom>
        </p:spPr>
      </p:pic>
      <p:sp>
        <p:nvSpPr>
          <p:cNvPr id="120" name="Freeform 35">
            <a:extLst>
              <a:ext uri="{FF2B5EF4-FFF2-40B4-BE49-F238E27FC236}">
                <a16:creationId xmlns:a16="http://schemas.microsoft.com/office/drawing/2014/main" id="{57773FC0-3E15-71F4-7490-0CD6B692E57E}"/>
              </a:ext>
            </a:extLst>
          </p:cNvPr>
          <p:cNvSpPr/>
          <p:nvPr/>
        </p:nvSpPr>
        <p:spPr>
          <a:xfrm rot="16200000">
            <a:off x="2331835" y="5071504"/>
            <a:ext cx="1590951" cy="107069"/>
          </a:xfrm>
          <a:custGeom>
            <a:avLst/>
            <a:gdLst>
              <a:gd name="connsiteX0" fmla="*/ 7116710 w 7116709"/>
              <a:gd name="connsiteY0" fmla="*/ 153638 h 153638"/>
              <a:gd name="connsiteX1" fmla="*/ 7116710 w 7116709"/>
              <a:gd name="connsiteY1" fmla="*/ 0 h 153638"/>
              <a:gd name="connsiteX2" fmla="*/ 0 w 7116709"/>
              <a:gd name="connsiteY2" fmla="*/ 0 h 153638"/>
              <a:gd name="connsiteX3" fmla="*/ 0 w 7116709"/>
              <a:gd name="connsiteY3" fmla="*/ 153638 h 153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6709" h="153638">
                <a:moveTo>
                  <a:pt x="7116710" y="153638"/>
                </a:moveTo>
                <a:lnTo>
                  <a:pt x="7116710" y="0"/>
                </a:lnTo>
                <a:lnTo>
                  <a:pt x="0" y="0"/>
                </a:lnTo>
                <a:lnTo>
                  <a:pt x="0" y="153638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00000"/>
              </a:lnSpc>
            </a:pPr>
            <a:endParaRPr lang="en-UA">
              <a:latin typeface="Open Sans" panose="020B0606030504020204" pitchFamily="34" charset="0"/>
            </a:endParaRPr>
          </a:p>
        </p:txBody>
      </p:sp>
      <p:sp>
        <p:nvSpPr>
          <p:cNvPr id="121" name="Rectangle 23">
            <a:extLst>
              <a:ext uri="{FF2B5EF4-FFF2-40B4-BE49-F238E27FC236}">
                <a16:creationId xmlns:a16="http://schemas.microsoft.com/office/drawing/2014/main" id="{E2835F59-7800-422D-AAB0-9A47F309ACB0}"/>
              </a:ext>
            </a:extLst>
          </p:cNvPr>
          <p:cNvSpPr/>
          <p:nvPr/>
        </p:nvSpPr>
        <p:spPr>
          <a:xfrm>
            <a:off x="9804994" y="5147669"/>
            <a:ext cx="1475406" cy="7714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D25E8EC-3BC5-9A2B-2E23-6AF5436CA2D5}"/>
              </a:ext>
            </a:extLst>
          </p:cNvPr>
          <p:cNvSpPr txBox="1"/>
          <p:nvPr/>
        </p:nvSpPr>
        <p:spPr>
          <a:xfrm>
            <a:off x="6293362" y="2552263"/>
            <a:ext cx="1949484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defRPr/>
            </a:pPr>
            <a:r>
              <a:rPr lang="uk-UA" sz="1400" b="1">
                <a:solidFill>
                  <a:srgbClr val="000000"/>
                </a:solidFill>
                <a:ea typeface="Calibri" panose="020F0502020204030204" pitchFamily="34" charset="0"/>
              </a:rPr>
              <a:t>ТОП-2 </a:t>
            </a:r>
            <a:r>
              <a:rPr lang="uk-UA" sz="1400" b="1">
                <a:solidFill>
                  <a:srgbClr val="000000"/>
                </a:solidFill>
              </a:rPr>
              <a:t>трейдер       зеленої електроенергії</a:t>
            </a:r>
            <a:endParaRPr lang="ru-RU" sz="140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1626521-8135-BE6B-FD9A-3091C0BB284C}"/>
              </a:ext>
            </a:extLst>
          </p:cNvPr>
          <p:cNvSpPr txBox="1"/>
          <p:nvPr/>
        </p:nvSpPr>
        <p:spPr>
          <a:xfrm>
            <a:off x="3443005" y="2552262"/>
            <a:ext cx="2206048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defRPr/>
            </a:pPr>
            <a:r>
              <a:rPr lang="uk-UA" sz="1400" b="1">
                <a:solidFill>
                  <a:srgbClr val="000000"/>
                </a:solidFill>
                <a:ea typeface="Calibri" panose="020F0502020204030204" pitchFamily="34" charset="0"/>
              </a:rPr>
              <a:t>№1 балансуюча група</a:t>
            </a:r>
            <a:r>
              <a:rPr lang="uk-UA" sz="140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uk-UA" sz="1400"/>
              <a:t>учасників ринку електроенергії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9F6E350-515A-82B7-8159-895369F612FA}"/>
              </a:ext>
            </a:extLst>
          </p:cNvPr>
          <p:cNvSpPr txBox="1"/>
          <p:nvPr/>
        </p:nvSpPr>
        <p:spPr>
          <a:xfrm>
            <a:off x="9204252" y="2552263"/>
            <a:ext cx="194948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defRPr/>
            </a:pPr>
            <a:r>
              <a:rPr lang="uk-UA" sz="1400" b="1"/>
              <a:t>ТОП-2 імпортер електроенергії із ЄС</a:t>
            </a:r>
          </a:p>
        </p:txBody>
      </p:sp>
      <p:pic>
        <p:nvPicPr>
          <p:cNvPr id="10" name="Graphic 903">
            <a:extLst>
              <a:ext uri="{FF2B5EF4-FFF2-40B4-BE49-F238E27FC236}">
                <a16:creationId xmlns:a16="http://schemas.microsoft.com/office/drawing/2014/main" id="{D13D3874-6963-F859-EDD8-FE3118609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85857" y="4480156"/>
            <a:ext cx="1155596" cy="468057"/>
          </a:xfrm>
          <a:prstGeom prst="rect">
            <a:avLst/>
          </a:prstGeom>
        </p:spPr>
      </p:pic>
      <p:grpSp>
        <p:nvGrpSpPr>
          <p:cNvPr id="11" name="Group 904">
            <a:extLst>
              <a:ext uri="{FF2B5EF4-FFF2-40B4-BE49-F238E27FC236}">
                <a16:creationId xmlns:a16="http://schemas.microsoft.com/office/drawing/2014/main" id="{D9D93D40-E9E8-32BC-2A7F-7AD64D94EC67}"/>
              </a:ext>
            </a:extLst>
          </p:cNvPr>
          <p:cNvGrpSpPr>
            <a:grpSpLocks noChangeAspect="1"/>
          </p:cNvGrpSpPr>
          <p:nvPr/>
        </p:nvGrpSpPr>
        <p:grpSpPr>
          <a:xfrm>
            <a:off x="6726287" y="4595296"/>
            <a:ext cx="1199484" cy="309680"/>
            <a:chOff x="7646437" y="3769700"/>
            <a:chExt cx="1946426" cy="493899"/>
          </a:xfrm>
        </p:grpSpPr>
        <p:sp>
          <p:nvSpPr>
            <p:cNvPr id="648" name="Freeform 905">
              <a:extLst>
                <a:ext uri="{FF2B5EF4-FFF2-40B4-BE49-F238E27FC236}">
                  <a16:creationId xmlns:a16="http://schemas.microsoft.com/office/drawing/2014/main" id="{DE51E69E-5664-012D-790D-67D47E50D8B4}"/>
                </a:ext>
              </a:extLst>
            </p:cNvPr>
            <p:cNvSpPr/>
            <p:nvPr/>
          </p:nvSpPr>
          <p:spPr>
            <a:xfrm>
              <a:off x="7646437" y="4062518"/>
              <a:ext cx="204407" cy="201081"/>
            </a:xfrm>
            <a:custGeom>
              <a:avLst/>
              <a:gdLst>
                <a:gd name="connsiteX0" fmla="*/ 105954 w 204407"/>
                <a:gd name="connsiteY0" fmla="*/ 0 h 201081"/>
                <a:gd name="connsiteX1" fmla="*/ 0 w 204407"/>
                <a:gd name="connsiteY1" fmla="*/ 0 h 201081"/>
                <a:gd name="connsiteX2" fmla="*/ 204407 w 204407"/>
                <a:gd name="connsiteY2" fmla="*/ 201081 h 201081"/>
                <a:gd name="connsiteX3" fmla="*/ 204407 w 204407"/>
                <a:gd name="connsiteY3" fmla="*/ 95443 h 201081"/>
                <a:gd name="connsiteX4" fmla="*/ 105954 w 204407"/>
                <a:gd name="connsiteY4" fmla="*/ 0 h 20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407" h="201081">
                  <a:moveTo>
                    <a:pt x="105954" y="0"/>
                  </a:moveTo>
                  <a:lnTo>
                    <a:pt x="0" y="0"/>
                  </a:lnTo>
                  <a:cubicBezTo>
                    <a:pt x="0" y="111197"/>
                    <a:pt x="91890" y="201081"/>
                    <a:pt x="204407" y="201081"/>
                  </a:cubicBezTo>
                  <a:lnTo>
                    <a:pt x="204407" y="95443"/>
                  </a:lnTo>
                  <a:cubicBezTo>
                    <a:pt x="150024" y="95443"/>
                    <a:pt x="106892" y="52818"/>
                    <a:pt x="105954" y="0"/>
                  </a:cubicBezTo>
                  <a:close/>
                </a:path>
              </a:pathLst>
            </a:custGeom>
            <a:solidFill>
              <a:srgbClr val="D965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49" name="Freeform 906">
              <a:extLst>
                <a:ext uri="{FF2B5EF4-FFF2-40B4-BE49-F238E27FC236}">
                  <a16:creationId xmlns:a16="http://schemas.microsoft.com/office/drawing/2014/main" id="{63FBFF58-EBA7-87CA-3974-D274C3A1032D}"/>
                </a:ext>
              </a:extLst>
            </p:cNvPr>
            <p:cNvSpPr/>
            <p:nvPr/>
          </p:nvSpPr>
          <p:spPr>
            <a:xfrm>
              <a:off x="7849907" y="3769700"/>
              <a:ext cx="460386" cy="493899"/>
            </a:xfrm>
            <a:custGeom>
              <a:avLst/>
              <a:gdLst>
                <a:gd name="connsiteX0" fmla="*/ 459449 w 460386"/>
                <a:gd name="connsiteY0" fmla="*/ 201080 h 493899"/>
                <a:gd name="connsiteX1" fmla="*/ 255042 w 460386"/>
                <a:gd name="connsiteY1" fmla="*/ 0 h 493899"/>
                <a:gd name="connsiteX2" fmla="*/ 255042 w 460386"/>
                <a:gd name="connsiteY2" fmla="*/ 104709 h 493899"/>
                <a:gd name="connsiteX3" fmla="*/ 352558 w 460386"/>
                <a:gd name="connsiteY3" fmla="*/ 201080 h 493899"/>
                <a:gd name="connsiteX4" fmla="*/ 204409 w 460386"/>
                <a:gd name="connsiteY4" fmla="*/ 201080 h 493899"/>
                <a:gd name="connsiteX5" fmla="*/ 0 w 460386"/>
                <a:gd name="connsiteY5" fmla="*/ 0 h 493899"/>
                <a:gd name="connsiteX6" fmla="*/ 0 w 460386"/>
                <a:gd name="connsiteY6" fmla="*/ 104709 h 493899"/>
                <a:gd name="connsiteX7" fmla="*/ 97517 w 460386"/>
                <a:gd name="connsiteY7" fmla="*/ 201080 h 493899"/>
                <a:gd name="connsiteX8" fmla="*/ 937 w 460386"/>
                <a:gd name="connsiteY8" fmla="*/ 201080 h 493899"/>
                <a:gd name="connsiteX9" fmla="*/ 937 w 460386"/>
                <a:gd name="connsiteY9" fmla="*/ 292819 h 493899"/>
                <a:gd name="connsiteX10" fmla="*/ 98453 w 460386"/>
                <a:gd name="connsiteY10" fmla="*/ 292819 h 493899"/>
                <a:gd name="connsiteX11" fmla="*/ 302862 w 460386"/>
                <a:gd name="connsiteY11" fmla="*/ 493900 h 493899"/>
                <a:gd name="connsiteX12" fmla="*/ 302862 w 460386"/>
                <a:gd name="connsiteY12" fmla="*/ 388262 h 493899"/>
                <a:gd name="connsiteX13" fmla="*/ 205346 w 460386"/>
                <a:gd name="connsiteY13" fmla="*/ 291892 h 493899"/>
                <a:gd name="connsiteX14" fmla="*/ 460387 w 460386"/>
                <a:gd name="connsiteY14" fmla="*/ 291892 h 493899"/>
                <a:gd name="connsiteX15" fmla="*/ 459449 w 460386"/>
                <a:gd name="connsiteY15" fmla="*/ 201080 h 49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386" h="493899">
                  <a:moveTo>
                    <a:pt x="459449" y="201080"/>
                  </a:moveTo>
                  <a:cubicBezTo>
                    <a:pt x="459449" y="89884"/>
                    <a:pt x="367561" y="0"/>
                    <a:pt x="255042" y="0"/>
                  </a:cubicBezTo>
                  <a:lnTo>
                    <a:pt x="255042" y="104709"/>
                  </a:lnTo>
                  <a:cubicBezTo>
                    <a:pt x="308488" y="104709"/>
                    <a:pt x="352558" y="147337"/>
                    <a:pt x="352558" y="201080"/>
                  </a:cubicBezTo>
                  <a:lnTo>
                    <a:pt x="204409" y="201080"/>
                  </a:lnTo>
                  <a:cubicBezTo>
                    <a:pt x="204409" y="89884"/>
                    <a:pt x="112519" y="0"/>
                    <a:pt x="0" y="0"/>
                  </a:cubicBezTo>
                  <a:lnTo>
                    <a:pt x="0" y="104709"/>
                  </a:lnTo>
                  <a:cubicBezTo>
                    <a:pt x="53447" y="104709"/>
                    <a:pt x="97517" y="147337"/>
                    <a:pt x="97517" y="201080"/>
                  </a:cubicBezTo>
                  <a:lnTo>
                    <a:pt x="937" y="201080"/>
                  </a:lnTo>
                  <a:lnTo>
                    <a:pt x="937" y="292819"/>
                  </a:lnTo>
                  <a:lnTo>
                    <a:pt x="98453" y="292819"/>
                  </a:lnTo>
                  <a:cubicBezTo>
                    <a:pt x="98453" y="404015"/>
                    <a:pt x="190344" y="493900"/>
                    <a:pt x="302862" y="493900"/>
                  </a:cubicBezTo>
                  <a:lnTo>
                    <a:pt x="302862" y="388262"/>
                  </a:lnTo>
                  <a:cubicBezTo>
                    <a:pt x="249416" y="388262"/>
                    <a:pt x="205346" y="345637"/>
                    <a:pt x="205346" y="291892"/>
                  </a:cubicBezTo>
                  <a:lnTo>
                    <a:pt x="460387" y="291892"/>
                  </a:lnTo>
                  <a:cubicBezTo>
                    <a:pt x="459449" y="292819"/>
                    <a:pt x="459449" y="201080"/>
                    <a:pt x="459449" y="201080"/>
                  </a:cubicBezTo>
                  <a:close/>
                </a:path>
              </a:pathLst>
            </a:custGeom>
            <a:solidFill>
              <a:srgbClr val="D965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50" name="Freeform 907">
              <a:extLst>
                <a:ext uri="{FF2B5EF4-FFF2-40B4-BE49-F238E27FC236}">
                  <a16:creationId xmlns:a16="http://schemas.microsoft.com/office/drawing/2014/main" id="{EB4A94C0-5A04-BC4B-1845-C80B226D4BD4}"/>
                </a:ext>
              </a:extLst>
            </p:cNvPr>
            <p:cNvSpPr/>
            <p:nvPr/>
          </p:nvSpPr>
          <p:spPr>
            <a:xfrm>
              <a:off x="8640045" y="3873746"/>
              <a:ext cx="101527" cy="117410"/>
            </a:xfrm>
            <a:custGeom>
              <a:avLst/>
              <a:gdLst>
                <a:gd name="connsiteX0" fmla="*/ 95935 w 101527"/>
                <a:gd name="connsiteY0" fmla="*/ 91524 h 117410"/>
                <a:gd name="connsiteX1" fmla="*/ 55886 w 101527"/>
                <a:gd name="connsiteY1" fmla="*/ 91524 h 117410"/>
                <a:gd name="connsiteX2" fmla="*/ 35396 w 101527"/>
                <a:gd name="connsiteY2" fmla="*/ 85976 h 117410"/>
                <a:gd name="connsiteX3" fmla="*/ 29804 w 101527"/>
                <a:gd name="connsiteY3" fmla="*/ 68411 h 117410"/>
                <a:gd name="connsiteX4" fmla="*/ 101528 w 101527"/>
                <a:gd name="connsiteY4" fmla="*/ 68411 h 117410"/>
                <a:gd name="connsiteX5" fmla="*/ 101528 w 101527"/>
                <a:gd name="connsiteY5" fmla="*/ 48074 h 117410"/>
                <a:gd name="connsiteX6" fmla="*/ 90343 w 101527"/>
                <a:gd name="connsiteY6" fmla="*/ 11095 h 117410"/>
                <a:gd name="connsiteX7" fmla="*/ 53095 w 101527"/>
                <a:gd name="connsiteY7" fmla="*/ 0 h 117410"/>
                <a:gd name="connsiteX8" fmla="*/ 13036 w 101527"/>
                <a:gd name="connsiteY8" fmla="*/ 13868 h 117410"/>
                <a:gd name="connsiteX9" fmla="*/ 0 w 101527"/>
                <a:gd name="connsiteY9" fmla="*/ 58243 h 117410"/>
                <a:gd name="connsiteX10" fmla="*/ 12106 w 101527"/>
                <a:gd name="connsiteY10" fmla="*/ 103543 h 117410"/>
                <a:gd name="connsiteX11" fmla="*/ 51224 w 101527"/>
                <a:gd name="connsiteY11" fmla="*/ 117411 h 117410"/>
                <a:gd name="connsiteX12" fmla="*/ 95935 w 101527"/>
                <a:gd name="connsiteY12" fmla="*/ 117411 h 117410"/>
                <a:gd name="connsiteX13" fmla="*/ 95935 w 101527"/>
                <a:gd name="connsiteY13" fmla="*/ 91524 h 117410"/>
                <a:gd name="connsiteX14" fmla="*/ 33535 w 101527"/>
                <a:gd name="connsiteY14" fmla="*/ 30509 h 117410"/>
                <a:gd name="connsiteX15" fmla="*/ 52155 w 101527"/>
                <a:gd name="connsiteY15" fmla="*/ 25887 h 117410"/>
                <a:gd name="connsiteX16" fmla="*/ 68922 w 101527"/>
                <a:gd name="connsiteY16" fmla="*/ 29585 h 117410"/>
                <a:gd name="connsiteX17" fmla="*/ 74515 w 101527"/>
                <a:gd name="connsiteY17" fmla="*/ 44375 h 117410"/>
                <a:gd name="connsiteX18" fmla="*/ 74515 w 101527"/>
                <a:gd name="connsiteY18" fmla="*/ 48074 h 117410"/>
                <a:gd name="connsiteX19" fmla="*/ 28874 w 101527"/>
                <a:gd name="connsiteY19" fmla="*/ 48074 h 117410"/>
                <a:gd name="connsiteX20" fmla="*/ 33535 w 101527"/>
                <a:gd name="connsiteY20" fmla="*/ 30509 h 117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1527" h="117410">
                  <a:moveTo>
                    <a:pt x="95935" y="91524"/>
                  </a:moveTo>
                  <a:lnTo>
                    <a:pt x="55886" y="91524"/>
                  </a:lnTo>
                  <a:cubicBezTo>
                    <a:pt x="45641" y="91524"/>
                    <a:pt x="39118" y="89674"/>
                    <a:pt x="35396" y="85976"/>
                  </a:cubicBezTo>
                  <a:cubicBezTo>
                    <a:pt x="31665" y="82280"/>
                    <a:pt x="29804" y="76731"/>
                    <a:pt x="29804" y="68411"/>
                  </a:cubicBezTo>
                  <a:lnTo>
                    <a:pt x="101528" y="68411"/>
                  </a:lnTo>
                  <a:lnTo>
                    <a:pt x="101528" y="48074"/>
                  </a:lnTo>
                  <a:cubicBezTo>
                    <a:pt x="101528" y="30509"/>
                    <a:pt x="97796" y="18491"/>
                    <a:pt x="90343" y="11095"/>
                  </a:cubicBezTo>
                  <a:cubicBezTo>
                    <a:pt x="82899" y="3698"/>
                    <a:pt x="70783" y="0"/>
                    <a:pt x="53095" y="0"/>
                  </a:cubicBezTo>
                  <a:cubicBezTo>
                    <a:pt x="35396" y="0"/>
                    <a:pt x="21420" y="4622"/>
                    <a:pt x="13036" y="13868"/>
                  </a:cubicBezTo>
                  <a:cubicBezTo>
                    <a:pt x="4662" y="23113"/>
                    <a:pt x="0" y="37905"/>
                    <a:pt x="0" y="58243"/>
                  </a:cubicBezTo>
                  <a:cubicBezTo>
                    <a:pt x="0" y="79506"/>
                    <a:pt x="3722" y="94297"/>
                    <a:pt x="12106" y="103543"/>
                  </a:cubicBezTo>
                  <a:cubicBezTo>
                    <a:pt x="20490" y="112787"/>
                    <a:pt x="33535" y="117411"/>
                    <a:pt x="51224" y="117411"/>
                  </a:cubicBezTo>
                  <a:lnTo>
                    <a:pt x="95935" y="117411"/>
                  </a:lnTo>
                  <a:lnTo>
                    <a:pt x="95935" y="91524"/>
                  </a:lnTo>
                  <a:close/>
                  <a:moveTo>
                    <a:pt x="33535" y="30509"/>
                  </a:moveTo>
                  <a:cubicBezTo>
                    <a:pt x="37257" y="26811"/>
                    <a:pt x="42850" y="25887"/>
                    <a:pt x="52155" y="25887"/>
                  </a:cubicBezTo>
                  <a:cubicBezTo>
                    <a:pt x="60539" y="25887"/>
                    <a:pt x="66131" y="27735"/>
                    <a:pt x="68922" y="29585"/>
                  </a:cubicBezTo>
                  <a:cubicBezTo>
                    <a:pt x="72644" y="31433"/>
                    <a:pt x="74515" y="36981"/>
                    <a:pt x="74515" y="44375"/>
                  </a:cubicBezTo>
                  <a:lnTo>
                    <a:pt x="74515" y="48074"/>
                  </a:lnTo>
                  <a:lnTo>
                    <a:pt x="28874" y="48074"/>
                  </a:lnTo>
                  <a:cubicBezTo>
                    <a:pt x="28874" y="39754"/>
                    <a:pt x="30735" y="33281"/>
                    <a:pt x="33535" y="30509"/>
                  </a:cubicBezTo>
                  <a:close/>
                </a:path>
              </a:pathLst>
            </a:custGeom>
            <a:solidFill>
              <a:srgbClr val="32343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51" name="Freeform 908">
              <a:extLst>
                <a:ext uri="{FF2B5EF4-FFF2-40B4-BE49-F238E27FC236}">
                  <a16:creationId xmlns:a16="http://schemas.microsoft.com/office/drawing/2014/main" id="{8994E364-66AE-4E2C-53C1-C0AA582272B9}"/>
                </a:ext>
              </a:extLst>
            </p:cNvPr>
            <p:cNvSpPr/>
            <p:nvPr/>
          </p:nvSpPr>
          <p:spPr>
            <a:xfrm>
              <a:off x="8586030" y="3838616"/>
              <a:ext cx="28871" cy="153463"/>
            </a:xfrm>
            <a:custGeom>
              <a:avLst/>
              <a:gdLst>
                <a:gd name="connsiteX0" fmla="*/ 0 w 28871"/>
                <a:gd name="connsiteY0" fmla="*/ 0 h 153463"/>
                <a:gd name="connsiteX1" fmla="*/ 28871 w 28871"/>
                <a:gd name="connsiteY1" fmla="*/ 0 h 153463"/>
                <a:gd name="connsiteX2" fmla="*/ 28871 w 28871"/>
                <a:gd name="connsiteY2" fmla="*/ 153464 h 153463"/>
                <a:gd name="connsiteX3" fmla="*/ 0 w 28871"/>
                <a:gd name="connsiteY3" fmla="*/ 153464 h 15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1" h="153463">
                  <a:moveTo>
                    <a:pt x="0" y="0"/>
                  </a:moveTo>
                  <a:lnTo>
                    <a:pt x="28871" y="0"/>
                  </a:lnTo>
                  <a:lnTo>
                    <a:pt x="28871" y="153464"/>
                  </a:lnTo>
                  <a:lnTo>
                    <a:pt x="0" y="153464"/>
                  </a:lnTo>
                  <a:close/>
                </a:path>
              </a:pathLst>
            </a:custGeom>
            <a:solidFill>
              <a:srgbClr val="32343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52" name="Freeform 909">
              <a:extLst>
                <a:ext uri="{FF2B5EF4-FFF2-40B4-BE49-F238E27FC236}">
                  <a16:creationId xmlns:a16="http://schemas.microsoft.com/office/drawing/2014/main" id="{20B7C363-7FFD-1826-8138-43604700EE7D}"/>
                </a:ext>
              </a:extLst>
            </p:cNvPr>
            <p:cNvSpPr/>
            <p:nvPr/>
          </p:nvSpPr>
          <p:spPr>
            <a:xfrm>
              <a:off x="8586960" y="4065116"/>
              <a:ext cx="103378" cy="116484"/>
            </a:xfrm>
            <a:custGeom>
              <a:avLst/>
              <a:gdLst>
                <a:gd name="connsiteX0" fmla="*/ 65191 w 103378"/>
                <a:gd name="connsiteY0" fmla="*/ 0 h 116484"/>
                <a:gd name="connsiteX1" fmla="*/ 42840 w 103378"/>
                <a:gd name="connsiteY1" fmla="*/ 3698 h 116484"/>
                <a:gd name="connsiteX2" fmla="*/ 26073 w 103378"/>
                <a:gd name="connsiteY2" fmla="*/ 12942 h 116484"/>
                <a:gd name="connsiteX3" fmla="*/ 25142 w 103378"/>
                <a:gd name="connsiteY3" fmla="*/ 1849 h 116484"/>
                <a:gd name="connsiteX4" fmla="*/ 0 w 103378"/>
                <a:gd name="connsiteY4" fmla="*/ 1849 h 116484"/>
                <a:gd name="connsiteX5" fmla="*/ 0 w 103378"/>
                <a:gd name="connsiteY5" fmla="*/ 116484 h 116484"/>
                <a:gd name="connsiteX6" fmla="*/ 28864 w 103378"/>
                <a:gd name="connsiteY6" fmla="*/ 116484 h 116484"/>
                <a:gd name="connsiteX7" fmla="*/ 28864 w 103378"/>
                <a:gd name="connsiteY7" fmla="*/ 33280 h 116484"/>
                <a:gd name="connsiteX8" fmla="*/ 40979 w 103378"/>
                <a:gd name="connsiteY8" fmla="*/ 27734 h 116484"/>
                <a:gd name="connsiteX9" fmla="*/ 54946 w 103378"/>
                <a:gd name="connsiteY9" fmla="*/ 25884 h 116484"/>
                <a:gd name="connsiteX10" fmla="*/ 69853 w 103378"/>
                <a:gd name="connsiteY10" fmla="*/ 29584 h 116484"/>
                <a:gd name="connsiteX11" fmla="*/ 74505 w 103378"/>
                <a:gd name="connsiteY11" fmla="*/ 40677 h 116484"/>
                <a:gd name="connsiteX12" fmla="*/ 74505 w 103378"/>
                <a:gd name="connsiteY12" fmla="*/ 115560 h 116484"/>
                <a:gd name="connsiteX13" fmla="*/ 103379 w 103378"/>
                <a:gd name="connsiteY13" fmla="*/ 115560 h 116484"/>
                <a:gd name="connsiteX14" fmla="*/ 103379 w 103378"/>
                <a:gd name="connsiteY14" fmla="*/ 36978 h 116484"/>
                <a:gd name="connsiteX15" fmla="*/ 94065 w 103378"/>
                <a:gd name="connsiteY15" fmla="*/ 9244 h 116484"/>
                <a:gd name="connsiteX16" fmla="*/ 65191 w 103378"/>
                <a:gd name="connsiteY16" fmla="*/ 0 h 11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3378" h="116484">
                  <a:moveTo>
                    <a:pt x="65191" y="0"/>
                  </a:moveTo>
                  <a:cubicBezTo>
                    <a:pt x="56807" y="0"/>
                    <a:pt x="49363" y="924"/>
                    <a:pt x="42840" y="3698"/>
                  </a:cubicBezTo>
                  <a:cubicBezTo>
                    <a:pt x="37248" y="5547"/>
                    <a:pt x="31665" y="9244"/>
                    <a:pt x="26073" y="12942"/>
                  </a:cubicBezTo>
                  <a:lnTo>
                    <a:pt x="25142" y="1849"/>
                  </a:lnTo>
                  <a:lnTo>
                    <a:pt x="0" y="1849"/>
                  </a:lnTo>
                  <a:lnTo>
                    <a:pt x="0" y="116484"/>
                  </a:lnTo>
                  <a:lnTo>
                    <a:pt x="28864" y="116484"/>
                  </a:lnTo>
                  <a:lnTo>
                    <a:pt x="28864" y="33280"/>
                  </a:lnTo>
                  <a:cubicBezTo>
                    <a:pt x="32596" y="30508"/>
                    <a:pt x="37248" y="29584"/>
                    <a:pt x="40979" y="27734"/>
                  </a:cubicBezTo>
                  <a:cubicBezTo>
                    <a:pt x="45632" y="26810"/>
                    <a:pt x="50294" y="25884"/>
                    <a:pt x="54946" y="25884"/>
                  </a:cubicBezTo>
                  <a:cubicBezTo>
                    <a:pt x="61469" y="25884"/>
                    <a:pt x="67052" y="26810"/>
                    <a:pt x="69853" y="29584"/>
                  </a:cubicBezTo>
                  <a:cubicBezTo>
                    <a:pt x="73575" y="32356"/>
                    <a:pt x="74505" y="36054"/>
                    <a:pt x="74505" y="40677"/>
                  </a:cubicBezTo>
                  <a:lnTo>
                    <a:pt x="74505" y="115560"/>
                  </a:lnTo>
                  <a:lnTo>
                    <a:pt x="103379" y="115560"/>
                  </a:lnTo>
                  <a:lnTo>
                    <a:pt x="103379" y="36978"/>
                  </a:lnTo>
                  <a:cubicBezTo>
                    <a:pt x="103379" y="24960"/>
                    <a:pt x="100588" y="15715"/>
                    <a:pt x="94065" y="9244"/>
                  </a:cubicBezTo>
                  <a:cubicBezTo>
                    <a:pt x="87551" y="2774"/>
                    <a:pt x="77297" y="0"/>
                    <a:pt x="65191" y="0"/>
                  </a:cubicBezTo>
                  <a:close/>
                </a:path>
              </a:pathLst>
            </a:custGeom>
            <a:solidFill>
              <a:srgbClr val="32343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53" name="Freeform 910">
              <a:extLst>
                <a:ext uri="{FF2B5EF4-FFF2-40B4-BE49-F238E27FC236}">
                  <a16:creationId xmlns:a16="http://schemas.microsoft.com/office/drawing/2014/main" id="{B4FD01B7-A0FA-9328-DA1A-1DA71B5D8366}"/>
                </a:ext>
              </a:extLst>
            </p:cNvPr>
            <p:cNvSpPr/>
            <p:nvPr/>
          </p:nvSpPr>
          <p:spPr>
            <a:xfrm>
              <a:off x="8459356" y="4062340"/>
              <a:ext cx="102453" cy="117411"/>
            </a:xfrm>
            <a:custGeom>
              <a:avLst/>
              <a:gdLst>
                <a:gd name="connsiteX0" fmla="*/ 90344 w 102453"/>
                <a:gd name="connsiteY0" fmla="*/ 11096 h 117411"/>
                <a:gd name="connsiteX1" fmla="*/ 53090 w 102453"/>
                <a:gd name="connsiteY1" fmla="*/ 0 h 117411"/>
                <a:gd name="connsiteX2" fmla="*/ 13038 w 102453"/>
                <a:gd name="connsiteY2" fmla="*/ 13869 h 117411"/>
                <a:gd name="connsiteX3" fmla="*/ 0 w 102453"/>
                <a:gd name="connsiteY3" fmla="*/ 58243 h 117411"/>
                <a:gd name="connsiteX4" fmla="*/ 12108 w 102453"/>
                <a:gd name="connsiteY4" fmla="*/ 103543 h 117411"/>
                <a:gd name="connsiteX5" fmla="*/ 52158 w 102453"/>
                <a:gd name="connsiteY5" fmla="*/ 117412 h 117411"/>
                <a:gd name="connsiteX6" fmla="*/ 96864 w 102453"/>
                <a:gd name="connsiteY6" fmla="*/ 117412 h 117411"/>
                <a:gd name="connsiteX7" fmla="*/ 96864 w 102453"/>
                <a:gd name="connsiteY7" fmla="*/ 91525 h 117411"/>
                <a:gd name="connsiteX8" fmla="*/ 56815 w 102453"/>
                <a:gd name="connsiteY8" fmla="*/ 91525 h 117411"/>
                <a:gd name="connsiteX9" fmla="*/ 36323 w 102453"/>
                <a:gd name="connsiteY9" fmla="*/ 85978 h 117411"/>
                <a:gd name="connsiteX10" fmla="*/ 30735 w 102453"/>
                <a:gd name="connsiteY10" fmla="*/ 68412 h 117411"/>
                <a:gd name="connsiteX11" fmla="*/ 102453 w 102453"/>
                <a:gd name="connsiteY11" fmla="*/ 68412 h 117411"/>
                <a:gd name="connsiteX12" fmla="*/ 102453 w 102453"/>
                <a:gd name="connsiteY12" fmla="*/ 48074 h 117411"/>
                <a:gd name="connsiteX13" fmla="*/ 101521 w 102453"/>
                <a:gd name="connsiteY13" fmla="*/ 48074 h 117411"/>
                <a:gd name="connsiteX14" fmla="*/ 90344 w 102453"/>
                <a:gd name="connsiteY14" fmla="*/ 11096 h 117411"/>
                <a:gd name="connsiteX15" fmla="*/ 75443 w 102453"/>
                <a:gd name="connsiteY15" fmla="*/ 48074 h 117411"/>
                <a:gd name="connsiteX16" fmla="*/ 29805 w 102453"/>
                <a:gd name="connsiteY16" fmla="*/ 48074 h 117411"/>
                <a:gd name="connsiteX17" fmla="*/ 34462 w 102453"/>
                <a:gd name="connsiteY17" fmla="*/ 30510 h 117411"/>
                <a:gd name="connsiteX18" fmla="*/ 53090 w 102453"/>
                <a:gd name="connsiteY18" fmla="*/ 25887 h 117411"/>
                <a:gd name="connsiteX19" fmla="*/ 69855 w 102453"/>
                <a:gd name="connsiteY19" fmla="*/ 29586 h 117411"/>
                <a:gd name="connsiteX20" fmla="*/ 75443 w 102453"/>
                <a:gd name="connsiteY20" fmla="*/ 44376 h 117411"/>
                <a:gd name="connsiteX21" fmla="*/ 75443 w 102453"/>
                <a:gd name="connsiteY21" fmla="*/ 48074 h 11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453" h="117411">
                  <a:moveTo>
                    <a:pt x="90344" y="11096"/>
                  </a:moveTo>
                  <a:cubicBezTo>
                    <a:pt x="82895" y="3699"/>
                    <a:pt x="70785" y="0"/>
                    <a:pt x="53090" y="0"/>
                  </a:cubicBezTo>
                  <a:cubicBezTo>
                    <a:pt x="35393" y="0"/>
                    <a:pt x="21422" y="4624"/>
                    <a:pt x="13038" y="13869"/>
                  </a:cubicBezTo>
                  <a:cubicBezTo>
                    <a:pt x="4657" y="23113"/>
                    <a:pt x="0" y="37906"/>
                    <a:pt x="0" y="58243"/>
                  </a:cubicBezTo>
                  <a:cubicBezTo>
                    <a:pt x="0" y="79506"/>
                    <a:pt x="3726" y="94298"/>
                    <a:pt x="12108" y="103543"/>
                  </a:cubicBezTo>
                  <a:cubicBezTo>
                    <a:pt x="20491" y="112789"/>
                    <a:pt x="33531" y="117412"/>
                    <a:pt x="52158" y="117412"/>
                  </a:cubicBezTo>
                  <a:lnTo>
                    <a:pt x="96864" y="117412"/>
                  </a:lnTo>
                  <a:lnTo>
                    <a:pt x="96864" y="91525"/>
                  </a:lnTo>
                  <a:lnTo>
                    <a:pt x="56815" y="91525"/>
                  </a:lnTo>
                  <a:cubicBezTo>
                    <a:pt x="46570" y="91525"/>
                    <a:pt x="40050" y="89675"/>
                    <a:pt x="36323" y="85978"/>
                  </a:cubicBezTo>
                  <a:cubicBezTo>
                    <a:pt x="32597" y="82280"/>
                    <a:pt x="30735" y="76732"/>
                    <a:pt x="30735" y="68412"/>
                  </a:cubicBezTo>
                  <a:lnTo>
                    <a:pt x="102453" y="68412"/>
                  </a:lnTo>
                  <a:lnTo>
                    <a:pt x="102453" y="48074"/>
                  </a:lnTo>
                  <a:lnTo>
                    <a:pt x="101521" y="48074"/>
                  </a:lnTo>
                  <a:cubicBezTo>
                    <a:pt x="101521" y="30510"/>
                    <a:pt x="97796" y="18491"/>
                    <a:pt x="90344" y="11096"/>
                  </a:cubicBezTo>
                  <a:close/>
                  <a:moveTo>
                    <a:pt x="75443" y="48074"/>
                  </a:moveTo>
                  <a:lnTo>
                    <a:pt x="29805" y="48074"/>
                  </a:lnTo>
                  <a:cubicBezTo>
                    <a:pt x="29805" y="39754"/>
                    <a:pt x="31667" y="33283"/>
                    <a:pt x="34462" y="30510"/>
                  </a:cubicBezTo>
                  <a:cubicBezTo>
                    <a:pt x="38187" y="26812"/>
                    <a:pt x="43776" y="25887"/>
                    <a:pt x="53090" y="25887"/>
                  </a:cubicBezTo>
                  <a:cubicBezTo>
                    <a:pt x="61471" y="25887"/>
                    <a:pt x="67060" y="27736"/>
                    <a:pt x="69855" y="29586"/>
                  </a:cubicBezTo>
                  <a:cubicBezTo>
                    <a:pt x="73581" y="32359"/>
                    <a:pt x="75443" y="36980"/>
                    <a:pt x="75443" y="44376"/>
                  </a:cubicBezTo>
                  <a:lnTo>
                    <a:pt x="75443" y="48074"/>
                  </a:lnTo>
                  <a:close/>
                </a:path>
              </a:pathLst>
            </a:custGeom>
            <a:solidFill>
              <a:srgbClr val="32343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54" name="Freeform 914">
              <a:extLst>
                <a:ext uri="{FF2B5EF4-FFF2-40B4-BE49-F238E27FC236}">
                  <a16:creationId xmlns:a16="http://schemas.microsoft.com/office/drawing/2014/main" id="{4B9FA44C-53DD-42DB-8916-0F095F42DEEA}"/>
                </a:ext>
              </a:extLst>
            </p:cNvPr>
            <p:cNvSpPr/>
            <p:nvPr/>
          </p:nvSpPr>
          <p:spPr>
            <a:xfrm>
              <a:off x="8459356" y="3873746"/>
              <a:ext cx="102453" cy="117410"/>
            </a:xfrm>
            <a:custGeom>
              <a:avLst/>
              <a:gdLst>
                <a:gd name="connsiteX0" fmla="*/ 90344 w 102453"/>
                <a:gd name="connsiteY0" fmla="*/ 11095 h 117410"/>
                <a:gd name="connsiteX1" fmla="*/ 53090 w 102453"/>
                <a:gd name="connsiteY1" fmla="*/ 0 h 117410"/>
                <a:gd name="connsiteX2" fmla="*/ 13038 w 102453"/>
                <a:gd name="connsiteY2" fmla="*/ 13868 h 117410"/>
                <a:gd name="connsiteX3" fmla="*/ 0 w 102453"/>
                <a:gd name="connsiteY3" fmla="*/ 58243 h 117410"/>
                <a:gd name="connsiteX4" fmla="*/ 12108 w 102453"/>
                <a:gd name="connsiteY4" fmla="*/ 103543 h 117410"/>
                <a:gd name="connsiteX5" fmla="*/ 52158 w 102453"/>
                <a:gd name="connsiteY5" fmla="*/ 117411 h 117410"/>
                <a:gd name="connsiteX6" fmla="*/ 96864 w 102453"/>
                <a:gd name="connsiteY6" fmla="*/ 117411 h 117410"/>
                <a:gd name="connsiteX7" fmla="*/ 96864 w 102453"/>
                <a:gd name="connsiteY7" fmla="*/ 91524 h 117410"/>
                <a:gd name="connsiteX8" fmla="*/ 56815 w 102453"/>
                <a:gd name="connsiteY8" fmla="*/ 91524 h 117410"/>
                <a:gd name="connsiteX9" fmla="*/ 36323 w 102453"/>
                <a:gd name="connsiteY9" fmla="*/ 85976 h 117410"/>
                <a:gd name="connsiteX10" fmla="*/ 30735 w 102453"/>
                <a:gd name="connsiteY10" fmla="*/ 68411 h 117410"/>
                <a:gd name="connsiteX11" fmla="*/ 102453 w 102453"/>
                <a:gd name="connsiteY11" fmla="*/ 68411 h 117410"/>
                <a:gd name="connsiteX12" fmla="*/ 102453 w 102453"/>
                <a:gd name="connsiteY12" fmla="*/ 48074 h 117410"/>
                <a:gd name="connsiteX13" fmla="*/ 101521 w 102453"/>
                <a:gd name="connsiteY13" fmla="*/ 48074 h 117410"/>
                <a:gd name="connsiteX14" fmla="*/ 90344 w 102453"/>
                <a:gd name="connsiteY14" fmla="*/ 11095 h 117410"/>
                <a:gd name="connsiteX15" fmla="*/ 75443 w 102453"/>
                <a:gd name="connsiteY15" fmla="*/ 48074 h 117410"/>
                <a:gd name="connsiteX16" fmla="*/ 29805 w 102453"/>
                <a:gd name="connsiteY16" fmla="*/ 48074 h 117410"/>
                <a:gd name="connsiteX17" fmla="*/ 34462 w 102453"/>
                <a:gd name="connsiteY17" fmla="*/ 30509 h 117410"/>
                <a:gd name="connsiteX18" fmla="*/ 53090 w 102453"/>
                <a:gd name="connsiteY18" fmla="*/ 25887 h 117410"/>
                <a:gd name="connsiteX19" fmla="*/ 69855 w 102453"/>
                <a:gd name="connsiteY19" fmla="*/ 29585 h 117410"/>
                <a:gd name="connsiteX20" fmla="*/ 75443 w 102453"/>
                <a:gd name="connsiteY20" fmla="*/ 44375 h 117410"/>
                <a:gd name="connsiteX21" fmla="*/ 75443 w 102453"/>
                <a:gd name="connsiteY21" fmla="*/ 48074 h 117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453" h="117410">
                  <a:moveTo>
                    <a:pt x="90344" y="11095"/>
                  </a:moveTo>
                  <a:cubicBezTo>
                    <a:pt x="82895" y="3698"/>
                    <a:pt x="70785" y="0"/>
                    <a:pt x="53090" y="0"/>
                  </a:cubicBezTo>
                  <a:cubicBezTo>
                    <a:pt x="35393" y="0"/>
                    <a:pt x="21422" y="4622"/>
                    <a:pt x="13038" y="13868"/>
                  </a:cubicBezTo>
                  <a:cubicBezTo>
                    <a:pt x="4657" y="23113"/>
                    <a:pt x="0" y="37905"/>
                    <a:pt x="0" y="58243"/>
                  </a:cubicBezTo>
                  <a:cubicBezTo>
                    <a:pt x="0" y="79506"/>
                    <a:pt x="3726" y="94297"/>
                    <a:pt x="12108" y="103543"/>
                  </a:cubicBezTo>
                  <a:cubicBezTo>
                    <a:pt x="20491" y="112787"/>
                    <a:pt x="33531" y="117411"/>
                    <a:pt x="52158" y="117411"/>
                  </a:cubicBezTo>
                  <a:lnTo>
                    <a:pt x="96864" y="117411"/>
                  </a:lnTo>
                  <a:lnTo>
                    <a:pt x="96864" y="91524"/>
                  </a:lnTo>
                  <a:lnTo>
                    <a:pt x="56815" y="91524"/>
                  </a:lnTo>
                  <a:cubicBezTo>
                    <a:pt x="46570" y="91524"/>
                    <a:pt x="40050" y="89674"/>
                    <a:pt x="36323" y="85976"/>
                  </a:cubicBezTo>
                  <a:cubicBezTo>
                    <a:pt x="32597" y="82280"/>
                    <a:pt x="30735" y="76731"/>
                    <a:pt x="30735" y="68411"/>
                  </a:cubicBezTo>
                  <a:lnTo>
                    <a:pt x="102453" y="68411"/>
                  </a:lnTo>
                  <a:lnTo>
                    <a:pt x="102453" y="48074"/>
                  </a:lnTo>
                  <a:lnTo>
                    <a:pt x="101521" y="48074"/>
                  </a:lnTo>
                  <a:cubicBezTo>
                    <a:pt x="101521" y="30509"/>
                    <a:pt x="97796" y="18491"/>
                    <a:pt x="90344" y="11095"/>
                  </a:cubicBezTo>
                  <a:close/>
                  <a:moveTo>
                    <a:pt x="75443" y="48074"/>
                  </a:moveTo>
                  <a:lnTo>
                    <a:pt x="29805" y="48074"/>
                  </a:lnTo>
                  <a:cubicBezTo>
                    <a:pt x="29805" y="39754"/>
                    <a:pt x="31667" y="33281"/>
                    <a:pt x="34462" y="30509"/>
                  </a:cubicBezTo>
                  <a:cubicBezTo>
                    <a:pt x="38187" y="26811"/>
                    <a:pt x="43776" y="25887"/>
                    <a:pt x="53090" y="25887"/>
                  </a:cubicBezTo>
                  <a:cubicBezTo>
                    <a:pt x="61471" y="25887"/>
                    <a:pt x="67060" y="27735"/>
                    <a:pt x="69855" y="29585"/>
                  </a:cubicBezTo>
                  <a:cubicBezTo>
                    <a:pt x="73581" y="31433"/>
                    <a:pt x="75443" y="36981"/>
                    <a:pt x="75443" y="44375"/>
                  </a:cubicBezTo>
                  <a:lnTo>
                    <a:pt x="75443" y="48074"/>
                  </a:lnTo>
                  <a:close/>
                </a:path>
              </a:pathLst>
            </a:custGeom>
            <a:solidFill>
              <a:srgbClr val="32343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55" name="Freeform 918">
              <a:extLst>
                <a:ext uri="{FF2B5EF4-FFF2-40B4-BE49-F238E27FC236}">
                  <a16:creationId xmlns:a16="http://schemas.microsoft.com/office/drawing/2014/main" id="{6A9F6919-0083-2CE6-FD71-09B209B97193}"/>
                </a:ext>
              </a:extLst>
            </p:cNvPr>
            <p:cNvSpPr/>
            <p:nvPr/>
          </p:nvSpPr>
          <p:spPr>
            <a:xfrm>
              <a:off x="9077801" y="3875594"/>
              <a:ext cx="103529" cy="116486"/>
            </a:xfrm>
            <a:custGeom>
              <a:avLst/>
              <a:gdLst>
                <a:gd name="connsiteX0" fmla="*/ 65200 w 103529"/>
                <a:gd name="connsiteY0" fmla="*/ 0 h 116486"/>
                <a:gd name="connsiteX1" fmla="*/ 42840 w 103529"/>
                <a:gd name="connsiteY1" fmla="*/ 3699 h 116486"/>
                <a:gd name="connsiteX2" fmla="*/ 26082 w 103529"/>
                <a:gd name="connsiteY2" fmla="*/ 12944 h 116486"/>
                <a:gd name="connsiteX3" fmla="*/ 25152 w 103529"/>
                <a:gd name="connsiteY3" fmla="*/ 1850 h 116486"/>
                <a:gd name="connsiteX4" fmla="*/ 0 w 103529"/>
                <a:gd name="connsiteY4" fmla="*/ 1850 h 116486"/>
                <a:gd name="connsiteX5" fmla="*/ 0 w 103529"/>
                <a:gd name="connsiteY5" fmla="*/ 116487 h 116486"/>
                <a:gd name="connsiteX6" fmla="*/ 28874 w 103529"/>
                <a:gd name="connsiteY6" fmla="*/ 116487 h 116486"/>
                <a:gd name="connsiteX7" fmla="*/ 28874 w 103529"/>
                <a:gd name="connsiteY7" fmla="*/ 33283 h 116486"/>
                <a:gd name="connsiteX8" fmla="*/ 40979 w 103529"/>
                <a:gd name="connsiteY8" fmla="*/ 27737 h 116486"/>
                <a:gd name="connsiteX9" fmla="*/ 54956 w 103529"/>
                <a:gd name="connsiteY9" fmla="*/ 25887 h 116486"/>
                <a:gd name="connsiteX10" fmla="*/ 69853 w 103529"/>
                <a:gd name="connsiteY10" fmla="*/ 29586 h 116486"/>
                <a:gd name="connsiteX11" fmla="*/ 74515 w 103529"/>
                <a:gd name="connsiteY11" fmla="*/ 40679 h 116486"/>
                <a:gd name="connsiteX12" fmla="*/ 74515 w 103529"/>
                <a:gd name="connsiteY12" fmla="*/ 115563 h 116486"/>
                <a:gd name="connsiteX13" fmla="*/ 103388 w 103529"/>
                <a:gd name="connsiteY13" fmla="*/ 115563 h 116486"/>
                <a:gd name="connsiteX14" fmla="*/ 103388 w 103529"/>
                <a:gd name="connsiteY14" fmla="*/ 36981 h 116486"/>
                <a:gd name="connsiteX15" fmla="*/ 94074 w 103529"/>
                <a:gd name="connsiteY15" fmla="*/ 9247 h 116486"/>
                <a:gd name="connsiteX16" fmla="*/ 65200 w 103529"/>
                <a:gd name="connsiteY16" fmla="*/ 0 h 116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3529" h="116486">
                  <a:moveTo>
                    <a:pt x="65200" y="0"/>
                  </a:moveTo>
                  <a:cubicBezTo>
                    <a:pt x="56817" y="0"/>
                    <a:pt x="49363" y="926"/>
                    <a:pt x="42840" y="3699"/>
                  </a:cubicBezTo>
                  <a:cubicBezTo>
                    <a:pt x="37257" y="5546"/>
                    <a:pt x="31665" y="9247"/>
                    <a:pt x="26082" y="12944"/>
                  </a:cubicBezTo>
                  <a:lnTo>
                    <a:pt x="25152" y="1850"/>
                  </a:lnTo>
                  <a:lnTo>
                    <a:pt x="0" y="1850"/>
                  </a:lnTo>
                  <a:lnTo>
                    <a:pt x="0" y="116487"/>
                  </a:lnTo>
                  <a:lnTo>
                    <a:pt x="28874" y="116487"/>
                  </a:lnTo>
                  <a:lnTo>
                    <a:pt x="28874" y="33283"/>
                  </a:lnTo>
                  <a:cubicBezTo>
                    <a:pt x="32596" y="30510"/>
                    <a:pt x="37257" y="29586"/>
                    <a:pt x="40979" y="27737"/>
                  </a:cubicBezTo>
                  <a:cubicBezTo>
                    <a:pt x="45641" y="26813"/>
                    <a:pt x="50294" y="25887"/>
                    <a:pt x="54956" y="25887"/>
                  </a:cubicBezTo>
                  <a:cubicBezTo>
                    <a:pt x="61469" y="25887"/>
                    <a:pt x="67061" y="26813"/>
                    <a:pt x="69853" y="29586"/>
                  </a:cubicBezTo>
                  <a:cubicBezTo>
                    <a:pt x="73584" y="32359"/>
                    <a:pt x="74515" y="36057"/>
                    <a:pt x="74515" y="40679"/>
                  </a:cubicBezTo>
                  <a:lnTo>
                    <a:pt x="74515" y="115563"/>
                  </a:lnTo>
                  <a:lnTo>
                    <a:pt x="103388" y="115563"/>
                  </a:lnTo>
                  <a:lnTo>
                    <a:pt x="103388" y="36981"/>
                  </a:lnTo>
                  <a:cubicBezTo>
                    <a:pt x="104319" y="24963"/>
                    <a:pt x="100587" y="15717"/>
                    <a:pt x="94074" y="9247"/>
                  </a:cubicBezTo>
                  <a:cubicBezTo>
                    <a:pt x="87551" y="2774"/>
                    <a:pt x="77306" y="0"/>
                    <a:pt x="65200" y="0"/>
                  </a:cubicBezTo>
                  <a:close/>
                </a:path>
              </a:pathLst>
            </a:custGeom>
            <a:solidFill>
              <a:srgbClr val="32343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56" name="Freeform 919">
              <a:extLst>
                <a:ext uri="{FF2B5EF4-FFF2-40B4-BE49-F238E27FC236}">
                  <a16:creationId xmlns:a16="http://schemas.microsoft.com/office/drawing/2014/main" id="{57F45486-BE52-58A4-7FF5-E588B3FD9B7E}"/>
                </a:ext>
              </a:extLst>
            </p:cNvPr>
            <p:cNvSpPr/>
            <p:nvPr/>
          </p:nvSpPr>
          <p:spPr>
            <a:xfrm>
              <a:off x="9200749" y="3848784"/>
              <a:ext cx="81028" cy="143296"/>
            </a:xfrm>
            <a:custGeom>
              <a:avLst/>
              <a:gdLst>
                <a:gd name="connsiteX0" fmla="*/ 71714 w 81028"/>
                <a:gd name="connsiteY0" fmla="*/ 116486 h 143296"/>
                <a:gd name="connsiteX1" fmla="*/ 62400 w 81028"/>
                <a:gd name="connsiteY1" fmla="*/ 117410 h 143296"/>
                <a:gd name="connsiteX2" fmla="*/ 47502 w 81028"/>
                <a:gd name="connsiteY2" fmla="*/ 113712 h 143296"/>
                <a:gd name="connsiteX3" fmla="*/ 43771 w 81028"/>
                <a:gd name="connsiteY3" fmla="*/ 100770 h 143296"/>
                <a:gd name="connsiteX4" fmla="*/ 43771 w 81028"/>
                <a:gd name="connsiteY4" fmla="*/ 52697 h 143296"/>
                <a:gd name="connsiteX5" fmla="*/ 80098 w 81028"/>
                <a:gd name="connsiteY5" fmla="*/ 52697 h 143296"/>
                <a:gd name="connsiteX6" fmla="*/ 80098 w 81028"/>
                <a:gd name="connsiteY6" fmla="*/ 28660 h 143296"/>
                <a:gd name="connsiteX7" fmla="*/ 43771 w 81028"/>
                <a:gd name="connsiteY7" fmla="*/ 28660 h 143296"/>
                <a:gd name="connsiteX8" fmla="*/ 43771 w 81028"/>
                <a:gd name="connsiteY8" fmla="*/ 0 h 143296"/>
                <a:gd name="connsiteX9" fmla="*/ 19559 w 81028"/>
                <a:gd name="connsiteY9" fmla="*/ 0 h 143296"/>
                <a:gd name="connsiteX10" fmla="*/ 15828 w 81028"/>
                <a:gd name="connsiteY10" fmla="*/ 28660 h 143296"/>
                <a:gd name="connsiteX11" fmla="*/ 0 w 81028"/>
                <a:gd name="connsiteY11" fmla="*/ 28660 h 143296"/>
                <a:gd name="connsiteX12" fmla="*/ 0 w 81028"/>
                <a:gd name="connsiteY12" fmla="*/ 52697 h 143296"/>
                <a:gd name="connsiteX13" fmla="*/ 14897 w 81028"/>
                <a:gd name="connsiteY13" fmla="*/ 52697 h 143296"/>
                <a:gd name="connsiteX14" fmla="*/ 14897 w 81028"/>
                <a:gd name="connsiteY14" fmla="*/ 100770 h 143296"/>
                <a:gd name="connsiteX15" fmla="*/ 24212 w 81028"/>
                <a:gd name="connsiteY15" fmla="*/ 133127 h 143296"/>
                <a:gd name="connsiteX16" fmla="*/ 55886 w 81028"/>
                <a:gd name="connsiteY16" fmla="*/ 143297 h 143296"/>
                <a:gd name="connsiteX17" fmla="*/ 68923 w 81028"/>
                <a:gd name="connsiteY17" fmla="*/ 142373 h 143296"/>
                <a:gd name="connsiteX18" fmla="*/ 80098 w 81028"/>
                <a:gd name="connsiteY18" fmla="*/ 139599 h 143296"/>
                <a:gd name="connsiteX19" fmla="*/ 81028 w 81028"/>
                <a:gd name="connsiteY19" fmla="*/ 139599 h 143296"/>
                <a:gd name="connsiteX20" fmla="*/ 81028 w 81028"/>
                <a:gd name="connsiteY20" fmla="*/ 114636 h 143296"/>
                <a:gd name="connsiteX21" fmla="*/ 80098 w 81028"/>
                <a:gd name="connsiteY21" fmla="*/ 114636 h 143296"/>
                <a:gd name="connsiteX22" fmla="*/ 71714 w 81028"/>
                <a:gd name="connsiteY22" fmla="*/ 116486 h 143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1028" h="143296">
                  <a:moveTo>
                    <a:pt x="71714" y="116486"/>
                  </a:moveTo>
                  <a:cubicBezTo>
                    <a:pt x="67992" y="116486"/>
                    <a:pt x="65191" y="117410"/>
                    <a:pt x="62400" y="117410"/>
                  </a:cubicBezTo>
                  <a:cubicBezTo>
                    <a:pt x="54946" y="117410"/>
                    <a:pt x="50294" y="116486"/>
                    <a:pt x="47502" y="113712"/>
                  </a:cubicBezTo>
                  <a:cubicBezTo>
                    <a:pt x="44701" y="111863"/>
                    <a:pt x="43771" y="107242"/>
                    <a:pt x="43771" y="100770"/>
                  </a:cubicBezTo>
                  <a:lnTo>
                    <a:pt x="43771" y="52697"/>
                  </a:lnTo>
                  <a:lnTo>
                    <a:pt x="80098" y="52697"/>
                  </a:lnTo>
                  <a:lnTo>
                    <a:pt x="80098" y="28660"/>
                  </a:lnTo>
                  <a:lnTo>
                    <a:pt x="43771" y="28660"/>
                  </a:lnTo>
                  <a:lnTo>
                    <a:pt x="43771" y="0"/>
                  </a:lnTo>
                  <a:lnTo>
                    <a:pt x="19559" y="0"/>
                  </a:lnTo>
                  <a:lnTo>
                    <a:pt x="15828" y="28660"/>
                  </a:lnTo>
                  <a:lnTo>
                    <a:pt x="0" y="28660"/>
                  </a:lnTo>
                  <a:lnTo>
                    <a:pt x="0" y="52697"/>
                  </a:lnTo>
                  <a:lnTo>
                    <a:pt x="14897" y="52697"/>
                  </a:lnTo>
                  <a:lnTo>
                    <a:pt x="14897" y="100770"/>
                  </a:lnTo>
                  <a:cubicBezTo>
                    <a:pt x="14897" y="115562"/>
                    <a:pt x="18629" y="126657"/>
                    <a:pt x="24212" y="133127"/>
                  </a:cubicBezTo>
                  <a:cubicBezTo>
                    <a:pt x="30735" y="139599"/>
                    <a:pt x="40979" y="143297"/>
                    <a:pt x="55886" y="143297"/>
                  </a:cubicBezTo>
                  <a:cubicBezTo>
                    <a:pt x="59608" y="143297"/>
                    <a:pt x="64261" y="143297"/>
                    <a:pt x="68923" y="142373"/>
                  </a:cubicBezTo>
                  <a:cubicBezTo>
                    <a:pt x="73575" y="141447"/>
                    <a:pt x="77306" y="140523"/>
                    <a:pt x="80098" y="139599"/>
                  </a:cubicBezTo>
                  <a:lnTo>
                    <a:pt x="81028" y="139599"/>
                  </a:lnTo>
                  <a:lnTo>
                    <a:pt x="81028" y="114636"/>
                  </a:lnTo>
                  <a:lnTo>
                    <a:pt x="80098" y="114636"/>
                  </a:lnTo>
                  <a:cubicBezTo>
                    <a:pt x="78237" y="115562"/>
                    <a:pt x="75436" y="115562"/>
                    <a:pt x="71714" y="116486"/>
                  </a:cubicBezTo>
                  <a:close/>
                </a:path>
              </a:pathLst>
            </a:custGeom>
            <a:solidFill>
              <a:srgbClr val="32343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57" name="Freeform 920">
              <a:extLst>
                <a:ext uri="{FF2B5EF4-FFF2-40B4-BE49-F238E27FC236}">
                  <a16:creationId xmlns:a16="http://schemas.microsoft.com/office/drawing/2014/main" id="{4CDD1E5B-E0ED-EF3D-B047-EECCB6BD0998}"/>
                </a:ext>
              </a:extLst>
            </p:cNvPr>
            <p:cNvSpPr/>
            <p:nvPr/>
          </p:nvSpPr>
          <p:spPr>
            <a:xfrm>
              <a:off x="9052650" y="4066964"/>
              <a:ext cx="116424" cy="150690"/>
            </a:xfrm>
            <a:custGeom>
              <a:avLst/>
              <a:gdLst>
                <a:gd name="connsiteX0" fmla="*/ 60548 w 116424"/>
                <a:gd name="connsiteY0" fmla="*/ 72108 h 150690"/>
                <a:gd name="connsiteX1" fmla="*/ 30744 w 116424"/>
                <a:gd name="connsiteY1" fmla="*/ 0 h 150690"/>
                <a:gd name="connsiteX2" fmla="*/ 0 w 116424"/>
                <a:gd name="connsiteY2" fmla="*/ 0 h 150690"/>
                <a:gd name="connsiteX3" fmla="*/ 46572 w 116424"/>
                <a:gd name="connsiteY3" fmla="*/ 113711 h 150690"/>
                <a:gd name="connsiteX4" fmla="*/ 33535 w 116424"/>
                <a:gd name="connsiteY4" fmla="*/ 150690 h 150690"/>
                <a:gd name="connsiteX5" fmla="*/ 64270 w 116424"/>
                <a:gd name="connsiteY5" fmla="*/ 150690 h 150690"/>
                <a:gd name="connsiteX6" fmla="*/ 116425 w 116424"/>
                <a:gd name="connsiteY6" fmla="*/ 0 h 150690"/>
                <a:gd name="connsiteX7" fmla="*/ 85690 w 116424"/>
                <a:gd name="connsiteY7" fmla="*/ 0 h 150690"/>
                <a:gd name="connsiteX8" fmla="*/ 60548 w 116424"/>
                <a:gd name="connsiteY8" fmla="*/ 72108 h 15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424" h="150690">
                  <a:moveTo>
                    <a:pt x="60548" y="72108"/>
                  </a:moveTo>
                  <a:lnTo>
                    <a:pt x="30744" y="0"/>
                  </a:lnTo>
                  <a:lnTo>
                    <a:pt x="0" y="0"/>
                  </a:lnTo>
                  <a:lnTo>
                    <a:pt x="46572" y="113711"/>
                  </a:lnTo>
                  <a:lnTo>
                    <a:pt x="33535" y="150690"/>
                  </a:lnTo>
                  <a:lnTo>
                    <a:pt x="64270" y="150690"/>
                  </a:lnTo>
                  <a:lnTo>
                    <a:pt x="116425" y="0"/>
                  </a:lnTo>
                  <a:lnTo>
                    <a:pt x="85690" y="0"/>
                  </a:lnTo>
                  <a:lnTo>
                    <a:pt x="60548" y="72108"/>
                  </a:lnTo>
                  <a:close/>
                </a:path>
              </a:pathLst>
            </a:custGeom>
            <a:solidFill>
              <a:srgbClr val="32343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58" name="Freeform 921">
              <a:extLst>
                <a:ext uri="{FF2B5EF4-FFF2-40B4-BE49-F238E27FC236}">
                  <a16:creationId xmlns:a16="http://schemas.microsoft.com/office/drawing/2014/main" id="{97B54F26-132F-AA7A-D022-BAC751C61310}"/>
                </a:ext>
              </a:extLst>
            </p:cNvPr>
            <p:cNvSpPr/>
            <p:nvPr/>
          </p:nvSpPr>
          <p:spPr>
            <a:xfrm>
              <a:off x="8714560" y="4062340"/>
              <a:ext cx="101518" cy="117411"/>
            </a:xfrm>
            <a:custGeom>
              <a:avLst/>
              <a:gdLst>
                <a:gd name="connsiteX0" fmla="*/ 53085 w 101518"/>
                <a:gd name="connsiteY0" fmla="*/ 0 h 117411"/>
                <a:gd name="connsiteX1" fmla="*/ 13036 w 101518"/>
                <a:gd name="connsiteY1" fmla="*/ 13869 h 117411"/>
                <a:gd name="connsiteX2" fmla="*/ 0 w 101518"/>
                <a:gd name="connsiteY2" fmla="*/ 58243 h 117411"/>
                <a:gd name="connsiteX3" fmla="*/ 12106 w 101518"/>
                <a:gd name="connsiteY3" fmla="*/ 103543 h 117411"/>
                <a:gd name="connsiteX4" fmla="*/ 51224 w 101518"/>
                <a:gd name="connsiteY4" fmla="*/ 117412 h 117411"/>
                <a:gd name="connsiteX5" fmla="*/ 95935 w 101518"/>
                <a:gd name="connsiteY5" fmla="*/ 117412 h 117411"/>
                <a:gd name="connsiteX6" fmla="*/ 95935 w 101518"/>
                <a:gd name="connsiteY6" fmla="*/ 91525 h 117411"/>
                <a:gd name="connsiteX7" fmla="*/ 55877 w 101518"/>
                <a:gd name="connsiteY7" fmla="*/ 91525 h 117411"/>
                <a:gd name="connsiteX8" fmla="*/ 35387 w 101518"/>
                <a:gd name="connsiteY8" fmla="*/ 85978 h 117411"/>
                <a:gd name="connsiteX9" fmla="*/ 29804 w 101518"/>
                <a:gd name="connsiteY9" fmla="*/ 68412 h 117411"/>
                <a:gd name="connsiteX10" fmla="*/ 101518 w 101518"/>
                <a:gd name="connsiteY10" fmla="*/ 68412 h 117411"/>
                <a:gd name="connsiteX11" fmla="*/ 101518 w 101518"/>
                <a:gd name="connsiteY11" fmla="*/ 48074 h 117411"/>
                <a:gd name="connsiteX12" fmla="*/ 90343 w 101518"/>
                <a:gd name="connsiteY12" fmla="*/ 11096 h 117411"/>
                <a:gd name="connsiteX13" fmla="*/ 53085 w 101518"/>
                <a:gd name="connsiteY13" fmla="*/ 0 h 117411"/>
                <a:gd name="connsiteX14" fmla="*/ 75445 w 101518"/>
                <a:gd name="connsiteY14" fmla="*/ 48074 h 117411"/>
                <a:gd name="connsiteX15" fmla="*/ 29804 w 101518"/>
                <a:gd name="connsiteY15" fmla="*/ 48074 h 117411"/>
                <a:gd name="connsiteX16" fmla="*/ 34456 w 101518"/>
                <a:gd name="connsiteY16" fmla="*/ 30510 h 117411"/>
                <a:gd name="connsiteX17" fmla="*/ 53085 w 101518"/>
                <a:gd name="connsiteY17" fmla="*/ 25887 h 117411"/>
                <a:gd name="connsiteX18" fmla="*/ 69853 w 101518"/>
                <a:gd name="connsiteY18" fmla="*/ 29586 h 117411"/>
                <a:gd name="connsiteX19" fmla="*/ 75445 w 101518"/>
                <a:gd name="connsiteY19" fmla="*/ 44376 h 117411"/>
                <a:gd name="connsiteX20" fmla="*/ 75445 w 101518"/>
                <a:gd name="connsiteY20" fmla="*/ 48074 h 11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1518" h="117411">
                  <a:moveTo>
                    <a:pt x="53085" y="0"/>
                  </a:moveTo>
                  <a:cubicBezTo>
                    <a:pt x="35387" y="0"/>
                    <a:pt x="21420" y="4624"/>
                    <a:pt x="13036" y="13869"/>
                  </a:cubicBezTo>
                  <a:cubicBezTo>
                    <a:pt x="4652" y="23113"/>
                    <a:pt x="0" y="37906"/>
                    <a:pt x="0" y="58243"/>
                  </a:cubicBezTo>
                  <a:cubicBezTo>
                    <a:pt x="0" y="79506"/>
                    <a:pt x="3722" y="94298"/>
                    <a:pt x="12106" y="103543"/>
                  </a:cubicBezTo>
                  <a:cubicBezTo>
                    <a:pt x="20490" y="112789"/>
                    <a:pt x="33526" y="117412"/>
                    <a:pt x="51224" y="117412"/>
                  </a:cubicBezTo>
                  <a:lnTo>
                    <a:pt x="95935" y="117412"/>
                  </a:lnTo>
                  <a:lnTo>
                    <a:pt x="95935" y="91525"/>
                  </a:lnTo>
                  <a:lnTo>
                    <a:pt x="55877" y="91525"/>
                  </a:lnTo>
                  <a:cubicBezTo>
                    <a:pt x="45632" y="91525"/>
                    <a:pt x="39118" y="89675"/>
                    <a:pt x="35387" y="85978"/>
                  </a:cubicBezTo>
                  <a:cubicBezTo>
                    <a:pt x="31665" y="82280"/>
                    <a:pt x="29804" y="76732"/>
                    <a:pt x="29804" y="68412"/>
                  </a:cubicBezTo>
                  <a:lnTo>
                    <a:pt x="101518" y="68412"/>
                  </a:lnTo>
                  <a:cubicBezTo>
                    <a:pt x="101518" y="69336"/>
                    <a:pt x="101518" y="48074"/>
                    <a:pt x="101518" y="48074"/>
                  </a:cubicBezTo>
                  <a:cubicBezTo>
                    <a:pt x="101518" y="30510"/>
                    <a:pt x="97796" y="18491"/>
                    <a:pt x="90343" y="11096"/>
                  </a:cubicBezTo>
                  <a:cubicBezTo>
                    <a:pt x="82889" y="3699"/>
                    <a:pt x="70783" y="0"/>
                    <a:pt x="53085" y="0"/>
                  </a:cubicBezTo>
                  <a:close/>
                  <a:moveTo>
                    <a:pt x="75445" y="48074"/>
                  </a:moveTo>
                  <a:lnTo>
                    <a:pt x="29804" y="48074"/>
                  </a:lnTo>
                  <a:cubicBezTo>
                    <a:pt x="29804" y="39754"/>
                    <a:pt x="31665" y="33283"/>
                    <a:pt x="34456" y="30510"/>
                  </a:cubicBezTo>
                  <a:cubicBezTo>
                    <a:pt x="38188" y="26812"/>
                    <a:pt x="43771" y="25887"/>
                    <a:pt x="53085" y="25887"/>
                  </a:cubicBezTo>
                  <a:cubicBezTo>
                    <a:pt x="61469" y="25887"/>
                    <a:pt x="67061" y="27736"/>
                    <a:pt x="69853" y="29586"/>
                  </a:cubicBezTo>
                  <a:cubicBezTo>
                    <a:pt x="73575" y="32359"/>
                    <a:pt x="74505" y="36980"/>
                    <a:pt x="75445" y="44376"/>
                  </a:cubicBezTo>
                  <a:lnTo>
                    <a:pt x="75445" y="48074"/>
                  </a:lnTo>
                  <a:close/>
                </a:path>
              </a:pathLst>
            </a:custGeom>
            <a:solidFill>
              <a:srgbClr val="32343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59" name="Freeform 925">
              <a:extLst>
                <a:ext uri="{FF2B5EF4-FFF2-40B4-BE49-F238E27FC236}">
                  <a16:creationId xmlns:a16="http://schemas.microsoft.com/office/drawing/2014/main" id="{17FDB9EA-9780-D007-5F7D-8AEA89DE0036}"/>
                </a:ext>
              </a:extLst>
            </p:cNvPr>
            <p:cNvSpPr/>
            <p:nvPr/>
          </p:nvSpPr>
          <p:spPr>
            <a:xfrm>
              <a:off x="9306929" y="3876520"/>
              <a:ext cx="100587" cy="114637"/>
            </a:xfrm>
            <a:custGeom>
              <a:avLst/>
              <a:gdLst>
                <a:gd name="connsiteX0" fmla="*/ 70783 w 100587"/>
                <a:gd name="connsiteY0" fmla="*/ 83203 h 114637"/>
                <a:gd name="connsiteX1" fmla="*/ 59608 w 100587"/>
                <a:gd name="connsiteY1" fmla="*/ 86900 h 114637"/>
                <a:gd name="connsiteX2" fmla="*/ 46562 w 100587"/>
                <a:gd name="connsiteY2" fmla="*/ 87826 h 114637"/>
                <a:gd name="connsiteX3" fmla="*/ 32596 w 100587"/>
                <a:gd name="connsiteY3" fmla="*/ 84127 h 114637"/>
                <a:gd name="connsiteX4" fmla="*/ 28874 w 100587"/>
                <a:gd name="connsiteY4" fmla="*/ 72110 h 114637"/>
                <a:gd name="connsiteX5" fmla="*/ 28874 w 100587"/>
                <a:gd name="connsiteY5" fmla="*/ 0 h 114637"/>
                <a:gd name="connsiteX6" fmla="*/ 0 w 100587"/>
                <a:gd name="connsiteY6" fmla="*/ 0 h 114637"/>
                <a:gd name="connsiteX7" fmla="*/ 0 w 100587"/>
                <a:gd name="connsiteY7" fmla="*/ 75807 h 114637"/>
                <a:gd name="connsiteX8" fmla="*/ 9314 w 100587"/>
                <a:gd name="connsiteY8" fmla="*/ 104467 h 114637"/>
                <a:gd name="connsiteX9" fmla="*/ 38188 w 100587"/>
                <a:gd name="connsiteY9" fmla="*/ 114637 h 114637"/>
                <a:gd name="connsiteX10" fmla="*/ 54946 w 100587"/>
                <a:gd name="connsiteY10" fmla="*/ 111863 h 114637"/>
                <a:gd name="connsiteX11" fmla="*/ 72644 w 100587"/>
                <a:gd name="connsiteY11" fmla="*/ 105391 h 114637"/>
                <a:gd name="connsiteX12" fmla="*/ 73575 w 100587"/>
                <a:gd name="connsiteY12" fmla="*/ 112787 h 114637"/>
                <a:gd name="connsiteX13" fmla="*/ 100588 w 100587"/>
                <a:gd name="connsiteY13" fmla="*/ 112787 h 114637"/>
                <a:gd name="connsiteX14" fmla="*/ 100588 w 100587"/>
                <a:gd name="connsiteY14" fmla="*/ 924 h 114637"/>
                <a:gd name="connsiteX15" fmla="*/ 70783 w 100587"/>
                <a:gd name="connsiteY15" fmla="*/ 924 h 114637"/>
                <a:gd name="connsiteX16" fmla="*/ 70783 w 100587"/>
                <a:gd name="connsiteY16" fmla="*/ 83203 h 114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587" h="114637">
                  <a:moveTo>
                    <a:pt x="70783" y="83203"/>
                  </a:moveTo>
                  <a:cubicBezTo>
                    <a:pt x="67052" y="84127"/>
                    <a:pt x="63330" y="85976"/>
                    <a:pt x="59608" y="86900"/>
                  </a:cubicBezTo>
                  <a:cubicBezTo>
                    <a:pt x="54946" y="87826"/>
                    <a:pt x="51224" y="87826"/>
                    <a:pt x="46562" y="87826"/>
                  </a:cubicBezTo>
                  <a:cubicBezTo>
                    <a:pt x="40049" y="87826"/>
                    <a:pt x="35387" y="86900"/>
                    <a:pt x="32596" y="84127"/>
                  </a:cubicBezTo>
                  <a:cubicBezTo>
                    <a:pt x="29804" y="82279"/>
                    <a:pt x="28874" y="77656"/>
                    <a:pt x="28874" y="72110"/>
                  </a:cubicBezTo>
                  <a:lnTo>
                    <a:pt x="28874" y="0"/>
                  </a:lnTo>
                  <a:lnTo>
                    <a:pt x="0" y="0"/>
                  </a:lnTo>
                  <a:lnTo>
                    <a:pt x="0" y="75807"/>
                  </a:lnTo>
                  <a:cubicBezTo>
                    <a:pt x="0" y="88750"/>
                    <a:pt x="3722" y="97994"/>
                    <a:pt x="9314" y="104467"/>
                  </a:cubicBezTo>
                  <a:cubicBezTo>
                    <a:pt x="15828" y="110938"/>
                    <a:pt x="25142" y="114637"/>
                    <a:pt x="38188" y="114637"/>
                  </a:cubicBezTo>
                  <a:cubicBezTo>
                    <a:pt x="42840" y="114637"/>
                    <a:pt x="48433" y="113711"/>
                    <a:pt x="54946" y="111863"/>
                  </a:cubicBezTo>
                  <a:cubicBezTo>
                    <a:pt x="60539" y="110014"/>
                    <a:pt x="66122" y="108165"/>
                    <a:pt x="72644" y="105391"/>
                  </a:cubicBezTo>
                  <a:lnTo>
                    <a:pt x="73575" y="112787"/>
                  </a:lnTo>
                  <a:lnTo>
                    <a:pt x="100588" y="112787"/>
                  </a:lnTo>
                  <a:lnTo>
                    <a:pt x="100588" y="924"/>
                  </a:lnTo>
                  <a:lnTo>
                    <a:pt x="70783" y="924"/>
                  </a:lnTo>
                  <a:lnTo>
                    <a:pt x="70783" y="83203"/>
                  </a:lnTo>
                  <a:close/>
                </a:path>
              </a:pathLst>
            </a:custGeom>
            <a:solidFill>
              <a:srgbClr val="32343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60" name="Freeform 926">
              <a:extLst>
                <a:ext uri="{FF2B5EF4-FFF2-40B4-BE49-F238E27FC236}">
                  <a16:creationId xmlns:a16="http://schemas.microsoft.com/office/drawing/2014/main" id="{9EA2B4E4-AFDA-DAFF-A67E-F8DE95FE5726}"/>
                </a:ext>
              </a:extLst>
            </p:cNvPr>
            <p:cNvSpPr/>
            <p:nvPr/>
          </p:nvSpPr>
          <p:spPr>
            <a:xfrm>
              <a:off x="9431728" y="3875594"/>
              <a:ext cx="161135" cy="117411"/>
            </a:xfrm>
            <a:custGeom>
              <a:avLst/>
              <a:gdLst>
                <a:gd name="connsiteX0" fmla="*/ 151821 w 161135"/>
                <a:gd name="connsiteY0" fmla="*/ 9247 h 117411"/>
                <a:gd name="connsiteX1" fmla="*/ 126670 w 161135"/>
                <a:gd name="connsiteY1" fmla="*/ 0 h 117411"/>
                <a:gd name="connsiteX2" fmla="*/ 107110 w 161135"/>
                <a:gd name="connsiteY2" fmla="*/ 2774 h 117411"/>
                <a:gd name="connsiteX3" fmla="*/ 88482 w 161135"/>
                <a:gd name="connsiteY3" fmla="*/ 11097 h 117411"/>
                <a:gd name="connsiteX4" fmla="*/ 77306 w 161135"/>
                <a:gd name="connsiteY4" fmla="*/ 2774 h 117411"/>
                <a:gd name="connsiteX5" fmla="*/ 60548 w 161135"/>
                <a:gd name="connsiteY5" fmla="*/ 0 h 117411"/>
                <a:gd name="connsiteX6" fmla="*/ 44711 w 161135"/>
                <a:gd name="connsiteY6" fmla="*/ 2774 h 117411"/>
                <a:gd name="connsiteX7" fmla="*/ 27943 w 161135"/>
                <a:gd name="connsiteY7" fmla="*/ 10171 h 117411"/>
                <a:gd name="connsiteX8" fmla="*/ 27012 w 161135"/>
                <a:gd name="connsiteY8" fmla="*/ 1850 h 117411"/>
                <a:gd name="connsiteX9" fmla="*/ 0 w 161135"/>
                <a:gd name="connsiteY9" fmla="*/ 1850 h 117411"/>
                <a:gd name="connsiteX10" fmla="*/ 0 w 161135"/>
                <a:gd name="connsiteY10" fmla="*/ 116487 h 117411"/>
                <a:gd name="connsiteX11" fmla="*/ 28874 w 161135"/>
                <a:gd name="connsiteY11" fmla="*/ 116487 h 117411"/>
                <a:gd name="connsiteX12" fmla="*/ 28874 w 161135"/>
                <a:gd name="connsiteY12" fmla="*/ 30510 h 117411"/>
                <a:gd name="connsiteX13" fmla="*/ 39118 w 161135"/>
                <a:gd name="connsiteY13" fmla="*/ 26813 h 117411"/>
                <a:gd name="connsiteX14" fmla="*/ 49363 w 161135"/>
                <a:gd name="connsiteY14" fmla="*/ 25887 h 117411"/>
                <a:gd name="connsiteX15" fmla="*/ 62409 w 161135"/>
                <a:gd name="connsiteY15" fmla="*/ 29586 h 117411"/>
                <a:gd name="connsiteX16" fmla="*/ 66131 w 161135"/>
                <a:gd name="connsiteY16" fmla="*/ 39754 h 117411"/>
                <a:gd name="connsiteX17" fmla="*/ 66131 w 161135"/>
                <a:gd name="connsiteY17" fmla="*/ 116487 h 117411"/>
                <a:gd name="connsiteX18" fmla="*/ 95005 w 161135"/>
                <a:gd name="connsiteY18" fmla="*/ 116487 h 117411"/>
                <a:gd name="connsiteX19" fmla="*/ 95005 w 161135"/>
                <a:gd name="connsiteY19" fmla="*/ 30510 h 117411"/>
                <a:gd name="connsiteX20" fmla="*/ 104319 w 161135"/>
                <a:gd name="connsiteY20" fmla="*/ 27737 h 117411"/>
                <a:gd name="connsiteX21" fmla="*/ 115494 w 161135"/>
                <a:gd name="connsiteY21" fmla="*/ 26813 h 117411"/>
                <a:gd name="connsiteX22" fmla="*/ 128540 w 161135"/>
                <a:gd name="connsiteY22" fmla="*/ 30510 h 117411"/>
                <a:gd name="connsiteX23" fmla="*/ 132262 w 161135"/>
                <a:gd name="connsiteY23" fmla="*/ 40679 h 117411"/>
                <a:gd name="connsiteX24" fmla="*/ 132262 w 161135"/>
                <a:gd name="connsiteY24" fmla="*/ 117412 h 117411"/>
                <a:gd name="connsiteX25" fmla="*/ 161136 w 161135"/>
                <a:gd name="connsiteY25" fmla="*/ 117412 h 117411"/>
                <a:gd name="connsiteX26" fmla="*/ 161136 w 161135"/>
                <a:gd name="connsiteY26" fmla="*/ 36981 h 117411"/>
                <a:gd name="connsiteX27" fmla="*/ 151821 w 161135"/>
                <a:gd name="connsiteY27" fmla="*/ 9247 h 11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1135" h="117411">
                  <a:moveTo>
                    <a:pt x="151821" y="9247"/>
                  </a:moveTo>
                  <a:cubicBezTo>
                    <a:pt x="146229" y="2774"/>
                    <a:pt x="137854" y="0"/>
                    <a:pt x="126670" y="0"/>
                  </a:cubicBezTo>
                  <a:cubicBezTo>
                    <a:pt x="120156" y="0"/>
                    <a:pt x="113633" y="926"/>
                    <a:pt x="107110" y="2774"/>
                  </a:cubicBezTo>
                  <a:cubicBezTo>
                    <a:pt x="100597" y="4622"/>
                    <a:pt x="94074" y="7396"/>
                    <a:pt x="88482" y="11097"/>
                  </a:cubicBezTo>
                  <a:cubicBezTo>
                    <a:pt x="85690" y="7396"/>
                    <a:pt x="81968" y="4622"/>
                    <a:pt x="77306" y="2774"/>
                  </a:cubicBezTo>
                  <a:cubicBezTo>
                    <a:pt x="72654" y="926"/>
                    <a:pt x="67061" y="0"/>
                    <a:pt x="60548" y="0"/>
                  </a:cubicBezTo>
                  <a:cubicBezTo>
                    <a:pt x="54956" y="0"/>
                    <a:pt x="49363" y="926"/>
                    <a:pt x="44711" y="2774"/>
                  </a:cubicBezTo>
                  <a:cubicBezTo>
                    <a:pt x="39118" y="4622"/>
                    <a:pt x="34466" y="7396"/>
                    <a:pt x="27943" y="10171"/>
                  </a:cubicBezTo>
                  <a:lnTo>
                    <a:pt x="27012" y="1850"/>
                  </a:lnTo>
                  <a:lnTo>
                    <a:pt x="0" y="1850"/>
                  </a:lnTo>
                  <a:lnTo>
                    <a:pt x="0" y="116487"/>
                  </a:lnTo>
                  <a:lnTo>
                    <a:pt x="28874" y="116487"/>
                  </a:lnTo>
                  <a:lnTo>
                    <a:pt x="28874" y="30510"/>
                  </a:lnTo>
                  <a:cubicBezTo>
                    <a:pt x="32605" y="28661"/>
                    <a:pt x="36327" y="27737"/>
                    <a:pt x="39118" y="26813"/>
                  </a:cubicBezTo>
                  <a:cubicBezTo>
                    <a:pt x="42850" y="25887"/>
                    <a:pt x="45641" y="25887"/>
                    <a:pt x="49363" y="25887"/>
                  </a:cubicBezTo>
                  <a:cubicBezTo>
                    <a:pt x="54956" y="25887"/>
                    <a:pt x="59618" y="26813"/>
                    <a:pt x="62409" y="29586"/>
                  </a:cubicBezTo>
                  <a:cubicBezTo>
                    <a:pt x="65200" y="31433"/>
                    <a:pt x="66131" y="35133"/>
                    <a:pt x="66131" y="39754"/>
                  </a:cubicBezTo>
                  <a:lnTo>
                    <a:pt x="66131" y="116487"/>
                  </a:lnTo>
                  <a:lnTo>
                    <a:pt x="95005" y="116487"/>
                  </a:lnTo>
                  <a:lnTo>
                    <a:pt x="95005" y="30510"/>
                  </a:lnTo>
                  <a:cubicBezTo>
                    <a:pt x="97796" y="29586"/>
                    <a:pt x="100597" y="27737"/>
                    <a:pt x="104319" y="27737"/>
                  </a:cubicBezTo>
                  <a:cubicBezTo>
                    <a:pt x="108050" y="26813"/>
                    <a:pt x="111772" y="26813"/>
                    <a:pt x="115494" y="26813"/>
                  </a:cubicBezTo>
                  <a:cubicBezTo>
                    <a:pt x="121087" y="26813"/>
                    <a:pt x="125739" y="27737"/>
                    <a:pt x="128540" y="30510"/>
                  </a:cubicBezTo>
                  <a:cubicBezTo>
                    <a:pt x="131331" y="32359"/>
                    <a:pt x="132262" y="36057"/>
                    <a:pt x="132262" y="40679"/>
                  </a:cubicBezTo>
                  <a:lnTo>
                    <a:pt x="132262" y="117412"/>
                  </a:lnTo>
                  <a:lnTo>
                    <a:pt x="161136" y="117412"/>
                  </a:lnTo>
                  <a:lnTo>
                    <a:pt x="161136" y="36981"/>
                  </a:lnTo>
                  <a:cubicBezTo>
                    <a:pt x="160205" y="24039"/>
                    <a:pt x="157414" y="14793"/>
                    <a:pt x="151821" y="9247"/>
                  </a:cubicBezTo>
                  <a:close/>
                </a:path>
              </a:pathLst>
            </a:custGeom>
            <a:solidFill>
              <a:srgbClr val="32343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61" name="Freeform 927">
              <a:extLst>
                <a:ext uri="{FF2B5EF4-FFF2-40B4-BE49-F238E27FC236}">
                  <a16:creationId xmlns:a16="http://schemas.microsoft.com/office/drawing/2014/main" id="{660EB8A3-069E-70EC-ABE1-50C9E187AA84}"/>
                </a:ext>
              </a:extLst>
            </p:cNvPr>
            <p:cNvSpPr/>
            <p:nvPr/>
          </p:nvSpPr>
          <p:spPr>
            <a:xfrm>
              <a:off x="8841230" y="4065116"/>
              <a:ext cx="67061" cy="116484"/>
            </a:xfrm>
            <a:custGeom>
              <a:avLst/>
              <a:gdLst>
                <a:gd name="connsiteX0" fmla="*/ 43771 w 67061"/>
                <a:gd name="connsiteY0" fmla="*/ 2774 h 116484"/>
                <a:gd name="connsiteX1" fmla="*/ 27013 w 67061"/>
                <a:gd name="connsiteY1" fmla="*/ 10169 h 116484"/>
                <a:gd name="connsiteX2" fmla="*/ 26072 w 67061"/>
                <a:gd name="connsiteY2" fmla="*/ 1849 h 116484"/>
                <a:gd name="connsiteX3" fmla="*/ 0 w 67061"/>
                <a:gd name="connsiteY3" fmla="*/ 1849 h 116484"/>
                <a:gd name="connsiteX4" fmla="*/ 0 w 67061"/>
                <a:gd name="connsiteY4" fmla="*/ 116484 h 116484"/>
                <a:gd name="connsiteX5" fmla="*/ 28874 w 67061"/>
                <a:gd name="connsiteY5" fmla="*/ 116484 h 116484"/>
                <a:gd name="connsiteX6" fmla="*/ 28874 w 67061"/>
                <a:gd name="connsiteY6" fmla="*/ 33280 h 116484"/>
                <a:gd name="connsiteX7" fmla="*/ 40049 w 67061"/>
                <a:gd name="connsiteY7" fmla="*/ 29584 h 116484"/>
                <a:gd name="connsiteX8" fmla="*/ 54946 w 67061"/>
                <a:gd name="connsiteY8" fmla="*/ 28658 h 116484"/>
                <a:gd name="connsiteX9" fmla="*/ 67061 w 67061"/>
                <a:gd name="connsiteY9" fmla="*/ 29584 h 116484"/>
                <a:gd name="connsiteX10" fmla="*/ 67061 w 67061"/>
                <a:gd name="connsiteY10" fmla="*/ 1849 h 116484"/>
                <a:gd name="connsiteX11" fmla="*/ 61469 w 67061"/>
                <a:gd name="connsiteY11" fmla="*/ 0 h 116484"/>
                <a:gd name="connsiteX12" fmla="*/ 43771 w 67061"/>
                <a:gd name="connsiteY12" fmla="*/ 2774 h 11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061" h="116484">
                  <a:moveTo>
                    <a:pt x="43771" y="2774"/>
                  </a:moveTo>
                  <a:cubicBezTo>
                    <a:pt x="38188" y="4622"/>
                    <a:pt x="32596" y="7395"/>
                    <a:pt x="27013" y="10169"/>
                  </a:cubicBezTo>
                  <a:lnTo>
                    <a:pt x="26072" y="1849"/>
                  </a:lnTo>
                  <a:lnTo>
                    <a:pt x="0" y="1849"/>
                  </a:lnTo>
                  <a:lnTo>
                    <a:pt x="0" y="116484"/>
                  </a:lnTo>
                  <a:lnTo>
                    <a:pt x="28874" y="116484"/>
                  </a:lnTo>
                  <a:lnTo>
                    <a:pt x="28874" y="33280"/>
                  </a:lnTo>
                  <a:cubicBezTo>
                    <a:pt x="32596" y="31432"/>
                    <a:pt x="36327" y="30508"/>
                    <a:pt x="40049" y="29584"/>
                  </a:cubicBezTo>
                  <a:cubicBezTo>
                    <a:pt x="44711" y="28658"/>
                    <a:pt x="49363" y="28658"/>
                    <a:pt x="54946" y="28658"/>
                  </a:cubicBezTo>
                  <a:cubicBezTo>
                    <a:pt x="62399" y="28658"/>
                    <a:pt x="67061" y="29584"/>
                    <a:pt x="67061" y="29584"/>
                  </a:cubicBezTo>
                  <a:lnTo>
                    <a:pt x="67061" y="1849"/>
                  </a:lnTo>
                  <a:cubicBezTo>
                    <a:pt x="67061" y="924"/>
                    <a:pt x="65191" y="0"/>
                    <a:pt x="61469" y="0"/>
                  </a:cubicBezTo>
                  <a:cubicBezTo>
                    <a:pt x="55886" y="0"/>
                    <a:pt x="50294" y="924"/>
                    <a:pt x="43771" y="2774"/>
                  </a:cubicBezTo>
                  <a:close/>
                </a:path>
              </a:pathLst>
            </a:custGeom>
            <a:solidFill>
              <a:srgbClr val="32343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62" name="Freeform 928">
              <a:extLst>
                <a:ext uri="{FF2B5EF4-FFF2-40B4-BE49-F238E27FC236}">
                  <a16:creationId xmlns:a16="http://schemas.microsoft.com/office/drawing/2014/main" id="{8B732A00-3239-11A7-8B7E-19B40646860E}"/>
                </a:ext>
              </a:extLst>
            </p:cNvPr>
            <p:cNvSpPr/>
            <p:nvPr/>
          </p:nvSpPr>
          <p:spPr>
            <a:xfrm>
              <a:off x="8951132" y="3873746"/>
              <a:ext cx="101518" cy="117410"/>
            </a:xfrm>
            <a:custGeom>
              <a:avLst/>
              <a:gdLst>
                <a:gd name="connsiteX0" fmla="*/ 35396 w 101518"/>
                <a:gd name="connsiteY0" fmla="*/ 85976 h 117410"/>
                <a:gd name="connsiteX1" fmla="*/ 29804 w 101518"/>
                <a:gd name="connsiteY1" fmla="*/ 68411 h 117410"/>
                <a:gd name="connsiteX2" fmla="*/ 101518 w 101518"/>
                <a:gd name="connsiteY2" fmla="*/ 68411 h 117410"/>
                <a:gd name="connsiteX3" fmla="*/ 101518 w 101518"/>
                <a:gd name="connsiteY3" fmla="*/ 48074 h 117410"/>
                <a:gd name="connsiteX4" fmla="*/ 90343 w 101518"/>
                <a:gd name="connsiteY4" fmla="*/ 11095 h 117410"/>
                <a:gd name="connsiteX5" fmla="*/ 53085 w 101518"/>
                <a:gd name="connsiteY5" fmla="*/ 0 h 117410"/>
                <a:gd name="connsiteX6" fmla="*/ 13036 w 101518"/>
                <a:gd name="connsiteY6" fmla="*/ 13868 h 117410"/>
                <a:gd name="connsiteX7" fmla="*/ 0 w 101518"/>
                <a:gd name="connsiteY7" fmla="*/ 58243 h 117410"/>
                <a:gd name="connsiteX8" fmla="*/ 12106 w 101518"/>
                <a:gd name="connsiteY8" fmla="*/ 103543 h 117410"/>
                <a:gd name="connsiteX9" fmla="*/ 51224 w 101518"/>
                <a:gd name="connsiteY9" fmla="*/ 117411 h 117410"/>
                <a:gd name="connsiteX10" fmla="*/ 95935 w 101518"/>
                <a:gd name="connsiteY10" fmla="*/ 117411 h 117410"/>
                <a:gd name="connsiteX11" fmla="*/ 95935 w 101518"/>
                <a:gd name="connsiteY11" fmla="*/ 91524 h 117410"/>
                <a:gd name="connsiteX12" fmla="*/ 55886 w 101518"/>
                <a:gd name="connsiteY12" fmla="*/ 91524 h 117410"/>
                <a:gd name="connsiteX13" fmla="*/ 35396 w 101518"/>
                <a:gd name="connsiteY13" fmla="*/ 85976 h 117410"/>
                <a:gd name="connsiteX14" fmla="*/ 34466 w 101518"/>
                <a:gd name="connsiteY14" fmla="*/ 30509 h 117410"/>
                <a:gd name="connsiteX15" fmla="*/ 53085 w 101518"/>
                <a:gd name="connsiteY15" fmla="*/ 25887 h 117410"/>
                <a:gd name="connsiteX16" fmla="*/ 69853 w 101518"/>
                <a:gd name="connsiteY16" fmla="*/ 29585 h 117410"/>
                <a:gd name="connsiteX17" fmla="*/ 75445 w 101518"/>
                <a:gd name="connsiteY17" fmla="*/ 44375 h 117410"/>
                <a:gd name="connsiteX18" fmla="*/ 75445 w 101518"/>
                <a:gd name="connsiteY18" fmla="*/ 48074 h 117410"/>
                <a:gd name="connsiteX19" fmla="*/ 29804 w 101518"/>
                <a:gd name="connsiteY19" fmla="*/ 48074 h 117410"/>
                <a:gd name="connsiteX20" fmla="*/ 34466 w 101518"/>
                <a:gd name="connsiteY20" fmla="*/ 30509 h 117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1518" h="117410">
                  <a:moveTo>
                    <a:pt x="35396" y="85976"/>
                  </a:moveTo>
                  <a:cubicBezTo>
                    <a:pt x="31665" y="82280"/>
                    <a:pt x="29804" y="76731"/>
                    <a:pt x="29804" y="68411"/>
                  </a:cubicBezTo>
                  <a:lnTo>
                    <a:pt x="101518" y="68411"/>
                  </a:lnTo>
                  <a:lnTo>
                    <a:pt x="101518" y="48074"/>
                  </a:lnTo>
                  <a:cubicBezTo>
                    <a:pt x="101518" y="30509"/>
                    <a:pt x="97796" y="18491"/>
                    <a:pt x="90343" y="11095"/>
                  </a:cubicBezTo>
                  <a:cubicBezTo>
                    <a:pt x="82889" y="3698"/>
                    <a:pt x="70783" y="0"/>
                    <a:pt x="53085" y="0"/>
                  </a:cubicBezTo>
                  <a:cubicBezTo>
                    <a:pt x="35396" y="0"/>
                    <a:pt x="21420" y="4622"/>
                    <a:pt x="13036" y="13868"/>
                  </a:cubicBezTo>
                  <a:cubicBezTo>
                    <a:pt x="4652" y="23113"/>
                    <a:pt x="0" y="37905"/>
                    <a:pt x="0" y="58243"/>
                  </a:cubicBezTo>
                  <a:cubicBezTo>
                    <a:pt x="0" y="79506"/>
                    <a:pt x="3722" y="94297"/>
                    <a:pt x="12106" y="103543"/>
                  </a:cubicBezTo>
                  <a:cubicBezTo>
                    <a:pt x="20490" y="112787"/>
                    <a:pt x="33526" y="117411"/>
                    <a:pt x="51224" y="117411"/>
                  </a:cubicBezTo>
                  <a:lnTo>
                    <a:pt x="95935" y="117411"/>
                  </a:lnTo>
                  <a:lnTo>
                    <a:pt x="95935" y="91524"/>
                  </a:lnTo>
                  <a:lnTo>
                    <a:pt x="55886" y="91524"/>
                  </a:lnTo>
                  <a:cubicBezTo>
                    <a:pt x="45641" y="91524"/>
                    <a:pt x="39118" y="89674"/>
                    <a:pt x="35396" y="85976"/>
                  </a:cubicBezTo>
                  <a:close/>
                  <a:moveTo>
                    <a:pt x="34466" y="30509"/>
                  </a:moveTo>
                  <a:cubicBezTo>
                    <a:pt x="38188" y="26811"/>
                    <a:pt x="43771" y="25887"/>
                    <a:pt x="53085" y="25887"/>
                  </a:cubicBezTo>
                  <a:cubicBezTo>
                    <a:pt x="61469" y="25887"/>
                    <a:pt x="67062" y="27735"/>
                    <a:pt x="69853" y="29585"/>
                  </a:cubicBezTo>
                  <a:cubicBezTo>
                    <a:pt x="73584" y="31433"/>
                    <a:pt x="74515" y="36981"/>
                    <a:pt x="75445" y="44375"/>
                  </a:cubicBezTo>
                  <a:lnTo>
                    <a:pt x="75445" y="48074"/>
                  </a:lnTo>
                  <a:lnTo>
                    <a:pt x="29804" y="48074"/>
                  </a:lnTo>
                  <a:cubicBezTo>
                    <a:pt x="29804" y="39754"/>
                    <a:pt x="31665" y="33281"/>
                    <a:pt x="34466" y="30509"/>
                  </a:cubicBezTo>
                  <a:close/>
                </a:path>
              </a:pathLst>
            </a:custGeom>
            <a:solidFill>
              <a:srgbClr val="32343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63" name="Freeform 929">
              <a:extLst>
                <a:ext uri="{FF2B5EF4-FFF2-40B4-BE49-F238E27FC236}">
                  <a16:creationId xmlns:a16="http://schemas.microsoft.com/office/drawing/2014/main" id="{A0DA872E-DE1F-F7C7-49F9-13DA2DB7BCD2}"/>
                </a:ext>
              </a:extLst>
            </p:cNvPr>
            <p:cNvSpPr/>
            <p:nvPr/>
          </p:nvSpPr>
          <p:spPr>
            <a:xfrm>
              <a:off x="8766715" y="3875594"/>
              <a:ext cx="161135" cy="117411"/>
            </a:xfrm>
            <a:custGeom>
              <a:avLst/>
              <a:gdLst>
                <a:gd name="connsiteX0" fmla="*/ 95005 w 161135"/>
                <a:gd name="connsiteY0" fmla="*/ 116487 h 117411"/>
                <a:gd name="connsiteX1" fmla="*/ 95005 w 161135"/>
                <a:gd name="connsiteY1" fmla="*/ 30510 h 117411"/>
                <a:gd name="connsiteX2" fmla="*/ 104319 w 161135"/>
                <a:gd name="connsiteY2" fmla="*/ 27737 h 117411"/>
                <a:gd name="connsiteX3" fmla="*/ 115494 w 161135"/>
                <a:gd name="connsiteY3" fmla="*/ 26813 h 117411"/>
                <a:gd name="connsiteX4" fmla="*/ 128531 w 161135"/>
                <a:gd name="connsiteY4" fmla="*/ 30510 h 117411"/>
                <a:gd name="connsiteX5" fmla="*/ 132262 w 161135"/>
                <a:gd name="connsiteY5" fmla="*/ 40679 h 117411"/>
                <a:gd name="connsiteX6" fmla="*/ 132262 w 161135"/>
                <a:gd name="connsiteY6" fmla="*/ 117412 h 117411"/>
                <a:gd name="connsiteX7" fmla="*/ 161136 w 161135"/>
                <a:gd name="connsiteY7" fmla="*/ 117412 h 117411"/>
                <a:gd name="connsiteX8" fmla="*/ 161136 w 161135"/>
                <a:gd name="connsiteY8" fmla="*/ 36981 h 117411"/>
                <a:gd name="connsiteX9" fmla="*/ 150891 w 161135"/>
                <a:gd name="connsiteY9" fmla="*/ 9247 h 117411"/>
                <a:gd name="connsiteX10" fmla="*/ 125739 w 161135"/>
                <a:gd name="connsiteY10" fmla="*/ 0 h 117411"/>
                <a:gd name="connsiteX11" fmla="*/ 106180 w 161135"/>
                <a:gd name="connsiteY11" fmla="*/ 2774 h 117411"/>
                <a:gd name="connsiteX12" fmla="*/ 87551 w 161135"/>
                <a:gd name="connsiteY12" fmla="*/ 11097 h 117411"/>
                <a:gd name="connsiteX13" fmla="*/ 76376 w 161135"/>
                <a:gd name="connsiteY13" fmla="*/ 2774 h 117411"/>
                <a:gd name="connsiteX14" fmla="*/ 59608 w 161135"/>
                <a:gd name="connsiteY14" fmla="*/ 0 h 117411"/>
                <a:gd name="connsiteX15" fmla="*/ 43780 w 161135"/>
                <a:gd name="connsiteY15" fmla="*/ 2774 h 117411"/>
                <a:gd name="connsiteX16" fmla="*/ 27013 w 161135"/>
                <a:gd name="connsiteY16" fmla="*/ 10171 h 117411"/>
                <a:gd name="connsiteX17" fmla="*/ 26082 w 161135"/>
                <a:gd name="connsiteY17" fmla="*/ 1850 h 117411"/>
                <a:gd name="connsiteX18" fmla="*/ 0 w 161135"/>
                <a:gd name="connsiteY18" fmla="*/ 1850 h 117411"/>
                <a:gd name="connsiteX19" fmla="*/ 0 w 161135"/>
                <a:gd name="connsiteY19" fmla="*/ 116487 h 117411"/>
                <a:gd name="connsiteX20" fmla="*/ 28874 w 161135"/>
                <a:gd name="connsiteY20" fmla="*/ 116487 h 117411"/>
                <a:gd name="connsiteX21" fmla="*/ 28874 w 161135"/>
                <a:gd name="connsiteY21" fmla="*/ 30510 h 117411"/>
                <a:gd name="connsiteX22" fmla="*/ 39118 w 161135"/>
                <a:gd name="connsiteY22" fmla="*/ 26813 h 117411"/>
                <a:gd name="connsiteX23" fmla="*/ 49363 w 161135"/>
                <a:gd name="connsiteY23" fmla="*/ 25887 h 117411"/>
                <a:gd name="connsiteX24" fmla="*/ 62409 w 161135"/>
                <a:gd name="connsiteY24" fmla="*/ 29586 h 117411"/>
                <a:gd name="connsiteX25" fmla="*/ 66131 w 161135"/>
                <a:gd name="connsiteY25" fmla="*/ 39754 h 117411"/>
                <a:gd name="connsiteX26" fmla="*/ 66131 w 161135"/>
                <a:gd name="connsiteY26" fmla="*/ 116487 h 117411"/>
                <a:gd name="connsiteX27" fmla="*/ 95005 w 161135"/>
                <a:gd name="connsiteY27" fmla="*/ 116487 h 11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1135" h="117411">
                  <a:moveTo>
                    <a:pt x="95005" y="116487"/>
                  </a:moveTo>
                  <a:lnTo>
                    <a:pt x="95005" y="30510"/>
                  </a:lnTo>
                  <a:cubicBezTo>
                    <a:pt x="97796" y="29586"/>
                    <a:pt x="100587" y="27737"/>
                    <a:pt x="104319" y="27737"/>
                  </a:cubicBezTo>
                  <a:cubicBezTo>
                    <a:pt x="108041" y="26813"/>
                    <a:pt x="111772" y="26813"/>
                    <a:pt x="115494" y="26813"/>
                  </a:cubicBezTo>
                  <a:cubicBezTo>
                    <a:pt x="121087" y="26813"/>
                    <a:pt x="125739" y="27737"/>
                    <a:pt x="128531" y="30510"/>
                  </a:cubicBezTo>
                  <a:cubicBezTo>
                    <a:pt x="131332" y="32359"/>
                    <a:pt x="132262" y="36057"/>
                    <a:pt x="132262" y="40679"/>
                  </a:cubicBezTo>
                  <a:lnTo>
                    <a:pt x="132262" y="117412"/>
                  </a:lnTo>
                  <a:lnTo>
                    <a:pt x="161136" y="117412"/>
                  </a:lnTo>
                  <a:lnTo>
                    <a:pt x="161136" y="36981"/>
                  </a:lnTo>
                  <a:cubicBezTo>
                    <a:pt x="160205" y="24039"/>
                    <a:pt x="156474" y="14793"/>
                    <a:pt x="150891" y="9247"/>
                  </a:cubicBezTo>
                  <a:cubicBezTo>
                    <a:pt x="145298" y="2774"/>
                    <a:pt x="136914" y="0"/>
                    <a:pt x="125739" y="0"/>
                  </a:cubicBezTo>
                  <a:cubicBezTo>
                    <a:pt x="119226" y="0"/>
                    <a:pt x="112703" y="926"/>
                    <a:pt x="106180" y="2774"/>
                  </a:cubicBezTo>
                  <a:cubicBezTo>
                    <a:pt x="99657" y="4622"/>
                    <a:pt x="93144" y="7396"/>
                    <a:pt x="87551" y="11097"/>
                  </a:cubicBezTo>
                  <a:cubicBezTo>
                    <a:pt x="84760" y="7396"/>
                    <a:pt x="81028" y="4622"/>
                    <a:pt x="76376" y="2774"/>
                  </a:cubicBezTo>
                  <a:cubicBezTo>
                    <a:pt x="71723" y="926"/>
                    <a:pt x="66131" y="0"/>
                    <a:pt x="59608" y="0"/>
                  </a:cubicBezTo>
                  <a:cubicBezTo>
                    <a:pt x="54025" y="0"/>
                    <a:pt x="48433" y="926"/>
                    <a:pt x="43780" y="2774"/>
                  </a:cubicBezTo>
                  <a:cubicBezTo>
                    <a:pt x="38188" y="4622"/>
                    <a:pt x="33536" y="7396"/>
                    <a:pt x="27013" y="10171"/>
                  </a:cubicBezTo>
                  <a:lnTo>
                    <a:pt x="26082" y="1850"/>
                  </a:lnTo>
                  <a:lnTo>
                    <a:pt x="0" y="1850"/>
                  </a:lnTo>
                  <a:lnTo>
                    <a:pt x="0" y="116487"/>
                  </a:lnTo>
                  <a:lnTo>
                    <a:pt x="28874" y="116487"/>
                  </a:lnTo>
                  <a:lnTo>
                    <a:pt x="28874" y="30510"/>
                  </a:lnTo>
                  <a:cubicBezTo>
                    <a:pt x="32596" y="28661"/>
                    <a:pt x="36327" y="27737"/>
                    <a:pt x="39118" y="26813"/>
                  </a:cubicBezTo>
                  <a:cubicBezTo>
                    <a:pt x="42840" y="25887"/>
                    <a:pt x="45641" y="25887"/>
                    <a:pt x="49363" y="25887"/>
                  </a:cubicBezTo>
                  <a:cubicBezTo>
                    <a:pt x="54956" y="25887"/>
                    <a:pt x="59608" y="26813"/>
                    <a:pt x="62409" y="29586"/>
                  </a:cubicBezTo>
                  <a:cubicBezTo>
                    <a:pt x="65201" y="31433"/>
                    <a:pt x="66131" y="35133"/>
                    <a:pt x="66131" y="39754"/>
                  </a:cubicBezTo>
                  <a:lnTo>
                    <a:pt x="66131" y="116487"/>
                  </a:lnTo>
                  <a:lnTo>
                    <a:pt x="95005" y="116487"/>
                  </a:lnTo>
                  <a:close/>
                </a:path>
              </a:pathLst>
            </a:custGeom>
            <a:solidFill>
              <a:srgbClr val="32343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64" name="Freeform 930">
              <a:extLst>
                <a:ext uri="{FF2B5EF4-FFF2-40B4-BE49-F238E27FC236}">
                  <a16:creationId xmlns:a16="http://schemas.microsoft.com/office/drawing/2014/main" id="{9780563A-33D4-E23C-053C-D1F8D65F9335}"/>
                </a:ext>
              </a:extLst>
            </p:cNvPr>
            <p:cNvSpPr/>
            <p:nvPr/>
          </p:nvSpPr>
          <p:spPr>
            <a:xfrm>
              <a:off x="8925990" y="4065116"/>
              <a:ext cx="105239" cy="152539"/>
            </a:xfrm>
            <a:custGeom>
              <a:avLst/>
              <a:gdLst>
                <a:gd name="connsiteX0" fmla="*/ 56807 w 105239"/>
                <a:gd name="connsiteY0" fmla="*/ 0 h 152539"/>
                <a:gd name="connsiteX1" fmla="*/ 13036 w 105239"/>
                <a:gd name="connsiteY1" fmla="*/ 12942 h 152539"/>
                <a:gd name="connsiteX2" fmla="*/ 0 w 105239"/>
                <a:gd name="connsiteY2" fmla="*/ 54544 h 152539"/>
                <a:gd name="connsiteX3" fmla="*/ 9314 w 105239"/>
                <a:gd name="connsiteY3" fmla="*/ 96146 h 152539"/>
                <a:gd name="connsiteX4" fmla="*/ 41910 w 105239"/>
                <a:gd name="connsiteY4" fmla="*/ 109088 h 152539"/>
                <a:gd name="connsiteX5" fmla="*/ 60539 w 105239"/>
                <a:gd name="connsiteY5" fmla="*/ 106315 h 152539"/>
                <a:gd name="connsiteX6" fmla="*/ 76366 w 105239"/>
                <a:gd name="connsiteY6" fmla="*/ 99844 h 152539"/>
                <a:gd name="connsiteX7" fmla="*/ 76366 w 105239"/>
                <a:gd name="connsiteY7" fmla="*/ 104466 h 152539"/>
                <a:gd name="connsiteX8" fmla="*/ 70783 w 105239"/>
                <a:gd name="connsiteY8" fmla="*/ 122031 h 152539"/>
                <a:gd name="connsiteX9" fmla="*/ 51224 w 105239"/>
                <a:gd name="connsiteY9" fmla="*/ 126654 h 152539"/>
                <a:gd name="connsiteX10" fmla="*/ 30735 w 105239"/>
                <a:gd name="connsiteY10" fmla="*/ 125730 h 152539"/>
                <a:gd name="connsiteX11" fmla="*/ 14897 w 105239"/>
                <a:gd name="connsiteY11" fmla="*/ 122956 h 152539"/>
                <a:gd name="connsiteX12" fmla="*/ 13036 w 105239"/>
                <a:gd name="connsiteY12" fmla="*/ 122031 h 152539"/>
                <a:gd name="connsiteX13" fmla="*/ 13036 w 105239"/>
                <a:gd name="connsiteY13" fmla="*/ 146993 h 152539"/>
                <a:gd name="connsiteX14" fmla="*/ 13967 w 105239"/>
                <a:gd name="connsiteY14" fmla="*/ 146993 h 152539"/>
                <a:gd name="connsiteX15" fmla="*/ 31665 w 105239"/>
                <a:gd name="connsiteY15" fmla="*/ 150690 h 152539"/>
                <a:gd name="connsiteX16" fmla="*/ 54016 w 105239"/>
                <a:gd name="connsiteY16" fmla="*/ 152539 h 152539"/>
                <a:gd name="connsiteX17" fmla="*/ 94065 w 105239"/>
                <a:gd name="connsiteY17" fmla="*/ 139597 h 152539"/>
                <a:gd name="connsiteX18" fmla="*/ 105240 w 105239"/>
                <a:gd name="connsiteY18" fmla="*/ 96146 h 152539"/>
                <a:gd name="connsiteX19" fmla="*/ 105240 w 105239"/>
                <a:gd name="connsiteY19" fmla="*/ 3698 h 152539"/>
                <a:gd name="connsiteX20" fmla="*/ 82889 w 105239"/>
                <a:gd name="connsiteY20" fmla="*/ 924 h 152539"/>
                <a:gd name="connsiteX21" fmla="*/ 56807 w 105239"/>
                <a:gd name="connsiteY21" fmla="*/ 0 h 152539"/>
                <a:gd name="connsiteX22" fmla="*/ 77297 w 105239"/>
                <a:gd name="connsiteY22" fmla="*/ 75807 h 152539"/>
                <a:gd name="connsiteX23" fmla="*/ 64260 w 105239"/>
                <a:gd name="connsiteY23" fmla="*/ 79504 h 152539"/>
                <a:gd name="connsiteX24" fmla="*/ 51224 w 105239"/>
                <a:gd name="connsiteY24" fmla="*/ 81353 h 152539"/>
                <a:gd name="connsiteX25" fmla="*/ 33526 w 105239"/>
                <a:gd name="connsiteY25" fmla="*/ 75807 h 152539"/>
                <a:gd name="connsiteX26" fmla="*/ 29794 w 105239"/>
                <a:gd name="connsiteY26" fmla="*/ 53620 h 152539"/>
                <a:gd name="connsiteX27" fmla="*/ 34456 w 105239"/>
                <a:gd name="connsiteY27" fmla="*/ 30508 h 152539"/>
                <a:gd name="connsiteX28" fmla="*/ 57738 w 105239"/>
                <a:gd name="connsiteY28" fmla="*/ 24960 h 152539"/>
                <a:gd name="connsiteX29" fmla="*/ 68913 w 105239"/>
                <a:gd name="connsiteY29" fmla="*/ 25884 h 152539"/>
                <a:gd name="connsiteX30" fmla="*/ 77297 w 105239"/>
                <a:gd name="connsiteY30" fmla="*/ 26810 h 152539"/>
                <a:gd name="connsiteX31" fmla="*/ 77297 w 105239"/>
                <a:gd name="connsiteY31" fmla="*/ 75807 h 152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239" h="152539">
                  <a:moveTo>
                    <a:pt x="56807" y="0"/>
                  </a:moveTo>
                  <a:cubicBezTo>
                    <a:pt x="36317" y="0"/>
                    <a:pt x="21420" y="4622"/>
                    <a:pt x="13036" y="12942"/>
                  </a:cubicBezTo>
                  <a:cubicBezTo>
                    <a:pt x="4652" y="21264"/>
                    <a:pt x="0" y="35130"/>
                    <a:pt x="0" y="54544"/>
                  </a:cubicBezTo>
                  <a:cubicBezTo>
                    <a:pt x="0" y="73957"/>
                    <a:pt x="2791" y="87824"/>
                    <a:pt x="9314" y="96146"/>
                  </a:cubicBezTo>
                  <a:cubicBezTo>
                    <a:pt x="15828" y="104466"/>
                    <a:pt x="27003" y="109088"/>
                    <a:pt x="41910" y="109088"/>
                  </a:cubicBezTo>
                  <a:cubicBezTo>
                    <a:pt x="47493" y="109088"/>
                    <a:pt x="54016" y="108164"/>
                    <a:pt x="60539" y="106315"/>
                  </a:cubicBezTo>
                  <a:cubicBezTo>
                    <a:pt x="66121" y="104466"/>
                    <a:pt x="71714" y="102618"/>
                    <a:pt x="76366" y="99844"/>
                  </a:cubicBezTo>
                  <a:lnTo>
                    <a:pt x="76366" y="104466"/>
                  </a:lnTo>
                  <a:cubicBezTo>
                    <a:pt x="76366" y="112786"/>
                    <a:pt x="74505" y="119258"/>
                    <a:pt x="70783" y="122031"/>
                  </a:cubicBezTo>
                  <a:cubicBezTo>
                    <a:pt x="67052" y="125730"/>
                    <a:pt x="60539" y="126654"/>
                    <a:pt x="51224" y="126654"/>
                  </a:cubicBezTo>
                  <a:cubicBezTo>
                    <a:pt x="44701" y="126654"/>
                    <a:pt x="37248" y="126654"/>
                    <a:pt x="30735" y="125730"/>
                  </a:cubicBezTo>
                  <a:cubicBezTo>
                    <a:pt x="23281" y="124804"/>
                    <a:pt x="18619" y="123880"/>
                    <a:pt x="14897" y="122956"/>
                  </a:cubicBezTo>
                  <a:lnTo>
                    <a:pt x="13036" y="122031"/>
                  </a:lnTo>
                  <a:lnTo>
                    <a:pt x="13036" y="146993"/>
                  </a:lnTo>
                  <a:lnTo>
                    <a:pt x="13967" y="146993"/>
                  </a:lnTo>
                  <a:cubicBezTo>
                    <a:pt x="18619" y="148841"/>
                    <a:pt x="24212" y="149766"/>
                    <a:pt x="31665" y="150690"/>
                  </a:cubicBezTo>
                  <a:cubicBezTo>
                    <a:pt x="38178" y="151614"/>
                    <a:pt x="46562" y="152539"/>
                    <a:pt x="54016" y="152539"/>
                  </a:cubicBezTo>
                  <a:cubicBezTo>
                    <a:pt x="72644" y="152539"/>
                    <a:pt x="85681" y="147917"/>
                    <a:pt x="94065" y="139597"/>
                  </a:cubicBezTo>
                  <a:cubicBezTo>
                    <a:pt x="101518" y="131276"/>
                    <a:pt x="105240" y="116484"/>
                    <a:pt x="105240" y="96146"/>
                  </a:cubicBezTo>
                  <a:lnTo>
                    <a:pt x="105240" y="3698"/>
                  </a:lnTo>
                  <a:cubicBezTo>
                    <a:pt x="99657" y="2774"/>
                    <a:pt x="93134" y="1849"/>
                    <a:pt x="82889" y="924"/>
                  </a:cubicBezTo>
                  <a:cubicBezTo>
                    <a:pt x="73575" y="0"/>
                    <a:pt x="65191" y="0"/>
                    <a:pt x="56807" y="0"/>
                  </a:cubicBezTo>
                  <a:close/>
                  <a:moveTo>
                    <a:pt x="77297" y="75807"/>
                  </a:moveTo>
                  <a:cubicBezTo>
                    <a:pt x="72644" y="77654"/>
                    <a:pt x="68913" y="78580"/>
                    <a:pt x="64260" y="79504"/>
                  </a:cubicBezTo>
                  <a:cubicBezTo>
                    <a:pt x="59608" y="80429"/>
                    <a:pt x="54946" y="81353"/>
                    <a:pt x="51224" y="81353"/>
                  </a:cubicBezTo>
                  <a:cubicBezTo>
                    <a:pt x="41910" y="81353"/>
                    <a:pt x="36317" y="79504"/>
                    <a:pt x="33526" y="75807"/>
                  </a:cubicBezTo>
                  <a:cubicBezTo>
                    <a:pt x="30735" y="72108"/>
                    <a:pt x="29794" y="64713"/>
                    <a:pt x="29794" y="53620"/>
                  </a:cubicBezTo>
                  <a:cubicBezTo>
                    <a:pt x="29794" y="41600"/>
                    <a:pt x="31665" y="34204"/>
                    <a:pt x="34456" y="30508"/>
                  </a:cubicBezTo>
                  <a:cubicBezTo>
                    <a:pt x="37248" y="26810"/>
                    <a:pt x="45632" y="24960"/>
                    <a:pt x="57738" y="24960"/>
                  </a:cubicBezTo>
                  <a:cubicBezTo>
                    <a:pt x="61469" y="24960"/>
                    <a:pt x="64260" y="24960"/>
                    <a:pt x="68913" y="25884"/>
                  </a:cubicBezTo>
                  <a:cubicBezTo>
                    <a:pt x="71714" y="25884"/>
                    <a:pt x="74505" y="26810"/>
                    <a:pt x="77297" y="26810"/>
                  </a:cubicBezTo>
                  <a:lnTo>
                    <a:pt x="77297" y="75807"/>
                  </a:lnTo>
                  <a:close/>
                </a:path>
              </a:pathLst>
            </a:custGeom>
            <a:solidFill>
              <a:srgbClr val="32343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</p:grpSp>
      <p:grpSp>
        <p:nvGrpSpPr>
          <p:cNvPr id="12" name="Group 931">
            <a:extLst>
              <a:ext uri="{FF2B5EF4-FFF2-40B4-BE49-F238E27FC236}">
                <a16:creationId xmlns:a16="http://schemas.microsoft.com/office/drawing/2014/main" id="{8DAB407E-72F1-7F38-3707-5623C4D63841}"/>
              </a:ext>
            </a:extLst>
          </p:cNvPr>
          <p:cNvGrpSpPr>
            <a:grpSpLocks noChangeAspect="1"/>
          </p:cNvGrpSpPr>
          <p:nvPr/>
        </p:nvGrpSpPr>
        <p:grpSpPr>
          <a:xfrm>
            <a:off x="6642948" y="5467741"/>
            <a:ext cx="1368493" cy="205961"/>
            <a:chOff x="3041419" y="2834209"/>
            <a:chExt cx="1946427" cy="290176"/>
          </a:xfrm>
        </p:grpSpPr>
        <p:sp>
          <p:nvSpPr>
            <p:cNvPr id="550" name="Freeform 935">
              <a:extLst>
                <a:ext uri="{FF2B5EF4-FFF2-40B4-BE49-F238E27FC236}">
                  <a16:creationId xmlns:a16="http://schemas.microsoft.com/office/drawing/2014/main" id="{F57BDB91-9EAD-83B3-27AC-A284FC6F5531}"/>
                </a:ext>
              </a:extLst>
            </p:cNvPr>
            <p:cNvSpPr/>
            <p:nvPr/>
          </p:nvSpPr>
          <p:spPr>
            <a:xfrm>
              <a:off x="3873418" y="2872553"/>
              <a:ext cx="126118" cy="216395"/>
            </a:xfrm>
            <a:custGeom>
              <a:avLst/>
              <a:gdLst>
                <a:gd name="connsiteX0" fmla="*/ 64823 w 126118"/>
                <a:gd name="connsiteY0" fmla="*/ 175876 h 216395"/>
                <a:gd name="connsiteX1" fmla="*/ 89628 w 126118"/>
                <a:gd name="connsiteY1" fmla="*/ 175876 h 216395"/>
                <a:gd name="connsiteX2" fmla="*/ 89628 w 126118"/>
                <a:gd name="connsiteY2" fmla="*/ 186038 h 216395"/>
                <a:gd name="connsiteX3" fmla="*/ 76696 w 126118"/>
                <a:gd name="connsiteY3" fmla="*/ 191599 h 216395"/>
                <a:gd name="connsiteX4" fmla="*/ 64844 w 126118"/>
                <a:gd name="connsiteY4" fmla="*/ 193243 h 216395"/>
                <a:gd name="connsiteX5" fmla="*/ 44417 w 126118"/>
                <a:gd name="connsiteY5" fmla="*/ 185789 h 216395"/>
                <a:gd name="connsiteX6" fmla="*/ 37110 w 126118"/>
                <a:gd name="connsiteY6" fmla="*/ 160986 h 216395"/>
                <a:gd name="connsiteX7" fmla="*/ 44335 w 126118"/>
                <a:gd name="connsiteY7" fmla="*/ 137101 h 216395"/>
                <a:gd name="connsiteX8" fmla="*/ 77257 w 126118"/>
                <a:gd name="connsiteY8" fmla="*/ 132769 h 216395"/>
                <a:gd name="connsiteX9" fmla="*/ 84730 w 126118"/>
                <a:gd name="connsiteY9" fmla="*/ 141932 h 216395"/>
                <a:gd name="connsiteX10" fmla="*/ 120621 w 126118"/>
                <a:gd name="connsiteY10" fmla="*/ 136227 h 216395"/>
                <a:gd name="connsiteX11" fmla="*/ 110822 w 126118"/>
                <a:gd name="connsiteY11" fmla="*/ 119255 h 216395"/>
                <a:gd name="connsiteX12" fmla="*/ 94425 w 126118"/>
                <a:gd name="connsiteY12" fmla="*/ 109466 h 216395"/>
                <a:gd name="connsiteX13" fmla="*/ 64739 w 126118"/>
                <a:gd name="connsiteY13" fmla="*/ 106322 h 216395"/>
                <a:gd name="connsiteX14" fmla="*/ 56768 w 126118"/>
                <a:gd name="connsiteY14" fmla="*/ 106530 h 216395"/>
                <a:gd name="connsiteX15" fmla="*/ 56768 w 126118"/>
                <a:gd name="connsiteY15" fmla="*/ 107509 h 216395"/>
                <a:gd name="connsiteX16" fmla="*/ 56662 w 126118"/>
                <a:gd name="connsiteY16" fmla="*/ 107509 h 216395"/>
                <a:gd name="connsiteX17" fmla="*/ 56662 w 126118"/>
                <a:gd name="connsiteY17" fmla="*/ 26426 h 216395"/>
                <a:gd name="connsiteX18" fmla="*/ 126118 w 126118"/>
                <a:gd name="connsiteY18" fmla="*/ 26426 h 216395"/>
                <a:gd name="connsiteX19" fmla="*/ 126118 w 126118"/>
                <a:gd name="connsiteY19" fmla="*/ 0 h 216395"/>
                <a:gd name="connsiteX20" fmla="*/ 12031 w 126118"/>
                <a:gd name="connsiteY20" fmla="*/ 0 h 216395"/>
                <a:gd name="connsiteX21" fmla="*/ 12031 w 126118"/>
                <a:gd name="connsiteY21" fmla="*/ 107600 h 216395"/>
                <a:gd name="connsiteX22" fmla="*/ 46370 w 126118"/>
                <a:gd name="connsiteY22" fmla="*/ 107600 h 216395"/>
                <a:gd name="connsiteX23" fmla="*/ 31879 w 126118"/>
                <a:gd name="connsiteY23" fmla="*/ 111362 h 216395"/>
                <a:gd name="connsiteX24" fmla="*/ 8090 w 126118"/>
                <a:gd name="connsiteY24" fmla="*/ 130999 h 216395"/>
                <a:gd name="connsiteX25" fmla="*/ 15 w 126118"/>
                <a:gd name="connsiteY25" fmla="*/ 161319 h 216395"/>
                <a:gd name="connsiteX26" fmla="*/ 7426 w 126118"/>
                <a:gd name="connsiteY26" fmla="*/ 190745 h 216395"/>
                <a:gd name="connsiteX27" fmla="*/ 28309 w 126118"/>
                <a:gd name="connsiteY27" fmla="*/ 209965 h 216395"/>
                <a:gd name="connsiteX28" fmla="*/ 63182 w 126118"/>
                <a:gd name="connsiteY28" fmla="*/ 216380 h 216395"/>
                <a:gd name="connsiteX29" fmla="*/ 93221 w 126118"/>
                <a:gd name="connsiteY29" fmla="*/ 212861 h 216395"/>
                <a:gd name="connsiteX30" fmla="*/ 122320 w 126118"/>
                <a:gd name="connsiteY30" fmla="*/ 199387 h 216395"/>
                <a:gd name="connsiteX31" fmla="*/ 122320 w 126118"/>
                <a:gd name="connsiteY31" fmla="*/ 153573 h 216395"/>
                <a:gd name="connsiteX32" fmla="*/ 64823 w 126118"/>
                <a:gd name="connsiteY32" fmla="*/ 153573 h 216395"/>
                <a:gd name="connsiteX33" fmla="*/ 64823 w 126118"/>
                <a:gd name="connsiteY33" fmla="*/ 175876 h 216395"/>
                <a:gd name="connsiteX34" fmla="*/ 69390 w 126118"/>
                <a:gd name="connsiteY34" fmla="*/ 157550 h 216395"/>
                <a:gd name="connsiteX35" fmla="*/ 117345 w 126118"/>
                <a:gd name="connsiteY35" fmla="*/ 157550 h 216395"/>
                <a:gd name="connsiteX36" fmla="*/ 117345 w 126118"/>
                <a:gd name="connsiteY36" fmla="*/ 157643 h 216395"/>
                <a:gd name="connsiteX37" fmla="*/ 69409 w 126118"/>
                <a:gd name="connsiteY37" fmla="*/ 157643 h 216395"/>
                <a:gd name="connsiteX38" fmla="*/ 69409 w 126118"/>
                <a:gd name="connsiteY38" fmla="*/ 170345 h 216395"/>
                <a:gd name="connsiteX39" fmla="*/ 69595 w 126118"/>
                <a:gd name="connsiteY39" fmla="*/ 170345 h 216395"/>
                <a:gd name="connsiteX40" fmla="*/ 69532 w 126118"/>
                <a:gd name="connsiteY40" fmla="*/ 158370 h 216395"/>
                <a:gd name="connsiteX41" fmla="*/ 117364 w 126118"/>
                <a:gd name="connsiteY41" fmla="*/ 158370 h 216395"/>
                <a:gd name="connsiteX42" fmla="*/ 117364 w 126118"/>
                <a:gd name="connsiteY42" fmla="*/ 158279 h 216395"/>
                <a:gd name="connsiteX43" fmla="*/ 117506 w 126118"/>
                <a:gd name="connsiteY43" fmla="*/ 158279 h 216395"/>
                <a:gd name="connsiteX44" fmla="*/ 117506 w 126118"/>
                <a:gd name="connsiteY44" fmla="*/ 196430 h 216395"/>
                <a:gd name="connsiteX45" fmla="*/ 91912 w 126118"/>
                <a:gd name="connsiteY45" fmla="*/ 208237 h 216395"/>
                <a:gd name="connsiteX46" fmla="*/ 63100 w 126118"/>
                <a:gd name="connsiteY46" fmla="*/ 211611 h 216395"/>
                <a:gd name="connsiteX47" fmla="*/ 30239 w 126118"/>
                <a:gd name="connsiteY47" fmla="*/ 205635 h 216395"/>
                <a:gd name="connsiteX48" fmla="*/ 11370 w 126118"/>
                <a:gd name="connsiteY48" fmla="*/ 188288 h 216395"/>
                <a:gd name="connsiteX49" fmla="*/ 6222 w 126118"/>
                <a:gd name="connsiteY49" fmla="*/ 175293 h 216395"/>
                <a:gd name="connsiteX50" fmla="*/ 4437 w 126118"/>
                <a:gd name="connsiteY50" fmla="*/ 160673 h 216395"/>
                <a:gd name="connsiteX51" fmla="*/ 11806 w 126118"/>
                <a:gd name="connsiteY51" fmla="*/ 132936 h 216395"/>
                <a:gd name="connsiteX52" fmla="*/ 11859 w 126118"/>
                <a:gd name="connsiteY52" fmla="*/ 132877 h 216395"/>
                <a:gd name="connsiteX53" fmla="*/ 4517 w 126118"/>
                <a:gd name="connsiteY53" fmla="*/ 160598 h 216395"/>
                <a:gd name="connsiteX54" fmla="*/ 6282 w 126118"/>
                <a:gd name="connsiteY54" fmla="*/ 175238 h 216395"/>
                <a:gd name="connsiteX55" fmla="*/ 4683 w 126118"/>
                <a:gd name="connsiteY55" fmla="*/ 161328 h 216395"/>
                <a:gd name="connsiteX56" fmla="*/ 11969 w 126118"/>
                <a:gd name="connsiteY56" fmla="*/ 133673 h 216395"/>
                <a:gd name="connsiteX57" fmla="*/ 33599 w 126118"/>
                <a:gd name="connsiteY57" fmla="*/ 115869 h 216395"/>
                <a:gd name="connsiteX58" fmla="*/ 64655 w 126118"/>
                <a:gd name="connsiteY58" fmla="*/ 111161 h 216395"/>
                <a:gd name="connsiteX59" fmla="*/ 93052 w 126118"/>
                <a:gd name="connsiteY59" fmla="*/ 114098 h 216395"/>
                <a:gd name="connsiteX60" fmla="*/ 108866 w 126118"/>
                <a:gd name="connsiteY60" fmla="*/ 124397 h 216395"/>
                <a:gd name="connsiteX61" fmla="*/ 112901 w 126118"/>
                <a:gd name="connsiteY61" fmla="*/ 130613 h 216395"/>
                <a:gd name="connsiteX62" fmla="*/ 113604 w 126118"/>
                <a:gd name="connsiteY62" fmla="*/ 131840 h 216395"/>
                <a:gd name="connsiteX63" fmla="*/ 113689 w 126118"/>
                <a:gd name="connsiteY63" fmla="*/ 131840 h 216395"/>
                <a:gd name="connsiteX64" fmla="*/ 113727 w 126118"/>
                <a:gd name="connsiteY64" fmla="*/ 131895 h 216395"/>
                <a:gd name="connsiteX65" fmla="*/ 113519 w 126118"/>
                <a:gd name="connsiteY65" fmla="*/ 131895 h 216395"/>
                <a:gd name="connsiteX66" fmla="*/ 113898 w 126118"/>
                <a:gd name="connsiteY66" fmla="*/ 132623 h 216395"/>
                <a:gd name="connsiteX67" fmla="*/ 87137 w 126118"/>
                <a:gd name="connsiteY67" fmla="*/ 136768 h 216395"/>
                <a:gd name="connsiteX68" fmla="*/ 79644 w 126118"/>
                <a:gd name="connsiteY68" fmla="*/ 128647 h 216395"/>
                <a:gd name="connsiteX69" fmla="*/ 40992 w 126118"/>
                <a:gd name="connsiteY69" fmla="*/ 133728 h 216395"/>
                <a:gd name="connsiteX70" fmla="*/ 32418 w 126118"/>
                <a:gd name="connsiteY70" fmla="*/ 160966 h 216395"/>
                <a:gd name="connsiteX71" fmla="*/ 33602 w 126118"/>
                <a:gd name="connsiteY71" fmla="*/ 173793 h 216395"/>
                <a:gd name="connsiteX72" fmla="*/ 36288 w 126118"/>
                <a:gd name="connsiteY72" fmla="*/ 181679 h 216395"/>
                <a:gd name="connsiteX73" fmla="*/ 41260 w 126118"/>
                <a:gd name="connsiteY73" fmla="*/ 189232 h 216395"/>
                <a:gd name="connsiteX74" fmla="*/ 64841 w 126118"/>
                <a:gd name="connsiteY74" fmla="*/ 198000 h 216395"/>
                <a:gd name="connsiteX75" fmla="*/ 77961 w 126118"/>
                <a:gd name="connsiteY75" fmla="*/ 196167 h 216395"/>
                <a:gd name="connsiteX76" fmla="*/ 91786 w 126118"/>
                <a:gd name="connsiteY76" fmla="*/ 190295 h 216395"/>
                <a:gd name="connsiteX77" fmla="*/ 94301 w 126118"/>
                <a:gd name="connsiteY77" fmla="*/ 188941 h 216395"/>
                <a:gd name="connsiteX78" fmla="*/ 94301 w 126118"/>
                <a:gd name="connsiteY78" fmla="*/ 171137 h 216395"/>
                <a:gd name="connsiteX79" fmla="*/ 94178 w 126118"/>
                <a:gd name="connsiteY79" fmla="*/ 171137 h 216395"/>
                <a:gd name="connsiteX80" fmla="*/ 94178 w 126118"/>
                <a:gd name="connsiteY80" fmla="*/ 188254 h 216395"/>
                <a:gd name="connsiteX81" fmla="*/ 91661 w 126118"/>
                <a:gd name="connsiteY81" fmla="*/ 189567 h 216395"/>
                <a:gd name="connsiteX82" fmla="*/ 77961 w 126118"/>
                <a:gd name="connsiteY82" fmla="*/ 195481 h 216395"/>
                <a:gd name="connsiteX83" fmla="*/ 64841 w 126118"/>
                <a:gd name="connsiteY83" fmla="*/ 197312 h 216395"/>
                <a:gd name="connsiteX84" fmla="*/ 51316 w 126118"/>
                <a:gd name="connsiteY84" fmla="*/ 195039 h 216395"/>
                <a:gd name="connsiteX85" fmla="*/ 64658 w 126118"/>
                <a:gd name="connsiteY85" fmla="*/ 197242 h 216395"/>
                <a:gd name="connsiteX86" fmla="*/ 77797 w 126118"/>
                <a:gd name="connsiteY86" fmla="*/ 195409 h 216395"/>
                <a:gd name="connsiteX87" fmla="*/ 91497 w 126118"/>
                <a:gd name="connsiteY87" fmla="*/ 189516 h 216395"/>
                <a:gd name="connsiteX88" fmla="*/ 94007 w 126118"/>
                <a:gd name="connsiteY88" fmla="*/ 188184 h 216395"/>
                <a:gd name="connsiteX89" fmla="*/ 94007 w 126118"/>
                <a:gd name="connsiteY89" fmla="*/ 171128 h 216395"/>
                <a:gd name="connsiteX90" fmla="*/ 69535 w 126118"/>
                <a:gd name="connsiteY90" fmla="*/ 171128 h 216395"/>
                <a:gd name="connsiteX91" fmla="*/ 69535 w 126118"/>
                <a:gd name="connsiteY91" fmla="*/ 170377 h 216395"/>
                <a:gd name="connsiteX92" fmla="*/ 69348 w 126118"/>
                <a:gd name="connsiteY92" fmla="*/ 170377 h 216395"/>
                <a:gd name="connsiteX93" fmla="*/ 69390 w 126118"/>
                <a:gd name="connsiteY93" fmla="*/ 157550 h 21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26118" h="216395">
                  <a:moveTo>
                    <a:pt x="64823" y="175876"/>
                  </a:moveTo>
                  <a:lnTo>
                    <a:pt x="89628" y="175876"/>
                  </a:lnTo>
                  <a:lnTo>
                    <a:pt x="89628" y="186038"/>
                  </a:lnTo>
                  <a:cubicBezTo>
                    <a:pt x="85519" y="188328"/>
                    <a:pt x="81180" y="190183"/>
                    <a:pt x="76696" y="191599"/>
                  </a:cubicBezTo>
                  <a:cubicBezTo>
                    <a:pt x="72835" y="192702"/>
                    <a:pt x="68850" y="193264"/>
                    <a:pt x="64844" y="193243"/>
                  </a:cubicBezTo>
                  <a:cubicBezTo>
                    <a:pt x="56126" y="193243"/>
                    <a:pt x="49317" y="190765"/>
                    <a:pt x="44417" y="185789"/>
                  </a:cubicBezTo>
                  <a:cubicBezTo>
                    <a:pt x="39517" y="180832"/>
                    <a:pt x="37069" y="172565"/>
                    <a:pt x="37110" y="160986"/>
                  </a:cubicBezTo>
                  <a:cubicBezTo>
                    <a:pt x="37110" y="150095"/>
                    <a:pt x="39517" y="142119"/>
                    <a:pt x="44335" y="137101"/>
                  </a:cubicBezTo>
                  <a:cubicBezTo>
                    <a:pt x="53343" y="128937"/>
                    <a:pt x="66443" y="127208"/>
                    <a:pt x="77257" y="132769"/>
                  </a:cubicBezTo>
                  <a:cubicBezTo>
                    <a:pt x="80724" y="134851"/>
                    <a:pt x="83381" y="138100"/>
                    <a:pt x="84730" y="141932"/>
                  </a:cubicBezTo>
                  <a:lnTo>
                    <a:pt x="120621" y="136227"/>
                  </a:lnTo>
                  <a:cubicBezTo>
                    <a:pt x="118731" y="129875"/>
                    <a:pt x="115370" y="124064"/>
                    <a:pt x="110822" y="119255"/>
                  </a:cubicBezTo>
                  <a:cubicBezTo>
                    <a:pt x="106255" y="114672"/>
                    <a:pt x="100615" y="111300"/>
                    <a:pt x="94425" y="109466"/>
                  </a:cubicBezTo>
                  <a:cubicBezTo>
                    <a:pt x="87865" y="107363"/>
                    <a:pt x="77901" y="106322"/>
                    <a:pt x="64739" y="106322"/>
                  </a:cubicBezTo>
                  <a:cubicBezTo>
                    <a:pt x="61958" y="106322"/>
                    <a:pt x="59322" y="106322"/>
                    <a:pt x="56768" y="106530"/>
                  </a:cubicBezTo>
                  <a:lnTo>
                    <a:pt x="56768" y="107509"/>
                  </a:lnTo>
                  <a:lnTo>
                    <a:pt x="56662" y="107509"/>
                  </a:lnTo>
                  <a:lnTo>
                    <a:pt x="56662" y="26426"/>
                  </a:lnTo>
                  <a:lnTo>
                    <a:pt x="126118" y="26426"/>
                  </a:lnTo>
                  <a:lnTo>
                    <a:pt x="126118" y="0"/>
                  </a:lnTo>
                  <a:lnTo>
                    <a:pt x="12031" y="0"/>
                  </a:lnTo>
                  <a:lnTo>
                    <a:pt x="12031" y="107600"/>
                  </a:lnTo>
                  <a:lnTo>
                    <a:pt x="46370" y="107600"/>
                  </a:lnTo>
                  <a:cubicBezTo>
                    <a:pt x="41409" y="108279"/>
                    <a:pt x="36539" y="109511"/>
                    <a:pt x="31879" y="111362"/>
                  </a:cubicBezTo>
                  <a:cubicBezTo>
                    <a:pt x="22123" y="115276"/>
                    <a:pt x="13819" y="122149"/>
                    <a:pt x="8090" y="130999"/>
                  </a:cubicBezTo>
                  <a:cubicBezTo>
                    <a:pt x="2568" y="140119"/>
                    <a:pt x="-234" y="150636"/>
                    <a:pt x="15" y="161319"/>
                  </a:cubicBezTo>
                  <a:cubicBezTo>
                    <a:pt x="-213" y="171607"/>
                    <a:pt x="2341" y="181790"/>
                    <a:pt x="7426" y="190745"/>
                  </a:cubicBezTo>
                  <a:cubicBezTo>
                    <a:pt x="12262" y="199137"/>
                    <a:pt x="19549" y="205842"/>
                    <a:pt x="28309" y="209965"/>
                  </a:cubicBezTo>
                  <a:cubicBezTo>
                    <a:pt x="37277" y="214214"/>
                    <a:pt x="48901" y="216358"/>
                    <a:pt x="63182" y="216380"/>
                  </a:cubicBezTo>
                  <a:cubicBezTo>
                    <a:pt x="73292" y="216547"/>
                    <a:pt x="83401" y="215359"/>
                    <a:pt x="93221" y="212861"/>
                  </a:cubicBezTo>
                  <a:cubicBezTo>
                    <a:pt x="103473" y="209674"/>
                    <a:pt x="113253" y="205156"/>
                    <a:pt x="122320" y="199387"/>
                  </a:cubicBezTo>
                  <a:lnTo>
                    <a:pt x="122320" y="153573"/>
                  </a:lnTo>
                  <a:lnTo>
                    <a:pt x="64823" y="153573"/>
                  </a:lnTo>
                  <a:lnTo>
                    <a:pt x="64823" y="175876"/>
                  </a:lnTo>
                  <a:close/>
                  <a:moveTo>
                    <a:pt x="69390" y="157550"/>
                  </a:moveTo>
                  <a:lnTo>
                    <a:pt x="117345" y="157550"/>
                  </a:lnTo>
                  <a:lnTo>
                    <a:pt x="117345" y="157643"/>
                  </a:lnTo>
                  <a:lnTo>
                    <a:pt x="69409" y="157643"/>
                  </a:lnTo>
                  <a:lnTo>
                    <a:pt x="69409" y="170345"/>
                  </a:lnTo>
                  <a:lnTo>
                    <a:pt x="69595" y="170345"/>
                  </a:lnTo>
                  <a:lnTo>
                    <a:pt x="69532" y="158370"/>
                  </a:lnTo>
                  <a:lnTo>
                    <a:pt x="117364" y="158370"/>
                  </a:lnTo>
                  <a:lnTo>
                    <a:pt x="117364" y="158279"/>
                  </a:lnTo>
                  <a:lnTo>
                    <a:pt x="117506" y="158279"/>
                  </a:lnTo>
                  <a:lnTo>
                    <a:pt x="117506" y="196430"/>
                  </a:lnTo>
                  <a:cubicBezTo>
                    <a:pt x="109493" y="201428"/>
                    <a:pt x="100900" y="205385"/>
                    <a:pt x="91912" y="208237"/>
                  </a:cubicBezTo>
                  <a:cubicBezTo>
                    <a:pt x="82509" y="210632"/>
                    <a:pt x="72815" y="211778"/>
                    <a:pt x="63100" y="211611"/>
                  </a:cubicBezTo>
                  <a:cubicBezTo>
                    <a:pt x="49606" y="211611"/>
                    <a:pt x="38563" y="209590"/>
                    <a:pt x="30239" y="205635"/>
                  </a:cubicBezTo>
                  <a:cubicBezTo>
                    <a:pt x="22331" y="201927"/>
                    <a:pt x="15728" y="195888"/>
                    <a:pt x="11370" y="188288"/>
                  </a:cubicBezTo>
                  <a:cubicBezTo>
                    <a:pt x="9045" y="184227"/>
                    <a:pt x="7302" y="179853"/>
                    <a:pt x="6222" y="175293"/>
                  </a:cubicBezTo>
                  <a:cubicBezTo>
                    <a:pt x="5017" y="170524"/>
                    <a:pt x="4415" y="165588"/>
                    <a:pt x="4437" y="160673"/>
                  </a:cubicBezTo>
                  <a:cubicBezTo>
                    <a:pt x="4229" y="150906"/>
                    <a:pt x="6782" y="141286"/>
                    <a:pt x="11806" y="132936"/>
                  </a:cubicBezTo>
                  <a:cubicBezTo>
                    <a:pt x="11821" y="132913"/>
                    <a:pt x="11844" y="132899"/>
                    <a:pt x="11859" y="132877"/>
                  </a:cubicBezTo>
                  <a:cubicBezTo>
                    <a:pt x="6840" y="141221"/>
                    <a:pt x="4289" y="150838"/>
                    <a:pt x="4517" y="160598"/>
                  </a:cubicBezTo>
                  <a:cubicBezTo>
                    <a:pt x="4497" y="165534"/>
                    <a:pt x="5078" y="170449"/>
                    <a:pt x="6282" y="175238"/>
                  </a:cubicBezTo>
                  <a:cubicBezTo>
                    <a:pt x="5202" y="170678"/>
                    <a:pt x="4683" y="166013"/>
                    <a:pt x="4683" y="161328"/>
                  </a:cubicBezTo>
                  <a:cubicBezTo>
                    <a:pt x="4455" y="151604"/>
                    <a:pt x="6967" y="142023"/>
                    <a:pt x="11969" y="133673"/>
                  </a:cubicBezTo>
                  <a:cubicBezTo>
                    <a:pt x="17201" y="125656"/>
                    <a:pt x="24736" y="119450"/>
                    <a:pt x="33599" y="115869"/>
                  </a:cubicBezTo>
                  <a:cubicBezTo>
                    <a:pt x="41135" y="112745"/>
                    <a:pt x="51597" y="111161"/>
                    <a:pt x="64655" y="111161"/>
                  </a:cubicBezTo>
                  <a:cubicBezTo>
                    <a:pt x="77711" y="111161"/>
                    <a:pt x="86929" y="112141"/>
                    <a:pt x="93052" y="114098"/>
                  </a:cubicBezTo>
                  <a:cubicBezTo>
                    <a:pt x="99352" y="115782"/>
                    <a:pt x="104783" y="119478"/>
                    <a:pt x="108866" y="124397"/>
                  </a:cubicBezTo>
                  <a:cubicBezTo>
                    <a:pt x="110385" y="126355"/>
                    <a:pt x="111810" y="128383"/>
                    <a:pt x="112901" y="130613"/>
                  </a:cubicBezTo>
                  <a:cubicBezTo>
                    <a:pt x="113110" y="131041"/>
                    <a:pt x="113414" y="131402"/>
                    <a:pt x="113604" y="131840"/>
                  </a:cubicBezTo>
                  <a:lnTo>
                    <a:pt x="113689" y="131840"/>
                  </a:lnTo>
                  <a:cubicBezTo>
                    <a:pt x="113699" y="131860"/>
                    <a:pt x="113718" y="131875"/>
                    <a:pt x="113727" y="131895"/>
                  </a:cubicBezTo>
                  <a:lnTo>
                    <a:pt x="113519" y="131895"/>
                  </a:lnTo>
                  <a:cubicBezTo>
                    <a:pt x="113519" y="132144"/>
                    <a:pt x="113794" y="132374"/>
                    <a:pt x="113898" y="132623"/>
                  </a:cubicBezTo>
                  <a:lnTo>
                    <a:pt x="87137" y="136768"/>
                  </a:lnTo>
                  <a:cubicBezTo>
                    <a:pt x="85394" y="133457"/>
                    <a:pt x="82799" y="130646"/>
                    <a:pt x="79644" y="128647"/>
                  </a:cubicBezTo>
                  <a:cubicBezTo>
                    <a:pt x="66982" y="121962"/>
                    <a:pt x="51496" y="124002"/>
                    <a:pt x="40992" y="133728"/>
                  </a:cubicBezTo>
                  <a:cubicBezTo>
                    <a:pt x="35305" y="139662"/>
                    <a:pt x="32418" y="148825"/>
                    <a:pt x="32418" y="160966"/>
                  </a:cubicBezTo>
                  <a:cubicBezTo>
                    <a:pt x="32376" y="165276"/>
                    <a:pt x="32772" y="169566"/>
                    <a:pt x="33602" y="173793"/>
                  </a:cubicBezTo>
                  <a:cubicBezTo>
                    <a:pt x="34125" y="176546"/>
                    <a:pt x="35038" y="179198"/>
                    <a:pt x="36288" y="181679"/>
                  </a:cubicBezTo>
                  <a:cubicBezTo>
                    <a:pt x="37574" y="184415"/>
                    <a:pt x="39211" y="186981"/>
                    <a:pt x="41260" y="189232"/>
                  </a:cubicBezTo>
                  <a:cubicBezTo>
                    <a:pt x="46864" y="195043"/>
                    <a:pt x="54857" y="198000"/>
                    <a:pt x="64841" y="198000"/>
                  </a:cubicBezTo>
                  <a:cubicBezTo>
                    <a:pt x="69283" y="198020"/>
                    <a:pt x="73705" y="197396"/>
                    <a:pt x="77961" y="196167"/>
                  </a:cubicBezTo>
                  <a:cubicBezTo>
                    <a:pt x="82757" y="194689"/>
                    <a:pt x="87384" y="192711"/>
                    <a:pt x="91786" y="190295"/>
                  </a:cubicBezTo>
                  <a:lnTo>
                    <a:pt x="94301" y="188941"/>
                  </a:lnTo>
                  <a:lnTo>
                    <a:pt x="94301" y="171137"/>
                  </a:lnTo>
                  <a:lnTo>
                    <a:pt x="94178" y="171137"/>
                  </a:lnTo>
                  <a:lnTo>
                    <a:pt x="94178" y="188254"/>
                  </a:lnTo>
                  <a:lnTo>
                    <a:pt x="91661" y="189567"/>
                  </a:lnTo>
                  <a:cubicBezTo>
                    <a:pt x="87323" y="192003"/>
                    <a:pt x="82715" y="193980"/>
                    <a:pt x="77961" y="195481"/>
                  </a:cubicBezTo>
                  <a:cubicBezTo>
                    <a:pt x="73705" y="196708"/>
                    <a:pt x="69283" y="197334"/>
                    <a:pt x="64841" y="197312"/>
                  </a:cubicBezTo>
                  <a:cubicBezTo>
                    <a:pt x="59809" y="197312"/>
                    <a:pt x="55301" y="196537"/>
                    <a:pt x="51316" y="195039"/>
                  </a:cubicBezTo>
                  <a:cubicBezTo>
                    <a:pt x="55251" y="196492"/>
                    <a:pt x="59692" y="197242"/>
                    <a:pt x="64658" y="197242"/>
                  </a:cubicBezTo>
                  <a:cubicBezTo>
                    <a:pt x="69099" y="197263"/>
                    <a:pt x="73520" y="196639"/>
                    <a:pt x="77797" y="195409"/>
                  </a:cubicBezTo>
                  <a:cubicBezTo>
                    <a:pt x="82550" y="193910"/>
                    <a:pt x="87137" y="191932"/>
                    <a:pt x="91497" y="189516"/>
                  </a:cubicBezTo>
                  <a:lnTo>
                    <a:pt x="94007" y="188184"/>
                  </a:lnTo>
                  <a:lnTo>
                    <a:pt x="94007" y="171128"/>
                  </a:lnTo>
                  <a:lnTo>
                    <a:pt x="69535" y="171128"/>
                  </a:lnTo>
                  <a:lnTo>
                    <a:pt x="69535" y="170377"/>
                  </a:lnTo>
                  <a:lnTo>
                    <a:pt x="69348" y="170377"/>
                  </a:lnTo>
                  <a:lnTo>
                    <a:pt x="69390" y="15755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51" name="Freeform 936">
              <a:extLst>
                <a:ext uri="{FF2B5EF4-FFF2-40B4-BE49-F238E27FC236}">
                  <a16:creationId xmlns:a16="http://schemas.microsoft.com/office/drawing/2014/main" id="{465017EA-8025-D45C-BEBD-1C561C18D1C4}"/>
                </a:ext>
              </a:extLst>
            </p:cNvPr>
            <p:cNvSpPr/>
            <p:nvPr/>
          </p:nvSpPr>
          <p:spPr>
            <a:xfrm>
              <a:off x="3627402" y="2872553"/>
              <a:ext cx="114088" cy="107600"/>
            </a:xfrm>
            <a:custGeom>
              <a:avLst/>
              <a:gdLst>
                <a:gd name="connsiteX0" fmla="*/ 114088 w 114088"/>
                <a:gd name="connsiteY0" fmla="*/ 83298 h 107600"/>
                <a:gd name="connsiteX1" fmla="*/ 41807 w 114088"/>
                <a:gd name="connsiteY1" fmla="*/ 83298 h 107600"/>
                <a:gd name="connsiteX2" fmla="*/ 41807 w 114088"/>
                <a:gd name="connsiteY2" fmla="*/ 62120 h 107600"/>
                <a:gd name="connsiteX3" fmla="*/ 107113 w 114088"/>
                <a:gd name="connsiteY3" fmla="*/ 62120 h 107600"/>
                <a:gd name="connsiteX4" fmla="*/ 107113 w 114088"/>
                <a:gd name="connsiteY4" fmla="*/ 40067 h 107600"/>
                <a:gd name="connsiteX5" fmla="*/ 41807 w 114088"/>
                <a:gd name="connsiteY5" fmla="*/ 40067 h 107600"/>
                <a:gd name="connsiteX6" fmla="*/ 41807 w 114088"/>
                <a:gd name="connsiteY6" fmla="*/ 22990 h 107600"/>
                <a:gd name="connsiteX7" fmla="*/ 114047 w 114088"/>
                <a:gd name="connsiteY7" fmla="*/ 22990 h 107600"/>
                <a:gd name="connsiteX8" fmla="*/ 114047 w 114088"/>
                <a:gd name="connsiteY8" fmla="*/ 0 h 107600"/>
                <a:gd name="connsiteX9" fmla="*/ 0 w 114088"/>
                <a:gd name="connsiteY9" fmla="*/ 0 h 107600"/>
                <a:gd name="connsiteX10" fmla="*/ 0 w 114088"/>
                <a:gd name="connsiteY10" fmla="*/ 107600 h 107600"/>
                <a:gd name="connsiteX11" fmla="*/ 114088 w 114088"/>
                <a:gd name="connsiteY11" fmla="*/ 107600 h 107600"/>
                <a:gd name="connsiteX12" fmla="*/ 114088 w 114088"/>
                <a:gd name="connsiteY12" fmla="*/ 83298 h 10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088" h="107600">
                  <a:moveTo>
                    <a:pt x="114088" y="83298"/>
                  </a:moveTo>
                  <a:lnTo>
                    <a:pt x="41807" y="83298"/>
                  </a:lnTo>
                  <a:lnTo>
                    <a:pt x="41807" y="62120"/>
                  </a:lnTo>
                  <a:lnTo>
                    <a:pt x="107113" y="62120"/>
                  </a:lnTo>
                  <a:lnTo>
                    <a:pt x="107113" y="40067"/>
                  </a:lnTo>
                  <a:lnTo>
                    <a:pt x="41807" y="40067"/>
                  </a:lnTo>
                  <a:lnTo>
                    <a:pt x="41807" y="22990"/>
                  </a:lnTo>
                  <a:lnTo>
                    <a:pt x="114047" y="22990"/>
                  </a:lnTo>
                  <a:lnTo>
                    <a:pt x="114047" y="0"/>
                  </a:lnTo>
                  <a:lnTo>
                    <a:pt x="0" y="0"/>
                  </a:lnTo>
                  <a:lnTo>
                    <a:pt x="0" y="107600"/>
                  </a:lnTo>
                  <a:lnTo>
                    <a:pt x="114088" y="107600"/>
                  </a:lnTo>
                  <a:lnTo>
                    <a:pt x="114088" y="83298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52" name="Freeform 937">
              <a:extLst>
                <a:ext uri="{FF2B5EF4-FFF2-40B4-BE49-F238E27FC236}">
                  <a16:creationId xmlns:a16="http://schemas.microsoft.com/office/drawing/2014/main" id="{520C703C-AC85-7A17-9451-31E483DA31A9}"/>
                </a:ext>
              </a:extLst>
            </p:cNvPr>
            <p:cNvSpPr/>
            <p:nvPr/>
          </p:nvSpPr>
          <p:spPr>
            <a:xfrm>
              <a:off x="3370558" y="2872553"/>
              <a:ext cx="111057" cy="107600"/>
            </a:xfrm>
            <a:custGeom>
              <a:avLst/>
              <a:gdLst>
                <a:gd name="connsiteX0" fmla="*/ 111057 w 111057"/>
                <a:gd name="connsiteY0" fmla="*/ 83298 h 107600"/>
                <a:gd name="connsiteX1" fmla="*/ 40728 w 111057"/>
                <a:gd name="connsiteY1" fmla="*/ 83298 h 107600"/>
                <a:gd name="connsiteX2" fmla="*/ 40728 w 111057"/>
                <a:gd name="connsiteY2" fmla="*/ 62120 h 107600"/>
                <a:gd name="connsiteX3" fmla="*/ 104271 w 111057"/>
                <a:gd name="connsiteY3" fmla="*/ 62120 h 107600"/>
                <a:gd name="connsiteX4" fmla="*/ 104271 w 111057"/>
                <a:gd name="connsiteY4" fmla="*/ 40067 h 107600"/>
                <a:gd name="connsiteX5" fmla="*/ 40728 w 111057"/>
                <a:gd name="connsiteY5" fmla="*/ 40067 h 107600"/>
                <a:gd name="connsiteX6" fmla="*/ 40728 w 111057"/>
                <a:gd name="connsiteY6" fmla="*/ 22990 h 107600"/>
                <a:gd name="connsiteX7" fmla="*/ 111037 w 111057"/>
                <a:gd name="connsiteY7" fmla="*/ 22990 h 107600"/>
                <a:gd name="connsiteX8" fmla="*/ 111037 w 111057"/>
                <a:gd name="connsiteY8" fmla="*/ 0 h 107600"/>
                <a:gd name="connsiteX9" fmla="*/ 0 w 111057"/>
                <a:gd name="connsiteY9" fmla="*/ 0 h 107600"/>
                <a:gd name="connsiteX10" fmla="*/ 0 w 111057"/>
                <a:gd name="connsiteY10" fmla="*/ 107600 h 107600"/>
                <a:gd name="connsiteX11" fmla="*/ 111057 w 111057"/>
                <a:gd name="connsiteY11" fmla="*/ 107600 h 107600"/>
                <a:gd name="connsiteX12" fmla="*/ 111057 w 111057"/>
                <a:gd name="connsiteY12" fmla="*/ 83298 h 10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1057" h="107600">
                  <a:moveTo>
                    <a:pt x="111057" y="83298"/>
                  </a:moveTo>
                  <a:lnTo>
                    <a:pt x="40728" y="83298"/>
                  </a:lnTo>
                  <a:lnTo>
                    <a:pt x="40728" y="62120"/>
                  </a:lnTo>
                  <a:lnTo>
                    <a:pt x="104271" y="62120"/>
                  </a:lnTo>
                  <a:lnTo>
                    <a:pt x="104271" y="40067"/>
                  </a:lnTo>
                  <a:lnTo>
                    <a:pt x="40728" y="40067"/>
                  </a:lnTo>
                  <a:lnTo>
                    <a:pt x="40728" y="22990"/>
                  </a:lnTo>
                  <a:lnTo>
                    <a:pt x="111037" y="22990"/>
                  </a:lnTo>
                  <a:lnTo>
                    <a:pt x="111037" y="0"/>
                  </a:lnTo>
                  <a:lnTo>
                    <a:pt x="0" y="0"/>
                  </a:lnTo>
                  <a:lnTo>
                    <a:pt x="0" y="107600"/>
                  </a:lnTo>
                  <a:lnTo>
                    <a:pt x="111057" y="107600"/>
                  </a:lnTo>
                  <a:lnTo>
                    <a:pt x="111057" y="83298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53" name="Freeform 938">
              <a:extLst>
                <a:ext uri="{FF2B5EF4-FFF2-40B4-BE49-F238E27FC236}">
                  <a16:creationId xmlns:a16="http://schemas.microsoft.com/office/drawing/2014/main" id="{C7B9CB20-88DA-8FAD-1498-BDB371F010CE}"/>
                </a:ext>
              </a:extLst>
            </p:cNvPr>
            <p:cNvSpPr/>
            <p:nvPr/>
          </p:nvSpPr>
          <p:spPr>
            <a:xfrm>
              <a:off x="3786515" y="2996959"/>
              <a:ext cx="47905" cy="31638"/>
            </a:xfrm>
            <a:custGeom>
              <a:avLst/>
              <a:gdLst>
                <a:gd name="connsiteX0" fmla="*/ 47371 w 47905"/>
                <a:gd name="connsiteY0" fmla="*/ 11661 h 31638"/>
                <a:gd name="connsiteX1" fmla="*/ 47366 w 47905"/>
                <a:gd name="connsiteY1" fmla="*/ 11652 h 31638"/>
                <a:gd name="connsiteX2" fmla="*/ 41600 w 47905"/>
                <a:gd name="connsiteY2" fmla="*/ 3602 h 31638"/>
                <a:gd name="connsiteX3" fmla="*/ 23332 w 47905"/>
                <a:gd name="connsiteY3" fmla="*/ 0 h 31638"/>
                <a:gd name="connsiteX4" fmla="*/ 0 w 47905"/>
                <a:gd name="connsiteY4" fmla="*/ 0 h 31638"/>
                <a:gd name="connsiteX5" fmla="*/ 0 w 47905"/>
                <a:gd name="connsiteY5" fmla="*/ 30904 h 31638"/>
                <a:gd name="connsiteX6" fmla="*/ 22357 w 47905"/>
                <a:gd name="connsiteY6" fmla="*/ 30904 h 31638"/>
                <a:gd name="connsiteX7" fmla="*/ 34251 w 47905"/>
                <a:gd name="connsiteY7" fmla="*/ 29342 h 31638"/>
                <a:gd name="connsiteX8" fmla="*/ 35934 w 47905"/>
                <a:gd name="connsiteY8" fmla="*/ 28815 h 31638"/>
                <a:gd name="connsiteX9" fmla="*/ 34248 w 47905"/>
                <a:gd name="connsiteY9" fmla="*/ 29348 h 31638"/>
                <a:gd name="connsiteX10" fmla="*/ 22353 w 47905"/>
                <a:gd name="connsiteY10" fmla="*/ 30911 h 31638"/>
                <a:gd name="connsiteX11" fmla="*/ 16 w 47905"/>
                <a:gd name="connsiteY11" fmla="*/ 30911 h 31638"/>
                <a:gd name="connsiteX12" fmla="*/ 16 w 47905"/>
                <a:gd name="connsiteY12" fmla="*/ 31638 h 31638"/>
                <a:gd name="connsiteX13" fmla="*/ 22498 w 47905"/>
                <a:gd name="connsiteY13" fmla="*/ 31638 h 31638"/>
                <a:gd name="connsiteX14" fmla="*/ 34434 w 47905"/>
                <a:gd name="connsiteY14" fmla="*/ 30098 h 31638"/>
                <a:gd name="connsiteX15" fmla="*/ 43921 w 47905"/>
                <a:gd name="connsiteY15" fmla="*/ 25287 h 31638"/>
                <a:gd name="connsiteX16" fmla="*/ 47906 w 47905"/>
                <a:gd name="connsiteY16" fmla="*/ 15645 h 31638"/>
                <a:gd name="connsiteX17" fmla="*/ 47371 w 47905"/>
                <a:gd name="connsiteY17" fmla="*/ 11682 h 31638"/>
                <a:gd name="connsiteX18" fmla="*/ 47371 w 47905"/>
                <a:gd name="connsiteY18" fmla="*/ 11661 h 31638"/>
                <a:gd name="connsiteX19" fmla="*/ 33712 w 47905"/>
                <a:gd name="connsiteY19" fmla="*/ 25365 h 31638"/>
                <a:gd name="connsiteX20" fmla="*/ 22522 w 47905"/>
                <a:gd name="connsiteY20" fmla="*/ 26842 h 31638"/>
                <a:gd name="connsiteX21" fmla="*/ 4711 w 47905"/>
                <a:gd name="connsiteY21" fmla="*/ 26842 h 31638"/>
                <a:gd name="connsiteX22" fmla="*/ 4691 w 47905"/>
                <a:gd name="connsiteY22" fmla="*/ 4789 h 31638"/>
                <a:gd name="connsiteX23" fmla="*/ 23229 w 47905"/>
                <a:gd name="connsiteY23" fmla="*/ 4789 h 31638"/>
                <a:gd name="connsiteX24" fmla="*/ 39005 w 47905"/>
                <a:gd name="connsiteY24" fmla="*/ 7601 h 31638"/>
                <a:gd name="connsiteX25" fmla="*/ 43219 w 47905"/>
                <a:gd name="connsiteY25" fmla="*/ 15639 h 31638"/>
                <a:gd name="connsiteX26" fmla="*/ 40563 w 47905"/>
                <a:gd name="connsiteY26" fmla="*/ 21969 h 31638"/>
                <a:gd name="connsiteX27" fmla="*/ 33712 w 47905"/>
                <a:gd name="connsiteY27" fmla="*/ 25365 h 31638"/>
                <a:gd name="connsiteX28" fmla="*/ 43754 w 47905"/>
                <a:gd name="connsiteY28" fmla="*/ 24558 h 31638"/>
                <a:gd name="connsiteX29" fmla="*/ 41027 w 47905"/>
                <a:gd name="connsiteY29" fmla="*/ 26535 h 31638"/>
                <a:gd name="connsiteX30" fmla="*/ 43738 w 47905"/>
                <a:gd name="connsiteY30" fmla="*/ 24553 h 31638"/>
                <a:gd name="connsiteX31" fmla="*/ 46883 w 47905"/>
                <a:gd name="connsiteY31" fmla="*/ 19174 h 31638"/>
                <a:gd name="connsiteX32" fmla="*/ 43754 w 47905"/>
                <a:gd name="connsiteY32" fmla="*/ 24558 h 31638"/>
                <a:gd name="connsiteX33" fmla="*/ 47740 w 47905"/>
                <a:gd name="connsiteY33" fmla="*/ 14917 h 31638"/>
                <a:gd name="connsiteX34" fmla="*/ 47254 w 47905"/>
                <a:gd name="connsiteY34" fmla="*/ 17332 h 31638"/>
                <a:gd name="connsiteX35" fmla="*/ 47371 w 47905"/>
                <a:gd name="connsiteY35" fmla="*/ 11687 h 31638"/>
                <a:gd name="connsiteX36" fmla="*/ 47740 w 47905"/>
                <a:gd name="connsiteY36" fmla="*/ 14917 h 3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7905" h="31638">
                  <a:moveTo>
                    <a:pt x="47371" y="11661"/>
                  </a:moveTo>
                  <a:cubicBezTo>
                    <a:pt x="47370" y="11658"/>
                    <a:pt x="47367" y="11656"/>
                    <a:pt x="47366" y="11652"/>
                  </a:cubicBezTo>
                  <a:cubicBezTo>
                    <a:pt x="46513" y="8347"/>
                    <a:pt x="44462" y="5474"/>
                    <a:pt x="41600" y="3602"/>
                  </a:cubicBezTo>
                  <a:cubicBezTo>
                    <a:pt x="37926" y="1145"/>
                    <a:pt x="32092" y="0"/>
                    <a:pt x="23332" y="0"/>
                  </a:cubicBezTo>
                  <a:lnTo>
                    <a:pt x="0" y="0"/>
                  </a:lnTo>
                  <a:lnTo>
                    <a:pt x="0" y="30904"/>
                  </a:lnTo>
                  <a:lnTo>
                    <a:pt x="22357" y="30904"/>
                  </a:lnTo>
                  <a:cubicBezTo>
                    <a:pt x="26343" y="30675"/>
                    <a:pt x="30327" y="30154"/>
                    <a:pt x="34251" y="29342"/>
                  </a:cubicBezTo>
                  <a:cubicBezTo>
                    <a:pt x="34841" y="29260"/>
                    <a:pt x="35361" y="28961"/>
                    <a:pt x="35934" y="28815"/>
                  </a:cubicBezTo>
                  <a:cubicBezTo>
                    <a:pt x="35360" y="28963"/>
                    <a:pt x="34837" y="29263"/>
                    <a:pt x="34248" y="29348"/>
                  </a:cubicBezTo>
                  <a:cubicBezTo>
                    <a:pt x="30323" y="30160"/>
                    <a:pt x="26337" y="30681"/>
                    <a:pt x="22353" y="30911"/>
                  </a:cubicBezTo>
                  <a:lnTo>
                    <a:pt x="16" y="30911"/>
                  </a:lnTo>
                  <a:lnTo>
                    <a:pt x="16" y="31638"/>
                  </a:lnTo>
                  <a:lnTo>
                    <a:pt x="22498" y="31638"/>
                  </a:lnTo>
                  <a:cubicBezTo>
                    <a:pt x="26504" y="31430"/>
                    <a:pt x="30490" y="30911"/>
                    <a:pt x="34434" y="30098"/>
                  </a:cubicBezTo>
                  <a:cubicBezTo>
                    <a:pt x="38025" y="29577"/>
                    <a:pt x="41367" y="27890"/>
                    <a:pt x="43921" y="25287"/>
                  </a:cubicBezTo>
                  <a:cubicBezTo>
                    <a:pt x="46474" y="22726"/>
                    <a:pt x="47906" y="19269"/>
                    <a:pt x="47906" y="15645"/>
                  </a:cubicBezTo>
                  <a:cubicBezTo>
                    <a:pt x="47886" y="14303"/>
                    <a:pt x="47720" y="12983"/>
                    <a:pt x="47371" y="11682"/>
                  </a:cubicBezTo>
                  <a:cubicBezTo>
                    <a:pt x="47370" y="11676"/>
                    <a:pt x="47372" y="11668"/>
                    <a:pt x="47371" y="11661"/>
                  </a:cubicBezTo>
                  <a:close/>
                  <a:moveTo>
                    <a:pt x="33712" y="25365"/>
                  </a:moveTo>
                  <a:cubicBezTo>
                    <a:pt x="30017" y="26135"/>
                    <a:pt x="26301" y="26635"/>
                    <a:pt x="22522" y="26842"/>
                  </a:cubicBezTo>
                  <a:lnTo>
                    <a:pt x="4711" y="26842"/>
                  </a:lnTo>
                  <a:lnTo>
                    <a:pt x="4691" y="4789"/>
                  </a:lnTo>
                  <a:lnTo>
                    <a:pt x="23229" y="4789"/>
                  </a:lnTo>
                  <a:cubicBezTo>
                    <a:pt x="30951" y="4789"/>
                    <a:pt x="36222" y="5727"/>
                    <a:pt x="39005" y="7601"/>
                  </a:cubicBezTo>
                  <a:cubicBezTo>
                    <a:pt x="41746" y="9350"/>
                    <a:pt x="43344" y="12411"/>
                    <a:pt x="43219" y="15639"/>
                  </a:cubicBezTo>
                  <a:cubicBezTo>
                    <a:pt x="43197" y="18035"/>
                    <a:pt x="42244" y="20304"/>
                    <a:pt x="40563" y="21969"/>
                  </a:cubicBezTo>
                  <a:cubicBezTo>
                    <a:pt x="38714" y="23823"/>
                    <a:pt x="36306" y="25010"/>
                    <a:pt x="33712" y="25365"/>
                  </a:cubicBezTo>
                  <a:close/>
                  <a:moveTo>
                    <a:pt x="43754" y="24558"/>
                  </a:moveTo>
                  <a:cubicBezTo>
                    <a:pt x="42950" y="25365"/>
                    <a:pt x="41964" y="25913"/>
                    <a:pt x="41027" y="26535"/>
                  </a:cubicBezTo>
                  <a:cubicBezTo>
                    <a:pt x="41958" y="25911"/>
                    <a:pt x="42943" y="25363"/>
                    <a:pt x="43738" y="24553"/>
                  </a:cubicBezTo>
                  <a:cubicBezTo>
                    <a:pt x="45253" y="23032"/>
                    <a:pt x="46220" y="21145"/>
                    <a:pt x="46883" y="19174"/>
                  </a:cubicBezTo>
                  <a:cubicBezTo>
                    <a:pt x="46220" y="21166"/>
                    <a:pt x="45254" y="23041"/>
                    <a:pt x="43754" y="24558"/>
                  </a:cubicBezTo>
                  <a:close/>
                  <a:moveTo>
                    <a:pt x="47740" y="14917"/>
                  </a:moveTo>
                  <a:cubicBezTo>
                    <a:pt x="47735" y="15755"/>
                    <a:pt x="47405" y="16521"/>
                    <a:pt x="47254" y="17332"/>
                  </a:cubicBezTo>
                  <a:cubicBezTo>
                    <a:pt x="47596" y="15481"/>
                    <a:pt x="47815" y="13580"/>
                    <a:pt x="47371" y="11687"/>
                  </a:cubicBezTo>
                  <a:cubicBezTo>
                    <a:pt x="47594" y="12757"/>
                    <a:pt x="47720" y="13827"/>
                    <a:pt x="47740" y="14917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54" name="Freeform 942">
              <a:extLst>
                <a:ext uri="{FF2B5EF4-FFF2-40B4-BE49-F238E27FC236}">
                  <a16:creationId xmlns:a16="http://schemas.microsoft.com/office/drawing/2014/main" id="{4F372398-EFBD-C6F4-C2A2-95FF7732B5D2}"/>
                </a:ext>
              </a:extLst>
            </p:cNvPr>
            <p:cNvSpPr/>
            <p:nvPr/>
          </p:nvSpPr>
          <p:spPr>
            <a:xfrm>
              <a:off x="3749378" y="2872553"/>
              <a:ext cx="133196" cy="215264"/>
            </a:xfrm>
            <a:custGeom>
              <a:avLst/>
              <a:gdLst>
                <a:gd name="connsiteX0" fmla="*/ 106916 w 133196"/>
                <a:gd name="connsiteY0" fmla="*/ 177428 h 215264"/>
                <a:gd name="connsiteX1" fmla="*/ 100231 w 133196"/>
                <a:gd name="connsiteY1" fmla="*/ 171805 h 215264"/>
                <a:gd name="connsiteX2" fmla="*/ 89354 w 133196"/>
                <a:gd name="connsiteY2" fmla="*/ 167786 h 215264"/>
                <a:gd name="connsiteX3" fmla="*/ 104093 w 133196"/>
                <a:gd name="connsiteY3" fmla="*/ 163455 h 215264"/>
                <a:gd name="connsiteX4" fmla="*/ 117337 w 133196"/>
                <a:gd name="connsiteY4" fmla="*/ 152980 h 215264"/>
                <a:gd name="connsiteX5" fmla="*/ 122153 w 133196"/>
                <a:gd name="connsiteY5" fmla="*/ 137486 h 215264"/>
                <a:gd name="connsiteX6" fmla="*/ 115904 w 133196"/>
                <a:gd name="connsiteY6" fmla="*/ 120035 h 215264"/>
                <a:gd name="connsiteX7" fmla="*/ 99360 w 133196"/>
                <a:gd name="connsiteY7" fmla="*/ 110226 h 215264"/>
                <a:gd name="connsiteX8" fmla="*/ 69675 w 133196"/>
                <a:gd name="connsiteY8" fmla="*/ 107603 h 215264"/>
                <a:gd name="connsiteX9" fmla="*/ 45897 w 133196"/>
                <a:gd name="connsiteY9" fmla="*/ 107603 h 215264"/>
                <a:gd name="connsiteX10" fmla="*/ 45897 w 133196"/>
                <a:gd name="connsiteY10" fmla="*/ 67680 h 215264"/>
                <a:gd name="connsiteX11" fmla="*/ 70786 w 133196"/>
                <a:gd name="connsiteY11" fmla="*/ 67680 h 215264"/>
                <a:gd name="connsiteX12" fmla="*/ 111722 w 133196"/>
                <a:gd name="connsiteY12" fmla="*/ 58517 h 215264"/>
                <a:gd name="connsiteX13" fmla="*/ 125111 w 133196"/>
                <a:gd name="connsiteY13" fmla="*/ 33028 h 215264"/>
                <a:gd name="connsiteX14" fmla="*/ 112760 w 133196"/>
                <a:gd name="connsiteY14" fmla="*/ 8580 h 215264"/>
                <a:gd name="connsiteX15" fmla="*/ 75726 w 133196"/>
                <a:gd name="connsiteY15" fmla="*/ 0 h 215264"/>
                <a:gd name="connsiteX16" fmla="*/ 0 w 133196"/>
                <a:gd name="connsiteY16" fmla="*/ 0 h 215264"/>
                <a:gd name="connsiteX17" fmla="*/ 0 w 133196"/>
                <a:gd name="connsiteY17" fmla="*/ 107663 h 215264"/>
                <a:gd name="connsiteX18" fmla="*/ 11 w 133196"/>
                <a:gd name="connsiteY18" fmla="*/ 107663 h 215264"/>
                <a:gd name="connsiteX19" fmla="*/ 11 w 133196"/>
                <a:gd name="connsiteY19" fmla="*/ 215265 h 215264"/>
                <a:gd name="connsiteX20" fmla="*/ 41818 w 133196"/>
                <a:gd name="connsiteY20" fmla="*/ 215265 h 215264"/>
                <a:gd name="connsiteX21" fmla="*/ 41818 w 133196"/>
                <a:gd name="connsiteY21" fmla="*/ 171513 h 215264"/>
                <a:gd name="connsiteX22" fmla="*/ 45512 w 133196"/>
                <a:gd name="connsiteY22" fmla="*/ 171513 h 215264"/>
                <a:gd name="connsiteX23" fmla="*/ 55809 w 133196"/>
                <a:gd name="connsiteY23" fmla="*/ 174033 h 215264"/>
                <a:gd name="connsiteX24" fmla="*/ 63406 w 133196"/>
                <a:gd name="connsiteY24" fmla="*/ 182405 h 215264"/>
                <a:gd name="connsiteX25" fmla="*/ 85888 w 133196"/>
                <a:gd name="connsiteY25" fmla="*/ 215183 h 215264"/>
                <a:gd name="connsiteX26" fmla="*/ 133196 w 133196"/>
                <a:gd name="connsiteY26" fmla="*/ 215183 h 215264"/>
                <a:gd name="connsiteX27" fmla="*/ 112811 w 133196"/>
                <a:gd name="connsiteY27" fmla="*/ 184091 h 215264"/>
                <a:gd name="connsiteX28" fmla="*/ 106916 w 133196"/>
                <a:gd name="connsiteY28" fmla="*/ 177428 h 215264"/>
                <a:gd name="connsiteX29" fmla="*/ 69509 w 133196"/>
                <a:gd name="connsiteY29" fmla="*/ 111580 h 215264"/>
                <a:gd name="connsiteX30" fmla="*/ 98032 w 133196"/>
                <a:gd name="connsiteY30" fmla="*/ 114079 h 215264"/>
                <a:gd name="connsiteX31" fmla="*/ 105809 w 133196"/>
                <a:gd name="connsiteY31" fmla="*/ 117188 h 215264"/>
                <a:gd name="connsiteX32" fmla="*/ 98110 w 133196"/>
                <a:gd name="connsiteY32" fmla="*/ 114121 h 215264"/>
                <a:gd name="connsiteX33" fmla="*/ 69505 w 133196"/>
                <a:gd name="connsiteY33" fmla="*/ 111580 h 215264"/>
                <a:gd name="connsiteX34" fmla="*/ 69509 w 133196"/>
                <a:gd name="connsiteY34" fmla="*/ 111580 h 215264"/>
                <a:gd name="connsiteX35" fmla="*/ 45897 w 133196"/>
                <a:gd name="connsiteY35" fmla="*/ 21866 h 215264"/>
                <a:gd name="connsiteX36" fmla="*/ 58850 w 133196"/>
                <a:gd name="connsiteY36" fmla="*/ 21866 h 215264"/>
                <a:gd name="connsiteX37" fmla="*/ 76184 w 133196"/>
                <a:gd name="connsiteY37" fmla="*/ 25385 h 215264"/>
                <a:gd name="connsiteX38" fmla="*/ 80750 w 133196"/>
                <a:gd name="connsiteY38" fmla="*/ 33986 h 215264"/>
                <a:gd name="connsiteX39" fmla="*/ 75436 w 133196"/>
                <a:gd name="connsiteY39" fmla="*/ 42566 h 215264"/>
                <a:gd name="connsiteX40" fmla="*/ 56981 w 133196"/>
                <a:gd name="connsiteY40" fmla="*/ 45919 h 215264"/>
                <a:gd name="connsiteX41" fmla="*/ 45834 w 133196"/>
                <a:gd name="connsiteY41" fmla="*/ 45919 h 215264"/>
                <a:gd name="connsiteX42" fmla="*/ 45897 w 133196"/>
                <a:gd name="connsiteY42" fmla="*/ 21866 h 215264"/>
                <a:gd name="connsiteX43" fmla="*/ 98069 w 133196"/>
                <a:gd name="connsiteY43" fmla="*/ 176011 h 215264"/>
                <a:gd name="connsiteX44" fmla="*/ 103674 w 133196"/>
                <a:gd name="connsiteY44" fmla="*/ 180884 h 215264"/>
                <a:gd name="connsiteX45" fmla="*/ 108946 w 133196"/>
                <a:gd name="connsiteY45" fmla="*/ 186778 h 215264"/>
                <a:gd name="connsiteX46" fmla="*/ 123934 w 133196"/>
                <a:gd name="connsiteY46" fmla="*/ 209684 h 215264"/>
                <a:gd name="connsiteX47" fmla="*/ 124032 w 133196"/>
                <a:gd name="connsiteY47" fmla="*/ 209684 h 215264"/>
                <a:gd name="connsiteX48" fmla="*/ 124395 w 133196"/>
                <a:gd name="connsiteY48" fmla="*/ 210392 h 215264"/>
                <a:gd name="connsiteX49" fmla="*/ 88336 w 133196"/>
                <a:gd name="connsiteY49" fmla="*/ 210392 h 215264"/>
                <a:gd name="connsiteX50" fmla="*/ 67308 w 133196"/>
                <a:gd name="connsiteY50" fmla="*/ 179761 h 215264"/>
                <a:gd name="connsiteX51" fmla="*/ 58030 w 133196"/>
                <a:gd name="connsiteY51" fmla="*/ 169806 h 215264"/>
                <a:gd name="connsiteX52" fmla="*/ 45512 w 133196"/>
                <a:gd name="connsiteY52" fmla="*/ 166746 h 215264"/>
                <a:gd name="connsiteX53" fmla="*/ 37146 w 133196"/>
                <a:gd name="connsiteY53" fmla="*/ 166746 h 215264"/>
                <a:gd name="connsiteX54" fmla="*/ 37146 w 133196"/>
                <a:gd name="connsiteY54" fmla="*/ 210392 h 215264"/>
                <a:gd name="connsiteX55" fmla="*/ 4681 w 133196"/>
                <a:gd name="connsiteY55" fmla="*/ 210392 h 215264"/>
                <a:gd name="connsiteX56" fmla="*/ 4681 w 133196"/>
                <a:gd name="connsiteY56" fmla="*/ 209664 h 215264"/>
                <a:gd name="connsiteX57" fmla="*/ 4494 w 133196"/>
                <a:gd name="connsiteY57" fmla="*/ 209664 h 215264"/>
                <a:gd name="connsiteX58" fmla="*/ 4494 w 133196"/>
                <a:gd name="connsiteY58" fmla="*/ 111580 h 215264"/>
                <a:gd name="connsiteX59" fmla="*/ 4511 w 133196"/>
                <a:gd name="connsiteY59" fmla="*/ 111580 h 215264"/>
                <a:gd name="connsiteX60" fmla="*/ 4511 w 133196"/>
                <a:gd name="connsiteY60" fmla="*/ 209622 h 215264"/>
                <a:gd name="connsiteX61" fmla="*/ 4677 w 133196"/>
                <a:gd name="connsiteY61" fmla="*/ 209622 h 215264"/>
                <a:gd name="connsiteX62" fmla="*/ 4677 w 133196"/>
                <a:gd name="connsiteY62" fmla="*/ 112392 h 215264"/>
                <a:gd name="connsiteX63" fmla="*/ 69796 w 133196"/>
                <a:gd name="connsiteY63" fmla="*/ 112392 h 215264"/>
                <a:gd name="connsiteX64" fmla="*/ 98296 w 133196"/>
                <a:gd name="connsiteY64" fmla="*/ 114871 h 215264"/>
                <a:gd name="connsiteX65" fmla="*/ 112476 w 133196"/>
                <a:gd name="connsiteY65" fmla="*/ 123200 h 215264"/>
                <a:gd name="connsiteX66" fmla="*/ 116238 w 133196"/>
                <a:gd name="connsiteY66" fmla="*/ 130282 h 215264"/>
                <a:gd name="connsiteX67" fmla="*/ 116963 w 133196"/>
                <a:gd name="connsiteY67" fmla="*/ 132718 h 215264"/>
                <a:gd name="connsiteX68" fmla="*/ 117482 w 133196"/>
                <a:gd name="connsiteY68" fmla="*/ 137444 h 215264"/>
                <a:gd name="connsiteX69" fmla="*/ 113601 w 133196"/>
                <a:gd name="connsiteY69" fmla="*/ 150044 h 215264"/>
                <a:gd name="connsiteX70" fmla="*/ 102163 w 133196"/>
                <a:gd name="connsiteY70" fmla="*/ 159081 h 215264"/>
                <a:gd name="connsiteX71" fmla="*/ 88607 w 133196"/>
                <a:gd name="connsiteY71" fmla="*/ 163059 h 215264"/>
                <a:gd name="connsiteX72" fmla="*/ 88316 w 133196"/>
                <a:gd name="connsiteY72" fmla="*/ 171701 h 215264"/>
                <a:gd name="connsiteX73" fmla="*/ 97970 w 133196"/>
                <a:gd name="connsiteY73" fmla="*/ 175241 h 215264"/>
                <a:gd name="connsiteX74" fmla="*/ 103574 w 133196"/>
                <a:gd name="connsiteY74" fmla="*/ 180072 h 215264"/>
                <a:gd name="connsiteX75" fmla="*/ 108805 w 133196"/>
                <a:gd name="connsiteY75" fmla="*/ 185986 h 215264"/>
                <a:gd name="connsiteX76" fmla="*/ 124332 w 133196"/>
                <a:gd name="connsiteY76" fmla="*/ 209622 h 215264"/>
                <a:gd name="connsiteX77" fmla="*/ 124226 w 133196"/>
                <a:gd name="connsiteY77" fmla="*/ 209622 h 215264"/>
                <a:gd name="connsiteX78" fmla="*/ 108739 w 133196"/>
                <a:gd name="connsiteY78" fmla="*/ 186028 h 215264"/>
                <a:gd name="connsiteX79" fmla="*/ 103486 w 133196"/>
                <a:gd name="connsiteY79" fmla="*/ 180114 h 215264"/>
                <a:gd name="connsiteX80" fmla="*/ 97882 w 133196"/>
                <a:gd name="connsiteY80" fmla="*/ 175283 h 215264"/>
                <a:gd name="connsiteX81" fmla="*/ 88229 w 133196"/>
                <a:gd name="connsiteY81" fmla="*/ 171721 h 215264"/>
                <a:gd name="connsiteX82" fmla="*/ 88229 w 133196"/>
                <a:gd name="connsiteY82" fmla="*/ 172409 h 215264"/>
                <a:gd name="connsiteX83" fmla="*/ 98069 w 133196"/>
                <a:gd name="connsiteY83" fmla="*/ 176011 h 21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33196" h="215264">
                  <a:moveTo>
                    <a:pt x="106916" y="177428"/>
                  </a:moveTo>
                  <a:cubicBezTo>
                    <a:pt x="104945" y="175262"/>
                    <a:pt x="102702" y="173367"/>
                    <a:pt x="100231" y="171805"/>
                  </a:cubicBezTo>
                  <a:cubicBezTo>
                    <a:pt x="96807" y="169973"/>
                    <a:pt x="93154" y="168639"/>
                    <a:pt x="89354" y="167786"/>
                  </a:cubicBezTo>
                  <a:cubicBezTo>
                    <a:pt x="94440" y="166994"/>
                    <a:pt x="99382" y="165537"/>
                    <a:pt x="104093" y="163455"/>
                  </a:cubicBezTo>
                  <a:cubicBezTo>
                    <a:pt x="109325" y="161142"/>
                    <a:pt x="113871" y="157519"/>
                    <a:pt x="117337" y="152980"/>
                  </a:cubicBezTo>
                  <a:cubicBezTo>
                    <a:pt x="120576" y="148481"/>
                    <a:pt x="122277" y="143046"/>
                    <a:pt x="122153" y="137486"/>
                  </a:cubicBezTo>
                  <a:cubicBezTo>
                    <a:pt x="122298" y="131093"/>
                    <a:pt x="120077" y="124866"/>
                    <a:pt x="115904" y="120035"/>
                  </a:cubicBezTo>
                  <a:cubicBezTo>
                    <a:pt x="111524" y="115141"/>
                    <a:pt x="105755" y="111726"/>
                    <a:pt x="99360" y="110226"/>
                  </a:cubicBezTo>
                  <a:cubicBezTo>
                    <a:pt x="89604" y="108207"/>
                    <a:pt x="79640" y="107312"/>
                    <a:pt x="69675" y="107603"/>
                  </a:cubicBezTo>
                  <a:lnTo>
                    <a:pt x="45897" y="107603"/>
                  </a:lnTo>
                  <a:lnTo>
                    <a:pt x="45897" y="67680"/>
                  </a:lnTo>
                  <a:lnTo>
                    <a:pt x="70786" y="67680"/>
                  </a:lnTo>
                  <a:cubicBezTo>
                    <a:pt x="89074" y="67680"/>
                    <a:pt x="102712" y="64619"/>
                    <a:pt x="111722" y="58517"/>
                  </a:cubicBezTo>
                  <a:cubicBezTo>
                    <a:pt x="120336" y="52978"/>
                    <a:pt x="125422" y="43294"/>
                    <a:pt x="125111" y="33028"/>
                  </a:cubicBezTo>
                  <a:cubicBezTo>
                    <a:pt x="125525" y="23282"/>
                    <a:pt x="120855" y="14015"/>
                    <a:pt x="112760" y="8580"/>
                  </a:cubicBezTo>
                  <a:cubicBezTo>
                    <a:pt x="104561" y="2854"/>
                    <a:pt x="92208" y="0"/>
                    <a:pt x="75726" y="0"/>
                  </a:cubicBezTo>
                  <a:lnTo>
                    <a:pt x="0" y="0"/>
                  </a:lnTo>
                  <a:lnTo>
                    <a:pt x="0" y="107663"/>
                  </a:lnTo>
                  <a:lnTo>
                    <a:pt x="11" y="107663"/>
                  </a:lnTo>
                  <a:lnTo>
                    <a:pt x="11" y="215265"/>
                  </a:lnTo>
                  <a:lnTo>
                    <a:pt x="41818" y="215265"/>
                  </a:lnTo>
                  <a:lnTo>
                    <a:pt x="41818" y="171513"/>
                  </a:lnTo>
                  <a:lnTo>
                    <a:pt x="45512" y="171513"/>
                  </a:lnTo>
                  <a:cubicBezTo>
                    <a:pt x="49104" y="171451"/>
                    <a:pt x="52653" y="172325"/>
                    <a:pt x="55809" y="174033"/>
                  </a:cubicBezTo>
                  <a:cubicBezTo>
                    <a:pt x="58923" y="176241"/>
                    <a:pt x="61497" y="179115"/>
                    <a:pt x="63406" y="182405"/>
                  </a:cubicBezTo>
                  <a:lnTo>
                    <a:pt x="85888" y="215183"/>
                  </a:lnTo>
                  <a:lnTo>
                    <a:pt x="133196" y="215183"/>
                  </a:lnTo>
                  <a:lnTo>
                    <a:pt x="112811" y="184091"/>
                  </a:lnTo>
                  <a:cubicBezTo>
                    <a:pt x="111068" y="181696"/>
                    <a:pt x="109095" y="179468"/>
                    <a:pt x="106916" y="177428"/>
                  </a:cubicBezTo>
                  <a:close/>
                  <a:moveTo>
                    <a:pt x="69509" y="111580"/>
                  </a:moveTo>
                  <a:cubicBezTo>
                    <a:pt x="79079" y="111309"/>
                    <a:pt x="88670" y="112144"/>
                    <a:pt x="98032" y="114079"/>
                  </a:cubicBezTo>
                  <a:cubicBezTo>
                    <a:pt x="100790" y="114708"/>
                    <a:pt x="103407" y="115766"/>
                    <a:pt x="105809" y="117188"/>
                  </a:cubicBezTo>
                  <a:cubicBezTo>
                    <a:pt x="103426" y="115785"/>
                    <a:pt x="100833" y="114744"/>
                    <a:pt x="98110" y="114121"/>
                  </a:cubicBezTo>
                  <a:cubicBezTo>
                    <a:pt x="88707" y="112164"/>
                    <a:pt x="79117" y="111309"/>
                    <a:pt x="69505" y="111580"/>
                  </a:cubicBezTo>
                  <a:lnTo>
                    <a:pt x="69509" y="111580"/>
                  </a:lnTo>
                  <a:close/>
                  <a:moveTo>
                    <a:pt x="45897" y="21866"/>
                  </a:moveTo>
                  <a:lnTo>
                    <a:pt x="58850" y="21866"/>
                  </a:lnTo>
                  <a:cubicBezTo>
                    <a:pt x="67320" y="21866"/>
                    <a:pt x="73132" y="23032"/>
                    <a:pt x="76184" y="25385"/>
                  </a:cubicBezTo>
                  <a:cubicBezTo>
                    <a:pt x="79027" y="27342"/>
                    <a:pt x="80730" y="30550"/>
                    <a:pt x="80750" y="33986"/>
                  </a:cubicBezTo>
                  <a:cubicBezTo>
                    <a:pt x="80667" y="37610"/>
                    <a:pt x="78633" y="40879"/>
                    <a:pt x="75436" y="42566"/>
                  </a:cubicBezTo>
                  <a:cubicBezTo>
                    <a:pt x="71886" y="44856"/>
                    <a:pt x="65742" y="45919"/>
                    <a:pt x="56981" y="45919"/>
                  </a:cubicBezTo>
                  <a:lnTo>
                    <a:pt x="45834" y="45919"/>
                  </a:lnTo>
                  <a:lnTo>
                    <a:pt x="45897" y="21866"/>
                  </a:lnTo>
                  <a:close/>
                  <a:moveTo>
                    <a:pt x="98069" y="176011"/>
                  </a:moveTo>
                  <a:cubicBezTo>
                    <a:pt x="100145" y="177386"/>
                    <a:pt x="102035" y="179011"/>
                    <a:pt x="103674" y="180884"/>
                  </a:cubicBezTo>
                  <a:cubicBezTo>
                    <a:pt x="105625" y="182675"/>
                    <a:pt x="107390" y="184654"/>
                    <a:pt x="108946" y="186778"/>
                  </a:cubicBezTo>
                  <a:lnTo>
                    <a:pt x="123934" y="209684"/>
                  </a:lnTo>
                  <a:lnTo>
                    <a:pt x="124032" y="209684"/>
                  </a:lnTo>
                  <a:lnTo>
                    <a:pt x="124395" y="210392"/>
                  </a:lnTo>
                  <a:lnTo>
                    <a:pt x="88336" y="210392"/>
                  </a:lnTo>
                  <a:lnTo>
                    <a:pt x="67308" y="179761"/>
                  </a:lnTo>
                  <a:cubicBezTo>
                    <a:pt x="65005" y="175782"/>
                    <a:pt x="61829" y="172367"/>
                    <a:pt x="58030" y="169806"/>
                  </a:cubicBezTo>
                  <a:cubicBezTo>
                    <a:pt x="54190" y="167744"/>
                    <a:pt x="49872" y="166682"/>
                    <a:pt x="45512" y="166746"/>
                  </a:cubicBezTo>
                  <a:lnTo>
                    <a:pt x="37146" y="166746"/>
                  </a:lnTo>
                  <a:lnTo>
                    <a:pt x="37146" y="210392"/>
                  </a:lnTo>
                  <a:lnTo>
                    <a:pt x="4681" y="210392"/>
                  </a:lnTo>
                  <a:lnTo>
                    <a:pt x="4681" y="209664"/>
                  </a:lnTo>
                  <a:lnTo>
                    <a:pt x="4494" y="209664"/>
                  </a:lnTo>
                  <a:lnTo>
                    <a:pt x="4494" y="111580"/>
                  </a:lnTo>
                  <a:lnTo>
                    <a:pt x="4511" y="111580"/>
                  </a:lnTo>
                  <a:lnTo>
                    <a:pt x="4511" y="209622"/>
                  </a:lnTo>
                  <a:lnTo>
                    <a:pt x="4677" y="209622"/>
                  </a:lnTo>
                  <a:lnTo>
                    <a:pt x="4677" y="112392"/>
                  </a:lnTo>
                  <a:lnTo>
                    <a:pt x="69796" y="112392"/>
                  </a:lnTo>
                  <a:cubicBezTo>
                    <a:pt x="79366" y="112102"/>
                    <a:pt x="88935" y="112934"/>
                    <a:pt x="98296" y="114871"/>
                  </a:cubicBezTo>
                  <a:cubicBezTo>
                    <a:pt x="103756" y="116140"/>
                    <a:pt x="108697" y="119036"/>
                    <a:pt x="112476" y="123200"/>
                  </a:cubicBezTo>
                  <a:cubicBezTo>
                    <a:pt x="114247" y="125260"/>
                    <a:pt x="115414" y="127705"/>
                    <a:pt x="116238" y="130282"/>
                  </a:cubicBezTo>
                  <a:cubicBezTo>
                    <a:pt x="116467" y="131100"/>
                    <a:pt x="116839" y="131872"/>
                    <a:pt x="116963" y="132718"/>
                  </a:cubicBezTo>
                  <a:cubicBezTo>
                    <a:pt x="117295" y="134280"/>
                    <a:pt x="117462" y="135862"/>
                    <a:pt x="117482" y="137444"/>
                  </a:cubicBezTo>
                  <a:cubicBezTo>
                    <a:pt x="117607" y="141964"/>
                    <a:pt x="116238" y="146378"/>
                    <a:pt x="113601" y="150044"/>
                  </a:cubicBezTo>
                  <a:cubicBezTo>
                    <a:pt x="110610" y="153979"/>
                    <a:pt x="106688" y="157082"/>
                    <a:pt x="102163" y="159081"/>
                  </a:cubicBezTo>
                  <a:cubicBezTo>
                    <a:pt x="97844" y="160997"/>
                    <a:pt x="93278" y="162309"/>
                    <a:pt x="88607" y="163059"/>
                  </a:cubicBezTo>
                  <a:lnTo>
                    <a:pt x="88316" y="171701"/>
                  </a:lnTo>
                  <a:cubicBezTo>
                    <a:pt x="91680" y="172429"/>
                    <a:pt x="94917" y="173638"/>
                    <a:pt x="97970" y="175241"/>
                  </a:cubicBezTo>
                  <a:cubicBezTo>
                    <a:pt x="100045" y="176594"/>
                    <a:pt x="101914" y="178218"/>
                    <a:pt x="103574" y="180072"/>
                  </a:cubicBezTo>
                  <a:cubicBezTo>
                    <a:pt x="105525" y="181863"/>
                    <a:pt x="107270" y="183842"/>
                    <a:pt x="108805" y="185986"/>
                  </a:cubicBezTo>
                  <a:lnTo>
                    <a:pt x="124332" y="209622"/>
                  </a:lnTo>
                  <a:lnTo>
                    <a:pt x="124226" y="209622"/>
                  </a:lnTo>
                  <a:lnTo>
                    <a:pt x="108739" y="186028"/>
                  </a:lnTo>
                  <a:cubicBezTo>
                    <a:pt x="107183" y="183882"/>
                    <a:pt x="105417" y="181905"/>
                    <a:pt x="103486" y="180114"/>
                  </a:cubicBezTo>
                  <a:cubicBezTo>
                    <a:pt x="101827" y="178260"/>
                    <a:pt x="99958" y="176636"/>
                    <a:pt x="97882" y="175283"/>
                  </a:cubicBezTo>
                  <a:cubicBezTo>
                    <a:pt x="94830" y="173679"/>
                    <a:pt x="91592" y="172471"/>
                    <a:pt x="88229" y="171721"/>
                  </a:cubicBezTo>
                  <a:lnTo>
                    <a:pt x="88229" y="172409"/>
                  </a:lnTo>
                  <a:cubicBezTo>
                    <a:pt x="91655" y="173179"/>
                    <a:pt x="94955" y="174387"/>
                    <a:pt x="98069" y="176011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55" name="Freeform 943">
              <a:extLst>
                <a:ext uri="{FF2B5EF4-FFF2-40B4-BE49-F238E27FC236}">
                  <a16:creationId xmlns:a16="http://schemas.microsoft.com/office/drawing/2014/main" id="{6964F57A-1A29-3DA4-6171-8BE46983DC13}"/>
                </a:ext>
              </a:extLst>
            </p:cNvPr>
            <p:cNvSpPr/>
            <p:nvPr/>
          </p:nvSpPr>
          <p:spPr>
            <a:xfrm>
              <a:off x="3370565" y="2980198"/>
              <a:ext cx="111057" cy="107661"/>
            </a:xfrm>
            <a:custGeom>
              <a:avLst/>
              <a:gdLst>
                <a:gd name="connsiteX0" fmla="*/ 0 w 111057"/>
                <a:gd name="connsiteY0" fmla="*/ 107662 h 107661"/>
                <a:gd name="connsiteX1" fmla="*/ 111036 w 111057"/>
                <a:gd name="connsiteY1" fmla="*/ 107662 h 107661"/>
                <a:gd name="connsiteX2" fmla="*/ 111036 w 111057"/>
                <a:gd name="connsiteY2" fmla="*/ 83214 h 107661"/>
                <a:gd name="connsiteX3" fmla="*/ 40707 w 111057"/>
                <a:gd name="connsiteY3" fmla="*/ 83214 h 107661"/>
                <a:gd name="connsiteX4" fmla="*/ 40707 w 111057"/>
                <a:gd name="connsiteY4" fmla="*/ 62077 h 107661"/>
                <a:gd name="connsiteX5" fmla="*/ 104290 w 111057"/>
                <a:gd name="connsiteY5" fmla="*/ 62077 h 107661"/>
                <a:gd name="connsiteX6" fmla="*/ 104290 w 111057"/>
                <a:gd name="connsiteY6" fmla="*/ 40003 h 107661"/>
                <a:gd name="connsiteX7" fmla="*/ 40728 w 111057"/>
                <a:gd name="connsiteY7" fmla="*/ 40003 h 107661"/>
                <a:gd name="connsiteX8" fmla="*/ 40728 w 111057"/>
                <a:gd name="connsiteY8" fmla="*/ 22886 h 107661"/>
                <a:gd name="connsiteX9" fmla="*/ 111057 w 111057"/>
                <a:gd name="connsiteY9" fmla="*/ 22886 h 107661"/>
                <a:gd name="connsiteX10" fmla="*/ 111057 w 111057"/>
                <a:gd name="connsiteY10" fmla="*/ 0 h 107661"/>
                <a:gd name="connsiteX11" fmla="*/ 0 w 111057"/>
                <a:gd name="connsiteY11" fmla="*/ 0 h 107661"/>
                <a:gd name="connsiteX12" fmla="*/ 0 w 111057"/>
                <a:gd name="connsiteY12" fmla="*/ 107662 h 107661"/>
                <a:gd name="connsiteX13" fmla="*/ 4712 w 111057"/>
                <a:gd name="connsiteY13" fmla="*/ 4747 h 107661"/>
                <a:gd name="connsiteX14" fmla="*/ 106365 w 111057"/>
                <a:gd name="connsiteY14" fmla="*/ 4747 h 107661"/>
                <a:gd name="connsiteX15" fmla="*/ 106365 w 111057"/>
                <a:gd name="connsiteY15" fmla="*/ 4894 h 107661"/>
                <a:gd name="connsiteX16" fmla="*/ 106573 w 111057"/>
                <a:gd name="connsiteY16" fmla="*/ 4894 h 107661"/>
                <a:gd name="connsiteX17" fmla="*/ 106573 w 111057"/>
                <a:gd name="connsiteY17" fmla="*/ 18304 h 107661"/>
                <a:gd name="connsiteX18" fmla="*/ 36264 w 111057"/>
                <a:gd name="connsiteY18" fmla="*/ 18304 h 107661"/>
                <a:gd name="connsiteX19" fmla="*/ 36264 w 111057"/>
                <a:gd name="connsiteY19" fmla="*/ 44793 h 107661"/>
                <a:gd name="connsiteX20" fmla="*/ 99578 w 111057"/>
                <a:gd name="connsiteY20" fmla="*/ 44793 h 107661"/>
                <a:gd name="connsiteX21" fmla="*/ 99578 w 111057"/>
                <a:gd name="connsiteY21" fmla="*/ 44960 h 107661"/>
                <a:gd name="connsiteX22" fmla="*/ 99826 w 111057"/>
                <a:gd name="connsiteY22" fmla="*/ 44960 h 107661"/>
                <a:gd name="connsiteX23" fmla="*/ 99826 w 111057"/>
                <a:gd name="connsiteY23" fmla="*/ 57475 h 107661"/>
                <a:gd name="connsiteX24" fmla="*/ 36264 w 111057"/>
                <a:gd name="connsiteY24" fmla="*/ 57475 h 107661"/>
                <a:gd name="connsiteX25" fmla="*/ 36264 w 111057"/>
                <a:gd name="connsiteY25" fmla="*/ 88003 h 107661"/>
                <a:gd name="connsiteX26" fmla="*/ 106365 w 111057"/>
                <a:gd name="connsiteY26" fmla="*/ 88003 h 107661"/>
                <a:gd name="connsiteX27" fmla="*/ 106365 w 111057"/>
                <a:gd name="connsiteY27" fmla="*/ 88192 h 107661"/>
                <a:gd name="connsiteX28" fmla="*/ 106372 w 111057"/>
                <a:gd name="connsiteY28" fmla="*/ 88192 h 107661"/>
                <a:gd name="connsiteX29" fmla="*/ 106372 w 111057"/>
                <a:gd name="connsiteY29" fmla="*/ 102754 h 107661"/>
                <a:gd name="connsiteX30" fmla="*/ 4905 w 111057"/>
                <a:gd name="connsiteY30" fmla="*/ 102754 h 107661"/>
                <a:gd name="connsiteX31" fmla="*/ 4905 w 111057"/>
                <a:gd name="connsiteY31" fmla="*/ 102936 h 107661"/>
                <a:gd name="connsiteX32" fmla="*/ 4898 w 111057"/>
                <a:gd name="connsiteY32" fmla="*/ 102936 h 107661"/>
                <a:gd name="connsiteX33" fmla="*/ 4898 w 111057"/>
                <a:gd name="connsiteY33" fmla="*/ 102747 h 107661"/>
                <a:gd name="connsiteX34" fmla="*/ 4712 w 111057"/>
                <a:gd name="connsiteY34" fmla="*/ 102747 h 107661"/>
                <a:gd name="connsiteX35" fmla="*/ 4712 w 111057"/>
                <a:gd name="connsiteY35" fmla="*/ 4747 h 10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1057" h="107661">
                  <a:moveTo>
                    <a:pt x="0" y="107662"/>
                  </a:moveTo>
                  <a:lnTo>
                    <a:pt x="111036" y="107662"/>
                  </a:lnTo>
                  <a:lnTo>
                    <a:pt x="111036" y="83214"/>
                  </a:lnTo>
                  <a:lnTo>
                    <a:pt x="40707" y="83214"/>
                  </a:lnTo>
                  <a:lnTo>
                    <a:pt x="40707" y="62077"/>
                  </a:lnTo>
                  <a:lnTo>
                    <a:pt x="104290" y="62077"/>
                  </a:lnTo>
                  <a:lnTo>
                    <a:pt x="104290" y="40003"/>
                  </a:lnTo>
                  <a:lnTo>
                    <a:pt x="40728" y="40003"/>
                  </a:lnTo>
                  <a:lnTo>
                    <a:pt x="40728" y="22886"/>
                  </a:lnTo>
                  <a:lnTo>
                    <a:pt x="111057" y="22886"/>
                  </a:lnTo>
                  <a:lnTo>
                    <a:pt x="111057" y="0"/>
                  </a:lnTo>
                  <a:lnTo>
                    <a:pt x="0" y="0"/>
                  </a:lnTo>
                  <a:lnTo>
                    <a:pt x="0" y="107662"/>
                  </a:lnTo>
                  <a:close/>
                  <a:moveTo>
                    <a:pt x="4712" y="4747"/>
                  </a:moveTo>
                  <a:lnTo>
                    <a:pt x="106365" y="4747"/>
                  </a:lnTo>
                  <a:lnTo>
                    <a:pt x="106365" y="4894"/>
                  </a:lnTo>
                  <a:lnTo>
                    <a:pt x="106573" y="4894"/>
                  </a:lnTo>
                  <a:lnTo>
                    <a:pt x="106573" y="18304"/>
                  </a:lnTo>
                  <a:lnTo>
                    <a:pt x="36264" y="18304"/>
                  </a:lnTo>
                  <a:lnTo>
                    <a:pt x="36264" y="44793"/>
                  </a:lnTo>
                  <a:lnTo>
                    <a:pt x="99578" y="44793"/>
                  </a:lnTo>
                  <a:lnTo>
                    <a:pt x="99578" y="44960"/>
                  </a:lnTo>
                  <a:lnTo>
                    <a:pt x="99826" y="44960"/>
                  </a:lnTo>
                  <a:lnTo>
                    <a:pt x="99826" y="57475"/>
                  </a:lnTo>
                  <a:lnTo>
                    <a:pt x="36264" y="57475"/>
                  </a:lnTo>
                  <a:lnTo>
                    <a:pt x="36264" y="88003"/>
                  </a:lnTo>
                  <a:lnTo>
                    <a:pt x="106365" y="88003"/>
                  </a:lnTo>
                  <a:lnTo>
                    <a:pt x="106365" y="88192"/>
                  </a:lnTo>
                  <a:lnTo>
                    <a:pt x="106372" y="88192"/>
                  </a:lnTo>
                  <a:lnTo>
                    <a:pt x="106372" y="102754"/>
                  </a:lnTo>
                  <a:lnTo>
                    <a:pt x="4905" y="102754"/>
                  </a:lnTo>
                  <a:lnTo>
                    <a:pt x="4905" y="102936"/>
                  </a:lnTo>
                  <a:lnTo>
                    <a:pt x="4898" y="102936"/>
                  </a:lnTo>
                  <a:lnTo>
                    <a:pt x="4898" y="102747"/>
                  </a:lnTo>
                  <a:lnTo>
                    <a:pt x="4712" y="102747"/>
                  </a:lnTo>
                  <a:lnTo>
                    <a:pt x="4712" y="4747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56" name="Freeform 944">
              <a:extLst>
                <a:ext uri="{FF2B5EF4-FFF2-40B4-BE49-F238E27FC236}">
                  <a16:creationId xmlns:a16="http://schemas.microsoft.com/office/drawing/2014/main" id="{AAC03F4D-88B8-5D89-B4EF-E9C39FE74957}"/>
                </a:ext>
              </a:extLst>
            </p:cNvPr>
            <p:cNvSpPr/>
            <p:nvPr/>
          </p:nvSpPr>
          <p:spPr>
            <a:xfrm>
              <a:off x="3406587" y="2985097"/>
              <a:ext cx="70536" cy="39900"/>
            </a:xfrm>
            <a:custGeom>
              <a:avLst/>
              <a:gdLst>
                <a:gd name="connsiteX0" fmla="*/ 228 w 70536"/>
                <a:gd name="connsiteY0" fmla="*/ 13390 h 39900"/>
                <a:gd name="connsiteX1" fmla="*/ 70537 w 70536"/>
                <a:gd name="connsiteY1" fmla="*/ 13390 h 39900"/>
                <a:gd name="connsiteX2" fmla="*/ 70537 w 70536"/>
                <a:gd name="connsiteY2" fmla="*/ 0 h 39900"/>
                <a:gd name="connsiteX3" fmla="*/ 70330 w 70536"/>
                <a:gd name="connsiteY3" fmla="*/ 0 h 39900"/>
                <a:gd name="connsiteX4" fmla="*/ 70330 w 70536"/>
                <a:gd name="connsiteY4" fmla="*/ 13245 h 39900"/>
                <a:gd name="connsiteX5" fmla="*/ 0 w 70536"/>
                <a:gd name="connsiteY5" fmla="*/ 13245 h 39900"/>
                <a:gd name="connsiteX6" fmla="*/ 0 w 70536"/>
                <a:gd name="connsiteY6" fmla="*/ 39900 h 39900"/>
                <a:gd name="connsiteX7" fmla="*/ 228 w 70536"/>
                <a:gd name="connsiteY7" fmla="*/ 39900 h 39900"/>
                <a:gd name="connsiteX8" fmla="*/ 228 w 70536"/>
                <a:gd name="connsiteY8" fmla="*/ 13390 h 3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36" h="39900">
                  <a:moveTo>
                    <a:pt x="228" y="13390"/>
                  </a:moveTo>
                  <a:lnTo>
                    <a:pt x="70537" y="13390"/>
                  </a:lnTo>
                  <a:lnTo>
                    <a:pt x="70537" y="0"/>
                  </a:lnTo>
                  <a:lnTo>
                    <a:pt x="70330" y="0"/>
                  </a:lnTo>
                  <a:lnTo>
                    <a:pt x="70330" y="13245"/>
                  </a:lnTo>
                  <a:lnTo>
                    <a:pt x="0" y="13245"/>
                  </a:lnTo>
                  <a:lnTo>
                    <a:pt x="0" y="39900"/>
                  </a:lnTo>
                  <a:lnTo>
                    <a:pt x="228" y="39900"/>
                  </a:lnTo>
                  <a:lnTo>
                    <a:pt x="228" y="1339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57" name="Freeform 951">
              <a:extLst>
                <a:ext uri="{FF2B5EF4-FFF2-40B4-BE49-F238E27FC236}">
                  <a16:creationId xmlns:a16="http://schemas.microsoft.com/office/drawing/2014/main" id="{F186D2BE-B934-83E3-DCBF-CAF25A3A9091}"/>
                </a:ext>
              </a:extLst>
            </p:cNvPr>
            <p:cNvSpPr/>
            <p:nvPr/>
          </p:nvSpPr>
          <p:spPr>
            <a:xfrm>
              <a:off x="3406587" y="3025164"/>
              <a:ext cx="63790" cy="43043"/>
            </a:xfrm>
            <a:custGeom>
              <a:avLst/>
              <a:gdLst>
                <a:gd name="connsiteX0" fmla="*/ 228 w 63790"/>
                <a:gd name="connsiteY0" fmla="*/ 12494 h 43043"/>
                <a:gd name="connsiteX1" fmla="*/ 63791 w 63790"/>
                <a:gd name="connsiteY1" fmla="*/ 12494 h 43043"/>
                <a:gd name="connsiteX2" fmla="*/ 63791 w 63790"/>
                <a:gd name="connsiteY2" fmla="*/ 0 h 43043"/>
                <a:gd name="connsiteX3" fmla="*/ 63563 w 63790"/>
                <a:gd name="connsiteY3" fmla="*/ 0 h 43043"/>
                <a:gd name="connsiteX4" fmla="*/ 63563 w 63790"/>
                <a:gd name="connsiteY4" fmla="*/ 12307 h 43043"/>
                <a:gd name="connsiteX5" fmla="*/ 0 w 63790"/>
                <a:gd name="connsiteY5" fmla="*/ 12307 h 43043"/>
                <a:gd name="connsiteX6" fmla="*/ 0 w 63790"/>
                <a:gd name="connsiteY6" fmla="*/ 43043 h 43043"/>
                <a:gd name="connsiteX7" fmla="*/ 228 w 63790"/>
                <a:gd name="connsiteY7" fmla="*/ 43043 h 43043"/>
                <a:gd name="connsiteX8" fmla="*/ 228 w 63790"/>
                <a:gd name="connsiteY8" fmla="*/ 12494 h 43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790" h="43043">
                  <a:moveTo>
                    <a:pt x="228" y="12494"/>
                  </a:moveTo>
                  <a:lnTo>
                    <a:pt x="63791" y="12494"/>
                  </a:lnTo>
                  <a:lnTo>
                    <a:pt x="63791" y="0"/>
                  </a:lnTo>
                  <a:lnTo>
                    <a:pt x="63563" y="0"/>
                  </a:lnTo>
                  <a:lnTo>
                    <a:pt x="63563" y="12307"/>
                  </a:lnTo>
                  <a:lnTo>
                    <a:pt x="0" y="12307"/>
                  </a:lnTo>
                  <a:lnTo>
                    <a:pt x="0" y="43043"/>
                  </a:lnTo>
                  <a:lnTo>
                    <a:pt x="228" y="43043"/>
                  </a:lnTo>
                  <a:lnTo>
                    <a:pt x="228" y="12494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58" name="Freeform 952">
              <a:extLst>
                <a:ext uri="{FF2B5EF4-FFF2-40B4-BE49-F238E27FC236}">
                  <a16:creationId xmlns:a16="http://schemas.microsoft.com/office/drawing/2014/main" id="{5CE2FA63-67E9-0868-6668-28182DE60F6B}"/>
                </a:ext>
              </a:extLst>
            </p:cNvPr>
            <p:cNvSpPr/>
            <p:nvPr/>
          </p:nvSpPr>
          <p:spPr>
            <a:xfrm>
              <a:off x="3489504" y="2872553"/>
              <a:ext cx="130001" cy="215271"/>
            </a:xfrm>
            <a:custGeom>
              <a:avLst/>
              <a:gdLst>
                <a:gd name="connsiteX0" fmla="*/ 87738 w 130001"/>
                <a:gd name="connsiteY0" fmla="*/ 167417 h 215271"/>
                <a:gd name="connsiteX1" fmla="*/ 41954 w 130001"/>
                <a:gd name="connsiteY1" fmla="*/ 107600 h 215271"/>
                <a:gd name="connsiteX2" fmla="*/ 42036 w 130001"/>
                <a:gd name="connsiteY2" fmla="*/ 107600 h 215271"/>
                <a:gd name="connsiteX3" fmla="*/ 42036 w 130001"/>
                <a:gd name="connsiteY3" fmla="*/ 64140 h 215271"/>
                <a:gd name="connsiteX4" fmla="*/ 87746 w 130001"/>
                <a:gd name="connsiteY4" fmla="*/ 64140 h 215271"/>
                <a:gd name="connsiteX5" fmla="*/ 87746 w 130001"/>
                <a:gd name="connsiteY5" fmla="*/ 107600 h 215271"/>
                <a:gd name="connsiteX6" fmla="*/ 129990 w 130001"/>
                <a:gd name="connsiteY6" fmla="*/ 107600 h 215271"/>
                <a:gd name="connsiteX7" fmla="*/ 129990 w 130001"/>
                <a:gd name="connsiteY7" fmla="*/ 0 h 215271"/>
                <a:gd name="connsiteX8" fmla="*/ 87746 w 130001"/>
                <a:gd name="connsiteY8" fmla="*/ 0 h 215271"/>
                <a:gd name="connsiteX9" fmla="*/ 87746 w 130001"/>
                <a:gd name="connsiteY9" fmla="*/ 37755 h 215271"/>
                <a:gd name="connsiteX10" fmla="*/ 42036 w 130001"/>
                <a:gd name="connsiteY10" fmla="*/ 37755 h 215271"/>
                <a:gd name="connsiteX11" fmla="*/ 42036 w 130001"/>
                <a:gd name="connsiteY11" fmla="*/ 0 h 215271"/>
                <a:gd name="connsiteX12" fmla="*/ 0 w 130001"/>
                <a:gd name="connsiteY12" fmla="*/ 0 h 215271"/>
                <a:gd name="connsiteX13" fmla="*/ 0 w 130001"/>
                <a:gd name="connsiteY13" fmla="*/ 107600 h 215271"/>
                <a:gd name="connsiteX14" fmla="*/ 12 w 130001"/>
                <a:gd name="connsiteY14" fmla="*/ 107600 h 215271"/>
                <a:gd name="connsiteX15" fmla="*/ 12 w 130001"/>
                <a:gd name="connsiteY15" fmla="*/ 215252 h 215271"/>
                <a:gd name="connsiteX16" fmla="*/ 42214 w 130001"/>
                <a:gd name="connsiteY16" fmla="*/ 215252 h 215271"/>
                <a:gd name="connsiteX17" fmla="*/ 42214 w 130001"/>
                <a:gd name="connsiteY17" fmla="*/ 155714 h 215271"/>
                <a:gd name="connsiteX18" fmla="*/ 87738 w 130001"/>
                <a:gd name="connsiteY18" fmla="*/ 215272 h 215271"/>
                <a:gd name="connsiteX19" fmla="*/ 130001 w 130001"/>
                <a:gd name="connsiteY19" fmla="*/ 215272 h 215271"/>
                <a:gd name="connsiteX20" fmla="*/ 130001 w 130001"/>
                <a:gd name="connsiteY20" fmla="*/ 107610 h 215271"/>
                <a:gd name="connsiteX21" fmla="*/ 87738 w 130001"/>
                <a:gd name="connsiteY21" fmla="*/ 107610 h 215271"/>
                <a:gd name="connsiteX22" fmla="*/ 87738 w 130001"/>
                <a:gd name="connsiteY22" fmla="*/ 167417 h 215271"/>
                <a:gd name="connsiteX23" fmla="*/ 92343 w 130001"/>
                <a:gd name="connsiteY23" fmla="*/ 112380 h 215271"/>
                <a:gd name="connsiteX24" fmla="*/ 125038 w 130001"/>
                <a:gd name="connsiteY24" fmla="*/ 112380 h 215271"/>
                <a:gd name="connsiteX25" fmla="*/ 125038 w 130001"/>
                <a:gd name="connsiteY25" fmla="*/ 111628 h 215271"/>
                <a:gd name="connsiteX26" fmla="*/ 125165 w 130001"/>
                <a:gd name="connsiteY26" fmla="*/ 111628 h 215271"/>
                <a:gd name="connsiteX27" fmla="*/ 125165 w 130001"/>
                <a:gd name="connsiteY27" fmla="*/ 112378 h 215271"/>
                <a:gd name="connsiteX28" fmla="*/ 125351 w 130001"/>
                <a:gd name="connsiteY28" fmla="*/ 112378 h 215271"/>
                <a:gd name="connsiteX29" fmla="*/ 125351 w 130001"/>
                <a:gd name="connsiteY29" fmla="*/ 210399 h 215271"/>
                <a:gd name="connsiteX30" fmla="*/ 89897 w 130001"/>
                <a:gd name="connsiteY30" fmla="*/ 210399 h 215271"/>
                <a:gd name="connsiteX31" fmla="*/ 37543 w 130001"/>
                <a:gd name="connsiteY31" fmla="*/ 142989 h 215271"/>
                <a:gd name="connsiteX32" fmla="*/ 37543 w 130001"/>
                <a:gd name="connsiteY32" fmla="*/ 210399 h 215271"/>
                <a:gd name="connsiteX33" fmla="*/ 4705 w 130001"/>
                <a:gd name="connsiteY33" fmla="*/ 210399 h 215271"/>
                <a:gd name="connsiteX34" fmla="*/ 4705 w 130001"/>
                <a:gd name="connsiteY34" fmla="*/ 209670 h 215271"/>
                <a:gd name="connsiteX35" fmla="*/ 4497 w 130001"/>
                <a:gd name="connsiteY35" fmla="*/ 209670 h 215271"/>
                <a:gd name="connsiteX36" fmla="*/ 4497 w 130001"/>
                <a:gd name="connsiteY36" fmla="*/ 111586 h 215271"/>
                <a:gd name="connsiteX37" fmla="*/ 39661 w 130001"/>
                <a:gd name="connsiteY37" fmla="*/ 111586 h 215271"/>
                <a:gd name="connsiteX38" fmla="*/ 40952 w 130001"/>
                <a:gd name="connsiteY38" fmla="*/ 113210 h 215271"/>
                <a:gd name="connsiteX39" fmla="*/ 39660 w 130001"/>
                <a:gd name="connsiteY39" fmla="*/ 111589 h 215271"/>
                <a:gd name="connsiteX40" fmla="*/ 4516 w 130001"/>
                <a:gd name="connsiteY40" fmla="*/ 111589 h 215271"/>
                <a:gd name="connsiteX41" fmla="*/ 4516 w 130001"/>
                <a:gd name="connsiteY41" fmla="*/ 209609 h 215271"/>
                <a:gd name="connsiteX42" fmla="*/ 4702 w 130001"/>
                <a:gd name="connsiteY42" fmla="*/ 209609 h 215271"/>
                <a:gd name="connsiteX43" fmla="*/ 4702 w 130001"/>
                <a:gd name="connsiteY43" fmla="*/ 112380 h 215271"/>
                <a:gd name="connsiteX44" fmla="*/ 39826 w 130001"/>
                <a:gd name="connsiteY44" fmla="*/ 112380 h 215271"/>
                <a:gd name="connsiteX45" fmla="*/ 92343 w 130001"/>
                <a:gd name="connsiteY45" fmla="*/ 180122 h 215271"/>
                <a:gd name="connsiteX46" fmla="*/ 92343 w 130001"/>
                <a:gd name="connsiteY46" fmla="*/ 112380 h 215271"/>
                <a:gd name="connsiteX47" fmla="*/ 92178 w 130001"/>
                <a:gd name="connsiteY47" fmla="*/ 179393 h 215271"/>
                <a:gd name="connsiteX48" fmla="*/ 73589 w 130001"/>
                <a:gd name="connsiteY48" fmla="*/ 155320 h 215271"/>
                <a:gd name="connsiteX49" fmla="*/ 92178 w 130001"/>
                <a:gd name="connsiteY49" fmla="*/ 179387 h 215271"/>
                <a:gd name="connsiteX50" fmla="*/ 92178 w 130001"/>
                <a:gd name="connsiteY50" fmla="*/ 179393 h 215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0001" h="215271">
                  <a:moveTo>
                    <a:pt x="87738" y="167417"/>
                  </a:moveTo>
                  <a:lnTo>
                    <a:pt x="41954" y="107600"/>
                  </a:lnTo>
                  <a:lnTo>
                    <a:pt x="42036" y="107600"/>
                  </a:lnTo>
                  <a:lnTo>
                    <a:pt x="42036" y="64140"/>
                  </a:lnTo>
                  <a:lnTo>
                    <a:pt x="87746" y="64140"/>
                  </a:lnTo>
                  <a:lnTo>
                    <a:pt x="87746" y="107600"/>
                  </a:lnTo>
                  <a:lnTo>
                    <a:pt x="129990" y="107600"/>
                  </a:lnTo>
                  <a:lnTo>
                    <a:pt x="129990" y="0"/>
                  </a:lnTo>
                  <a:lnTo>
                    <a:pt x="87746" y="0"/>
                  </a:lnTo>
                  <a:lnTo>
                    <a:pt x="87746" y="37755"/>
                  </a:lnTo>
                  <a:lnTo>
                    <a:pt x="42036" y="37755"/>
                  </a:lnTo>
                  <a:lnTo>
                    <a:pt x="42036" y="0"/>
                  </a:lnTo>
                  <a:lnTo>
                    <a:pt x="0" y="0"/>
                  </a:lnTo>
                  <a:lnTo>
                    <a:pt x="0" y="107600"/>
                  </a:lnTo>
                  <a:lnTo>
                    <a:pt x="12" y="107600"/>
                  </a:lnTo>
                  <a:lnTo>
                    <a:pt x="12" y="215252"/>
                  </a:lnTo>
                  <a:lnTo>
                    <a:pt x="42214" y="215252"/>
                  </a:lnTo>
                  <a:lnTo>
                    <a:pt x="42214" y="155714"/>
                  </a:lnTo>
                  <a:lnTo>
                    <a:pt x="87738" y="215272"/>
                  </a:lnTo>
                  <a:lnTo>
                    <a:pt x="130001" y="215272"/>
                  </a:lnTo>
                  <a:lnTo>
                    <a:pt x="130001" y="107610"/>
                  </a:lnTo>
                  <a:lnTo>
                    <a:pt x="87738" y="107610"/>
                  </a:lnTo>
                  <a:lnTo>
                    <a:pt x="87738" y="167417"/>
                  </a:lnTo>
                  <a:close/>
                  <a:moveTo>
                    <a:pt x="92343" y="112380"/>
                  </a:moveTo>
                  <a:lnTo>
                    <a:pt x="125038" y="112380"/>
                  </a:lnTo>
                  <a:lnTo>
                    <a:pt x="125038" y="111628"/>
                  </a:lnTo>
                  <a:lnTo>
                    <a:pt x="125165" y="111628"/>
                  </a:lnTo>
                  <a:lnTo>
                    <a:pt x="125165" y="112378"/>
                  </a:lnTo>
                  <a:lnTo>
                    <a:pt x="125351" y="112378"/>
                  </a:lnTo>
                  <a:lnTo>
                    <a:pt x="125351" y="210399"/>
                  </a:lnTo>
                  <a:lnTo>
                    <a:pt x="89897" y="210399"/>
                  </a:lnTo>
                  <a:cubicBezTo>
                    <a:pt x="87239" y="207338"/>
                    <a:pt x="37543" y="142989"/>
                    <a:pt x="37543" y="142989"/>
                  </a:cubicBezTo>
                  <a:lnTo>
                    <a:pt x="37543" y="210399"/>
                  </a:lnTo>
                  <a:lnTo>
                    <a:pt x="4705" y="210399"/>
                  </a:lnTo>
                  <a:lnTo>
                    <a:pt x="4705" y="209670"/>
                  </a:lnTo>
                  <a:lnTo>
                    <a:pt x="4497" y="209670"/>
                  </a:lnTo>
                  <a:lnTo>
                    <a:pt x="4497" y="111586"/>
                  </a:lnTo>
                  <a:lnTo>
                    <a:pt x="39661" y="111586"/>
                  </a:lnTo>
                  <a:cubicBezTo>
                    <a:pt x="39847" y="111810"/>
                    <a:pt x="40324" y="112412"/>
                    <a:pt x="40952" y="113210"/>
                  </a:cubicBezTo>
                  <a:cubicBezTo>
                    <a:pt x="40323" y="112412"/>
                    <a:pt x="39846" y="111811"/>
                    <a:pt x="39660" y="111589"/>
                  </a:cubicBezTo>
                  <a:lnTo>
                    <a:pt x="4516" y="111589"/>
                  </a:lnTo>
                  <a:lnTo>
                    <a:pt x="4516" y="209609"/>
                  </a:lnTo>
                  <a:lnTo>
                    <a:pt x="4702" y="209609"/>
                  </a:lnTo>
                  <a:lnTo>
                    <a:pt x="4702" y="112380"/>
                  </a:lnTo>
                  <a:lnTo>
                    <a:pt x="39826" y="112380"/>
                  </a:lnTo>
                  <a:cubicBezTo>
                    <a:pt x="42461" y="115462"/>
                    <a:pt x="92343" y="180122"/>
                    <a:pt x="92343" y="180122"/>
                  </a:cubicBezTo>
                  <a:lnTo>
                    <a:pt x="92343" y="112380"/>
                  </a:lnTo>
                  <a:close/>
                  <a:moveTo>
                    <a:pt x="92178" y="179393"/>
                  </a:moveTo>
                  <a:cubicBezTo>
                    <a:pt x="92178" y="179393"/>
                    <a:pt x="83709" y="168418"/>
                    <a:pt x="73589" y="155320"/>
                  </a:cubicBezTo>
                  <a:cubicBezTo>
                    <a:pt x="83704" y="168408"/>
                    <a:pt x="92166" y="179372"/>
                    <a:pt x="92178" y="179387"/>
                  </a:cubicBezTo>
                  <a:lnTo>
                    <a:pt x="92178" y="179393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59" name="Freeform 953">
              <a:extLst>
                <a:ext uri="{FF2B5EF4-FFF2-40B4-BE49-F238E27FC236}">
                  <a16:creationId xmlns:a16="http://schemas.microsoft.com/office/drawing/2014/main" id="{6CA6C9B1-6940-F702-B60D-4AC979B34AF8}"/>
                </a:ext>
              </a:extLst>
            </p:cNvPr>
            <p:cNvSpPr/>
            <p:nvPr/>
          </p:nvSpPr>
          <p:spPr>
            <a:xfrm>
              <a:off x="3627371" y="2980205"/>
              <a:ext cx="114170" cy="107662"/>
            </a:xfrm>
            <a:custGeom>
              <a:avLst/>
              <a:gdLst>
                <a:gd name="connsiteX0" fmla="*/ 41870 w 114170"/>
                <a:gd name="connsiteY0" fmla="*/ 62056 h 107662"/>
                <a:gd name="connsiteX1" fmla="*/ 107156 w 114170"/>
                <a:gd name="connsiteY1" fmla="*/ 62056 h 107662"/>
                <a:gd name="connsiteX2" fmla="*/ 107156 w 114170"/>
                <a:gd name="connsiteY2" fmla="*/ 40004 h 107662"/>
                <a:gd name="connsiteX3" fmla="*/ 41870 w 114170"/>
                <a:gd name="connsiteY3" fmla="*/ 40004 h 107662"/>
                <a:gd name="connsiteX4" fmla="*/ 41870 w 114170"/>
                <a:gd name="connsiteY4" fmla="*/ 22887 h 107662"/>
                <a:gd name="connsiteX5" fmla="*/ 114151 w 114170"/>
                <a:gd name="connsiteY5" fmla="*/ 22887 h 107662"/>
                <a:gd name="connsiteX6" fmla="*/ 114151 w 114170"/>
                <a:gd name="connsiteY6" fmla="*/ 0 h 107662"/>
                <a:gd name="connsiteX7" fmla="*/ 0 w 114170"/>
                <a:gd name="connsiteY7" fmla="*/ 0 h 107662"/>
                <a:gd name="connsiteX8" fmla="*/ 0 w 114170"/>
                <a:gd name="connsiteY8" fmla="*/ 107662 h 107662"/>
                <a:gd name="connsiteX9" fmla="*/ 114171 w 114170"/>
                <a:gd name="connsiteY9" fmla="*/ 107662 h 107662"/>
                <a:gd name="connsiteX10" fmla="*/ 114171 w 114170"/>
                <a:gd name="connsiteY10" fmla="*/ 83236 h 107662"/>
                <a:gd name="connsiteX11" fmla="*/ 41870 w 114170"/>
                <a:gd name="connsiteY11" fmla="*/ 83236 h 107662"/>
                <a:gd name="connsiteX12" fmla="*/ 41870 w 114170"/>
                <a:gd name="connsiteY12" fmla="*/ 62056 h 107662"/>
                <a:gd name="connsiteX13" fmla="*/ 109251 w 114170"/>
                <a:gd name="connsiteY13" fmla="*/ 87255 h 107662"/>
                <a:gd name="connsiteX14" fmla="*/ 109251 w 114170"/>
                <a:gd name="connsiteY14" fmla="*/ 88025 h 107662"/>
                <a:gd name="connsiteX15" fmla="*/ 109439 w 114170"/>
                <a:gd name="connsiteY15" fmla="*/ 88025 h 107662"/>
                <a:gd name="connsiteX16" fmla="*/ 109439 w 114170"/>
                <a:gd name="connsiteY16" fmla="*/ 102749 h 107662"/>
                <a:gd name="connsiteX17" fmla="*/ 4733 w 114170"/>
                <a:gd name="connsiteY17" fmla="*/ 102749 h 107662"/>
                <a:gd name="connsiteX18" fmla="*/ 4733 w 114170"/>
                <a:gd name="connsiteY18" fmla="*/ 102019 h 107662"/>
                <a:gd name="connsiteX19" fmla="*/ 4710 w 114170"/>
                <a:gd name="connsiteY19" fmla="*/ 102019 h 107662"/>
                <a:gd name="connsiteX20" fmla="*/ 4710 w 114170"/>
                <a:gd name="connsiteY20" fmla="*/ 4729 h 107662"/>
                <a:gd name="connsiteX21" fmla="*/ 109208 w 114170"/>
                <a:gd name="connsiteY21" fmla="*/ 4729 h 107662"/>
                <a:gd name="connsiteX22" fmla="*/ 109208 w 114170"/>
                <a:gd name="connsiteY22" fmla="*/ 3980 h 107662"/>
                <a:gd name="connsiteX23" fmla="*/ 4546 w 114170"/>
                <a:gd name="connsiteY23" fmla="*/ 3980 h 107662"/>
                <a:gd name="connsiteX24" fmla="*/ 4546 w 114170"/>
                <a:gd name="connsiteY24" fmla="*/ 3937 h 107662"/>
                <a:gd name="connsiteX25" fmla="*/ 109211 w 114170"/>
                <a:gd name="connsiteY25" fmla="*/ 3937 h 107662"/>
                <a:gd name="connsiteX26" fmla="*/ 109211 w 114170"/>
                <a:gd name="connsiteY26" fmla="*/ 4686 h 107662"/>
                <a:gd name="connsiteX27" fmla="*/ 109397 w 114170"/>
                <a:gd name="connsiteY27" fmla="*/ 4686 h 107662"/>
                <a:gd name="connsiteX28" fmla="*/ 109397 w 114170"/>
                <a:gd name="connsiteY28" fmla="*/ 18055 h 107662"/>
                <a:gd name="connsiteX29" fmla="*/ 37179 w 114170"/>
                <a:gd name="connsiteY29" fmla="*/ 18055 h 107662"/>
                <a:gd name="connsiteX30" fmla="*/ 37179 w 114170"/>
                <a:gd name="connsiteY30" fmla="*/ 43982 h 107662"/>
                <a:gd name="connsiteX31" fmla="*/ 102298 w 114170"/>
                <a:gd name="connsiteY31" fmla="*/ 43982 h 107662"/>
                <a:gd name="connsiteX32" fmla="*/ 102298 w 114170"/>
                <a:gd name="connsiteY32" fmla="*/ 44751 h 107662"/>
                <a:gd name="connsiteX33" fmla="*/ 102443 w 114170"/>
                <a:gd name="connsiteY33" fmla="*/ 44751 h 107662"/>
                <a:gd name="connsiteX34" fmla="*/ 102443 w 114170"/>
                <a:gd name="connsiteY34" fmla="*/ 57247 h 107662"/>
                <a:gd name="connsiteX35" fmla="*/ 37179 w 114170"/>
                <a:gd name="connsiteY35" fmla="*/ 57247 h 107662"/>
                <a:gd name="connsiteX36" fmla="*/ 37179 w 114170"/>
                <a:gd name="connsiteY36" fmla="*/ 87213 h 107662"/>
                <a:gd name="connsiteX37" fmla="*/ 109251 w 114170"/>
                <a:gd name="connsiteY37" fmla="*/ 87255 h 10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14170" h="107662">
                  <a:moveTo>
                    <a:pt x="41870" y="62056"/>
                  </a:moveTo>
                  <a:lnTo>
                    <a:pt x="107156" y="62056"/>
                  </a:lnTo>
                  <a:lnTo>
                    <a:pt x="107156" y="40004"/>
                  </a:lnTo>
                  <a:lnTo>
                    <a:pt x="41870" y="40004"/>
                  </a:lnTo>
                  <a:lnTo>
                    <a:pt x="41870" y="22887"/>
                  </a:lnTo>
                  <a:lnTo>
                    <a:pt x="114151" y="22887"/>
                  </a:lnTo>
                  <a:lnTo>
                    <a:pt x="114151" y="0"/>
                  </a:lnTo>
                  <a:lnTo>
                    <a:pt x="0" y="0"/>
                  </a:lnTo>
                  <a:lnTo>
                    <a:pt x="0" y="107662"/>
                  </a:lnTo>
                  <a:lnTo>
                    <a:pt x="114171" y="107662"/>
                  </a:lnTo>
                  <a:lnTo>
                    <a:pt x="114171" y="83236"/>
                  </a:lnTo>
                  <a:lnTo>
                    <a:pt x="41870" y="83236"/>
                  </a:lnTo>
                  <a:lnTo>
                    <a:pt x="41870" y="62056"/>
                  </a:lnTo>
                  <a:close/>
                  <a:moveTo>
                    <a:pt x="109251" y="87255"/>
                  </a:moveTo>
                  <a:lnTo>
                    <a:pt x="109251" y="88025"/>
                  </a:lnTo>
                  <a:lnTo>
                    <a:pt x="109439" y="88025"/>
                  </a:lnTo>
                  <a:lnTo>
                    <a:pt x="109439" y="102749"/>
                  </a:lnTo>
                  <a:lnTo>
                    <a:pt x="4733" y="102749"/>
                  </a:lnTo>
                  <a:lnTo>
                    <a:pt x="4733" y="102019"/>
                  </a:lnTo>
                  <a:lnTo>
                    <a:pt x="4710" y="102019"/>
                  </a:lnTo>
                  <a:lnTo>
                    <a:pt x="4710" y="4729"/>
                  </a:lnTo>
                  <a:lnTo>
                    <a:pt x="109208" y="4729"/>
                  </a:lnTo>
                  <a:lnTo>
                    <a:pt x="109208" y="3980"/>
                  </a:lnTo>
                  <a:lnTo>
                    <a:pt x="4546" y="3980"/>
                  </a:lnTo>
                  <a:lnTo>
                    <a:pt x="4546" y="3937"/>
                  </a:lnTo>
                  <a:lnTo>
                    <a:pt x="109211" y="3937"/>
                  </a:lnTo>
                  <a:lnTo>
                    <a:pt x="109211" y="4686"/>
                  </a:lnTo>
                  <a:lnTo>
                    <a:pt x="109397" y="4686"/>
                  </a:lnTo>
                  <a:lnTo>
                    <a:pt x="109397" y="18055"/>
                  </a:lnTo>
                  <a:lnTo>
                    <a:pt x="37179" y="18055"/>
                  </a:lnTo>
                  <a:lnTo>
                    <a:pt x="37179" y="43982"/>
                  </a:lnTo>
                  <a:lnTo>
                    <a:pt x="102298" y="43982"/>
                  </a:lnTo>
                  <a:lnTo>
                    <a:pt x="102298" y="44751"/>
                  </a:lnTo>
                  <a:lnTo>
                    <a:pt x="102443" y="44751"/>
                  </a:lnTo>
                  <a:lnTo>
                    <a:pt x="102443" y="57247"/>
                  </a:lnTo>
                  <a:lnTo>
                    <a:pt x="37179" y="57247"/>
                  </a:lnTo>
                  <a:lnTo>
                    <a:pt x="37179" y="87213"/>
                  </a:lnTo>
                  <a:lnTo>
                    <a:pt x="109251" y="87255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60" name="Freeform 956">
              <a:extLst>
                <a:ext uri="{FF2B5EF4-FFF2-40B4-BE49-F238E27FC236}">
                  <a16:creationId xmlns:a16="http://schemas.microsoft.com/office/drawing/2014/main" id="{1D083248-4CF1-3D83-9D0E-D66572024140}"/>
                </a:ext>
              </a:extLst>
            </p:cNvPr>
            <p:cNvSpPr/>
            <p:nvPr/>
          </p:nvSpPr>
          <p:spPr>
            <a:xfrm>
              <a:off x="3664546" y="3067463"/>
              <a:ext cx="72074" cy="748"/>
            </a:xfrm>
            <a:custGeom>
              <a:avLst/>
              <a:gdLst>
                <a:gd name="connsiteX0" fmla="*/ 0 w 72074"/>
                <a:gd name="connsiteY0" fmla="*/ 0 h 748"/>
                <a:gd name="connsiteX1" fmla="*/ 72074 w 72074"/>
                <a:gd name="connsiteY1" fmla="*/ 0 h 748"/>
                <a:gd name="connsiteX2" fmla="*/ 72074 w 72074"/>
                <a:gd name="connsiteY2" fmla="*/ 749 h 748"/>
                <a:gd name="connsiteX3" fmla="*/ 0 w 72074"/>
                <a:gd name="connsiteY3" fmla="*/ 749 h 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74" h="748">
                  <a:moveTo>
                    <a:pt x="0" y="0"/>
                  </a:moveTo>
                  <a:lnTo>
                    <a:pt x="72074" y="0"/>
                  </a:lnTo>
                  <a:lnTo>
                    <a:pt x="72074" y="749"/>
                  </a:lnTo>
                  <a:lnTo>
                    <a:pt x="0" y="749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61" name="Freeform 957">
              <a:extLst>
                <a:ext uri="{FF2B5EF4-FFF2-40B4-BE49-F238E27FC236}">
                  <a16:creationId xmlns:a16="http://schemas.microsoft.com/office/drawing/2014/main" id="{0F9B9CDA-B5A6-D310-B5C9-32F6477734D2}"/>
                </a:ext>
              </a:extLst>
            </p:cNvPr>
            <p:cNvSpPr/>
            <p:nvPr/>
          </p:nvSpPr>
          <p:spPr>
            <a:xfrm>
              <a:off x="3664564" y="3024245"/>
              <a:ext cx="65098" cy="749"/>
            </a:xfrm>
            <a:custGeom>
              <a:avLst/>
              <a:gdLst>
                <a:gd name="connsiteX0" fmla="*/ 0 w 65098"/>
                <a:gd name="connsiteY0" fmla="*/ 0 h 749"/>
                <a:gd name="connsiteX1" fmla="*/ 65098 w 65098"/>
                <a:gd name="connsiteY1" fmla="*/ 0 h 749"/>
                <a:gd name="connsiteX2" fmla="*/ 65098 w 65098"/>
                <a:gd name="connsiteY2" fmla="*/ 750 h 749"/>
                <a:gd name="connsiteX3" fmla="*/ 0 w 65098"/>
                <a:gd name="connsiteY3" fmla="*/ 750 h 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098" h="749">
                  <a:moveTo>
                    <a:pt x="0" y="0"/>
                  </a:moveTo>
                  <a:lnTo>
                    <a:pt x="65098" y="0"/>
                  </a:lnTo>
                  <a:lnTo>
                    <a:pt x="65098" y="750"/>
                  </a:lnTo>
                  <a:lnTo>
                    <a:pt x="0" y="75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62" name="Freeform 958">
              <a:extLst>
                <a:ext uri="{FF2B5EF4-FFF2-40B4-BE49-F238E27FC236}">
                  <a16:creationId xmlns:a16="http://schemas.microsoft.com/office/drawing/2014/main" id="{D6040C24-A956-CCF2-3EA7-C3DBC23A6553}"/>
                </a:ext>
              </a:extLst>
            </p:cNvPr>
            <p:cNvSpPr/>
            <p:nvPr/>
          </p:nvSpPr>
          <p:spPr>
            <a:xfrm>
              <a:off x="4037940" y="2999057"/>
              <a:ext cx="68374" cy="70175"/>
            </a:xfrm>
            <a:custGeom>
              <a:avLst/>
              <a:gdLst>
                <a:gd name="connsiteX0" fmla="*/ 68175 w 68374"/>
                <a:gd name="connsiteY0" fmla="*/ 32977 h 70175"/>
                <a:gd name="connsiteX1" fmla="*/ 66931 w 68374"/>
                <a:gd name="connsiteY1" fmla="*/ 21858 h 70175"/>
                <a:gd name="connsiteX2" fmla="*/ 58690 w 68374"/>
                <a:gd name="connsiteY2" fmla="*/ 8092 h 70175"/>
                <a:gd name="connsiteX3" fmla="*/ 33861 w 68374"/>
                <a:gd name="connsiteY3" fmla="*/ 32 h 70175"/>
                <a:gd name="connsiteX4" fmla="*/ 9573 w 68374"/>
                <a:gd name="connsiteY4" fmla="*/ 8238 h 70175"/>
                <a:gd name="connsiteX5" fmla="*/ 2 w 68374"/>
                <a:gd name="connsiteY5" fmla="*/ 35164 h 70175"/>
                <a:gd name="connsiteX6" fmla="*/ 1256 w 68374"/>
                <a:gd name="connsiteY6" fmla="*/ 47054 h 70175"/>
                <a:gd name="connsiteX7" fmla="*/ 1825 w 68374"/>
                <a:gd name="connsiteY7" fmla="*/ 48559 h 70175"/>
                <a:gd name="connsiteX8" fmla="*/ 9545 w 68374"/>
                <a:gd name="connsiteY8" fmla="*/ 61971 h 70175"/>
                <a:gd name="connsiteX9" fmla="*/ 34221 w 68374"/>
                <a:gd name="connsiteY9" fmla="*/ 70175 h 70175"/>
                <a:gd name="connsiteX10" fmla="*/ 59050 w 68374"/>
                <a:gd name="connsiteY10" fmla="*/ 62055 h 70175"/>
                <a:gd name="connsiteX11" fmla="*/ 68374 w 68374"/>
                <a:gd name="connsiteY11" fmla="*/ 33712 h 70175"/>
                <a:gd name="connsiteX12" fmla="*/ 66940 w 68374"/>
                <a:gd name="connsiteY12" fmla="*/ 21863 h 70175"/>
                <a:gd name="connsiteX13" fmla="*/ 68203 w 68374"/>
                <a:gd name="connsiteY13" fmla="*/ 32962 h 70175"/>
                <a:gd name="connsiteX14" fmla="*/ 58908 w 68374"/>
                <a:gd name="connsiteY14" fmla="*/ 61304 h 70175"/>
                <a:gd name="connsiteX15" fmla="*/ 39292 w 68374"/>
                <a:gd name="connsiteY15" fmla="*/ 68655 h 70175"/>
                <a:gd name="connsiteX16" fmla="*/ 58851 w 68374"/>
                <a:gd name="connsiteY16" fmla="*/ 61299 h 70175"/>
                <a:gd name="connsiteX17" fmla="*/ 68175 w 68374"/>
                <a:gd name="connsiteY17" fmla="*/ 32977 h 70175"/>
                <a:gd name="connsiteX18" fmla="*/ 55993 w 68374"/>
                <a:gd name="connsiteY18" fmla="*/ 58487 h 70175"/>
                <a:gd name="connsiteX19" fmla="*/ 34240 w 68374"/>
                <a:gd name="connsiteY19" fmla="*/ 65359 h 70175"/>
                <a:gd name="connsiteX20" fmla="*/ 12630 w 68374"/>
                <a:gd name="connsiteY20" fmla="*/ 58320 h 70175"/>
                <a:gd name="connsiteX21" fmla="*/ 4721 w 68374"/>
                <a:gd name="connsiteY21" fmla="*/ 35143 h 70175"/>
                <a:gd name="connsiteX22" fmla="*/ 12687 w 68374"/>
                <a:gd name="connsiteY22" fmla="*/ 11840 h 70175"/>
                <a:gd name="connsiteX23" fmla="*/ 33861 w 68374"/>
                <a:gd name="connsiteY23" fmla="*/ 4801 h 70175"/>
                <a:gd name="connsiteX24" fmla="*/ 55661 w 68374"/>
                <a:gd name="connsiteY24" fmla="*/ 11673 h 70175"/>
                <a:gd name="connsiteX25" fmla="*/ 63712 w 68374"/>
                <a:gd name="connsiteY25" fmla="*/ 33644 h 70175"/>
                <a:gd name="connsiteX26" fmla="*/ 55993 w 68374"/>
                <a:gd name="connsiteY26" fmla="*/ 58383 h 70175"/>
                <a:gd name="connsiteX27" fmla="*/ 55993 w 68374"/>
                <a:gd name="connsiteY27" fmla="*/ 58487 h 7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8374" h="70175">
                  <a:moveTo>
                    <a:pt x="68175" y="32977"/>
                  </a:moveTo>
                  <a:cubicBezTo>
                    <a:pt x="68213" y="29229"/>
                    <a:pt x="67785" y="25501"/>
                    <a:pt x="66931" y="21858"/>
                  </a:cubicBezTo>
                  <a:cubicBezTo>
                    <a:pt x="65640" y="16546"/>
                    <a:pt x="62782" y="11736"/>
                    <a:pt x="58690" y="8092"/>
                  </a:cubicBezTo>
                  <a:cubicBezTo>
                    <a:pt x="52480" y="2761"/>
                    <a:pt x="44134" y="32"/>
                    <a:pt x="33861" y="32"/>
                  </a:cubicBezTo>
                  <a:cubicBezTo>
                    <a:pt x="25040" y="-342"/>
                    <a:pt x="16381" y="2573"/>
                    <a:pt x="9573" y="8238"/>
                  </a:cubicBezTo>
                  <a:cubicBezTo>
                    <a:pt x="3221" y="13839"/>
                    <a:pt x="2" y="22919"/>
                    <a:pt x="2" y="35164"/>
                  </a:cubicBezTo>
                  <a:cubicBezTo>
                    <a:pt x="-36" y="39163"/>
                    <a:pt x="382" y="43161"/>
                    <a:pt x="1256" y="47054"/>
                  </a:cubicBezTo>
                  <a:cubicBezTo>
                    <a:pt x="1370" y="47586"/>
                    <a:pt x="1683" y="48038"/>
                    <a:pt x="1825" y="48559"/>
                  </a:cubicBezTo>
                  <a:cubicBezTo>
                    <a:pt x="3136" y="53651"/>
                    <a:pt x="5680" y="58361"/>
                    <a:pt x="9545" y="61971"/>
                  </a:cubicBezTo>
                  <a:cubicBezTo>
                    <a:pt x="15669" y="67406"/>
                    <a:pt x="23967" y="70175"/>
                    <a:pt x="34221" y="70175"/>
                  </a:cubicBezTo>
                  <a:cubicBezTo>
                    <a:pt x="44476" y="70175"/>
                    <a:pt x="53097" y="67427"/>
                    <a:pt x="59050" y="62055"/>
                  </a:cubicBezTo>
                  <a:cubicBezTo>
                    <a:pt x="64965" y="56661"/>
                    <a:pt x="68374" y="46998"/>
                    <a:pt x="68374" y="33712"/>
                  </a:cubicBezTo>
                  <a:cubicBezTo>
                    <a:pt x="68393" y="29714"/>
                    <a:pt x="67918" y="25736"/>
                    <a:pt x="66940" y="21863"/>
                  </a:cubicBezTo>
                  <a:cubicBezTo>
                    <a:pt x="67814" y="25508"/>
                    <a:pt x="68232" y="29236"/>
                    <a:pt x="68203" y="32962"/>
                  </a:cubicBezTo>
                  <a:cubicBezTo>
                    <a:pt x="68232" y="46248"/>
                    <a:pt x="65070" y="55786"/>
                    <a:pt x="58908" y="61304"/>
                  </a:cubicBezTo>
                  <a:cubicBezTo>
                    <a:pt x="54056" y="65700"/>
                    <a:pt x="47210" y="67840"/>
                    <a:pt x="39292" y="68655"/>
                  </a:cubicBezTo>
                  <a:cubicBezTo>
                    <a:pt x="47087" y="67825"/>
                    <a:pt x="54037" y="65678"/>
                    <a:pt x="58851" y="61299"/>
                  </a:cubicBezTo>
                  <a:cubicBezTo>
                    <a:pt x="64833" y="55926"/>
                    <a:pt x="68175" y="46264"/>
                    <a:pt x="68175" y="32977"/>
                  </a:cubicBezTo>
                  <a:close/>
                  <a:moveTo>
                    <a:pt x="55993" y="58487"/>
                  </a:moveTo>
                  <a:cubicBezTo>
                    <a:pt x="50847" y="63069"/>
                    <a:pt x="43621" y="65359"/>
                    <a:pt x="34240" y="65359"/>
                  </a:cubicBezTo>
                  <a:cubicBezTo>
                    <a:pt x="24879" y="65359"/>
                    <a:pt x="17919" y="63069"/>
                    <a:pt x="12630" y="58320"/>
                  </a:cubicBezTo>
                  <a:cubicBezTo>
                    <a:pt x="7332" y="53594"/>
                    <a:pt x="4721" y="45930"/>
                    <a:pt x="4721" y="35143"/>
                  </a:cubicBezTo>
                  <a:cubicBezTo>
                    <a:pt x="4721" y="24356"/>
                    <a:pt x="7399" y="16505"/>
                    <a:pt x="12687" y="11840"/>
                  </a:cubicBezTo>
                  <a:cubicBezTo>
                    <a:pt x="18622" y="6925"/>
                    <a:pt x="26179" y="4427"/>
                    <a:pt x="33861" y="4801"/>
                  </a:cubicBezTo>
                  <a:cubicBezTo>
                    <a:pt x="42995" y="4801"/>
                    <a:pt x="50258" y="7092"/>
                    <a:pt x="55661" y="11673"/>
                  </a:cubicBezTo>
                  <a:cubicBezTo>
                    <a:pt x="61073" y="16255"/>
                    <a:pt x="63750" y="23585"/>
                    <a:pt x="63712" y="33644"/>
                  </a:cubicBezTo>
                  <a:cubicBezTo>
                    <a:pt x="63712" y="45534"/>
                    <a:pt x="61139" y="53802"/>
                    <a:pt x="55993" y="58383"/>
                  </a:cubicBezTo>
                  <a:lnTo>
                    <a:pt x="55993" y="58487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63" name="Freeform 511">
              <a:extLst>
                <a:ext uri="{FF2B5EF4-FFF2-40B4-BE49-F238E27FC236}">
                  <a16:creationId xmlns:a16="http://schemas.microsoft.com/office/drawing/2014/main" id="{FFD6F601-3D79-877F-0B19-29EC8D371DB8}"/>
                </a:ext>
              </a:extLst>
            </p:cNvPr>
            <p:cNvSpPr/>
            <p:nvPr/>
          </p:nvSpPr>
          <p:spPr>
            <a:xfrm>
              <a:off x="3998947" y="2871346"/>
              <a:ext cx="146401" cy="217636"/>
            </a:xfrm>
            <a:custGeom>
              <a:avLst/>
              <a:gdLst>
                <a:gd name="connsiteX0" fmla="*/ 138187 w 146401"/>
                <a:gd name="connsiteY0" fmla="*/ 191981 h 217636"/>
                <a:gd name="connsiteX1" fmla="*/ 138187 w 146401"/>
                <a:gd name="connsiteY1" fmla="*/ 181507 h 217636"/>
                <a:gd name="connsiteX2" fmla="*/ 134180 w 146401"/>
                <a:gd name="connsiteY2" fmla="*/ 189607 h 217636"/>
                <a:gd name="connsiteX3" fmla="*/ 112162 w 146401"/>
                <a:gd name="connsiteY3" fmla="*/ 206558 h 217636"/>
                <a:gd name="connsiteX4" fmla="*/ 74686 w 146401"/>
                <a:gd name="connsiteY4" fmla="*/ 212826 h 217636"/>
                <a:gd name="connsiteX5" fmla="*/ 36716 w 146401"/>
                <a:gd name="connsiteY5" fmla="*/ 207371 h 217636"/>
                <a:gd name="connsiteX6" fmla="*/ 13454 w 146401"/>
                <a:gd name="connsiteY6" fmla="*/ 190751 h 217636"/>
                <a:gd name="connsiteX7" fmla="*/ 5953 w 146401"/>
                <a:gd name="connsiteY7" fmla="*/ 174343 h 217636"/>
                <a:gd name="connsiteX8" fmla="*/ 5839 w 146401"/>
                <a:gd name="connsiteY8" fmla="*/ 173272 h 217636"/>
                <a:gd name="connsiteX9" fmla="*/ 4766 w 146401"/>
                <a:gd name="connsiteY9" fmla="*/ 162717 h 217636"/>
                <a:gd name="connsiteX10" fmla="*/ 22113 w 146401"/>
                <a:gd name="connsiteY10" fmla="*/ 125940 h 217636"/>
                <a:gd name="connsiteX11" fmla="*/ 72958 w 146401"/>
                <a:gd name="connsiteY11" fmla="*/ 112383 h 217636"/>
                <a:gd name="connsiteX12" fmla="*/ 124476 w 146401"/>
                <a:gd name="connsiteY12" fmla="*/ 125732 h 217636"/>
                <a:gd name="connsiteX13" fmla="*/ 138177 w 146401"/>
                <a:gd name="connsiteY13" fmla="*/ 143370 h 217636"/>
                <a:gd name="connsiteX14" fmla="*/ 138177 w 146401"/>
                <a:gd name="connsiteY14" fmla="*/ 143058 h 217636"/>
                <a:gd name="connsiteX15" fmla="*/ 124315 w 146401"/>
                <a:gd name="connsiteY15" fmla="*/ 125004 h 217636"/>
                <a:gd name="connsiteX16" fmla="*/ 124324 w 146401"/>
                <a:gd name="connsiteY16" fmla="*/ 125009 h 217636"/>
                <a:gd name="connsiteX17" fmla="*/ 138291 w 146401"/>
                <a:gd name="connsiteY17" fmla="*/ 143043 h 217636"/>
                <a:gd name="connsiteX18" fmla="*/ 139848 w 146401"/>
                <a:gd name="connsiteY18" fmla="*/ 148249 h 217636"/>
                <a:gd name="connsiteX19" fmla="*/ 138282 w 146401"/>
                <a:gd name="connsiteY19" fmla="*/ 143058 h 217636"/>
                <a:gd name="connsiteX20" fmla="*/ 138282 w 146401"/>
                <a:gd name="connsiteY20" fmla="*/ 143370 h 217636"/>
                <a:gd name="connsiteX21" fmla="*/ 140333 w 146401"/>
                <a:gd name="connsiteY21" fmla="*/ 149884 h 217636"/>
                <a:gd name="connsiteX22" fmla="*/ 140428 w 146401"/>
                <a:gd name="connsiteY22" fmla="*/ 150206 h 217636"/>
                <a:gd name="connsiteX23" fmla="*/ 138291 w 146401"/>
                <a:gd name="connsiteY23" fmla="*/ 181485 h 217636"/>
                <a:gd name="connsiteX24" fmla="*/ 138291 w 146401"/>
                <a:gd name="connsiteY24" fmla="*/ 191939 h 217636"/>
                <a:gd name="connsiteX25" fmla="*/ 144767 w 146401"/>
                <a:gd name="connsiteY25" fmla="*/ 176529 h 217636"/>
                <a:gd name="connsiteX26" fmla="*/ 146324 w 146401"/>
                <a:gd name="connsiteY26" fmla="*/ 161805 h 217636"/>
                <a:gd name="connsiteX27" fmla="*/ 144767 w 146401"/>
                <a:gd name="connsiteY27" fmla="*/ 148291 h 217636"/>
                <a:gd name="connsiteX28" fmla="*/ 138291 w 146401"/>
                <a:gd name="connsiteY28" fmla="*/ 133360 h 217636"/>
                <a:gd name="connsiteX29" fmla="*/ 138291 w 146401"/>
                <a:gd name="connsiteY29" fmla="*/ 133401 h 217636"/>
                <a:gd name="connsiteX30" fmla="*/ 127230 w 146401"/>
                <a:gd name="connsiteY30" fmla="*/ 121948 h 217636"/>
                <a:gd name="connsiteX31" fmla="*/ 92422 w 146401"/>
                <a:gd name="connsiteY31" fmla="*/ 108996 h 217636"/>
                <a:gd name="connsiteX32" fmla="*/ 92422 w 146401"/>
                <a:gd name="connsiteY32" fmla="*/ 108996 h 217636"/>
                <a:gd name="connsiteX33" fmla="*/ 114032 w 146401"/>
                <a:gd name="connsiteY33" fmla="*/ 103477 h 217636"/>
                <a:gd name="connsiteX34" fmla="*/ 138073 w 146401"/>
                <a:gd name="connsiteY34" fmla="*/ 84860 h 217636"/>
                <a:gd name="connsiteX35" fmla="*/ 138367 w 146401"/>
                <a:gd name="connsiteY35" fmla="*/ 84401 h 217636"/>
                <a:gd name="connsiteX36" fmla="*/ 144843 w 146401"/>
                <a:gd name="connsiteY36" fmla="*/ 69053 h 217636"/>
                <a:gd name="connsiteX37" fmla="*/ 146400 w 146401"/>
                <a:gd name="connsiteY37" fmla="*/ 54289 h 217636"/>
                <a:gd name="connsiteX38" fmla="*/ 144738 w 146401"/>
                <a:gd name="connsiteY38" fmla="*/ 40711 h 217636"/>
                <a:gd name="connsiteX39" fmla="*/ 138282 w 146401"/>
                <a:gd name="connsiteY39" fmla="*/ 25759 h 217636"/>
                <a:gd name="connsiteX40" fmla="*/ 127239 w 146401"/>
                <a:gd name="connsiteY40" fmla="*/ 14307 h 217636"/>
                <a:gd name="connsiteX41" fmla="*/ 72929 w 146401"/>
                <a:gd name="connsiteY41" fmla="*/ 0 h 217636"/>
                <a:gd name="connsiteX42" fmla="*/ 19331 w 146401"/>
                <a:gd name="connsiteY42" fmla="*/ 14493 h 217636"/>
                <a:gd name="connsiteX43" fmla="*/ 76 w 146401"/>
                <a:gd name="connsiteY43" fmla="*/ 55143 h 217636"/>
                <a:gd name="connsiteX44" fmla="*/ 9789 w 146401"/>
                <a:gd name="connsiteY44" fmla="*/ 86150 h 217636"/>
                <a:gd name="connsiteX45" fmla="*/ 35150 w 146401"/>
                <a:gd name="connsiteY45" fmla="*/ 104289 h 217636"/>
                <a:gd name="connsiteX46" fmla="*/ 54747 w 146401"/>
                <a:gd name="connsiteY46" fmla="*/ 108864 h 217636"/>
                <a:gd name="connsiteX47" fmla="*/ 54680 w 146401"/>
                <a:gd name="connsiteY47" fmla="*/ 108870 h 217636"/>
                <a:gd name="connsiteX48" fmla="*/ 19246 w 146401"/>
                <a:gd name="connsiteY48" fmla="*/ 122155 h 217636"/>
                <a:gd name="connsiteX49" fmla="*/ 0 w 146401"/>
                <a:gd name="connsiteY49" fmla="*/ 162784 h 217636"/>
                <a:gd name="connsiteX50" fmla="*/ 9694 w 146401"/>
                <a:gd name="connsiteY50" fmla="*/ 193792 h 217636"/>
                <a:gd name="connsiteX51" fmla="*/ 35055 w 146401"/>
                <a:gd name="connsiteY51" fmla="*/ 211909 h 217636"/>
                <a:gd name="connsiteX52" fmla="*/ 74600 w 146401"/>
                <a:gd name="connsiteY52" fmla="*/ 217637 h 217636"/>
                <a:gd name="connsiteX53" fmla="*/ 113842 w 146401"/>
                <a:gd name="connsiteY53" fmla="*/ 211035 h 217636"/>
                <a:gd name="connsiteX54" fmla="*/ 137902 w 146401"/>
                <a:gd name="connsiteY54" fmla="*/ 192438 h 217636"/>
                <a:gd name="connsiteX55" fmla="*/ 138187 w 146401"/>
                <a:gd name="connsiteY55" fmla="*/ 191981 h 217636"/>
                <a:gd name="connsiteX56" fmla="*/ 51613 w 146401"/>
                <a:gd name="connsiteY56" fmla="*/ 78404 h 217636"/>
                <a:gd name="connsiteX57" fmla="*/ 43704 w 146401"/>
                <a:gd name="connsiteY57" fmla="*/ 55226 h 217636"/>
                <a:gd name="connsiteX58" fmla="*/ 51680 w 146401"/>
                <a:gd name="connsiteY58" fmla="*/ 31902 h 217636"/>
                <a:gd name="connsiteX59" fmla="*/ 72853 w 146401"/>
                <a:gd name="connsiteY59" fmla="*/ 24863 h 217636"/>
                <a:gd name="connsiteX60" fmla="*/ 94663 w 146401"/>
                <a:gd name="connsiteY60" fmla="*/ 31756 h 217636"/>
                <a:gd name="connsiteX61" fmla="*/ 102705 w 146401"/>
                <a:gd name="connsiteY61" fmla="*/ 53686 h 217636"/>
                <a:gd name="connsiteX62" fmla="*/ 94976 w 146401"/>
                <a:gd name="connsiteY62" fmla="*/ 78591 h 217636"/>
                <a:gd name="connsiteX63" fmla="*/ 73243 w 146401"/>
                <a:gd name="connsiteY63" fmla="*/ 85464 h 217636"/>
                <a:gd name="connsiteX64" fmla="*/ 51613 w 146401"/>
                <a:gd name="connsiteY64" fmla="*/ 78404 h 217636"/>
                <a:gd name="connsiteX65" fmla="*/ 4586 w 146401"/>
                <a:gd name="connsiteY65" fmla="*/ 161972 h 217636"/>
                <a:gd name="connsiteX66" fmla="*/ 21942 w 146401"/>
                <a:gd name="connsiteY66" fmla="*/ 125196 h 217636"/>
                <a:gd name="connsiteX67" fmla="*/ 61099 w 146401"/>
                <a:gd name="connsiteY67" fmla="*/ 112285 h 217636"/>
                <a:gd name="connsiteX68" fmla="*/ 21952 w 146401"/>
                <a:gd name="connsiteY68" fmla="*/ 125211 h 217636"/>
                <a:gd name="connsiteX69" fmla="*/ 4595 w 146401"/>
                <a:gd name="connsiteY69" fmla="*/ 161967 h 217636"/>
                <a:gd name="connsiteX70" fmla="*/ 5317 w 146401"/>
                <a:gd name="connsiteY70" fmla="*/ 168540 h 217636"/>
                <a:gd name="connsiteX71" fmla="*/ 4586 w 146401"/>
                <a:gd name="connsiteY71" fmla="*/ 161972 h 21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46401" h="217636">
                  <a:moveTo>
                    <a:pt x="138187" y="191981"/>
                  </a:moveTo>
                  <a:lnTo>
                    <a:pt x="138187" y="181507"/>
                  </a:lnTo>
                  <a:cubicBezTo>
                    <a:pt x="137190" y="184358"/>
                    <a:pt x="135842" y="187087"/>
                    <a:pt x="134180" y="189607"/>
                  </a:cubicBezTo>
                  <a:cubicBezTo>
                    <a:pt x="128597" y="197249"/>
                    <a:pt x="120954" y="203122"/>
                    <a:pt x="112162" y="206558"/>
                  </a:cubicBezTo>
                  <a:cubicBezTo>
                    <a:pt x="102192" y="210723"/>
                    <a:pt x="89593" y="212826"/>
                    <a:pt x="74686" y="212826"/>
                  </a:cubicBezTo>
                  <a:cubicBezTo>
                    <a:pt x="59371" y="212826"/>
                    <a:pt x="46600" y="210972"/>
                    <a:pt x="36716" y="207371"/>
                  </a:cubicBezTo>
                  <a:cubicBezTo>
                    <a:pt x="27544" y="204184"/>
                    <a:pt x="19474" y="198414"/>
                    <a:pt x="13454" y="190751"/>
                  </a:cubicBezTo>
                  <a:cubicBezTo>
                    <a:pt x="9732" y="185920"/>
                    <a:pt x="7159" y="180319"/>
                    <a:pt x="5953" y="174343"/>
                  </a:cubicBezTo>
                  <a:cubicBezTo>
                    <a:pt x="5877" y="173992"/>
                    <a:pt x="5915" y="173625"/>
                    <a:pt x="5839" y="173272"/>
                  </a:cubicBezTo>
                  <a:cubicBezTo>
                    <a:pt x="5184" y="169796"/>
                    <a:pt x="4766" y="166273"/>
                    <a:pt x="4766" y="162717"/>
                  </a:cubicBezTo>
                  <a:cubicBezTo>
                    <a:pt x="4766" y="146681"/>
                    <a:pt x="10454" y="134727"/>
                    <a:pt x="22113" y="125940"/>
                  </a:cubicBezTo>
                  <a:cubicBezTo>
                    <a:pt x="34077" y="116965"/>
                    <a:pt x="51158" y="112383"/>
                    <a:pt x="72958" y="112383"/>
                  </a:cubicBezTo>
                  <a:cubicBezTo>
                    <a:pt x="95327" y="112383"/>
                    <a:pt x="112665" y="116944"/>
                    <a:pt x="124476" y="125732"/>
                  </a:cubicBezTo>
                  <a:cubicBezTo>
                    <a:pt x="130581" y="130230"/>
                    <a:pt x="135329" y="136331"/>
                    <a:pt x="138177" y="143370"/>
                  </a:cubicBezTo>
                  <a:lnTo>
                    <a:pt x="138177" y="143058"/>
                  </a:lnTo>
                  <a:cubicBezTo>
                    <a:pt x="135376" y="135832"/>
                    <a:pt x="130562" y="129565"/>
                    <a:pt x="124315" y="125004"/>
                  </a:cubicBezTo>
                  <a:cubicBezTo>
                    <a:pt x="124315" y="125006"/>
                    <a:pt x="124315" y="125006"/>
                    <a:pt x="124324" y="125009"/>
                  </a:cubicBezTo>
                  <a:cubicBezTo>
                    <a:pt x="130591" y="129550"/>
                    <a:pt x="135443" y="135817"/>
                    <a:pt x="138291" y="143043"/>
                  </a:cubicBezTo>
                  <a:cubicBezTo>
                    <a:pt x="138956" y="144738"/>
                    <a:pt x="139393" y="146495"/>
                    <a:pt x="139848" y="148249"/>
                  </a:cubicBezTo>
                  <a:cubicBezTo>
                    <a:pt x="139393" y="146495"/>
                    <a:pt x="138956" y="144733"/>
                    <a:pt x="138282" y="143058"/>
                  </a:cubicBezTo>
                  <a:lnTo>
                    <a:pt x="138282" y="143370"/>
                  </a:lnTo>
                  <a:cubicBezTo>
                    <a:pt x="139146" y="145490"/>
                    <a:pt x="139801" y="147655"/>
                    <a:pt x="140333" y="149884"/>
                  </a:cubicBezTo>
                  <a:cubicBezTo>
                    <a:pt x="140361" y="149994"/>
                    <a:pt x="140409" y="150097"/>
                    <a:pt x="140428" y="150206"/>
                  </a:cubicBezTo>
                  <a:cubicBezTo>
                    <a:pt x="142592" y="160640"/>
                    <a:pt x="141842" y="171447"/>
                    <a:pt x="138291" y="181485"/>
                  </a:cubicBezTo>
                  <a:lnTo>
                    <a:pt x="138291" y="191939"/>
                  </a:lnTo>
                  <a:cubicBezTo>
                    <a:pt x="141386" y="187254"/>
                    <a:pt x="143589" y="182027"/>
                    <a:pt x="144767" y="176529"/>
                  </a:cubicBezTo>
                  <a:cubicBezTo>
                    <a:pt x="145830" y="171698"/>
                    <a:pt x="146343" y="166763"/>
                    <a:pt x="146324" y="161805"/>
                  </a:cubicBezTo>
                  <a:cubicBezTo>
                    <a:pt x="146343" y="157244"/>
                    <a:pt x="145830" y="152727"/>
                    <a:pt x="144767" y="148291"/>
                  </a:cubicBezTo>
                  <a:cubicBezTo>
                    <a:pt x="143504" y="142960"/>
                    <a:pt x="141320" y="137900"/>
                    <a:pt x="138291" y="133360"/>
                  </a:cubicBezTo>
                  <a:lnTo>
                    <a:pt x="138291" y="133401"/>
                  </a:lnTo>
                  <a:cubicBezTo>
                    <a:pt x="135281" y="128966"/>
                    <a:pt x="131540" y="125092"/>
                    <a:pt x="127230" y="121948"/>
                  </a:cubicBezTo>
                  <a:cubicBezTo>
                    <a:pt x="118324" y="115236"/>
                    <a:pt x="106721" y="110980"/>
                    <a:pt x="92422" y="108996"/>
                  </a:cubicBezTo>
                  <a:lnTo>
                    <a:pt x="92422" y="108996"/>
                  </a:lnTo>
                  <a:cubicBezTo>
                    <a:pt x="99837" y="108099"/>
                    <a:pt x="107101" y="106247"/>
                    <a:pt x="114032" y="103477"/>
                  </a:cubicBezTo>
                  <a:cubicBezTo>
                    <a:pt x="123669" y="99707"/>
                    <a:pt x="132015" y="93251"/>
                    <a:pt x="138073" y="84860"/>
                  </a:cubicBezTo>
                  <a:cubicBezTo>
                    <a:pt x="138177" y="84734"/>
                    <a:pt x="138263" y="84568"/>
                    <a:pt x="138367" y="84401"/>
                  </a:cubicBezTo>
                  <a:cubicBezTo>
                    <a:pt x="141481" y="79757"/>
                    <a:pt x="143675" y="74550"/>
                    <a:pt x="144843" y="69053"/>
                  </a:cubicBezTo>
                  <a:cubicBezTo>
                    <a:pt x="145916" y="64222"/>
                    <a:pt x="146438" y="59266"/>
                    <a:pt x="146400" y="54289"/>
                  </a:cubicBezTo>
                  <a:cubicBezTo>
                    <a:pt x="146400" y="49707"/>
                    <a:pt x="145840" y="45147"/>
                    <a:pt x="144738" y="40711"/>
                  </a:cubicBezTo>
                  <a:cubicBezTo>
                    <a:pt x="143513" y="35380"/>
                    <a:pt x="141311" y="30298"/>
                    <a:pt x="138282" y="25759"/>
                  </a:cubicBezTo>
                  <a:cubicBezTo>
                    <a:pt x="135272" y="21324"/>
                    <a:pt x="131531" y="17451"/>
                    <a:pt x="127239" y="14307"/>
                  </a:cubicBezTo>
                  <a:cubicBezTo>
                    <a:pt x="114535" y="4768"/>
                    <a:pt x="96429" y="0"/>
                    <a:pt x="72929" y="0"/>
                  </a:cubicBezTo>
                  <a:cubicBezTo>
                    <a:pt x="50018" y="0"/>
                    <a:pt x="32140" y="4831"/>
                    <a:pt x="19331" y="14493"/>
                  </a:cubicBezTo>
                  <a:cubicBezTo>
                    <a:pt x="6504" y="24177"/>
                    <a:pt x="95" y="37712"/>
                    <a:pt x="76" y="55143"/>
                  </a:cubicBezTo>
                  <a:cubicBezTo>
                    <a:pt x="76" y="67553"/>
                    <a:pt x="3314" y="77883"/>
                    <a:pt x="9789" y="86150"/>
                  </a:cubicBezTo>
                  <a:cubicBezTo>
                    <a:pt x="16350" y="94500"/>
                    <a:pt x="25152" y="100790"/>
                    <a:pt x="35150" y="104289"/>
                  </a:cubicBezTo>
                  <a:cubicBezTo>
                    <a:pt x="41502" y="106534"/>
                    <a:pt x="48072" y="108075"/>
                    <a:pt x="54747" y="108864"/>
                  </a:cubicBezTo>
                  <a:cubicBezTo>
                    <a:pt x="54728" y="108868"/>
                    <a:pt x="54699" y="108866"/>
                    <a:pt x="54680" y="108870"/>
                  </a:cubicBezTo>
                  <a:cubicBezTo>
                    <a:pt x="40286" y="110827"/>
                    <a:pt x="28437" y="115221"/>
                    <a:pt x="19246" y="122155"/>
                  </a:cubicBezTo>
                  <a:cubicBezTo>
                    <a:pt x="6418" y="131818"/>
                    <a:pt x="0" y="145354"/>
                    <a:pt x="0" y="162784"/>
                  </a:cubicBezTo>
                  <a:cubicBezTo>
                    <a:pt x="0" y="175195"/>
                    <a:pt x="3219" y="185546"/>
                    <a:pt x="9694" y="193792"/>
                  </a:cubicBezTo>
                  <a:cubicBezTo>
                    <a:pt x="16255" y="202142"/>
                    <a:pt x="25057" y="208432"/>
                    <a:pt x="35055" y="211909"/>
                  </a:cubicBezTo>
                  <a:cubicBezTo>
                    <a:pt x="45499" y="215741"/>
                    <a:pt x="58687" y="217637"/>
                    <a:pt x="74600" y="217637"/>
                  </a:cubicBezTo>
                  <a:cubicBezTo>
                    <a:pt x="90257" y="217637"/>
                    <a:pt x="103360" y="215451"/>
                    <a:pt x="113842" y="211035"/>
                  </a:cubicBezTo>
                  <a:cubicBezTo>
                    <a:pt x="123470" y="207287"/>
                    <a:pt x="131816" y="200831"/>
                    <a:pt x="137902" y="192438"/>
                  </a:cubicBezTo>
                  <a:cubicBezTo>
                    <a:pt x="137997" y="192294"/>
                    <a:pt x="138082" y="192126"/>
                    <a:pt x="138187" y="191981"/>
                  </a:cubicBezTo>
                  <a:close/>
                  <a:moveTo>
                    <a:pt x="51613" y="78404"/>
                  </a:moveTo>
                  <a:cubicBezTo>
                    <a:pt x="46325" y="73636"/>
                    <a:pt x="43704" y="66013"/>
                    <a:pt x="43704" y="55226"/>
                  </a:cubicBezTo>
                  <a:cubicBezTo>
                    <a:pt x="43704" y="44439"/>
                    <a:pt x="46382" y="36587"/>
                    <a:pt x="51680" y="31902"/>
                  </a:cubicBezTo>
                  <a:cubicBezTo>
                    <a:pt x="57633" y="27009"/>
                    <a:pt x="65172" y="24510"/>
                    <a:pt x="72853" y="24863"/>
                  </a:cubicBezTo>
                  <a:cubicBezTo>
                    <a:pt x="81987" y="24863"/>
                    <a:pt x="89289" y="27176"/>
                    <a:pt x="94663" y="31756"/>
                  </a:cubicBezTo>
                  <a:cubicBezTo>
                    <a:pt x="100027" y="36339"/>
                    <a:pt x="102705" y="43648"/>
                    <a:pt x="102705" y="53686"/>
                  </a:cubicBezTo>
                  <a:cubicBezTo>
                    <a:pt x="102705" y="65701"/>
                    <a:pt x="100122" y="73988"/>
                    <a:pt x="94976" y="78591"/>
                  </a:cubicBezTo>
                  <a:cubicBezTo>
                    <a:pt x="89849" y="83172"/>
                    <a:pt x="82585" y="85464"/>
                    <a:pt x="73243" y="85464"/>
                  </a:cubicBezTo>
                  <a:cubicBezTo>
                    <a:pt x="63900" y="85464"/>
                    <a:pt x="56912" y="83172"/>
                    <a:pt x="51613" y="78404"/>
                  </a:cubicBezTo>
                  <a:close/>
                  <a:moveTo>
                    <a:pt x="4586" y="161972"/>
                  </a:moveTo>
                  <a:cubicBezTo>
                    <a:pt x="4586" y="145938"/>
                    <a:pt x="10273" y="133963"/>
                    <a:pt x="21942" y="125196"/>
                  </a:cubicBezTo>
                  <a:cubicBezTo>
                    <a:pt x="31637" y="117902"/>
                    <a:pt x="44872" y="113681"/>
                    <a:pt x="61099" y="112285"/>
                  </a:cubicBezTo>
                  <a:cubicBezTo>
                    <a:pt x="44901" y="113690"/>
                    <a:pt x="31693" y="117935"/>
                    <a:pt x="21952" y="125211"/>
                  </a:cubicBezTo>
                  <a:cubicBezTo>
                    <a:pt x="10264" y="133979"/>
                    <a:pt x="4595" y="145993"/>
                    <a:pt x="4595" y="161967"/>
                  </a:cubicBezTo>
                  <a:cubicBezTo>
                    <a:pt x="4586" y="164181"/>
                    <a:pt x="5061" y="166348"/>
                    <a:pt x="5317" y="168540"/>
                  </a:cubicBezTo>
                  <a:cubicBezTo>
                    <a:pt x="5061" y="166349"/>
                    <a:pt x="4576" y="164183"/>
                    <a:pt x="4586" y="161972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64" name="Freeform 512">
              <a:extLst>
                <a:ext uri="{FF2B5EF4-FFF2-40B4-BE49-F238E27FC236}">
                  <a16:creationId xmlns:a16="http://schemas.microsoft.com/office/drawing/2014/main" id="{5116A778-BDBA-6540-C1E6-5B65CA1E7CEF}"/>
                </a:ext>
              </a:extLst>
            </p:cNvPr>
            <p:cNvSpPr/>
            <p:nvPr/>
          </p:nvSpPr>
          <p:spPr>
            <a:xfrm>
              <a:off x="4180506" y="2984021"/>
              <a:ext cx="64307" cy="11245"/>
            </a:xfrm>
            <a:custGeom>
              <a:avLst/>
              <a:gdLst>
                <a:gd name="connsiteX0" fmla="*/ 64308 w 64307"/>
                <a:gd name="connsiteY0" fmla="*/ 0 h 11245"/>
                <a:gd name="connsiteX1" fmla="*/ 5507 w 64307"/>
                <a:gd name="connsiteY1" fmla="*/ 0 h 11245"/>
                <a:gd name="connsiteX2" fmla="*/ 0 w 64307"/>
                <a:gd name="connsiteY2" fmla="*/ 11245 h 11245"/>
                <a:gd name="connsiteX3" fmla="*/ 59162 w 64307"/>
                <a:gd name="connsiteY3" fmla="*/ 11245 h 11245"/>
                <a:gd name="connsiteX4" fmla="*/ 64308 w 64307"/>
                <a:gd name="connsiteY4" fmla="*/ 0 h 1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07" h="11245">
                  <a:moveTo>
                    <a:pt x="64308" y="0"/>
                  </a:moveTo>
                  <a:lnTo>
                    <a:pt x="5507" y="0"/>
                  </a:lnTo>
                  <a:lnTo>
                    <a:pt x="0" y="11245"/>
                  </a:lnTo>
                  <a:lnTo>
                    <a:pt x="59162" y="11245"/>
                  </a:lnTo>
                  <a:lnTo>
                    <a:pt x="64308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65" name="Freeform 516">
              <a:extLst>
                <a:ext uri="{FF2B5EF4-FFF2-40B4-BE49-F238E27FC236}">
                  <a16:creationId xmlns:a16="http://schemas.microsoft.com/office/drawing/2014/main" id="{B0CB2166-B14F-FF96-CBF1-A28754618C96}"/>
                </a:ext>
              </a:extLst>
            </p:cNvPr>
            <p:cNvSpPr/>
            <p:nvPr/>
          </p:nvSpPr>
          <p:spPr>
            <a:xfrm>
              <a:off x="4171211" y="3003013"/>
              <a:ext cx="169842" cy="11204"/>
            </a:xfrm>
            <a:custGeom>
              <a:avLst/>
              <a:gdLst>
                <a:gd name="connsiteX0" fmla="*/ 167497 w 169842"/>
                <a:gd name="connsiteY0" fmla="*/ 0 h 11204"/>
                <a:gd name="connsiteX1" fmla="*/ 5479 w 169842"/>
                <a:gd name="connsiteY1" fmla="*/ 0 h 11204"/>
                <a:gd name="connsiteX2" fmla="*/ 0 w 169842"/>
                <a:gd name="connsiteY2" fmla="*/ 11204 h 11204"/>
                <a:gd name="connsiteX3" fmla="*/ 169842 w 169842"/>
                <a:gd name="connsiteY3" fmla="*/ 11204 h 11204"/>
                <a:gd name="connsiteX4" fmla="*/ 167497 w 169842"/>
                <a:gd name="connsiteY4" fmla="*/ 0 h 1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842" h="11204">
                  <a:moveTo>
                    <a:pt x="167497" y="0"/>
                  </a:moveTo>
                  <a:lnTo>
                    <a:pt x="5479" y="0"/>
                  </a:lnTo>
                  <a:lnTo>
                    <a:pt x="0" y="11204"/>
                  </a:lnTo>
                  <a:lnTo>
                    <a:pt x="169842" y="11204"/>
                  </a:lnTo>
                  <a:lnTo>
                    <a:pt x="167497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66" name="Freeform 523">
              <a:extLst>
                <a:ext uri="{FF2B5EF4-FFF2-40B4-BE49-F238E27FC236}">
                  <a16:creationId xmlns:a16="http://schemas.microsoft.com/office/drawing/2014/main" id="{74F3199D-8876-59FA-46E0-AFCD4298C351}"/>
                </a:ext>
              </a:extLst>
            </p:cNvPr>
            <p:cNvSpPr/>
            <p:nvPr/>
          </p:nvSpPr>
          <p:spPr>
            <a:xfrm>
              <a:off x="4161887" y="3021984"/>
              <a:ext cx="183134" cy="11203"/>
            </a:xfrm>
            <a:custGeom>
              <a:avLst/>
              <a:gdLst>
                <a:gd name="connsiteX0" fmla="*/ 180790 w 183134"/>
                <a:gd name="connsiteY0" fmla="*/ 0 h 11203"/>
                <a:gd name="connsiteX1" fmla="*/ 5526 w 183134"/>
                <a:gd name="connsiteY1" fmla="*/ 0 h 11203"/>
                <a:gd name="connsiteX2" fmla="*/ 0 w 183134"/>
                <a:gd name="connsiteY2" fmla="*/ 11203 h 11203"/>
                <a:gd name="connsiteX3" fmla="*/ 183135 w 183134"/>
                <a:gd name="connsiteY3" fmla="*/ 11203 h 11203"/>
                <a:gd name="connsiteX4" fmla="*/ 180790 w 183134"/>
                <a:gd name="connsiteY4" fmla="*/ 0 h 1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134" h="11203">
                  <a:moveTo>
                    <a:pt x="180790" y="0"/>
                  </a:moveTo>
                  <a:lnTo>
                    <a:pt x="5526" y="0"/>
                  </a:lnTo>
                  <a:lnTo>
                    <a:pt x="0" y="11203"/>
                  </a:lnTo>
                  <a:lnTo>
                    <a:pt x="183135" y="11203"/>
                  </a:lnTo>
                  <a:lnTo>
                    <a:pt x="180790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67" name="Freeform 524">
              <a:extLst>
                <a:ext uri="{FF2B5EF4-FFF2-40B4-BE49-F238E27FC236}">
                  <a16:creationId xmlns:a16="http://schemas.microsoft.com/office/drawing/2014/main" id="{E0EB1DB5-C23B-6E57-CFDC-B323797D28F0}"/>
                </a:ext>
              </a:extLst>
            </p:cNvPr>
            <p:cNvSpPr/>
            <p:nvPr/>
          </p:nvSpPr>
          <p:spPr>
            <a:xfrm>
              <a:off x="3123367" y="3002055"/>
              <a:ext cx="61651" cy="11015"/>
            </a:xfrm>
            <a:custGeom>
              <a:avLst/>
              <a:gdLst>
                <a:gd name="connsiteX0" fmla="*/ 0 w 61651"/>
                <a:gd name="connsiteY0" fmla="*/ 0 h 11015"/>
                <a:gd name="connsiteX1" fmla="*/ 61652 w 61651"/>
                <a:gd name="connsiteY1" fmla="*/ 0 h 11015"/>
                <a:gd name="connsiteX2" fmla="*/ 61652 w 61651"/>
                <a:gd name="connsiteY2" fmla="*/ 11016 h 11015"/>
                <a:gd name="connsiteX3" fmla="*/ 0 w 61651"/>
                <a:gd name="connsiteY3" fmla="*/ 11016 h 1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51" h="11015">
                  <a:moveTo>
                    <a:pt x="0" y="0"/>
                  </a:moveTo>
                  <a:lnTo>
                    <a:pt x="61652" y="0"/>
                  </a:lnTo>
                  <a:lnTo>
                    <a:pt x="61652" y="11016"/>
                  </a:lnTo>
                  <a:lnTo>
                    <a:pt x="0" y="11016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68" name="Freeform 534">
              <a:extLst>
                <a:ext uri="{FF2B5EF4-FFF2-40B4-BE49-F238E27FC236}">
                  <a16:creationId xmlns:a16="http://schemas.microsoft.com/office/drawing/2014/main" id="{B80DFA34-B68F-6CD6-87AF-60F3D09DD3A8}"/>
                </a:ext>
              </a:extLst>
            </p:cNvPr>
            <p:cNvSpPr/>
            <p:nvPr/>
          </p:nvSpPr>
          <p:spPr>
            <a:xfrm>
              <a:off x="4189811" y="2965050"/>
              <a:ext cx="63643" cy="11224"/>
            </a:xfrm>
            <a:custGeom>
              <a:avLst/>
              <a:gdLst>
                <a:gd name="connsiteX0" fmla="*/ 63643 w 63643"/>
                <a:gd name="connsiteY0" fmla="*/ 0 h 11224"/>
                <a:gd name="connsiteX1" fmla="*/ 5479 w 63643"/>
                <a:gd name="connsiteY1" fmla="*/ 0 h 11224"/>
                <a:gd name="connsiteX2" fmla="*/ 0 w 63643"/>
                <a:gd name="connsiteY2" fmla="*/ 11224 h 11224"/>
                <a:gd name="connsiteX3" fmla="*/ 58516 w 63643"/>
                <a:gd name="connsiteY3" fmla="*/ 11224 h 11224"/>
                <a:gd name="connsiteX4" fmla="*/ 63643 w 63643"/>
                <a:gd name="connsiteY4" fmla="*/ 0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43" h="11224">
                  <a:moveTo>
                    <a:pt x="63643" y="0"/>
                  </a:moveTo>
                  <a:lnTo>
                    <a:pt x="5479" y="0"/>
                  </a:lnTo>
                  <a:lnTo>
                    <a:pt x="0" y="11224"/>
                  </a:lnTo>
                  <a:lnTo>
                    <a:pt x="58516" y="11224"/>
                  </a:lnTo>
                  <a:lnTo>
                    <a:pt x="63643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69" name="Freeform 535">
              <a:extLst>
                <a:ext uri="{FF2B5EF4-FFF2-40B4-BE49-F238E27FC236}">
                  <a16:creationId xmlns:a16="http://schemas.microsoft.com/office/drawing/2014/main" id="{CC65A24F-5063-3944-BDFA-81AF91D175C5}"/>
                </a:ext>
              </a:extLst>
            </p:cNvPr>
            <p:cNvSpPr/>
            <p:nvPr/>
          </p:nvSpPr>
          <p:spPr>
            <a:xfrm>
              <a:off x="4647487" y="3021942"/>
              <a:ext cx="79214" cy="11245"/>
            </a:xfrm>
            <a:custGeom>
              <a:avLst/>
              <a:gdLst>
                <a:gd name="connsiteX0" fmla="*/ 0 w 79214"/>
                <a:gd name="connsiteY0" fmla="*/ 11245 h 11245"/>
                <a:gd name="connsiteX1" fmla="*/ 73385 w 79214"/>
                <a:gd name="connsiteY1" fmla="*/ 11245 h 11245"/>
                <a:gd name="connsiteX2" fmla="*/ 79215 w 79214"/>
                <a:gd name="connsiteY2" fmla="*/ 0 h 11245"/>
                <a:gd name="connsiteX3" fmla="*/ 14888 w 79214"/>
                <a:gd name="connsiteY3" fmla="*/ 0 h 11245"/>
                <a:gd name="connsiteX4" fmla="*/ 0 w 79214"/>
                <a:gd name="connsiteY4" fmla="*/ 11245 h 1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214" h="11245">
                  <a:moveTo>
                    <a:pt x="0" y="11245"/>
                  </a:moveTo>
                  <a:lnTo>
                    <a:pt x="73385" y="11245"/>
                  </a:lnTo>
                  <a:cubicBezTo>
                    <a:pt x="75540" y="7623"/>
                    <a:pt x="77496" y="3873"/>
                    <a:pt x="79215" y="0"/>
                  </a:cubicBezTo>
                  <a:lnTo>
                    <a:pt x="14888" y="0"/>
                  </a:lnTo>
                  <a:cubicBezTo>
                    <a:pt x="10558" y="4550"/>
                    <a:pt x="5545" y="8333"/>
                    <a:pt x="0" y="11245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70" name="Freeform 536">
              <a:extLst>
                <a:ext uri="{FF2B5EF4-FFF2-40B4-BE49-F238E27FC236}">
                  <a16:creationId xmlns:a16="http://schemas.microsoft.com/office/drawing/2014/main" id="{923BCD21-C53C-7C17-E377-52DFA14DC373}"/>
                </a:ext>
              </a:extLst>
            </p:cNvPr>
            <p:cNvSpPr/>
            <p:nvPr/>
          </p:nvSpPr>
          <p:spPr>
            <a:xfrm>
              <a:off x="4647449" y="3033187"/>
              <a:ext cx="37" cy="20"/>
            </a:xfrm>
            <a:custGeom>
              <a:avLst/>
              <a:gdLst>
                <a:gd name="connsiteX0" fmla="*/ 0 w 37"/>
                <a:gd name="connsiteY0" fmla="*/ 21 h 20"/>
                <a:gd name="connsiteX1" fmla="*/ 38 w 37"/>
                <a:gd name="connsiteY1" fmla="*/ 0 h 20"/>
                <a:gd name="connsiteX2" fmla="*/ 0 w 37"/>
                <a:gd name="connsiteY2" fmla="*/ 0 h 20"/>
                <a:gd name="connsiteX3" fmla="*/ 0 w 37"/>
                <a:gd name="connsiteY3" fmla="*/ 21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" h="20">
                  <a:moveTo>
                    <a:pt x="0" y="21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71" name="Freeform 544">
              <a:extLst>
                <a:ext uri="{FF2B5EF4-FFF2-40B4-BE49-F238E27FC236}">
                  <a16:creationId xmlns:a16="http://schemas.microsoft.com/office/drawing/2014/main" id="{1C0E943F-62A5-3C9A-198F-887706A3C834}"/>
                </a:ext>
              </a:extLst>
            </p:cNvPr>
            <p:cNvSpPr/>
            <p:nvPr/>
          </p:nvSpPr>
          <p:spPr>
            <a:xfrm>
              <a:off x="4678174" y="2984146"/>
              <a:ext cx="58620" cy="11224"/>
            </a:xfrm>
            <a:custGeom>
              <a:avLst/>
              <a:gdLst>
                <a:gd name="connsiteX0" fmla="*/ 58621 w 58620"/>
                <a:gd name="connsiteY0" fmla="*/ 0 h 11224"/>
                <a:gd name="connsiteX1" fmla="*/ 2450 w 58620"/>
                <a:gd name="connsiteY1" fmla="*/ 0 h 11224"/>
                <a:gd name="connsiteX2" fmla="*/ 0 w 58620"/>
                <a:gd name="connsiteY2" fmla="*/ 11224 h 11224"/>
                <a:gd name="connsiteX3" fmla="*/ 56893 w 58620"/>
                <a:gd name="connsiteY3" fmla="*/ 11224 h 11224"/>
                <a:gd name="connsiteX4" fmla="*/ 58621 w 58620"/>
                <a:gd name="connsiteY4" fmla="*/ 0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20" h="11224">
                  <a:moveTo>
                    <a:pt x="58621" y="0"/>
                  </a:moveTo>
                  <a:lnTo>
                    <a:pt x="2450" y="0"/>
                  </a:lnTo>
                  <a:cubicBezTo>
                    <a:pt x="1927" y="3790"/>
                    <a:pt x="1120" y="7538"/>
                    <a:pt x="0" y="11224"/>
                  </a:cubicBezTo>
                  <a:lnTo>
                    <a:pt x="56893" y="11224"/>
                  </a:lnTo>
                  <a:cubicBezTo>
                    <a:pt x="57624" y="7434"/>
                    <a:pt x="58184" y="3686"/>
                    <a:pt x="58621" y="0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72" name="Freeform 545">
              <a:extLst>
                <a:ext uri="{FF2B5EF4-FFF2-40B4-BE49-F238E27FC236}">
                  <a16:creationId xmlns:a16="http://schemas.microsoft.com/office/drawing/2014/main" id="{5CD168B4-92C4-E1D2-584F-A582BA6499DC}"/>
                </a:ext>
              </a:extLst>
            </p:cNvPr>
            <p:cNvSpPr/>
            <p:nvPr/>
          </p:nvSpPr>
          <p:spPr>
            <a:xfrm>
              <a:off x="4668869" y="3003013"/>
              <a:ext cx="64478" cy="11204"/>
            </a:xfrm>
            <a:custGeom>
              <a:avLst/>
              <a:gdLst>
                <a:gd name="connsiteX0" fmla="*/ 61782 w 64478"/>
                <a:gd name="connsiteY0" fmla="*/ 8996 h 11204"/>
                <a:gd name="connsiteX1" fmla="*/ 64479 w 64478"/>
                <a:gd name="connsiteY1" fmla="*/ 0 h 11204"/>
                <a:gd name="connsiteX2" fmla="*/ 6437 w 64478"/>
                <a:gd name="connsiteY2" fmla="*/ 0 h 11204"/>
                <a:gd name="connsiteX3" fmla="*/ 0 w 64478"/>
                <a:gd name="connsiteY3" fmla="*/ 11204 h 11204"/>
                <a:gd name="connsiteX4" fmla="*/ 60909 w 64478"/>
                <a:gd name="connsiteY4" fmla="*/ 11204 h 11204"/>
                <a:gd name="connsiteX5" fmla="*/ 61782 w 64478"/>
                <a:gd name="connsiteY5" fmla="*/ 8996 h 1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478" h="11204">
                  <a:moveTo>
                    <a:pt x="61782" y="8996"/>
                  </a:moveTo>
                  <a:cubicBezTo>
                    <a:pt x="62817" y="6039"/>
                    <a:pt x="63672" y="3019"/>
                    <a:pt x="64479" y="0"/>
                  </a:cubicBezTo>
                  <a:lnTo>
                    <a:pt x="6437" y="0"/>
                  </a:lnTo>
                  <a:cubicBezTo>
                    <a:pt x="4671" y="3936"/>
                    <a:pt x="2516" y="7685"/>
                    <a:pt x="0" y="11204"/>
                  </a:cubicBezTo>
                  <a:lnTo>
                    <a:pt x="60909" y="11204"/>
                  </a:lnTo>
                  <a:cubicBezTo>
                    <a:pt x="61203" y="10433"/>
                    <a:pt x="61469" y="9746"/>
                    <a:pt x="61782" y="8996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73" name="Freeform 546">
              <a:extLst>
                <a:ext uri="{FF2B5EF4-FFF2-40B4-BE49-F238E27FC236}">
                  <a16:creationId xmlns:a16="http://schemas.microsoft.com/office/drawing/2014/main" id="{B5DC1D1F-6B41-0BF6-EBF4-CF2E358DDA1D}"/>
                </a:ext>
              </a:extLst>
            </p:cNvPr>
            <p:cNvSpPr/>
            <p:nvPr/>
          </p:nvSpPr>
          <p:spPr>
            <a:xfrm>
              <a:off x="4680871" y="2965029"/>
              <a:ext cx="56902" cy="11245"/>
            </a:xfrm>
            <a:custGeom>
              <a:avLst/>
              <a:gdLst>
                <a:gd name="connsiteX0" fmla="*/ 56902 w 56902"/>
                <a:gd name="connsiteY0" fmla="*/ 3103 h 11245"/>
                <a:gd name="connsiteX1" fmla="*/ 56902 w 56902"/>
                <a:gd name="connsiteY1" fmla="*/ 0 h 11245"/>
                <a:gd name="connsiteX2" fmla="*/ 0 w 56902"/>
                <a:gd name="connsiteY2" fmla="*/ 0 h 11245"/>
                <a:gd name="connsiteX3" fmla="*/ 541 w 56902"/>
                <a:gd name="connsiteY3" fmla="*/ 8080 h 11245"/>
                <a:gd name="connsiteX4" fmla="*/ 399 w 56902"/>
                <a:gd name="connsiteY4" fmla="*/ 11245 h 11245"/>
                <a:gd name="connsiteX5" fmla="*/ 56570 w 56902"/>
                <a:gd name="connsiteY5" fmla="*/ 11245 h 11245"/>
                <a:gd name="connsiteX6" fmla="*/ 56902 w 56902"/>
                <a:gd name="connsiteY6" fmla="*/ 3103 h 1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902" h="11245">
                  <a:moveTo>
                    <a:pt x="56902" y="3103"/>
                  </a:moveTo>
                  <a:lnTo>
                    <a:pt x="56902" y="0"/>
                  </a:lnTo>
                  <a:lnTo>
                    <a:pt x="0" y="0"/>
                  </a:lnTo>
                  <a:cubicBezTo>
                    <a:pt x="351" y="2686"/>
                    <a:pt x="522" y="5373"/>
                    <a:pt x="541" y="8080"/>
                  </a:cubicBezTo>
                  <a:cubicBezTo>
                    <a:pt x="541" y="9163"/>
                    <a:pt x="541" y="10204"/>
                    <a:pt x="399" y="11245"/>
                  </a:cubicBezTo>
                  <a:lnTo>
                    <a:pt x="56570" y="11245"/>
                  </a:lnTo>
                  <a:cubicBezTo>
                    <a:pt x="56731" y="8537"/>
                    <a:pt x="56902" y="5851"/>
                    <a:pt x="56902" y="3103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74" name="Freeform 550">
              <a:extLst>
                <a:ext uri="{FF2B5EF4-FFF2-40B4-BE49-F238E27FC236}">
                  <a16:creationId xmlns:a16="http://schemas.microsoft.com/office/drawing/2014/main" id="{993EB446-F1F9-B020-3187-5B611A1C3CAF}"/>
                </a:ext>
              </a:extLst>
            </p:cNvPr>
            <p:cNvSpPr/>
            <p:nvPr/>
          </p:nvSpPr>
          <p:spPr>
            <a:xfrm>
              <a:off x="4656289" y="2927086"/>
              <a:ext cx="77781" cy="11267"/>
            </a:xfrm>
            <a:custGeom>
              <a:avLst/>
              <a:gdLst>
                <a:gd name="connsiteX0" fmla="*/ 11232 w 77781"/>
                <a:gd name="connsiteY0" fmla="*/ 8768 h 11267"/>
                <a:gd name="connsiteX1" fmla="*/ 13521 w 77781"/>
                <a:gd name="connsiteY1" fmla="*/ 11267 h 11267"/>
                <a:gd name="connsiteX2" fmla="*/ 77781 w 77781"/>
                <a:gd name="connsiteY2" fmla="*/ 11267 h 11267"/>
                <a:gd name="connsiteX3" fmla="*/ 73822 w 77781"/>
                <a:gd name="connsiteY3" fmla="*/ 0 h 11267"/>
                <a:gd name="connsiteX4" fmla="*/ 0 w 77781"/>
                <a:gd name="connsiteY4" fmla="*/ 0 h 11267"/>
                <a:gd name="connsiteX5" fmla="*/ 11232 w 77781"/>
                <a:gd name="connsiteY5" fmla="*/ 8768 h 1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81" h="11267">
                  <a:moveTo>
                    <a:pt x="11232" y="8768"/>
                  </a:moveTo>
                  <a:cubicBezTo>
                    <a:pt x="12020" y="9558"/>
                    <a:pt x="12685" y="10413"/>
                    <a:pt x="13521" y="11267"/>
                  </a:cubicBezTo>
                  <a:lnTo>
                    <a:pt x="77781" y="11267"/>
                  </a:lnTo>
                  <a:cubicBezTo>
                    <a:pt x="76708" y="7414"/>
                    <a:pt x="75379" y="3666"/>
                    <a:pt x="73822" y="0"/>
                  </a:cubicBezTo>
                  <a:lnTo>
                    <a:pt x="0" y="0"/>
                  </a:lnTo>
                  <a:cubicBezTo>
                    <a:pt x="4178" y="2313"/>
                    <a:pt x="7957" y="5268"/>
                    <a:pt x="11232" y="8768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75" name="Freeform 562">
              <a:extLst>
                <a:ext uri="{FF2B5EF4-FFF2-40B4-BE49-F238E27FC236}">
                  <a16:creationId xmlns:a16="http://schemas.microsoft.com/office/drawing/2014/main" id="{16CB8382-FC77-DD8E-28BD-0F200B8F468C}"/>
                </a:ext>
              </a:extLst>
            </p:cNvPr>
            <p:cNvSpPr/>
            <p:nvPr/>
          </p:nvSpPr>
          <p:spPr>
            <a:xfrm>
              <a:off x="4674974" y="2946058"/>
              <a:ext cx="62342" cy="11265"/>
            </a:xfrm>
            <a:custGeom>
              <a:avLst/>
              <a:gdLst>
                <a:gd name="connsiteX0" fmla="*/ 4482 w 62342"/>
                <a:gd name="connsiteY0" fmla="*/ 11265 h 11265"/>
                <a:gd name="connsiteX1" fmla="*/ 62343 w 62342"/>
                <a:gd name="connsiteY1" fmla="*/ 11265 h 11265"/>
                <a:gd name="connsiteX2" fmla="*/ 60738 w 62342"/>
                <a:gd name="connsiteY2" fmla="*/ 0 h 11265"/>
                <a:gd name="connsiteX3" fmla="*/ 0 w 62342"/>
                <a:gd name="connsiteY3" fmla="*/ 0 h 11265"/>
                <a:gd name="connsiteX4" fmla="*/ 4482 w 62342"/>
                <a:gd name="connsiteY4" fmla="*/ 11265 h 11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2" h="11265">
                  <a:moveTo>
                    <a:pt x="4482" y="11265"/>
                  </a:moveTo>
                  <a:lnTo>
                    <a:pt x="62343" y="11265"/>
                  </a:lnTo>
                  <a:cubicBezTo>
                    <a:pt x="62001" y="7476"/>
                    <a:pt x="61469" y="3726"/>
                    <a:pt x="60738" y="0"/>
                  </a:cubicBezTo>
                  <a:lnTo>
                    <a:pt x="0" y="0"/>
                  </a:lnTo>
                  <a:cubicBezTo>
                    <a:pt x="1956" y="3559"/>
                    <a:pt x="3465" y="7329"/>
                    <a:pt x="4482" y="11265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76" name="Freeform 563">
              <a:extLst>
                <a:ext uri="{FF2B5EF4-FFF2-40B4-BE49-F238E27FC236}">
                  <a16:creationId xmlns:a16="http://schemas.microsoft.com/office/drawing/2014/main" id="{7FCCABE5-CBA7-59E7-7239-DD4AE9648ED4}"/>
                </a:ext>
              </a:extLst>
            </p:cNvPr>
            <p:cNvSpPr/>
            <p:nvPr/>
          </p:nvSpPr>
          <p:spPr>
            <a:xfrm>
              <a:off x="4583454" y="2870127"/>
              <a:ext cx="103625" cy="11269"/>
            </a:xfrm>
            <a:custGeom>
              <a:avLst/>
              <a:gdLst>
                <a:gd name="connsiteX0" fmla="*/ 52183 w 103625"/>
                <a:gd name="connsiteY0" fmla="*/ 25 h 11269"/>
                <a:gd name="connsiteX1" fmla="*/ 1453 w 103625"/>
                <a:gd name="connsiteY1" fmla="*/ 10562 h 11269"/>
                <a:gd name="connsiteX2" fmla="*/ 0 w 103625"/>
                <a:gd name="connsiteY2" fmla="*/ 11269 h 11269"/>
                <a:gd name="connsiteX3" fmla="*/ 103626 w 103625"/>
                <a:gd name="connsiteY3" fmla="*/ 11269 h 11269"/>
                <a:gd name="connsiteX4" fmla="*/ 52183 w 103625"/>
                <a:gd name="connsiteY4" fmla="*/ 25 h 1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625" h="11269">
                  <a:moveTo>
                    <a:pt x="52183" y="25"/>
                  </a:moveTo>
                  <a:cubicBezTo>
                    <a:pt x="34722" y="-122"/>
                    <a:pt x="17413" y="3461"/>
                    <a:pt x="1453" y="10562"/>
                  </a:cubicBezTo>
                  <a:lnTo>
                    <a:pt x="0" y="11269"/>
                  </a:lnTo>
                  <a:lnTo>
                    <a:pt x="103626" y="11269"/>
                  </a:lnTo>
                  <a:cubicBezTo>
                    <a:pt x="87599" y="3503"/>
                    <a:pt x="69976" y="-350"/>
                    <a:pt x="52183" y="25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77" name="Freeform 959">
              <a:extLst>
                <a:ext uri="{FF2B5EF4-FFF2-40B4-BE49-F238E27FC236}">
                  <a16:creationId xmlns:a16="http://schemas.microsoft.com/office/drawing/2014/main" id="{2381C12B-3528-A934-2F36-7219D447EFAF}"/>
                </a:ext>
              </a:extLst>
            </p:cNvPr>
            <p:cNvSpPr/>
            <p:nvPr/>
          </p:nvSpPr>
          <p:spPr>
            <a:xfrm>
              <a:off x="4761291" y="2927107"/>
              <a:ext cx="97207" cy="11246"/>
            </a:xfrm>
            <a:custGeom>
              <a:avLst/>
              <a:gdLst>
                <a:gd name="connsiteX0" fmla="*/ 95213 w 97207"/>
                <a:gd name="connsiteY0" fmla="*/ 0 h 11246"/>
                <a:gd name="connsiteX1" fmla="*/ 3484 w 97207"/>
                <a:gd name="connsiteY1" fmla="*/ 0 h 11246"/>
                <a:gd name="connsiteX2" fmla="*/ 0 w 97207"/>
                <a:gd name="connsiteY2" fmla="*/ 11246 h 11246"/>
                <a:gd name="connsiteX3" fmla="*/ 97207 w 97207"/>
                <a:gd name="connsiteY3" fmla="*/ 11246 h 11246"/>
                <a:gd name="connsiteX4" fmla="*/ 95213 w 97207"/>
                <a:gd name="connsiteY4" fmla="*/ 0 h 11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207" h="11246">
                  <a:moveTo>
                    <a:pt x="95213" y="0"/>
                  </a:moveTo>
                  <a:lnTo>
                    <a:pt x="3484" y="0"/>
                  </a:lnTo>
                  <a:lnTo>
                    <a:pt x="0" y="11246"/>
                  </a:lnTo>
                  <a:lnTo>
                    <a:pt x="97207" y="11246"/>
                  </a:lnTo>
                  <a:lnTo>
                    <a:pt x="95213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78" name="Freeform 966">
              <a:extLst>
                <a:ext uri="{FF2B5EF4-FFF2-40B4-BE49-F238E27FC236}">
                  <a16:creationId xmlns:a16="http://schemas.microsoft.com/office/drawing/2014/main" id="{3C71B1EA-AFE7-10FB-95E9-FFE11CC2769C}"/>
                </a:ext>
              </a:extLst>
            </p:cNvPr>
            <p:cNvSpPr/>
            <p:nvPr/>
          </p:nvSpPr>
          <p:spPr>
            <a:xfrm>
              <a:off x="4913824" y="2872568"/>
              <a:ext cx="68951" cy="8828"/>
            </a:xfrm>
            <a:custGeom>
              <a:avLst/>
              <a:gdLst>
                <a:gd name="connsiteX0" fmla="*/ 68723 w 68951"/>
                <a:gd name="connsiteY0" fmla="*/ 0 h 8828"/>
                <a:gd name="connsiteX1" fmla="*/ 4111 w 68951"/>
                <a:gd name="connsiteY1" fmla="*/ 0 h 8828"/>
                <a:gd name="connsiteX2" fmla="*/ 0 w 68951"/>
                <a:gd name="connsiteY2" fmla="*/ 8829 h 8828"/>
                <a:gd name="connsiteX3" fmla="*/ 68951 w 68951"/>
                <a:gd name="connsiteY3" fmla="*/ 8829 h 8828"/>
                <a:gd name="connsiteX4" fmla="*/ 68723 w 68951"/>
                <a:gd name="connsiteY4" fmla="*/ 0 h 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51" h="8828">
                  <a:moveTo>
                    <a:pt x="68723" y="0"/>
                  </a:moveTo>
                  <a:lnTo>
                    <a:pt x="4111" y="0"/>
                  </a:lnTo>
                  <a:lnTo>
                    <a:pt x="0" y="8829"/>
                  </a:lnTo>
                  <a:lnTo>
                    <a:pt x="68951" y="8829"/>
                  </a:lnTo>
                  <a:lnTo>
                    <a:pt x="68723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79" name="Freeform 967">
              <a:extLst>
                <a:ext uri="{FF2B5EF4-FFF2-40B4-BE49-F238E27FC236}">
                  <a16:creationId xmlns:a16="http://schemas.microsoft.com/office/drawing/2014/main" id="{5FF5DA04-E622-7FFF-4501-1DF26E92B485}"/>
                </a:ext>
              </a:extLst>
            </p:cNvPr>
            <p:cNvSpPr/>
            <p:nvPr/>
          </p:nvSpPr>
          <p:spPr>
            <a:xfrm>
              <a:off x="4904975" y="2889143"/>
              <a:ext cx="78265" cy="11225"/>
            </a:xfrm>
            <a:custGeom>
              <a:avLst/>
              <a:gdLst>
                <a:gd name="connsiteX0" fmla="*/ 77990 w 78265"/>
                <a:gd name="connsiteY0" fmla="*/ 0 h 11225"/>
                <a:gd name="connsiteX1" fmla="*/ 5213 w 78265"/>
                <a:gd name="connsiteY1" fmla="*/ 0 h 11225"/>
                <a:gd name="connsiteX2" fmla="*/ 0 w 78265"/>
                <a:gd name="connsiteY2" fmla="*/ 11225 h 11225"/>
                <a:gd name="connsiteX3" fmla="*/ 78265 w 78265"/>
                <a:gd name="connsiteY3" fmla="*/ 11225 h 11225"/>
                <a:gd name="connsiteX4" fmla="*/ 77990 w 78265"/>
                <a:gd name="connsiteY4" fmla="*/ 0 h 1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65" h="11225">
                  <a:moveTo>
                    <a:pt x="77990" y="0"/>
                  </a:moveTo>
                  <a:lnTo>
                    <a:pt x="5213" y="0"/>
                  </a:lnTo>
                  <a:lnTo>
                    <a:pt x="0" y="11225"/>
                  </a:lnTo>
                  <a:lnTo>
                    <a:pt x="78265" y="11225"/>
                  </a:lnTo>
                  <a:lnTo>
                    <a:pt x="77990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80" name="Freeform 968">
              <a:extLst>
                <a:ext uri="{FF2B5EF4-FFF2-40B4-BE49-F238E27FC236}">
                  <a16:creationId xmlns:a16="http://schemas.microsoft.com/office/drawing/2014/main" id="{0A74E019-7FD9-FA6F-0A28-65493B17DE5F}"/>
                </a:ext>
              </a:extLst>
            </p:cNvPr>
            <p:cNvSpPr/>
            <p:nvPr/>
          </p:nvSpPr>
          <p:spPr>
            <a:xfrm>
              <a:off x="4896117" y="2908135"/>
              <a:ext cx="87579" cy="11204"/>
            </a:xfrm>
            <a:custGeom>
              <a:avLst/>
              <a:gdLst>
                <a:gd name="connsiteX0" fmla="*/ 87304 w 87579"/>
                <a:gd name="connsiteY0" fmla="*/ 0 h 11204"/>
                <a:gd name="connsiteX1" fmla="*/ 5232 w 87579"/>
                <a:gd name="connsiteY1" fmla="*/ 0 h 11204"/>
                <a:gd name="connsiteX2" fmla="*/ 0 w 87579"/>
                <a:gd name="connsiteY2" fmla="*/ 11204 h 11204"/>
                <a:gd name="connsiteX3" fmla="*/ 87580 w 87579"/>
                <a:gd name="connsiteY3" fmla="*/ 11204 h 11204"/>
                <a:gd name="connsiteX4" fmla="*/ 87304 w 87579"/>
                <a:gd name="connsiteY4" fmla="*/ 0 h 1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79" h="11204">
                  <a:moveTo>
                    <a:pt x="87304" y="0"/>
                  </a:moveTo>
                  <a:lnTo>
                    <a:pt x="5232" y="0"/>
                  </a:lnTo>
                  <a:lnTo>
                    <a:pt x="0" y="11204"/>
                  </a:lnTo>
                  <a:lnTo>
                    <a:pt x="87580" y="11204"/>
                  </a:lnTo>
                  <a:lnTo>
                    <a:pt x="87304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81" name="Freeform 969">
              <a:extLst>
                <a:ext uri="{FF2B5EF4-FFF2-40B4-BE49-F238E27FC236}">
                  <a16:creationId xmlns:a16="http://schemas.microsoft.com/office/drawing/2014/main" id="{B36E933F-7855-114E-C1D7-62A031144A33}"/>
                </a:ext>
              </a:extLst>
            </p:cNvPr>
            <p:cNvSpPr/>
            <p:nvPr/>
          </p:nvSpPr>
          <p:spPr>
            <a:xfrm>
              <a:off x="4933289" y="2965092"/>
              <a:ext cx="51812" cy="11264"/>
            </a:xfrm>
            <a:custGeom>
              <a:avLst/>
              <a:gdLst>
                <a:gd name="connsiteX0" fmla="*/ 152 w 51812"/>
                <a:gd name="connsiteY0" fmla="*/ 3018 h 11264"/>
                <a:gd name="connsiteX1" fmla="*/ 0 w 51812"/>
                <a:gd name="connsiteY1" fmla="*/ 11264 h 11264"/>
                <a:gd name="connsiteX2" fmla="*/ 51813 w 51812"/>
                <a:gd name="connsiteY2" fmla="*/ 11264 h 11264"/>
                <a:gd name="connsiteX3" fmla="*/ 51547 w 51812"/>
                <a:gd name="connsiteY3" fmla="*/ 0 h 11264"/>
                <a:gd name="connsiteX4" fmla="*/ 275 w 51812"/>
                <a:gd name="connsiteY4" fmla="*/ 0 h 11264"/>
                <a:gd name="connsiteX5" fmla="*/ 152 w 51812"/>
                <a:gd name="connsiteY5" fmla="*/ 3018 h 11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812" h="11264">
                  <a:moveTo>
                    <a:pt x="152" y="3018"/>
                  </a:moveTo>
                  <a:cubicBezTo>
                    <a:pt x="152" y="5706"/>
                    <a:pt x="152" y="8495"/>
                    <a:pt x="0" y="11264"/>
                  </a:cubicBezTo>
                  <a:lnTo>
                    <a:pt x="51813" y="11264"/>
                  </a:lnTo>
                  <a:lnTo>
                    <a:pt x="51547" y="0"/>
                  </a:lnTo>
                  <a:lnTo>
                    <a:pt x="275" y="0"/>
                  </a:lnTo>
                  <a:cubicBezTo>
                    <a:pt x="275" y="956"/>
                    <a:pt x="275" y="1957"/>
                    <a:pt x="152" y="3018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82" name="Freeform 973">
              <a:extLst>
                <a:ext uri="{FF2B5EF4-FFF2-40B4-BE49-F238E27FC236}">
                  <a16:creationId xmlns:a16="http://schemas.microsoft.com/office/drawing/2014/main" id="{7467FD8B-374A-2FD6-8970-8CFB782F6363}"/>
                </a:ext>
              </a:extLst>
            </p:cNvPr>
            <p:cNvSpPr/>
            <p:nvPr/>
          </p:nvSpPr>
          <p:spPr>
            <a:xfrm>
              <a:off x="4767187" y="2908135"/>
              <a:ext cx="87949" cy="11204"/>
            </a:xfrm>
            <a:custGeom>
              <a:avLst/>
              <a:gdLst>
                <a:gd name="connsiteX0" fmla="*/ 85975 w 87949"/>
                <a:gd name="connsiteY0" fmla="*/ 0 h 11204"/>
                <a:gd name="connsiteX1" fmla="*/ 3485 w 87949"/>
                <a:gd name="connsiteY1" fmla="*/ 0 h 11204"/>
                <a:gd name="connsiteX2" fmla="*/ 0 w 87949"/>
                <a:gd name="connsiteY2" fmla="*/ 11204 h 11204"/>
                <a:gd name="connsiteX3" fmla="*/ 87950 w 87949"/>
                <a:gd name="connsiteY3" fmla="*/ 11204 h 11204"/>
                <a:gd name="connsiteX4" fmla="*/ 85975 w 87949"/>
                <a:gd name="connsiteY4" fmla="*/ 0 h 1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949" h="11204">
                  <a:moveTo>
                    <a:pt x="85975" y="0"/>
                  </a:moveTo>
                  <a:lnTo>
                    <a:pt x="3485" y="0"/>
                  </a:lnTo>
                  <a:lnTo>
                    <a:pt x="0" y="11204"/>
                  </a:lnTo>
                  <a:lnTo>
                    <a:pt x="87950" y="11204"/>
                  </a:lnTo>
                  <a:lnTo>
                    <a:pt x="85975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83" name="Freeform 979">
              <a:extLst>
                <a:ext uri="{FF2B5EF4-FFF2-40B4-BE49-F238E27FC236}">
                  <a16:creationId xmlns:a16="http://schemas.microsoft.com/office/drawing/2014/main" id="{9E7E5048-4698-6579-AA7A-ED00836545D6}"/>
                </a:ext>
              </a:extLst>
            </p:cNvPr>
            <p:cNvSpPr/>
            <p:nvPr/>
          </p:nvSpPr>
          <p:spPr>
            <a:xfrm>
              <a:off x="4773103" y="2889143"/>
              <a:ext cx="78692" cy="11225"/>
            </a:xfrm>
            <a:custGeom>
              <a:avLst/>
              <a:gdLst>
                <a:gd name="connsiteX0" fmla="*/ 76699 w 78692"/>
                <a:gd name="connsiteY0" fmla="*/ 0 h 11225"/>
                <a:gd name="connsiteX1" fmla="*/ 3466 w 78692"/>
                <a:gd name="connsiteY1" fmla="*/ 0 h 11225"/>
                <a:gd name="connsiteX2" fmla="*/ 0 w 78692"/>
                <a:gd name="connsiteY2" fmla="*/ 11225 h 11225"/>
                <a:gd name="connsiteX3" fmla="*/ 78693 w 78692"/>
                <a:gd name="connsiteY3" fmla="*/ 11225 h 11225"/>
                <a:gd name="connsiteX4" fmla="*/ 76699 w 78692"/>
                <a:gd name="connsiteY4" fmla="*/ 0 h 1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692" h="11225">
                  <a:moveTo>
                    <a:pt x="76699" y="0"/>
                  </a:moveTo>
                  <a:lnTo>
                    <a:pt x="3466" y="0"/>
                  </a:lnTo>
                  <a:lnTo>
                    <a:pt x="0" y="11225"/>
                  </a:lnTo>
                  <a:lnTo>
                    <a:pt x="78693" y="11225"/>
                  </a:lnTo>
                  <a:lnTo>
                    <a:pt x="76699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84" name="Freeform 980">
              <a:extLst>
                <a:ext uri="{FF2B5EF4-FFF2-40B4-BE49-F238E27FC236}">
                  <a16:creationId xmlns:a16="http://schemas.microsoft.com/office/drawing/2014/main" id="{12C2AA15-D90A-2FAC-4E7E-8720CE8B7630}"/>
                </a:ext>
              </a:extLst>
            </p:cNvPr>
            <p:cNvSpPr/>
            <p:nvPr/>
          </p:nvSpPr>
          <p:spPr>
            <a:xfrm>
              <a:off x="4778999" y="2872568"/>
              <a:ext cx="69435" cy="8828"/>
            </a:xfrm>
            <a:custGeom>
              <a:avLst/>
              <a:gdLst>
                <a:gd name="connsiteX0" fmla="*/ 67878 w 69435"/>
                <a:gd name="connsiteY0" fmla="*/ 0 h 8828"/>
                <a:gd name="connsiteX1" fmla="*/ 2735 w 69435"/>
                <a:gd name="connsiteY1" fmla="*/ 0 h 8828"/>
                <a:gd name="connsiteX2" fmla="*/ 0 w 69435"/>
                <a:gd name="connsiteY2" fmla="*/ 8829 h 8828"/>
                <a:gd name="connsiteX3" fmla="*/ 69435 w 69435"/>
                <a:gd name="connsiteY3" fmla="*/ 8829 h 8828"/>
                <a:gd name="connsiteX4" fmla="*/ 67878 w 69435"/>
                <a:gd name="connsiteY4" fmla="*/ 0 h 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435" h="8828">
                  <a:moveTo>
                    <a:pt x="67878" y="0"/>
                  </a:moveTo>
                  <a:lnTo>
                    <a:pt x="2735" y="0"/>
                  </a:lnTo>
                  <a:lnTo>
                    <a:pt x="0" y="8829"/>
                  </a:lnTo>
                  <a:lnTo>
                    <a:pt x="69435" y="8829"/>
                  </a:lnTo>
                  <a:lnTo>
                    <a:pt x="67878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85" name="Freeform 981">
              <a:extLst>
                <a:ext uri="{FF2B5EF4-FFF2-40B4-BE49-F238E27FC236}">
                  <a16:creationId xmlns:a16="http://schemas.microsoft.com/office/drawing/2014/main" id="{44180A24-E78C-01A0-8CB0-911D8510A956}"/>
                </a:ext>
              </a:extLst>
            </p:cNvPr>
            <p:cNvSpPr/>
            <p:nvPr/>
          </p:nvSpPr>
          <p:spPr>
            <a:xfrm>
              <a:off x="4199106" y="2946058"/>
              <a:ext cx="62779" cy="11265"/>
            </a:xfrm>
            <a:custGeom>
              <a:avLst/>
              <a:gdLst>
                <a:gd name="connsiteX0" fmla="*/ 61175 w 62779"/>
                <a:gd name="connsiteY0" fmla="*/ 4019 h 11265"/>
                <a:gd name="connsiteX1" fmla="*/ 62779 w 62779"/>
                <a:gd name="connsiteY1" fmla="*/ 0 h 11265"/>
                <a:gd name="connsiteX2" fmla="*/ 5507 w 62779"/>
                <a:gd name="connsiteY2" fmla="*/ 0 h 11265"/>
                <a:gd name="connsiteX3" fmla="*/ 0 w 62779"/>
                <a:gd name="connsiteY3" fmla="*/ 11265 h 11265"/>
                <a:gd name="connsiteX4" fmla="*/ 57880 w 62779"/>
                <a:gd name="connsiteY4" fmla="*/ 11265 h 11265"/>
                <a:gd name="connsiteX5" fmla="*/ 61175 w 62779"/>
                <a:gd name="connsiteY5" fmla="*/ 4019 h 11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779" h="11265">
                  <a:moveTo>
                    <a:pt x="61175" y="4019"/>
                  </a:moveTo>
                  <a:cubicBezTo>
                    <a:pt x="61611" y="2957"/>
                    <a:pt x="62172" y="1729"/>
                    <a:pt x="62779" y="0"/>
                  </a:cubicBezTo>
                  <a:lnTo>
                    <a:pt x="5507" y="0"/>
                  </a:lnTo>
                  <a:lnTo>
                    <a:pt x="0" y="11265"/>
                  </a:lnTo>
                  <a:lnTo>
                    <a:pt x="57880" y="11265"/>
                  </a:lnTo>
                  <a:lnTo>
                    <a:pt x="61175" y="4019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86" name="Freeform 985">
              <a:extLst>
                <a:ext uri="{FF2B5EF4-FFF2-40B4-BE49-F238E27FC236}">
                  <a16:creationId xmlns:a16="http://schemas.microsoft.com/office/drawing/2014/main" id="{B42BD322-F3BC-E133-CF3B-7A51FC1F9AE6}"/>
                </a:ext>
              </a:extLst>
            </p:cNvPr>
            <p:cNvSpPr/>
            <p:nvPr/>
          </p:nvSpPr>
          <p:spPr>
            <a:xfrm>
              <a:off x="4887268" y="2927107"/>
              <a:ext cx="96903" cy="11246"/>
            </a:xfrm>
            <a:custGeom>
              <a:avLst/>
              <a:gdLst>
                <a:gd name="connsiteX0" fmla="*/ 96609 w 96903"/>
                <a:gd name="connsiteY0" fmla="*/ 0 h 11246"/>
                <a:gd name="connsiteX1" fmla="*/ 5232 w 96903"/>
                <a:gd name="connsiteY1" fmla="*/ 0 h 11246"/>
                <a:gd name="connsiteX2" fmla="*/ 0 w 96903"/>
                <a:gd name="connsiteY2" fmla="*/ 11246 h 11246"/>
                <a:gd name="connsiteX3" fmla="*/ 96904 w 96903"/>
                <a:gd name="connsiteY3" fmla="*/ 11246 h 11246"/>
                <a:gd name="connsiteX4" fmla="*/ 96609 w 96903"/>
                <a:gd name="connsiteY4" fmla="*/ 0 h 11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03" h="11246">
                  <a:moveTo>
                    <a:pt x="96609" y="0"/>
                  </a:moveTo>
                  <a:lnTo>
                    <a:pt x="5232" y="0"/>
                  </a:lnTo>
                  <a:lnTo>
                    <a:pt x="0" y="11246"/>
                  </a:lnTo>
                  <a:lnTo>
                    <a:pt x="96904" y="11246"/>
                  </a:lnTo>
                  <a:lnTo>
                    <a:pt x="96609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87" name="Freeform 987">
              <a:extLst>
                <a:ext uri="{FF2B5EF4-FFF2-40B4-BE49-F238E27FC236}">
                  <a16:creationId xmlns:a16="http://schemas.microsoft.com/office/drawing/2014/main" id="{029BE6BE-5B3D-BFA7-D6E7-E88B54AA76CA}"/>
                </a:ext>
              </a:extLst>
            </p:cNvPr>
            <p:cNvSpPr/>
            <p:nvPr/>
          </p:nvSpPr>
          <p:spPr>
            <a:xfrm>
              <a:off x="4227030" y="2889143"/>
              <a:ext cx="90257" cy="11225"/>
            </a:xfrm>
            <a:custGeom>
              <a:avLst/>
              <a:gdLst>
                <a:gd name="connsiteX0" fmla="*/ 87912 w 90257"/>
                <a:gd name="connsiteY0" fmla="*/ 0 h 11225"/>
                <a:gd name="connsiteX1" fmla="*/ 5497 w 90257"/>
                <a:gd name="connsiteY1" fmla="*/ 0 h 11225"/>
                <a:gd name="connsiteX2" fmla="*/ 0 w 90257"/>
                <a:gd name="connsiteY2" fmla="*/ 11225 h 11225"/>
                <a:gd name="connsiteX3" fmla="*/ 90257 w 90257"/>
                <a:gd name="connsiteY3" fmla="*/ 11225 h 11225"/>
                <a:gd name="connsiteX4" fmla="*/ 87912 w 90257"/>
                <a:gd name="connsiteY4" fmla="*/ 0 h 1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7" h="11225">
                  <a:moveTo>
                    <a:pt x="87912" y="0"/>
                  </a:moveTo>
                  <a:lnTo>
                    <a:pt x="5497" y="0"/>
                  </a:lnTo>
                  <a:lnTo>
                    <a:pt x="0" y="11225"/>
                  </a:lnTo>
                  <a:lnTo>
                    <a:pt x="90257" y="11225"/>
                  </a:lnTo>
                  <a:lnTo>
                    <a:pt x="87912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88" name="Freeform 988">
              <a:extLst>
                <a:ext uri="{FF2B5EF4-FFF2-40B4-BE49-F238E27FC236}">
                  <a16:creationId xmlns:a16="http://schemas.microsoft.com/office/drawing/2014/main" id="{612F70E9-1F05-3DD1-5E57-2AACFE6DC4D9}"/>
                </a:ext>
              </a:extLst>
            </p:cNvPr>
            <p:cNvSpPr/>
            <p:nvPr/>
          </p:nvSpPr>
          <p:spPr>
            <a:xfrm>
              <a:off x="4236307" y="2872568"/>
              <a:ext cx="77040" cy="8828"/>
            </a:xfrm>
            <a:custGeom>
              <a:avLst/>
              <a:gdLst>
                <a:gd name="connsiteX0" fmla="*/ 75189 w 77040"/>
                <a:gd name="connsiteY0" fmla="*/ 0 h 8828"/>
                <a:gd name="connsiteX1" fmla="*/ 4339 w 77040"/>
                <a:gd name="connsiteY1" fmla="*/ 0 h 8828"/>
                <a:gd name="connsiteX2" fmla="*/ 0 w 77040"/>
                <a:gd name="connsiteY2" fmla="*/ 8829 h 8828"/>
                <a:gd name="connsiteX3" fmla="*/ 77040 w 77040"/>
                <a:gd name="connsiteY3" fmla="*/ 8829 h 8828"/>
                <a:gd name="connsiteX4" fmla="*/ 75189 w 77040"/>
                <a:gd name="connsiteY4" fmla="*/ 0 h 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040" h="8828">
                  <a:moveTo>
                    <a:pt x="75189" y="0"/>
                  </a:moveTo>
                  <a:lnTo>
                    <a:pt x="4339" y="0"/>
                  </a:lnTo>
                  <a:lnTo>
                    <a:pt x="0" y="8829"/>
                  </a:lnTo>
                  <a:lnTo>
                    <a:pt x="77040" y="8829"/>
                  </a:lnTo>
                  <a:lnTo>
                    <a:pt x="75189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89" name="Freeform 989">
              <a:extLst>
                <a:ext uri="{FF2B5EF4-FFF2-40B4-BE49-F238E27FC236}">
                  <a16:creationId xmlns:a16="http://schemas.microsoft.com/office/drawing/2014/main" id="{3017FA53-DC45-2323-45C8-2418988F4508}"/>
                </a:ext>
              </a:extLst>
            </p:cNvPr>
            <p:cNvSpPr/>
            <p:nvPr/>
          </p:nvSpPr>
          <p:spPr>
            <a:xfrm>
              <a:off x="4269852" y="2927086"/>
              <a:ext cx="55363" cy="11267"/>
            </a:xfrm>
            <a:custGeom>
              <a:avLst/>
              <a:gdLst>
                <a:gd name="connsiteX0" fmla="*/ 750 w 55363"/>
                <a:gd name="connsiteY0" fmla="*/ 8580 h 11267"/>
                <a:gd name="connsiteX1" fmla="*/ 1120 w 55363"/>
                <a:gd name="connsiteY1" fmla="*/ 11267 h 11267"/>
                <a:gd name="connsiteX2" fmla="*/ 55364 w 55363"/>
                <a:gd name="connsiteY2" fmla="*/ 11267 h 11267"/>
                <a:gd name="connsiteX3" fmla="*/ 53085 w 55363"/>
                <a:gd name="connsiteY3" fmla="*/ 0 h 11267"/>
                <a:gd name="connsiteX4" fmla="*/ 0 w 55363"/>
                <a:gd name="connsiteY4" fmla="*/ 0 h 11267"/>
                <a:gd name="connsiteX5" fmla="*/ 750 w 55363"/>
                <a:gd name="connsiteY5" fmla="*/ 8580 h 1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363" h="11267">
                  <a:moveTo>
                    <a:pt x="750" y="8580"/>
                  </a:moveTo>
                  <a:lnTo>
                    <a:pt x="1120" y="11267"/>
                  </a:lnTo>
                  <a:lnTo>
                    <a:pt x="55364" y="11267"/>
                  </a:lnTo>
                  <a:lnTo>
                    <a:pt x="53085" y="0"/>
                  </a:lnTo>
                  <a:lnTo>
                    <a:pt x="0" y="0"/>
                  </a:lnTo>
                  <a:cubicBezTo>
                    <a:pt x="152" y="2728"/>
                    <a:pt x="380" y="5560"/>
                    <a:pt x="750" y="8580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90" name="Freeform 993">
              <a:extLst>
                <a:ext uri="{FF2B5EF4-FFF2-40B4-BE49-F238E27FC236}">
                  <a16:creationId xmlns:a16="http://schemas.microsoft.com/office/drawing/2014/main" id="{3FDB0F71-540C-7FA2-B294-4A44F4032BDD}"/>
                </a:ext>
              </a:extLst>
            </p:cNvPr>
            <p:cNvSpPr/>
            <p:nvPr/>
          </p:nvSpPr>
          <p:spPr>
            <a:xfrm>
              <a:off x="4272197" y="2946058"/>
              <a:ext cx="56921" cy="11265"/>
            </a:xfrm>
            <a:custGeom>
              <a:avLst/>
              <a:gdLst>
                <a:gd name="connsiteX0" fmla="*/ 503 w 56921"/>
                <a:gd name="connsiteY0" fmla="*/ 2957 h 11265"/>
                <a:gd name="connsiteX1" fmla="*/ 2117 w 56921"/>
                <a:gd name="connsiteY1" fmla="*/ 11265 h 11265"/>
                <a:gd name="connsiteX2" fmla="*/ 56921 w 56921"/>
                <a:gd name="connsiteY2" fmla="*/ 11265 h 11265"/>
                <a:gd name="connsiteX3" fmla="*/ 54642 w 56921"/>
                <a:gd name="connsiteY3" fmla="*/ 0 h 11265"/>
                <a:gd name="connsiteX4" fmla="*/ 0 w 56921"/>
                <a:gd name="connsiteY4" fmla="*/ 0 h 11265"/>
                <a:gd name="connsiteX5" fmla="*/ 503 w 56921"/>
                <a:gd name="connsiteY5" fmla="*/ 2957 h 11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921" h="11265">
                  <a:moveTo>
                    <a:pt x="503" y="2957"/>
                  </a:moveTo>
                  <a:lnTo>
                    <a:pt x="2117" y="11265"/>
                  </a:lnTo>
                  <a:lnTo>
                    <a:pt x="56921" y="11265"/>
                  </a:lnTo>
                  <a:lnTo>
                    <a:pt x="54642" y="0"/>
                  </a:lnTo>
                  <a:lnTo>
                    <a:pt x="0" y="0"/>
                  </a:lnTo>
                  <a:cubicBezTo>
                    <a:pt x="171" y="1020"/>
                    <a:pt x="313" y="1915"/>
                    <a:pt x="503" y="2957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91" name="Freeform 997">
              <a:extLst>
                <a:ext uri="{FF2B5EF4-FFF2-40B4-BE49-F238E27FC236}">
                  <a16:creationId xmlns:a16="http://schemas.microsoft.com/office/drawing/2014/main" id="{EAE03498-F520-7DD9-D9D8-6C53374B43C4}"/>
                </a:ext>
              </a:extLst>
            </p:cNvPr>
            <p:cNvSpPr/>
            <p:nvPr/>
          </p:nvSpPr>
          <p:spPr>
            <a:xfrm>
              <a:off x="4217725" y="2908135"/>
              <a:ext cx="103502" cy="11204"/>
            </a:xfrm>
            <a:custGeom>
              <a:avLst/>
              <a:gdLst>
                <a:gd name="connsiteX0" fmla="*/ 101176 w 103502"/>
                <a:gd name="connsiteY0" fmla="*/ 0 h 11204"/>
                <a:gd name="connsiteX1" fmla="*/ 5488 w 103502"/>
                <a:gd name="connsiteY1" fmla="*/ 0 h 11204"/>
                <a:gd name="connsiteX2" fmla="*/ 0 w 103502"/>
                <a:gd name="connsiteY2" fmla="*/ 11204 h 11204"/>
                <a:gd name="connsiteX3" fmla="*/ 103502 w 103502"/>
                <a:gd name="connsiteY3" fmla="*/ 11204 h 11204"/>
                <a:gd name="connsiteX4" fmla="*/ 101176 w 103502"/>
                <a:gd name="connsiteY4" fmla="*/ 0 h 1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02" h="11204">
                  <a:moveTo>
                    <a:pt x="101176" y="0"/>
                  </a:moveTo>
                  <a:lnTo>
                    <a:pt x="5488" y="0"/>
                  </a:lnTo>
                  <a:lnTo>
                    <a:pt x="0" y="11204"/>
                  </a:lnTo>
                  <a:lnTo>
                    <a:pt x="103502" y="11204"/>
                  </a:lnTo>
                  <a:lnTo>
                    <a:pt x="101176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92" name="Freeform 1001">
              <a:extLst>
                <a:ext uri="{FF2B5EF4-FFF2-40B4-BE49-F238E27FC236}">
                  <a16:creationId xmlns:a16="http://schemas.microsoft.com/office/drawing/2014/main" id="{6FEC9125-A967-1B23-646D-A3AC5F0A650E}"/>
                </a:ext>
              </a:extLst>
            </p:cNvPr>
            <p:cNvSpPr/>
            <p:nvPr/>
          </p:nvSpPr>
          <p:spPr>
            <a:xfrm>
              <a:off x="4208411" y="2927086"/>
              <a:ext cx="60434" cy="11245"/>
            </a:xfrm>
            <a:custGeom>
              <a:avLst/>
              <a:gdLst>
                <a:gd name="connsiteX0" fmla="*/ 60434 w 60434"/>
                <a:gd name="connsiteY0" fmla="*/ 0 h 11245"/>
                <a:gd name="connsiteX1" fmla="*/ 5640 w 60434"/>
                <a:gd name="connsiteY1" fmla="*/ 0 h 11245"/>
                <a:gd name="connsiteX2" fmla="*/ 0 w 60434"/>
                <a:gd name="connsiteY2" fmla="*/ 11245 h 11245"/>
                <a:gd name="connsiteX3" fmla="*/ 56418 w 60434"/>
                <a:gd name="connsiteY3" fmla="*/ 11245 h 11245"/>
                <a:gd name="connsiteX4" fmla="*/ 60434 w 60434"/>
                <a:gd name="connsiteY4" fmla="*/ 0 h 1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434" h="11245">
                  <a:moveTo>
                    <a:pt x="60434" y="0"/>
                  </a:moveTo>
                  <a:lnTo>
                    <a:pt x="5640" y="0"/>
                  </a:lnTo>
                  <a:lnTo>
                    <a:pt x="0" y="11245"/>
                  </a:lnTo>
                  <a:lnTo>
                    <a:pt x="56418" y="11245"/>
                  </a:lnTo>
                  <a:cubicBezTo>
                    <a:pt x="57700" y="7898"/>
                    <a:pt x="59048" y="4154"/>
                    <a:pt x="60434" y="0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93" name="Freeform 1002">
              <a:extLst>
                <a:ext uri="{FF2B5EF4-FFF2-40B4-BE49-F238E27FC236}">
                  <a16:creationId xmlns:a16="http://schemas.microsoft.com/office/drawing/2014/main" id="{D4D58391-EACD-EC4C-3813-D5A1E2358142}"/>
                </a:ext>
              </a:extLst>
            </p:cNvPr>
            <p:cNvSpPr/>
            <p:nvPr/>
          </p:nvSpPr>
          <p:spPr>
            <a:xfrm>
              <a:off x="4275814" y="2965050"/>
              <a:ext cx="57329" cy="11224"/>
            </a:xfrm>
            <a:custGeom>
              <a:avLst/>
              <a:gdLst>
                <a:gd name="connsiteX0" fmla="*/ 2155 w 57329"/>
                <a:gd name="connsiteY0" fmla="*/ 11224 h 11224"/>
                <a:gd name="connsiteX1" fmla="*/ 57329 w 57329"/>
                <a:gd name="connsiteY1" fmla="*/ 11224 h 11224"/>
                <a:gd name="connsiteX2" fmla="*/ 54984 w 57329"/>
                <a:gd name="connsiteY2" fmla="*/ 0 h 11224"/>
                <a:gd name="connsiteX3" fmla="*/ 0 w 57329"/>
                <a:gd name="connsiteY3" fmla="*/ 0 h 11224"/>
                <a:gd name="connsiteX4" fmla="*/ 2155 w 57329"/>
                <a:gd name="connsiteY4" fmla="*/ 11224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29" h="11224">
                  <a:moveTo>
                    <a:pt x="2155" y="11224"/>
                  </a:moveTo>
                  <a:lnTo>
                    <a:pt x="57329" y="11224"/>
                  </a:lnTo>
                  <a:lnTo>
                    <a:pt x="54984" y="0"/>
                  </a:lnTo>
                  <a:lnTo>
                    <a:pt x="0" y="0"/>
                  </a:lnTo>
                  <a:lnTo>
                    <a:pt x="2155" y="11224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94" name="Freeform 1003">
              <a:extLst>
                <a:ext uri="{FF2B5EF4-FFF2-40B4-BE49-F238E27FC236}">
                  <a16:creationId xmlns:a16="http://schemas.microsoft.com/office/drawing/2014/main" id="{77FCB4A2-EDC8-5B5A-323F-371B3DFD278B}"/>
                </a:ext>
              </a:extLst>
            </p:cNvPr>
            <p:cNvSpPr/>
            <p:nvPr/>
          </p:nvSpPr>
          <p:spPr>
            <a:xfrm>
              <a:off x="4268845" y="2927066"/>
              <a:ext cx="9" cy="20"/>
            </a:xfrm>
            <a:custGeom>
              <a:avLst/>
              <a:gdLst>
                <a:gd name="connsiteX0" fmla="*/ 9 w 9"/>
                <a:gd name="connsiteY0" fmla="*/ 0 h 20"/>
                <a:gd name="connsiteX1" fmla="*/ 0 w 9"/>
                <a:gd name="connsiteY1" fmla="*/ 20 h 20"/>
                <a:gd name="connsiteX2" fmla="*/ 9 w 9"/>
                <a:gd name="connsiteY2" fmla="*/ 20 h 20"/>
                <a:gd name="connsiteX3" fmla="*/ 9 w 9"/>
                <a:gd name="connsiteY3" fmla="*/ 0 h 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" h="20">
                  <a:moveTo>
                    <a:pt x="9" y="0"/>
                  </a:moveTo>
                  <a:lnTo>
                    <a:pt x="0" y="20"/>
                  </a:lnTo>
                  <a:lnTo>
                    <a:pt x="9" y="2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95" name="Freeform 1004">
              <a:extLst>
                <a:ext uri="{FF2B5EF4-FFF2-40B4-BE49-F238E27FC236}">
                  <a16:creationId xmlns:a16="http://schemas.microsoft.com/office/drawing/2014/main" id="{82CE6AC9-79B5-CEB1-9990-15E5FE91A17C}"/>
                </a:ext>
              </a:extLst>
            </p:cNvPr>
            <p:cNvSpPr/>
            <p:nvPr/>
          </p:nvSpPr>
          <p:spPr>
            <a:xfrm>
              <a:off x="4279460" y="2984021"/>
              <a:ext cx="57633" cy="11245"/>
            </a:xfrm>
            <a:custGeom>
              <a:avLst/>
              <a:gdLst>
                <a:gd name="connsiteX0" fmla="*/ 2184 w 57633"/>
                <a:gd name="connsiteY0" fmla="*/ 11245 h 11245"/>
                <a:gd name="connsiteX1" fmla="*/ 57633 w 57633"/>
                <a:gd name="connsiteY1" fmla="*/ 11245 h 11245"/>
                <a:gd name="connsiteX2" fmla="*/ 55288 w 57633"/>
                <a:gd name="connsiteY2" fmla="*/ 0 h 11245"/>
                <a:gd name="connsiteX3" fmla="*/ 0 w 57633"/>
                <a:gd name="connsiteY3" fmla="*/ 0 h 11245"/>
                <a:gd name="connsiteX4" fmla="*/ 2184 w 57633"/>
                <a:gd name="connsiteY4" fmla="*/ 11245 h 1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33" h="11245">
                  <a:moveTo>
                    <a:pt x="2184" y="11245"/>
                  </a:moveTo>
                  <a:lnTo>
                    <a:pt x="57633" y="11245"/>
                  </a:lnTo>
                  <a:lnTo>
                    <a:pt x="55288" y="0"/>
                  </a:lnTo>
                  <a:lnTo>
                    <a:pt x="0" y="0"/>
                  </a:lnTo>
                  <a:lnTo>
                    <a:pt x="2184" y="11245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96" name="Freeform 1005">
              <a:extLst>
                <a:ext uri="{FF2B5EF4-FFF2-40B4-BE49-F238E27FC236}">
                  <a16:creationId xmlns:a16="http://schemas.microsoft.com/office/drawing/2014/main" id="{D4CAFB50-3BE9-F2D7-74C2-0398193C8CCE}"/>
                </a:ext>
              </a:extLst>
            </p:cNvPr>
            <p:cNvSpPr/>
            <p:nvPr/>
          </p:nvSpPr>
          <p:spPr>
            <a:xfrm>
              <a:off x="4528337" y="2927086"/>
              <a:ext cx="78673" cy="11267"/>
            </a:xfrm>
            <a:custGeom>
              <a:avLst/>
              <a:gdLst>
                <a:gd name="connsiteX0" fmla="*/ 78674 w 78673"/>
                <a:gd name="connsiteY0" fmla="*/ 0 h 11267"/>
                <a:gd name="connsiteX1" fmla="*/ 5830 w 78673"/>
                <a:gd name="connsiteY1" fmla="*/ 0 h 11267"/>
                <a:gd name="connsiteX2" fmla="*/ 0 w 78673"/>
                <a:gd name="connsiteY2" fmla="*/ 11267 h 11267"/>
                <a:gd name="connsiteX3" fmla="*/ 63605 w 78673"/>
                <a:gd name="connsiteY3" fmla="*/ 11267 h 11267"/>
                <a:gd name="connsiteX4" fmla="*/ 78674 w 78673"/>
                <a:gd name="connsiteY4" fmla="*/ 0 h 1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673" h="11267">
                  <a:moveTo>
                    <a:pt x="78674" y="0"/>
                  </a:moveTo>
                  <a:lnTo>
                    <a:pt x="5830" y="0"/>
                  </a:lnTo>
                  <a:cubicBezTo>
                    <a:pt x="3674" y="3644"/>
                    <a:pt x="1728" y="7392"/>
                    <a:pt x="0" y="11267"/>
                  </a:cubicBezTo>
                  <a:lnTo>
                    <a:pt x="63605" y="11267"/>
                  </a:lnTo>
                  <a:cubicBezTo>
                    <a:pt x="67944" y="6665"/>
                    <a:pt x="73053" y="2854"/>
                    <a:pt x="78674" y="0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97" name="Freeform 1006">
              <a:extLst>
                <a:ext uri="{FF2B5EF4-FFF2-40B4-BE49-F238E27FC236}">
                  <a16:creationId xmlns:a16="http://schemas.microsoft.com/office/drawing/2014/main" id="{14AF4A3B-E1C9-92C7-96C5-4090A150288D}"/>
                </a:ext>
              </a:extLst>
            </p:cNvPr>
            <p:cNvSpPr/>
            <p:nvPr/>
          </p:nvSpPr>
          <p:spPr>
            <a:xfrm>
              <a:off x="4521653" y="2946058"/>
              <a:ext cx="63890" cy="11265"/>
            </a:xfrm>
            <a:custGeom>
              <a:avLst/>
              <a:gdLst>
                <a:gd name="connsiteX0" fmla="*/ 63890 w 63890"/>
                <a:gd name="connsiteY0" fmla="*/ 0 h 11265"/>
                <a:gd name="connsiteX1" fmla="*/ 3532 w 63890"/>
                <a:gd name="connsiteY1" fmla="*/ 0 h 11265"/>
                <a:gd name="connsiteX2" fmla="*/ 2782 w 63890"/>
                <a:gd name="connsiteY2" fmla="*/ 1935 h 11265"/>
                <a:gd name="connsiteX3" fmla="*/ 0 w 63890"/>
                <a:gd name="connsiteY3" fmla="*/ 11265 h 11265"/>
                <a:gd name="connsiteX4" fmla="*/ 57624 w 63890"/>
                <a:gd name="connsiteY4" fmla="*/ 11265 h 11265"/>
                <a:gd name="connsiteX5" fmla="*/ 63890 w 63890"/>
                <a:gd name="connsiteY5" fmla="*/ 0 h 11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90" h="11265">
                  <a:moveTo>
                    <a:pt x="63890" y="0"/>
                  </a:moveTo>
                  <a:lnTo>
                    <a:pt x="3532" y="0"/>
                  </a:lnTo>
                  <a:cubicBezTo>
                    <a:pt x="3276" y="666"/>
                    <a:pt x="2991" y="1270"/>
                    <a:pt x="2782" y="1935"/>
                  </a:cubicBezTo>
                  <a:cubicBezTo>
                    <a:pt x="1700" y="4977"/>
                    <a:pt x="836" y="8100"/>
                    <a:pt x="0" y="11265"/>
                  </a:cubicBezTo>
                  <a:lnTo>
                    <a:pt x="57624" y="11265"/>
                  </a:lnTo>
                  <a:cubicBezTo>
                    <a:pt x="59333" y="7288"/>
                    <a:pt x="61422" y="3519"/>
                    <a:pt x="63890" y="0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98" name="Freeform 1007">
              <a:extLst>
                <a:ext uri="{FF2B5EF4-FFF2-40B4-BE49-F238E27FC236}">
                  <a16:creationId xmlns:a16="http://schemas.microsoft.com/office/drawing/2014/main" id="{15C7904F-A25D-8CAD-7A85-60371F3A1D47}"/>
                </a:ext>
              </a:extLst>
            </p:cNvPr>
            <p:cNvSpPr/>
            <p:nvPr/>
          </p:nvSpPr>
          <p:spPr>
            <a:xfrm>
              <a:off x="4518273" y="2965029"/>
              <a:ext cx="58326" cy="11245"/>
            </a:xfrm>
            <a:custGeom>
              <a:avLst/>
              <a:gdLst>
                <a:gd name="connsiteX0" fmla="*/ 0 w 58326"/>
                <a:gd name="connsiteY0" fmla="*/ 11245 h 11245"/>
                <a:gd name="connsiteX1" fmla="*/ 56048 w 58326"/>
                <a:gd name="connsiteY1" fmla="*/ 11245 h 11245"/>
                <a:gd name="connsiteX2" fmla="*/ 58326 w 58326"/>
                <a:gd name="connsiteY2" fmla="*/ 0 h 11245"/>
                <a:gd name="connsiteX3" fmla="*/ 1700 w 58326"/>
                <a:gd name="connsiteY3" fmla="*/ 0 h 11245"/>
                <a:gd name="connsiteX4" fmla="*/ 0 w 58326"/>
                <a:gd name="connsiteY4" fmla="*/ 11245 h 1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326" h="11245">
                  <a:moveTo>
                    <a:pt x="0" y="11245"/>
                  </a:moveTo>
                  <a:lnTo>
                    <a:pt x="56048" y="11245"/>
                  </a:lnTo>
                  <a:cubicBezTo>
                    <a:pt x="56503" y="7455"/>
                    <a:pt x="57272" y="3686"/>
                    <a:pt x="58326" y="0"/>
                  </a:cubicBezTo>
                  <a:lnTo>
                    <a:pt x="1700" y="0"/>
                  </a:lnTo>
                  <a:cubicBezTo>
                    <a:pt x="968" y="3727"/>
                    <a:pt x="408" y="7475"/>
                    <a:pt x="0" y="11245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99" name="Freeform 1008">
              <a:extLst>
                <a:ext uri="{FF2B5EF4-FFF2-40B4-BE49-F238E27FC236}">
                  <a16:creationId xmlns:a16="http://schemas.microsoft.com/office/drawing/2014/main" id="{F2F5BD72-468C-1E94-9282-F0BC0F950CA4}"/>
                </a:ext>
              </a:extLst>
            </p:cNvPr>
            <p:cNvSpPr/>
            <p:nvPr/>
          </p:nvSpPr>
          <p:spPr>
            <a:xfrm>
              <a:off x="4555245" y="2889143"/>
              <a:ext cx="157119" cy="11225"/>
            </a:xfrm>
            <a:custGeom>
              <a:avLst/>
              <a:gdLst>
                <a:gd name="connsiteX0" fmla="*/ 154337 w 157119"/>
                <a:gd name="connsiteY0" fmla="*/ 8206 h 11225"/>
                <a:gd name="connsiteX1" fmla="*/ 144415 w 157119"/>
                <a:gd name="connsiteY1" fmla="*/ 0 h 11225"/>
                <a:gd name="connsiteX2" fmla="*/ 14252 w 157119"/>
                <a:gd name="connsiteY2" fmla="*/ 0 h 11225"/>
                <a:gd name="connsiteX3" fmla="*/ 0 w 157119"/>
                <a:gd name="connsiteY3" fmla="*/ 11225 h 11225"/>
                <a:gd name="connsiteX4" fmla="*/ 157119 w 157119"/>
                <a:gd name="connsiteY4" fmla="*/ 11225 h 11225"/>
                <a:gd name="connsiteX5" fmla="*/ 154337 w 157119"/>
                <a:gd name="connsiteY5" fmla="*/ 8206 h 1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7119" h="11225">
                  <a:moveTo>
                    <a:pt x="154337" y="8206"/>
                  </a:moveTo>
                  <a:cubicBezTo>
                    <a:pt x="151223" y="5248"/>
                    <a:pt x="147900" y="2499"/>
                    <a:pt x="144415" y="0"/>
                  </a:cubicBezTo>
                  <a:lnTo>
                    <a:pt x="14252" y="0"/>
                  </a:lnTo>
                  <a:cubicBezTo>
                    <a:pt x="9191" y="3333"/>
                    <a:pt x="4415" y="7082"/>
                    <a:pt x="0" y="11225"/>
                  </a:cubicBezTo>
                  <a:lnTo>
                    <a:pt x="157119" y="11225"/>
                  </a:lnTo>
                  <a:cubicBezTo>
                    <a:pt x="156198" y="10246"/>
                    <a:pt x="155334" y="9163"/>
                    <a:pt x="154337" y="8206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00" name="Freeform 1009">
              <a:extLst>
                <a:ext uri="{FF2B5EF4-FFF2-40B4-BE49-F238E27FC236}">
                  <a16:creationId xmlns:a16="http://schemas.microsoft.com/office/drawing/2014/main" id="{4098FF18-FF68-FA34-D87D-FCFDF76E6991}"/>
                </a:ext>
              </a:extLst>
            </p:cNvPr>
            <p:cNvSpPr/>
            <p:nvPr/>
          </p:nvSpPr>
          <p:spPr>
            <a:xfrm>
              <a:off x="4538943" y="2908135"/>
              <a:ext cx="187388" cy="11204"/>
            </a:xfrm>
            <a:custGeom>
              <a:avLst/>
              <a:gdLst>
                <a:gd name="connsiteX0" fmla="*/ 0 w 187388"/>
                <a:gd name="connsiteY0" fmla="*/ 11204 h 11204"/>
                <a:gd name="connsiteX1" fmla="*/ 187389 w 187388"/>
                <a:gd name="connsiteY1" fmla="*/ 11204 h 11204"/>
                <a:gd name="connsiteX2" fmla="*/ 180059 w 187388"/>
                <a:gd name="connsiteY2" fmla="*/ 0 h 11204"/>
                <a:gd name="connsiteX3" fmla="*/ 8783 w 187388"/>
                <a:gd name="connsiteY3" fmla="*/ 0 h 11204"/>
                <a:gd name="connsiteX4" fmla="*/ 6314 w 187388"/>
                <a:gd name="connsiteY4" fmla="*/ 2812 h 11204"/>
                <a:gd name="connsiteX5" fmla="*/ 0 w 187388"/>
                <a:gd name="connsiteY5" fmla="*/ 11204 h 1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388" h="11204">
                  <a:moveTo>
                    <a:pt x="0" y="11204"/>
                  </a:moveTo>
                  <a:lnTo>
                    <a:pt x="187389" y="11204"/>
                  </a:lnTo>
                  <a:cubicBezTo>
                    <a:pt x="185233" y="7289"/>
                    <a:pt x="182784" y="3541"/>
                    <a:pt x="180059" y="0"/>
                  </a:cubicBezTo>
                  <a:lnTo>
                    <a:pt x="8783" y="0"/>
                  </a:lnTo>
                  <a:cubicBezTo>
                    <a:pt x="7957" y="938"/>
                    <a:pt x="7121" y="1855"/>
                    <a:pt x="6314" y="2812"/>
                  </a:cubicBezTo>
                  <a:cubicBezTo>
                    <a:pt x="4130" y="5541"/>
                    <a:pt x="1975" y="8331"/>
                    <a:pt x="0" y="11204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01" name="Freeform 1016">
              <a:extLst>
                <a:ext uri="{FF2B5EF4-FFF2-40B4-BE49-F238E27FC236}">
                  <a16:creationId xmlns:a16="http://schemas.microsoft.com/office/drawing/2014/main" id="{764D4634-F2AD-1605-A20F-4472FD451FAB}"/>
                </a:ext>
              </a:extLst>
            </p:cNvPr>
            <p:cNvSpPr/>
            <p:nvPr/>
          </p:nvSpPr>
          <p:spPr>
            <a:xfrm>
              <a:off x="4337939" y="2908135"/>
              <a:ext cx="201811" cy="11204"/>
            </a:xfrm>
            <a:custGeom>
              <a:avLst/>
              <a:gdLst>
                <a:gd name="connsiteX0" fmla="*/ 201811 w 201811"/>
                <a:gd name="connsiteY0" fmla="*/ 0 h 11204"/>
                <a:gd name="connsiteX1" fmla="*/ 2412 w 201811"/>
                <a:gd name="connsiteY1" fmla="*/ 0 h 11204"/>
                <a:gd name="connsiteX2" fmla="*/ 0 w 201811"/>
                <a:gd name="connsiteY2" fmla="*/ 11204 h 11204"/>
                <a:gd name="connsiteX3" fmla="*/ 199390 w 201811"/>
                <a:gd name="connsiteY3" fmla="*/ 11204 h 11204"/>
                <a:gd name="connsiteX4" fmla="*/ 201811 w 201811"/>
                <a:gd name="connsiteY4" fmla="*/ 0 h 1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11" h="11204">
                  <a:moveTo>
                    <a:pt x="201811" y="0"/>
                  </a:moveTo>
                  <a:lnTo>
                    <a:pt x="2412" y="0"/>
                  </a:lnTo>
                  <a:lnTo>
                    <a:pt x="0" y="11204"/>
                  </a:lnTo>
                  <a:lnTo>
                    <a:pt x="199390" y="11204"/>
                  </a:lnTo>
                  <a:lnTo>
                    <a:pt x="201811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02" name="Freeform 1017">
              <a:extLst>
                <a:ext uri="{FF2B5EF4-FFF2-40B4-BE49-F238E27FC236}">
                  <a16:creationId xmlns:a16="http://schemas.microsoft.com/office/drawing/2014/main" id="{F6B5EFFB-91D9-BF36-F1E4-1CBDDD43EE9A}"/>
                </a:ext>
              </a:extLst>
            </p:cNvPr>
            <p:cNvSpPr/>
            <p:nvPr/>
          </p:nvSpPr>
          <p:spPr>
            <a:xfrm>
              <a:off x="4342031" y="2889143"/>
              <a:ext cx="201811" cy="11225"/>
            </a:xfrm>
            <a:custGeom>
              <a:avLst/>
              <a:gdLst>
                <a:gd name="connsiteX0" fmla="*/ 201811 w 201811"/>
                <a:gd name="connsiteY0" fmla="*/ 0 h 11225"/>
                <a:gd name="connsiteX1" fmla="*/ 2412 w 201811"/>
                <a:gd name="connsiteY1" fmla="*/ 0 h 11225"/>
                <a:gd name="connsiteX2" fmla="*/ 0 w 201811"/>
                <a:gd name="connsiteY2" fmla="*/ 11225 h 11225"/>
                <a:gd name="connsiteX3" fmla="*/ 199409 w 201811"/>
                <a:gd name="connsiteY3" fmla="*/ 11225 h 11225"/>
                <a:gd name="connsiteX4" fmla="*/ 201811 w 201811"/>
                <a:gd name="connsiteY4" fmla="*/ 0 h 1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11" h="11225">
                  <a:moveTo>
                    <a:pt x="201811" y="0"/>
                  </a:moveTo>
                  <a:lnTo>
                    <a:pt x="2412" y="0"/>
                  </a:lnTo>
                  <a:lnTo>
                    <a:pt x="0" y="11225"/>
                  </a:lnTo>
                  <a:lnTo>
                    <a:pt x="199409" y="11225"/>
                  </a:lnTo>
                  <a:lnTo>
                    <a:pt x="201811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03" name="Freeform 1018">
              <a:extLst>
                <a:ext uri="{FF2B5EF4-FFF2-40B4-BE49-F238E27FC236}">
                  <a16:creationId xmlns:a16="http://schemas.microsoft.com/office/drawing/2014/main" id="{A713CEF2-5CA5-2A98-B362-0824E0877855}"/>
                </a:ext>
              </a:extLst>
            </p:cNvPr>
            <p:cNvSpPr/>
            <p:nvPr/>
          </p:nvSpPr>
          <p:spPr>
            <a:xfrm>
              <a:off x="4346123" y="2872568"/>
              <a:ext cx="201308" cy="8828"/>
            </a:xfrm>
            <a:custGeom>
              <a:avLst/>
              <a:gdLst>
                <a:gd name="connsiteX0" fmla="*/ 201308 w 201308"/>
                <a:gd name="connsiteY0" fmla="*/ 0 h 8828"/>
                <a:gd name="connsiteX1" fmla="*/ 1890 w 201308"/>
                <a:gd name="connsiteY1" fmla="*/ 0 h 8828"/>
                <a:gd name="connsiteX2" fmla="*/ 0 w 201308"/>
                <a:gd name="connsiteY2" fmla="*/ 8829 h 8828"/>
                <a:gd name="connsiteX3" fmla="*/ 199400 w 201308"/>
                <a:gd name="connsiteY3" fmla="*/ 8829 h 8828"/>
                <a:gd name="connsiteX4" fmla="*/ 201308 w 201308"/>
                <a:gd name="connsiteY4" fmla="*/ 0 h 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308" h="8828">
                  <a:moveTo>
                    <a:pt x="201308" y="0"/>
                  </a:moveTo>
                  <a:lnTo>
                    <a:pt x="1890" y="0"/>
                  </a:lnTo>
                  <a:lnTo>
                    <a:pt x="0" y="8829"/>
                  </a:lnTo>
                  <a:lnTo>
                    <a:pt x="199400" y="8829"/>
                  </a:lnTo>
                  <a:lnTo>
                    <a:pt x="201308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04" name="Freeform 1019">
              <a:extLst>
                <a:ext uri="{FF2B5EF4-FFF2-40B4-BE49-F238E27FC236}">
                  <a16:creationId xmlns:a16="http://schemas.microsoft.com/office/drawing/2014/main" id="{A464206A-0315-CCF3-8BE2-017C4623044C}"/>
                </a:ext>
              </a:extLst>
            </p:cNvPr>
            <p:cNvSpPr/>
            <p:nvPr/>
          </p:nvSpPr>
          <p:spPr>
            <a:xfrm>
              <a:off x="4714833" y="3078919"/>
              <a:ext cx="59446" cy="8807"/>
            </a:xfrm>
            <a:custGeom>
              <a:avLst/>
              <a:gdLst>
                <a:gd name="connsiteX0" fmla="*/ 0 w 59446"/>
                <a:gd name="connsiteY0" fmla="*/ 8808 h 8807"/>
                <a:gd name="connsiteX1" fmla="*/ 56836 w 59446"/>
                <a:gd name="connsiteY1" fmla="*/ 8808 h 8807"/>
                <a:gd name="connsiteX2" fmla="*/ 59447 w 59446"/>
                <a:gd name="connsiteY2" fmla="*/ 0 h 8807"/>
                <a:gd name="connsiteX3" fmla="*/ 2763 w 59446"/>
                <a:gd name="connsiteY3" fmla="*/ 0 h 8807"/>
                <a:gd name="connsiteX4" fmla="*/ 0 w 59446"/>
                <a:gd name="connsiteY4" fmla="*/ 8808 h 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46" h="8807">
                  <a:moveTo>
                    <a:pt x="0" y="8808"/>
                  </a:moveTo>
                  <a:lnTo>
                    <a:pt x="56836" y="8808"/>
                  </a:lnTo>
                  <a:lnTo>
                    <a:pt x="59447" y="0"/>
                  </a:lnTo>
                  <a:lnTo>
                    <a:pt x="2763" y="0"/>
                  </a:lnTo>
                  <a:lnTo>
                    <a:pt x="0" y="8808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05" name="Freeform 1020">
              <a:extLst>
                <a:ext uri="{FF2B5EF4-FFF2-40B4-BE49-F238E27FC236}">
                  <a16:creationId xmlns:a16="http://schemas.microsoft.com/office/drawing/2014/main" id="{95053F40-3D06-1B14-61D1-8406D9D9A2C1}"/>
                </a:ext>
              </a:extLst>
            </p:cNvPr>
            <p:cNvSpPr/>
            <p:nvPr/>
          </p:nvSpPr>
          <p:spPr>
            <a:xfrm>
              <a:off x="4811480" y="2965132"/>
              <a:ext cx="53180" cy="11246"/>
            </a:xfrm>
            <a:custGeom>
              <a:avLst/>
              <a:gdLst>
                <a:gd name="connsiteX0" fmla="*/ 52648 w 53180"/>
                <a:gd name="connsiteY0" fmla="*/ 6852 h 11246"/>
                <a:gd name="connsiteX1" fmla="*/ 52648 w 53180"/>
                <a:gd name="connsiteY1" fmla="*/ 6872 h 11246"/>
                <a:gd name="connsiteX2" fmla="*/ 51671 w 53180"/>
                <a:gd name="connsiteY2" fmla="*/ 0 h 11246"/>
                <a:gd name="connsiteX3" fmla="*/ 0 w 53180"/>
                <a:gd name="connsiteY3" fmla="*/ 0 h 11246"/>
                <a:gd name="connsiteX4" fmla="*/ 351 w 53180"/>
                <a:gd name="connsiteY4" fmla="*/ 2271 h 11246"/>
                <a:gd name="connsiteX5" fmla="*/ 1975 w 53180"/>
                <a:gd name="connsiteY5" fmla="*/ 11246 h 11246"/>
                <a:gd name="connsiteX6" fmla="*/ 53180 w 53180"/>
                <a:gd name="connsiteY6" fmla="*/ 11246 h 11246"/>
                <a:gd name="connsiteX7" fmla="*/ 52648 w 53180"/>
                <a:gd name="connsiteY7" fmla="*/ 6852 h 11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80" h="11246">
                  <a:moveTo>
                    <a:pt x="52648" y="6852"/>
                  </a:moveTo>
                  <a:lnTo>
                    <a:pt x="52648" y="6872"/>
                  </a:lnTo>
                  <a:cubicBezTo>
                    <a:pt x="52335" y="4582"/>
                    <a:pt x="52022" y="2292"/>
                    <a:pt x="51671" y="0"/>
                  </a:cubicBezTo>
                  <a:lnTo>
                    <a:pt x="0" y="0"/>
                  </a:lnTo>
                  <a:cubicBezTo>
                    <a:pt x="123" y="751"/>
                    <a:pt x="209" y="1500"/>
                    <a:pt x="351" y="2271"/>
                  </a:cubicBezTo>
                  <a:cubicBezTo>
                    <a:pt x="854" y="5248"/>
                    <a:pt x="1434" y="8227"/>
                    <a:pt x="1975" y="11246"/>
                  </a:cubicBezTo>
                  <a:lnTo>
                    <a:pt x="53180" y="11246"/>
                  </a:lnTo>
                  <a:lnTo>
                    <a:pt x="52648" y="6852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06" name="Freeform 1021">
              <a:extLst>
                <a:ext uri="{FF2B5EF4-FFF2-40B4-BE49-F238E27FC236}">
                  <a16:creationId xmlns:a16="http://schemas.microsoft.com/office/drawing/2014/main" id="{AD545303-D419-90E8-AC31-2738BD0A4EA7}"/>
                </a:ext>
              </a:extLst>
            </p:cNvPr>
            <p:cNvSpPr/>
            <p:nvPr/>
          </p:nvSpPr>
          <p:spPr>
            <a:xfrm>
              <a:off x="4833508" y="3078919"/>
              <a:ext cx="41511" cy="8807"/>
            </a:xfrm>
            <a:custGeom>
              <a:avLst/>
              <a:gdLst>
                <a:gd name="connsiteX0" fmla="*/ 1719 w 41511"/>
                <a:gd name="connsiteY0" fmla="*/ 8808 h 8807"/>
                <a:gd name="connsiteX1" fmla="*/ 37277 w 41511"/>
                <a:gd name="connsiteY1" fmla="*/ 8808 h 8807"/>
                <a:gd name="connsiteX2" fmla="*/ 41511 w 41511"/>
                <a:gd name="connsiteY2" fmla="*/ 0 h 8807"/>
                <a:gd name="connsiteX3" fmla="*/ 0 w 41511"/>
                <a:gd name="connsiteY3" fmla="*/ 0 h 8807"/>
                <a:gd name="connsiteX4" fmla="*/ 1719 w 41511"/>
                <a:gd name="connsiteY4" fmla="*/ 8808 h 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11" h="8807">
                  <a:moveTo>
                    <a:pt x="1719" y="8808"/>
                  </a:moveTo>
                  <a:lnTo>
                    <a:pt x="37277" y="8808"/>
                  </a:lnTo>
                  <a:lnTo>
                    <a:pt x="41511" y="0"/>
                  </a:lnTo>
                  <a:lnTo>
                    <a:pt x="0" y="0"/>
                  </a:lnTo>
                  <a:lnTo>
                    <a:pt x="1719" y="8808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07" name="Freeform 1022">
              <a:extLst>
                <a:ext uri="{FF2B5EF4-FFF2-40B4-BE49-F238E27FC236}">
                  <a16:creationId xmlns:a16="http://schemas.microsoft.com/office/drawing/2014/main" id="{F92247AE-09E3-35DC-7640-89A3A2589B4A}"/>
                </a:ext>
              </a:extLst>
            </p:cNvPr>
            <p:cNvSpPr/>
            <p:nvPr/>
          </p:nvSpPr>
          <p:spPr>
            <a:xfrm>
              <a:off x="4755433" y="2946058"/>
              <a:ext cx="106407" cy="11265"/>
            </a:xfrm>
            <a:custGeom>
              <a:avLst/>
              <a:gdLst>
                <a:gd name="connsiteX0" fmla="*/ 106180 w 106407"/>
                <a:gd name="connsiteY0" fmla="*/ 9849 h 11265"/>
                <a:gd name="connsiteX1" fmla="*/ 104461 w 106407"/>
                <a:gd name="connsiteY1" fmla="*/ 0 h 11265"/>
                <a:gd name="connsiteX2" fmla="*/ 3447 w 106407"/>
                <a:gd name="connsiteY2" fmla="*/ 0 h 11265"/>
                <a:gd name="connsiteX3" fmla="*/ 0 w 106407"/>
                <a:gd name="connsiteY3" fmla="*/ 11265 h 11265"/>
                <a:gd name="connsiteX4" fmla="*/ 52952 w 106407"/>
                <a:gd name="connsiteY4" fmla="*/ 11265 h 11265"/>
                <a:gd name="connsiteX5" fmla="*/ 54035 w 106407"/>
                <a:gd name="connsiteY5" fmla="*/ 5122 h 11265"/>
                <a:gd name="connsiteX6" fmla="*/ 54946 w 106407"/>
                <a:gd name="connsiteY6" fmla="*/ 11265 h 11265"/>
                <a:gd name="connsiteX7" fmla="*/ 106408 w 106407"/>
                <a:gd name="connsiteY7" fmla="*/ 11265 h 11265"/>
                <a:gd name="connsiteX8" fmla="*/ 106180 w 106407"/>
                <a:gd name="connsiteY8" fmla="*/ 9849 h 11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407" h="11265">
                  <a:moveTo>
                    <a:pt x="106180" y="9849"/>
                  </a:moveTo>
                  <a:lnTo>
                    <a:pt x="104461" y="0"/>
                  </a:lnTo>
                  <a:lnTo>
                    <a:pt x="3447" y="0"/>
                  </a:lnTo>
                  <a:lnTo>
                    <a:pt x="0" y="11265"/>
                  </a:lnTo>
                  <a:lnTo>
                    <a:pt x="52952" y="11265"/>
                  </a:lnTo>
                  <a:cubicBezTo>
                    <a:pt x="53332" y="9225"/>
                    <a:pt x="53683" y="7226"/>
                    <a:pt x="54035" y="5122"/>
                  </a:cubicBezTo>
                  <a:cubicBezTo>
                    <a:pt x="54300" y="7184"/>
                    <a:pt x="54642" y="9225"/>
                    <a:pt x="54946" y="11265"/>
                  </a:cubicBezTo>
                  <a:lnTo>
                    <a:pt x="106408" y="11265"/>
                  </a:lnTo>
                  <a:cubicBezTo>
                    <a:pt x="106351" y="10807"/>
                    <a:pt x="106284" y="10308"/>
                    <a:pt x="106180" y="9849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08" name="Freeform 582">
              <a:extLst>
                <a:ext uri="{FF2B5EF4-FFF2-40B4-BE49-F238E27FC236}">
                  <a16:creationId xmlns:a16="http://schemas.microsoft.com/office/drawing/2014/main" id="{EE9A6231-6FB2-3B01-679E-B7DF4859E9BC}"/>
                </a:ext>
              </a:extLst>
            </p:cNvPr>
            <p:cNvSpPr/>
            <p:nvPr/>
          </p:nvSpPr>
          <p:spPr>
            <a:xfrm>
              <a:off x="4822314" y="3021984"/>
              <a:ext cx="79945" cy="11203"/>
            </a:xfrm>
            <a:custGeom>
              <a:avLst/>
              <a:gdLst>
                <a:gd name="connsiteX0" fmla="*/ 2203 w 79945"/>
                <a:gd name="connsiteY0" fmla="*/ 11203 h 11203"/>
                <a:gd name="connsiteX1" fmla="*/ 74591 w 79945"/>
                <a:gd name="connsiteY1" fmla="*/ 11203 h 11203"/>
                <a:gd name="connsiteX2" fmla="*/ 79946 w 79945"/>
                <a:gd name="connsiteY2" fmla="*/ 0 h 11203"/>
                <a:gd name="connsiteX3" fmla="*/ 0 w 79945"/>
                <a:gd name="connsiteY3" fmla="*/ 0 h 11203"/>
                <a:gd name="connsiteX4" fmla="*/ 2203 w 79945"/>
                <a:gd name="connsiteY4" fmla="*/ 11203 h 1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945" h="11203">
                  <a:moveTo>
                    <a:pt x="2203" y="11203"/>
                  </a:moveTo>
                  <a:lnTo>
                    <a:pt x="74591" y="11203"/>
                  </a:lnTo>
                  <a:lnTo>
                    <a:pt x="79946" y="0"/>
                  </a:lnTo>
                  <a:lnTo>
                    <a:pt x="0" y="0"/>
                  </a:lnTo>
                  <a:lnTo>
                    <a:pt x="2203" y="11203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09" name="Freeform 583">
              <a:extLst>
                <a:ext uri="{FF2B5EF4-FFF2-40B4-BE49-F238E27FC236}">
                  <a16:creationId xmlns:a16="http://schemas.microsoft.com/office/drawing/2014/main" id="{921A2A75-697C-4B0D-1D13-BFA7208EECFE}"/>
                </a:ext>
              </a:extLst>
            </p:cNvPr>
            <p:cNvSpPr/>
            <p:nvPr/>
          </p:nvSpPr>
          <p:spPr>
            <a:xfrm>
              <a:off x="4826036" y="3040956"/>
              <a:ext cx="67128" cy="11224"/>
            </a:xfrm>
            <a:custGeom>
              <a:avLst/>
              <a:gdLst>
                <a:gd name="connsiteX0" fmla="*/ 2222 w 67128"/>
                <a:gd name="connsiteY0" fmla="*/ 11224 h 11224"/>
                <a:gd name="connsiteX1" fmla="*/ 61773 w 67128"/>
                <a:gd name="connsiteY1" fmla="*/ 11224 h 11224"/>
                <a:gd name="connsiteX2" fmla="*/ 67128 w 67128"/>
                <a:gd name="connsiteY2" fmla="*/ 0 h 11224"/>
                <a:gd name="connsiteX3" fmla="*/ 0 w 67128"/>
                <a:gd name="connsiteY3" fmla="*/ 0 h 11224"/>
                <a:gd name="connsiteX4" fmla="*/ 2222 w 67128"/>
                <a:gd name="connsiteY4" fmla="*/ 11224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128" h="11224">
                  <a:moveTo>
                    <a:pt x="2222" y="11224"/>
                  </a:moveTo>
                  <a:lnTo>
                    <a:pt x="61773" y="11224"/>
                  </a:lnTo>
                  <a:lnTo>
                    <a:pt x="67128" y="0"/>
                  </a:lnTo>
                  <a:lnTo>
                    <a:pt x="0" y="0"/>
                  </a:lnTo>
                  <a:lnTo>
                    <a:pt x="2222" y="11224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10" name="Freeform 584">
              <a:extLst>
                <a:ext uri="{FF2B5EF4-FFF2-40B4-BE49-F238E27FC236}">
                  <a16:creationId xmlns:a16="http://schemas.microsoft.com/office/drawing/2014/main" id="{E013A346-D0A4-575F-2A37-98BAA31B86E2}"/>
                </a:ext>
              </a:extLst>
            </p:cNvPr>
            <p:cNvSpPr/>
            <p:nvPr/>
          </p:nvSpPr>
          <p:spPr>
            <a:xfrm>
              <a:off x="4829767" y="3059926"/>
              <a:ext cx="54329" cy="11224"/>
            </a:xfrm>
            <a:custGeom>
              <a:avLst/>
              <a:gdLst>
                <a:gd name="connsiteX0" fmla="*/ 2203 w 54329"/>
                <a:gd name="connsiteY0" fmla="*/ 11224 h 11224"/>
                <a:gd name="connsiteX1" fmla="*/ 48974 w 54329"/>
                <a:gd name="connsiteY1" fmla="*/ 11224 h 11224"/>
                <a:gd name="connsiteX2" fmla="*/ 54329 w 54329"/>
                <a:gd name="connsiteY2" fmla="*/ 0 h 11224"/>
                <a:gd name="connsiteX3" fmla="*/ 0 w 54329"/>
                <a:gd name="connsiteY3" fmla="*/ 0 h 11224"/>
                <a:gd name="connsiteX4" fmla="*/ 2203 w 54329"/>
                <a:gd name="connsiteY4" fmla="*/ 11224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329" h="11224">
                  <a:moveTo>
                    <a:pt x="2203" y="11224"/>
                  </a:moveTo>
                  <a:lnTo>
                    <a:pt x="48974" y="11224"/>
                  </a:lnTo>
                  <a:lnTo>
                    <a:pt x="54329" y="0"/>
                  </a:lnTo>
                  <a:lnTo>
                    <a:pt x="0" y="0"/>
                  </a:lnTo>
                  <a:lnTo>
                    <a:pt x="2203" y="11224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11" name="Freeform 598">
              <a:extLst>
                <a:ext uri="{FF2B5EF4-FFF2-40B4-BE49-F238E27FC236}">
                  <a16:creationId xmlns:a16="http://schemas.microsoft.com/office/drawing/2014/main" id="{D1DAE4E9-235A-78EF-042B-64C5503C61AA}"/>
                </a:ext>
              </a:extLst>
            </p:cNvPr>
            <p:cNvSpPr/>
            <p:nvPr/>
          </p:nvSpPr>
          <p:spPr>
            <a:xfrm>
              <a:off x="4737706" y="3003013"/>
              <a:ext cx="59123" cy="11204"/>
            </a:xfrm>
            <a:custGeom>
              <a:avLst/>
              <a:gdLst>
                <a:gd name="connsiteX0" fmla="*/ 0 w 59123"/>
                <a:gd name="connsiteY0" fmla="*/ 11204 h 11204"/>
                <a:gd name="connsiteX1" fmla="*/ 55801 w 59123"/>
                <a:gd name="connsiteY1" fmla="*/ 11204 h 11204"/>
                <a:gd name="connsiteX2" fmla="*/ 59124 w 59123"/>
                <a:gd name="connsiteY2" fmla="*/ 0 h 11204"/>
                <a:gd name="connsiteX3" fmla="*/ 3466 w 59123"/>
                <a:gd name="connsiteY3" fmla="*/ 0 h 11204"/>
                <a:gd name="connsiteX4" fmla="*/ 0 w 59123"/>
                <a:gd name="connsiteY4" fmla="*/ 11204 h 1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23" h="11204">
                  <a:moveTo>
                    <a:pt x="0" y="11204"/>
                  </a:moveTo>
                  <a:lnTo>
                    <a:pt x="55801" y="11204"/>
                  </a:lnTo>
                  <a:lnTo>
                    <a:pt x="59124" y="0"/>
                  </a:lnTo>
                  <a:lnTo>
                    <a:pt x="3466" y="0"/>
                  </a:lnTo>
                  <a:lnTo>
                    <a:pt x="0" y="11204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12" name="Freeform 599">
              <a:extLst>
                <a:ext uri="{FF2B5EF4-FFF2-40B4-BE49-F238E27FC236}">
                  <a16:creationId xmlns:a16="http://schemas.microsoft.com/office/drawing/2014/main" id="{347BEB3E-965E-4CE1-16C4-9CCB16802F49}"/>
                </a:ext>
              </a:extLst>
            </p:cNvPr>
            <p:cNvSpPr/>
            <p:nvPr/>
          </p:nvSpPr>
          <p:spPr>
            <a:xfrm>
              <a:off x="4731791" y="3021984"/>
              <a:ext cx="59389" cy="11203"/>
            </a:xfrm>
            <a:custGeom>
              <a:avLst/>
              <a:gdLst>
                <a:gd name="connsiteX0" fmla="*/ 0 w 59389"/>
                <a:gd name="connsiteY0" fmla="*/ 11203 h 11203"/>
                <a:gd name="connsiteX1" fmla="*/ 56067 w 59389"/>
                <a:gd name="connsiteY1" fmla="*/ 11203 h 11203"/>
                <a:gd name="connsiteX2" fmla="*/ 59390 w 59389"/>
                <a:gd name="connsiteY2" fmla="*/ 0 h 11203"/>
                <a:gd name="connsiteX3" fmla="*/ 3485 w 59389"/>
                <a:gd name="connsiteY3" fmla="*/ 0 h 11203"/>
                <a:gd name="connsiteX4" fmla="*/ 0 w 59389"/>
                <a:gd name="connsiteY4" fmla="*/ 11203 h 1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89" h="11203">
                  <a:moveTo>
                    <a:pt x="0" y="11203"/>
                  </a:moveTo>
                  <a:lnTo>
                    <a:pt x="56067" y="11203"/>
                  </a:lnTo>
                  <a:lnTo>
                    <a:pt x="59390" y="0"/>
                  </a:lnTo>
                  <a:lnTo>
                    <a:pt x="3485" y="0"/>
                  </a:lnTo>
                  <a:lnTo>
                    <a:pt x="0" y="11203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13" name="Freeform 600">
              <a:extLst>
                <a:ext uri="{FF2B5EF4-FFF2-40B4-BE49-F238E27FC236}">
                  <a16:creationId xmlns:a16="http://schemas.microsoft.com/office/drawing/2014/main" id="{DDD2FB01-6817-9ECE-59F5-863C7C50C5BF}"/>
                </a:ext>
              </a:extLst>
            </p:cNvPr>
            <p:cNvSpPr/>
            <p:nvPr/>
          </p:nvSpPr>
          <p:spPr>
            <a:xfrm>
              <a:off x="4743583" y="2984021"/>
              <a:ext cx="58829" cy="11224"/>
            </a:xfrm>
            <a:custGeom>
              <a:avLst/>
              <a:gdLst>
                <a:gd name="connsiteX0" fmla="*/ 0 w 58829"/>
                <a:gd name="connsiteY0" fmla="*/ 11224 h 11224"/>
                <a:gd name="connsiteX1" fmla="*/ 55544 w 58829"/>
                <a:gd name="connsiteY1" fmla="*/ 11224 h 11224"/>
                <a:gd name="connsiteX2" fmla="*/ 58535 w 58829"/>
                <a:gd name="connsiteY2" fmla="*/ 1145 h 11224"/>
                <a:gd name="connsiteX3" fmla="*/ 58830 w 58829"/>
                <a:gd name="connsiteY3" fmla="*/ 0 h 11224"/>
                <a:gd name="connsiteX4" fmla="*/ 3504 w 58829"/>
                <a:gd name="connsiteY4" fmla="*/ 0 h 11224"/>
                <a:gd name="connsiteX5" fmla="*/ 0 w 58829"/>
                <a:gd name="connsiteY5" fmla="*/ 11224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829" h="11224">
                  <a:moveTo>
                    <a:pt x="0" y="11224"/>
                  </a:moveTo>
                  <a:lnTo>
                    <a:pt x="55544" y="11224"/>
                  </a:lnTo>
                  <a:lnTo>
                    <a:pt x="58535" y="1145"/>
                  </a:lnTo>
                  <a:cubicBezTo>
                    <a:pt x="58535" y="791"/>
                    <a:pt x="58744" y="353"/>
                    <a:pt x="58830" y="0"/>
                  </a:cubicBezTo>
                  <a:lnTo>
                    <a:pt x="3504" y="0"/>
                  </a:lnTo>
                  <a:lnTo>
                    <a:pt x="0" y="11224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14" name="Freeform 601">
              <a:extLst>
                <a:ext uri="{FF2B5EF4-FFF2-40B4-BE49-F238E27FC236}">
                  <a16:creationId xmlns:a16="http://schemas.microsoft.com/office/drawing/2014/main" id="{AD292BDA-DA4D-89AC-923E-B1D48C7F5DDC}"/>
                </a:ext>
              </a:extLst>
            </p:cNvPr>
            <p:cNvSpPr/>
            <p:nvPr/>
          </p:nvSpPr>
          <p:spPr>
            <a:xfrm>
              <a:off x="4749499" y="2965029"/>
              <a:ext cx="57272" cy="11245"/>
            </a:xfrm>
            <a:custGeom>
              <a:avLst/>
              <a:gdLst>
                <a:gd name="connsiteX0" fmla="*/ 0 w 57272"/>
                <a:gd name="connsiteY0" fmla="*/ 11245 h 11245"/>
                <a:gd name="connsiteX1" fmla="*/ 54804 w 57272"/>
                <a:gd name="connsiteY1" fmla="*/ 11245 h 11245"/>
                <a:gd name="connsiteX2" fmla="*/ 56399 w 57272"/>
                <a:gd name="connsiteY2" fmla="*/ 4248 h 11245"/>
                <a:gd name="connsiteX3" fmla="*/ 57272 w 57272"/>
                <a:gd name="connsiteY3" fmla="*/ 0 h 11245"/>
                <a:gd name="connsiteX4" fmla="*/ 3485 w 57272"/>
                <a:gd name="connsiteY4" fmla="*/ 0 h 11245"/>
                <a:gd name="connsiteX5" fmla="*/ 0 w 57272"/>
                <a:gd name="connsiteY5" fmla="*/ 11245 h 1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272" h="11245">
                  <a:moveTo>
                    <a:pt x="0" y="11245"/>
                  </a:moveTo>
                  <a:lnTo>
                    <a:pt x="54804" y="11245"/>
                  </a:lnTo>
                  <a:cubicBezTo>
                    <a:pt x="55364" y="8954"/>
                    <a:pt x="55877" y="6663"/>
                    <a:pt x="56399" y="4248"/>
                  </a:cubicBezTo>
                  <a:cubicBezTo>
                    <a:pt x="56731" y="2853"/>
                    <a:pt x="57007" y="1416"/>
                    <a:pt x="57272" y="0"/>
                  </a:cubicBezTo>
                  <a:lnTo>
                    <a:pt x="3485" y="0"/>
                  </a:lnTo>
                  <a:lnTo>
                    <a:pt x="0" y="11245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15" name="Freeform 602">
              <a:extLst>
                <a:ext uri="{FF2B5EF4-FFF2-40B4-BE49-F238E27FC236}">
                  <a16:creationId xmlns:a16="http://schemas.microsoft.com/office/drawing/2014/main" id="{33F9C733-9275-DACA-B228-8A3633710A35}"/>
                </a:ext>
              </a:extLst>
            </p:cNvPr>
            <p:cNvSpPr/>
            <p:nvPr/>
          </p:nvSpPr>
          <p:spPr>
            <a:xfrm>
              <a:off x="4933146" y="2984146"/>
              <a:ext cx="52392" cy="11224"/>
            </a:xfrm>
            <a:custGeom>
              <a:avLst/>
              <a:gdLst>
                <a:gd name="connsiteX0" fmla="*/ 52145 w 52392"/>
                <a:gd name="connsiteY0" fmla="*/ 0 h 11224"/>
                <a:gd name="connsiteX1" fmla="*/ 0 w 52392"/>
                <a:gd name="connsiteY1" fmla="*/ 0 h 11224"/>
                <a:gd name="connsiteX2" fmla="*/ 0 w 52392"/>
                <a:gd name="connsiteY2" fmla="*/ 11224 h 11224"/>
                <a:gd name="connsiteX3" fmla="*/ 52392 w 52392"/>
                <a:gd name="connsiteY3" fmla="*/ 11224 h 11224"/>
                <a:gd name="connsiteX4" fmla="*/ 52145 w 52392"/>
                <a:gd name="connsiteY4" fmla="*/ 0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92" h="11224">
                  <a:moveTo>
                    <a:pt x="52145" y="0"/>
                  </a:moveTo>
                  <a:lnTo>
                    <a:pt x="0" y="0"/>
                  </a:lnTo>
                  <a:lnTo>
                    <a:pt x="0" y="11224"/>
                  </a:lnTo>
                  <a:lnTo>
                    <a:pt x="52392" y="11224"/>
                  </a:lnTo>
                  <a:lnTo>
                    <a:pt x="52145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16" name="Freeform 603">
              <a:extLst>
                <a:ext uri="{FF2B5EF4-FFF2-40B4-BE49-F238E27FC236}">
                  <a16:creationId xmlns:a16="http://schemas.microsoft.com/office/drawing/2014/main" id="{3B59579B-95A2-0E73-1030-332C5E81C1FA}"/>
                </a:ext>
              </a:extLst>
            </p:cNvPr>
            <p:cNvSpPr/>
            <p:nvPr/>
          </p:nvSpPr>
          <p:spPr>
            <a:xfrm>
              <a:off x="4933460" y="3040956"/>
              <a:ext cx="53512" cy="11224"/>
            </a:xfrm>
            <a:custGeom>
              <a:avLst/>
              <a:gdLst>
                <a:gd name="connsiteX0" fmla="*/ 53228 w 53512"/>
                <a:gd name="connsiteY0" fmla="*/ 0 h 11224"/>
                <a:gd name="connsiteX1" fmla="*/ 0 w 53512"/>
                <a:gd name="connsiteY1" fmla="*/ 0 h 11224"/>
                <a:gd name="connsiteX2" fmla="*/ 57 w 53512"/>
                <a:gd name="connsiteY2" fmla="*/ 11224 h 11224"/>
                <a:gd name="connsiteX3" fmla="*/ 53512 w 53512"/>
                <a:gd name="connsiteY3" fmla="*/ 11224 h 11224"/>
                <a:gd name="connsiteX4" fmla="*/ 53228 w 53512"/>
                <a:gd name="connsiteY4" fmla="*/ 0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12" h="11224">
                  <a:moveTo>
                    <a:pt x="53228" y="0"/>
                  </a:moveTo>
                  <a:lnTo>
                    <a:pt x="0" y="0"/>
                  </a:lnTo>
                  <a:lnTo>
                    <a:pt x="57" y="11224"/>
                  </a:lnTo>
                  <a:lnTo>
                    <a:pt x="53512" y="11224"/>
                  </a:lnTo>
                  <a:lnTo>
                    <a:pt x="53228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17" name="Freeform 607">
              <a:extLst>
                <a:ext uri="{FF2B5EF4-FFF2-40B4-BE49-F238E27FC236}">
                  <a16:creationId xmlns:a16="http://schemas.microsoft.com/office/drawing/2014/main" id="{64DB7F95-AA2B-6F23-7B06-682F4C3BB896}"/>
                </a:ext>
              </a:extLst>
            </p:cNvPr>
            <p:cNvSpPr/>
            <p:nvPr/>
          </p:nvSpPr>
          <p:spPr>
            <a:xfrm>
              <a:off x="4933251" y="3003013"/>
              <a:ext cx="52790" cy="11204"/>
            </a:xfrm>
            <a:custGeom>
              <a:avLst/>
              <a:gdLst>
                <a:gd name="connsiteX0" fmla="*/ 52516 w 52790"/>
                <a:gd name="connsiteY0" fmla="*/ 0 h 11204"/>
                <a:gd name="connsiteX1" fmla="*/ 0 w 52790"/>
                <a:gd name="connsiteY1" fmla="*/ 0 h 11204"/>
                <a:gd name="connsiteX2" fmla="*/ 38 w 52790"/>
                <a:gd name="connsiteY2" fmla="*/ 11204 h 11204"/>
                <a:gd name="connsiteX3" fmla="*/ 52791 w 52790"/>
                <a:gd name="connsiteY3" fmla="*/ 11204 h 11204"/>
                <a:gd name="connsiteX4" fmla="*/ 52516 w 52790"/>
                <a:gd name="connsiteY4" fmla="*/ 0 h 1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90" h="11204">
                  <a:moveTo>
                    <a:pt x="52516" y="0"/>
                  </a:moveTo>
                  <a:lnTo>
                    <a:pt x="0" y="0"/>
                  </a:lnTo>
                  <a:lnTo>
                    <a:pt x="38" y="11204"/>
                  </a:lnTo>
                  <a:lnTo>
                    <a:pt x="52791" y="11204"/>
                  </a:lnTo>
                  <a:lnTo>
                    <a:pt x="52516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18" name="Freeform 608">
              <a:extLst>
                <a:ext uri="{FF2B5EF4-FFF2-40B4-BE49-F238E27FC236}">
                  <a16:creationId xmlns:a16="http://schemas.microsoft.com/office/drawing/2014/main" id="{842E3DC0-1CA9-5BE8-3491-87E12693E3B4}"/>
                </a:ext>
              </a:extLst>
            </p:cNvPr>
            <p:cNvSpPr/>
            <p:nvPr/>
          </p:nvSpPr>
          <p:spPr>
            <a:xfrm>
              <a:off x="4933336" y="3021984"/>
              <a:ext cx="53161" cy="11203"/>
            </a:xfrm>
            <a:custGeom>
              <a:avLst/>
              <a:gdLst>
                <a:gd name="connsiteX0" fmla="*/ 52886 w 53161"/>
                <a:gd name="connsiteY0" fmla="*/ 0 h 11203"/>
                <a:gd name="connsiteX1" fmla="*/ 0 w 53161"/>
                <a:gd name="connsiteY1" fmla="*/ 0 h 11203"/>
                <a:gd name="connsiteX2" fmla="*/ 57 w 53161"/>
                <a:gd name="connsiteY2" fmla="*/ 11203 h 11203"/>
                <a:gd name="connsiteX3" fmla="*/ 53161 w 53161"/>
                <a:gd name="connsiteY3" fmla="*/ 11203 h 11203"/>
                <a:gd name="connsiteX4" fmla="*/ 52886 w 53161"/>
                <a:gd name="connsiteY4" fmla="*/ 0 h 1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61" h="11203">
                  <a:moveTo>
                    <a:pt x="52886" y="0"/>
                  </a:moveTo>
                  <a:lnTo>
                    <a:pt x="0" y="0"/>
                  </a:lnTo>
                  <a:lnTo>
                    <a:pt x="57" y="11203"/>
                  </a:lnTo>
                  <a:lnTo>
                    <a:pt x="53161" y="11203"/>
                  </a:lnTo>
                  <a:lnTo>
                    <a:pt x="52886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19" name="Freeform 609">
              <a:extLst>
                <a:ext uri="{FF2B5EF4-FFF2-40B4-BE49-F238E27FC236}">
                  <a16:creationId xmlns:a16="http://schemas.microsoft.com/office/drawing/2014/main" id="{AED3E1BB-D724-A72E-5215-CA0A6F063008}"/>
                </a:ext>
              </a:extLst>
            </p:cNvPr>
            <p:cNvSpPr/>
            <p:nvPr/>
          </p:nvSpPr>
          <p:spPr>
            <a:xfrm>
              <a:off x="4933564" y="3059926"/>
              <a:ext cx="53863" cy="11224"/>
            </a:xfrm>
            <a:custGeom>
              <a:avLst/>
              <a:gdLst>
                <a:gd name="connsiteX0" fmla="*/ 53598 w 53863"/>
                <a:gd name="connsiteY0" fmla="*/ 0 h 11224"/>
                <a:gd name="connsiteX1" fmla="*/ 0 w 53863"/>
                <a:gd name="connsiteY1" fmla="*/ 0 h 11224"/>
                <a:gd name="connsiteX2" fmla="*/ 85 w 53863"/>
                <a:gd name="connsiteY2" fmla="*/ 11224 h 11224"/>
                <a:gd name="connsiteX3" fmla="*/ 53864 w 53863"/>
                <a:gd name="connsiteY3" fmla="*/ 11224 h 11224"/>
                <a:gd name="connsiteX4" fmla="*/ 53598 w 53863"/>
                <a:gd name="connsiteY4" fmla="*/ 0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63" h="11224">
                  <a:moveTo>
                    <a:pt x="53598" y="0"/>
                  </a:moveTo>
                  <a:lnTo>
                    <a:pt x="0" y="0"/>
                  </a:lnTo>
                  <a:lnTo>
                    <a:pt x="85" y="11224"/>
                  </a:lnTo>
                  <a:lnTo>
                    <a:pt x="53864" y="11224"/>
                  </a:lnTo>
                  <a:lnTo>
                    <a:pt x="53598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20" name="Freeform 613">
              <a:extLst>
                <a:ext uri="{FF2B5EF4-FFF2-40B4-BE49-F238E27FC236}">
                  <a16:creationId xmlns:a16="http://schemas.microsoft.com/office/drawing/2014/main" id="{23BD66EB-74EC-1E32-0466-F723007BAAF7}"/>
                </a:ext>
              </a:extLst>
            </p:cNvPr>
            <p:cNvSpPr/>
            <p:nvPr/>
          </p:nvSpPr>
          <p:spPr>
            <a:xfrm>
              <a:off x="4933688" y="3078919"/>
              <a:ext cx="54158" cy="8807"/>
            </a:xfrm>
            <a:custGeom>
              <a:avLst/>
              <a:gdLst>
                <a:gd name="connsiteX0" fmla="*/ 53930 w 54158"/>
                <a:gd name="connsiteY0" fmla="*/ 0 h 8807"/>
                <a:gd name="connsiteX1" fmla="*/ 0 w 54158"/>
                <a:gd name="connsiteY1" fmla="*/ 0 h 8807"/>
                <a:gd name="connsiteX2" fmla="*/ 57 w 54158"/>
                <a:gd name="connsiteY2" fmla="*/ 8808 h 8807"/>
                <a:gd name="connsiteX3" fmla="*/ 54158 w 54158"/>
                <a:gd name="connsiteY3" fmla="*/ 8808 h 8807"/>
                <a:gd name="connsiteX4" fmla="*/ 53930 w 54158"/>
                <a:gd name="connsiteY4" fmla="*/ 0 h 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58" h="8807">
                  <a:moveTo>
                    <a:pt x="53930" y="0"/>
                  </a:moveTo>
                  <a:lnTo>
                    <a:pt x="0" y="0"/>
                  </a:lnTo>
                  <a:lnTo>
                    <a:pt x="57" y="8808"/>
                  </a:lnTo>
                  <a:lnTo>
                    <a:pt x="54158" y="8808"/>
                  </a:lnTo>
                  <a:lnTo>
                    <a:pt x="53930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21" name="Freeform 614">
              <a:extLst>
                <a:ext uri="{FF2B5EF4-FFF2-40B4-BE49-F238E27FC236}">
                  <a16:creationId xmlns:a16="http://schemas.microsoft.com/office/drawing/2014/main" id="{9BB49F44-A588-E1C9-38DF-ADEB5FC1E027}"/>
                </a:ext>
              </a:extLst>
            </p:cNvPr>
            <p:cNvSpPr/>
            <p:nvPr/>
          </p:nvSpPr>
          <p:spPr>
            <a:xfrm>
              <a:off x="4814822" y="2984021"/>
              <a:ext cx="105619" cy="11224"/>
            </a:xfrm>
            <a:custGeom>
              <a:avLst/>
              <a:gdLst>
                <a:gd name="connsiteX0" fmla="*/ 51481 w 105619"/>
                <a:gd name="connsiteY0" fmla="*/ 5519 h 11224"/>
                <a:gd name="connsiteX1" fmla="*/ 50797 w 105619"/>
                <a:gd name="connsiteY1" fmla="*/ 0 h 11224"/>
                <a:gd name="connsiteX2" fmla="*/ 0 w 105619"/>
                <a:gd name="connsiteY2" fmla="*/ 0 h 11224"/>
                <a:gd name="connsiteX3" fmla="*/ 2288 w 105619"/>
                <a:gd name="connsiteY3" fmla="*/ 11224 h 11224"/>
                <a:gd name="connsiteX4" fmla="*/ 100227 w 105619"/>
                <a:gd name="connsiteY4" fmla="*/ 11224 h 11224"/>
                <a:gd name="connsiteX5" fmla="*/ 105620 w 105619"/>
                <a:gd name="connsiteY5" fmla="*/ 0 h 11224"/>
                <a:gd name="connsiteX6" fmla="*/ 53104 w 105619"/>
                <a:gd name="connsiteY6" fmla="*/ 0 h 11224"/>
                <a:gd name="connsiteX7" fmla="*/ 51481 w 105619"/>
                <a:gd name="connsiteY7" fmla="*/ 5519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619" h="11224">
                  <a:moveTo>
                    <a:pt x="51481" y="5519"/>
                  </a:moveTo>
                  <a:cubicBezTo>
                    <a:pt x="51234" y="3664"/>
                    <a:pt x="51044" y="1833"/>
                    <a:pt x="50797" y="0"/>
                  </a:cubicBezTo>
                  <a:lnTo>
                    <a:pt x="0" y="0"/>
                  </a:lnTo>
                  <a:lnTo>
                    <a:pt x="2288" y="11224"/>
                  </a:lnTo>
                  <a:lnTo>
                    <a:pt x="100227" y="11224"/>
                  </a:lnTo>
                  <a:lnTo>
                    <a:pt x="105620" y="0"/>
                  </a:lnTo>
                  <a:lnTo>
                    <a:pt x="53104" y="0"/>
                  </a:lnTo>
                  <a:cubicBezTo>
                    <a:pt x="52525" y="1895"/>
                    <a:pt x="51898" y="3748"/>
                    <a:pt x="51481" y="5519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22" name="Freeform 615">
              <a:extLst>
                <a:ext uri="{FF2B5EF4-FFF2-40B4-BE49-F238E27FC236}">
                  <a16:creationId xmlns:a16="http://schemas.microsoft.com/office/drawing/2014/main" id="{8F5A669E-294A-5955-CBCC-4F7C39BF43CD}"/>
                </a:ext>
              </a:extLst>
            </p:cNvPr>
            <p:cNvSpPr/>
            <p:nvPr/>
          </p:nvSpPr>
          <p:spPr>
            <a:xfrm>
              <a:off x="4870414" y="2965029"/>
              <a:ext cx="58639" cy="11245"/>
            </a:xfrm>
            <a:custGeom>
              <a:avLst/>
              <a:gdLst>
                <a:gd name="connsiteX0" fmla="*/ 209 w 58639"/>
                <a:gd name="connsiteY0" fmla="*/ 10619 h 11245"/>
                <a:gd name="connsiteX1" fmla="*/ 0 w 58639"/>
                <a:gd name="connsiteY1" fmla="*/ 11245 h 11245"/>
                <a:gd name="connsiteX2" fmla="*/ 53541 w 58639"/>
                <a:gd name="connsiteY2" fmla="*/ 11245 h 11245"/>
                <a:gd name="connsiteX3" fmla="*/ 58640 w 58639"/>
                <a:gd name="connsiteY3" fmla="*/ 0 h 11245"/>
                <a:gd name="connsiteX4" fmla="*/ 4605 w 58639"/>
                <a:gd name="connsiteY4" fmla="*/ 0 h 11245"/>
                <a:gd name="connsiteX5" fmla="*/ 209 w 58639"/>
                <a:gd name="connsiteY5" fmla="*/ 10619 h 1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639" h="11245">
                  <a:moveTo>
                    <a:pt x="209" y="10619"/>
                  </a:moveTo>
                  <a:lnTo>
                    <a:pt x="0" y="11245"/>
                  </a:lnTo>
                  <a:lnTo>
                    <a:pt x="53541" y="11245"/>
                  </a:lnTo>
                  <a:cubicBezTo>
                    <a:pt x="55326" y="7539"/>
                    <a:pt x="57026" y="3789"/>
                    <a:pt x="58640" y="0"/>
                  </a:cubicBezTo>
                  <a:lnTo>
                    <a:pt x="4605" y="0"/>
                  </a:lnTo>
                  <a:cubicBezTo>
                    <a:pt x="2867" y="4020"/>
                    <a:pt x="1491" y="7663"/>
                    <a:pt x="209" y="10619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23" name="Freeform 622">
              <a:extLst>
                <a:ext uri="{FF2B5EF4-FFF2-40B4-BE49-F238E27FC236}">
                  <a16:creationId xmlns:a16="http://schemas.microsoft.com/office/drawing/2014/main" id="{3F99E6E9-E9CE-7A35-EFE9-13F99FAAE1F3}"/>
                </a:ext>
              </a:extLst>
            </p:cNvPr>
            <p:cNvSpPr/>
            <p:nvPr/>
          </p:nvSpPr>
          <p:spPr>
            <a:xfrm>
              <a:off x="4725895" y="3040956"/>
              <a:ext cx="59636" cy="11224"/>
            </a:xfrm>
            <a:custGeom>
              <a:avLst/>
              <a:gdLst>
                <a:gd name="connsiteX0" fmla="*/ 0 w 59636"/>
                <a:gd name="connsiteY0" fmla="*/ 11224 h 11224"/>
                <a:gd name="connsiteX1" fmla="*/ 56313 w 59636"/>
                <a:gd name="connsiteY1" fmla="*/ 11224 h 11224"/>
                <a:gd name="connsiteX2" fmla="*/ 59637 w 59636"/>
                <a:gd name="connsiteY2" fmla="*/ 0 h 11224"/>
                <a:gd name="connsiteX3" fmla="*/ 3485 w 59636"/>
                <a:gd name="connsiteY3" fmla="*/ 0 h 11224"/>
                <a:gd name="connsiteX4" fmla="*/ 0 w 59636"/>
                <a:gd name="connsiteY4" fmla="*/ 11224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6" h="11224">
                  <a:moveTo>
                    <a:pt x="0" y="11224"/>
                  </a:moveTo>
                  <a:lnTo>
                    <a:pt x="56313" y="11224"/>
                  </a:lnTo>
                  <a:lnTo>
                    <a:pt x="59637" y="0"/>
                  </a:lnTo>
                  <a:lnTo>
                    <a:pt x="3485" y="0"/>
                  </a:lnTo>
                  <a:lnTo>
                    <a:pt x="0" y="11224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24" name="Freeform 623">
              <a:extLst>
                <a:ext uri="{FF2B5EF4-FFF2-40B4-BE49-F238E27FC236}">
                  <a16:creationId xmlns:a16="http://schemas.microsoft.com/office/drawing/2014/main" id="{DE792F86-43F7-874D-65B2-A70DF6C8219B}"/>
                </a:ext>
              </a:extLst>
            </p:cNvPr>
            <p:cNvSpPr/>
            <p:nvPr/>
          </p:nvSpPr>
          <p:spPr>
            <a:xfrm>
              <a:off x="4818583" y="3003013"/>
              <a:ext cx="92744" cy="11204"/>
            </a:xfrm>
            <a:custGeom>
              <a:avLst/>
              <a:gdLst>
                <a:gd name="connsiteX0" fmla="*/ 2222 w 92744"/>
                <a:gd name="connsiteY0" fmla="*/ 11204 h 11204"/>
                <a:gd name="connsiteX1" fmla="*/ 87371 w 92744"/>
                <a:gd name="connsiteY1" fmla="*/ 11204 h 11204"/>
                <a:gd name="connsiteX2" fmla="*/ 92745 w 92744"/>
                <a:gd name="connsiteY2" fmla="*/ 0 h 11204"/>
                <a:gd name="connsiteX3" fmla="*/ 0 w 92744"/>
                <a:gd name="connsiteY3" fmla="*/ 0 h 11204"/>
                <a:gd name="connsiteX4" fmla="*/ 2222 w 92744"/>
                <a:gd name="connsiteY4" fmla="*/ 11204 h 1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744" h="11204">
                  <a:moveTo>
                    <a:pt x="2222" y="11204"/>
                  </a:moveTo>
                  <a:lnTo>
                    <a:pt x="87371" y="11204"/>
                  </a:lnTo>
                  <a:lnTo>
                    <a:pt x="92745" y="0"/>
                  </a:lnTo>
                  <a:lnTo>
                    <a:pt x="0" y="0"/>
                  </a:lnTo>
                  <a:lnTo>
                    <a:pt x="2222" y="11204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25" name="Freeform 625">
              <a:extLst>
                <a:ext uri="{FF2B5EF4-FFF2-40B4-BE49-F238E27FC236}">
                  <a16:creationId xmlns:a16="http://schemas.microsoft.com/office/drawing/2014/main" id="{BFDE0EB4-B8C2-A81E-509E-C4F79155528B}"/>
                </a:ext>
              </a:extLst>
            </p:cNvPr>
            <p:cNvSpPr/>
            <p:nvPr/>
          </p:nvSpPr>
          <p:spPr>
            <a:xfrm>
              <a:off x="4878537" y="2946058"/>
              <a:ext cx="106108" cy="11265"/>
            </a:xfrm>
            <a:custGeom>
              <a:avLst/>
              <a:gdLst>
                <a:gd name="connsiteX0" fmla="*/ 55483 w 106108"/>
                <a:gd name="connsiteY0" fmla="*/ 11265 h 11265"/>
                <a:gd name="connsiteX1" fmla="*/ 106109 w 106108"/>
                <a:gd name="connsiteY1" fmla="*/ 11265 h 11265"/>
                <a:gd name="connsiteX2" fmla="*/ 105824 w 106108"/>
                <a:gd name="connsiteY2" fmla="*/ 0 h 11265"/>
                <a:gd name="connsiteX3" fmla="*/ 5122 w 106108"/>
                <a:gd name="connsiteY3" fmla="*/ 0 h 11265"/>
                <a:gd name="connsiteX4" fmla="*/ 14 w 106108"/>
                <a:gd name="connsiteY4" fmla="*/ 11016 h 11265"/>
                <a:gd name="connsiteX5" fmla="*/ 14 w 106108"/>
                <a:gd name="connsiteY5" fmla="*/ 11265 h 11265"/>
                <a:gd name="connsiteX6" fmla="*/ 53660 w 106108"/>
                <a:gd name="connsiteY6" fmla="*/ 11265 h 11265"/>
                <a:gd name="connsiteX7" fmla="*/ 55938 w 106108"/>
                <a:gd name="connsiteY7" fmla="*/ 4977 h 11265"/>
                <a:gd name="connsiteX8" fmla="*/ 55483 w 106108"/>
                <a:gd name="connsiteY8" fmla="*/ 11265 h 11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108" h="11265">
                  <a:moveTo>
                    <a:pt x="55483" y="11265"/>
                  </a:moveTo>
                  <a:lnTo>
                    <a:pt x="106109" y="11265"/>
                  </a:lnTo>
                  <a:lnTo>
                    <a:pt x="105824" y="0"/>
                  </a:lnTo>
                  <a:lnTo>
                    <a:pt x="5122" y="0"/>
                  </a:lnTo>
                  <a:lnTo>
                    <a:pt x="14" y="11016"/>
                  </a:lnTo>
                  <a:cubicBezTo>
                    <a:pt x="-5" y="11099"/>
                    <a:pt x="-5" y="11182"/>
                    <a:pt x="14" y="11265"/>
                  </a:cubicBezTo>
                  <a:lnTo>
                    <a:pt x="53660" y="11265"/>
                  </a:lnTo>
                  <a:cubicBezTo>
                    <a:pt x="54467" y="8954"/>
                    <a:pt x="55236" y="6913"/>
                    <a:pt x="55938" y="4977"/>
                  </a:cubicBezTo>
                  <a:cubicBezTo>
                    <a:pt x="55692" y="7079"/>
                    <a:pt x="55606" y="9141"/>
                    <a:pt x="55483" y="11265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26" name="Freeform 626">
              <a:extLst>
                <a:ext uri="{FF2B5EF4-FFF2-40B4-BE49-F238E27FC236}">
                  <a16:creationId xmlns:a16="http://schemas.microsoft.com/office/drawing/2014/main" id="{941DA475-231D-0C35-70FB-1B3A9E9FC584}"/>
                </a:ext>
              </a:extLst>
            </p:cNvPr>
            <p:cNvSpPr/>
            <p:nvPr/>
          </p:nvSpPr>
          <p:spPr>
            <a:xfrm>
              <a:off x="4517333" y="2984021"/>
              <a:ext cx="56902" cy="11224"/>
            </a:xfrm>
            <a:custGeom>
              <a:avLst/>
              <a:gdLst>
                <a:gd name="connsiteX0" fmla="*/ 56380 w 56902"/>
                <a:gd name="connsiteY0" fmla="*/ 1749 h 11224"/>
                <a:gd name="connsiteX1" fmla="*/ 56380 w 56902"/>
                <a:gd name="connsiteY1" fmla="*/ 0 h 11224"/>
                <a:gd name="connsiteX2" fmla="*/ 313 w 56902"/>
                <a:gd name="connsiteY2" fmla="*/ 0 h 11224"/>
                <a:gd name="connsiteX3" fmla="*/ 0 w 56902"/>
                <a:gd name="connsiteY3" fmla="*/ 7871 h 11224"/>
                <a:gd name="connsiteX4" fmla="*/ 0 w 56902"/>
                <a:gd name="connsiteY4" fmla="*/ 11224 h 11224"/>
                <a:gd name="connsiteX5" fmla="*/ 56902 w 56902"/>
                <a:gd name="connsiteY5" fmla="*/ 11224 h 11224"/>
                <a:gd name="connsiteX6" fmla="*/ 56380 w 56902"/>
                <a:gd name="connsiteY6" fmla="*/ 1749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902" h="11224">
                  <a:moveTo>
                    <a:pt x="56380" y="1749"/>
                  </a:moveTo>
                  <a:lnTo>
                    <a:pt x="56380" y="0"/>
                  </a:lnTo>
                  <a:lnTo>
                    <a:pt x="313" y="0"/>
                  </a:lnTo>
                  <a:cubicBezTo>
                    <a:pt x="171" y="2623"/>
                    <a:pt x="0" y="5206"/>
                    <a:pt x="0" y="7871"/>
                  </a:cubicBezTo>
                  <a:lnTo>
                    <a:pt x="0" y="11224"/>
                  </a:lnTo>
                  <a:lnTo>
                    <a:pt x="56902" y="11224"/>
                  </a:lnTo>
                  <a:cubicBezTo>
                    <a:pt x="56532" y="8080"/>
                    <a:pt x="56342" y="4914"/>
                    <a:pt x="56380" y="1749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27" name="Freeform 627">
              <a:extLst>
                <a:ext uri="{FF2B5EF4-FFF2-40B4-BE49-F238E27FC236}">
                  <a16:creationId xmlns:a16="http://schemas.microsoft.com/office/drawing/2014/main" id="{BE87348A-BB46-465A-AE56-61DD43AD6189}"/>
                </a:ext>
              </a:extLst>
            </p:cNvPr>
            <p:cNvSpPr/>
            <p:nvPr/>
          </p:nvSpPr>
          <p:spPr>
            <a:xfrm>
              <a:off x="4381472" y="3003013"/>
              <a:ext cx="78113" cy="11204"/>
            </a:xfrm>
            <a:custGeom>
              <a:avLst/>
              <a:gdLst>
                <a:gd name="connsiteX0" fmla="*/ 0 w 78113"/>
                <a:gd name="connsiteY0" fmla="*/ 11204 h 11204"/>
                <a:gd name="connsiteX1" fmla="*/ 75787 w 78113"/>
                <a:gd name="connsiteY1" fmla="*/ 11204 h 11204"/>
                <a:gd name="connsiteX2" fmla="*/ 78113 w 78113"/>
                <a:gd name="connsiteY2" fmla="*/ 0 h 11204"/>
                <a:gd name="connsiteX3" fmla="*/ 2307 w 78113"/>
                <a:gd name="connsiteY3" fmla="*/ 0 h 11204"/>
                <a:gd name="connsiteX4" fmla="*/ 0 w 78113"/>
                <a:gd name="connsiteY4" fmla="*/ 11204 h 1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13" h="11204">
                  <a:moveTo>
                    <a:pt x="0" y="11204"/>
                  </a:moveTo>
                  <a:lnTo>
                    <a:pt x="75787" y="11204"/>
                  </a:lnTo>
                  <a:lnTo>
                    <a:pt x="78113" y="0"/>
                  </a:lnTo>
                  <a:lnTo>
                    <a:pt x="2307" y="0"/>
                  </a:lnTo>
                  <a:lnTo>
                    <a:pt x="0" y="11204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28" name="Freeform 628">
              <a:extLst>
                <a:ext uri="{FF2B5EF4-FFF2-40B4-BE49-F238E27FC236}">
                  <a16:creationId xmlns:a16="http://schemas.microsoft.com/office/drawing/2014/main" id="{84455A8F-E3BF-C6B3-FD3A-D72C66442216}"/>
                </a:ext>
              </a:extLst>
            </p:cNvPr>
            <p:cNvSpPr/>
            <p:nvPr/>
          </p:nvSpPr>
          <p:spPr>
            <a:xfrm>
              <a:off x="4719998" y="3059926"/>
              <a:ext cx="59912" cy="11224"/>
            </a:xfrm>
            <a:custGeom>
              <a:avLst/>
              <a:gdLst>
                <a:gd name="connsiteX0" fmla="*/ 0 w 59912"/>
                <a:gd name="connsiteY0" fmla="*/ 11224 h 11224"/>
                <a:gd name="connsiteX1" fmla="*/ 56570 w 59912"/>
                <a:gd name="connsiteY1" fmla="*/ 11224 h 11224"/>
                <a:gd name="connsiteX2" fmla="*/ 59912 w 59912"/>
                <a:gd name="connsiteY2" fmla="*/ 0 h 11224"/>
                <a:gd name="connsiteX3" fmla="*/ 3466 w 59912"/>
                <a:gd name="connsiteY3" fmla="*/ 0 h 11224"/>
                <a:gd name="connsiteX4" fmla="*/ 0 w 59912"/>
                <a:gd name="connsiteY4" fmla="*/ 11224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12" h="11224">
                  <a:moveTo>
                    <a:pt x="0" y="11224"/>
                  </a:moveTo>
                  <a:lnTo>
                    <a:pt x="56570" y="11224"/>
                  </a:lnTo>
                  <a:lnTo>
                    <a:pt x="59912" y="0"/>
                  </a:lnTo>
                  <a:lnTo>
                    <a:pt x="3466" y="0"/>
                  </a:lnTo>
                  <a:lnTo>
                    <a:pt x="0" y="11224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29" name="Freeform 629">
              <a:extLst>
                <a:ext uri="{FF2B5EF4-FFF2-40B4-BE49-F238E27FC236}">
                  <a16:creationId xmlns:a16="http://schemas.microsoft.com/office/drawing/2014/main" id="{37D2AAC8-68FF-6299-277B-926BEA84E84B}"/>
                </a:ext>
              </a:extLst>
            </p:cNvPr>
            <p:cNvSpPr/>
            <p:nvPr/>
          </p:nvSpPr>
          <p:spPr>
            <a:xfrm>
              <a:off x="4366233" y="3078919"/>
              <a:ext cx="77638" cy="8807"/>
            </a:xfrm>
            <a:custGeom>
              <a:avLst/>
              <a:gdLst>
                <a:gd name="connsiteX0" fmla="*/ 0 w 77638"/>
                <a:gd name="connsiteY0" fmla="*/ 8808 h 8807"/>
                <a:gd name="connsiteX1" fmla="*/ 75816 w 77638"/>
                <a:gd name="connsiteY1" fmla="*/ 8808 h 8807"/>
                <a:gd name="connsiteX2" fmla="*/ 77639 w 77638"/>
                <a:gd name="connsiteY2" fmla="*/ 0 h 8807"/>
                <a:gd name="connsiteX3" fmla="*/ 1832 w 77638"/>
                <a:gd name="connsiteY3" fmla="*/ 0 h 8807"/>
                <a:gd name="connsiteX4" fmla="*/ 0 w 77638"/>
                <a:gd name="connsiteY4" fmla="*/ 8808 h 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38" h="8807">
                  <a:moveTo>
                    <a:pt x="0" y="8808"/>
                  </a:moveTo>
                  <a:lnTo>
                    <a:pt x="75816" y="8808"/>
                  </a:lnTo>
                  <a:lnTo>
                    <a:pt x="77639" y="0"/>
                  </a:lnTo>
                  <a:lnTo>
                    <a:pt x="1832" y="0"/>
                  </a:lnTo>
                  <a:lnTo>
                    <a:pt x="0" y="8808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30" name="Freeform 630">
              <a:extLst>
                <a:ext uri="{FF2B5EF4-FFF2-40B4-BE49-F238E27FC236}">
                  <a16:creationId xmlns:a16="http://schemas.microsoft.com/office/drawing/2014/main" id="{4F41D6A1-1C1E-8560-6D44-04A58C6A7900}"/>
                </a:ext>
              </a:extLst>
            </p:cNvPr>
            <p:cNvSpPr/>
            <p:nvPr/>
          </p:nvSpPr>
          <p:spPr>
            <a:xfrm>
              <a:off x="4373563" y="3040956"/>
              <a:ext cx="78151" cy="11224"/>
            </a:xfrm>
            <a:custGeom>
              <a:avLst/>
              <a:gdLst>
                <a:gd name="connsiteX0" fmla="*/ 0 w 78151"/>
                <a:gd name="connsiteY0" fmla="*/ 11224 h 11224"/>
                <a:gd name="connsiteX1" fmla="*/ 75835 w 78151"/>
                <a:gd name="connsiteY1" fmla="*/ 11224 h 11224"/>
                <a:gd name="connsiteX2" fmla="*/ 78151 w 78151"/>
                <a:gd name="connsiteY2" fmla="*/ 0 h 11224"/>
                <a:gd name="connsiteX3" fmla="*/ 2345 w 78151"/>
                <a:gd name="connsiteY3" fmla="*/ 0 h 11224"/>
                <a:gd name="connsiteX4" fmla="*/ 0 w 78151"/>
                <a:gd name="connsiteY4" fmla="*/ 11224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51" h="11224">
                  <a:moveTo>
                    <a:pt x="0" y="11224"/>
                  </a:moveTo>
                  <a:lnTo>
                    <a:pt x="75835" y="11224"/>
                  </a:lnTo>
                  <a:lnTo>
                    <a:pt x="78151" y="0"/>
                  </a:lnTo>
                  <a:lnTo>
                    <a:pt x="2345" y="0"/>
                  </a:lnTo>
                  <a:lnTo>
                    <a:pt x="0" y="11224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31" name="Freeform 631">
              <a:extLst>
                <a:ext uri="{FF2B5EF4-FFF2-40B4-BE49-F238E27FC236}">
                  <a16:creationId xmlns:a16="http://schemas.microsoft.com/office/drawing/2014/main" id="{1CAB11E7-A610-290C-80D0-CE82E6784809}"/>
                </a:ext>
              </a:extLst>
            </p:cNvPr>
            <p:cNvSpPr/>
            <p:nvPr/>
          </p:nvSpPr>
          <p:spPr>
            <a:xfrm>
              <a:off x="4377503" y="3021984"/>
              <a:ext cx="78141" cy="11203"/>
            </a:xfrm>
            <a:custGeom>
              <a:avLst/>
              <a:gdLst>
                <a:gd name="connsiteX0" fmla="*/ 0 w 78141"/>
                <a:gd name="connsiteY0" fmla="*/ 11203 h 11203"/>
                <a:gd name="connsiteX1" fmla="*/ 75816 w 78141"/>
                <a:gd name="connsiteY1" fmla="*/ 11203 h 11203"/>
                <a:gd name="connsiteX2" fmla="*/ 78142 w 78141"/>
                <a:gd name="connsiteY2" fmla="*/ 0 h 11203"/>
                <a:gd name="connsiteX3" fmla="*/ 2326 w 78141"/>
                <a:gd name="connsiteY3" fmla="*/ 0 h 11203"/>
                <a:gd name="connsiteX4" fmla="*/ 0 w 78141"/>
                <a:gd name="connsiteY4" fmla="*/ 11203 h 1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41" h="11203">
                  <a:moveTo>
                    <a:pt x="0" y="11203"/>
                  </a:moveTo>
                  <a:lnTo>
                    <a:pt x="75816" y="11203"/>
                  </a:lnTo>
                  <a:lnTo>
                    <a:pt x="78142" y="0"/>
                  </a:lnTo>
                  <a:lnTo>
                    <a:pt x="2326" y="0"/>
                  </a:lnTo>
                  <a:lnTo>
                    <a:pt x="0" y="11203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32" name="Freeform 632">
              <a:extLst>
                <a:ext uri="{FF2B5EF4-FFF2-40B4-BE49-F238E27FC236}">
                  <a16:creationId xmlns:a16="http://schemas.microsoft.com/office/drawing/2014/main" id="{DED4992D-0BD6-EDF7-BBB7-01879ECFDF71}"/>
                </a:ext>
              </a:extLst>
            </p:cNvPr>
            <p:cNvSpPr/>
            <p:nvPr/>
          </p:nvSpPr>
          <p:spPr>
            <a:xfrm>
              <a:off x="4297197" y="3078919"/>
              <a:ext cx="59199" cy="8807"/>
            </a:xfrm>
            <a:custGeom>
              <a:avLst/>
              <a:gdLst>
                <a:gd name="connsiteX0" fmla="*/ 0 w 59199"/>
                <a:gd name="connsiteY0" fmla="*/ 0 h 8807"/>
                <a:gd name="connsiteX1" fmla="*/ 1842 w 59199"/>
                <a:gd name="connsiteY1" fmla="*/ 8808 h 8807"/>
                <a:gd name="connsiteX2" fmla="*/ 59200 w 59199"/>
                <a:gd name="connsiteY2" fmla="*/ 8808 h 8807"/>
                <a:gd name="connsiteX3" fmla="*/ 57348 w 59199"/>
                <a:gd name="connsiteY3" fmla="*/ 0 h 8807"/>
                <a:gd name="connsiteX4" fmla="*/ 0 w 59199"/>
                <a:gd name="connsiteY4" fmla="*/ 0 h 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99" h="8807">
                  <a:moveTo>
                    <a:pt x="0" y="0"/>
                  </a:moveTo>
                  <a:lnTo>
                    <a:pt x="1842" y="8808"/>
                  </a:lnTo>
                  <a:lnTo>
                    <a:pt x="59200" y="8808"/>
                  </a:lnTo>
                  <a:lnTo>
                    <a:pt x="573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33" name="Freeform 633">
              <a:extLst>
                <a:ext uri="{FF2B5EF4-FFF2-40B4-BE49-F238E27FC236}">
                  <a16:creationId xmlns:a16="http://schemas.microsoft.com/office/drawing/2014/main" id="{557BA5BE-0A79-443A-BEB3-C9851F9CE946}"/>
                </a:ext>
              </a:extLst>
            </p:cNvPr>
            <p:cNvSpPr/>
            <p:nvPr/>
          </p:nvSpPr>
          <p:spPr>
            <a:xfrm>
              <a:off x="4143287" y="3059926"/>
              <a:ext cx="66890" cy="11224"/>
            </a:xfrm>
            <a:custGeom>
              <a:avLst/>
              <a:gdLst>
                <a:gd name="connsiteX0" fmla="*/ 418 w 66890"/>
                <a:gd name="connsiteY0" fmla="*/ 10372 h 11224"/>
                <a:gd name="connsiteX1" fmla="*/ 0 w 66890"/>
                <a:gd name="connsiteY1" fmla="*/ 11224 h 11224"/>
                <a:gd name="connsiteX2" fmla="*/ 61298 w 66890"/>
                <a:gd name="connsiteY2" fmla="*/ 11224 h 11224"/>
                <a:gd name="connsiteX3" fmla="*/ 66891 w 66890"/>
                <a:gd name="connsiteY3" fmla="*/ 0 h 11224"/>
                <a:gd name="connsiteX4" fmla="*/ 5507 w 66890"/>
                <a:gd name="connsiteY4" fmla="*/ 0 h 11224"/>
                <a:gd name="connsiteX5" fmla="*/ 418 w 66890"/>
                <a:gd name="connsiteY5" fmla="*/ 10372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890" h="11224">
                  <a:moveTo>
                    <a:pt x="418" y="10372"/>
                  </a:moveTo>
                  <a:lnTo>
                    <a:pt x="0" y="11224"/>
                  </a:lnTo>
                  <a:lnTo>
                    <a:pt x="61298" y="11224"/>
                  </a:lnTo>
                  <a:lnTo>
                    <a:pt x="66891" y="0"/>
                  </a:lnTo>
                  <a:lnTo>
                    <a:pt x="5507" y="0"/>
                  </a:lnTo>
                  <a:lnTo>
                    <a:pt x="418" y="10372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34" name="Freeform 634">
              <a:extLst>
                <a:ext uri="{FF2B5EF4-FFF2-40B4-BE49-F238E27FC236}">
                  <a16:creationId xmlns:a16="http://schemas.microsoft.com/office/drawing/2014/main" id="{D6897968-8B6A-DF34-9ACC-9B0D6A2D7C6D}"/>
                </a:ext>
              </a:extLst>
            </p:cNvPr>
            <p:cNvSpPr/>
            <p:nvPr/>
          </p:nvSpPr>
          <p:spPr>
            <a:xfrm>
              <a:off x="4135150" y="3078919"/>
              <a:ext cx="65580" cy="8807"/>
            </a:xfrm>
            <a:custGeom>
              <a:avLst/>
              <a:gdLst>
                <a:gd name="connsiteX0" fmla="*/ 2060 w 65580"/>
                <a:gd name="connsiteY0" fmla="*/ 4602 h 8807"/>
                <a:gd name="connsiteX1" fmla="*/ 0 w 65580"/>
                <a:gd name="connsiteY1" fmla="*/ 8808 h 8807"/>
                <a:gd name="connsiteX2" fmla="*/ 2060 w 65580"/>
                <a:gd name="connsiteY2" fmla="*/ 8808 h 8807"/>
                <a:gd name="connsiteX3" fmla="*/ 61203 w 65580"/>
                <a:gd name="connsiteY3" fmla="*/ 8808 h 8807"/>
                <a:gd name="connsiteX4" fmla="*/ 65580 w 65580"/>
                <a:gd name="connsiteY4" fmla="*/ 0 h 8807"/>
                <a:gd name="connsiteX5" fmla="*/ 4339 w 65580"/>
                <a:gd name="connsiteY5" fmla="*/ 0 h 8807"/>
                <a:gd name="connsiteX6" fmla="*/ 2060 w 65580"/>
                <a:gd name="connsiteY6" fmla="*/ 4602 h 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80" h="8807">
                  <a:moveTo>
                    <a:pt x="2060" y="4602"/>
                  </a:moveTo>
                  <a:lnTo>
                    <a:pt x="0" y="8808"/>
                  </a:lnTo>
                  <a:lnTo>
                    <a:pt x="2060" y="8808"/>
                  </a:lnTo>
                  <a:lnTo>
                    <a:pt x="61203" y="8808"/>
                  </a:lnTo>
                  <a:lnTo>
                    <a:pt x="65580" y="0"/>
                  </a:lnTo>
                  <a:lnTo>
                    <a:pt x="4339" y="0"/>
                  </a:lnTo>
                  <a:lnTo>
                    <a:pt x="2060" y="4602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35" name="Freeform 635">
              <a:extLst>
                <a:ext uri="{FF2B5EF4-FFF2-40B4-BE49-F238E27FC236}">
                  <a16:creationId xmlns:a16="http://schemas.microsoft.com/office/drawing/2014/main" id="{085C3727-11DF-8769-FDD9-81EE7DEE40DF}"/>
                </a:ext>
              </a:extLst>
            </p:cNvPr>
            <p:cNvSpPr/>
            <p:nvPr/>
          </p:nvSpPr>
          <p:spPr>
            <a:xfrm>
              <a:off x="4293228" y="3059926"/>
              <a:ext cx="59722" cy="11224"/>
            </a:xfrm>
            <a:custGeom>
              <a:avLst/>
              <a:gdLst>
                <a:gd name="connsiteX0" fmla="*/ 57358 w 59722"/>
                <a:gd name="connsiteY0" fmla="*/ 0 h 11224"/>
                <a:gd name="connsiteX1" fmla="*/ 0 w 59722"/>
                <a:gd name="connsiteY1" fmla="*/ 0 h 11224"/>
                <a:gd name="connsiteX2" fmla="*/ 2345 w 59722"/>
                <a:gd name="connsiteY2" fmla="*/ 11224 h 11224"/>
                <a:gd name="connsiteX3" fmla="*/ 59722 w 59722"/>
                <a:gd name="connsiteY3" fmla="*/ 11224 h 11224"/>
                <a:gd name="connsiteX4" fmla="*/ 57358 w 59722"/>
                <a:gd name="connsiteY4" fmla="*/ 0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22" h="11224">
                  <a:moveTo>
                    <a:pt x="57358" y="0"/>
                  </a:moveTo>
                  <a:lnTo>
                    <a:pt x="0" y="0"/>
                  </a:lnTo>
                  <a:lnTo>
                    <a:pt x="2345" y="11224"/>
                  </a:lnTo>
                  <a:lnTo>
                    <a:pt x="59722" y="11224"/>
                  </a:lnTo>
                  <a:lnTo>
                    <a:pt x="57358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36" name="Freeform 636">
              <a:extLst>
                <a:ext uri="{FF2B5EF4-FFF2-40B4-BE49-F238E27FC236}">
                  <a16:creationId xmlns:a16="http://schemas.microsoft.com/office/drawing/2014/main" id="{EF478354-9A67-8A80-97EC-2C80F83C530F}"/>
                </a:ext>
              </a:extLst>
            </p:cNvPr>
            <p:cNvSpPr/>
            <p:nvPr/>
          </p:nvSpPr>
          <p:spPr>
            <a:xfrm>
              <a:off x="4152572" y="3040956"/>
              <a:ext cx="196389" cy="11224"/>
            </a:xfrm>
            <a:custGeom>
              <a:avLst/>
              <a:gdLst>
                <a:gd name="connsiteX0" fmla="*/ 194063 w 196389"/>
                <a:gd name="connsiteY0" fmla="*/ 0 h 11224"/>
                <a:gd name="connsiteX1" fmla="*/ 5497 w 196389"/>
                <a:gd name="connsiteY1" fmla="*/ 0 h 11224"/>
                <a:gd name="connsiteX2" fmla="*/ 0 w 196389"/>
                <a:gd name="connsiteY2" fmla="*/ 11224 h 11224"/>
                <a:gd name="connsiteX3" fmla="*/ 61422 w 196389"/>
                <a:gd name="connsiteY3" fmla="*/ 11224 h 11224"/>
                <a:gd name="connsiteX4" fmla="*/ 63957 w 196389"/>
                <a:gd name="connsiteY4" fmla="*/ 6101 h 11224"/>
                <a:gd name="connsiteX5" fmla="*/ 137959 w 196389"/>
                <a:gd name="connsiteY5" fmla="*/ 6101 h 11224"/>
                <a:gd name="connsiteX6" fmla="*/ 139013 w 196389"/>
                <a:gd name="connsiteY6" fmla="*/ 11224 h 11224"/>
                <a:gd name="connsiteX7" fmla="*/ 196390 w 196389"/>
                <a:gd name="connsiteY7" fmla="*/ 11224 h 11224"/>
                <a:gd name="connsiteX8" fmla="*/ 194063 w 196389"/>
                <a:gd name="connsiteY8" fmla="*/ 0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389" h="11224">
                  <a:moveTo>
                    <a:pt x="194063" y="0"/>
                  </a:moveTo>
                  <a:lnTo>
                    <a:pt x="5497" y="0"/>
                  </a:lnTo>
                  <a:lnTo>
                    <a:pt x="0" y="11224"/>
                  </a:lnTo>
                  <a:lnTo>
                    <a:pt x="61422" y="11224"/>
                  </a:lnTo>
                  <a:lnTo>
                    <a:pt x="63957" y="6101"/>
                  </a:lnTo>
                  <a:lnTo>
                    <a:pt x="137959" y="6101"/>
                  </a:lnTo>
                  <a:lnTo>
                    <a:pt x="139013" y="11224"/>
                  </a:lnTo>
                  <a:lnTo>
                    <a:pt x="196390" y="11224"/>
                  </a:lnTo>
                  <a:lnTo>
                    <a:pt x="194063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37" name="Freeform 637">
              <a:extLst>
                <a:ext uri="{FF2B5EF4-FFF2-40B4-BE49-F238E27FC236}">
                  <a16:creationId xmlns:a16="http://schemas.microsoft.com/office/drawing/2014/main" id="{6C7C091B-B48E-903B-826C-654A7E093504}"/>
                </a:ext>
              </a:extLst>
            </p:cNvPr>
            <p:cNvSpPr/>
            <p:nvPr/>
          </p:nvSpPr>
          <p:spPr>
            <a:xfrm>
              <a:off x="4369642" y="3059926"/>
              <a:ext cx="78151" cy="11224"/>
            </a:xfrm>
            <a:custGeom>
              <a:avLst/>
              <a:gdLst>
                <a:gd name="connsiteX0" fmla="*/ 0 w 78151"/>
                <a:gd name="connsiteY0" fmla="*/ 11224 h 11224"/>
                <a:gd name="connsiteX1" fmla="*/ 75825 w 78151"/>
                <a:gd name="connsiteY1" fmla="*/ 11224 h 11224"/>
                <a:gd name="connsiteX2" fmla="*/ 78151 w 78151"/>
                <a:gd name="connsiteY2" fmla="*/ 0 h 11224"/>
                <a:gd name="connsiteX3" fmla="*/ 2326 w 78151"/>
                <a:gd name="connsiteY3" fmla="*/ 0 h 11224"/>
                <a:gd name="connsiteX4" fmla="*/ 0 w 78151"/>
                <a:gd name="connsiteY4" fmla="*/ 11224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51" h="11224">
                  <a:moveTo>
                    <a:pt x="0" y="11224"/>
                  </a:moveTo>
                  <a:lnTo>
                    <a:pt x="75825" y="11224"/>
                  </a:lnTo>
                  <a:lnTo>
                    <a:pt x="78151" y="0"/>
                  </a:lnTo>
                  <a:lnTo>
                    <a:pt x="2326" y="0"/>
                  </a:lnTo>
                  <a:lnTo>
                    <a:pt x="0" y="11224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38" name="Freeform 638">
              <a:extLst>
                <a:ext uri="{FF2B5EF4-FFF2-40B4-BE49-F238E27FC236}">
                  <a16:creationId xmlns:a16="http://schemas.microsoft.com/office/drawing/2014/main" id="{C7EB54D3-940C-EF2A-D644-034FDDCF2849}"/>
                </a:ext>
              </a:extLst>
            </p:cNvPr>
            <p:cNvSpPr/>
            <p:nvPr/>
          </p:nvSpPr>
          <p:spPr>
            <a:xfrm>
              <a:off x="4568301" y="3078897"/>
              <a:ext cx="103473" cy="11244"/>
            </a:xfrm>
            <a:custGeom>
              <a:avLst/>
              <a:gdLst>
                <a:gd name="connsiteX0" fmla="*/ 11783 w 103473"/>
                <a:gd name="connsiteY0" fmla="*/ 5082 h 11244"/>
                <a:gd name="connsiteX1" fmla="*/ 101879 w 103473"/>
                <a:gd name="connsiteY1" fmla="*/ 812 h 11244"/>
                <a:gd name="connsiteX2" fmla="*/ 103474 w 103473"/>
                <a:gd name="connsiteY2" fmla="*/ 0 h 11244"/>
                <a:gd name="connsiteX3" fmla="*/ 0 w 103473"/>
                <a:gd name="connsiteY3" fmla="*/ 0 h 11244"/>
                <a:gd name="connsiteX4" fmla="*/ 11783 w 103473"/>
                <a:gd name="connsiteY4" fmla="*/ 5082 h 11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473" h="11244">
                  <a:moveTo>
                    <a:pt x="11783" y="5082"/>
                  </a:moveTo>
                  <a:cubicBezTo>
                    <a:pt x="41350" y="14578"/>
                    <a:pt x="73338" y="13058"/>
                    <a:pt x="101879" y="812"/>
                  </a:cubicBezTo>
                  <a:lnTo>
                    <a:pt x="103474" y="0"/>
                  </a:lnTo>
                  <a:lnTo>
                    <a:pt x="0" y="0"/>
                  </a:lnTo>
                  <a:cubicBezTo>
                    <a:pt x="3817" y="1957"/>
                    <a:pt x="7757" y="3666"/>
                    <a:pt x="11783" y="5082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39" name="Freeform 1151">
              <a:extLst>
                <a:ext uri="{FF2B5EF4-FFF2-40B4-BE49-F238E27FC236}">
                  <a16:creationId xmlns:a16="http://schemas.microsoft.com/office/drawing/2014/main" id="{E359BF29-0560-7011-D509-20414D051078}"/>
                </a:ext>
              </a:extLst>
            </p:cNvPr>
            <p:cNvSpPr/>
            <p:nvPr/>
          </p:nvSpPr>
          <p:spPr>
            <a:xfrm>
              <a:off x="4521653" y="3021942"/>
              <a:ext cx="76394" cy="11266"/>
            </a:xfrm>
            <a:custGeom>
              <a:avLst/>
              <a:gdLst>
                <a:gd name="connsiteX0" fmla="*/ 76395 w 76394"/>
                <a:gd name="connsiteY0" fmla="*/ 11266 h 11266"/>
                <a:gd name="connsiteX1" fmla="*/ 65428 w 76394"/>
                <a:gd name="connsiteY1" fmla="*/ 2583 h 11266"/>
                <a:gd name="connsiteX2" fmla="*/ 63311 w 76394"/>
                <a:gd name="connsiteY2" fmla="*/ 0 h 11266"/>
                <a:gd name="connsiteX3" fmla="*/ 0 w 76394"/>
                <a:gd name="connsiteY3" fmla="*/ 0 h 11266"/>
                <a:gd name="connsiteX4" fmla="*/ 3921 w 76394"/>
                <a:gd name="connsiteY4" fmla="*/ 11038 h 11266"/>
                <a:gd name="connsiteX5" fmla="*/ 3921 w 76394"/>
                <a:gd name="connsiteY5" fmla="*/ 11266 h 11266"/>
                <a:gd name="connsiteX6" fmla="*/ 76395 w 76394"/>
                <a:gd name="connsiteY6" fmla="*/ 11266 h 1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394" h="11266">
                  <a:moveTo>
                    <a:pt x="76395" y="11266"/>
                  </a:moveTo>
                  <a:cubicBezTo>
                    <a:pt x="72303" y="8976"/>
                    <a:pt x="68590" y="6039"/>
                    <a:pt x="65428" y="2583"/>
                  </a:cubicBezTo>
                  <a:cubicBezTo>
                    <a:pt x="64659" y="1749"/>
                    <a:pt x="64023" y="874"/>
                    <a:pt x="63311" y="0"/>
                  </a:cubicBezTo>
                  <a:lnTo>
                    <a:pt x="0" y="0"/>
                  </a:lnTo>
                  <a:cubicBezTo>
                    <a:pt x="1102" y="3770"/>
                    <a:pt x="2412" y="7456"/>
                    <a:pt x="3921" y="11038"/>
                  </a:cubicBezTo>
                  <a:lnTo>
                    <a:pt x="3921" y="11266"/>
                  </a:lnTo>
                  <a:lnTo>
                    <a:pt x="76395" y="11266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40" name="Freeform 1152">
              <a:extLst>
                <a:ext uri="{FF2B5EF4-FFF2-40B4-BE49-F238E27FC236}">
                  <a16:creationId xmlns:a16="http://schemas.microsoft.com/office/drawing/2014/main" id="{FB896DC2-D984-1BA2-0F08-C837ECDED782}"/>
                </a:ext>
              </a:extLst>
            </p:cNvPr>
            <p:cNvSpPr/>
            <p:nvPr/>
          </p:nvSpPr>
          <p:spPr>
            <a:xfrm>
              <a:off x="4542788" y="3059926"/>
              <a:ext cx="156872" cy="11224"/>
            </a:xfrm>
            <a:custGeom>
              <a:avLst/>
              <a:gdLst>
                <a:gd name="connsiteX0" fmla="*/ 5497 w 156872"/>
                <a:gd name="connsiteY0" fmla="*/ 5581 h 11224"/>
                <a:gd name="connsiteX1" fmla="*/ 12581 w 156872"/>
                <a:gd name="connsiteY1" fmla="*/ 11224 h 11224"/>
                <a:gd name="connsiteX2" fmla="*/ 142735 w 156872"/>
                <a:gd name="connsiteY2" fmla="*/ 11224 h 11224"/>
                <a:gd name="connsiteX3" fmla="*/ 156872 w 156872"/>
                <a:gd name="connsiteY3" fmla="*/ 0 h 11224"/>
                <a:gd name="connsiteX4" fmla="*/ 0 w 156872"/>
                <a:gd name="connsiteY4" fmla="*/ 0 h 11224"/>
                <a:gd name="connsiteX5" fmla="*/ 5497 w 156872"/>
                <a:gd name="connsiteY5" fmla="*/ 5581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872" h="11224">
                  <a:moveTo>
                    <a:pt x="5497" y="5581"/>
                  </a:moveTo>
                  <a:cubicBezTo>
                    <a:pt x="7786" y="7602"/>
                    <a:pt x="10064" y="9475"/>
                    <a:pt x="12581" y="11224"/>
                  </a:cubicBezTo>
                  <a:lnTo>
                    <a:pt x="142735" y="11224"/>
                  </a:lnTo>
                  <a:cubicBezTo>
                    <a:pt x="147738" y="7872"/>
                    <a:pt x="152467" y="4123"/>
                    <a:pt x="156872" y="0"/>
                  </a:cubicBezTo>
                  <a:lnTo>
                    <a:pt x="0" y="0"/>
                  </a:lnTo>
                  <a:cubicBezTo>
                    <a:pt x="1766" y="1936"/>
                    <a:pt x="3570" y="3832"/>
                    <a:pt x="5497" y="5581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41" name="Freeform 1153">
              <a:extLst>
                <a:ext uri="{FF2B5EF4-FFF2-40B4-BE49-F238E27FC236}">
                  <a16:creationId xmlns:a16="http://schemas.microsoft.com/office/drawing/2014/main" id="{FAE12889-21C1-2E77-1588-681E104BC0BB}"/>
                </a:ext>
              </a:extLst>
            </p:cNvPr>
            <p:cNvSpPr/>
            <p:nvPr/>
          </p:nvSpPr>
          <p:spPr>
            <a:xfrm>
              <a:off x="4517940" y="3003013"/>
              <a:ext cx="62067" cy="11204"/>
            </a:xfrm>
            <a:custGeom>
              <a:avLst/>
              <a:gdLst>
                <a:gd name="connsiteX0" fmla="*/ 57785 w 62067"/>
                <a:gd name="connsiteY0" fmla="*/ 0 h 11204"/>
                <a:gd name="connsiteX1" fmla="*/ 0 w 62067"/>
                <a:gd name="connsiteY1" fmla="*/ 0 h 11204"/>
                <a:gd name="connsiteX2" fmla="*/ 1766 w 62067"/>
                <a:gd name="connsiteY2" fmla="*/ 11204 h 11204"/>
                <a:gd name="connsiteX3" fmla="*/ 62067 w 62067"/>
                <a:gd name="connsiteY3" fmla="*/ 11204 h 11204"/>
                <a:gd name="connsiteX4" fmla="*/ 57785 w 62067"/>
                <a:gd name="connsiteY4" fmla="*/ 0 h 1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67" h="11204">
                  <a:moveTo>
                    <a:pt x="57785" y="0"/>
                  </a:moveTo>
                  <a:lnTo>
                    <a:pt x="0" y="0"/>
                  </a:lnTo>
                  <a:cubicBezTo>
                    <a:pt x="389" y="3768"/>
                    <a:pt x="978" y="7496"/>
                    <a:pt x="1766" y="11204"/>
                  </a:cubicBezTo>
                  <a:lnTo>
                    <a:pt x="62067" y="11204"/>
                  </a:lnTo>
                  <a:cubicBezTo>
                    <a:pt x="60197" y="7643"/>
                    <a:pt x="58763" y="3894"/>
                    <a:pt x="57785" y="0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42" name="Freeform 1154">
              <a:extLst>
                <a:ext uri="{FF2B5EF4-FFF2-40B4-BE49-F238E27FC236}">
                  <a16:creationId xmlns:a16="http://schemas.microsoft.com/office/drawing/2014/main" id="{60C45415-A015-18F2-DBED-3243D84F39A4}"/>
                </a:ext>
              </a:extLst>
            </p:cNvPr>
            <p:cNvSpPr/>
            <p:nvPr/>
          </p:nvSpPr>
          <p:spPr>
            <a:xfrm>
              <a:off x="4529372" y="3040956"/>
              <a:ext cx="186534" cy="11224"/>
            </a:xfrm>
            <a:custGeom>
              <a:avLst/>
              <a:gdLst>
                <a:gd name="connsiteX0" fmla="*/ 0 w 186534"/>
                <a:gd name="connsiteY0" fmla="*/ 0 h 11224"/>
                <a:gd name="connsiteX1" fmla="*/ 6998 w 186534"/>
                <a:gd name="connsiteY1" fmla="*/ 11224 h 11224"/>
                <a:gd name="connsiteX2" fmla="*/ 177656 w 186534"/>
                <a:gd name="connsiteY2" fmla="*/ 11224 h 11224"/>
                <a:gd name="connsiteX3" fmla="*/ 180410 w 186534"/>
                <a:gd name="connsiteY3" fmla="*/ 8100 h 11224"/>
                <a:gd name="connsiteX4" fmla="*/ 186534 w 186534"/>
                <a:gd name="connsiteY4" fmla="*/ 0 h 11224"/>
                <a:gd name="connsiteX5" fmla="*/ 0 w 186534"/>
                <a:gd name="connsiteY5" fmla="*/ 0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534" h="11224">
                  <a:moveTo>
                    <a:pt x="0" y="0"/>
                  </a:moveTo>
                  <a:cubicBezTo>
                    <a:pt x="2060" y="3915"/>
                    <a:pt x="4406" y="7663"/>
                    <a:pt x="6998" y="11224"/>
                  </a:cubicBezTo>
                  <a:lnTo>
                    <a:pt x="177656" y="11224"/>
                  </a:lnTo>
                  <a:cubicBezTo>
                    <a:pt x="178587" y="10182"/>
                    <a:pt x="179546" y="9162"/>
                    <a:pt x="180410" y="8100"/>
                  </a:cubicBezTo>
                  <a:cubicBezTo>
                    <a:pt x="182594" y="5477"/>
                    <a:pt x="184654" y="2769"/>
                    <a:pt x="18653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43" name="Freeform 1155">
              <a:extLst>
                <a:ext uri="{FF2B5EF4-FFF2-40B4-BE49-F238E27FC236}">
                  <a16:creationId xmlns:a16="http://schemas.microsoft.com/office/drawing/2014/main" id="{264D615E-B326-9525-6561-E96884D5F2EE}"/>
                </a:ext>
              </a:extLst>
            </p:cNvPr>
            <p:cNvSpPr/>
            <p:nvPr/>
          </p:nvSpPr>
          <p:spPr>
            <a:xfrm>
              <a:off x="3041419" y="2834209"/>
              <a:ext cx="289325" cy="290176"/>
            </a:xfrm>
            <a:custGeom>
              <a:avLst/>
              <a:gdLst>
                <a:gd name="connsiteX0" fmla="*/ 144597 w 289325"/>
                <a:gd name="connsiteY0" fmla="*/ 0 h 290176"/>
                <a:gd name="connsiteX1" fmla="*/ 7301 w 289325"/>
                <a:gd name="connsiteY1" fmla="*/ 99729 h 290176"/>
                <a:gd name="connsiteX2" fmla="*/ 99406 w 289325"/>
                <a:gd name="connsiteY2" fmla="*/ 282901 h 290176"/>
                <a:gd name="connsiteX3" fmla="*/ 143164 w 289325"/>
                <a:gd name="connsiteY3" fmla="*/ 290169 h 290176"/>
                <a:gd name="connsiteX4" fmla="*/ 281562 w 289325"/>
                <a:gd name="connsiteY4" fmla="*/ 192002 h 290176"/>
                <a:gd name="connsiteX5" fmla="*/ 282993 w 289325"/>
                <a:gd name="connsiteY5" fmla="*/ 102644 h 290176"/>
                <a:gd name="connsiteX6" fmla="*/ 144597 w 289325"/>
                <a:gd name="connsiteY6" fmla="*/ 0 h 290176"/>
                <a:gd name="connsiteX7" fmla="*/ 47696 w 289325"/>
                <a:gd name="connsiteY7" fmla="*/ 73948 h 290176"/>
                <a:gd name="connsiteX8" fmla="*/ 143808 w 289325"/>
                <a:gd name="connsiteY8" fmla="*/ 73948 h 290176"/>
                <a:gd name="connsiteX9" fmla="*/ 167659 w 289325"/>
                <a:gd name="connsiteY9" fmla="*/ 129196 h 290176"/>
                <a:gd name="connsiteX10" fmla="*/ 143787 w 289325"/>
                <a:gd name="connsiteY10" fmla="*/ 129196 h 290176"/>
                <a:gd name="connsiteX11" fmla="*/ 143787 w 289325"/>
                <a:gd name="connsiteY11" fmla="*/ 114286 h 290176"/>
                <a:gd name="connsiteX12" fmla="*/ 47696 w 289325"/>
                <a:gd name="connsiteY12" fmla="*/ 114286 h 290176"/>
                <a:gd name="connsiteX13" fmla="*/ 47696 w 289325"/>
                <a:gd name="connsiteY13" fmla="*/ 73948 h 290176"/>
                <a:gd name="connsiteX14" fmla="*/ 144597 w 289325"/>
                <a:gd name="connsiteY14" fmla="*/ 282797 h 290176"/>
                <a:gd name="connsiteX15" fmla="*/ 144597 w 289325"/>
                <a:gd name="connsiteY15" fmla="*/ 282777 h 290176"/>
                <a:gd name="connsiteX16" fmla="*/ 143808 w 289325"/>
                <a:gd name="connsiteY16" fmla="*/ 282777 h 290176"/>
                <a:gd name="connsiteX17" fmla="*/ 143808 w 289325"/>
                <a:gd name="connsiteY17" fmla="*/ 217575 h 290176"/>
                <a:gd name="connsiteX18" fmla="*/ 47696 w 289325"/>
                <a:gd name="connsiteY18" fmla="*/ 217575 h 290176"/>
                <a:gd name="connsiteX19" fmla="*/ 47696 w 289325"/>
                <a:gd name="connsiteY19" fmla="*/ 129132 h 290176"/>
                <a:gd name="connsiteX20" fmla="*/ 143600 w 289325"/>
                <a:gd name="connsiteY20" fmla="*/ 129132 h 290176"/>
                <a:gd name="connsiteX21" fmla="*/ 143600 w 289325"/>
                <a:gd name="connsiteY21" fmla="*/ 167846 h 290176"/>
                <a:gd name="connsiteX22" fmla="*/ 184204 w 289325"/>
                <a:gd name="connsiteY22" fmla="*/ 167846 h 290176"/>
                <a:gd name="connsiteX23" fmla="*/ 204755 w 289325"/>
                <a:gd name="connsiteY23" fmla="*/ 215513 h 290176"/>
                <a:gd name="connsiteX24" fmla="*/ 248638 w 289325"/>
                <a:gd name="connsiteY24" fmla="*/ 215513 h 290176"/>
                <a:gd name="connsiteX25" fmla="*/ 187339 w 289325"/>
                <a:gd name="connsiteY25" fmla="*/ 73740 h 290176"/>
                <a:gd name="connsiteX26" fmla="*/ 143787 w 289325"/>
                <a:gd name="connsiteY26" fmla="*/ 73740 h 290176"/>
                <a:gd name="connsiteX27" fmla="*/ 143787 w 289325"/>
                <a:gd name="connsiteY27" fmla="*/ 7685 h 290176"/>
                <a:gd name="connsiteX28" fmla="*/ 144597 w 289325"/>
                <a:gd name="connsiteY28" fmla="*/ 7685 h 290176"/>
                <a:gd name="connsiteX29" fmla="*/ 279983 w 289325"/>
                <a:gd name="connsiteY29" fmla="*/ 145251 h 290176"/>
                <a:gd name="connsiteX30" fmla="*/ 144597 w 289325"/>
                <a:gd name="connsiteY30" fmla="*/ 282797 h 29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9325" h="290176">
                  <a:moveTo>
                    <a:pt x="144597" y="0"/>
                  </a:moveTo>
                  <a:cubicBezTo>
                    <a:pt x="82177" y="42"/>
                    <a:pt x="26814" y="40255"/>
                    <a:pt x="7301" y="99729"/>
                  </a:cubicBezTo>
                  <a:cubicBezTo>
                    <a:pt x="-17692" y="175821"/>
                    <a:pt x="23555" y="257849"/>
                    <a:pt x="99406" y="282901"/>
                  </a:cubicBezTo>
                  <a:cubicBezTo>
                    <a:pt x="113542" y="287566"/>
                    <a:pt x="128301" y="290023"/>
                    <a:pt x="143164" y="290169"/>
                  </a:cubicBezTo>
                  <a:cubicBezTo>
                    <a:pt x="205585" y="290835"/>
                    <a:pt x="261363" y="251248"/>
                    <a:pt x="281562" y="192002"/>
                  </a:cubicBezTo>
                  <a:cubicBezTo>
                    <a:pt x="291401" y="163118"/>
                    <a:pt x="291899" y="131839"/>
                    <a:pt x="282993" y="102644"/>
                  </a:cubicBezTo>
                  <a:cubicBezTo>
                    <a:pt x="264352" y="41649"/>
                    <a:pt x="208200" y="0"/>
                    <a:pt x="144597" y="0"/>
                  </a:cubicBezTo>
                  <a:close/>
                  <a:moveTo>
                    <a:pt x="47696" y="73948"/>
                  </a:moveTo>
                  <a:lnTo>
                    <a:pt x="143808" y="73948"/>
                  </a:lnTo>
                  <a:lnTo>
                    <a:pt x="167659" y="129196"/>
                  </a:lnTo>
                  <a:lnTo>
                    <a:pt x="143787" y="129196"/>
                  </a:lnTo>
                  <a:lnTo>
                    <a:pt x="143787" y="114286"/>
                  </a:lnTo>
                  <a:lnTo>
                    <a:pt x="47696" y="114286"/>
                  </a:lnTo>
                  <a:lnTo>
                    <a:pt x="47696" y="73948"/>
                  </a:lnTo>
                  <a:close/>
                  <a:moveTo>
                    <a:pt x="144597" y="282797"/>
                  </a:moveTo>
                  <a:lnTo>
                    <a:pt x="144597" y="282777"/>
                  </a:lnTo>
                  <a:lnTo>
                    <a:pt x="143808" y="282777"/>
                  </a:lnTo>
                  <a:lnTo>
                    <a:pt x="143808" y="217575"/>
                  </a:lnTo>
                  <a:lnTo>
                    <a:pt x="47696" y="217575"/>
                  </a:lnTo>
                  <a:lnTo>
                    <a:pt x="47696" y="129132"/>
                  </a:lnTo>
                  <a:lnTo>
                    <a:pt x="143600" y="129132"/>
                  </a:lnTo>
                  <a:lnTo>
                    <a:pt x="143600" y="167846"/>
                  </a:lnTo>
                  <a:lnTo>
                    <a:pt x="184204" y="167846"/>
                  </a:lnTo>
                  <a:lnTo>
                    <a:pt x="204755" y="215513"/>
                  </a:lnTo>
                  <a:lnTo>
                    <a:pt x="248638" y="215513"/>
                  </a:lnTo>
                  <a:lnTo>
                    <a:pt x="187339" y="73740"/>
                  </a:lnTo>
                  <a:lnTo>
                    <a:pt x="143787" y="73740"/>
                  </a:lnTo>
                  <a:lnTo>
                    <a:pt x="143787" y="7685"/>
                  </a:lnTo>
                  <a:lnTo>
                    <a:pt x="144597" y="7685"/>
                  </a:lnTo>
                  <a:cubicBezTo>
                    <a:pt x="219639" y="8643"/>
                    <a:pt x="279963" y="69950"/>
                    <a:pt x="279983" y="145251"/>
                  </a:cubicBezTo>
                  <a:cubicBezTo>
                    <a:pt x="279983" y="220552"/>
                    <a:pt x="219639" y="281860"/>
                    <a:pt x="144597" y="282797"/>
                  </a:cubicBez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44" name="Freeform 1156">
              <a:extLst>
                <a:ext uri="{FF2B5EF4-FFF2-40B4-BE49-F238E27FC236}">
                  <a16:creationId xmlns:a16="http://schemas.microsoft.com/office/drawing/2014/main" id="{D015A241-47C9-9FB9-EA12-A765C7821520}"/>
                </a:ext>
              </a:extLst>
            </p:cNvPr>
            <p:cNvSpPr/>
            <p:nvPr/>
          </p:nvSpPr>
          <p:spPr>
            <a:xfrm>
              <a:off x="4385393" y="2984021"/>
              <a:ext cx="78113" cy="11245"/>
            </a:xfrm>
            <a:custGeom>
              <a:avLst/>
              <a:gdLst>
                <a:gd name="connsiteX0" fmla="*/ 0 w 78113"/>
                <a:gd name="connsiteY0" fmla="*/ 11245 h 11245"/>
                <a:gd name="connsiteX1" fmla="*/ 75787 w 78113"/>
                <a:gd name="connsiteY1" fmla="*/ 11245 h 11245"/>
                <a:gd name="connsiteX2" fmla="*/ 78113 w 78113"/>
                <a:gd name="connsiteY2" fmla="*/ 0 h 11245"/>
                <a:gd name="connsiteX3" fmla="*/ 2326 w 78113"/>
                <a:gd name="connsiteY3" fmla="*/ 0 h 11245"/>
                <a:gd name="connsiteX4" fmla="*/ 0 w 78113"/>
                <a:gd name="connsiteY4" fmla="*/ 11245 h 1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13" h="11245">
                  <a:moveTo>
                    <a:pt x="0" y="11245"/>
                  </a:moveTo>
                  <a:lnTo>
                    <a:pt x="75787" y="11245"/>
                  </a:lnTo>
                  <a:lnTo>
                    <a:pt x="78113" y="0"/>
                  </a:lnTo>
                  <a:lnTo>
                    <a:pt x="2326" y="0"/>
                  </a:lnTo>
                  <a:lnTo>
                    <a:pt x="0" y="11245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45" name="Freeform 1157">
              <a:extLst>
                <a:ext uri="{FF2B5EF4-FFF2-40B4-BE49-F238E27FC236}">
                  <a16:creationId xmlns:a16="http://schemas.microsoft.com/office/drawing/2014/main" id="{6118ABDE-8F09-0C66-4CB0-8A6676357079}"/>
                </a:ext>
              </a:extLst>
            </p:cNvPr>
            <p:cNvSpPr/>
            <p:nvPr/>
          </p:nvSpPr>
          <p:spPr>
            <a:xfrm>
              <a:off x="4389315" y="2965050"/>
              <a:ext cx="78141" cy="11224"/>
            </a:xfrm>
            <a:custGeom>
              <a:avLst/>
              <a:gdLst>
                <a:gd name="connsiteX0" fmla="*/ 0 w 78141"/>
                <a:gd name="connsiteY0" fmla="*/ 11224 h 11224"/>
                <a:gd name="connsiteX1" fmla="*/ 75797 w 78141"/>
                <a:gd name="connsiteY1" fmla="*/ 11224 h 11224"/>
                <a:gd name="connsiteX2" fmla="*/ 78142 w 78141"/>
                <a:gd name="connsiteY2" fmla="*/ 0 h 11224"/>
                <a:gd name="connsiteX3" fmla="*/ 2326 w 78141"/>
                <a:gd name="connsiteY3" fmla="*/ 0 h 11224"/>
                <a:gd name="connsiteX4" fmla="*/ 0 w 78141"/>
                <a:gd name="connsiteY4" fmla="*/ 11224 h 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41" h="11224">
                  <a:moveTo>
                    <a:pt x="0" y="11224"/>
                  </a:moveTo>
                  <a:lnTo>
                    <a:pt x="75797" y="11224"/>
                  </a:lnTo>
                  <a:lnTo>
                    <a:pt x="78142" y="0"/>
                  </a:lnTo>
                  <a:lnTo>
                    <a:pt x="2326" y="0"/>
                  </a:lnTo>
                  <a:lnTo>
                    <a:pt x="0" y="11224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46" name="Freeform 1158">
              <a:extLst>
                <a:ext uri="{FF2B5EF4-FFF2-40B4-BE49-F238E27FC236}">
                  <a16:creationId xmlns:a16="http://schemas.microsoft.com/office/drawing/2014/main" id="{1E066216-B94E-C58B-D566-D455C70350D5}"/>
                </a:ext>
              </a:extLst>
            </p:cNvPr>
            <p:cNvSpPr/>
            <p:nvPr/>
          </p:nvSpPr>
          <p:spPr>
            <a:xfrm>
              <a:off x="4393246" y="2946100"/>
              <a:ext cx="78132" cy="11223"/>
            </a:xfrm>
            <a:custGeom>
              <a:avLst/>
              <a:gdLst>
                <a:gd name="connsiteX0" fmla="*/ 0 w 78132"/>
                <a:gd name="connsiteY0" fmla="*/ 11223 h 11223"/>
                <a:gd name="connsiteX1" fmla="*/ 75806 w 78132"/>
                <a:gd name="connsiteY1" fmla="*/ 11223 h 11223"/>
                <a:gd name="connsiteX2" fmla="*/ 78132 w 78132"/>
                <a:gd name="connsiteY2" fmla="*/ 0 h 11223"/>
                <a:gd name="connsiteX3" fmla="*/ 2345 w 78132"/>
                <a:gd name="connsiteY3" fmla="*/ 0 h 11223"/>
                <a:gd name="connsiteX4" fmla="*/ 0 w 78132"/>
                <a:gd name="connsiteY4" fmla="*/ 11223 h 11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32" h="11223">
                  <a:moveTo>
                    <a:pt x="0" y="11223"/>
                  </a:moveTo>
                  <a:lnTo>
                    <a:pt x="75806" y="11223"/>
                  </a:lnTo>
                  <a:lnTo>
                    <a:pt x="78132" y="0"/>
                  </a:lnTo>
                  <a:lnTo>
                    <a:pt x="2345" y="0"/>
                  </a:lnTo>
                  <a:lnTo>
                    <a:pt x="0" y="11223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47" name="Freeform 1159">
              <a:extLst>
                <a:ext uri="{FF2B5EF4-FFF2-40B4-BE49-F238E27FC236}">
                  <a16:creationId xmlns:a16="http://schemas.microsoft.com/office/drawing/2014/main" id="{C2E5D171-1ABB-3784-368D-18AC5E86E7C3}"/>
                </a:ext>
              </a:extLst>
            </p:cNvPr>
            <p:cNvSpPr/>
            <p:nvPr/>
          </p:nvSpPr>
          <p:spPr>
            <a:xfrm>
              <a:off x="4397167" y="2927086"/>
              <a:ext cx="78113" cy="11267"/>
            </a:xfrm>
            <a:custGeom>
              <a:avLst/>
              <a:gdLst>
                <a:gd name="connsiteX0" fmla="*/ 0 w 78113"/>
                <a:gd name="connsiteY0" fmla="*/ 11267 h 11267"/>
                <a:gd name="connsiteX1" fmla="*/ 75787 w 78113"/>
                <a:gd name="connsiteY1" fmla="*/ 11267 h 11267"/>
                <a:gd name="connsiteX2" fmla="*/ 78113 w 78113"/>
                <a:gd name="connsiteY2" fmla="*/ 0 h 11267"/>
                <a:gd name="connsiteX3" fmla="*/ 2326 w 78113"/>
                <a:gd name="connsiteY3" fmla="*/ 0 h 11267"/>
                <a:gd name="connsiteX4" fmla="*/ 0 w 78113"/>
                <a:gd name="connsiteY4" fmla="*/ 11267 h 1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13" h="11267">
                  <a:moveTo>
                    <a:pt x="0" y="11267"/>
                  </a:moveTo>
                  <a:lnTo>
                    <a:pt x="75787" y="11267"/>
                  </a:lnTo>
                  <a:lnTo>
                    <a:pt x="78113" y="0"/>
                  </a:lnTo>
                  <a:lnTo>
                    <a:pt x="2326" y="0"/>
                  </a:lnTo>
                  <a:lnTo>
                    <a:pt x="0" y="11267"/>
                  </a:lnTo>
                  <a:close/>
                </a:path>
              </a:pathLst>
            </a:custGeom>
            <a:solidFill>
              <a:srgbClr val="2E47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</p:grpSp>
      <p:grpSp>
        <p:nvGrpSpPr>
          <p:cNvPr id="14" name="Group 1238">
            <a:extLst>
              <a:ext uri="{FF2B5EF4-FFF2-40B4-BE49-F238E27FC236}">
                <a16:creationId xmlns:a16="http://schemas.microsoft.com/office/drawing/2014/main" id="{982DFF62-8AD2-C574-6908-BE46F0EC3309}"/>
              </a:ext>
            </a:extLst>
          </p:cNvPr>
          <p:cNvGrpSpPr>
            <a:grpSpLocks noChangeAspect="1"/>
          </p:cNvGrpSpPr>
          <p:nvPr/>
        </p:nvGrpSpPr>
        <p:grpSpPr>
          <a:xfrm>
            <a:off x="3392756" y="5482487"/>
            <a:ext cx="1386931" cy="104843"/>
            <a:chOff x="5221766" y="1862119"/>
            <a:chExt cx="7672114" cy="737230"/>
          </a:xfrm>
        </p:grpSpPr>
        <p:sp>
          <p:nvSpPr>
            <p:cNvPr id="95" name="Freeform 1239">
              <a:extLst>
                <a:ext uri="{FF2B5EF4-FFF2-40B4-BE49-F238E27FC236}">
                  <a16:creationId xmlns:a16="http://schemas.microsoft.com/office/drawing/2014/main" id="{699E1CD9-D80B-91C4-6FA6-12816D8ECF4F}"/>
                </a:ext>
              </a:extLst>
            </p:cNvPr>
            <p:cNvSpPr/>
            <p:nvPr/>
          </p:nvSpPr>
          <p:spPr>
            <a:xfrm>
              <a:off x="5221766" y="1866672"/>
              <a:ext cx="739342" cy="728032"/>
            </a:xfrm>
            <a:custGeom>
              <a:avLst/>
              <a:gdLst>
                <a:gd name="connsiteX0" fmla="*/ 0 w 739342"/>
                <a:gd name="connsiteY0" fmla="*/ 728033 h 728032"/>
                <a:gd name="connsiteX1" fmla="*/ 739342 w 739342"/>
                <a:gd name="connsiteY1" fmla="*/ 728033 h 728032"/>
                <a:gd name="connsiteX2" fmla="*/ 739342 w 739342"/>
                <a:gd name="connsiteY2" fmla="*/ 0 h 728032"/>
                <a:gd name="connsiteX3" fmla="*/ 0 w 739342"/>
                <a:gd name="connsiteY3" fmla="*/ 0 h 728032"/>
                <a:gd name="connsiteX4" fmla="*/ 0 w 739342"/>
                <a:gd name="connsiteY4" fmla="*/ 728033 h 728032"/>
                <a:gd name="connsiteX5" fmla="*/ 366034 w 739342"/>
                <a:gd name="connsiteY5" fmla="*/ 143739 h 728032"/>
                <a:gd name="connsiteX6" fmla="*/ 372450 w 739342"/>
                <a:gd name="connsiteY6" fmla="*/ 143309 h 728032"/>
                <a:gd name="connsiteX7" fmla="*/ 532892 w 739342"/>
                <a:gd name="connsiteY7" fmla="*/ 557723 h 728032"/>
                <a:gd name="connsiteX8" fmla="*/ 205807 w 739342"/>
                <a:gd name="connsiteY8" fmla="*/ 557723 h 728032"/>
                <a:gd name="connsiteX9" fmla="*/ 366034 w 739342"/>
                <a:gd name="connsiteY9" fmla="*/ 143739 h 72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342" h="728032">
                  <a:moveTo>
                    <a:pt x="0" y="728033"/>
                  </a:moveTo>
                  <a:lnTo>
                    <a:pt x="739342" y="728033"/>
                  </a:lnTo>
                  <a:lnTo>
                    <a:pt x="739342" y="0"/>
                  </a:lnTo>
                  <a:lnTo>
                    <a:pt x="0" y="0"/>
                  </a:lnTo>
                  <a:lnTo>
                    <a:pt x="0" y="728033"/>
                  </a:lnTo>
                  <a:close/>
                  <a:moveTo>
                    <a:pt x="366034" y="143739"/>
                  </a:moveTo>
                  <a:cubicBezTo>
                    <a:pt x="368173" y="143595"/>
                    <a:pt x="370311" y="143453"/>
                    <a:pt x="372450" y="143309"/>
                  </a:cubicBezTo>
                  <a:cubicBezTo>
                    <a:pt x="425567" y="280507"/>
                    <a:pt x="478683" y="417704"/>
                    <a:pt x="532892" y="557723"/>
                  </a:cubicBezTo>
                  <a:lnTo>
                    <a:pt x="205807" y="557723"/>
                  </a:lnTo>
                  <a:cubicBezTo>
                    <a:pt x="259545" y="418877"/>
                    <a:pt x="312790" y="281309"/>
                    <a:pt x="366034" y="143739"/>
                  </a:cubicBezTo>
                  <a:close/>
                </a:path>
              </a:pathLst>
            </a:custGeom>
            <a:solidFill>
              <a:srgbClr val="07142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96" name="Freeform 1240">
              <a:extLst>
                <a:ext uri="{FF2B5EF4-FFF2-40B4-BE49-F238E27FC236}">
                  <a16:creationId xmlns:a16="http://schemas.microsoft.com/office/drawing/2014/main" id="{E3A8FA87-ABFC-2F7D-25D5-AD9A4E2EEC17}"/>
                </a:ext>
              </a:extLst>
            </p:cNvPr>
            <p:cNvSpPr/>
            <p:nvPr/>
          </p:nvSpPr>
          <p:spPr>
            <a:xfrm>
              <a:off x="9181640" y="1865228"/>
              <a:ext cx="645260" cy="731160"/>
            </a:xfrm>
            <a:custGeom>
              <a:avLst/>
              <a:gdLst>
                <a:gd name="connsiteX0" fmla="*/ 500096 w 645260"/>
                <a:gd name="connsiteY0" fmla="*/ 31218 h 731160"/>
                <a:gd name="connsiteX1" fmla="*/ 499725 w 645260"/>
                <a:gd name="connsiteY1" fmla="*/ 445081 h 731160"/>
                <a:gd name="connsiteX2" fmla="*/ 485820 w 645260"/>
                <a:gd name="connsiteY2" fmla="*/ 487073 h 731160"/>
                <a:gd name="connsiteX3" fmla="*/ 451949 w 645260"/>
                <a:gd name="connsiteY3" fmla="*/ 456600 h 731160"/>
                <a:gd name="connsiteX4" fmla="*/ 203343 w 645260"/>
                <a:gd name="connsiteY4" fmla="*/ 20502 h 731160"/>
                <a:gd name="connsiteX5" fmla="*/ 183300 w 645260"/>
                <a:gd name="connsiteY5" fmla="*/ 1025 h 731160"/>
                <a:gd name="connsiteX6" fmla="*/ 0 w 645260"/>
                <a:gd name="connsiteY6" fmla="*/ 136 h 731160"/>
                <a:gd name="connsiteX7" fmla="*/ 0 w 645260"/>
                <a:gd name="connsiteY7" fmla="*/ 729707 h 731160"/>
                <a:gd name="connsiteX8" fmla="*/ 144736 w 645260"/>
                <a:gd name="connsiteY8" fmla="*/ 729707 h 731160"/>
                <a:gd name="connsiteX9" fmla="*/ 144736 w 645260"/>
                <a:gd name="connsiteY9" fmla="*/ 700348 h 731160"/>
                <a:gd name="connsiteX10" fmla="*/ 145041 w 645260"/>
                <a:gd name="connsiteY10" fmla="*/ 286486 h 731160"/>
                <a:gd name="connsiteX11" fmla="*/ 159431 w 645260"/>
                <a:gd name="connsiteY11" fmla="*/ 244379 h 731160"/>
                <a:gd name="connsiteX12" fmla="*/ 193397 w 645260"/>
                <a:gd name="connsiteY12" fmla="*/ 274441 h 731160"/>
                <a:gd name="connsiteX13" fmla="*/ 443079 w 645260"/>
                <a:gd name="connsiteY13" fmla="*/ 712645 h 731160"/>
                <a:gd name="connsiteX14" fmla="*/ 461952 w 645260"/>
                <a:gd name="connsiteY14" fmla="*/ 730249 h 731160"/>
                <a:gd name="connsiteX15" fmla="*/ 645261 w 645260"/>
                <a:gd name="connsiteY15" fmla="*/ 731049 h 731160"/>
                <a:gd name="connsiteX16" fmla="*/ 645261 w 645260"/>
                <a:gd name="connsiteY16" fmla="*/ 1763 h 731160"/>
                <a:gd name="connsiteX17" fmla="*/ 500096 w 645260"/>
                <a:gd name="connsiteY17" fmla="*/ 1763 h 731160"/>
                <a:gd name="connsiteX18" fmla="*/ 500096 w 645260"/>
                <a:gd name="connsiteY18" fmla="*/ 31218 h 73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5260" h="731160">
                  <a:moveTo>
                    <a:pt x="500096" y="31218"/>
                  </a:moveTo>
                  <a:cubicBezTo>
                    <a:pt x="500096" y="169173"/>
                    <a:pt x="500363" y="307129"/>
                    <a:pt x="499725" y="445081"/>
                  </a:cubicBezTo>
                  <a:cubicBezTo>
                    <a:pt x="499649" y="459940"/>
                    <a:pt x="508842" y="482000"/>
                    <a:pt x="485820" y="487073"/>
                  </a:cubicBezTo>
                  <a:cubicBezTo>
                    <a:pt x="464816" y="491702"/>
                    <a:pt x="459753" y="470274"/>
                    <a:pt x="451949" y="456600"/>
                  </a:cubicBezTo>
                  <a:cubicBezTo>
                    <a:pt x="368979" y="311289"/>
                    <a:pt x="286456" y="165730"/>
                    <a:pt x="203343" y="20502"/>
                  </a:cubicBezTo>
                  <a:cubicBezTo>
                    <a:pt x="198784" y="12530"/>
                    <a:pt x="190238" y="1200"/>
                    <a:pt x="183300" y="1025"/>
                  </a:cubicBezTo>
                  <a:cubicBezTo>
                    <a:pt x="122599" y="-513"/>
                    <a:pt x="61842" y="136"/>
                    <a:pt x="0" y="136"/>
                  </a:cubicBezTo>
                  <a:lnTo>
                    <a:pt x="0" y="729707"/>
                  </a:lnTo>
                  <a:lnTo>
                    <a:pt x="144736" y="729707"/>
                  </a:lnTo>
                  <a:lnTo>
                    <a:pt x="144736" y="700348"/>
                  </a:lnTo>
                  <a:cubicBezTo>
                    <a:pt x="144727" y="562393"/>
                    <a:pt x="144498" y="424438"/>
                    <a:pt x="145041" y="286486"/>
                  </a:cubicBezTo>
                  <a:cubicBezTo>
                    <a:pt x="145098" y="271384"/>
                    <a:pt x="137180" y="249705"/>
                    <a:pt x="159431" y="244379"/>
                  </a:cubicBezTo>
                  <a:cubicBezTo>
                    <a:pt x="180749" y="239274"/>
                    <a:pt x="185641" y="260850"/>
                    <a:pt x="193397" y="274441"/>
                  </a:cubicBezTo>
                  <a:cubicBezTo>
                    <a:pt x="276748" y="420441"/>
                    <a:pt x="359623" y="566704"/>
                    <a:pt x="443079" y="712645"/>
                  </a:cubicBezTo>
                  <a:cubicBezTo>
                    <a:pt x="447257" y="719957"/>
                    <a:pt x="455432" y="730104"/>
                    <a:pt x="461952" y="730249"/>
                  </a:cubicBezTo>
                  <a:cubicBezTo>
                    <a:pt x="522709" y="731599"/>
                    <a:pt x="583504" y="731049"/>
                    <a:pt x="645261" y="731049"/>
                  </a:cubicBezTo>
                  <a:lnTo>
                    <a:pt x="645261" y="1763"/>
                  </a:lnTo>
                  <a:lnTo>
                    <a:pt x="500096" y="1763"/>
                  </a:lnTo>
                  <a:lnTo>
                    <a:pt x="500096" y="31218"/>
                  </a:lnTo>
                  <a:close/>
                </a:path>
              </a:pathLst>
            </a:custGeom>
            <a:solidFill>
              <a:srgbClr val="07142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13" name="Freeform 1241">
              <a:extLst>
                <a:ext uri="{FF2B5EF4-FFF2-40B4-BE49-F238E27FC236}">
                  <a16:creationId xmlns:a16="http://schemas.microsoft.com/office/drawing/2014/main" id="{57D97188-3F1F-F9DD-B917-737EA960810E}"/>
                </a:ext>
              </a:extLst>
            </p:cNvPr>
            <p:cNvSpPr/>
            <p:nvPr/>
          </p:nvSpPr>
          <p:spPr>
            <a:xfrm>
              <a:off x="12266776" y="1865256"/>
              <a:ext cx="627104" cy="730033"/>
            </a:xfrm>
            <a:custGeom>
              <a:avLst/>
              <a:gdLst>
                <a:gd name="connsiteX0" fmla="*/ 623886 w 627104"/>
                <a:gd name="connsiteY0" fmla="*/ 214584 h 730033"/>
                <a:gd name="connsiteX1" fmla="*/ 619394 w 627104"/>
                <a:gd name="connsiteY1" fmla="*/ 98411 h 730033"/>
                <a:gd name="connsiteX2" fmla="*/ 538889 w 627104"/>
                <a:gd name="connsiteY2" fmla="*/ 13547 h 730033"/>
                <a:gd name="connsiteX3" fmla="*/ 537214 w 627104"/>
                <a:gd name="connsiteY3" fmla="*/ 11902 h 730033"/>
                <a:gd name="connsiteX4" fmla="*/ 508139 w 627104"/>
                <a:gd name="connsiteY4" fmla="*/ 568 h 730033"/>
                <a:gd name="connsiteX5" fmla="*/ 115862 w 627104"/>
                <a:gd name="connsiteY5" fmla="*/ 575 h 730033"/>
                <a:gd name="connsiteX6" fmla="*/ 87178 w 627104"/>
                <a:gd name="connsiteY6" fmla="*/ 12324 h 730033"/>
                <a:gd name="connsiteX7" fmla="*/ 17522 w 627104"/>
                <a:gd name="connsiteY7" fmla="*/ 79734 h 730033"/>
                <a:gd name="connsiteX8" fmla="*/ 0 w 627104"/>
                <a:gd name="connsiteY8" fmla="*/ 120647 h 730033"/>
                <a:gd name="connsiteX9" fmla="*/ 391 w 627104"/>
                <a:gd name="connsiteY9" fmla="*/ 703968 h 730033"/>
                <a:gd name="connsiteX10" fmla="*/ 391 w 627104"/>
                <a:gd name="connsiteY10" fmla="*/ 730033 h 730033"/>
                <a:gd name="connsiteX11" fmla="*/ 153064 w 627104"/>
                <a:gd name="connsiteY11" fmla="*/ 730033 h 730033"/>
                <a:gd name="connsiteX12" fmla="*/ 153122 w 627104"/>
                <a:gd name="connsiteY12" fmla="*/ 506515 h 730033"/>
                <a:gd name="connsiteX13" fmla="*/ 199080 w 627104"/>
                <a:gd name="connsiteY13" fmla="*/ 461274 h 730033"/>
                <a:gd name="connsiteX14" fmla="*/ 422561 w 627104"/>
                <a:gd name="connsiteY14" fmla="*/ 461252 h 730033"/>
                <a:gd name="connsiteX15" fmla="*/ 471212 w 627104"/>
                <a:gd name="connsiteY15" fmla="*/ 508863 h 730033"/>
                <a:gd name="connsiteX16" fmla="*/ 471251 w 627104"/>
                <a:gd name="connsiteY16" fmla="*/ 704089 h 730033"/>
                <a:gd name="connsiteX17" fmla="*/ 471251 w 627104"/>
                <a:gd name="connsiteY17" fmla="*/ 729064 h 730033"/>
                <a:gd name="connsiteX18" fmla="*/ 623953 w 627104"/>
                <a:gd name="connsiteY18" fmla="*/ 729064 h 730033"/>
                <a:gd name="connsiteX19" fmla="*/ 623953 w 627104"/>
                <a:gd name="connsiteY19" fmla="*/ 699118 h 730033"/>
                <a:gd name="connsiteX20" fmla="*/ 623886 w 627104"/>
                <a:gd name="connsiteY20" fmla="*/ 214584 h 730033"/>
                <a:gd name="connsiteX21" fmla="*/ 471117 w 627104"/>
                <a:gd name="connsiteY21" fmla="*/ 297102 h 730033"/>
                <a:gd name="connsiteX22" fmla="*/ 430479 w 627104"/>
                <a:gd name="connsiteY22" fmla="*/ 338184 h 730033"/>
                <a:gd name="connsiteX23" fmla="*/ 193208 w 627104"/>
                <a:gd name="connsiteY23" fmla="*/ 338188 h 730033"/>
                <a:gd name="connsiteX24" fmla="*/ 153046 w 627104"/>
                <a:gd name="connsiteY24" fmla="*/ 296971 h 730033"/>
                <a:gd name="connsiteX25" fmla="*/ 153017 w 627104"/>
                <a:gd name="connsiteY25" fmla="*/ 184296 h 730033"/>
                <a:gd name="connsiteX26" fmla="*/ 196910 w 627104"/>
                <a:gd name="connsiteY26" fmla="*/ 141905 h 730033"/>
                <a:gd name="connsiteX27" fmla="*/ 310802 w 627104"/>
                <a:gd name="connsiteY27" fmla="*/ 141825 h 730033"/>
                <a:gd name="connsiteX28" fmla="*/ 424693 w 627104"/>
                <a:gd name="connsiteY28" fmla="*/ 141876 h 730033"/>
                <a:gd name="connsiteX29" fmla="*/ 471193 w 627104"/>
                <a:gd name="connsiteY29" fmla="*/ 186775 h 730033"/>
                <a:gd name="connsiteX30" fmla="*/ 471117 w 627104"/>
                <a:gd name="connsiteY30" fmla="*/ 297102 h 73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7104" h="730033">
                  <a:moveTo>
                    <a:pt x="623886" y="214584"/>
                  </a:moveTo>
                  <a:cubicBezTo>
                    <a:pt x="623848" y="175444"/>
                    <a:pt x="633575" y="131890"/>
                    <a:pt x="619394" y="98411"/>
                  </a:cubicBezTo>
                  <a:cubicBezTo>
                    <a:pt x="605204" y="64885"/>
                    <a:pt x="566726" y="41421"/>
                    <a:pt x="538889" y="13547"/>
                  </a:cubicBezTo>
                  <a:cubicBezTo>
                    <a:pt x="538337" y="12990"/>
                    <a:pt x="537889" y="12178"/>
                    <a:pt x="537214" y="11902"/>
                  </a:cubicBezTo>
                  <a:cubicBezTo>
                    <a:pt x="527535" y="7913"/>
                    <a:pt x="517856" y="625"/>
                    <a:pt x="508139" y="568"/>
                  </a:cubicBezTo>
                  <a:cubicBezTo>
                    <a:pt x="377383" y="-191"/>
                    <a:pt x="246618" y="-190"/>
                    <a:pt x="115862" y="575"/>
                  </a:cubicBezTo>
                  <a:cubicBezTo>
                    <a:pt x="106155" y="630"/>
                    <a:pt x="94458" y="5762"/>
                    <a:pt x="87178" y="12324"/>
                  </a:cubicBezTo>
                  <a:cubicBezTo>
                    <a:pt x="63175" y="33938"/>
                    <a:pt x="41353" y="57920"/>
                    <a:pt x="17522" y="79734"/>
                  </a:cubicBezTo>
                  <a:cubicBezTo>
                    <a:pt x="4883" y="91295"/>
                    <a:pt x="-56" y="103398"/>
                    <a:pt x="0" y="120647"/>
                  </a:cubicBezTo>
                  <a:cubicBezTo>
                    <a:pt x="629" y="315086"/>
                    <a:pt x="391" y="509528"/>
                    <a:pt x="391" y="703968"/>
                  </a:cubicBezTo>
                  <a:cubicBezTo>
                    <a:pt x="391" y="712313"/>
                    <a:pt x="391" y="720660"/>
                    <a:pt x="391" y="730033"/>
                  </a:cubicBezTo>
                  <a:lnTo>
                    <a:pt x="153064" y="730033"/>
                  </a:lnTo>
                  <a:cubicBezTo>
                    <a:pt x="153064" y="653676"/>
                    <a:pt x="152951" y="580095"/>
                    <a:pt x="153122" y="506515"/>
                  </a:cubicBezTo>
                  <a:cubicBezTo>
                    <a:pt x="153198" y="473206"/>
                    <a:pt x="165094" y="461383"/>
                    <a:pt x="199080" y="461274"/>
                  </a:cubicBezTo>
                  <a:cubicBezTo>
                    <a:pt x="273571" y="461034"/>
                    <a:pt x="348061" y="461081"/>
                    <a:pt x="422561" y="461252"/>
                  </a:cubicBezTo>
                  <a:cubicBezTo>
                    <a:pt x="459459" y="461337"/>
                    <a:pt x="471136" y="472851"/>
                    <a:pt x="471212" y="508863"/>
                  </a:cubicBezTo>
                  <a:cubicBezTo>
                    <a:pt x="471336" y="573938"/>
                    <a:pt x="471251" y="639014"/>
                    <a:pt x="471251" y="704089"/>
                  </a:cubicBezTo>
                  <a:cubicBezTo>
                    <a:pt x="471251" y="712415"/>
                    <a:pt x="471251" y="720741"/>
                    <a:pt x="471251" y="729064"/>
                  </a:cubicBezTo>
                  <a:lnTo>
                    <a:pt x="623953" y="729064"/>
                  </a:lnTo>
                  <a:cubicBezTo>
                    <a:pt x="623953" y="717734"/>
                    <a:pt x="623953" y="708426"/>
                    <a:pt x="623953" y="699118"/>
                  </a:cubicBezTo>
                  <a:cubicBezTo>
                    <a:pt x="623953" y="537607"/>
                    <a:pt x="624057" y="376096"/>
                    <a:pt x="623886" y="214584"/>
                  </a:cubicBezTo>
                  <a:close/>
                  <a:moveTo>
                    <a:pt x="471117" y="297102"/>
                  </a:moveTo>
                  <a:cubicBezTo>
                    <a:pt x="470774" y="324350"/>
                    <a:pt x="457698" y="338019"/>
                    <a:pt x="430479" y="338184"/>
                  </a:cubicBezTo>
                  <a:cubicBezTo>
                    <a:pt x="351392" y="338663"/>
                    <a:pt x="272295" y="338668"/>
                    <a:pt x="193208" y="338188"/>
                  </a:cubicBezTo>
                  <a:cubicBezTo>
                    <a:pt x="165808" y="338021"/>
                    <a:pt x="153331" y="324697"/>
                    <a:pt x="153046" y="296971"/>
                  </a:cubicBezTo>
                  <a:cubicBezTo>
                    <a:pt x="152646" y="259416"/>
                    <a:pt x="152684" y="221852"/>
                    <a:pt x="153017" y="184296"/>
                  </a:cubicBezTo>
                  <a:cubicBezTo>
                    <a:pt x="153283" y="154383"/>
                    <a:pt x="165913" y="142181"/>
                    <a:pt x="196910" y="141905"/>
                  </a:cubicBezTo>
                  <a:cubicBezTo>
                    <a:pt x="234874" y="141569"/>
                    <a:pt x="272838" y="141825"/>
                    <a:pt x="310802" y="141825"/>
                  </a:cubicBezTo>
                  <a:cubicBezTo>
                    <a:pt x="348765" y="141822"/>
                    <a:pt x="386729" y="141642"/>
                    <a:pt x="424693" y="141876"/>
                  </a:cubicBezTo>
                  <a:cubicBezTo>
                    <a:pt x="458365" y="142086"/>
                    <a:pt x="470984" y="154277"/>
                    <a:pt x="471193" y="186775"/>
                  </a:cubicBezTo>
                  <a:cubicBezTo>
                    <a:pt x="471422" y="223549"/>
                    <a:pt x="471574" y="260331"/>
                    <a:pt x="471117" y="297102"/>
                  </a:cubicBezTo>
                  <a:close/>
                </a:path>
              </a:pathLst>
            </a:custGeom>
            <a:solidFill>
              <a:srgbClr val="07142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14" name="Freeform 1242">
              <a:extLst>
                <a:ext uri="{FF2B5EF4-FFF2-40B4-BE49-F238E27FC236}">
                  <a16:creationId xmlns:a16="http://schemas.microsoft.com/office/drawing/2014/main" id="{0E6F4996-EBEE-D9FD-EE55-C0DFAB0B5836}"/>
                </a:ext>
              </a:extLst>
            </p:cNvPr>
            <p:cNvSpPr/>
            <p:nvPr/>
          </p:nvSpPr>
          <p:spPr>
            <a:xfrm>
              <a:off x="10065131" y="1862119"/>
              <a:ext cx="623806" cy="733019"/>
            </a:xfrm>
            <a:custGeom>
              <a:avLst/>
              <a:gdLst>
                <a:gd name="connsiteX0" fmla="*/ 611791 w 623806"/>
                <a:gd name="connsiteY0" fmla="*/ 89370 h 733019"/>
                <a:gd name="connsiteX1" fmla="*/ 539290 w 623806"/>
                <a:gd name="connsiteY1" fmla="*/ 18207 h 733019"/>
                <a:gd name="connsiteX2" fmla="*/ 504723 w 623806"/>
                <a:gd name="connsiteY2" fmla="*/ 3793 h 733019"/>
                <a:gd name="connsiteX3" fmla="*/ 214804 w 623806"/>
                <a:gd name="connsiteY3" fmla="*/ 3209 h 733019"/>
                <a:gd name="connsiteX4" fmla="*/ 99704 w 623806"/>
                <a:gd name="connsiteY4" fmla="*/ 7341 h 733019"/>
                <a:gd name="connsiteX5" fmla="*/ 16001 w 623806"/>
                <a:gd name="connsiteY5" fmla="*/ 85574 h 733019"/>
                <a:gd name="connsiteX6" fmla="*/ 697 w 623806"/>
                <a:gd name="connsiteY6" fmla="*/ 121810 h 733019"/>
                <a:gd name="connsiteX7" fmla="*/ 78 w 623806"/>
                <a:gd name="connsiteY7" fmla="*/ 709587 h 733019"/>
                <a:gd name="connsiteX8" fmla="*/ 1230 w 623806"/>
                <a:gd name="connsiteY8" fmla="*/ 732291 h 733019"/>
                <a:gd name="connsiteX9" fmla="*/ 152847 w 623806"/>
                <a:gd name="connsiteY9" fmla="*/ 732291 h 733019"/>
                <a:gd name="connsiteX10" fmla="*/ 152847 w 623806"/>
                <a:gd name="connsiteY10" fmla="*/ 704795 h 733019"/>
                <a:gd name="connsiteX11" fmla="*/ 152933 w 623806"/>
                <a:gd name="connsiteY11" fmla="*/ 507302 h 733019"/>
                <a:gd name="connsiteX12" fmla="*/ 193885 w 623806"/>
                <a:gd name="connsiteY12" fmla="*/ 464491 h 733019"/>
                <a:gd name="connsiteX13" fmla="*/ 429158 w 623806"/>
                <a:gd name="connsiteY13" fmla="*/ 464469 h 733019"/>
                <a:gd name="connsiteX14" fmla="*/ 470995 w 623806"/>
                <a:gd name="connsiteY14" fmla="*/ 506802 h 733019"/>
                <a:gd name="connsiteX15" fmla="*/ 471128 w 623806"/>
                <a:gd name="connsiteY15" fmla="*/ 683134 h 733019"/>
                <a:gd name="connsiteX16" fmla="*/ 471128 w 623806"/>
                <a:gd name="connsiteY16" fmla="*/ 733020 h 733019"/>
                <a:gd name="connsiteX17" fmla="*/ 622793 w 623806"/>
                <a:gd name="connsiteY17" fmla="*/ 733020 h 733019"/>
                <a:gd name="connsiteX18" fmla="*/ 623745 w 623806"/>
                <a:gd name="connsiteY18" fmla="*/ 719783 h 733019"/>
                <a:gd name="connsiteX19" fmla="*/ 623335 w 623806"/>
                <a:gd name="connsiteY19" fmla="*/ 115546 h 733019"/>
                <a:gd name="connsiteX20" fmla="*/ 611791 w 623806"/>
                <a:gd name="connsiteY20" fmla="*/ 89370 h 733019"/>
                <a:gd name="connsiteX21" fmla="*/ 470909 w 623806"/>
                <a:gd name="connsiteY21" fmla="*/ 301747 h 733019"/>
                <a:gd name="connsiteX22" fmla="*/ 431185 w 623806"/>
                <a:gd name="connsiteY22" fmla="*/ 341254 h 733019"/>
                <a:gd name="connsiteX23" fmla="*/ 310194 w 623806"/>
                <a:gd name="connsiteY23" fmla="*/ 341420 h 733019"/>
                <a:gd name="connsiteX24" fmla="*/ 196331 w 623806"/>
                <a:gd name="connsiteY24" fmla="*/ 341369 h 733019"/>
                <a:gd name="connsiteX25" fmla="*/ 152923 w 623806"/>
                <a:gd name="connsiteY25" fmla="*/ 298599 h 733019"/>
                <a:gd name="connsiteX26" fmla="*/ 152961 w 623806"/>
                <a:gd name="connsiteY26" fmla="*/ 185944 h 733019"/>
                <a:gd name="connsiteX27" fmla="*/ 193571 w 623806"/>
                <a:gd name="connsiteY27" fmla="*/ 145214 h 733019"/>
                <a:gd name="connsiteX28" fmla="*/ 430795 w 623806"/>
                <a:gd name="connsiteY28" fmla="*/ 145239 h 733019"/>
                <a:gd name="connsiteX29" fmla="*/ 470909 w 623806"/>
                <a:gd name="connsiteY29" fmla="*/ 184402 h 733019"/>
                <a:gd name="connsiteX30" fmla="*/ 470909 w 623806"/>
                <a:gd name="connsiteY30" fmla="*/ 301747 h 73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806" h="733019">
                  <a:moveTo>
                    <a:pt x="611791" y="89370"/>
                  </a:moveTo>
                  <a:cubicBezTo>
                    <a:pt x="588551" y="64764"/>
                    <a:pt x="564672" y="40600"/>
                    <a:pt x="539290" y="18207"/>
                  </a:cubicBezTo>
                  <a:cubicBezTo>
                    <a:pt x="530353" y="10325"/>
                    <a:pt x="516439" y="3931"/>
                    <a:pt x="504723" y="3793"/>
                  </a:cubicBezTo>
                  <a:cubicBezTo>
                    <a:pt x="408096" y="2656"/>
                    <a:pt x="311450" y="3030"/>
                    <a:pt x="214804" y="3209"/>
                  </a:cubicBezTo>
                  <a:cubicBezTo>
                    <a:pt x="176031" y="3280"/>
                    <a:pt x="132928" y="-6315"/>
                    <a:pt x="99704" y="7341"/>
                  </a:cubicBezTo>
                  <a:cubicBezTo>
                    <a:pt x="66479" y="21003"/>
                    <a:pt x="42220" y="57365"/>
                    <a:pt x="16001" y="85574"/>
                  </a:cubicBezTo>
                  <a:cubicBezTo>
                    <a:pt x="7482" y="94741"/>
                    <a:pt x="754" y="109547"/>
                    <a:pt x="697" y="121810"/>
                  </a:cubicBezTo>
                  <a:cubicBezTo>
                    <a:pt x="-245" y="317732"/>
                    <a:pt x="21" y="513660"/>
                    <a:pt x="78" y="709587"/>
                  </a:cubicBezTo>
                  <a:cubicBezTo>
                    <a:pt x="78" y="717153"/>
                    <a:pt x="830" y="724717"/>
                    <a:pt x="1230" y="732291"/>
                  </a:cubicBezTo>
                  <a:lnTo>
                    <a:pt x="152847" y="732291"/>
                  </a:lnTo>
                  <a:cubicBezTo>
                    <a:pt x="152847" y="721833"/>
                    <a:pt x="152847" y="713314"/>
                    <a:pt x="152847" y="704795"/>
                  </a:cubicBezTo>
                  <a:cubicBezTo>
                    <a:pt x="152847" y="638965"/>
                    <a:pt x="152695" y="573132"/>
                    <a:pt x="152933" y="507302"/>
                  </a:cubicBezTo>
                  <a:cubicBezTo>
                    <a:pt x="153038" y="477645"/>
                    <a:pt x="164972" y="464668"/>
                    <a:pt x="193885" y="464491"/>
                  </a:cubicBezTo>
                  <a:cubicBezTo>
                    <a:pt x="272306" y="464008"/>
                    <a:pt x="350736" y="464029"/>
                    <a:pt x="429158" y="464469"/>
                  </a:cubicBezTo>
                  <a:cubicBezTo>
                    <a:pt x="458061" y="464631"/>
                    <a:pt x="470814" y="477835"/>
                    <a:pt x="470995" y="506802"/>
                  </a:cubicBezTo>
                  <a:cubicBezTo>
                    <a:pt x="471347" y="565578"/>
                    <a:pt x="471119" y="624356"/>
                    <a:pt x="471128" y="683134"/>
                  </a:cubicBezTo>
                  <a:cubicBezTo>
                    <a:pt x="471128" y="699379"/>
                    <a:pt x="471128" y="715625"/>
                    <a:pt x="471128" y="733020"/>
                  </a:cubicBezTo>
                  <a:lnTo>
                    <a:pt x="622793" y="733020"/>
                  </a:lnTo>
                  <a:cubicBezTo>
                    <a:pt x="623222" y="727342"/>
                    <a:pt x="623745" y="723562"/>
                    <a:pt x="623745" y="719783"/>
                  </a:cubicBezTo>
                  <a:cubicBezTo>
                    <a:pt x="623802" y="518370"/>
                    <a:pt x="623964" y="316958"/>
                    <a:pt x="623335" y="115546"/>
                  </a:cubicBezTo>
                  <a:cubicBezTo>
                    <a:pt x="623307" y="106699"/>
                    <a:pt x="618063" y="96008"/>
                    <a:pt x="611791" y="89370"/>
                  </a:cubicBezTo>
                  <a:close/>
                  <a:moveTo>
                    <a:pt x="470909" y="301747"/>
                  </a:moveTo>
                  <a:cubicBezTo>
                    <a:pt x="470510" y="327522"/>
                    <a:pt x="457157" y="340846"/>
                    <a:pt x="431185" y="341254"/>
                  </a:cubicBezTo>
                  <a:cubicBezTo>
                    <a:pt x="390861" y="341885"/>
                    <a:pt x="350527" y="341420"/>
                    <a:pt x="310194" y="341420"/>
                  </a:cubicBezTo>
                  <a:cubicBezTo>
                    <a:pt x="272239" y="341459"/>
                    <a:pt x="234275" y="341747"/>
                    <a:pt x="196331" y="341369"/>
                  </a:cubicBezTo>
                  <a:cubicBezTo>
                    <a:pt x="165495" y="341061"/>
                    <a:pt x="153161" y="328813"/>
                    <a:pt x="152923" y="298599"/>
                  </a:cubicBezTo>
                  <a:cubicBezTo>
                    <a:pt x="152637" y="261050"/>
                    <a:pt x="152581" y="223493"/>
                    <a:pt x="152961" y="185944"/>
                  </a:cubicBezTo>
                  <a:cubicBezTo>
                    <a:pt x="153247" y="158556"/>
                    <a:pt x="165923" y="145371"/>
                    <a:pt x="193571" y="145214"/>
                  </a:cubicBezTo>
                  <a:cubicBezTo>
                    <a:pt x="272649" y="144762"/>
                    <a:pt x="351726" y="144750"/>
                    <a:pt x="430795" y="145239"/>
                  </a:cubicBezTo>
                  <a:cubicBezTo>
                    <a:pt x="456948" y="145399"/>
                    <a:pt x="470500" y="158866"/>
                    <a:pt x="470909" y="184402"/>
                  </a:cubicBezTo>
                  <a:cubicBezTo>
                    <a:pt x="471537" y="223509"/>
                    <a:pt x="471519" y="262639"/>
                    <a:pt x="470909" y="301747"/>
                  </a:cubicBezTo>
                  <a:close/>
                </a:path>
              </a:pathLst>
            </a:custGeom>
            <a:solidFill>
              <a:srgbClr val="07142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15" name="Freeform 1243">
              <a:extLst>
                <a:ext uri="{FF2B5EF4-FFF2-40B4-BE49-F238E27FC236}">
                  <a16:creationId xmlns:a16="http://schemas.microsoft.com/office/drawing/2014/main" id="{AA592702-1C43-AE6D-8075-68837E5F3230}"/>
                </a:ext>
              </a:extLst>
            </p:cNvPr>
            <p:cNvSpPr/>
            <p:nvPr/>
          </p:nvSpPr>
          <p:spPr>
            <a:xfrm>
              <a:off x="8369991" y="1865201"/>
              <a:ext cx="610866" cy="731472"/>
            </a:xfrm>
            <a:custGeom>
              <a:avLst/>
              <a:gdLst>
                <a:gd name="connsiteX0" fmla="*/ 483917 w 610866"/>
                <a:gd name="connsiteY0" fmla="*/ 478903 h 731472"/>
                <a:gd name="connsiteX1" fmla="*/ 489066 w 610866"/>
                <a:gd name="connsiteY1" fmla="*/ 444536 h 731472"/>
                <a:gd name="connsiteX2" fmla="*/ 567668 w 610866"/>
                <a:gd name="connsiteY2" fmla="*/ 366073 h 731472"/>
                <a:gd name="connsiteX3" fmla="*/ 579897 w 610866"/>
                <a:gd name="connsiteY3" fmla="*/ 337628 h 731472"/>
                <a:gd name="connsiteX4" fmla="*/ 579917 w 610866"/>
                <a:gd name="connsiteY4" fmla="*/ 114264 h 731472"/>
                <a:gd name="connsiteX5" fmla="*/ 568058 w 610866"/>
                <a:gd name="connsiteY5" fmla="*/ 85723 h 731472"/>
                <a:gd name="connsiteX6" fmla="*/ 495576 w 610866"/>
                <a:gd name="connsiteY6" fmla="*/ 14536 h 731472"/>
                <a:gd name="connsiteX7" fmla="*/ 460753 w 610866"/>
                <a:gd name="connsiteY7" fmla="*/ 656 h 731472"/>
                <a:gd name="connsiteX8" fmla="*/ 23441 w 610866"/>
                <a:gd name="connsiteY8" fmla="*/ 110 h 731472"/>
                <a:gd name="connsiteX9" fmla="*/ 0 w 610866"/>
                <a:gd name="connsiteY9" fmla="*/ 1443 h 731472"/>
                <a:gd name="connsiteX10" fmla="*/ 0 w 610866"/>
                <a:gd name="connsiteY10" fmla="*/ 729926 h 731472"/>
                <a:gd name="connsiteX11" fmla="*/ 149523 w 610866"/>
                <a:gd name="connsiteY11" fmla="*/ 729926 h 731472"/>
                <a:gd name="connsiteX12" fmla="*/ 149523 w 610866"/>
                <a:gd name="connsiteY12" fmla="*/ 702206 h 731472"/>
                <a:gd name="connsiteX13" fmla="*/ 149704 w 610866"/>
                <a:gd name="connsiteY13" fmla="*/ 502341 h 731472"/>
                <a:gd name="connsiteX14" fmla="*/ 190219 w 610866"/>
                <a:gd name="connsiteY14" fmla="*/ 461377 h 731472"/>
                <a:gd name="connsiteX15" fmla="*/ 259094 w 610866"/>
                <a:gd name="connsiteY15" fmla="*/ 460772 h 731472"/>
                <a:gd name="connsiteX16" fmla="*/ 327218 w 610866"/>
                <a:gd name="connsiteY16" fmla="*/ 502858 h 731472"/>
                <a:gd name="connsiteX17" fmla="*/ 432192 w 610866"/>
                <a:gd name="connsiteY17" fmla="*/ 713671 h 731472"/>
                <a:gd name="connsiteX18" fmla="*/ 461209 w 610866"/>
                <a:gd name="connsiteY18" fmla="*/ 731458 h 731472"/>
                <a:gd name="connsiteX19" fmla="*/ 591927 w 610866"/>
                <a:gd name="connsiteY19" fmla="*/ 731018 h 731472"/>
                <a:gd name="connsiteX20" fmla="*/ 610866 w 610866"/>
                <a:gd name="connsiteY20" fmla="*/ 728701 h 731472"/>
                <a:gd name="connsiteX21" fmla="*/ 599779 w 610866"/>
                <a:gd name="connsiteY21" fmla="*/ 705369 h 731472"/>
                <a:gd name="connsiteX22" fmla="*/ 483917 w 610866"/>
                <a:gd name="connsiteY22" fmla="*/ 478903 h 731472"/>
                <a:gd name="connsiteX23" fmla="*/ 431107 w 610866"/>
                <a:gd name="connsiteY23" fmla="*/ 298855 h 731472"/>
                <a:gd name="connsiteX24" fmla="*/ 391458 w 610866"/>
                <a:gd name="connsiteY24" fmla="*/ 338196 h 731472"/>
                <a:gd name="connsiteX25" fmla="*/ 289292 w 610866"/>
                <a:gd name="connsiteY25" fmla="*/ 338349 h 731472"/>
                <a:gd name="connsiteX26" fmla="*/ 191884 w 610866"/>
                <a:gd name="connsiteY26" fmla="*/ 338261 h 731472"/>
                <a:gd name="connsiteX27" fmla="*/ 149628 w 610866"/>
                <a:gd name="connsiteY27" fmla="*/ 296587 h 731472"/>
                <a:gd name="connsiteX28" fmla="*/ 149657 w 610866"/>
                <a:gd name="connsiteY28" fmla="*/ 179061 h 731472"/>
                <a:gd name="connsiteX29" fmla="*/ 190590 w 610866"/>
                <a:gd name="connsiteY29" fmla="*/ 138443 h 731472"/>
                <a:gd name="connsiteX30" fmla="*/ 390164 w 610866"/>
                <a:gd name="connsiteY30" fmla="*/ 138427 h 731472"/>
                <a:gd name="connsiteX31" fmla="*/ 431154 w 610866"/>
                <a:gd name="connsiteY31" fmla="*/ 178979 h 731472"/>
                <a:gd name="connsiteX32" fmla="*/ 431107 w 610866"/>
                <a:gd name="connsiteY32" fmla="*/ 298855 h 73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10866" h="731472">
                  <a:moveTo>
                    <a:pt x="483917" y="478903"/>
                  </a:moveTo>
                  <a:cubicBezTo>
                    <a:pt x="476570" y="464802"/>
                    <a:pt x="476808" y="455863"/>
                    <a:pt x="489066" y="444536"/>
                  </a:cubicBezTo>
                  <a:cubicBezTo>
                    <a:pt x="516247" y="419403"/>
                    <a:pt x="542419" y="393113"/>
                    <a:pt x="567668" y="366073"/>
                  </a:cubicBezTo>
                  <a:cubicBezTo>
                    <a:pt x="574406" y="358859"/>
                    <a:pt x="579764" y="347280"/>
                    <a:pt x="579897" y="337628"/>
                  </a:cubicBezTo>
                  <a:cubicBezTo>
                    <a:pt x="580897" y="263181"/>
                    <a:pt x="580878" y="188711"/>
                    <a:pt x="579917" y="114264"/>
                  </a:cubicBezTo>
                  <a:cubicBezTo>
                    <a:pt x="579793" y="104577"/>
                    <a:pt x="574749" y="92899"/>
                    <a:pt x="568058" y="85723"/>
                  </a:cubicBezTo>
                  <a:cubicBezTo>
                    <a:pt x="544989" y="60970"/>
                    <a:pt x="521015" y="36868"/>
                    <a:pt x="495576" y="14536"/>
                  </a:cubicBezTo>
                  <a:cubicBezTo>
                    <a:pt x="486658" y="6707"/>
                    <a:pt x="472535" y="731"/>
                    <a:pt x="460753" y="656"/>
                  </a:cubicBezTo>
                  <a:cubicBezTo>
                    <a:pt x="314988" y="-271"/>
                    <a:pt x="169214" y="31"/>
                    <a:pt x="23441" y="110"/>
                  </a:cubicBezTo>
                  <a:cubicBezTo>
                    <a:pt x="15818" y="113"/>
                    <a:pt x="8185" y="957"/>
                    <a:pt x="0" y="1443"/>
                  </a:cubicBezTo>
                  <a:lnTo>
                    <a:pt x="0" y="729926"/>
                  </a:lnTo>
                  <a:lnTo>
                    <a:pt x="149523" y="729926"/>
                  </a:lnTo>
                  <a:cubicBezTo>
                    <a:pt x="149523" y="719120"/>
                    <a:pt x="149514" y="710663"/>
                    <a:pt x="149523" y="702206"/>
                  </a:cubicBezTo>
                  <a:cubicBezTo>
                    <a:pt x="149533" y="635584"/>
                    <a:pt x="149276" y="568960"/>
                    <a:pt x="149704" y="502341"/>
                  </a:cubicBezTo>
                  <a:cubicBezTo>
                    <a:pt x="149885" y="474487"/>
                    <a:pt x="162372" y="462134"/>
                    <a:pt x="190219" y="461377"/>
                  </a:cubicBezTo>
                  <a:cubicBezTo>
                    <a:pt x="213174" y="460753"/>
                    <a:pt x="236339" y="462996"/>
                    <a:pt x="259094" y="460772"/>
                  </a:cubicBezTo>
                  <a:cubicBezTo>
                    <a:pt x="293775" y="457380"/>
                    <a:pt x="312913" y="472941"/>
                    <a:pt x="327218" y="502858"/>
                  </a:cubicBezTo>
                  <a:cubicBezTo>
                    <a:pt x="361080" y="573655"/>
                    <a:pt x="397549" y="643231"/>
                    <a:pt x="432192" y="713671"/>
                  </a:cubicBezTo>
                  <a:cubicBezTo>
                    <a:pt x="438616" y="726742"/>
                    <a:pt x="446363" y="731787"/>
                    <a:pt x="461209" y="731458"/>
                  </a:cubicBezTo>
                  <a:cubicBezTo>
                    <a:pt x="504760" y="730491"/>
                    <a:pt x="548348" y="731194"/>
                    <a:pt x="591927" y="731018"/>
                  </a:cubicBezTo>
                  <a:cubicBezTo>
                    <a:pt x="597666" y="730993"/>
                    <a:pt x="603395" y="729654"/>
                    <a:pt x="610866" y="728701"/>
                  </a:cubicBezTo>
                  <a:cubicBezTo>
                    <a:pt x="606431" y="719334"/>
                    <a:pt x="603291" y="712261"/>
                    <a:pt x="599779" y="705369"/>
                  </a:cubicBezTo>
                  <a:cubicBezTo>
                    <a:pt x="561301" y="629809"/>
                    <a:pt x="523118" y="554097"/>
                    <a:pt x="483917" y="478903"/>
                  </a:cubicBezTo>
                  <a:close/>
                  <a:moveTo>
                    <a:pt x="431107" y="298855"/>
                  </a:moveTo>
                  <a:cubicBezTo>
                    <a:pt x="430764" y="324952"/>
                    <a:pt x="417944" y="337710"/>
                    <a:pt x="391458" y="338196"/>
                  </a:cubicBezTo>
                  <a:cubicBezTo>
                    <a:pt x="357416" y="338823"/>
                    <a:pt x="323344" y="338349"/>
                    <a:pt x="289292" y="338349"/>
                  </a:cubicBezTo>
                  <a:cubicBezTo>
                    <a:pt x="256820" y="338368"/>
                    <a:pt x="224347" y="338735"/>
                    <a:pt x="191884" y="338261"/>
                  </a:cubicBezTo>
                  <a:cubicBezTo>
                    <a:pt x="162334" y="337828"/>
                    <a:pt x="149980" y="325716"/>
                    <a:pt x="149628" y="296587"/>
                  </a:cubicBezTo>
                  <a:cubicBezTo>
                    <a:pt x="149152" y="257417"/>
                    <a:pt x="149133" y="218231"/>
                    <a:pt x="149657" y="179061"/>
                  </a:cubicBezTo>
                  <a:cubicBezTo>
                    <a:pt x="150018" y="151446"/>
                    <a:pt x="162457" y="138691"/>
                    <a:pt x="190590" y="138443"/>
                  </a:cubicBezTo>
                  <a:cubicBezTo>
                    <a:pt x="257115" y="137855"/>
                    <a:pt x="323639" y="137871"/>
                    <a:pt x="390164" y="138427"/>
                  </a:cubicBezTo>
                  <a:cubicBezTo>
                    <a:pt x="418278" y="138659"/>
                    <a:pt x="430859" y="151554"/>
                    <a:pt x="431154" y="178979"/>
                  </a:cubicBezTo>
                  <a:cubicBezTo>
                    <a:pt x="431583" y="218934"/>
                    <a:pt x="431630" y="258901"/>
                    <a:pt x="431107" y="298855"/>
                  </a:cubicBezTo>
                  <a:close/>
                </a:path>
              </a:pathLst>
            </a:custGeom>
            <a:solidFill>
              <a:srgbClr val="07142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16" name="Freeform 1244">
              <a:extLst>
                <a:ext uri="{FF2B5EF4-FFF2-40B4-BE49-F238E27FC236}">
                  <a16:creationId xmlns:a16="http://schemas.microsoft.com/office/drawing/2014/main" id="{959699CA-9FF3-66D4-BB6D-ACCB85396A65}"/>
                </a:ext>
              </a:extLst>
            </p:cNvPr>
            <p:cNvSpPr/>
            <p:nvPr/>
          </p:nvSpPr>
          <p:spPr>
            <a:xfrm>
              <a:off x="6710920" y="1866760"/>
              <a:ext cx="629499" cy="732589"/>
            </a:xfrm>
            <a:custGeom>
              <a:avLst/>
              <a:gdLst>
                <a:gd name="connsiteX0" fmla="*/ 628205 w 629499"/>
                <a:gd name="connsiteY0" fmla="*/ 194 h 732589"/>
                <a:gd name="connsiteX1" fmla="*/ 467613 w 629499"/>
                <a:gd name="connsiteY1" fmla="*/ 194 h 732589"/>
                <a:gd name="connsiteX2" fmla="*/ 467613 w 629499"/>
                <a:gd name="connsiteY2" fmla="*/ 29556 h 732589"/>
                <a:gd name="connsiteX3" fmla="*/ 467604 w 629499"/>
                <a:gd name="connsiteY3" fmla="*/ 523487 h 732589"/>
                <a:gd name="connsiteX4" fmla="*/ 412681 w 629499"/>
                <a:gd name="connsiteY4" fmla="*/ 576900 h 732589"/>
                <a:gd name="connsiteX5" fmla="*/ 217732 w 629499"/>
                <a:gd name="connsiteY5" fmla="*/ 576903 h 732589"/>
                <a:gd name="connsiteX6" fmla="*/ 161628 w 629499"/>
                <a:gd name="connsiteY6" fmla="*/ 522167 h 732589"/>
                <a:gd name="connsiteX7" fmla="*/ 161600 w 629499"/>
                <a:gd name="connsiteY7" fmla="*/ 30588 h 732589"/>
                <a:gd name="connsiteX8" fmla="*/ 161600 w 629499"/>
                <a:gd name="connsiteY8" fmla="*/ 0 h 732589"/>
                <a:gd name="connsiteX9" fmla="*/ 1798 w 629499"/>
                <a:gd name="connsiteY9" fmla="*/ 0 h 732589"/>
                <a:gd name="connsiteX10" fmla="*/ 85 w 629499"/>
                <a:gd name="connsiteY10" fmla="*/ 19566 h 732589"/>
                <a:gd name="connsiteX11" fmla="*/ 580 w 629499"/>
                <a:gd name="connsiteY11" fmla="*/ 614634 h 732589"/>
                <a:gd name="connsiteX12" fmla="*/ 13885 w 629499"/>
                <a:gd name="connsiteY12" fmla="*/ 644991 h 732589"/>
                <a:gd name="connsiteX13" fmla="*/ 82275 w 629499"/>
                <a:gd name="connsiteY13" fmla="*/ 713662 h 732589"/>
                <a:gd name="connsiteX14" fmla="*/ 121771 w 629499"/>
                <a:gd name="connsiteY14" fmla="*/ 729967 h 732589"/>
                <a:gd name="connsiteX15" fmla="*/ 414184 w 629499"/>
                <a:gd name="connsiteY15" fmla="*/ 729557 h 732589"/>
                <a:gd name="connsiteX16" fmla="*/ 529237 w 629499"/>
                <a:gd name="connsiteY16" fmla="*/ 725146 h 732589"/>
                <a:gd name="connsiteX17" fmla="*/ 613225 w 629499"/>
                <a:gd name="connsiteY17" fmla="*/ 647174 h 732589"/>
                <a:gd name="connsiteX18" fmla="*/ 628795 w 629499"/>
                <a:gd name="connsiteY18" fmla="*/ 610826 h 732589"/>
                <a:gd name="connsiteX19" fmla="*/ 629414 w 629499"/>
                <a:gd name="connsiteY19" fmla="*/ 22816 h 732589"/>
                <a:gd name="connsiteX20" fmla="*/ 628205 w 629499"/>
                <a:gd name="connsiteY20" fmla="*/ 194 h 73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29499" h="732589">
                  <a:moveTo>
                    <a:pt x="628205" y="194"/>
                  </a:moveTo>
                  <a:lnTo>
                    <a:pt x="467613" y="194"/>
                  </a:lnTo>
                  <a:cubicBezTo>
                    <a:pt x="467613" y="11094"/>
                    <a:pt x="467613" y="20325"/>
                    <a:pt x="467613" y="29556"/>
                  </a:cubicBezTo>
                  <a:cubicBezTo>
                    <a:pt x="467613" y="194200"/>
                    <a:pt x="467642" y="358844"/>
                    <a:pt x="467604" y="523487"/>
                  </a:cubicBezTo>
                  <a:cubicBezTo>
                    <a:pt x="467594" y="567398"/>
                    <a:pt x="457820" y="576864"/>
                    <a:pt x="412681" y="576900"/>
                  </a:cubicBezTo>
                  <a:cubicBezTo>
                    <a:pt x="347698" y="576953"/>
                    <a:pt x="282715" y="576949"/>
                    <a:pt x="217732" y="576903"/>
                  </a:cubicBezTo>
                  <a:cubicBezTo>
                    <a:pt x="170993" y="576870"/>
                    <a:pt x="161647" y="567802"/>
                    <a:pt x="161628" y="522167"/>
                  </a:cubicBezTo>
                  <a:cubicBezTo>
                    <a:pt x="161581" y="358308"/>
                    <a:pt x="161600" y="194448"/>
                    <a:pt x="161600" y="30588"/>
                  </a:cubicBezTo>
                  <a:cubicBezTo>
                    <a:pt x="161600" y="20577"/>
                    <a:pt x="161600" y="10569"/>
                    <a:pt x="161600" y="0"/>
                  </a:cubicBezTo>
                  <a:lnTo>
                    <a:pt x="1798" y="0"/>
                  </a:lnTo>
                  <a:cubicBezTo>
                    <a:pt x="1122" y="7409"/>
                    <a:pt x="85" y="13488"/>
                    <a:pt x="85" y="19566"/>
                  </a:cubicBezTo>
                  <a:cubicBezTo>
                    <a:pt x="-1" y="217923"/>
                    <a:pt x="-191" y="416281"/>
                    <a:pt x="580" y="614634"/>
                  </a:cubicBezTo>
                  <a:cubicBezTo>
                    <a:pt x="618" y="624898"/>
                    <a:pt x="6699" y="637176"/>
                    <a:pt x="13885" y="644991"/>
                  </a:cubicBezTo>
                  <a:cubicBezTo>
                    <a:pt x="35727" y="668740"/>
                    <a:pt x="60033" y="690254"/>
                    <a:pt x="82275" y="713662"/>
                  </a:cubicBezTo>
                  <a:cubicBezTo>
                    <a:pt x="93467" y="725441"/>
                    <a:pt x="105335" y="730083"/>
                    <a:pt x="121771" y="729967"/>
                  </a:cubicBezTo>
                  <a:cubicBezTo>
                    <a:pt x="219236" y="729280"/>
                    <a:pt x="316719" y="729778"/>
                    <a:pt x="414184" y="729557"/>
                  </a:cubicBezTo>
                  <a:cubicBezTo>
                    <a:pt x="452938" y="729468"/>
                    <a:pt x="495994" y="738805"/>
                    <a:pt x="529237" y="725146"/>
                  </a:cubicBezTo>
                  <a:cubicBezTo>
                    <a:pt x="562518" y="711472"/>
                    <a:pt x="586911" y="675297"/>
                    <a:pt x="613225" y="647174"/>
                  </a:cubicBezTo>
                  <a:cubicBezTo>
                    <a:pt x="621829" y="637980"/>
                    <a:pt x="628738" y="623127"/>
                    <a:pt x="628795" y="610826"/>
                  </a:cubicBezTo>
                  <a:cubicBezTo>
                    <a:pt x="629747" y="414827"/>
                    <a:pt x="629481" y="218818"/>
                    <a:pt x="629414" y="22816"/>
                  </a:cubicBezTo>
                  <a:cubicBezTo>
                    <a:pt x="629405" y="15267"/>
                    <a:pt x="628624" y="7720"/>
                    <a:pt x="628205" y="194"/>
                  </a:cubicBezTo>
                  <a:close/>
                </a:path>
              </a:pathLst>
            </a:custGeom>
            <a:solidFill>
              <a:srgbClr val="07142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17" name="Freeform 1245">
              <a:extLst>
                <a:ext uri="{FF2B5EF4-FFF2-40B4-BE49-F238E27FC236}">
                  <a16:creationId xmlns:a16="http://schemas.microsoft.com/office/drawing/2014/main" id="{A982B9C5-D06C-39B6-803A-F2C13CE56399}"/>
                </a:ext>
              </a:extLst>
            </p:cNvPr>
            <p:cNvSpPr/>
            <p:nvPr/>
          </p:nvSpPr>
          <p:spPr>
            <a:xfrm>
              <a:off x="7577548" y="1864907"/>
              <a:ext cx="620687" cy="731921"/>
            </a:xfrm>
            <a:custGeom>
              <a:avLst/>
              <a:gdLst>
                <a:gd name="connsiteX0" fmla="*/ 441728 w 620687"/>
                <a:gd name="connsiteY0" fmla="*/ 380904 h 731921"/>
                <a:gd name="connsiteX1" fmla="*/ 441632 w 620687"/>
                <a:gd name="connsiteY1" fmla="*/ 337454 h 731921"/>
                <a:gd name="connsiteX2" fmla="*/ 606126 w 620687"/>
                <a:gd name="connsiteY2" fmla="*/ 24676 h 731921"/>
                <a:gd name="connsiteX3" fmla="*/ 617690 w 620687"/>
                <a:gd name="connsiteY3" fmla="*/ 348 h 731921"/>
                <a:gd name="connsiteX4" fmla="*/ 470764 w 620687"/>
                <a:gd name="connsiteY4" fmla="*/ 11 h 731921"/>
                <a:gd name="connsiteX5" fmla="*/ 441756 w 620687"/>
                <a:gd name="connsiteY5" fmla="*/ 17761 h 731921"/>
                <a:gd name="connsiteX6" fmla="*/ 333271 w 620687"/>
                <a:gd name="connsiteY6" fmla="*/ 229517 h 731921"/>
                <a:gd name="connsiteX7" fmla="*/ 203638 w 620687"/>
                <a:gd name="connsiteY7" fmla="*/ 306859 h 731921"/>
                <a:gd name="connsiteX8" fmla="*/ 154843 w 620687"/>
                <a:gd name="connsiteY8" fmla="*/ 259193 h 731921"/>
                <a:gd name="connsiteX9" fmla="*/ 154729 w 620687"/>
                <a:gd name="connsiteY9" fmla="*/ 26408 h 731921"/>
                <a:gd name="connsiteX10" fmla="*/ 153616 w 620687"/>
                <a:gd name="connsiteY10" fmla="*/ 2253 h 731921"/>
                <a:gd name="connsiteX11" fmla="*/ 0 w 620687"/>
                <a:gd name="connsiteY11" fmla="*/ 2253 h 731921"/>
                <a:gd name="connsiteX12" fmla="*/ 0 w 620687"/>
                <a:gd name="connsiteY12" fmla="*/ 730427 h 731921"/>
                <a:gd name="connsiteX13" fmla="*/ 154787 w 620687"/>
                <a:gd name="connsiteY13" fmla="*/ 730427 h 731921"/>
                <a:gd name="connsiteX14" fmla="*/ 154787 w 620687"/>
                <a:gd name="connsiteY14" fmla="*/ 702869 h 731921"/>
                <a:gd name="connsiteX15" fmla="*/ 154901 w 620687"/>
                <a:gd name="connsiteY15" fmla="*/ 479490 h 731921"/>
                <a:gd name="connsiteX16" fmla="*/ 199517 w 620687"/>
                <a:gd name="connsiteY16" fmla="*/ 434749 h 731921"/>
                <a:gd name="connsiteX17" fmla="*/ 249386 w 620687"/>
                <a:gd name="connsiteY17" fmla="*/ 434369 h 731921"/>
                <a:gd name="connsiteX18" fmla="*/ 319490 w 620687"/>
                <a:gd name="connsiteY18" fmla="*/ 477434 h 731921"/>
                <a:gd name="connsiteX19" fmla="*/ 434771 w 620687"/>
                <a:gd name="connsiteY19" fmla="*/ 712081 h 731921"/>
                <a:gd name="connsiteX20" fmla="*/ 467357 w 620687"/>
                <a:gd name="connsiteY20" fmla="*/ 731876 h 731921"/>
                <a:gd name="connsiteX21" fmla="*/ 569543 w 620687"/>
                <a:gd name="connsiteY21" fmla="*/ 731502 h 731921"/>
                <a:gd name="connsiteX22" fmla="*/ 620688 w 620687"/>
                <a:gd name="connsiteY22" fmla="*/ 731502 h 731921"/>
                <a:gd name="connsiteX23" fmla="*/ 607211 w 620687"/>
                <a:gd name="connsiteY23" fmla="*/ 703748 h 731921"/>
                <a:gd name="connsiteX24" fmla="*/ 441728 w 620687"/>
                <a:gd name="connsiteY24" fmla="*/ 380904 h 73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20687" h="731921">
                  <a:moveTo>
                    <a:pt x="441728" y="380904"/>
                  </a:moveTo>
                  <a:cubicBezTo>
                    <a:pt x="433619" y="365284"/>
                    <a:pt x="433210" y="353247"/>
                    <a:pt x="441632" y="337454"/>
                  </a:cubicBezTo>
                  <a:cubicBezTo>
                    <a:pt x="497079" y="233519"/>
                    <a:pt x="551460" y="129023"/>
                    <a:pt x="606126" y="24676"/>
                  </a:cubicBezTo>
                  <a:cubicBezTo>
                    <a:pt x="609819" y="17624"/>
                    <a:pt x="612979" y="10299"/>
                    <a:pt x="617690" y="348"/>
                  </a:cubicBezTo>
                  <a:cubicBezTo>
                    <a:pt x="565679" y="348"/>
                    <a:pt x="518207" y="916"/>
                    <a:pt x="470764" y="11"/>
                  </a:cubicBezTo>
                  <a:cubicBezTo>
                    <a:pt x="455965" y="-270"/>
                    <a:pt x="448333" y="4671"/>
                    <a:pt x="441756" y="17761"/>
                  </a:cubicBezTo>
                  <a:cubicBezTo>
                    <a:pt x="406162" y="88626"/>
                    <a:pt x="369578" y="159003"/>
                    <a:pt x="333271" y="229517"/>
                  </a:cubicBezTo>
                  <a:cubicBezTo>
                    <a:pt x="288654" y="316178"/>
                    <a:pt x="300284" y="306585"/>
                    <a:pt x="203638" y="306859"/>
                  </a:cubicBezTo>
                  <a:cubicBezTo>
                    <a:pt x="166968" y="306963"/>
                    <a:pt x="154920" y="295027"/>
                    <a:pt x="154843" y="259193"/>
                  </a:cubicBezTo>
                  <a:cubicBezTo>
                    <a:pt x="154672" y="181597"/>
                    <a:pt x="154825" y="104004"/>
                    <a:pt x="154729" y="26408"/>
                  </a:cubicBezTo>
                  <a:cubicBezTo>
                    <a:pt x="154720" y="18170"/>
                    <a:pt x="153987" y="9932"/>
                    <a:pt x="153616" y="2253"/>
                  </a:cubicBezTo>
                  <a:lnTo>
                    <a:pt x="0" y="2253"/>
                  </a:lnTo>
                  <a:lnTo>
                    <a:pt x="0" y="730427"/>
                  </a:lnTo>
                  <a:lnTo>
                    <a:pt x="154787" y="730427"/>
                  </a:lnTo>
                  <a:cubicBezTo>
                    <a:pt x="154787" y="719795"/>
                    <a:pt x="154787" y="711331"/>
                    <a:pt x="154787" y="702869"/>
                  </a:cubicBezTo>
                  <a:cubicBezTo>
                    <a:pt x="154796" y="628409"/>
                    <a:pt x="154606" y="553948"/>
                    <a:pt x="154901" y="479490"/>
                  </a:cubicBezTo>
                  <a:cubicBezTo>
                    <a:pt x="155024" y="447863"/>
                    <a:pt x="167873" y="435313"/>
                    <a:pt x="199517" y="434749"/>
                  </a:cubicBezTo>
                  <a:cubicBezTo>
                    <a:pt x="216143" y="434451"/>
                    <a:pt x="232950" y="436134"/>
                    <a:pt x="249386" y="434369"/>
                  </a:cubicBezTo>
                  <a:cubicBezTo>
                    <a:pt x="284743" y="430575"/>
                    <a:pt x="304814" y="446486"/>
                    <a:pt x="319490" y="477434"/>
                  </a:cubicBezTo>
                  <a:cubicBezTo>
                    <a:pt x="356825" y="556156"/>
                    <a:pt x="396826" y="633633"/>
                    <a:pt x="434771" y="712081"/>
                  </a:cubicBezTo>
                  <a:cubicBezTo>
                    <a:pt x="442004" y="727045"/>
                    <a:pt x="450750" y="732487"/>
                    <a:pt x="467357" y="731876"/>
                  </a:cubicBezTo>
                  <a:cubicBezTo>
                    <a:pt x="501381" y="730626"/>
                    <a:pt x="535471" y="731502"/>
                    <a:pt x="569543" y="731502"/>
                  </a:cubicBezTo>
                  <a:cubicBezTo>
                    <a:pt x="585550" y="731503"/>
                    <a:pt x="601558" y="731502"/>
                    <a:pt x="620688" y="731502"/>
                  </a:cubicBezTo>
                  <a:cubicBezTo>
                    <a:pt x="614663" y="719064"/>
                    <a:pt x="611094" y="711331"/>
                    <a:pt x="607211" y="703748"/>
                  </a:cubicBezTo>
                  <a:cubicBezTo>
                    <a:pt x="552193" y="596062"/>
                    <a:pt x="497450" y="488237"/>
                    <a:pt x="441728" y="380904"/>
                  </a:cubicBezTo>
                  <a:close/>
                </a:path>
              </a:pathLst>
            </a:custGeom>
            <a:solidFill>
              <a:srgbClr val="07142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18" name="Freeform 1246">
              <a:extLst>
                <a:ext uri="{FF2B5EF4-FFF2-40B4-BE49-F238E27FC236}">
                  <a16:creationId xmlns:a16="http://schemas.microsoft.com/office/drawing/2014/main" id="{E60DDE5E-C10E-3228-EC87-C48FE4009D06}"/>
                </a:ext>
              </a:extLst>
            </p:cNvPr>
            <p:cNvSpPr/>
            <p:nvPr/>
          </p:nvSpPr>
          <p:spPr>
            <a:xfrm>
              <a:off x="10926804" y="1866896"/>
              <a:ext cx="478949" cy="727652"/>
            </a:xfrm>
            <a:custGeom>
              <a:avLst/>
              <a:gdLst>
                <a:gd name="connsiteX0" fmla="*/ 0 w 478949"/>
                <a:gd name="connsiteY0" fmla="*/ 727652 h 727652"/>
                <a:gd name="connsiteX1" fmla="*/ 151408 w 478949"/>
                <a:gd name="connsiteY1" fmla="*/ 727652 h 727652"/>
                <a:gd name="connsiteX2" fmla="*/ 151408 w 478949"/>
                <a:gd name="connsiteY2" fmla="*/ 700452 h 727652"/>
                <a:gd name="connsiteX3" fmla="*/ 151417 w 478949"/>
                <a:gd name="connsiteY3" fmla="*/ 519428 h 727652"/>
                <a:gd name="connsiteX4" fmla="*/ 213250 w 478949"/>
                <a:gd name="connsiteY4" fmla="*/ 459450 h 727652"/>
                <a:gd name="connsiteX5" fmla="*/ 429498 w 478949"/>
                <a:gd name="connsiteY5" fmla="*/ 459388 h 727652"/>
                <a:gd name="connsiteX6" fmla="*/ 455575 w 478949"/>
                <a:gd name="connsiteY6" fmla="*/ 458102 h 727652"/>
                <a:gd name="connsiteX7" fmla="*/ 455575 w 478949"/>
                <a:gd name="connsiteY7" fmla="*/ 329425 h 727652"/>
                <a:gd name="connsiteX8" fmla="*/ 425720 w 478949"/>
                <a:gd name="connsiteY8" fmla="*/ 329425 h 727652"/>
                <a:gd name="connsiteX9" fmla="*/ 197594 w 478949"/>
                <a:gd name="connsiteY9" fmla="*/ 329346 h 727652"/>
                <a:gd name="connsiteX10" fmla="*/ 151503 w 478949"/>
                <a:gd name="connsiteY10" fmla="*/ 284482 h 727652"/>
                <a:gd name="connsiteX11" fmla="*/ 151475 w 478949"/>
                <a:gd name="connsiteY11" fmla="*/ 192794 h 727652"/>
                <a:gd name="connsiteX12" fmla="*/ 199707 w 478949"/>
                <a:gd name="connsiteY12" fmla="*/ 145218 h 727652"/>
                <a:gd name="connsiteX13" fmla="*/ 453976 w 478949"/>
                <a:gd name="connsiteY13" fmla="*/ 145101 h 727652"/>
                <a:gd name="connsiteX14" fmla="*/ 478949 w 478949"/>
                <a:gd name="connsiteY14" fmla="*/ 143978 h 727652"/>
                <a:gd name="connsiteX15" fmla="*/ 478949 w 478949"/>
                <a:gd name="connsiteY15" fmla="*/ 0 h 727652"/>
                <a:gd name="connsiteX16" fmla="*/ 0 w 478949"/>
                <a:gd name="connsiteY16" fmla="*/ 0 h 727652"/>
                <a:gd name="connsiteX17" fmla="*/ 0 w 478949"/>
                <a:gd name="connsiteY17" fmla="*/ 727652 h 72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78949" h="727652">
                  <a:moveTo>
                    <a:pt x="0" y="727652"/>
                  </a:moveTo>
                  <a:lnTo>
                    <a:pt x="151408" y="727652"/>
                  </a:lnTo>
                  <a:lnTo>
                    <a:pt x="151408" y="700452"/>
                  </a:lnTo>
                  <a:cubicBezTo>
                    <a:pt x="151408" y="640110"/>
                    <a:pt x="151408" y="579768"/>
                    <a:pt x="151417" y="519428"/>
                  </a:cubicBezTo>
                  <a:cubicBezTo>
                    <a:pt x="151427" y="465471"/>
                    <a:pt x="157623" y="459457"/>
                    <a:pt x="213250" y="459450"/>
                  </a:cubicBezTo>
                  <a:cubicBezTo>
                    <a:pt x="285333" y="459439"/>
                    <a:pt x="357415" y="459488"/>
                    <a:pt x="429498" y="459388"/>
                  </a:cubicBezTo>
                  <a:cubicBezTo>
                    <a:pt x="437931" y="459377"/>
                    <a:pt x="446363" y="458577"/>
                    <a:pt x="455575" y="458102"/>
                  </a:cubicBezTo>
                  <a:lnTo>
                    <a:pt x="455575" y="329425"/>
                  </a:lnTo>
                  <a:cubicBezTo>
                    <a:pt x="444364" y="329425"/>
                    <a:pt x="435037" y="329427"/>
                    <a:pt x="425720" y="329425"/>
                  </a:cubicBezTo>
                  <a:cubicBezTo>
                    <a:pt x="349678" y="329424"/>
                    <a:pt x="273636" y="329571"/>
                    <a:pt x="197594" y="329346"/>
                  </a:cubicBezTo>
                  <a:cubicBezTo>
                    <a:pt x="163161" y="329244"/>
                    <a:pt x="151741" y="317936"/>
                    <a:pt x="151503" y="284482"/>
                  </a:cubicBezTo>
                  <a:cubicBezTo>
                    <a:pt x="151284" y="253920"/>
                    <a:pt x="151351" y="223356"/>
                    <a:pt x="151475" y="192794"/>
                  </a:cubicBezTo>
                  <a:cubicBezTo>
                    <a:pt x="151617" y="156329"/>
                    <a:pt x="162695" y="145278"/>
                    <a:pt x="199707" y="145218"/>
                  </a:cubicBezTo>
                  <a:cubicBezTo>
                    <a:pt x="284467" y="145080"/>
                    <a:pt x="369217" y="145194"/>
                    <a:pt x="453976" y="145101"/>
                  </a:cubicBezTo>
                  <a:cubicBezTo>
                    <a:pt x="462361" y="145091"/>
                    <a:pt x="470746" y="144363"/>
                    <a:pt x="478949" y="143978"/>
                  </a:cubicBezTo>
                  <a:lnTo>
                    <a:pt x="478949" y="0"/>
                  </a:lnTo>
                  <a:lnTo>
                    <a:pt x="0" y="0"/>
                  </a:lnTo>
                  <a:lnTo>
                    <a:pt x="0" y="727652"/>
                  </a:lnTo>
                  <a:close/>
                </a:path>
              </a:pathLst>
            </a:custGeom>
            <a:solidFill>
              <a:srgbClr val="07142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19" name="Freeform 1247">
              <a:extLst>
                <a:ext uri="{FF2B5EF4-FFF2-40B4-BE49-F238E27FC236}">
                  <a16:creationId xmlns:a16="http://schemas.microsoft.com/office/drawing/2014/main" id="{D202CB2F-DB49-DDB2-5779-551E12A5AF0D}"/>
                </a:ext>
              </a:extLst>
            </p:cNvPr>
            <p:cNvSpPr/>
            <p:nvPr/>
          </p:nvSpPr>
          <p:spPr>
            <a:xfrm>
              <a:off x="11520206" y="1866615"/>
              <a:ext cx="622781" cy="728145"/>
            </a:xfrm>
            <a:custGeom>
              <a:avLst/>
              <a:gdLst>
                <a:gd name="connsiteX0" fmla="*/ 0 w 622781"/>
                <a:gd name="connsiteY0" fmla="*/ 145340 h 728145"/>
                <a:gd name="connsiteX1" fmla="*/ 177989 w 622781"/>
                <a:gd name="connsiteY1" fmla="*/ 145350 h 728145"/>
                <a:gd name="connsiteX2" fmla="*/ 232579 w 622781"/>
                <a:gd name="connsiteY2" fmla="*/ 199309 h 728145"/>
                <a:gd name="connsiteX3" fmla="*/ 232598 w 622781"/>
                <a:gd name="connsiteY3" fmla="*/ 700391 h 728145"/>
                <a:gd name="connsiteX4" fmla="*/ 232598 w 622781"/>
                <a:gd name="connsiteY4" fmla="*/ 728146 h 728145"/>
                <a:gd name="connsiteX5" fmla="*/ 391068 w 622781"/>
                <a:gd name="connsiteY5" fmla="*/ 728146 h 728145"/>
                <a:gd name="connsiteX6" fmla="*/ 391068 w 622781"/>
                <a:gd name="connsiteY6" fmla="*/ 698833 h 728145"/>
                <a:gd name="connsiteX7" fmla="*/ 391106 w 622781"/>
                <a:gd name="connsiteY7" fmla="*/ 193045 h 728145"/>
                <a:gd name="connsiteX8" fmla="*/ 439672 w 622781"/>
                <a:gd name="connsiteY8" fmla="*/ 145352 h 728145"/>
                <a:gd name="connsiteX9" fmla="*/ 518141 w 622781"/>
                <a:gd name="connsiteY9" fmla="*/ 145320 h 728145"/>
                <a:gd name="connsiteX10" fmla="*/ 622781 w 622781"/>
                <a:gd name="connsiteY10" fmla="*/ 145320 h 728145"/>
                <a:gd name="connsiteX11" fmla="*/ 622781 w 622781"/>
                <a:gd name="connsiteY11" fmla="*/ 0 h 728145"/>
                <a:gd name="connsiteX12" fmla="*/ 0 w 622781"/>
                <a:gd name="connsiteY12" fmla="*/ 0 h 728145"/>
                <a:gd name="connsiteX13" fmla="*/ 0 w 622781"/>
                <a:gd name="connsiteY13" fmla="*/ 145340 h 72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2781" h="728145">
                  <a:moveTo>
                    <a:pt x="0" y="145340"/>
                  </a:moveTo>
                  <a:cubicBezTo>
                    <a:pt x="61033" y="145340"/>
                    <a:pt x="119516" y="145308"/>
                    <a:pt x="177989" y="145350"/>
                  </a:cubicBezTo>
                  <a:cubicBezTo>
                    <a:pt x="222472" y="145382"/>
                    <a:pt x="232569" y="155337"/>
                    <a:pt x="232579" y="199309"/>
                  </a:cubicBezTo>
                  <a:cubicBezTo>
                    <a:pt x="232608" y="366336"/>
                    <a:pt x="232598" y="533364"/>
                    <a:pt x="232598" y="700391"/>
                  </a:cubicBezTo>
                  <a:lnTo>
                    <a:pt x="232598" y="728146"/>
                  </a:lnTo>
                  <a:lnTo>
                    <a:pt x="391068" y="728146"/>
                  </a:lnTo>
                  <a:lnTo>
                    <a:pt x="391068" y="698833"/>
                  </a:lnTo>
                  <a:cubicBezTo>
                    <a:pt x="391068" y="530236"/>
                    <a:pt x="391020" y="361640"/>
                    <a:pt x="391106" y="193045"/>
                  </a:cubicBezTo>
                  <a:cubicBezTo>
                    <a:pt x="391115" y="156882"/>
                    <a:pt x="402783" y="145548"/>
                    <a:pt x="439672" y="145352"/>
                  </a:cubicBezTo>
                  <a:cubicBezTo>
                    <a:pt x="465825" y="145214"/>
                    <a:pt x="491978" y="145321"/>
                    <a:pt x="518141" y="145320"/>
                  </a:cubicBezTo>
                  <a:lnTo>
                    <a:pt x="622781" y="145320"/>
                  </a:lnTo>
                  <a:lnTo>
                    <a:pt x="622781" y="0"/>
                  </a:lnTo>
                  <a:lnTo>
                    <a:pt x="0" y="0"/>
                  </a:lnTo>
                  <a:lnTo>
                    <a:pt x="0" y="145340"/>
                  </a:lnTo>
                  <a:close/>
                </a:path>
              </a:pathLst>
            </a:custGeom>
            <a:solidFill>
              <a:srgbClr val="07142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</p:grpSp>
      <p:grpSp>
        <p:nvGrpSpPr>
          <p:cNvPr id="16" name="Graphic 1183">
            <a:extLst>
              <a:ext uri="{FF2B5EF4-FFF2-40B4-BE49-F238E27FC236}">
                <a16:creationId xmlns:a16="http://schemas.microsoft.com/office/drawing/2014/main" id="{F49BE10E-1F6C-7853-63AF-CB583A8B2E13}"/>
              </a:ext>
            </a:extLst>
          </p:cNvPr>
          <p:cNvGrpSpPr>
            <a:grpSpLocks noChangeAspect="1"/>
          </p:cNvGrpSpPr>
          <p:nvPr/>
        </p:nvGrpSpPr>
        <p:grpSpPr>
          <a:xfrm>
            <a:off x="8345050" y="4583039"/>
            <a:ext cx="1218439" cy="360115"/>
            <a:chOff x="7647744" y="1730889"/>
            <a:chExt cx="4584859" cy="1398651"/>
          </a:xfrm>
          <a:solidFill>
            <a:srgbClr val="00588A"/>
          </a:solidFill>
        </p:grpSpPr>
        <p:sp>
          <p:nvSpPr>
            <p:cNvPr id="47" name="Freeform 1282">
              <a:extLst>
                <a:ext uri="{FF2B5EF4-FFF2-40B4-BE49-F238E27FC236}">
                  <a16:creationId xmlns:a16="http://schemas.microsoft.com/office/drawing/2014/main" id="{30A688A0-4B09-F75E-C116-174F41C829C3}"/>
                </a:ext>
              </a:extLst>
            </p:cNvPr>
            <p:cNvSpPr/>
            <p:nvPr/>
          </p:nvSpPr>
          <p:spPr>
            <a:xfrm>
              <a:off x="9550649" y="1813185"/>
              <a:ext cx="535114" cy="623696"/>
            </a:xfrm>
            <a:custGeom>
              <a:avLst/>
              <a:gdLst>
                <a:gd name="connsiteX0" fmla="*/ 463487 w 535114"/>
                <a:gd name="connsiteY0" fmla="*/ 553498 h 623696"/>
                <a:gd name="connsiteX1" fmla="*/ 265747 w 535114"/>
                <a:gd name="connsiteY1" fmla="*/ 623697 h 623696"/>
                <a:gd name="connsiteX2" fmla="*/ 70199 w 535114"/>
                <a:gd name="connsiteY2" fmla="*/ 553974 h 623696"/>
                <a:gd name="connsiteX3" fmla="*/ 0 w 535114"/>
                <a:gd name="connsiteY3" fmla="*/ 350901 h 623696"/>
                <a:gd name="connsiteX4" fmla="*/ 0 w 535114"/>
                <a:gd name="connsiteY4" fmla="*/ 0 h 623696"/>
                <a:gd name="connsiteX5" fmla="*/ 135064 w 535114"/>
                <a:gd name="connsiteY5" fmla="*/ 0 h 623696"/>
                <a:gd name="connsiteX6" fmla="*/ 135064 w 535114"/>
                <a:gd name="connsiteY6" fmla="*/ 347282 h 623696"/>
                <a:gd name="connsiteX7" fmla="*/ 169735 w 535114"/>
                <a:gd name="connsiteY7" fmla="*/ 459962 h 623696"/>
                <a:gd name="connsiteX8" fmla="*/ 267557 w 535114"/>
                <a:gd name="connsiteY8" fmla="*/ 499015 h 623696"/>
                <a:gd name="connsiteX9" fmla="*/ 365379 w 535114"/>
                <a:gd name="connsiteY9" fmla="*/ 461296 h 623696"/>
                <a:gd name="connsiteX10" fmla="*/ 400050 w 535114"/>
                <a:gd name="connsiteY10" fmla="*/ 351663 h 623696"/>
                <a:gd name="connsiteX11" fmla="*/ 400050 w 535114"/>
                <a:gd name="connsiteY11" fmla="*/ 0 h 623696"/>
                <a:gd name="connsiteX12" fmla="*/ 535114 w 535114"/>
                <a:gd name="connsiteY12" fmla="*/ 0 h 623696"/>
                <a:gd name="connsiteX13" fmla="*/ 535114 w 535114"/>
                <a:gd name="connsiteY13" fmla="*/ 346519 h 623696"/>
                <a:gd name="connsiteX14" fmla="*/ 463487 w 535114"/>
                <a:gd name="connsiteY14" fmla="*/ 553498 h 62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5114" h="623696">
                  <a:moveTo>
                    <a:pt x="463487" y="553498"/>
                  </a:moveTo>
                  <a:cubicBezTo>
                    <a:pt x="415861" y="600266"/>
                    <a:pt x="349948" y="623697"/>
                    <a:pt x="265747" y="623697"/>
                  </a:cubicBezTo>
                  <a:cubicBezTo>
                    <a:pt x="182118" y="623697"/>
                    <a:pt x="116967" y="600456"/>
                    <a:pt x="70199" y="553974"/>
                  </a:cubicBezTo>
                  <a:cubicBezTo>
                    <a:pt x="23431" y="507492"/>
                    <a:pt x="0" y="439865"/>
                    <a:pt x="0" y="350901"/>
                  </a:cubicBezTo>
                  <a:lnTo>
                    <a:pt x="0" y="0"/>
                  </a:lnTo>
                  <a:lnTo>
                    <a:pt x="135064" y="0"/>
                  </a:lnTo>
                  <a:lnTo>
                    <a:pt x="135064" y="347282"/>
                  </a:lnTo>
                  <a:cubicBezTo>
                    <a:pt x="135064" y="396431"/>
                    <a:pt x="146590" y="433959"/>
                    <a:pt x="169735" y="459962"/>
                  </a:cubicBezTo>
                  <a:cubicBezTo>
                    <a:pt x="192786" y="485965"/>
                    <a:pt x="225457" y="499015"/>
                    <a:pt x="267557" y="499015"/>
                  </a:cubicBezTo>
                  <a:cubicBezTo>
                    <a:pt x="309658" y="499015"/>
                    <a:pt x="342233" y="486442"/>
                    <a:pt x="365379" y="461296"/>
                  </a:cubicBezTo>
                  <a:cubicBezTo>
                    <a:pt x="388430" y="436150"/>
                    <a:pt x="400050" y="399574"/>
                    <a:pt x="400050" y="351663"/>
                  </a:cubicBezTo>
                  <a:lnTo>
                    <a:pt x="400050" y="0"/>
                  </a:lnTo>
                  <a:lnTo>
                    <a:pt x="535114" y="0"/>
                  </a:lnTo>
                  <a:lnTo>
                    <a:pt x="535114" y="346519"/>
                  </a:lnTo>
                  <a:cubicBezTo>
                    <a:pt x="534924" y="437674"/>
                    <a:pt x="511112" y="506730"/>
                    <a:pt x="463487" y="553498"/>
                  </a:cubicBezTo>
                </a:path>
              </a:pathLst>
            </a:custGeom>
            <a:solidFill>
              <a:srgbClr val="0058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48" name="Freeform 1283">
              <a:extLst>
                <a:ext uri="{FF2B5EF4-FFF2-40B4-BE49-F238E27FC236}">
                  <a16:creationId xmlns:a16="http://schemas.microsoft.com/office/drawing/2014/main" id="{50B049E9-B9AE-56BD-9975-250EC0395F40}"/>
                </a:ext>
              </a:extLst>
            </p:cNvPr>
            <p:cNvSpPr/>
            <p:nvPr/>
          </p:nvSpPr>
          <p:spPr>
            <a:xfrm>
              <a:off x="10249594" y="1813185"/>
              <a:ext cx="613981" cy="613981"/>
            </a:xfrm>
            <a:custGeom>
              <a:avLst/>
              <a:gdLst>
                <a:gd name="connsiteX0" fmla="*/ 479774 w 613981"/>
                <a:gd name="connsiteY0" fmla="*/ 213169 h 613981"/>
                <a:gd name="connsiteX1" fmla="*/ 306991 w 613981"/>
                <a:gd name="connsiteY1" fmla="*/ 475393 h 613981"/>
                <a:gd name="connsiteX2" fmla="*/ 303466 w 613981"/>
                <a:gd name="connsiteY2" fmla="*/ 475393 h 613981"/>
                <a:gd name="connsiteX3" fmla="*/ 132493 w 613981"/>
                <a:gd name="connsiteY3" fmla="*/ 215741 h 613981"/>
                <a:gd name="connsiteX4" fmla="*/ 132493 w 613981"/>
                <a:gd name="connsiteY4" fmla="*/ 613982 h 613981"/>
                <a:gd name="connsiteX5" fmla="*/ 0 w 613981"/>
                <a:gd name="connsiteY5" fmla="*/ 613982 h 613981"/>
                <a:gd name="connsiteX6" fmla="*/ 0 w 613981"/>
                <a:gd name="connsiteY6" fmla="*/ 0 h 613981"/>
                <a:gd name="connsiteX7" fmla="*/ 145637 w 613981"/>
                <a:gd name="connsiteY7" fmla="*/ 0 h 613981"/>
                <a:gd name="connsiteX8" fmla="*/ 306991 w 613981"/>
                <a:gd name="connsiteY8" fmla="*/ 259652 h 613981"/>
                <a:gd name="connsiteX9" fmla="*/ 468344 w 613981"/>
                <a:gd name="connsiteY9" fmla="*/ 0 h 613981"/>
                <a:gd name="connsiteX10" fmla="*/ 613981 w 613981"/>
                <a:gd name="connsiteY10" fmla="*/ 0 h 613981"/>
                <a:gd name="connsiteX11" fmla="*/ 613981 w 613981"/>
                <a:gd name="connsiteY11" fmla="*/ 613982 h 613981"/>
                <a:gd name="connsiteX12" fmla="*/ 479774 w 613981"/>
                <a:gd name="connsiteY12" fmla="*/ 613982 h 613981"/>
                <a:gd name="connsiteX13" fmla="*/ 479774 w 613981"/>
                <a:gd name="connsiteY13" fmla="*/ 213169 h 61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3981" h="613981">
                  <a:moveTo>
                    <a:pt x="479774" y="213169"/>
                  </a:moveTo>
                  <a:lnTo>
                    <a:pt x="306991" y="475393"/>
                  </a:lnTo>
                  <a:lnTo>
                    <a:pt x="303466" y="475393"/>
                  </a:lnTo>
                  <a:lnTo>
                    <a:pt x="132493" y="215741"/>
                  </a:lnTo>
                  <a:lnTo>
                    <a:pt x="132493" y="613982"/>
                  </a:lnTo>
                  <a:lnTo>
                    <a:pt x="0" y="613982"/>
                  </a:lnTo>
                  <a:lnTo>
                    <a:pt x="0" y="0"/>
                  </a:lnTo>
                  <a:lnTo>
                    <a:pt x="145637" y="0"/>
                  </a:lnTo>
                  <a:lnTo>
                    <a:pt x="306991" y="259652"/>
                  </a:lnTo>
                  <a:lnTo>
                    <a:pt x="468344" y="0"/>
                  </a:lnTo>
                  <a:lnTo>
                    <a:pt x="613981" y="0"/>
                  </a:lnTo>
                  <a:lnTo>
                    <a:pt x="613981" y="613982"/>
                  </a:lnTo>
                  <a:lnTo>
                    <a:pt x="479774" y="613982"/>
                  </a:lnTo>
                  <a:lnTo>
                    <a:pt x="479774" y="213169"/>
                  </a:lnTo>
                  <a:close/>
                </a:path>
              </a:pathLst>
            </a:custGeom>
            <a:solidFill>
              <a:srgbClr val="0058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49" name="Freeform 1284">
              <a:extLst>
                <a:ext uri="{FF2B5EF4-FFF2-40B4-BE49-F238E27FC236}">
                  <a16:creationId xmlns:a16="http://schemas.microsoft.com/office/drawing/2014/main" id="{D6C42E58-50EE-D255-9EBD-240D744D787F}"/>
                </a:ext>
              </a:extLst>
            </p:cNvPr>
            <p:cNvSpPr/>
            <p:nvPr/>
          </p:nvSpPr>
          <p:spPr>
            <a:xfrm>
              <a:off x="11009974" y="1802612"/>
              <a:ext cx="566547" cy="635031"/>
            </a:xfrm>
            <a:custGeom>
              <a:avLst/>
              <a:gdLst>
                <a:gd name="connsiteX0" fmla="*/ 457390 w 566547"/>
                <a:gd name="connsiteY0" fmla="*/ 607409 h 635031"/>
                <a:gd name="connsiteX1" fmla="*/ 314896 w 566547"/>
                <a:gd name="connsiteY1" fmla="*/ 635032 h 635031"/>
                <a:gd name="connsiteX2" fmla="*/ 154400 w 566547"/>
                <a:gd name="connsiteY2" fmla="*/ 592931 h 635031"/>
                <a:gd name="connsiteX3" fmla="*/ 41243 w 566547"/>
                <a:gd name="connsiteY3" fmla="*/ 478441 h 635031"/>
                <a:gd name="connsiteX4" fmla="*/ 0 w 566547"/>
                <a:gd name="connsiteY4" fmla="*/ 319278 h 635031"/>
                <a:gd name="connsiteX5" fmla="*/ 0 w 566547"/>
                <a:gd name="connsiteY5" fmla="*/ 317564 h 635031"/>
                <a:gd name="connsiteX6" fmla="*/ 40767 w 566547"/>
                <a:gd name="connsiteY6" fmla="*/ 157925 h 635031"/>
                <a:gd name="connsiteX7" fmla="*/ 154781 w 566547"/>
                <a:gd name="connsiteY7" fmla="*/ 42577 h 635031"/>
                <a:gd name="connsiteX8" fmla="*/ 320135 w 566547"/>
                <a:gd name="connsiteY8" fmla="*/ 0 h 635031"/>
                <a:gd name="connsiteX9" fmla="*/ 458724 w 566547"/>
                <a:gd name="connsiteY9" fmla="*/ 24098 h 635031"/>
                <a:gd name="connsiteX10" fmla="*/ 562165 w 566547"/>
                <a:gd name="connsiteY10" fmla="*/ 94678 h 635031"/>
                <a:gd name="connsiteX11" fmla="*/ 476250 w 566547"/>
                <a:gd name="connsiteY11" fmla="*/ 193834 h 635031"/>
                <a:gd name="connsiteX12" fmla="*/ 400812 w 566547"/>
                <a:gd name="connsiteY12" fmla="*/ 142113 h 635031"/>
                <a:gd name="connsiteX13" fmla="*/ 319278 w 566547"/>
                <a:gd name="connsiteY13" fmla="*/ 124587 h 635031"/>
                <a:gd name="connsiteX14" fmla="*/ 227647 w 566547"/>
                <a:gd name="connsiteY14" fmla="*/ 150495 h 635031"/>
                <a:gd name="connsiteX15" fmla="*/ 164021 w 566547"/>
                <a:gd name="connsiteY15" fmla="*/ 219742 h 635031"/>
                <a:gd name="connsiteX16" fmla="*/ 141256 w 566547"/>
                <a:gd name="connsiteY16" fmla="*/ 315754 h 635031"/>
                <a:gd name="connsiteX17" fmla="*/ 141256 w 566547"/>
                <a:gd name="connsiteY17" fmla="*/ 317468 h 635031"/>
                <a:gd name="connsiteX18" fmla="*/ 164021 w 566547"/>
                <a:gd name="connsiteY18" fmla="*/ 414338 h 635031"/>
                <a:gd name="connsiteX19" fmla="*/ 227171 w 566547"/>
                <a:gd name="connsiteY19" fmla="*/ 484537 h 635031"/>
                <a:gd name="connsiteX20" fmla="*/ 319278 w 566547"/>
                <a:gd name="connsiteY20" fmla="*/ 510445 h 635031"/>
                <a:gd name="connsiteX21" fmla="*/ 404336 w 566547"/>
                <a:gd name="connsiteY21" fmla="*/ 492919 h 635031"/>
                <a:gd name="connsiteX22" fmla="*/ 480631 w 566547"/>
                <a:gd name="connsiteY22" fmla="*/ 438531 h 635031"/>
                <a:gd name="connsiteX23" fmla="*/ 566547 w 566547"/>
                <a:gd name="connsiteY23" fmla="*/ 525399 h 635031"/>
                <a:gd name="connsiteX24" fmla="*/ 457390 w 566547"/>
                <a:gd name="connsiteY24" fmla="*/ 607409 h 63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66547" h="635031">
                  <a:moveTo>
                    <a:pt x="457390" y="607409"/>
                  </a:moveTo>
                  <a:cubicBezTo>
                    <a:pt x="418529" y="625793"/>
                    <a:pt x="370999" y="635032"/>
                    <a:pt x="314896" y="635032"/>
                  </a:cubicBezTo>
                  <a:cubicBezTo>
                    <a:pt x="255842" y="635032"/>
                    <a:pt x="202311" y="621030"/>
                    <a:pt x="154400" y="592931"/>
                  </a:cubicBezTo>
                  <a:cubicBezTo>
                    <a:pt x="106489" y="564833"/>
                    <a:pt x="68771" y="526733"/>
                    <a:pt x="41243" y="478441"/>
                  </a:cubicBezTo>
                  <a:cubicBezTo>
                    <a:pt x="13716" y="430244"/>
                    <a:pt x="0" y="377190"/>
                    <a:pt x="0" y="319278"/>
                  </a:cubicBezTo>
                  <a:lnTo>
                    <a:pt x="0" y="317564"/>
                  </a:lnTo>
                  <a:cubicBezTo>
                    <a:pt x="0" y="259652"/>
                    <a:pt x="13621" y="206502"/>
                    <a:pt x="40767" y="157925"/>
                  </a:cubicBezTo>
                  <a:cubicBezTo>
                    <a:pt x="67913" y="109442"/>
                    <a:pt x="105918" y="70961"/>
                    <a:pt x="154781" y="42577"/>
                  </a:cubicBezTo>
                  <a:cubicBezTo>
                    <a:pt x="203645" y="14192"/>
                    <a:pt x="258699" y="0"/>
                    <a:pt x="320135" y="0"/>
                  </a:cubicBezTo>
                  <a:cubicBezTo>
                    <a:pt x="374523" y="0"/>
                    <a:pt x="420719" y="8096"/>
                    <a:pt x="458724" y="24098"/>
                  </a:cubicBezTo>
                  <a:cubicBezTo>
                    <a:pt x="496729" y="40196"/>
                    <a:pt x="531209" y="63722"/>
                    <a:pt x="562165" y="94678"/>
                  </a:cubicBezTo>
                  <a:lnTo>
                    <a:pt x="476250" y="193834"/>
                  </a:lnTo>
                  <a:cubicBezTo>
                    <a:pt x="451104" y="171069"/>
                    <a:pt x="425958" y="153829"/>
                    <a:pt x="400812" y="142113"/>
                  </a:cubicBezTo>
                  <a:cubicBezTo>
                    <a:pt x="375666" y="130397"/>
                    <a:pt x="348520" y="124587"/>
                    <a:pt x="319278" y="124587"/>
                  </a:cubicBezTo>
                  <a:cubicBezTo>
                    <a:pt x="285369" y="124587"/>
                    <a:pt x="254794" y="133255"/>
                    <a:pt x="227647" y="150495"/>
                  </a:cubicBezTo>
                  <a:cubicBezTo>
                    <a:pt x="200501" y="167735"/>
                    <a:pt x="179261" y="190881"/>
                    <a:pt x="164021" y="219742"/>
                  </a:cubicBezTo>
                  <a:cubicBezTo>
                    <a:pt x="148780" y="248698"/>
                    <a:pt x="141256" y="280702"/>
                    <a:pt x="141256" y="315754"/>
                  </a:cubicBezTo>
                  <a:lnTo>
                    <a:pt x="141256" y="317468"/>
                  </a:lnTo>
                  <a:cubicBezTo>
                    <a:pt x="141256" y="352520"/>
                    <a:pt x="148876" y="384905"/>
                    <a:pt x="164021" y="414338"/>
                  </a:cubicBezTo>
                  <a:cubicBezTo>
                    <a:pt x="179261" y="443865"/>
                    <a:pt x="200311" y="467297"/>
                    <a:pt x="227171" y="484537"/>
                  </a:cubicBezTo>
                  <a:cubicBezTo>
                    <a:pt x="254032" y="501777"/>
                    <a:pt x="284797" y="510445"/>
                    <a:pt x="319278" y="510445"/>
                  </a:cubicBezTo>
                  <a:cubicBezTo>
                    <a:pt x="352044" y="510445"/>
                    <a:pt x="380333" y="504634"/>
                    <a:pt x="404336" y="492919"/>
                  </a:cubicBezTo>
                  <a:cubicBezTo>
                    <a:pt x="428339" y="481203"/>
                    <a:pt x="453771" y="463106"/>
                    <a:pt x="480631" y="438531"/>
                  </a:cubicBezTo>
                  <a:lnTo>
                    <a:pt x="566547" y="525399"/>
                  </a:lnTo>
                  <a:cubicBezTo>
                    <a:pt x="532733" y="561689"/>
                    <a:pt x="496348" y="589026"/>
                    <a:pt x="457390" y="607409"/>
                  </a:cubicBezTo>
                </a:path>
              </a:pathLst>
            </a:custGeom>
            <a:solidFill>
              <a:srgbClr val="0058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0" name="Freeform 1285">
              <a:extLst>
                <a:ext uri="{FF2B5EF4-FFF2-40B4-BE49-F238E27FC236}">
                  <a16:creationId xmlns:a16="http://schemas.microsoft.com/office/drawing/2014/main" id="{5FC92169-6609-D321-5481-F80B1E33FD55}"/>
                </a:ext>
              </a:extLst>
            </p:cNvPr>
            <p:cNvSpPr/>
            <p:nvPr/>
          </p:nvSpPr>
          <p:spPr>
            <a:xfrm>
              <a:off x="11666056" y="1802612"/>
              <a:ext cx="566547" cy="635031"/>
            </a:xfrm>
            <a:custGeom>
              <a:avLst/>
              <a:gdLst>
                <a:gd name="connsiteX0" fmla="*/ 457390 w 566547"/>
                <a:gd name="connsiteY0" fmla="*/ 607409 h 635031"/>
                <a:gd name="connsiteX1" fmla="*/ 314896 w 566547"/>
                <a:gd name="connsiteY1" fmla="*/ 635032 h 635031"/>
                <a:gd name="connsiteX2" fmla="*/ 154400 w 566547"/>
                <a:gd name="connsiteY2" fmla="*/ 592931 h 635031"/>
                <a:gd name="connsiteX3" fmla="*/ 41243 w 566547"/>
                <a:gd name="connsiteY3" fmla="*/ 478441 h 635031"/>
                <a:gd name="connsiteX4" fmla="*/ 0 w 566547"/>
                <a:gd name="connsiteY4" fmla="*/ 319278 h 635031"/>
                <a:gd name="connsiteX5" fmla="*/ 0 w 566547"/>
                <a:gd name="connsiteY5" fmla="*/ 317564 h 635031"/>
                <a:gd name="connsiteX6" fmla="*/ 40767 w 566547"/>
                <a:gd name="connsiteY6" fmla="*/ 157925 h 635031"/>
                <a:gd name="connsiteX7" fmla="*/ 154781 w 566547"/>
                <a:gd name="connsiteY7" fmla="*/ 42577 h 635031"/>
                <a:gd name="connsiteX8" fmla="*/ 320135 w 566547"/>
                <a:gd name="connsiteY8" fmla="*/ 0 h 635031"/>
                <a:gd name="connsiteX9" fmla="*/ 458724 w 566547"/>
                <a:gd name="connsiteY9" fmla="*/ 24098 h 635031"/>
                <a:gd name="connsiteX10" fmla="*/ 562165 w 566547"/>
                <a:gd name="connsiteY10" fmla="*/ 94678 h 635031"/>
                <a:gd name="connsiteX11" fmla="*/ 476250 w 566547"/>
                <a:gd name="connsiteY11" fmla="*/ 193834 h 635031"/>
                <a:gd name="connsiteX12" fmla="*/ 400812 w 566547"/>
                <a:gd name="connsiteY12" fmla="*/ 142113 h 635031"/>
                <a:gd name="connsiteX13" fmla="*/ 319278 w 566547"/>
                <a:gd name="connsiteY13" fmla="*/ 124587 h 635031"/>
                <a:gd name="connsiteX14" fmla="*/ 227647 w 566547"/>
                <a:gd name="connsiteY14" fmla="*/ 150495 h 635031"/>
                <a:gd name="connsiteX15" fmla="*/ 164021 w 566547"/>
                <a:gd name="connsiteY15" fmla="*/ 219742 h 635031"/>
                <a:gd name="connsiteX16" fmla="*/ 141256 w 566547"/>
                <a:gd name="connsiteY16" fmla="*/ 315754 h 635031"/>
                <a:gd name="connsiteX17" fmla="*/ 141256 w 566547"/>
                <a:gd name="connsiteY17" fmla="*/ 317468 h 635031"/>
                <a:gd name="connsiteX18" fmla="*/ 164021 w 566547"/>
                <a:gd name="connsiteY18" fmla="*/ 414338 h 635031"/>
                <a:gd name="connsiteX19" fmla="*/ 227171 w 566547"/>
                <a:gd name="connsiteY19" fmla="*/ 484537 h 635031"/>
                <a:gd name="connsiteX20" fmla="*/ 319278 w 566547"/>
                <a:gd name="connsiteY20" fmla="*/ 510445 h 635031"/>
                <a:gd name="connsiteX21" fmla="*/ 404336 w 566547"/>
                <a:gd name="connsiteY21" fmla="*/ 492919 h 635031"/>
                <a:gd name="connsiteX22" fmla="*/ 480631 w 566547"/>
                <a:gd name="connsiteY22" fmla="*/ 438531 h 635031"/>
                <a:gd name="connsiteX23" fmla="*/ 566547 w 566547"/>
                <a:gd name="connsiteY23" fmla="*/ 525399 h 635031"/>
                <a:gd name="connsiteX24" fmla="*/ 457390 w 566547"/>
                <a:gd name="connsiteY24" fmla="*/ 607409 h 63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66547" h="635031">
                  <a:moveTo>
                    <a:pt x="457390" y="607409"/>
                  </a:moveTo>
                  <a:cubicBezTo>
                    <a:pt x="418529" y="625793"/>
                    <a:pt x="370999" y="635032"/>
                    <a:pt x="314896" y="635032"/>
                  </a:cubicBezTo>
                  <a:cubicBezTo>
                    <a:pt x="255841" y="635032"/>
                    <a:pt x="202311" y="621030"/>
                    <a:pt x="154400" y="592931"/>
                  </a:cubicBezTo>
                  <a:cubicBezTo>
                    <a:pt x="106489" y="564833"/>
                    <a:pt x="68771" y="526733"/>
                    <a:pt x="41243" y="478441"/>
                  </a:cubicBezTo>
                  <a:cubicBezTo>
                    <a:pt x="13716" y="430244"/>
                    <a:pt x="0" y="377190"/>
                    <a:pt x="0" y="319278"/>
                  </a:cubicBezTo>
                  <a:lnTo>
                    <a:pt x="0" y="317564"/>
                  </a:lnTo>
                  <a:cubicBezTo>
                    <a:pt x="0" y="259652"/>
                    <a:pt x="13621" y="206502"/>
                    <a:pt x="40767" y="157925"/>
                  </a:cubicBezTo>
                  <a:cubicBezTo>
                    <a:pt x="67913" y="109442"/>
                    <a:pt x="105918" y="70961"/>
                    <a:pt x="154781" y="42577"/>
                  </a:cubicBezTo>
                  <a:cubicBezTo>
                    <a:pt x="203645" y="14192"/>
                    <a:pt x="258699" y="0"/>
                    <a:pt x="320135" y="0"/>
                  </a:cubicBezTo>
                  <a:cubicBezTo>
                    <a:pt x="374523" y="0"/>
                    <a:pt x="420719" y="8096"/>
                    <a:pt x="458724" y="24098"/>
                  </a:cubicBezTo>
                  <a:cubicBezTo>
                    <a:pt x="496729" y="40196"/>
                    <a:pt x="531209" y="63722"/>
                    <a:pt x="562165" y="94678"/>
                  </a:cubicBezTo>
                  <a:lnTo>
                    <a:pt x="476250" y="193834"/>
                  </a:lnTo>
                  <a:cubicBezTo>
                    <a:pt x="451104" y="171069"/>
                    <a:pt x="425958" y="153829"/>
                    <a:pt x="400812" y="142113"/>
                  </a:cubicBezTo>
                  <a:cubicBezTo>
                    <a:pt x="375666" y="130397"/>
                    <a:pt x="348520" y="124587"/>
                    <a:pt x="319278" y="124587"/>
                  </a:cubicBezTo>
                  <a:cubicBezTo>
                    <a:pt x="285369" y="124587"/>
                    <a:pt x="254794" y="133255"/>
                    <a:pt x="227647" y="150495"/>
                  </a:cubicBezTo>
                  <a:cubicBezTo>
                    <a:pt x="200501" y="167735"/>
                    <a:pt x="179261" y="190881"/>
                    <a:pt x="164021" y="219742"/>
                  </a:cubicBezTo>
                  <a:cubicBezTo>
                    <a:pt x="148780" y="248698"/>
                    <a:pt x="141256" y="280702"/>
                    <a:pt x="141256" y="315754"/>
                  </a:cubicBezTo>
                  <a:lnTo>
                    <a:pt x="141256" y="317468"/>
                  </a:lnTo>
                  <a:cubicBezTo>
                    <a:pt x="141256" y="352520"/>
                    <a:pt x="148876" y="384905"/>
                    <a:pt x="164021" y="414338"/>
                  </a:cubicBezTo>
                  <a:cubicBezTo>
                    <a:pt x="179261" y="443865"/>
                    <a:pt x="200311" y="467297"/>
                    <a:pt x="227171" y="484537"/>
                  </a:cubicBezTo>
                  <a:cubicBezTo>
                    <a:pt x="254032" y="501777"/>
                    <a:pt x="284702" y="510445"/>
                    <a:pt x="319278" y="510445"/>
                  </a:cubicBezTo>
                  <a:cubicBezTo>
                    <a:pt x="352044" y="510445"/>
                    <a:pt x="380333" y="504634"/>
                    <a:pt x="404336" y="492919"/>
                  </a:cubicBezTo>
                  <a:cubicBezTo>
                    <a:pt x="428339" y="481203"/>
                    <a:pt x="453771" y="463106"/>
                    <a:pt x="480631" y="438531"/>
                  </a:cubicBezTo>
                  <a:lnTo>
                    <a:pt x="566547" y="525399"/>
                  </a:lnTo>
                  <a:cubicBezTo>
                    <a:pt x="532638" y="561689"/>
                    <a:pt x="496253" y="589026"/>
                    <a:pt x="457390" y="607409"/>
                  </a:cubicBezTo>
                </a:path>
              </a:pathLst>
            </a:custGeom>
            <a:solidFill>
              <a:srgbClr val="0058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1" name="Freeform 1286">
              <a:extLst>
                <a:ext uri="{FF2B5EF4-FFF2-40B4-BE49-F238E27FC236}">
                  <a16:creationId xmlns:a16="http://schemas.microsoft.com/office/drawing/2014/main" id="{F1A0649F-D637-9AC3-6CEC-64FF352C4D6D}"/>
                </a:ext>
              </a:extLst>
            </p:cNvPr>
            <p:cNvSpPr/>
            <p:nvPr/>
          </p:nvSpPr>
          <p:spPr>
            <a:xfrm>
              <a:off x="9718670" y="2715583"/>
              <a:ext cx="225266" cy="286702"/>
            </a:xfrm>
            <a:custGeom>
              <a:avLst/>
              <a:gdLst>
                <a:gd name="connsiteX0" fmla="*/ 96298 w 225266"/>
                <a:gd name="connsiteY0" fmla="*/ 286703 h 286702"/>
                <a:gd name="connsiteX1" fmla="*/ 96298 w 225266"/>
                <a:gd name="connsiteY1" fmla="*/ 29908 h 286702"/>
                <a:gd name="connsiteX2" fmla="*/ 0 w 225266"/>
                <a:gd name="connsiteY2" fmla="*/ 29908 h 286702"/>
                <a:gd name="connsiteX3" fmla="*/ 0 w 225266"/>
                <a:gd name="connsiteY3" fmla="*/ 0 h 286702"/>
                <a:gd name="connsiteX4" fmla="*/ 225266 w 225266"/>
                <a:gd name="connsiteY4" fmla="*/ 0 h 286702"/>
                <a:gd name="connsiteX5" fmla="*/ 225266 w 225266"/>
                <a:gd name="connsiteY5" fmla="*/ 29908 h 286702"/>
                <a:gd name="connsiteX6" fmla="*/ 129064 w 225266"/>
                <a:gd name="connsiteY6" fmla="*/ 29908 h 286702"/>
                <a:gd name="connsiteX7" fmla="*/ 129064 w 225266"/>
                <a:gd name="connsiteY7" fmla="*/ 286703 h 286702"/>
                <a:gd name="connsiteX8" fmla="*/ 96298 w 225266"/>
                <a:gd name="connsiteY8" fmla="*/ 286703 h 286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266" h="286702">
                  <a:moveTo>
                    <a:pt x="96298" y="286703"/>
                  </a:moveTo>
                  <a:lnTo>
                    <a:pt x="96298" y="29908"/>
                  </a:lnTo>
                  <a:lnTo>
                    <a:pt x="0" y="29908"/>
                  </a:lnTo>
                  <a:lnTo>
                    <a:pt x="0" y="0"/>
                  </a:lnTo>
                  <a:lnTo>
                    <a:pt x="225266" y="0"/>
                  </a:lnTo>
                  <a:lnTo>
                    <a:pt x="225266" y="29908"/>
                  </a:lnTo>
                  <a:lnTo>
                    <a:pt x="129064" y="29908"/>
                  </a:lnTo>
                  <a:lnTo>
                    <a:pt x="129064" y="286703"/>
                  </a:lnTo>
                  <a:lnTo>
                    <a:pt x="96298" y="286703"/>
                  </a:lnTo>
                  <a:close/>
                </a:path>
              </a:pathLst>
            </a:custGeom>
            <a:solidFill>
              <a:srgbClr val="0058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2" name="Freeform 1287">
              <a:extLst>
                <a:ext uri="{FF2B5EF4-FFF2-40B4-BE49-F238E27FC236}">
                  <a16:creationId xmlns:a16="http://schemas.microsoft.com/office/drawing/2014/main" id="{4E7D0DA9-4121-6970-55FE-9CC46AD588C3}"/>
                </a:ext>
              </a:extLst>
            </p:cNvPr>
            <p:cNvSpPr/>
            <p:nvPr/>
          </p:nvSpPr>
          <p:spPr>
            <a:xfrm>
              <a:off x="10042330" y="2715583"/>
              <a:ext cx="32384" cy="286702"/>
            </a:xfrm>
            <a:custGeom>
              <a:avLst/>
              <a:gdLst>
                <a:gd name="connsiteX0" fmla="*/ 32385 w 32384"/>
                <a:gd name="connsiteY0" fmla="*/ 0 h 286702"/>
                <a:gd name="connsiteX1" fmla="*/ 32385 w 32384"/>
                <a:gd name="connsiteY1" fmla="*/ 286703 h 286702"/>
                <a:gd name="connsiteX2" fmla="*/ 0 w 32384"/>
                <a:gd name="connsiteY2" fmla="*/ 286703 h 286702"/>
                <a:gd name="connsiteX3" fmla="*/ 0 w 32384"/>
                <a:gd name="connsiteY3" fmla="*/ 0 h 286702"/>
                <a:gd name="connsiteX4" fmla="*/ 32385 w 32384"/>
                <a:gd name="connsiteY4" fmla="*/ 0 h 286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4" h="286702">
                  <a:moveTo>
                    <a:pt x="32385" y="0"/>
                  </a:moveTo>
                  <a:lnTo>
                    <a:pt x="32385" y="286703"/>
                  </a:lnTo>
                  <a:lnTo>
                    <a:pt x="0" y="286703"/>
                  </a:lnTo>
                  <a:lnTo>
                    <a:pt x="0" y="0"/>
                  </a:lnTo>
                  <a:lnTo>
                    <a:pt x="32385" y="0"/>
                  </a:lnTo>
                  <a:close/>
                </a:path>
              </a:pathLst>
            </a:custGeom>
            <a:solidFill>
              <a:srgbClr val="0058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3" name="Freeform 1288">
              <a:extLst>
                <a:ext uri="{FF2B5EF4-FFF2-40B4-BE49-F238E27FC236}">
                  <a16:creationId xmlns:a16="http://schemas.microsoft.com/office/drawing/2014/main" id="{8AF16078-7B53-E2CF-834E-FB716861D12F}"/>
                </a:ext>
              </a:extLst>
            </p:cNvPr>
            <p:cNvSpPr/>
            <p:nvPr/>
          </p:nvSpPr>
          <p:spPr>
            <a:xfrm>
              <a:off x="10172917" y="2715583"/>
              <a:ext cx="225361" cy="286702"/>
            </a:xfrm>
            <a:custGeom>
              <a:avLst/>
              <a:gdLst>
                <a:gd name="connsiteX0" fmla="*/ 96298 w 225361"/>
                <a:gd name="connsiteY0" fmla="*/ 286703 h 286702"/>
                <a:gd name="connsiteX1" fmla="*/ 96298 w 225361"/>
                <a:gd name="connsiteY1" fmla="*/ 29908 h 286702"/>
                <a:gd name="connsiteX2" fmla="*/ 0 w 225361"/>
                <a:gd name="connsiteY2" fmla="*/ 29908 h 286702"/>
                <a:gd name="connsiteX3" fmla="*/ 0 w 225361"/>
                <a:gd name="connsiteY3" fmla="*/ 0 h 286702"/>
                <a:gd name="connsiteX4" fmla="*/ 225362 w 225361"/>
                <a:gd name="connsiteY4" fmla="*/ 0 h 286702"/>
                <a:gd name="connsiteX5" fmla="*/ 225362 w 225361"/>
                <a:gd name="connsiteY5" fmla="*/ 29908 h 286702"/>
                <a:gd name="connsiteX6" fmla="*/ 129064 w 225361"/>
                <a:gd name="connsiteY6" fmla="*/ 29908 h 286702"/>
                <a:gd name="connsiteX7" fmla="*/ 129064 w 225361"/>
                <a:gd name="connsiteY7" fmla="*/ 286703 h 286702"/>
                <a:gd name="connsiteX8" fmla="*/ 96298 w 225361"/>
                <a:gd name="connsiteY8" fmla="*/ 286703 h 286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361" h="286702">
                  <a:moveTo>
                    <a:pt x="96298" y="286703"/>
                  </a:moveTo>
                  <a:lnTo>
                    <a:pt x="96298" y="29908"/>
                  </a:lnTo>
                  <a:lnTo>
                    <a:pt x="0" y="29908"/>
                  </a:lnTo>
                  <a:lnTo>
                    <a:pt x="0" y="0"/>
                  </a:lnTo>
                  <a:lnTo>
                    <a:pt x="225362" y="0"/>
                  </a:lnTo>
                  <a:lnTo>
                    <a:pt x="225362" y="29908"/>
                  </a:lnTo>
                  <a:lnTo>
                    <a:pt x="129064" y="29908"/>
                  </a:lnTo>
                  <a:lnTo>
                    <a:pt x="129064" y="286703"/>
                  </a:lnTo>
                  <a:lnTo>
                    <a:pt x="96298" y="286703"/>
                  </a:lnTo>
                  <a:close/>
                </a:path>
              </a:pathLst>
            </a:custGeom>
            <a:solidFill>
              <a:srgbClr val="0058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4" name="Freeform 1289">
              <a:extLst>
                <a:ext uri="{FF2B5EF4-FFF2-40B4-BE49-F238E27FC236}">
                  <a16:creationId xmlns:a16="http://schemas.microsoft.com/office/drawing/2014/main" id="{E5BE4E47-C7B6-BE68-2006-1137531C3877}"/>
                </a:ext>
              </a:extLst>
            </p:cNvPr>
            <p:cNvSpPr/>
            <p:nvPr/>
          </p:nvSpPr>
          <p:spPr>
            <a:xfrm>
              <a:off x="10432283" y="2713488"/>
              <a:ext cx="291655" cy="288797"/>
            </a:xfrm>
            <a:custGeom>
              <a:avLst/>
              <a:gdLst>
                <a:gd name="connsiteX0" fmla="*/ 256794 w 291655"/>
                <a:gd name="connsiteY0" fmla="*/ 288798 h 288797"/>
                <a:gd name="connsiteX1" fmla="*/ 223171 w 291655"/>
                <a:gd name="connsiteY1" fmla="*/ 212979 h 288797"/>
                <a:gd name="connsiteX2" fmla="*/ 67151 w 291655"/>
                <a:gd name="connsiteY2" fmla="*/ 212979 h 288797"/>
                <a:gd name="connsiteX3" fmla="*/ 33147 w 291655"/>
                <a:gd name="connsiteY3" fmla="*/ 288798 h 288797"/>
                <a:gd name="connsiteX4" fmla="*/ 0 w 291655"/>
                <a:gd name="connsiteY4" fmla="*/ 288798 h 288797"/>
                <a:gd name="connsiteX5" fmla="*/ 130683 w 291655"/>
                <a:gd name="connsiteY5" fmla="*/ 0 h 288797"/>
                <a:gd name="connsiteX6" fmla="*/ 160972 w 291655"/>
                <a:gd name="connsiteY6" fmla="*/ 0 h 288797"/>
                <a:gd name="connsiteX7" fmla="*/ 291655 w 291655"/>
                <a:gd name="connsiteY7" fmla="*/ 288798 h 288797"/>
                <a:gd name="connsiteX8" fmla="*/ 256794 w 291655"/>
                <a:gd name="connsiteY8" fmla="*/ 288798 h 288797"/>
                <a:gd name="connsiteX9" fmla="*/ 79820 w 291655"/>
                <a:gd name="connsiteY9" fmla="*/ 183928 h 288797"/>
                <a:gd name="connsiteX10" fmla="*/ 210503 w 291655"/>
                <a:gd name="connsiteY10" fmla="*/ 183928 h 288797"/>
                <a:gd name="connsiteX11" fmla="*/ 145352 w 291655"/>
                <a:gd name="connsiteY11" fmla="*/ 37719 h 288797"/>
                <a:gd name="connsiteX12" fmla="*/ 79820 w 291655"/>
                <a:gd name="connsiteY12" fmla="*/ 183928 h 28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1655" h="288797">
                  <a:moveTo>
                    <a:pt x="256794" y="288798"/>
                  </a:moveTo>
                  <a:lnTo>
                    <a:pt x="223171" y="212979"/>
                  </a:lnTo>
                  <a:lnTo>
                    <a:pt x="67151" y="212979"/>
                  </a:lnTo>
                  <a:lnTo>
                    <a:pt x="33147" y="288798"/>
                  </a:lnTo>
                  <a:lnTo>
                    <a:pt x="0" y="288798"/>
                  </a:lnTo>
                  <a:lnTo>
                    <a:pt x="130683" y="0"/>
                  </a:lnTo>
                  <a:lnTo>
                    <a:pt x="160972" y="0"/>
                  </a:lnTo>
                  <a:lnTo>
                    <a:pt x="291655" y="288798"/>
                  </a:lnTo>
                  <a:lnTo>
                    <a:pt x="256794" y="288798"/>
                  </a:lnTo>
                  <a:close/>
                  <a:moveTo>
                    <a:pt x="79820" y="183928"/>
                  </a:moveTo>
                  <a:lnTo>
                    <a:pt x="210503" y="183928"/>
                  </a:lnTo>
                  <a:lnTo>
                    <a:pt x="145352" y="37719"/>
                  </a:lnTo>
                  <a:lnTo>
                    <a:pt x="79820" y="183928"/>
                  </a:lnTo>
                  <a:close/>
                </a:path>
              </a:pathLst>
            </a:custGeom>
            <a:solidFill>
              <a:srgbClr val="0058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5" name="Freeform 1290">
              <a:extLst>
                <a:ext uri="{FF2B5EF4-FFF2-40B4-BE49-F238E27FC236}">
                  <a16:creationId xmlns:a16="http://schemas.microsoft.com/office/drawing/2014/main" id="{0E12A999-6188-511C-7086-91F7150788F5}"/>
                </a:ext>
              </a:extLst>
            </p:cNvPr>
            <p:cNvSpPr/>
            <p:nvPr/>
          </p:nvSpPr>
          <p:spPr>
            <a:xfrm>
              <a:off x="10815188" y="2715583"/>
              <a:ext cx="242506" cy="286702"/>
            </a:xfrm>
            <a:custGeom>
              <a:avLst/>
              <a:gdLst>
                <a:gd name="connsiteX0" fmla="*/ 242507 w 242506"/>
                <a:gd name="connsiteY0" fmla="*/ 0 h 286702"/>
                <a:gd name="connsiteX1" fmla="*/ 242507 w 242506"/>
                <a:gd name="connsiteY1" fmla="*/ 286703 h 286702"/>
                <a:gd name="connsiteX2" fmla="*/ 216694 w 242506"/>
                <a:gd name="connsiteY2" fmla="*/ 286703 h 286702"/>
                <a:gd name="connsiteX3" fmla="*/ 31528 w 242506"/>
                <a:gd name="connsiteY3" fmla="*/ 51625 h 286702"/>
                <a:gd name="connsiteX4" fmla="*/ 31528 w 242506"/>
                <a:gd name="connsiteY4" fmla="*/ 286703 h 286702"/>
                <a:gd name="connsiteX5" fmla="*/ 0 w 242506"/>
                <a:gd name="connsiteY5" fmla="*/ 286703 h 286702"/>
                <a:gd name="connsiteX6" fmla="*/ 0 w 242506"/>
                <a:gd name="connsiteY6" fmla="*/ 0 h 286702"/>
                <a:gd name="connsiteX7" fmla="*/ 30290 w 242506"/>
                <a:gd name="connsiteY7" fmla="*/ 0 h 286702"/>
                <a:gd name="connsiteX8" fmla="*/ 210979 w 242506"/>
                <a:gd name="connsiteY8" fmla="*/ 229838 h 286702"/>
                <a:gd name="connsiteX9" fmla="*/ 210979 w 242506"/>
                <a:gd name="connsiteY9" fmla="*/ 0 h 286702"/>
                <a:gd name="connsiteX10" fmla="*/ 242507 w 242506"/>
                <a:gd name="connsiteY10" fmla="*/ 0 h 286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506" h="286702">
                  <a:moveTo>
                    <a:pt x="242507" y="0"/>
                  </a:moveTo>
                  <a:lnTo>
                    <a:pt x="242507" y="286703"/>
                  </a:lnTo>
                  <a:lnTo>
                    <a:pt x="216694" y="286703"/>
                  </a:lnTo>
                  <a:lnTo>
                    <a:pt x="31528" y="51625"/>
                  </a:lnTo>
                  <a:lnTo>
                    <a:pt x="31528" y="286703"/>
                  </a:lnTo>
                  <a:lnTo>
                    <a:pt x="0" y="286703"/>
                  </a:lnTo>
                  <a:lnTo>
                    <a:pt x="0" y="0"/>
                  </a:lnTo>
                  <a:lnTo>
                    <a:pt x="30290" y="0"/>
                  </a:lnTo>
                  <a:lnTo>
                    <a:pt x="210979" y="229838"/>
                  </a:lnTo>
                  <a:lnTo>
                    <a:pt x="210979" y="0"/>
                  </a:lnTo>
                  <a:lnTo>
                    <a:pt x="242507" y="0"/>
                  </a:lnTo>
                  <a:close/>
                </a:path>
              </a:pathLst>
            </a:custGeom>
            <a:solidFill>
              <a:srgbClr val="0058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6" name="Freeform 1291">
              <a:extLst>
                <a:ext uri="{FF2B5EF4-FFF2-40B4-BE49-F238E27FC236}">
                  <a16:creationId xmlns:a16="http://schemas.microsoft.com/office/drawing/2014/main" id="{8A632A60-8173-503F-F000-C32F0E5A8444}"/>
                </a:ext>
              </a:extLst>
            </p:cNvPr>
            <p:cNvSpPr/>
            <p:nvPr/>
          </p:nvSpPr>
          <p:spPr>
            <a:xfrm>
              <a:off x="11176471" y="2715583"/>
              <a:ext cx="32384" cy="286702"/>
            </a:xfrm>
            <a:custGeom>
              <a:avLst/>
              <a:gdLst>
                <a:gd name="connsiteX0" fmla="*/ 32385 w 32384"/>
                <a:gd name="connsiteY0" fmla="*/ 0 h 286702"/>
                <a:gd name="connsiteX1" fmla="*/ 32385 w 32384"/>
                <a:gd name="connsiteY1" fmla="*/ 286703 h 286702"/>
                <a:gd name="connsiteX2" fmla="*/ 0 w 32384"/>
                <a:gd name="connsiteY2" fmla="*/ 286703 h 286702"/>
                <a:gd name="connsiteX3" fmla="*/ 0 w 32384"/>
                <a:gd name="connsiteY3" fmla="*/ 0 h 286702"/>
                <a:gd name="connsiteX4" fmla="*/ 32385 w 32384"/>
                <a:gd name="connsiteY4" fmla="*/ 0 h 286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4" h="286702">
                  <a:moveTo>
                    <a:pt x="32385" y="0"/>
                  </a:moveTo>
                  <a:lnTo>
                    <a:pt x="32385" y="286703"/>
                  </a:lnTo>
                  <a:lnTo>
                    <a:pt x="0" y="286703"/>
                  </a:lnTo>
                  <a:lnTo>
                    <a:pt x="0" y="0"/>
                  </a:lnTo>
                  <a:lnTo>
                    <a:pt x="32385" y="0"/>
                  </a:lnTo>
                  <a:close/>
                </a:path>
              </a:pathLst>
            </a:custGeom>
            <a:solidFill>
              <a:srgbClr val="0058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7" name="Freeform 1292">
              <a:extLst>
                <a:ext uri="{FF2B5EF4-FFF2-40B4-BE49-F238E27FC236}">
                  <a16:creationId xmlns:a16="http://schemas.microsoft.com/office/drawing/2014/main" id="{665A2776-2CCA-641F-5E12-12BEC74F9DDA}"/>
                </a:ext>
              </a:extLst>
            </p:cNvPr>
            <p:cNvSpPr/>
            <p:nvPr/>
          </p:nvSpPr>
          <p:spPr>
            <a:xfrm>
              <a:off x="11323061" y="2715488"/>
              <a:ext cx="238887" cy="291274"/>
            </a:xfrm>
            <a:custGeom>
              <a:avLst/>
              <a:gdLst>
                <a:gd name="connsiteX0" fmla="*/ 206502 w 238887"/>
                <a:gd name="connsiteY0" fmla="*/ 258509 h 291274"/>
                <a:gd name="connsiteX1" fmla="*/ 119253 w 238887"/>
                <a:gd name="connsiteY1" fmla="*/ 291275 h 291274"/>
                <a:gd name="connsiteX2" fmla="*/ 56769 w 238887"/>
                <a:gd name="connsiteY2" fmla="*/ 276987 h 291274"/>
                <a:gd name="connsiteX3" fmla="*/ 14954 w 238887"/>
                <a:gd name="connsiteY3" fmla="*/ 234601 h 291274"/>
                <a:gd name="connsiteX4" fmla="*/ 0 w 238887"/>
                <a:gd name="connsiteY4" fmla="*/ 166783 h 291274"/>
                <a:gd name="connsiteX5" fmla="*/ 0 w 238887"/>
                <a:gd name="connsiteY5" fmla="*/ 95 h 291274"/>
                <a:gd name="connsiteX6" fmla="*/ 32385 w 238887"/>
                <a:gd name="connsiteY6" fmla="*/ 95 h 291274"/>
                <a:gd name="connsiteX7" fmla="*/ 32385 w 238887"/>
                <a:gd name="connsiteY7" fmla="*/ 164783 h 291274"/>
                <a:gd name="connsiteX8" fmla="*/ 55531 w 238887"/>
                <a:gd name="connsiteY8" fmla="*/ 236220 h 291274"/>
                <a:gd name="connsiteX9" fmla="*/ 120015 w 238887"/>
                <a:gd name="connsiteY9" fmla="*/ 261366 h 291274"/>
                <a:gd name="connsiteX10" fmla="*/ 183547 w 238887"/>
                <a:gd name="connsiteY10" fmla="*/ 237173 h 291274"/>
                <a:gd name="connsiteX11" fmla="*/ 206502 w 238887"/>
                <a:gd name="connsiteY11" fmla="*/ 166688 h 291274"/>
                <a:gd name="connsiteX12" fmla="*/ 206502 w 238887"/>
                <a:gd name="connsiteY12" fmla="*/ 0 h 291274"/>
                <a:gd name="connsiteX13" fmla="*/ 238887 w 238887"/>
                <a:gd name="connsiteY13" fmla="*/ 0 h 291274"/>
                <a:gd name="connsiteX14" fmla="*/ 238887 w 238887"/>
                <a:gd name="connsiteY14" fmla="*/ 164211 h 291274"/>
                <a:gd name="connsiteX15" fmla="*/ 206502 w 238887"/>
                <a:gd name="connsiteY15" fmla="*/ 258509 h 29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8887" h="291274">
                  <a:moveTo>
                    <a:pt x="206502" y="258509"/>
                  </a:moveTo>
                  <a:cubicBezTo>
                    <a:pt x="184880" y="280321"/>
                    <a:pt x="155829" y="291275"/>
                    <a:pt x="119253" y="291275"/>
                  </a:cubicBezTo>
                  <a:cubicBezTo>
                    <a:pt x="95536" y="291275"/>
                    <a:pt x="74676" y="286512"/>
                    <a:pt x="56769" y="276987"/>
                  </a:cubicBezTo>
                  <a:cubicBezTo>
                    <a:pt x="38862" y="267462"/>
                    <a:pt x="24955" y="253270"/>
                    <a:pt x="14954" y="234601"/>
                  </a:cubicBezTo>
                  <a:cubicBezTo>
                    <a:pt x="4953" y="215932"/>
                    <a:pt x="0" y="193262"/>
                    <a:pt x="0" y="166783"/>
                  </a:cubicBezTo>
                  <a:lnTo>
                    <a:pt x="0" y="95"/>
                  </a:lnTo>
                  <a:lnTo>
                    <a:pt x="32385" y="95"/>
                  </a:lnTo>
                  <a:lnTo>
                    <a:pt x="32385" y="164783"/>
                  </a:lnTo>
                  <a:cubicBezTo>
                    <a:pt x="32385" y="195644"/>
                    <a:pt x="40100" y="219456"/>
                    <a:pt x="55531" y="236220"/>
                  </a:cubicBezTo>
                  <a:cubicBezTo>
                    <a:pt x="70961" y="252984"/>
                    <a:pt x="92488" y="261366"/>
                    <a:pt x="120015" y="261366"/>
                  </a:cubicBezTo>
                  <a:cubicBezTo>
                    <a:pt x="147066" y="261366"/>
                    <a:pt x="168212" y="253365"/>
                    <a:pt x="183547" y="237173"/>
                  </a:cubicBezTo>
                  <a:cubicBezTo>
                    <a:pt x="198787" y="221075"/>
                    <a:pt x="206502" y="197549"/>
                    <a:pt x="206502" y="166688"/>
                  </a:cubicBezTo>
                  <a:lnTo>
                    <a:pt x="206502" y="0"/>
                  </a:lnTo>
                  <a:lnTo>
                    <a:pt x="238887" y="0"/>
                  </a:lnTo>
                  <a:lnTo>
                    <a:pt x="238887" y="164211"/>
                  </a:lnTo>
                  <a:cubicBezTo>
                    <a:pt x="238887" y="205264"/>
                    <a:pt x="228029" y="236601"/>
                    <a:pt x="206502" y="258509"/>
                  </a:cubicBezTo>
                </a:path>
              </a:pathLst>
            </a:custGeom>
            <a:solidFill>
              <a:srgbClr val="0058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8" name="Freeform 1293">
              <a:extLst>
                <a:ext uri="{FF2B5EF4-FFF2-40B4-BE49-F238E27FC236}">
                  <a16:creationId xmlns:a16="http://schemas.microsoft.com/office/drawing/2014/main" id="{44D529BD-9AC9-6C1D-1FB2-E3073B4EB7BF}"/>
                </a:ext>
              </a:extLst>
            </p:cNvPr>
            <p:cNvSpPr/>
            <p:nvPr/>
          </p:nvSpPr>
          <p:spPr>
            <a:xfrm>
              <a:off x="11673295" y="2715488"/>
              <a:ext cx="274415" cy="286702"/>
            </a:xfrm>
            <a:custGeom>
              <a:avLst/>
              <a:gdLst>
                <a:gd name="connsiteX0" fmla="*/ 136017 w 274415"/>
                <a:gd name="connsiteY0" fmla="*/ 208121 h 286702"/>
                <a:gd name="connsiteX1" fmla="*/ 31528 w 274415"/>
                <a:gd name="connsiteY1" fmla="*/ 54864 h 286702"/>
                <a:gd name="connsiteX2" fmla="*/ 31528 w 274415"/>
                <a:gd name="connsiteY2" fmla="*/ 286703 h 286702"/>
                <a:gd name="connsiteX3" fmla="*/ 0 w 274415"/>
                <a:gd name="connsiteY3" fmla="*/ 286703 h 286702"/>
                <a:gd name="connsiteX4" fmla="*/ 0 w 274415"/>
                <a:gd name="connsiteY4" fmla="*/ 0 h 286702"/>
                <a:gd name="connsiteX5" fmla="*/ 32766 w 274415"/>
                <a:gd name="connsiteY5" fmla="*/ 0 h 286702"/>
                <a:gd name="connsiteX6" fmla="*/ 137255 w 274415"/>
                <a:gd name="connsiteY6" fmla="*/ 156496 h 286702"/>
                <a:gd name="connsiteX7" fmla="*/ 241649 w 274415"/>
                <a:gd name="connsiteY7" fmla="*/ 0 h 286702"/>
                <a:gd name="connsiteX8" fmla="*/ 274415 w 274415"/>
                <a:gd name="connsiteY8" fmla="*/ 0 h 286702"/>
                <a:gd name="connsiteX9" fmla="*/ 274415 w 274415"/>
                <a:gd name="connsiteY9" fmla="*/ 286703 h 286702"/>
                <a:gd name="connsiteX10" fmla="*/ 242125 w 274415"/>
                <a:gd name="connsiteY10" fmla="*/ 286703 h 286702"/>
                <a:gd name="connsiteX11" fmla="*/ 242125 w 274415"/>
                <a:gd name="connsiteY11" fmla="*/ 54483 h 286702"/>
                <a:gd name="connsiteX12" fmla="*/ 137636 w 274415"/>
                <a:gd name="connsiteY12" fmla="*/ 208121 h 286702"/>
                <a:gd name="connsiteX13" fmla="*/ 136017 w 274415"/>
                <a:gd name="connsiteY13" fmla="*/ 208121 h 286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4415" h="286702">
                  <a:moveTo>
                    <a:pt x="136017" y="208121"/>
                  </a:moveTo>
                  <a:lnTo>
                    <a:pt x="31528" y="54864"/>
                  </a:lnTo>
                  <a:lnTo>
                    <a:pt x="31528" y="286703"/>
                  </a:lnTo>
                  <a:lnTo>
                    <a:pt x="0" y="286703"/>
                  </a:lnTo>
                  <a:lnTo>
                    <a:pt x="0" y="0"/>
                  </a:lnTo>
                  <a:lnTo>
                    <a:pt x="32766" y="0"/>
                  </a:lnTo>
                  <a:lnTo>
                    <a:pt x="137255" y="156496"/>
                  </a:lnTo>
                  <a:lnTo>
                    <a:pt x="241649" y="0"/>
                  </a:lnTo>
                  <a:lnTo>
                    <a:pt x="274415" y="0"/>
                  </a:lnTo>
                  <a:lnTo>
                    <a:pt x="274415" y="286703"/>
                  </a:lnTo>
                  <a:lnTo>
                    <a:pt x="242125" y="286703"/>
                  </a:lnTo>
                  <a:lnTo>
                    <a:pt x="242125" y="54483"/>
                  </a:lnTo>
                  <a:lnTo>
                    <a:pt x="137636" y="208121"/>
                  </a:lnTo>
                  <a:lnTo>
                    <a:pt x="136017" y="208121"/>
                  </a:lnTo>
                  <a:close/>
                </a:path>
              </a:pathLst>
            </a:custGeom>
            <a:solidFill>
              <a:srgbClr val="0058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59" name="Freeform 1294">
              <a:extLst>
                <a:ext uri="{FF2B5EF4-FFF2-40B4-BE49-F238E27FC236}">
                  <a16:creationId xmlns:a16="http://schemas.microsoft.com/office/drawing/2014/main" id="{A37A3955-E2F3-EC4D-D786-603D574DBF40}"/>
                </a:ext>
              </a:extLst>
            </p:cNvPr>
            <p:cNvSpPr/>
            <p:nvPr/>
          </p:nvSpPr>
          <p:spPr>
            <a:xfrm>
              <a:off x="7647744" y="1730889"/>
              <a:ext cx="1398651" cy="932402"/>
            </a:xfrm>
            <a:custGeom>
              <a:avLst/>
              <a:gdLst>
                <a:gd name="connsiteX0" fmla="*/ 0 w 1398651"/>
                <a:gd name="connsiteY0" fmla="*/ 699326 h 932402"/>
                <a:gd name="connsiteX1" fmla="*/ 699326 w 1398651"/>
                <a:gd name="connsiteY1" fmla="*/ 0 h 932402"/>
                <a:gd name="connsiteX2" fmla="*/ 1398651 w 1398651"/>
                <a:gd name="connsiteY2" fmla="*/ 699326 h 932402"/>
                <a:gd name="connsiteX3" fmla="*/ 1165479 w 1398651"/>
                <a:gd name="connsiteY3" fmla="*/ 932402 h 932402"/>
                <a:gd name="connsiteX4" fmla="*/ 1152525 w 1398651"/>
                <a:gd name="connsiteY4" fmla="*/ 501872 h 932402"/>
                <a:gd name="connsiteX5" fmla="*/ 699326 w 1398651"/>
                <a:gd name="connsiteY5" fmla="*/ 160306 h 932402"/>
                <a:gd name="connsiteX6" fmla="*/ 349663 w 1398651"/>
                <a:gd name="connsiteY6" fmla="*/ 728472 h 932402"/>
                <a:gd name="connsiteX7" fmla="*/ 0 w 1398651"/>
                <a:gd name="connsiteY7" fmla="*/ 699326 h 93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8651" h="932402">
                  <a:moveTo>
                    <a:pt x="0" y="699326"/>
                  </a:moveTo>
                  <a:lnTo>
                    <a:pt x="699326" y="0"/>
                  </a:lnTo>
                  <a:lnTo>
                    <a:pt x="1398651" y="699326"/>
                  </a:lnTo>
                  <a:lnTo>
                    <a:pt x="1165479" y="932402"/>
                  </a:lnTo>
                  <a:lnTo>
                    <a:pt x="1152525" y="501872"/>
                  </a:lnTo>
                  <a:lnTo>
                    <a:pt x="699326" y="160306"/>
                  </a:lnTo>
                  <a:lnTo>
                    <a:pt x="349663" y="728472"/>
                  </a:lnTo>
                  <a:lnTo>
                    <a:pt x="0" y="699326"/>
                  </a:lnTo>
                  <a:close/>
                </a:path>
              </a:pathLst>
            </a:custGeom>
            <a:solidFill>
              <a:srgbClr val="0058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0" name="Freeform 1295">
              <a:extLst>
                <a:ext uri="{FF2B5EF4-FFF2-40B4-BE49-F238E27FC236}">
                  <a16:creationId xmlns:a16="http://schemas.microsoft.com/office/drawing/2014/main" id="{42E0E5CD-B94B-2E7C-BF5E-ECC509986D7C}"/>
                </a:ext>
              </a:extLst>
            </p:cNvPr>
            <p:cNvSpPr/>
            <p:nvPr/>
          </p:nvSpPr>
          <p:spPr>
            <a:xfrm>
              <a:off x="7647744" y="2444788"/>
              <a:ext cx="684752" cy="684752"/>
            </a:xfrm>
            <a:custGeom>
              <a:avLst/>
              <a:gdLst>
                <a:gd name="connsiteX0" fmla="*/ 0 w 684752"/>
                <a:gd name="connsiteY0" fmla="*/ 0 h 684752"/>
                <a:gd name="connsiteX1" fmla="*/ 684752 w 684752"/>
                <a:gd name="connsiteY1" fmla="*/ 684752 h 684752"/>
                <a:gd name="connsiteX2" fmla="*/ 349663 w 684752"/>
                <a:gd name="connsiteY2" fmla="*/ 59912 h 684752"/>
                <a:gd name="connsiteX3" fmla="*/ 0 w 684752"/>
                <a:gd name="connsiteY3" fmla="*/ 0 h 68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4752" h="684752">
                  <a:moveTo>
                    <a:pt x="0" y="0"/>
                  </a:moveTo>
                  <a:lnTo>
                    <a:pt x="684752" y="684752"/>
                  </a:lnTo>
                  <a:lnTo>
                    <a:pt x="349663" y="599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8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1" name="Freeform 1296">
              <a:extLst>
                <a:ext uri="{FF2B5EF4-FFF2-40B4-BE49-F238E27FC236}">
                  <a16:creationId xmlns:a16="http://schemas.microsoft.com/office/drawing/2014/main" id="{2A398950-45E3-505C-D82B-C12F86239C31}"/>
                </a:ext>
              </a:extLst>
            </p:cNvPr>
            <p:cNvSpPr/>
            <p:nvPr/>
          </p:nvSpPr>
          <p:spPr>
            <a:xfrm>
              <a:off x="8115803" y="2600902"/>
              <a:ext cx="682847" cy="528637"/>
            </a:xfrm>
            <a:custGeom>
              <a:avLst/>
              <a:gdLst>
                <a:gd name="connsiteX0" fmla="*/ 231267 w 682847"/>
                <a:gd name="connsiteY0" fmla="*/ 528638 h 528637"/>
                <a:gd name="connsiteX1" fmla="*/ 682847 w 682847"/>
                <a:gd name="connsiteY1" fmla="*/ 76962 h 528637"/>
                <a:gd name="connsiteX2" fmla="*/ 0 w 682847"/>
                <a:gd name="connsiteY2" fmla="*/ 0 h 528637"/>
                <a:gd name="connsiteX3" fmla="*/ 231267 w 682847"/>
                <a:gd name="connsiteY3" fmla="*/ 528638 h 52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847" h="528637">
                  <a:moveTo>
                    <a:pt x="231267" y="528638"/>
                  </a:moveTo>
                  <a:lnTo>
                    <a:pt x="682847" y="76962"/>
                  </a:lnTo>
                  <a:lnTo>
                    <a:pt x="0" y="0"/>
                  </a:lnTo>
                  <a:lnTo>
                    <a:pt x="231267" y="528638"/>
                  </a:lnTo>
                  <a:close/>
                </a:path>
              </a:pathLst>
            </a:custGeom>
            <a:solidFill>
              <a:srgbClr val="0058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2" name="Freeform 1297">
              <a:extLst>
                <a:ext uri="{FF2B5EF4-FFF2-40B4-BE49-F238E27FC236}">
                  <a16:creationId xmlns:a16="http://schemas.microsoft.com/office/drawing/2014/main" id="{F144F114-41FA-2949-7839-8E3F7D90A071}"/>
                </a:ext>
              </a:extLst>
            </p:cNvPr>
            <p:cNvSpPr/>
            <p:nvPr/>
          </p:nvSpPr>
          <p:spPr>
            <a:xfrm>
              <a:off x="8170286" y="2458790"/>
              <a:ext cx="598741" cy="173831"/>
            </a:xfrm>
            <a:custGeom>
              <a:avLst/>
              <a:gdLst>
                <a:gd name="connsiteX0" fmla="*/ 598742 w 598741"/>
                <a:gd name="connsiteY0" fmla="*/ 173831 h 173831"/>
                <a:gd name="connsiteX1" fmla="*/ 104775 w 598741"/>
                <a:gd name="connsiteY1" fmla="*/ 0 h 173831"/>
                <a:gd name="connsiteX2" fmla="*/ 0 w 598741"/>
                <a:gd name="connsiteY2" fmla="*/ 104775 h 173831"/>
                <a:gd name="connsiteX3" fmla="*/ 598742 w 598741"/>
                <a:gd name="connsiteY3" fmla="*/ 173831 h 17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8741" h="173831">
                  <a:moveTo>
                    <a:pt x="598742" y="173831"/>
                  </a:moveTo>
                  <a:lnTo>
                    <a:pt x="104775" y="0"/>
                  </a:lnTo>
                  <a:lnTo>
                    <a:pt x="0" y="104775"/>
                  </a:lnTo>
                  <a:lnTo>
                    <a:pt x="598742" y="173831"/>
                  </a:lnTo>
                  <a:close/>
                </a:path>
              </a:pathLst>
            </a:custGeom>
            <a:solidFill>
              <a:srgbClr val="0058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</p:grpSp>
      <p:grpSp>
        <p:nvGrpSpPr>
          <p:cNvPr id="17" name="Group 1298">
            <a:extLst>
              <a:ext uri="{FF2B5EF4-FFF2-40B4-BE49-F238E27FC236}">
                <a16:creationId xmlns:a16="http://schemas.microsoft.com/office/drawing/2014/main" id="{F7D19B43-674E-04A9-391A-E340B3920E5E}"/>
              </a:ext>
            </a:extLst>
          </p:cNvPr>
          <p:cNvGrpSpPr>
            <a:grpSpLocks noChangeAspect="1"/>
          </p:cNvGrpSpPr>
          <p:nvPr/>
        </p:nvGrpSpPr>
        <p:grpSpPr>
          <a:xfrm>
            <a:off x="10177363" y="4408176"/>
            <a:ext cx="731467" cy="611998"/>
            <a:chOff x="5673661" y="3643700"/>
            <a:chExt cx="1087223" cy="909648"/>
          </a:xfrm>
        </p:grpSpPr>
        <p:sp>
          <p:nvSpPr>
            <p:cNvPr id="27" name="Freeform 1299">
              <a:extLst>
                <a:ext uri="{FF2B5EF4-FFF2-40B4-BE49-F238E27FC236}">
                  <a16:creationId xmlns:a16="http://schemas.microsoft.com/office/drawing/2014/main" id="{BFA3B4AE-40E9-7291-9DB5-9DF97F9BC8C4}"/>
                </a:ext>
              </a:extLst>
            </p:cNvPr>
            <p:cNvSpPr/>
            <p:nvPr/>
          </p:nvSpPr>
          <p:spPr>
            <a:xfrm>
              <a:off x="5673661" y="3643700"/>
              <a:ext cx="673270" cy="543695"/>
            </a:xfrm>
            <a:custGeom>
              <a:avLst/>
              <a:gdLst>
                <a:gd name="connsiteX0" fmla="*/ 299421 w 673270"/>
                <a:gd name="connsiteY0" fmla="*/ 543696 h 543695"/>
                <a:gd name="connsiteX1" fmla="*/ 77375 w 673270"/>
                <a:gd name="connsiteY1" fmla="*/ 315395 h 543695"/>
                <a:gd name="connsiteX2" fmla="*/ 492766 w 673270"/>
                <a:gd name="connsiteY2" fmla="*/ 60523 h 543695"/>
                <a:gd name="connsiteX3" fmla="*/ 353876 w 673270"/>
                <a:gd name="connsiteY3" fmla="*/ 321483 h 543695"/>
                <a:gd name="connsiteX4" fmla="*/ 502166 w 673270"/>
                <a:gd name="connsiteY4" fmla="*/ 321483 h 543695"/>
                <a:gd name="connsiteX5" fmla="*/ 502175 w 673270"/>
                <a:gd name="connsiteY5" fmla="*/ 321466 h 543695"/>
                <a:gd name="connsiteX6" fmla="*/ 520566 w 673270"/>
                <a:gd name="connsiteY6" fmla="*/ 321466 h 543695"/>
                <a:gd name="connsiteX7" fmla="*/ 559505 w 673270"/>
                <a:gd name="connsiteY7" fmla="*/ 248305 h 543695"/>
                <a:gd name="connsiteX8" fmla="*/ 541113 w 673270"/>
                <a:gd name="connsiteY8" fmla="*/ 248305 h 543695"/>
                <a:gd name="connsiteX9" fmla="*/ 673271 w 673270"/>
                <a:gd name="connsiteY9" fmla="*/ 0 h 543695"/>
                <a:gd name="connsiteX10" fmla="*/ 426143 w 673270"/>
                <a:gd name="connsiteY10" fmla="*/ 0 h 543695"/>
                <a:gd name="connsiteX11" fmla="*/ 0 w 673270"/>
                <a:gd name="connsiteY11" fmla="*/ 278100 h 543695"/>
                <a:gd name="connsiteX12" fmla="*/ 299421 w 673270"/>
                <a:gd name="connsiteY12" fmla="*/ 543696 h 54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3270" h="543695">
                  <a:moveTo>
                    <a:pt x="299421" y="543696"/>
                  </a:moveTo>
                  <a:cubicBezTo>
                    <a:pt x="169175" y="499435"/>
                    <a:pt x="77375" y="412450"/>
                    <a:pt x="77375" y="315395"/>
                  </a:cubicBezTo>
                  <a:cubicBezTo>
                    <a:pt x="77375" y="174312"/>
                    <a:pt x="261487" y="63374"/>
                    <a:pt x="492766" y="60523"/>
                  </a:cubicBezTo>
                  <a:lnTo>
                    <a:pt x="353876" y="321483"/>
                  </a:lnTo>
                  <a:lnTo>
                    <a:pt x="502166" y="321483"/>
                  </a:lnTo>
                  <a:lnTo>
                    <a:pt x="502175" y="321466"/>
                  </a:lnTo>
                  <a:lnTo>
                    <a:pt x="520566" y="321466"/>
                  </a:lnTo>
                  <a:lnTo>
                    <a:pt x="559505" y="248305"/>
                  </a:lnTo>
                  <a:lnTo>
                    <a:pt x="541113" y="248305"/>
                  </a:lnTo>
                  <a:lnTo>
                    <a:pt x="673271" y="0"/>
                  </a:lnTo>
                  <a:lnTo>
                    <a:pt x="426143" y="0"/>
                  </a:lnTo>
                  <a:cubicBezTo>
                    <a:pt x="190791" y="0"/>
                    <a:pt x="0" y="124510"/>
                    <a:pt x="0" y="278100"/>
                  </a:cubicBezTo>
                  <a:cubicBezTo>
                    <a:pt x="0" y="402891"/>
                    <a:pt x="125952" y="508485"/>
                    <a:pt x="299421" y="543696"/>
                  </a:cubicBezTo>
                  <a:close/>
                </a:path>
              </a:pathLst>
            </a:custGeom>
            <a:solidFill>
              <a:srgbClr val="7589C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28" name="Freeform 1300">
              <a:extLst>
                <a:ext uri="{FF2B5EF4-FFF2-40B4-BE49-F238E27FC236}">
                  <a16:creationId xmlns:a16="http://schemas.microsoft.com/office/drawing/2014/main" id="{937A51E8-8A7F-C796-5610-00A0696C4050}"/>
                </a:ext>
              </a:extLst>
            </p:cNvPr>
            <p:cNvSpPr/>
            <p:nvPr/>
          </p:nvSpPr>
          <p:spPr>
            <a:xfrm>
              <a:off x="6087610" y="3670079"/>
              <a:ext cx="673274" cy="543695"/>
            </a:xfrm>
            <a:custGeom>
              <a:avLst/>
              <a:gdLst>
                <a:gd name="connsiteX0" fmla="*/ 373848 w 673274"/>
                <a:gd name="connsiteY0" fmla="*/ 0 h 543695"/>
                <a:gd name="connsiteX1" fmla="*/ 595902 w 673274"/>
                <a:gd name="connsiteY1" fmla="*/ 228301 h 543695"/>
                <a:gd name="connsiteX2" fmla="*/ 180506 w 673274"/>
                <a:gd name="connsiteY2" fmla="*/ 483173 h 543695"/>
                <a:gd name="connsiteX3" fmla="*/ 319395 w 673274"/>
                <a:gd name="connsiteY3" fmla="*/ 222213 h 543695"/>
                <a:gd name="connsiteX4" fmla="*/ 171106 w 673274"/>
                <a:gd name="connsiteY4" fmla="*/ 222213 h 543695"/>
                <a:gd name="connsiteX5" fmla="*/ 171097 w 673274"/>
                <a:gd name="connsiteY5" fmla="*/ 222231 h 543695"/>
                <a:gd name="connsiteX6" fmla="*/ 152705 w 673274"/>
                <a:gd name="connsiteY6" fmla="*/ 222231 h 543695"/>
                <a:gd name="connsiteX7" fmla="*/ 113767 w 673274"/>
                <a:gd name="connsiteY7" fmla="*/ 295392 h 543695"/>
                <a:gd name="connsiteX8" fmla="*/ 132159 w 673274"/>
                <a:gd name="connsiteY8" fmla="*/ 295392 h 543695"/>
                <a:gd name="connsiteX9" fmla="*/ 0 w 673274"/>
                <a:gd name="connsiteY9" fmla="*/ 543696 h 543695"/>
                <a:gd name="connsiteX10" fmla="*/ 247131 w 673274"/>
                <a:gd name="connsiteY10" fmla="*/ 543696 h 543695"/>
                <a:gd name="connsiteX11" fmla="*/ 673275 w 673274"/>
                <a:gd name="connsiteY11" fmla="*/ 265596 h 543695"/>
                <a:gd name="connsiteX12" fmla="*/ 373848 w 673274"/>
                <a:gd name="connsiteY12" fmla="*/ 0 h 54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3274" h="543695">
                  <a:moveTo>
                    <a:pt x="373848" y="0"/>
                  </a:moveTo>
                  <a:cubicBezTo>
                    <a:pt x="504097" y="44262"/>
                    <a:pt x="595902" y="131246"/>
                    <a:pt x="595902" y="228301"/>
                  </a:cubicBezTo>
                  <a:cubicBezTo>
                    <a:pt x="595902" y="369385"/>
                    <a:pt x="411789" y="480322"/>
                    <a:pt x="180506" y="483173"/>
                  </a:cubicBezTo>
                  <a:lnTo>
                    <a:pt x="319395" y="222213"/>
                  </a:lnTo>
                  <a:lnTo>
                    <a:pt x="171106" y="222213"/>
                  </a:lnTo>
                  <a:lnTo>
                    <a:pt x="171097" y="222231"/>
                  </a:lnTo>
                  <a:lnTo>
                    <a:pt x="152705" y="222231"/>
                  </a:lnTo>
                  <a:lnTo>
                    <a:pt x="113767" y="295392"/>
                  </a:lnTo>
                  <a:lnTo>
                    <a:pt x="132159" y="295392"/>
                  </a:lnTo>
                  <a:lnTo>
                    <a:pt x="0" y="543696"/>
                  </a:lnTo>
                  <a:lnTo>
                    <a:pt x="247131" y="543696"/>
                  </a:lnTo>
                  <a:cubicBezTo>
                    <a:pt x="482477" y="543696"/>
                    <a:pt x="673275" y="419186"/>
                    <a:pt x="673275" y="265596"/>
                  </a:cubicBezTo>
                  <a:cubicBezTo>
                    <a:pt x="673275" y="140806"/>
                    <a:pt x="547317" y="35211"/>
                    <a:pt x="373848" y="0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29" name="Freeform 1301">
              <a:extLst>
                <a:ext uri="{FF2B5EF4-FFF2-40B4-BE49-F238E27FC236}">
                  <a16:creationId xmlns:a16="http://schemas.microsoft.com/office/drawing/2014/main" id="{B28E20F1-C112-5D33-2B3E-478429646D6F}"/>
                </a:ext>
              </a:extLst>
            </p:cNvPr>
            <p:cNvSpPr/>
            <p:nvPr/>
          </p:nvSpPr>
          <p:spPr>
            <a:xfrm>
              <a:off x="5673661" y="4290147"/>
              <a:ext cx="53714" cy="89294"/>
            </a:xfrm>
            <a:custGeom>
              <a:avLst/>
              <a:gdLst>
                <a:gd name="connsiteX0" fmla="*/ 22254 w 53714"/>
                <a:gd name="connsiteY0" fmla="*/ 80185 h 89294"/>
                <a:gd name="connsiteX1" fmla="*/ 2942 w 53714"/>
                <a:gd name="connsiteY1" fmla="*/ 74925 h 89294"/>
                <a:gd name="connsiteX2" fmla="*/ 0 w 53714"/>
                <a:gd name="connsiteY2" fmla="*/ 83650 h 89294"/>
                <a:gd name="connsiteX3" fmla="*/ 22509 w 53714"/>
                <a:gd name="connsiteY3" fmla="*/ 89295 h 89294"/>
                <a:gd name="connsiteX4" fmla="*/ 53715 w 53714"/>
                <a:gd name="connsiteY4" fmla="*/ 64149 h 89294"/>
                <a:gd name="connsiteX5" fmla="*/ 32740 w 53714"/>
                <a:gd name="connsiteY5" fmla="*/ 42466 h 89294"/>
                <a:gd name="connsiteX6" fmla="*/ 32740 w 53714"/>
                <a:gd name="connsiteY6" fmla="*/ 42209 h 89294"/>
                <a:gd name="connsiteX7" fmla="*/ 50517 w 53714"/>
                <a:gd name="connsiteY7" fmla="*/ 21169 h 89294"/>
                <a:gd name="connsiteX8" fmla="*/ 25195 w 53714"/>
                <a:gd name="connsiteY8" fmla="*/ 0 h 89294"/>
                <a:gd name="connsiteX9" fmla="*/ 2432 w 53714"/>
                <a:gd name="connsiteY9" fmla="*/ 6544 h 89294"/>
                <a:gd name="connsiteX10" fmla="*/ 5499 w 53714"/>
                <a:gd name="connsiteY10" fmla="*/ 14755 h 89294"/>
                <a:gd name="connsiteX11" fmla="*/ 23405 w 53714"/>
                <a:gd name="connsiteY11" fmla="*/ 9110 h 89294"/>
                <a:gd name="connsiteX12" fmla="*/ 38879 w 53714"/>
                <a:gd name="connsiteY12" fmla="*/ 22709 h 89294"/>
                <a:gd name="connsiteX13" fmla="*/ 18672 w 53714"/>
                <a:gd name="connsiteY13" fmla="*/ 38617 h 89294"/>
                <a:gd name="connsiteX14" fmla="*/ 13558 w 53714"/>
                <a:gd name="connsiteY14" fmla="*/ 38617 h 89294"/>
                <a:gd name="connsiteX15" fmla="*/ 13558 w 53714"/>
                <a:gd name="connsiteY15" fmla="*/ 47086 h 89294"/>
                <a:gd name="connsiteX16" fmla="*/ 18672 w 53714"/>
                <a:gd name="connsiteY16" fmla="*/ 47086 h 89294"/>
                <a:gd name="connsiteX17" fmla="*/ 42076 w 53714"/>
                <a:gd name="connsiteY17" fmla="*/ 63763 h 89294"/>
                <a:gd name="connsiteX18" fmla="*/ 22254 w 53714"/>
                <a:gd name="connsiteY18" fmla="*/ 80185 h 8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3714" h="89294">
                  <a:moveTo>
                    <a:pt x="22254" y="80185"/>
                  </a:moveTo>
                  <a:cubicBezTo>
                    <a:pt x="15220" y="80185"/>
                    <a:pt x="7546" y="77620"/>
                    <a:pt x="2942" y="74925"/>
                  </a:cubicBezTo>
                  <a:lnTo>
                    <a:pt x="0" y="83650"/>
                  </a:lnTo>
                  <a:cubicBezTo>
                    <a:pt x="6524" y="87626"/>
                    <a:pt x="14708" y="89295"/>
                    <a:pt x="22509" y="89295"/>
                  </a:cubicBezTo>
                  <a:cubicBezTo>
                    <a:pt x="38239" y="89295"/>
                    <a:pt x="53715" y="82110"/>
                    <a:pt x="53715" y="64149"/>
                  </a:cubicBezTo>
                  <a:cubicBezTo>
                    <a:pt x="53715" y="51704"/>
                    <a:pt x="44890" y="43750"/>
                    <a:pt x="32740" y="42466"/>
                  </a:cubicBezTo>
                  <a:lnTo>
                    <a:pt x="32740" y="42209"/>
                  </a:lnTo>
                  <a:cubicBezTo>
                    <a:pt x="42843" y="39901"/>
                    <a:pt x="50517" y="31817"/>
                    <a:pt x="50517" y="21169"/>
                  </a:cubicBezTo>
                  <a:cubicBezTo>
                    <a:pt x="50517" y="7826"/>
                    <a:pt x="40158" y="0"/>
                    <a:pt x="25195" y="0"/>
                  </a:cubicBezTo>
                  <a:cubicBezTo>
                    <a:pt x="15859" y="0"/>
                    <a:pt x="8314" y="2696"/>
                    <a:pt x="2432" y="6544"/>
                  </a:cubicBezTo>
                  <a:lnTo>
                    <a:pt x="5499" y="14755"/>
                  </a:lnTo>
                  <a:cubicBezTo>
                    <a:pt x="10103" y="11802"/>
                    <a:pt x="16883" y="9110"/>
                    <a:pt x="23405" y="9110"/>
                  </a:cubicBezTo>
                  <a:cubicBezTo>
                    <a:pt x="32740" y="9110"/>
                    <a:pt x="38879" y="13985"/>
                    <a:pt x="38879" y="22709"/>
                  </a:cubicBezTo>
                  <a:cubicBezTo>
                    <a:pt x="38879" y="31560"/>
                    <a:pt x="30055" y="38617"/>
                    <a:pt x="18672" y="38617"/>
                  </a:cubicBezTo>
                  <a:lnTo>
                    <a:pt x="13558" y="38617"/>
                  </a:lnTo>
                  <a:lnTo>
                    <a:pt x="13558" y="47086"/>
                  </a:lnTo>
                  <a:lnTo>
                    <a:pt x="18672" y="47086"/>
                  </a:lnTo>
                  <a:cubicBezTo>
                    <a:pt x="29671" y="47086"/>
                    <a:pt x="42076" y="50805"/>
                    <a:pt x="42076" y="63763"/>
                  </a:cubicBezTo>
                  <a:cubicBezTo>
                    <a:pt x="42076" y="73259"/>
                    <a:pt x="35042" y="80185"/>
                    <a:pt x="22254" y="80185"/>
                  </a:cubicBezTo>
                  <a:close/>
                </a:path>
              </a:pathLst>
            </a:custGeom>
            <a:solidFill>
              <a:srgbClr val="4777B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30" name="Freeform 1302">
              <a:extLst>
                <a:ext uri="{FF2B5EF4-FFF2-40B4-BE49-F238E27FC236}">
                  <a16:creationId xmlns:a16="http://schemas.microsoft.com/office/drawing/2014/main" id="{FD56C7AE-0112-B6A7-3D7D-0B2F22494EB7}"/>
                </a:ext>
              </a:extLst>
            </p:cNvPr>
            <p:cNvSpPr/>
            <p:nvPr/>
          </p:nvSpPr>
          <p:spPr>
            <a:xfrm>
              <a:off x="5786984" y="4291559"/>
              <a:ext cx="72129" cy="86471"/>
            </a:xfrm>
            <a:custGeom>
              <a:avLst/>
              <a:gdLst>
                <a:gd name="connsiteX0" fmla="*/ 60237 w 72129"/>
                <a:gd name="connsiteY0" fmla="*/ 86472 h 86471"/>
                <a:gd name="connsiteX1" fmla="*/ 72130 w 72129"/>
                <a:gd name="connsiteY1" fmla="*/ 86472 h 86471"/>
                <a:gd name="connsiteX2" fmla="*/ 42716 w 72129"/>
                <a:gd name="connsiteY2" fmla="*/ 0 h 86471"/>
                <a:gd name="connsiteX3" fmla="*/ 29287 w 72129"/>
                <a:gd name="connsiteY3" fmla="*/ 0 h 86471"/>
                <a:gd name="connsiteX4" fmla="*/ 0 w 72129"/>
                <a:gd name="connsiteY4" fmla="*/ 86472 h 86471"/>
                <a:gd name="connsiteX5" fmla="*/ 11511 w 72129"/>
                <a:gd name="connsiteY5" fmla="*/ 86472 h 86471"/>
                <a:gd name="connsiteX6" fmla="*/ 20462 w 72129"/>
                <a:gd name="connsiteY6" fmla="*/ 59274 h 86471"/>
                <a:gd name="connsiteX7" fmla="*/ 51028 w 72129"/>
                <a:gd name="connsiteY7" fmla="*/ 59274 h 86471"/>
                <a:gd name="connsiteX8" fmla="*/ 60237 w 72129"/>
                <a:gd name="connsiteY8" fmla="*/ 86472 h 86471"/>
                <a:gd name="connsiteX9" fmla="*/ 22765 w 72129"/>
                <a:gd name="connsiteY9" fmla="*/ 50549 h 86471"/>
                <a:gd name="connsiteX10" fmla="*/ 31206 w 72129"/>
                <a:gd name="connsiteY10" fmla="*/ 25531 h 86471"/>
                <a:gd name="connsiteX11" fmla="*/ 35553 w 72129"/>
                <a:gd name="connsiteY11" fmla="*/ 9877 h 86471"/>
                <a:gd name="connsiteX12" fmla="*/ 35809 w 72129"/>
                <a:gd name="connsiteY12" fmla="*/ 9877 h 86471"/>
                <a:gd name="connsiteX13" fmla="*/ 40286 w 72129"/>
                <a:gd name="connsiteY13" fmla="*/ 25658 h 86471"/>
                <a:gd name="connsiteX14" fmla="*/ 48726 w 72129"/>
                <a:gd name="connsiteY14" fmla="*/ 50549 h 86471"/>
                <a:gd name="connsiteX15" fmla="*/ 22765 w 72129"/>
                <a:gd name="connsiteY15" fmla="*/ 50549 h 8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2129" h="86471">
                  <a:moveTo>
                    <a:pt x="60237" y="86472"/>
                  </a:moveTo>
                  <a:lnTo>
                    <a:pt x="72130" y="86472"/>
                  </a:lnTo>
                  <a:lnTo>
                    <a:pt x="42716" y="0"/>
                  </a:lnTo>
                  <a:lnTo>
                    <a:pt x="29287" y="0"/>
                  </a:lnTo>
                  <a:lnTo>
                    <a:pt x="0" y="86472"/>
                  </a:lnTo>
                  <a:lnTo>
                    <a:pt x="11511" y="86472"/>
                  </a:lnTo>
                  <a:lnTo>
                    <a:pt x="20462" y="59274"/>
                  </a:lnTo>
                  <a:lnTo>
                    <a:pt x="51028" y="59274"/>
                  </a:lnTo>
                  <a:lnTo>
                    <a:pt x="60237" y="86472"/>
                  </a:lnTo>
                  <a:close/>
                  <a:moveTo>
                    <a:pt x="22765" y="50549"/>
                  </a:moveTo>
                  <a:lnTo>
                    <a:pt x="31206" y="25531"/>
                  </a:lnTo>
                  <a:cubicBezTo>
                    <a:pt x="32868" y="20271"/>
                    <a:pt x="34275" y="15010"/>
                    <a:pt x="35553" y="9877"/>
                  </a:cubicBezTo>
                  <a:lnTo>
                    <a:pt x="35809" y="9877"/>
                  </a:lnTo>
                  <a:cubicBezTo>
                    <a:pt x="37088" y="14883"/>
                    <a:pt x="38367" y="20013"/>
                    <a:pt x="40286" y="25658"/>
                  </a:cubicBezTo>
                  <a:lnTo>
                    <a:pt x="48726" y="50549"/>
                  </a:lnTo>
                  <a:lnTo>
                    <a:pt x="22765" y="50549"/>
                  </a:lnTo>
                  <a:close/>
                </a:path>
              </a:pathLst>
            </a:custGeom>
            <a:solidFill>
              <a:srgbClr val="4777B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31" name="Freeform 1303">
              <a:extLst>
                <a:ext uri="{FF2B5EF4-FFF2-40B4-BE49-F238E27FC236}">
                  <a16:creationId xmlns:a16="http://schemas.microsoft.com/office/drawing/2014/main" id="{763F9DB5-9A16-43CD-5FFE-06548F457DE2}"/>
                </a:ext>
              </a:extLst>
            </p:cNvPr>
            <p:cNvSpPr/>
            <p:nvPr/>
          </p:nvSpPr>
          <p:spPr>
            <a:xfrm>
              <a:off x="5922946" y="4291559"/>
              <a:ext cx="62282" cy="86471"/>
            </a:xfrm>
            <a:custGeom>
              <a:avLst/>
              <a:gdLst>
                <a:gd name="connsiteX0" fmla="*/ 11127 w 62282"/>
                <a:gd name="connsiteY0" fmla="*/ 9365 h 86471"/>
                <a:gd name="connsiteX1" fmla="*/ 51157 w 62282"/>
                <a:gd name="connsiteY1" fmla="*/ 9365 h 86471"/>
                <a:gd name="connsiteX2" fmla="*/ 51157 w 62282"/>
                <a:gd name="connsiteY2" fmla="*/ 86472 h 86471"/>
                <a:gd name="connsiteX3" fmla="*/ 62283 w 62282"/>
                <a:gd name="connsiteY3" fmla="*/ 86472 h 86471"/>
                <a:gd name="connsiteX4" fmla="*/ 62283 w 62282"/>
                <a:gd name="connsiteY4" fmla="*/ 0 h 86471"/>
                <a:gd name="connsiteX5" fmla="*/ 0 w 62282"/>
                <a:gd name="connsiteY5" fmla="*/ 0 h 86471"/>
                <a:gd name="connsiteX6" fmla="*/ 0 w 62282"/>
                <a:gd name="connsiteY6" fmla="*/ 86472 h 86471"/>
                <a:gd name="connsiteX7" fmla="*/ 11127 w 62282"/>
                <a:gd name="connsiteY7" fmla="*/ 86472 h 86471"/>
                <a:gd name="connsiteX8" fmla="*/ 11127 w 62282"/>
                <a:gd name="connsiteY8" fmla="*/ 9365 h 8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282" h="86471">
                  <a:moveTo>
                    <a:pt x="11127" y="9365"/>
                  </a:moveTo>
                  <a:lnTo>
                    <a:pt x="51157" y="9365"/>
                  </a:lnTo>
                  <a:lnTo>
                    <a:pt x="51157" y="86472"/>
                  </a:lnTo>
                  <a:lnTo>
                    <a:pt x="62283" y="86472"/>
                  </a:lnTo>
                  <a:lnTo>
                    <a:pt x="62283" y="0"/>
                  </a:lnTo>
                  <a:lnTo>
                    <a:pt x="0" y="0"/>
                  </a:lnTo>
                  <a:lnTo>
                    <a:pt x="0" y="86472"/>
                  </a:lnTo>
                  <a:lnTo>
                    <a:pt x="11127" y="86472"/>
                  </a:lnTo>
                  <a:lnTo>
                    <a:pt x="11127" y="9365"/>
                  </a:lnTo>
                  <a:close/>
                </a:path>
              </a:pathLst>
            </a:custGeom>
            <a:solidFill>
              <a:srgbClr val="4777B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32" name="Freeform 1304">
              <a:extLst>
                <a:ext uri="{FF2B5EF4-FFF2-40B4-BE49-F238E27FC236}">
                  <a16:creationId xmlns:a16="http://schemas.microsoft.com/office/drawing/2014/main" id="{AA749FF9-0E36-FBA9-08DF-25B851202BAA}"/>
                </a:ext>
              </a:extLst>
            </p:cNvPr>
            <p:cNvSpPr/>
            <p:nvPr/>
          </p:nvSpPr>
          <p:spPr>
            <a:xfrm>
              <a:off x="6050722" y="4290147"/>
              <a:ext cx="78778" cy="89294"/>
            </a:xfrm>
            <a:custGeom>
              <a:avLst/>
              <a:gdLst>
                <a:gd name="connsiteX0" fmla="*/ 78779 w 78778"/>
                <a:gd name="connsiteY0" fmla="*/ 43750 h 89294"/>
                <a:gd name="connsiteX1" fmla="*/ 40030 w 78778"/>
                <a:gd name="connsiteY1" fmla="*/ 0 h 89294"/>
                <a:gd name="connsiteX2" fmla="*/ 0 w 78778"/>
                <a:gd name="connsiteY2" fmla="*/ 45417 h 89294"/>
                <a:gd name="connsiteX3" fmla="*/ 38750 w 78778"/>
                <a:gd name="connsiteY3" fmla="*/ 89295 h 89294"/>
                <a:gd name="connsiteX4" fmla="*/ 78779 w 78778"/>
                <a:gd name="connsiteY4" fmla="*/ 43750 h 89294"/>
                <a:gd name="connsiteX5" fmla="*/ 11892 w 78778"/>
                <a:gd name="connsiteY5" fmla="*/ 45162 h 89294"/>
                <a:gd name="connsiteX6" fmla="*/ 39518 w 78778"/>
                <a:gd name="connsiteY6" fmla="*/ 9110 h 89294"/>
                <a:gd name="connsiteX7" fmla="*/ 67014 w 78778"/>
                <a:gd name="connsiteY7" fmla="*/ 44264 h 89294"/>
                <a:gd name="connsiteX8" fmla="*/ 39388 w 78778"/>
                <a:gd name="connsiteY8" fmla="*/ 80185 h 89294"/>
                <a:gd name="connsiteX9" fmla="*/ 11892 w 78778"/>
                <a:gd name="connsiteY9" fmla="*/ 45162 h 8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778" h="89294">
                  <a:moveTo>
                    <a:pt x="78779" y="43750"/>
                  </a:moveTo>
                  <a:cubicBezTo>
                    <a:pt x="78779" y="18091"/>
                    <a:pt x="63562" y="0"/>
                    <a:pt x="40030" y="0"/>
                  </a:cubicBezTo>
                  <a:cubicBezTo>
                    <a:pt x="17009" y="0"/>
                    <a:pt x="0" y="17961"/>
                    <a:pt x="0" y="45417"/>
                  </a:cubicBezTo>
                  <a:cubicBezTo>
                    <a:pt x="0" y="71589"/>
                    <a:pt x="15986" y="89295"/>
                    <a:pt x="38750" y="89295"/>
                  </a:cubicBezTo>
                  <a:cubicBezTo>
                    <a:pt x="60747" y="89295"/>
                    <a:pt x="78779" y="73514"/>
                    <a:pt x="78779" y="43750"/>
                  </a:cubicBezTo>
                  <a:close/>
                  <a:moveTo>
                    <a:pt x="11892" y="45162"/>
                  </a:moveTo>
                  <a:cubicBezTo>
                    <a:pt x="11892" y="26172"/>
                    <a:pt x="21100" y="9110"/>
                    <a:pt x="39518" y="9110"/>
                  </a:cubicBezTo>
                  <a:cubicBezTo>
                    <a:pt x="58060" y="9110"/>
                    <a:pt x="67014" y="27070"/>
                    <a:pt x="67014" y="44264"/>
                  </a:cubicBezTo>
                  <a:cubicBezTo>
                    <a:pt x="67014" y="63891"/>
                    <a:pt x="57038" y="80185"/>
                    <a:pt x="39388" y="80185"/>
                  </a:cubicBezTo>
                  <a:cubicBezTo>
                    <a:pt x="21868" y="80185"/>
                    <a:pt x="11892" y="63636"/>
                    <a:pt x="11892" y="45162"/>
                  </a:cubicBezTo>
                  <a:close/>
                </a:path>
              </a:pathLst>
            </a:custGeom>
            <a:solidFill>
              <a:srgbClr val="4777B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33" name="Freeform 1305">
              <a:extLst>
                <a:ext uri="{FF2B5EF4-FFF2-40B4-BE49-F238E27FC236}">
                  <a16:creationId xmlns:a16="http://schemas.microsoft.com/office/drawing/2014/main" id="{CCEA5E8D-CCC2-52F5-E86D-CC2E386FC9D7}"/>
                </a:ext>
              </a:extLst>
            </p:cNvPr>
            <p:cNvSpPr/>
            <p:nvPr/>
          </p:nvSpPr>
          <p:spPr>
            <a:xfrm>
              <a:off x="6195120" y="4290918"/>
              <a:ext cx="53075" cy="87112"/>
            </a:xfrm>
            <a:custGeom>
              <a:avLst/>
              <a:gdLst>
                <a:gd name="connsiteX0" fmla="*/ 11128 w 53075"/>
                <a:gd name="connsiteY0" fmla="*/ 52472 h 87112"/>
                <a:gd name="connsiteX1" fmla="*/ 20081 w 53075"/>
                <a:gd name="connsiteY1" fmla="*/ 53243 h 87112"/>
                <a:gd name="connsiteX2" fmla="*/ 46429 w 53075"/>
                <a:gd name="connsiteY2" fmla="*/ 43748 h 87112"/>
                <a:gd name="connsiteX3" fmla="*/ 53076 w 53075"/>
                <a:gd name="connsiteY3" fmla="*/ 25274 h 87112"/>
                <a:gd name="connsiteX4" fmla="*/ 45537 w 53075"/>
                <a:gd name="connsiteY4" fmla="*/ 7185 h 87112"/>
                <a:gd name="connsiteX5" fmla="*/ 21363 w 53075"/>
                <a:gd name="connsiteY5" fmla="*/ 0 h 87112"/>
                <a:gd name="connsiteX6" fmla="*/ 0 w 53075"/>
                <a:gd name="connsiteY6" fmla="*/ 1667 h 87112"/>
                <a:gd name="connsiteX7" fmla="*/ 0 w 53075"/>
                <a:gd name="connsiteY7" fmla="*/ 87113 h 87112"/>
                <a:gd name="connsiteX8" fmla="*/ 11128 w 53075"/>
                <a:gd name="connsiteY8" fmla="*/ 87113 h 87112"/>
                <a:gd name="connsiteX9" fmla="*/ 11128 w 53075"/>
                <a:gd name="connsiteY9" fmla="*/ 52472 h 87112"/>
                <a:gd name="connsiteX10" fmla="*/ 11128 w 53075"/>
                <a:gd name="connsiteY10" fmla="*/ 9751 h 87112"/>
                <a:gd name="connsiteX11" fmla="*/ 21620 w 53075"/>
                <a:gd name="connsiteY11" fmla="*/ 8852 h 87112"/>
                <a:gd name="connsiteX12" fmla="*/ 41948 w 53075"/>
                <a:gd name="connsiteY12" fmla="*/ 25787 h 87112"/>
                <a:gd name="connsiteX13" fmla="*/ 20338 w 53075"/>
                <a:gd name="connsiteY13" fmla="*/ 44261 h 87112"/>
                <a:gd name="connsiteX14" fmla="*/ 11128 w 53075"/>
                <a:gd name="connsiteY14" fmla="*/ 43363 h 87112"/>
                <a:gd name="connsiteX15" fmla="*/ 11128 w 53075"/>
                <a:gd name="connsiteY15" fmla="*/ 9751 h 8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075" h="87112">
                  <a:moveTo>
                    <a:pt x="11128" y="52472"/>
                  </a:moveTo>
                  <a:cubicBezTo>
                    <a:pt x="13691" y="53115"/>
                    <a:pt x="16758" y="53243"/>
                    <a:pt x="20081" y="53243"/>
                  </a:cubicBezTo>
                  <a:cubicBezTo>
                    <a:pt x="30953" y="53243"/>
                    <a:pt x="40543" y="50035"/>
                    <a:pt x="46429" y="43748"/>
                  </a:cubicBezTo>
                  <a:cubicBezTo>
                    <a:pt x="50778" y="39258"/>
                    <a:pt x="53076" y="33099"/>
                    <a:pt x="53076" y="25274"/>
                  </a:cubicBezTo>
                  <a:cubicBezTo>
                    <a:pt x="53076" y="17576"/>
                    <a:pt x="50265" y="11289"/>
                    <a:pt x="45537" y="7185"/>
                  </a:cubicBezTo>
                  <a:cubicBezTo>
                    <a:pt x="40419" y="2565"/>
                    <a:pt x="32358" y="0"/>
                    <a:pt x="21363" y="0"/>
                  </a:cubicBezTo>
                  <a:cubicBezTo>
                    <a:pt x="12410" y="0"/>
                    <a:pt x="5374" y="769"/>
                    <a:pt x="0" y="1667"/>
                  </a:cubicBezTo>
                  <a:lnTo>
                    <a:pt x="0" y="87113"/>
                  </a:lnTo>
                  <a:lnTo>
                    <a:pt x="11128" y="87113"/>
                  </a:lnTo>
                  <a:lnTo>
                    <a:pt x="11128" y="52472"/>
                  </a:lnTo>
                  <a:close/>
                  <a:moveTo>
                    <a:pt x="11128" y="9751"/>
                  </a:moveTo>
                  <a:cubicBezTo>
                    <a:pt x="13046" y="9237"/>
                    <a:pt x="16758" y="8852"/>
                    <a:pt x="21620" y="8852"/>
                  </a:cubicBezTo>
                  <a:cubicBezTo>
                    <a:pt x="33896" y="8852"/>
                    <a:pt x="41948" y="14368"/>
                    <a:pt x="41948" y="25787"/>
                  </a:cubicBezTo>
                  <a:cubicBezTo>
                    <a:pt x="41948" y="37719"/>
                    <a:pt x="33763" y="44261"/>
                    <a:pt x="20338" y="44261"/>
                  </a:cubicBezTo>
                  <a:cubicBezTo>
                    <a:pt x="16625" y="44261"/>
                    <a:pt x="13559" y="44006"/>
                    <a:pt x="11128" y="43363"/>
                  </a:cubicBezTo>
                  <a:lnTo>
                    <a:pt x="11128" y="9751"/>
                  </a:lnTo>
                  <a:close/>
                </a:path>
              </a:pathLst>
            </a:custGeom>
            <a:solidFill>
              <a:srgbClr val="4777B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34" name="Freeform 1306">
              <a:extLst>
                <a:ext uri="{FF2B5EF4-FFF2-40B4-BE49-F238E27FC236}">
                  <a16:creationId xmlns:a16="http://schemas.microsoft.com/office/drawing/2014/main" id="{0E1C3133-5B07-C94D-40BA-3B7AFEAB15DD}"/>
                </a:ext>
              </a:extLst>
            </p:cNvPr>
            <p:cNvSpPr/>
            <p:nvPr/>
          </p:nvSpPr>
          <p:spPr>
            <a:xfrm>
              <a:off x="6314327" y="4291559"/>
              <a:ext cx="11126" cy="86472"/>
            </a:xfrm>
            <a:custGeom>
              <a:avLst/>
              <a:gdLst>
                <a:gd name="connsiteX0" fmla="*/ 0 w 11126"/>
                <a:gd name="connsiteY0" fmla="*/ 0 h 86472"/>
                <a:gd name="connsiteX1" fmla="*/ 11126 w 11126"/>
                <a:gd name="connsiteY1" fmla="*/ 0 h 86472"/>
                <a:gd name="connsiteX2" fmla="*/ 11126 w 11126"/>
                <a:gd name="connsiteY2" fmla="*/ 86472 h 86472"/>
                <a:gd name="connsiteX3" fmla="*/ 0 w 11126"/>
                <a:gd name="connsiteY3" fmla="*/ 86472 h 8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26" h="86472">
                  <a:moveTo>
                    <a:pt x="0" y="0"/>
                  </a:moveTo>
                  <a:lnTo>
                    <a:pt x="11126" y="0"/>
                  </a:lnTo>
                  <a:lnTo>
                    <a:pt x="11126" y="86472"/>
                  </a:lnTo>
                  <a:lnTo>
                    <a:pt x="0" y="86472"/>
                  </a:lnTo>
                  <a:close/>
                </a:path>
              </a:pathLst>
            </a:custGeom>
            <a:solidFill>
              <a:srgbClr val="4777B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35" name="Freeform 1307">
              <a:extLst>
                <a:ext uri="{FF2B5EF4-FFF2-40B4-BE49-F238E27FC236}">
                  <a16:creationId xmlns:a16="http://schemas.microsoft.com/office/drawing/2014/main" id="{875FA82E-7A56-08C3-1023-0D8E977F6387}"/>
                </a:ext>
              </a:extLst>
            </p:cNvPr>
            <p:cNvSpPr/>
            <p:nvPr/>
          </p:nvSpPr>
          <p:spPr>
            <a:xfrm>
              <a:off x="6387750" y="4291559"/>
              <a:ext cx="99628" cy="86471"/>
            </a:xfrm>
            <a:custGeom>
              <a:avLst/>
              <a:gdLst>
                <a:gd name="connsiteX0" fmla="*/ 44378 w 99628"/>
                <a:gd name="connsiteY0" fmla="*/ 86472 h 86471"/>
                <a:gd name="connsiteX1" fmla="*/ 55250 w 99628"/>
                <a:gd name="connsiteY1" fmla="*/ 86472 h 86471"/>
                <a:gd name="connsiteX2" fmla="*/ 55250 w 99628"/>
                <a:gd name="connsiteY2" fmla="*/ 46829 h 86471"/>
                <a:gd name="connsiteX3" fmla="*/ 58953 w 99628"/>
                <a:gd name="connsiteY3" fmla="*/ 46829 h 86471"/>
                <a:gd name="connsiteX4" fmla="*/ 81076 w 99628"/>
                <a:gd name="connsiteY4" fmla="*/ 66201 h 86471"/>
                <a:gd name="connsiteX5" fmla="*/ 88244 w 99628"/>
                <a:gd name="connsiteY5" fmla="*/ 86472 h 86471"/>
                <a:gd name="connsiteX6" fmla="*/ 99629 w 99628"/>
                <a:gd name="connsiteY6" fmla="*/ 86472 h 86471"/>
                <a:gd name="connsiteX7" fmla="*/ 91055 w 99628"/>
                <a:gd name="connsiteY7" fmla="*/ 61967 h 86471"/>
                <a:gd name="connsiteX8" fmla="*/ 67783 w 99628"/>
                <a:gd name="connsiteY8" fmla="*/ 39771 h 86471"/>
                <a:gd name="connsiteX9" fmla="*/ 98347 w 99628"/>
                <a:gd name="connsiteY9" fmla="*/ 0 h 86471"/>
                <a:gd name="connsiteX10" fmla="*/ 85301 w 99628"/>
                <a:gd name="connsiteY10" fmla="*/ 0 h 86471"/>
                <a:gd name="connsiteX11" fmla="*/ 58697 w 99628"/>
                <a:gd name="connsiteY11" fmla="*/ 38360 h 86471"/>
                <a:gd name="connsiteX12" fmla="*/ 55250 w 99628"/>
                <a:gd name="connsiteY12" fmla="*/ 38360 h 86471"/>
                <a:gd name="connsiteX13" fmla="*/ 55250 w 99628"/>
                <a:gd name="connsiteY13" fmla="*/ 0 h 86471"/>
                <a:gd name="connsiteX14" fmla="*/ 44378 w 99628"/>
                <a:gd name="connsiteY14" fmla="*/ 0 h 86471"/>
                <a:gd name="connsiteX15" fmla="*/ 44378 w 99628"/>
                <a:gd name="connsiteY15" fmla="*/ 38360 h 86471"/>
                <a:gd name="connsiteX16" fmla="*/ 41046 w 99628"/>
                <a:gd name="connsiteY16" fmla="*/ 38360 h 86471"/>
                <a:gd name="connsiteX17" fmla="*/ 14318 w 99628"/>
                <a:gd name="connsiteY17" fmla="*/ 0 h 86471"/>
                <a:gd name="connsiteX18" fmla="*/ 1282 w 99628"/>
                <a:gd name="connsiteY18" fmla="*/ 0 h 86471"/>
                <a:gd name="connsiteX19" fmla="*/ 31845 w 99628"/>
                <a:gd name="connsiteY19" fmla="*/ 39771 h 86471"/>
                <a:gd name="connsiteX20" fmla="*/ 8564 w 99628"/>
                <a:gd name="connsiteY20" fmla="*/ 62096 h 86471"/>
                <a:gd name="connsiteX21" fmla="*/ 0 w 99628"/>
                <a:gd name="connsiteY21" fmla="*/ 86472 h 86471"/>
                <a:gd name="connsiteX22" fmla="*/ 11384 w 99628"/>
                <a:gd name="connsiteY22" fmla="*/ 86472 h 86471"/>
                <a:gd name="connsiteX23" fmla="*/ 18287 w 99628"/>
                <a:gd name="connsiteY23" fmla="*/ 66201 h 86471"/>
                <a:gd name="connsiteX24" fmla="*/ 40543 w 99628"/>
                <a:gd name="connsiteY24" fmla="*/ 46829 h 86471"/>
                <a:gd name="connsiteX25" fmla="*/ 44378 w 99628"/>
                <a:gd name="connsiteY25" fmla="*/ 46829 h 86471"/>
                <a:gd name="connsiteX26" fmla="*/ 44378 w 99628"/>
                <a:gd name="connsiteY26" fmla="*/ 86472 h 8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9628" h="86471">
                  <a:moveTo>
                    <a:pt x="44378" y="86472"/>
                  </a:moveTo>
                  <a:lnTo>
                    <a:pt x="55250" y="86472"/>
                  </a:lnTo>
                  <a:lnTo>
                    <a:pt x="55250" y="46829"/>
                  </a:lnTo>
                  <a:lnTo>
                    <a:pt x="58953" y="46829"/>
                  </a:lnTo>
                  <a:cubicBezTo>
                    <a:pt x="72768" y="46829"/>
                    <a:pt x="77116" y="54398"/>
                    <a:pt x="81076" y="66201"/>
                  </a:cubicBezTo>
                  <a:cubicBezTo>
                    <a:pt x="83250" y="72360"/>
                    <a:pt x="85301" y="80699"/>
                    <a:pt x="88244" y="86472"/>
                  </a:cubicBezTo>
                  <a:lnTo>
                    <a:pt x="99629" y="86472"/>
                  </a:lnTo>
                  <a:cubicBezTo>
                    <a:pt x="96040" y="78518"/>
                    <a:pt x="93998" y="70177"/>
                    <a:pt x="91055" y="61967"/>
                  </a:cubicBezTo>
                  <a:cubicBezTo>
                    <a:pt x="86830" y="49651"/>
                    <a:pt x="81332" y="41182"/>
                    <a:pt x="67783" y="39771"/>
                  </a:cubicBezTo>
                  <a:lnTo>
                    <a:pt x="98347" y="0"/>
                  </a:lnTo>
                  <a:lnTo>
                    <a:pt x="85301" y="0"/>
                  </a:lnTo>
                  <a:lnTo>
                    <a:pt x="58697" y="38360"/>
                  </a:lnTo>
                  <a:lnTo>
                    <a:pt x="55250" y="38360"/>
                  </a:lnTo>
                  <a:lnTo>
                    <a:pt x="55250" y="0"/>
                  </a:lnTo>
                  <a:lnTo>
                    <a:pt x="44378" y="0"/>
                  </a:lnTo>
                  <a:lnTo>
                    <a:pt x="44378" y="38360"/>
                  </a:lnTo>
                  <a:lnTo>
                    <a:pt x="41046" y="38360"/>
                  </a:lnTo>
                  <a:lnTo>
                    <a:pt x="14318" y="0"/>
                  </a:lnTo>
                  <a:lnTo>
                    <a:pt x="1282" y="0"/>
                  </a:lnTo>
                  <a:lnTo>
                    <a:pt x="31845" y="39771"/>
                  </a:lnTo>
                  <a:cubicBezTo>
                    <a:pt x="18410" y="41440"/>
                    <a:pt x="12913" y="49906"/>
                    <a:pt x="8564" y="62096"/>
                  </a:cubicBezTo>
                  <a:cubicBezTo>
                    <a:pt x="5754" y="70177"/>
                    <a:pt x="3703" y="78518"/>
                    <a:pt x="0" y="86472"/>
                  </a:cubicBezTo>
                  <a:lnTo>
                    <a:pt x="11384" y="86472"/>
                  </a:lnTo>
                  <a:cubicBezTo>
                    <a:pt x="14195" y="80699"/>
                    <a:pt x="16236" y="72360"/>
                    <a:pt x="18287" y="66201"/>
                  </a:cubicBezTo>
                  <a:cubicBezTo>
                    <a:pt x="22379" y="54398"/>
                    <a:pt x="26728" y="46829"/>
                    <a:pt x="40543" y="46829"/>
                  </a:cubicBezTo>
                  <a:lnTo>
                    <a:pt x="44378" y="46829"/>
                  </a:lnTo>
                  <a:lnTo>
                    <a:pt x="44378" y="86472"/>
                  </a:lnTo>
                  <a:close/>
                </a:path>
              </a:pathLst>
            </a:custGeom>
            <a:solidFill>
              <a:srgbClr val="4777B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36" name="Freeform 1308">
              <a:extLst>
                <a:ext uri="{FF2B5EF4-FFF2-40B4-BE49-F238E27FC236}">
                  <a16:creationId xmlns:a16="http://schemas.microsoft.com/office/drawing/2014/main" id="{781315C1-9F0C-3A34-024E-E450B284D0E4}"/>
                </a:ext>
              </a:extLst>
            </p:cNvPr>
            <p:cNvSpPr/>
            <p:nvPr/>
          </p:nvSpPr>
          <p:spPr>
            <a:xfrm>
              <a:off x="6543531" y="4291559"/>
              <a:ext cx="99628" cy="86471"/>
            </a:xfrm>
            <a:custGeom>
              <a:avLst/>
              <a:gdLst>
                <a:gd name="connsiteX0" fmla="*/ 67783 w 99628"/>
                <a:gd name="connsiteY0" fmla="*/ 39771 h 86471"/>
                <a:gd name="connsiteX1" fmla="*/ 98347 w 99628"/>
                <a:gd name="connsiteY1" fmla="*/ 0 h 86471"/>
                <a:gd name="connsiteX2" fmla="*/ 85310 w 99628"/>
                <a:gd name="connsiteY2" fmla="*/ 0 h 86471"/>
                <a:gd name="connsiteX3" fmla="*/ 58706 w 99628"/>
                <a:gd name="connsiteY3" fmla="*/ 38360 h 86471"/>
                <a:gd name="connsiteX4" fmla="*/ 55250 w 99628"/>
                <a:gd name="connsiteY4" fmla="*/ 38360 h 86471"/>
                <a:gd name="connsiteX5" fmla="*/ 55250 w 99628"/>
                <a:gd name="connsiteY5" fmla="*/ 0 h 86471"/>
                <a:gd name="connsiteX6" fmla="*/ 44378 w 99628"/>
                <a:gd name="connsiteY6" fmla="*/ 0 h 86471"/>
                <a:gd name="connsiteX7" fmla="*/ 44378 w 99628"/>
                <a:gd name="connsiteY7" fmla="*/ 38360 h 86471"/>
                <a:gd name="connsiteX8" fmla="*/ 41055 w 99628"/>
                <a:gd name="connsiteY8" fmla="*/ 38360 h 86471"/>
                <a:gd name="connsiteX9" fmla="*/ 14328 w 99628"/>
                <a:gd name="connsiteY9" fmla="*/ 0 h 86471"/>
                <a:gd name="connsiteX10" fmla="*/ 1282 w 99628"/>
                <a:gd name="connsiteY10" fmla="*/ 0 h 86471"/>
                <a:gd name="connsiteX11" fmla="*/ 31845 w 99628"/>
                <a:gd name="connsiteY11" fmla="*/ 39771 h 86471"/>
                <a:gd name="connsiteX12" fmla="*/ 8574 w 99628"/>
                <a:gd name="connsiteY12" fmla="*/ 62096 h 86471"/>
                <a:gd name="connsiteX13" fmla="*/ 0 w 99628"/>
                <a:gd name="connsiteY13" fmla="*/ 86472 h 86471"/>
                <a:gd name="connsiteX14" fmla="*/ 11384 w 99628"/>
                <a:gd name="connsiteY14" fmla="*/ 86472 h 86471"/>
                <a:gd name="connsiteX15" fmla="*/ 18296 w 99628"/>
                <a:gd name="connsiteY15" fmla="*/ 66201 h 86471"/>
                <a:gd name="connsiteX16" fmla="*/ 40543 w 99628"/>
                <a:gd name="connsiteY16" fmla="*/ 46829 h 86471"/>
                <a:gd name="connsiteX17" fmla="*/ 44378 w 99628"/>
                <a:gd name="connsiteY17" fmla="*/ 46829 h 86471"/>
                <a:gd name="connsiteX18" fmla="*/ 44378 w 99628"/>
                <a:gd name="connsiteY18" fmla="*/ 86472 h 86471"/>
                <a:gd name="connsiteX19" fmla="*/ 55250 w 99628"/>
                <a:gd name="connsiteY19" fmla="*/ 86472 h 86471"/>
                <a:gd name="connsiteX20" fmla="*/ 55250 w 99628"/>
                <a:gd name="connsiteY20" fmla="*/ 46829 h 86471"/>
                <a:gd name="connsiteX21" fmla="*/ 58963 w 99628"/>
                <a:gd name="connsiteY21" fmla="*/ 46829 h 86471"/>
                <a:gd name="connsiteX22" fmla="*/ 81085 w 99628"/>
                <a:gd name="connsiteY22" fmla="*/ 66201 h 86471"/>
                <a:gd name="connsiteX23" fmla="*/ 88244 w 99628"/>
                <a:gd name="connsiteY23" fmla="*/ 86472 h 86471"/>
                <a:gd name="connsiteX24" fmla="*/ 99629 w 99628"/>
                <a:gd name="connsiteY24" fmla="*/ 86472 h 86471"/>
                <a:gd name="connsiteX25" fmla="*/ 91064 w 99628"/>
                <a:gd name="connsiteY25" fmla="*/ 61967 h 86471"/>
                <a:gd name="connsiteX26" fmla="*/ 67783 w 99628"/>
                <a:gd name="connsiteY26" fmla="*/ 39771 h 8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9628" h="86471">
                  <a:moveTo>
                    <a:pt x="67783" y="39771"/>
                  </a:moveTo>
                  <a:lnTo>
                    <a:pt x="98347" y="0"/>
                  </a:lnTo>
                  <a:lnTo>
                    <a:pt x="85310" y="0"/>
                  </a:lnTo>
                  <a:lnTo>
                    <a:pt x="58706" y="38360"/>
                  </a:lnTo>
                  <a:lnTo>
                    <a:pt x="55250" y="38360"/>
                  </a:lnTo>
                  <a:lnTo>
                    <a:pt x="55250" y="0"/>
                  </a:lnTo>
                  <a:lnTo>
                    <a:pt x="44378" y="0"/>
                  </a:lnTo>
                  <a:lnTo>
                    <a:pt x="44378" y="38360"/>
                  </a:lnTo>
                  <a:lnTo>
                    <a:pt x="41055" y="38360"/>
                  </a:lnTo>
                  <a:lnTo>
                    <a:pt x="14328" y="0"/>
                  </a:lnTo>
                  <a:lnTo>
                    <a:pt x="1282" y="0"/>
                  </a:lnTo>
                  <a:lnTo>
                    <a:pt x="31845" y="39771"/>
                  </a:lnTo>
                  <a:cubicBezTo>
                    <a:pt x="18420" y="41440"/>
                    <a:pt x="12922" y="49906"/>
                    <a:pt x="8574" y="62096"/>
                  </a:cubicBezTo>
                  <a:cubicBezTo>
                    <a:pt x="5763" y="70177"/>
                    <a:pt x="3713" y="78518"/>
                    <a:pt x="0" y="86472"/>
                  </a:cubicBezTo>
                  <a:lnTo>
                    <a:pt x="11384" y="86472"/>
                  </a:lnTo>
                  <a:cubicBezTo>
                    <a:pt x="14195" y="80699"/>
                    <a:pt x="16246" y="72360"/>
                    <a:pt x="18296" y="66201"/>
                  </a:cubicBezTo>
                  <a:cubicBezTo>
                    <a:pt x="22389" y="54398"/>
                    <a:pt x="26728" y="46829"/>
                    <a:pt x="40543" y="46829"/>
                  </a:cubicBezTo>
                  <a:lnTo>
                    <a:pt x="44378" y="46829"/>
                  </a:lnTo>
                  <a:lnTo>
                    <a:pt x="44378" y="86472"/>
                  </a:lnTo>
                  <a:lnTo>
                    <a:pt x="55250" y="86472"/>
                  </a:lnTo>
                  <a:lnTo>
                    <a:pt x="55250" y="46829"/>
                  </a:lnTo>
                  <a:lnTo>
                    <a:pt x="58963" y="46829"/>
                  </a:lnTo>
                  <a:cubicBezTo>
                    <a:pt x="72777" y="46829"/>
                    <a:pt x="77126" y="54398"/>
                    <a:pt x="81085" y="66201"/>
                  </a:cubicBezTo>
                  <a:cubicBezTo>
                    <a:pt x="83260" y="72360"/>
                    <a:pt x="85310" y="80699"/>
                    <a:pt x="88244" y="86472"/>
                  </a:cubicBezTo>
                  <a:lnTo>
                    <a:pt x="99629" y="86472"/>
                  </a:lnTo>
                  <a:cubicBezTo>
                    <a:pt x="96049" y="78518"/>
                    <a:pt x="94008" y="70177"/>
                    <a:pt x="91064" y="61967"/>
                  </a:cubicBezTo>
                  <a:cubicBezTo>
                    <a:pt x="86839" y="49651"/>
                    <a:pt x="81342" y="41182"/>
                    <a:pt x="67783" y="39771"/>
                  </a:cubicBezTo>
                  <a:close/>
                </a:path>
              </a:pathLst>
            </a:custGeom>
            <a:solidFill>
              <a:srgbClr val="4777B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37" name="Freeform 1309">
              <a:extLst>
                <a:ext uri="{FF2B5EF4-FFF2-40B4-BE49-F238E27FC236}">
                  <a16:creationId xmlns:a16="http://schemas.microsoft.com/office/drawing/2014/main" id="{A43AB747-FE79-A8CE-2891-E9AD77EAF205}"/>
                </a:ext>
              </a:extLst>
            </p:cNvPr>
            <p:cNvSpPr/>
            <p:nvPr/>
          </p:nvSpPr>
          <p:spPr>
            <a:xfrm>
              <a:off x="6700602" y="4290918"/>
              <a:ext cx="57804" cy="87112"/>
            </a:xfrm>
            <a:custGeom>
              <a:avLst/>
              <a:gdLst>
                <a:gd name="connsiteX0" fmla="*/ 14707 w 57804"/>
                <a:gd name="connsiteY0" fmla="*/ 80826 h 87112"/>
                <a:gd name="connsiteX1" fmla="*/ 26092 w 57804"/>
                <a:gd name="connsiteY1" fmla="*/ 53884 h 87112"/>
                <a:gd name="connsiteX2" fmla="*/ 38492 w 57804"/>
                <a:gd name="connsiteY2" fmla="*/ 49649 h 87112"/>
                <a:gd name="connsiteX3" fmla="*/ 46676 w 57804"/>
                <a:gd name="connsiteY3" fmla="*/ 49649 h 87112"/>
                <a:gd name="connsiteX4" fmla="*/ 46676 w 57804"/>
                <a:gd name="connsiteY4" fmla="*/ 87113 h 87112"/>
                <a:gd name="connsiteX5" fmla="*/ 57804 w 57804"/>
                <a:gd name="connsiteY5" fmla="*/ 87113 h 87112"/>
                <a:gd name="connsiteX6" fmla="*/ 57804 w 57804"/>
                <a:gd name="connsiteY6" fmla="*/ 1795 h 87112"/>
                <a:gd name="connsiteX7" fmla="*/ 37219 w 57804"/>
                <a:gd name="connsiteY7" fmla="*/ 0 h 87112"/>
                <a:gd name="connsiteX8" fmla="*/ 12533 w 57804"/>
                <a:gd name="connsiteY8" fmla="*/ 6669 h 87112"/>
                <a:gd name="connsiteX9" fmla="*/ 4605 w 57804"/>
                <a:gd name="connsiteY9" fmla="*/ 24248 h 87112"/>
                <a:gd name="connsiteX10" fmla="*/ 23661 w 57804"/>
                <a:gd name="connsiteY10" fmla="*/ 45545 h 87112"/>
                <a:gd name="connsiteX11" fmla="*/ 23661 w 57804"/>
                <a:gd name="connsiteY11" fmla="*/ 45930 h 87112"/>
                <a:gd name="connsiteX12" fmla="*/ 16492 w 57804"/>
                <a:gd name="connsiteY12" fmla="*/ 50292 h 87112"/>
                <a:gd name="connsiteX13" fmla="*/ 3456 w 57804"/>
                <a:gd name="connsiteY13" fmla="*/ 79287 h 87112"/>
                <a:gd name="connsiteX14" fmla="*/ 0 w 57804"/>
                <a:gd name="connsiteY14" fmla="*/ 87113 h 87112"/>
                <a:gd name="connsiteX15" fmla="*/ 11897 w 57804"/>
                <a:gd name="connsiteY15" fmla="*/ 87113 h 87112"/>
                <a:gd name="connsiteX16" fmla="*/ 14707 w 57804"/>
                <a:gd name="connsiteY16" fmla="*/ 80826 h 87112"/>
                <a:gd name="connsiteX17" fmla="*/ 15856 w 57804"/>
                <a:gd name="connsiteY17" fmla="*/ 24761 h 87112"/>
                <a:gd name="connsiteX18" fmla="*/ 36194 w 57804"/>
                <a:gd name="connsiteY18" fmla="*/ 8594 h 87112"/>
                <a:gd name="connsiteX19" fmla="*/ 46676 w 57804"/>
                <a:gd name="connsiteY19" fmla="*/ 9622 h 87112"/>
                <a:gd name="connsiteX20" fmla="*/ 46676 w 57804"/>
                <a:gd name="connsiteY20" fmla="*/ 41056 h 87112"/>
                <a:gd name="connsiteX21" fmla="*/ 37219 w 57804"/>
                <a:gd name="connsiteY21" fmla="*/ 41183 h 87112"/>
                <a:gd name="connsiteX22" fmla="*/ 15856 w 57804"/>
                <a:gd name="connsiteY22" fmla="*/ 24761 h 8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804" h="87112">
                  <a:moveTo>
                    <a:pt x="14707" y="80826"/>
                  </a:moveTo>
                  <a:cubicBezTo>
                    <a:pt x="17774" y="72616"/>
                    <a:pt x="20205" y="59915"/>
                    <a:pt x="26092" y="53884"/>
                  </a:cubicBezTo>
                  <a:cubicBezTo>
                    <a:pt x="29158" y="50805"/>
                    <a:pt x="33127" y="49649"/>
                    <a:pt x="38492" y="49649"/>
                  </a:cubicBezTo>
                  <a:lnTo>
                    <a:pt x="46676" y="49649"/>
                  </a:lnTo>
                  <a:lnTo>
                    <a:pt x="46676" y="87113"/>
                  </a:lnTo>
                  <a:lnTo>
                    <a:pt x="57804" y="87113"/>
                  </a:lnTo>
                  <a:lnTo>
                    <a:pt x="57804" y="1795"/>
                  </a:lnTo>
                  <a:cubicBezTo>
                    <a:pt x="52174" y="641"/>
                    <a:pt x="44502" y="0"/>
                    <a:pt x="37219" y="0"/>
                  </a:cubicBezTo>
                  <a:cubicBezTo>
                    <a:pt x="26348" y="0"/>
                    <a:pt x="17907" y="2308"/>
                    <a:pt x="12533" y="6669"/>
                  </a:cubicBezTo>
                  <a:cubicBezTo>
                    <a:pt x="7672" y="10649"/>
                    <a:pt x="4605" y="16677"/>
                    <a:pt x="4605" y="24248"/>
                  </a:cubicBezTo>
                  <a:cubicBezTo>
                    <a:pt x="4605" y="36050"/>
                    <a:pt x="13046" y="43748"/>
                    <a:pt x="23661" y="45545"/>
                  </a:cubicBezTo>
                  <a:lnTo>
                    <a:pt x="23661" y="45930"/>
                  </a:lnTo>
                  <a:cubicBezTo>
                    <a:pt x="21097" y="46698"/>
                    <a:pt x="18543" y="48240"/>
                    <a:pt x="16492" y="50292"/>
                  </a:cubicBezTo>
                  <a:cubicBezTo>
                    <a:pt x="9466" y="57347"/>
                    <a:pt x="7159" y="69407"/>
                    <a:pt x="3456" y="79287"/>
                  </a:cubicBezTo>
                  <a:cubicBezTo>
                    <a:pt x="2431" y="82110"/>
                    <a:pt x="1282" y="84803"/>
                    <a:pt x="0" y="87113"/>
                  </a:cubicBezTo>
                  <a:lnTo>
                    <a:pt x="11897" y="87113"/>
                  </a:lnTo>
                  <a:cubicBezTo>
                    <a:pt x="13169" y="84803"/>
                    <a:pt x="13815" y="83008"/>
                    <a:pt x="14707" y="80826"/>
                  </a:cubicBezTo>
                  <a:close/>
                  <a:moveTo>
                    <a:pt x="15856" y="24761"/>
                  </a:moveTo>
                  <a:cubicBezTo>
                    <a:pt x="15856" y="12828"/>
                    <a:pt x="25190" y="8594"/>
                    <a:pt x="36194" y="8594"/>
                  </a:cubicBezTo>
                  <a:cubicBezTo>
                    <a:pt x="41179" y="8594"/>
                    <a:pt x="44758" y="9237"/>
                    <a:pt x="46676" y="9622"/>
                  </a:cubicBezTo>
                  <a:lnTo>
                    <a:pt x="46676" y="41056"/>
                  </a:lnTo>
                  <a:cubicBezTo>
                    <a:pt x="44502" y="41183"/>
                    <a:pt x="40922" y="41183"/>
                    <a:pt x="37219" y="41183"/>
                  </a:cubicBezTo>
                  <a:cubicBezTo>
                    <a:pt x="25066" y="41183"/>
                    <a:pt x="15856" y="35152"/>
                    <a:pt x="15856" y="24761"/>
                  </a:cubicBezTo>
                  <a:close/>
                </a:path>
              </a:pathLst>
            </a:custGeom>
            <a:solidFill>
              <a:srgbClr val="4777B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38" name="Freeform 1310">
              <a:extLst>
                <a:ext uri="{FF2B5EF4-FFF2-40B4-BE49-F238E27FC236}">
                  <a16:creationId xmlns:a16="http://schemas.microsoft.com/office/drawing/2014/main" id="{2B5D96BA-FC98-EE52-A993-6A082898D377}"/>
                </a:ext>
              </a:extLst>
            </p:cNvPr>
            <p:cNvSpPr/>
            <p:nvPr/>
          </p:nvSpPr>
          <p:spPr>
            <a:xfrm>
              <a:off x="5673661" y="4411107"/>
              <a:ext cx="110988" cy="142241"/>
            </a:xfrm>
            <a:custGeom>
              <a:avLst/>
              <a:gdLst>
                <a:gd name="connsiteX0" fmla="*/ 84687 w 110988"/>
                <a:gd name="connsiteY0" fmla="*/ 8035 h 142241"/>
                <a:gd name="connsiteX1" fmla="*/ 55447 w 110988"/>
                <a:gd name="connsiteY1" fmla="*/ 0 h 142241"/>
                <a:gd name="connsiteX2" fmla="*/ 26491 w 110988"/>
                <a:gd name="connsiteY2" fmla="*/ 8130 h 142241"/>
                <a:gd name="connsiteX3" fmla="*/ 6920 w 110988"/>
                <a:gd name="connsiteY3" fmla="*/ 31569 h 142241"/>
                <a:gd name="connsiteX4" fmla="*/ 0 w 110988"/>
                <a:gd name="connsiteY4" fmla="*/ 66845 h 142241"/>
                <a:gd name="connsiteX5" fmla="*/ 0 w 110988"/>
                <a:gd name="connsiteY5" fmla="*/ 76827 h 142241"/>
                <a:gd name="connsiteX6" fmla="*/ 7156 w 110988"/>
                <a:gd name="connsiteY6" fmla="*/ 111294 h 142241"/>
                <a:gd name="connsiteX7" fmla="*/ 26729 w 110988"/>
                <a:gd name="connsiteY7" fmla="*/ 134207 h 142241"/>
                <a:gd name="connsiteX8" fmla="*/ 55636 w 110988"/>
                <a:gd name="connsiteY8" fmla="*/ 142242 h 142241"/>
                <a:gd name="connsiteX9" fmla="*/ 84829 w 110988"/>
                <a:gd name="connsiteY9" fmla="*/ 134257 h 142241"/>
                <a:gd name="connsiteX10" fmla="*/ 104164 w 110988"/>
                <a:gd name="connsiteY10" fmla="*/ 111103 h 142241"/>
                <a:gd name="connsiteX11" fmla="*/ 110988 w 110988"/>
                <a:gd name="connsiteY11" fmla="*/ 75591 h 142241"/>
                <a:gd name="connsiteX12" fmla="*/ 110988 w 110988"/>
                <a:gd name="connsiteY12" fmla="*/ 66845 h 142241"/>
                <a:gd name="connsiteX13" fmla="*/ 104164 w 110988"/>
                <a:gd name="connsiteY13" fmla="*/ 31331 h 142241"/>
                <a:gd name="connsiteX14" fmla="*/ 84687 w 110988"/>
                <a:gd name="connsiteY14" fmla="*/ 8035 h 142241"/>
                <a:gd name="connsiteX15" fmla="*/ 92885 w 110988"/>
                <a:gd name="connsiteY15" fmla="*/ 76921 h 142241"/>
                <a:gd name="connsiteX16" fmla="*/ 82933 w 110988"/>
                <a:gd name="connsiteY16" fmla="*/ 113861 h 142241"/>
                <a:gd name="connsiteX17" fmla="*/ 55636 w 110988"/>
                <a:gd name="connsiteY17" fmla="*/ 126744 h 142241"/>
                <a:gd name="connsiteX18" fmla="*/ 28104 w 110988"/>
                <a:gd name="connsiteY18" fmla="*/ 113101 h 142241"/>
                <a:gd name="connsiteX19" fmla="*/ 18104 w 110988"/>
                <a:gd name="connsiteY19" fmla="*/ 75591 h 142241"/>
                <a:gd name="connsiteX20" fmla="*/ 18104 w 110988"/>
                <a:gd name="connsiteY20" fmla="*/ 65416 h 142241"/>
                <a:gd name="connsiteX21" fmla="*/ 28293 w 110988"/>
                <a:gd name="connsiteY21" fmla="*/ 28859 h 142241"/>
                <a:gd name="connsiteX22" fmla="*/ 55447 w 110988"/>
                <a:gd name="connsiteY22" fmla="*/ 15689 h 142241"/>
                <a:gd name="connsiteX23" fmla="*/ 83027 w 110988"/>
                <a:gd name="connsiteY23" fmla="*/ 28859 h 142241"/>
                <a:gd name="connsiteX24" fmla="*/ 92885 w 110988"/>
                <a:gd name="connsiteY24" fmla="*/ 66653 h 142241"/>
                <a:gd name="connsiteX25" fmla="*/ 92885 w 110988"/>
                <a:gd name="connsiteY25" fmla="*/ 76921 h 14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0988" h="142241">
                  <a:moveTo>
                    <a:pt x="84687" y="8035"/>
                  </a:moveTo>
                  <a:cubicBezTo>
                    <a:pt x="76251" y="2680"/>
                    <a:pt x="66503" y="0"/>
                    <a:pt x="55447" y="0"/>
                  </a:cubicBezTo>
                  <a:cubicBezTo>
                    <a:pt x="44579" y="0"/>
                    <a:pt x="34927" y="2711"/>
                    <a:pt x="26491" y="8130"/>
                  </a:cubicBezTo>
                  <a:cubicBezTo>
                    <a:pt x="18056" y="13550"/>
                    <a:pt x="11531" y="21363"/>
                    <a:pt x="6920" y="31569"/>
                  </a:cubicBezTo>
                  <a:cubicBezTo>
                    <a:pt x="2306" y="41776"/>
                    <a:pt x="0" y="53531"/>
                    <a:pt x="0" y="66845"/>
                  </a:cubicBezTo>
                  <a:lnTo>
                    <a:pt x="0" y="76827"/>
                  </a:lnTo>
                  <a:cubicBezTo>
                    <a:pt x="126" y="89885"/>
                    <a:pt x="2512" y="101374"/>
                    <a:pt x="7156" y="111294"/>
                  </a:cubicBezTo>
                  <a:cubicBezTo>
                    <a:pt x="11801" y="121215"/>
                    <a:pt x="18325" y="128852"/>
                    <a:pt x="26729" y="134207"/>
                  </a:cubicBezTo>
                  <a:cubicBezTo>
                    <a:pt x="35132" y="139567"/>
                    <a:pt x="44768" y="142242"/>
                    <a:pt x="55636" y="142242"/>
                  </a:cubicBezTo>
                  <a:cubicBezTo>
                    <a:pt x="66757" y="142242"/>
                    <a:pt x="76488" y="139581"/>
                    <a:pt x="84829" y="134257"/>
                  </a:cubicBezTo>
                  <a:cubicBezTo>
                    <a:pt x="93168" y="128930"/>
                    <a:pt x="99614" y="121215"/>
                    <a:pt x="104164" y="111103"/>
                  </a:cubicBezTo>
                  <a:cubicBezTo>
                    <a:pt x="108713" y="100994"/>
                    <a:pt x="110988" y="89155"/>
                    <a:pt x="110988" y="75591"/>
                  </a:cubicBezTo>
                  <a:lnTo>
                    <a:pt x="110988" y="66845"/>
                  </a:lnTo>
                  <a:cubicBezTo>
                    <a:pt x="110988" y="53342"/>
                    <a:pt x="108713" y="41504"/>
                    <a:pt x="104164" y="31331"/>
                  </a:cubicBezTo>
                  <a:cubicBezTo>
                    <a:pt x="99614" y="21157"/>
                    <a:pt x="93122" y="13392"/>
                    <a:pt x="84687" y="8035"/>
                  </a:cubicBezTo>
                  <a:close/>
                  <a:moveTo>
                    <a:pt x="92885" y="76921"/>
                  </a:moveTo>
                  <a:cubicBezTo>
                    <a:pt x="92695" y="92959"/>
                    <a:pt x="89378" y="105271"/>
                    <a:pt x="82933" y="113861"/>
                  </a:cubicBezTo>
                  <a:cubicBezTo>
                    <a:pt x="76488" y="122452"/>
                    <a:pt x="67388" y="126744"/>
                    <a:pt x="55636" y="126744"/>
                  </a:cubicBezTo>
                  <a:cubicBezTo>
                    <a:pt x="43946" y="126744"/>
                    <a:pt x="34768" y="122197"/>
                    <a:pt x="28104" y="113101"/>
                  </a:cubicBezTo>
                  <a:cubicBezTo>
                    <a:pt x="21435" y="104006"/>
                    <a:pt x="18104" y="91502"/>
                    <a:pt x="18104" y="75591"/>
                  </a:cubicBezTo>
                  <a:lnTo>
                    <a:pt x="18104" y="65416"/>
                  </a:lnTo>
                  <a:cubicBezTo>
                    <a:pt x="18293" y="49824"/>
                    <a:pt x="21689" y="37639"/>
                    <a:pt x="28293" y="28859"/>
                  </a:cubicBezTo>
                  <a:cubicBezTo>
                    <a:pt x="34894" y="20081"/>
                    <a:pt x="43946" y="15689"/>
                    <a:pt x="55447" y="15689"/>
                  </a:cubicBezTo>
                  <a:cubicBezTo>
                    <a:pt x="67262" y="15689"/>
                    <a:pt x="76456" y="20081"/>
                    <a:pt x="83027" y="28859"/>
                  </a:cubicBezTo>
                  <a:cubicBezTo>
                    <a:pt x="89598" y="37639"/>
                    <a:pt x="92885" y="50237"/>
                    <a:pt x="92885" y="66653"/>
                  </a:cubicBezTo>
                  <a:lnTo>
                    <a:pt x="92885" y="76921"/>
                  </a:lnTo>
                  <a:close/>
                </a:path>
              </a:pathLst>
            </a:custGeom>
            <a:solidFill>
              <a:srgbClr val="4777B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39" name="Freeform 1311">
              <a:extLst>
                <a:ext uri="{FF2B5EF4-FFF2-40B4-BE49-F238E27FC236}">
                  <a16:creationId xmlns:a16="http://schemas.microsoft.com/office/drawing/2014/main" id="{6EB47B4D-9567-120F-01B3-F2669AACFAB8}"/>
                </a:ext>
              </a:extLst>
            </p:cNvPr>
            <p:cNvSpPr/>
            <p:nvPr/>
          </p:nvSpPr>
          <p:spPr>
            <a:xfrm>
              <a:off x="5811282" y="4413010"/>
              <a:ext cx="98476" cy="138438"/>
            </a:xfrm>
            <a:custGeom>
              <a:avLst/>
              <a:gdLst>
                <a:gd name="connsiteX0" fmla="*/ 86344 w 98476"/>
                <a:gd name="connsiteY0" fmla="*/ 67602 h 138438"/>
                <a:gd name="connsiteX1" fmla="*/ 52603 w 98476"/>
                <a:gd name="connsiteY1" fmla="*/ 56478 h 138438"/>
                <a:gd name="connsiteX2" fmla="*/ 18293 w 98476"/>
                <a:gd name="connsiteY2" fmla="*/ 56478 h 138438"/>
                <a:gd name="connsiteX3" fmla="*/ 18293 w 98476"/>
                <a:gd name="connsiteY3" fmla="*/ 14927 h 138438"/>
                <a:gd name="connsiteX4" fmla="*/ 84829 w 98476"/>
                <a:gd name="connsiteY4" fmla="*/ 14927 h 138438"/>
                <a:gd name="connsiteX5" fmla="*/ 84829 w 98476"/>
                <a:gd name="connsiteY5" fmla="*/ 0 h 138438"/>
                <a:gd name="connsiteX6" fmla="*/ 0 w 98476"/>
                <a:gd name="connsiteY6" fmla="*/ 0 h 138438"/>
                <a:gd name="connsiteX7" fmla="*/ 0 w 98476"/>
                <a:gd name="connsiteY7" fmla="*/ 138438 h 138438"/>
                <a:gd name="connsiteX8" fmla="*/ 52888 w 98476"/>
                <a:gd name="connsiteY8" fmla="*/ 138438 h 138438"/>
                <a:gd name="connsiteX9" fmla="*/ 86250 w 98476"/>
                <a:gd name="connsiteY9" fmla="*/ 126933 h 138438"/>
                <a:gd name="connsiteX10" fmla="*/ 98477 w 98476"/>
                <a:gd name="connsiteY10" fmla="*/ 97079 h 138438"/>
                <a:gd name="connsiteX11" fmla="*/ 86344 w 98476"/>
                <a:gd name="connsiteY11" fmla="*/ 67602 h 138438"/>
                <a:gd name="connsiteX12" fmla="*/ 72649 w 98476"/>
                <a:gd name="connsiteY12" fmla="*/ 116271 h 138438"/>
                <a:gd name="connsiteX13" fmla="*/ 51560 w 98476"/>
                <a:gd name="connsiteY13" fmla="*/ 123510 h 138438"/>
                <a:gd name="connsiteX14" fmla="*/ 18293 w 98476"/>
                <a:gd name="connsiteY14" fmla="*/ 123510 h 138438"/>
                <a:gd name="connsiteX15" fmla="*/ 18293 w 98476"/>
                <a:gd name="connsiteY15" fmla="*/ 71405 h 138438"/>
                <a:gd name="connsiteX16" fmla="*/ 52319 w 98476"/>
                <a:gd name="connsiteY16" fmla="*/ 71405 h 138438"/>
                <a:gd name="connsiteX17" fmla="*/ 72933 w 98476"/>
                <a:gd name="connsiteY17" fmla="*/ 78361 h 138438"/>
                <a:gd name="connsiteX18" fmla="*/ 80184 w 98476"/>
                <a:gd name="connsiteY18" fmla="*/ 96838 h 138438"/>
                <a:gd name="connsiteX19" fmla="*/ 72649 w 98476"/>
                <a:gd name="connsiteY19" fmla="*/ 116271 h 13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76" h="138438">
                  <a:moveTo>
                    <a:pt x="86344" y="67602"/>
                  </a:moveTo>
                  <a:cubicBezTo>
                    <a:pt x="78256" y="60375"/>
                    <a:pt x="67009" y="56668"/>
                    <a:pt x="52603" y="56478"/>
                  </a:cubicBezTo>
                  <a:lnTo>
                    <a:pt x="18293" y="56478"/>
                  </a:lnTo>
                  <a:lnTo>
                    <a:pt x="18293" y="14927"/>
                  </a:lnTo>
                  <a:lnTo>
                    <a:pt x="84829" y="14927"/>
                  </a:lnTo>
                  <a:lnTo>
                    <a:pt x="84829" y="0"/>
                  </a:lnTo>
                  <a:lnTo>
                    <a:pt x="0" y="0"/>
                  </a:lnTo>
                  <a:lnTo>
                    <a:pt x="0" y="138438"/>
                  </a:lnTo>
                  <a:lnTo>
                    <a:pt x="52888" y="138438"/>
                  </a:lnTo>
                  <a:cubicBezTo>
                    <a:pt x="66976" y="138186"/>
                    <a:pt x="78099" y="134349"/>
                    <a:pt x="86250" y="126933"/>
                  </a:cubicBezTo>
                  <a:cubicBezTo>
                    <a:pt x="94402" y="119518"/>
                    <a:pt x="98477" y="109566"/>
                    <a:pt x="98477" y="97079"/>
                  </a:cubicBezTo>
                  <a:cubicBezTo>
                    <a:pt x="98477" y="84655"/>
                    <a:pt x="94432" y="74828"/>
                    <a:pt x="86344" y="67602"/>
                  </a:cubicBezTo>
                  <a:close/>
                  <a:moveTo>
                    <a:pt x="72649" y="116271"/>
                  </a:moveTo>
                  <a:cubicBezTo>
                    <a:pt x="67626" y="121097"/>
                    <a:pt x="60597" y="123510"/>
                    <a:pt x="51560" y="123510"/>
                  </a:cubicBezTo>
                  <a:lnTo>
                    <a:pt x="18293" y="123510"/>
                  </a:lnTo>
                  <a:lnTo>
                    <a:pt x="18293" y="71405"/>
                  </a:lnTo>
                  <a:lnTo>
                    <a:pt x="52319" y="71405"/>
                  </a:lnTo>
                  <a:cubicBezTo>
                    <a:pt x="61228" y="71533"/>
                    <a:pt x="68099" y="73851"/>
                    <a:pt x="72933" y="78361"/>
                  </a:cubicBezTo>
                  <a:cubicBezTo>
                    <a:pt x="77767" y="82868"/>
                    <a:pt x="80184" y="89027"/>
                    <a:pt x="80184" y="96838"/>
                  </a:cubicBezTo>
                  <a:cubicBezTo>
                    <a:pt x="80184" y="104969"/>
                    <a:pt x="77672" y="111445"/>
                    <a:pt x="72649" y="116271"/>
                  </a:cubicBezTo>
                  <a:close/>
                </a:path>
              </a:pathLst>
            </a:custGeom>
            <a:solidFill>
              <a:srgbClr val="4777B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40" name="Freeform 1312">
              <a:extLst>
                <a:ext uri="{FF2B5EF4-FFF2-40B4-BE49-F238E27FC236}">
                  <a16:creationId xmlns:a16="http://schemas.microsoft.com/office/drawing/2014/main" id="{E89631C2-52FB-460D-BFD1-85AB98EC1A4E}"/>
                </a:ext>
              </a:extLst>
            </p:cNvPr>
            <p:cNvSpPr/>
            <p:nvPr/>
          </p:nvSpPr>
          <p:spPr>
            <a:xfrm>
              <a:off x="5922744" y="4413010"/>
              <a:ext cx="115915" cy="138438"/>
            </a:xfrm>
            <a:custGeom>
              <a:avLst/>
              <a:gdLst>
                <a:gd name="connsiteX0" fmla="*/ 28054 w 115915"/>
                <a:gd name="connsiteY0" fmla="*/ 67127 h 138438"/>
                <a:gd name="connsiteX1" fmla="*/ 24548 w 115915"/>
                <a:gd name="connsiteY1" fmla="*/ 101356 h 138438"/>
                <a:gd name="connsiteX2" fmla="*/ 17344 w 115915"/>
                <a:gd name="connsiteY2" fmla="*/ 117567 h 138438"/>
                <a:gd name="connsiteX3" fmla="*/ 3790 w 115915"/>
                <a:gd name="connsiteY3" fmla="*/ 123321 h 138438"/>
                <a:gd name="connsiteX4" fmla="*/ 0 w 115915"/>
                <a:gd name="connsiteY4" fmla="*/ 123510 h 138438"/>
                <a:gd name="connsiteX5" fmla="*/ 0 w 115915"/>
                <a:gd name="connsiteY5" fmla="*/ 138438 h 138438"/>
                <a:gd name="connsiteX6" fmla="*/ 5970 w 115915"/>
                <a:gd name="connsiteY6" fmla="*/ 138438 h 138438"/>
                <a:gd name="connsiteX7" fmla="*/ 27770 w 115915"/>
                <a:gd name="connsiteY7" fmla="*/ 131731 h 138438"/>
                <a:gd name="connsiteX8" fmla="*/ 40138 w 115915"/>
                <a:gd name="connsiteY8" fmla="*/ 111320 h 138438"/>
                <a:gd name="connsiteX9" fmla="*/ 45779 w 115915"/>
                <a:gd name="connsiteY9" fmla="*/ 69831 h 138438"/>
                <a:gd name="connsiteX10" fmla="*/ 48243 w 115915"/>
                <a:gd name="connsiteY10" fmla="*/ 14927 h 138438"/>
                <a:gd name="connsiteX11" fmla="*/ 97717 w 115915"/>
                <a:gd name="connsiteY11" fmla="*/ 14927 h 138438"/>
                <a:gd name="connsiteX12" fmla="*/ 97717 w 115915"/>
                <a:gd name="connsiteY12" fmla="*/ 138438 h 138438"/>
                <a:gd name="connsiteX13" fmla="*/ 115916 w 115915"/>
                <a:gd name="connsiteY13" fmla="*/ 138438 h 138438"/>
                <a:gd name="connsiteX14" fmla="*/ 115916 w 115915"/>
                <a:gd name="connsiteY14" fmla="*/ 0 h 138438"/>
                <a:gd name="connsiteX15" fmla="*/ 30898 w 115915"/>
                <a:gd name="connsiteY15" fmla="*/ 0 h 138438"/>
                <a:gd name="connsiteX16" fmla="*/ 28054 w 115915"/>
                <a:gd name="connsiteY16" fmla="*/ 67127 h 13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915" h="138438">
                  <a:moveTo>
                    <a:pt x="28054" y="67127"/>
                  </a:moveTo>
                  <a:cubicBezTo>
                    <a:pt x="27358" y="82530"/>
                    <a:pt x="26189" y="93941"/>
                    <a:pt x="24548" y="101356"/>
                  </a:cubicBezTo>
                  <a:cubicBezTo>
                    <a:pt x="22904" y="108773"/>
                    <a:pt x="20504" y="114177"/>
                    <a:pt x="17344" y="117567"/>
                  </a:cubicBezTo>
                  <a:cubicBezTo>
                    <a:pt x="14184" y="120960"/>
                    <a:pt x="9667" y="122877"/>
                    <a:pt x="3790" y="123321"/>
                  </a:cubicBezTo>
                  <a:lnTo>
                    <a:pt x="0" y="123510"/>
                  </a:lnTo>
                  <a:lnTo>
                    <a:pt x="0" y="138438"/>
                  </a:lnTo>
                  <a:lnTo>
                    <a:pt x="5970" y="138438"/>
                  </a:lnTo>
                  <a:cubicBezTo>
                    <a:pt x="15069" y="138314"/>
                    <a:pt x="22334" y="136075"/>
                    <a:pt x="27770" y="131731"/>
                  </a:cubicBezTo>
                  <a:cubicBezTo>
                    <a:pt x="33204" y="127385"/>
                    <a:pt x="37326" y="120580"/>
                    <a:pt x="40138" y="111320"/>
                  </a:cubicBezTo>
                  <a:cubicBezTo>
                    <a:pt x="42950" y="102058"/>
                    <a:pt x="44830" y="88230"/>
                    <a:pt x="45779" y="69831"/>
                  </a:cubicBezTo>
                  <a:lnTo>
                    <a:pt x="48243" y="14927"/>
                  </a:lnTo>
                  <a:lnTo>
                    <a:pt x="97717" y="14927"/>
                  </a:lnTo>
                  <a:lnTo>
                    <a:pt x="97717" y="138438"/>
                  </a:lnTo>
                  <a:lnTo>
                    <a:pt x="115916" y="138438"/>
                  </a:lnTo>
                  <a:lnTo>
                    <a:pt x="115916" y="0"/>
                  </a:lnTo>
                  <a:lnTo>
                    <a:pt x="30898" y="0"/>
                  </a:lnTo>
                  <a:lnTo>
                    <a:pt x="28054" y="67127"/>
                  </a:lnTo>
                  <a:close/>
                </a:path>
              </a:pathLst>
            </a:custGeom>
            <a:solidFill>
              <a:srgbClr val="4777B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41" name="Freeform 1313">
              <a:extLst>
                <a:ext uri="{FF2B5EF4-FFF2-40B4-BE49-F238E27FC236}">
                  <a16:creationId xmlns:a16="http://schemas.microsoft.com/office/drawing/2014/main" id="{DEAC892E-F3AC-0117-D7CC-E8F1DBFED2EA}"/>
                </a:ext>
              </a:extLst>
            </p:cNvPr>
            <p:cNvSpPr/>
            <p:nvPr/>
          </p:nvSpPr>
          <p:spPr>
            <a:xfrm>
              <a:off x="6071643" y="4413010"/>
              <a:ext cx="87671" cy="138438"/>
            </a:xfrm>
            <a:custGeom>
              <a:avLst/>
              <a:gdLst>
                <a:gd name="connsiteX0" fmla="*/ 18198 w 87671"/>
                <a:gd name="connsiteY0" fmla="*/ 74448 h 138438"/>
                <a:gd name="connsiteX1" fmla="*/ 78003 w 87671"/>
                <a:gd name="connsiteY1" fmla="*/ 74448 h 138438"/>
                <a:gd name="connsiteX2" fmla="*/ 78003 w 87671"/>
                <a:gd name="connsiteY2" fmla="*/ 59521 h 138438"/>
                <a:gd name="connsiteX3" fmla="*/ 18198 w 87671"/>
                <a:gd name="connsiteY3" fmla="*/ 59521 h 138438"/>
                <a:gd name="connsiteX4" fmla="*/ 18198 w 87671"/>
                <a:gd name="connsiteY4" fmla="*/ 14927 h 138438"/>
                <a:gd name="connsiteX5" fmla="*/ 86723 w 87671"/>
                <a:gd name="connsiteY5" fmla="*/ 14927 h 138438"/>
                <a:gd name="connsiteX6" fmla="*/ 86723 w 87671"/>
                <a:gd name="connsiteY6" fmla="*/ 0 h 138438"/>
                <a:gd name="connsiteX7" fmla="*/ 0 w 87671"/>
                <a:gd name="connsiteY7" fmla="*/ 0 h 138438"/>
                <a:gd name="connsiteX8" fmla="*/ 0 w 87671"/>
                <a:gd name="connsiteY8" fmla="*/ 138438 h 138438"/>
                <a:gd name="connsiteX9" fmla="*/ 87672 w 87671"/>
                <a:gd name="connsiteY9" fmla="*/ 138438 h 138438"/>
                <a:gd name="connsiteX10" fmla="*/ 87672 w 87671"/>
                <a:gd name="connsiteY10" fmla="*/ 123510 h 138438"/>
                <a:gd name="connsiteX11" fmla="*/ 18198 w 87671"/>
                <a:gd name="connsiteY11" fmla="*/ 123510 h 138438"/>
                <a:gd name="connsiteX12" fmla="*/ 18198 w 87671"/>
                <a:gd name="connsiteY12" fmla="*/ 74448 h 13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71" h="138438">
                  <a:moveTo>
                    <a:pt x="18198" y="74448"/>
                  </a:moveTo>
                  <a:lnTo>
                    <a:pt x="78003" y="74448"/>
                  </a:lnTo>
                  <a:lnTo>
                    <a:pt x="78003" y="59521"/>
                  </a:lnTo>
                  <a:lnTo>
                    <a:pt x="18198" y="59521"/>
                  </a:lnTo>
                  <a:lnTo>
                    <a:pt x="18198" y="14927"/>
                  </a:lnTo>
                  <a:lnTo>
                    <a:pt x="86723" y="14927"/>
                  </a:lnTo>
                  <a:lnTo>
                    <a:pt x="86723" y="0"/>
                  </a:lnTo>
                  <a:lnTo>
                    <a:pt x="0" y="0"/>
                  </a:lnTo>
                  <a:lnTo>
                    <a:pt x="0" y="138438"/>
                  </a:lnTo>
                  <a:lnTo>
                    <a:pt x="87672" y="138438"/>
                  </a:lnTo>
                  <a:lnTo>
                    <a:pt x="87672" y="123510"/>
                  </a:lnTo>
                  <a:lnTo>
                    <a:pt x="18198" y="123510"/>
                  </a:lnTo>
                  <a:lnTo>
                    <a:pt x="18198" y="74448"/>
                  </a:lnTo>
                  <a:close/>
                </a:path>
              </a:pathLst>
            </a:custGeom>
            <a:solidFill>
              <a:srgbClr val="4777B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42" name="Freeform 1314">
              <a:extLst>
                <a:ext uri="{FF2B5EF4-FFF2-40B4-BE49-F238E27FC236}">
                  <a16:creationId xmlns:a16="http://schemas.microsoft.com/office/drawing/2014/main" id="{37CE11F9-6165-5FF7-AB96-E7BD3ED506C4}"/>
                </a:ext>
              </a:extLst>
            </p:cNvPr>
            <p:cNvSpPr/>
            <p:nvPr/>
          </p:nvSpPr>
          <p:spPr>
            <a:xfrm>
              <a:off x="6181970" y="4413010"/>
              <a:ext cx="106056" cy="138438"/>
            </a:xfrm>
            <a:custGeom>
              <a:avLst/>
              <a:gdLst>
                <a:gd name="connsiteX0" fmla="*/ 87760 w 106056"/>
                <a:gd name="connsiteY0" fmla="*/ 59521 h 138438"/>
                <a:gd name="connsiteX1" fmla="*/ 18192 w 106056"/>
                <a:gd name="connsiteY1" fmla="*/ 59521 h 138438"/>
                <a:gd name="connsiteX2" fmla="*/ 18192 w 106056"/>
                <a:gd name="connsiteY2" fmla="*/ 0 h 138438"/>
                <a:gd name="connsiteX3" fmla="*/ 0 w 106056"/>
                <a:gd name="connsiteY3" fmla="*/ 0 h 138438"/>
                <a:gd name="connsiteX4" fmla="*/ 0 w 106056"/>
                <a:gd name="connsiteY4" fmla="*/ 138438 h 138438"/>
                <a:gd name="connsiteX5" fmla="*/ 18192 w 106056"/>
                <a:gd name="connsiteY5" fmla="*/ 138438 h 138438"/>
                <a:gd name="connsiteX6" fmla="*/ 18192 w 106056"/>
                <a:gd name="connsiteY6" fmla="*/ 74448 h 138438"/>
                <a:gd name="connsiteX7" fmla="*/ 87760 w 106056"/>
                <a:gd name="connsiteY7" fmla="*/ 74448 h 138438"/>
                <a:gd name="connsiteX8" fmla="*/ 87760 w 106056"/>
                <a:gd name="connsiteY8" fmla="*/ 138438 h 138438"/>
                <a:gd name="connsiteX9" fmla="*/ 106057 w 106056"/>
                <a:gd name="connsiteY9" fmla="*/ 138438 h 138438"/>
                <a:gd name="connsiteX10" fmla="*/ 106057 w 106056"/>
                <a:gd name="connsiteY10" fmla="*/ 0 h 138438"/>
                <a:gd name="connsiteX11" fmla="*/ 87760 w 106056"/>
                <a:gd name="connsiteY11" fmla="*/ 0 h 138438"/>
                <a:gd name="connsiteX12" fmla="*/ 87760 w 106056"/>
                <a:gd name="connsiteY12" fmla="*/ 59521 h 13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056" h="138438">
                  <a:moveTo>
                    <a:pt x="87760" y="59521"/>
                  </a:moveTo>
                  <a:lnTo>
                    <a:pt x="18192" y="59521"/>
                  </a:lnTo>
                  <a:lnTo>
                    <a:pt x="18192" y="0"/>
                  </a:lnTo>
                  <a:lnTo>
                    <a:pt x="0" y="0"/>
                  </a:lnTo>
                  <a:lnTo>
                    <a:pt x="0" y="138438"/>
                  </a:lnTo>
                  <a:lnTo>
                    <a:pt x="18192" y="138438"/>
                  </a:lnTo>
                  <a:lnTo>
                    <a:pt x="18192" y="74448"/>
                  </a:lnTo>
                  <a:lnTo>
                    <a:pt x="87760" y="74448"/>
                  </a:lnTo>
                  <a:lnTo>
                    <a:pt x="87760" y="138438"/>
                  </a:lnTo>
                  <a:lnTo>
                    <a:pt x="106057" y="138438"/>
                  </a:lnTo>
                  <a:lnTo>
                    <a:pt x="106057" y="0"/>
                  </a:lnTo>
                  <a:lnTo>
                    <a:pt x="87760" y="0"/>
                  </a:lnTo>
                  <a:lnTo>
                    <a:pt x="87760" y="59521"/>
                  </a:lnTo>
                  <a:close/>
                </a:path>
              </a:pathLst>
            </a:custGeom>
            <a:solidFill>
              <a:srgbClr val="4777B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43" name="Freeform 1315">
              <a:extLst>
                <a:ext uri="{FF2B5EF4-FFF2-40B4-BE49-F238E27FC236}">
                  <a16:creationId xmlns:a16="http://schemas.microsoft.com/office/drawing/2014/main" id="{B487B478-6D09-52EE-A8DA-E1A3E773FBA2}"/>
                </a:ext>
              </a:extLst>
            </p:cNvPr>
            <p:cNvSpPr/>
            <p:nvPr/>
          </p:nvSpPr>
          <p:spPr>
            <a:xfrm>
              <a:off x="6320347" y="4413010"/>
              <a:ext cx="87665" cy="138438"/>
            </a:xfrm>
            <a:custGeom>
              <a:avLst/>
              <a:gdLst>
                <a:gd name="connsiteX0" fmla="*/ 18192 w 87665"/>
                <a:gd name="connsiteY0" fmla="*/ 74448 h 138438"/>
                <a:gd name="connsiteX1" fmla="*/ 77999 w 87665"/>
                <a:gd name="connsiteY1" fmla="*/ 74448 h 138438"/>
                <a:gd name="connsiteX2" fmla="*/ 77999 w 87665"/>
                <a:gd name="connsiteY2" fmla="*/ 59521 h 138438"/>
                <a:gd name="connsiteX3" fmla="*/ 18192 w 87665"/>
                <a:gd name="connsiteY3" fmla="*/ 59521 h 138438"/>
                <a:gd name="connsiteX4" fmla="*/ 18192 w 87665"/>
                <a:gd name="connsiteY4" fmla="*/ 14927 h 138438"/>
                <a:gd name="connsiteX5" fmla="*/ 86716 w 87665"/>
                <a:gd name="connsiteY5" fmla="*/ 14927 h 138438"/>
                <a:gd name="connsiteX6" fmla="*/ 86716 w 87665"/>
                <a:gd name="connsiteY6" fmla="*/ 0 h 138438"/>
                <a:gd name="connsiteX7" fmla="*/ 0 w 87665"/>
                <a:gd name="connsiteY7" fmla="*/ 0 h 138438"/>
                <a:gd name="connsiteX8" fmla="*/ 0 w 87665"/>
                <a:gd name="connsiteY8" fmla="*/ 138438 h 138438"/>
                <a:gd name="connsiteX9" fmla="*/ 87665 w 87665"/>
                <a:gd name="connsiteY9" fmla="*/ 138438 h 138438"/>
                <a:gd name="connsiteX10" fmla="*/ 87665 w 87665"/>
                <a:gd name="connsiteY10" fmla="*/ 123510 h 138438"/>
                <a:gd name="connsiteX11" fmla="*/ 18192 w 87665"/>
                <a:gd name="connsiteY11" fmla="*/ 123510 h 138438"/>
                <a:gd name="connsiteX12" fmla="*/ 18192 w 87665"/>
                <a:gd name="connsiteY12" fmla="*/ 74448 h 13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65" h="138438">
                  <a:moveTo>
                    <a:pt x="18192" y="74448"/>
                  </a:moveTo>
                  <a:lnTo>
                    <a:pt x="77999" y="74448"/>
                  </a:lnTo>
                  <a:lnTo>
                    <a:pt x="77999" y="59521"/>
                  </a:lnTo>
                  <a:lnTo>
                    <a:pt x="18192" y="59521"/>
                  </a:lnTo>
                  <a:lnTo>
                    <a:pt x="18192" y="14927"/>
                  </a:lnTo>
                  <a:lnTo>
                    <a:pt x="86716" y="14927"/>
                  </a:lnTo>
                  <a:lnTo>
                    <a:pt x="86716" y="0"/>
                  </a:lnTo>
                  <a:lnTo>
                    <a:pt x="0" y="0"/>
                  </a:lnTo>
                  <a:lnTo>
                    <a:pt x="0" y="138438"/>
                  </a:lnTo>
                  <a:lnTo>
                    <a:pt x="87665" y="138438"/>
                  </a:lnTo>
                  <a:lnTo>
                    <a:pt x="87665" y="123510"/>
                  </a:lnTo>
                  <a:lnTo>
                    <a:pt x="18192" y="123510"/>
                  </a:lnTo>
                  <a:lnTo>
                    <a:pt x="18192" y="74448"/>
                  </a:lnTo>
                  <a:close/>
                </a:path>
              </a:pathLst>
            </a:custGeom>
            <a:solidFill>
              <a:srgbClr val="4777B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44" name="Freeform 1316">
              <a:extLst>
                <a:ext uri="{FF2B5EF4-FFF2-40B4-BE49-F238E27FC236}">
                  <a16:creationId xmlns:a16="http://schemas.microsoft.com/office/drawing/2014/main" id="{FFE5CDF9-609A-0806-FEA8-D92BE04A80E1}"/>
                </a:ext>
              </a:extLst>
            </p:cNvPr>
            <p:cNvSpPr/>
            <p:nvPr/>
          </p:nvSpPr>
          <p:spPr>
            <a:xfrm>
              <a:off x="6430666" y="4413010"/>
              <a:ext cx="99239" cy="138438"/>
            </a:xfrm>
            <a:custGeom>
              <a:avLst/>
              <a:gdLst>
                <a:gd name="connsiteX0" fmla="*/ 86393 w 99239"/>
                <a:gd name="connsiteY0" fmla="*/ 11600 h 138438"/>
                <a:gd name="connsiteX1" fmla="*/ 50901 w 99239"/>
                <a:gd name="connsiteY1" fmla="*/ 0 h 138438"/>
                <a:gd name="connsiteX2" fmla="*/ 0 w 99239"/>
                <a:gd name="connsiteY2" fmla="*/ 0 h 138438"/>
                <a:gd name="connsiteX3" fmla="*/ 0 w 99239"/>
                <a:gd name="connsiteY3" fmla="*/ 138438 h 138438"/>
                <a:gd name="connsiteX4" fmla="*/ 18201 w 99239"/>
                <a:gd name="connsiteY4" fmla="*/ 138438 h 138438"/>
                <a:gd name="connsiteX5" fmla="*/ 18201 w 99239"/>
                <a:gd name="connsiteY5" fmla="*/ 84242 h 138438"/>
                <a:gd name="connsiteX6" fmla="*/ 50711 w 99239"/>
                <a:gd name="connsiteY6" fmla="*/ 84242 h 138438"/>
                <a:gd name="connsiteX7" fmla="*/ 86678 w 99239"/>
                <a:gd name="connsiteY7" fmla="*/ 73356 h 138438"/>
                <a:gd name="connsiteX8" fmla="*/ 99239 w 99239"/>
                <a:gd name="connsiteY8" fmla="*/ 42311 h 138438"/>
                <a:gd name="connsiteX9" fmla="*/ 86393 w 99239"/>
                <a:gd name="connsiteY9" fmla="*/ 11600 h 138438"/>
                <a:gd name="connsiteX10" fmla="*/ 73262 w 99239"/>
                <a:gd name="connsiteY10" fmla="*/ 62408 h 138438"/>
                <a:gd name="connsiteX11" fmla="*/ 50901 w 99239"/>
                <a:gd name="connsiteY11" fmla="*/ 69313 h 138438"/>
                <a:gd name="connsiteX12" fmla="*/ 18201 w 99239"/>
                <a:gd name="connsiteY12" fmla="*/ 69313 h 138438"/>
                <a:gd name="connsiteX13" fmla="*/ 18201 w 99239"/>
                <a:gd name="connsiteY13" fmla="*/ 14927 h 138438"/>
                <a:gd name="connsiteX14" fmla="*/ 51936 w 99239"/>
                <a:gd name="connsiteY14" fmla="*/ 14927 h 138438"/>
                <a:gd name="connsiteX15" fmla="*/ 73262 w 99239"/>
                <a:gd name="connsiteY15" fmla="*/ 22642 h 138438"/>
                <a:gd name="connsiteX16" fmla="*/ 81038 w 99239"/>
                <a:gd name="connsiteY16" fmla="*/ 42453 h 138438"/>
                <a:gd name="connsiteX17" fmla="*/ 73262 w 99239"/>
                <a:gd name="connsiteY17" fmla="*/ 62408 h 13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9239" h="138438">
                  <a:moveTo>
                    <a:pt x="86393" y="11600"/>
                  </a:moveTo>
                  <a:cubicBezTo>
                    <a:pt x="77829" y="3867"/>
                    <a:pt x="65998" y="0"/>
                    <a:pt x="50901" y="0"/>
                  </a:cubicBezTo>
                  <a:lnTo>
                    <a:pt x="0" y="0"/>
                  </a:lnTo>
                  <a:lnTo>
                    <a:pt x="0" y="138438"/>
                  </a:lnTo>
                  <a:lnTo>
                    <a:pt x="18201" y="138438"/>
                  </a:lnTo>
                  <a:lnTo>
                    <a:pt x="18201" y="84242"/>
                  </a:lnTo>
                  <a:lnTo>
                    <a:pt x="50711" y="84242"/>
                  </a:lnTo>
                  <a:cubicBezTo>
                    <a:pt x="66311" y="84242"/>
                    <a:pt x="78303" y="80613"/>
                    <a:pt x="86678" y="73356"/>
                  </a:cubicBezTo>
                  <a:cubicBezTo>
                    <a:pt x="95052" y="66098"/>
                    <a:pt x="99239" y="55750"/>
                    <a:pt x="99239" y="42311"/>
                  </a:cubicBezTo>
                  <a:cubicBezTo>
                    <a:pt x="99239" y="29569"/>
                    <a:pt x="94957" y="19334"/>
                    <a:pt x="86393" y="11600"/>
                  </a:cubicBezTo>
                  <a:close/>
                  <a:moveTo>
                    <a:pt x="73262" y="62408"/>
                  </a:moveTo>
                  <a:cubicBezTo>
                    <a:pt x="68087" y="67011"/>
                    <a:pt x="60624" y="69313"/>
                    <a:pt x="50901" y="69313"/>
                  </a:cubicBezTo>
                  <a:lnTo>
                    <a:pt x="18201" y="69313"/>
                  </a:lnTo>
                  <a:lnTo>
                    <a:pt x="18201" y="14927"/>
                  </a:lnTo>
                  <a:lnTo>
                    <a:pt x="51936" y="14927"/>
                  </a:lnTo>
                  <a:cubicBezTo>
                    <a:pt x="60975" y="15117"/>
                    <a:pt x="68087" y="17689"/>
                    <a:pt x="73262" y="22642"/>
                  </a:cubicBezTo>
                  <a:cubicBezTo>
                    <a:pt x="78446" y="27595"/>
                    <a:pt x="81038" y="34199"/>
                    <a:pt x="81038" y="42453"/>
                  </a:cubicBezTo>
                  <a:cubicBezTo>
                    <a:pt x="81038" y="51153"/>
                    <a:pt x="78446" y="57806"/>
                    <a:pt x="73262" y="62408"/>
                  </a:cubicBezTo>
                  <a:close/>
                </a:path>
              </a:pathLst>
            </a:custGeom>
            <a:solidFill>
              <a:srgbClr val="4777B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45" name="Freeform 1317">
              <a:extLst>
                <a:ext uri="{FF2B5EF4-FFF2-40B4-BE49-F238E27FC236}">
                  <a16:creationId xmlns:a16="http://schemas.microsoft.com/office/drawing/2014/main" id="{48BA0373-572A-9B1E-895C-1000F9677A6D}"/>
                </a:ext>
              </a:extLst>
            </p:cNvPr>
            <p:cNvSpPr/>
            <p:nvPr/>
          </p:nvSpPr>
          <p:spPr>
            <a:xfrm>
              <a:off x="6553880" y="4413010"/>
              <a:ext cx="84826" cy="138438"/>
            </a:xfrm>
            <a:custGeom>
              <a:avLst/>
              <a:gdLst>
                <a:gd name="connsiteX0" fmla="*/ 0 w 84826"/>
                <a:gd name="connsiteY0" fmla="*/ 138438 h 138438"/>
                <a:gd name="connsiteX1" fmla="*/ 18296 w 84826"/>
                <a:gd name="connsiteY1" fmla="*/ 138438 h 138438"/>
                <a:gd name="connsiteX2" fmla="*/ 18296 w 84826"/>
                <a:gd name="connsiteY2" fmla="*/ 14927 h 138438"/>
                <a:gd name="connsiteX3" fmla="*/ 84826 w 84826"/>
                <a:gd name="connsiteY3" fmla="*/ 14927 h 138438"/>
                <a:gd name="connsiteX4" fmla="*/ 84826 w 84826"/>
                <a:gd name="connsiteY4" fmla="*/ 0 h 138438"/>
                <a:gd name="connsiteX5" fmla="*/ 0 w 84826"/>
                <a:gd name="connsiteY5" fmla="*/ 0 h 138438"/>
                <a:gd name="connsiteX6" fmla="*/ 0 w 84826"/>
                <a:gd name="connsiteY6" fmla="*/ 138438 h 13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26" h="138438">
                  <a:moveTo>
                    <a:pt x="0" y="138438"/>
                  </a:moveTo>
                  <a:lnTo>
                    <a:pt x="18296" y="138438"/>
                  </a:lnTo>
                  <a:lnTo>
                    <a:pt x="18296" y="14927"/>
                  </a:lnTo>
                  <a:lnTo>
                    <a:pt x="84826" y="14927"/>
                  </a:lnTo>
                  <a:lnTo>
                    <a:pt x="84826" y="0"/>
                  </a:lnTo>
                  <a:lnTo>
                    <a:pt x="0" y="0"/>
                  </a:lnTo>
                  <a:lnTo>
                    <a:pt x="0" y="138438"/>
                  </a:lnTo>
                  <a:close/>
                </a:path>
              </a:pathLst>
            </a:custGeom>
            <a:solidFill>
              <a:srgbClr val="4777B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46" name="Freeform 1318">
              <a:extLst>
                <a:ext uri="{FF2B5EF4-FFF2-40B4-BE49-F238E27FC236}">
                  <a16:creationId xmlns:a16="http://schemas.microsoft.com/office/drawing/2014/main" id="{290FFF39-5F69-7A1E-BC1C-42A7D9089E64}"/>
                </a:ext>
              </a:extLst>
            </p:cNvPr>
            <p:cNvSpPr/>
            <p:nvPr/>
          </p:nvSpPr>
          <p:spPr>
            <a:xfrm>
              <a:off x="6649891" y="4411107"/>
              <a:ext cx="110993" cy="142241"/>
            </a:xfrm>
            <a:custGeom>
              <a:avLst/>
              <a:gdLst>
                <a:gd name="connsiteX0" fmla="*/ 104167 w 110993"/>
                <a:gd name="connsiteY0" fmla="*/ 31331 h 142241"/>
                <a:gd name="connsiteX1" fmla="*/ 84684 w 110993"/>
                <a:gd name="connsiteY1" fmla="*/ 8035 h 142241"/>
                <a:gd name="connsiteX2" fmla="*/ 55450 w 110993"/>
                <a:gd name="connsiteY2" fmla="*/ 0 h 142241"/>
                <a:gd name="connsiteX3" fmla="*/ 26490 w 110993"/>
                <a:gd name="connsiteY3" fmla="*/ 8130 h 142241"/>
                <a:gd name="connsiteX4" fmla="*/ 6922 w 110993"/>
                <a:gd name="connsiteY4" fmla="*/ 31569 h 142241"/>
                <a:gd name="connsiteX5" fmla="*/ 0 w 110993"/>
                <a:gd name="connsiteY5" fmla="*/ 66845 h 142241"/>
                <a:gd name="connsiteX6" fmla="*/ 0 w 110993"/>
                <a:gd name="connsiteY6" fmla="*/ 76827 h 142241"/>
                <a:gd name="connsiteX7" fmla="*/ 7159 w 110993"/>
                <a:gd name="connsiteY7" fmla="*/ 111294 h 142241"/>
                <a:gd name="connsiteX8" fmla="*/ 26728 w 110993"/>
                <a:gd name="connsiteY8" fmla="*/ 134207 h 142241"/>
                <a:gd name="connsiteX9" fmla="*/ 55639 w 110993"/>
                <a:gd name="connsiteY9" fmla="*/ 142242 h 142241"/>
                <a:gd name="connsiteX10" fmla="*/ 84836 w 110993"/>
                <a:gd name="connsiteY10" fmla="*/ 134257 h 142241"/>
                <a:gd name="connsiteX11" fmla="*/ 104167 w 110993"/>
                <a:gd name="connsiteY11" fmla="*/ 111103 h 142241"/>
                <a:gd name="connsiteX12" fmla="*/ 110994 w 110993"/>
                <a:gd name="connsiteY12" fmla="*/ 75591 h 142241"/>
                <a:gd name="connsiteX13" fmla="*/ 110994 w 110993"/>
                <a:gd name="connsiteY13" fmla="*/ 66845 h 142241"/>
                <a:gd name="connsiteX14" fmla="*/ 104167 w 110993"/>
                <a:gd name="connsiteY14" fmla="*/ 31331 h 142241"/>
                <a:gd name="connsiteX15" fmla="*/ 92887 w 110993"/>
                <a:gd name="connsiteY15" fmla="*/ 76921 h 142241"/>
                <a:gd name="connsiteX16" fmla="*/ 82937 w 110993"/>
                <a:gd name="connsiteY16" fmla="*/ 113861 h 142241"/>
                <a:gd name="connsiteX17" fmla="*/ 55639 w 110993"/>
                <a:gd name="connsiteY17" fmla="*/ 126744 h 142241"/>
                <a:gd name="connsiteX18" fmla="*/ 28105 w 110993"/>
                <a:gd name="connsiteY18" fmla="*/ 113101 h 142241"/>
                <a:gd name="connsiteX19" fmla="*/ 18106 w 110993"/>
                <a:gd name="connsiteY19" fmla="*/ 75591 h 142241"/>
                <a:gd name="connsiteX20" fmla="*/ 18106 w 110993"/>
                <a:gd name="connsiteY20" fmla="*/ 65416 h 142241"/>
                <a:gd name="connsiteX21" fmla="*/ 28294 w 110993"/>
                <a:gd name="connsiteY21" fmla="*/ 28859 h 142241"/>
                <a:gd name="connsiteX22" fmla="*/ 55450 w 110993"/>
                <a:gd name="connsiteY22" fmla="*/ 15689 h 142241"/>
                <a:gd name="connsiteX23" fmla="*/ 83032 w 110993"/>
                <a:gd name="connsiteY23" fmla="*/ 28859 h 142241"/>
                <a:gd name="connsiteX24" fmla="*/ 92887 w 110993"/>
                <a:gd name="connsiteY24" fmla="*/ 66653 h 142241"/>
                <a:gd name="connsiteX25" fmla="*/ 92887 w 110993"/>
                <a:gd name="connsiteY25" fmla="*/ 76921 h 14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0993" h="142241">
                  <a:moveTo>
                    <a:pt x="104167" y="31331"/>
                  </a:moveTo>
                  <a:cubicBezTo>
                    <a:pt x="99619" y="21157"/>
                    <a:pt x="93125" y="13392"/>
                    <a:pt x="84684" y="8035"/>
                  </a:cubicBezTo>
                  <a:cubicBezTo>
                    <a:pt x="76252" y="2680"/>
                    <a:pt x="66501" y="0"/>
                    <a:pt x="55450" y="0"/>
                  </a:cubicBezTo>
                  <a:cubicBezTo>
                    <a:pt x="44578" y="0"/>
                    <a:pt x="34931" y="2711"/>
                    <a:pt x="26490" y="8130"/>
                  </a:cubicBezTo>
                  <a:cubicBezTo>
                    <a:pt x="18059" y="13550"/>
                    <a:pt x="11536" y="21363"/>
                    <a:pt x="6922" y="31569"/>
                  </a:cubicBezTo>
                  <a:cubicBezTo>
                    <a:pt x="2307" y="41776"/>
                    <a:pt x="0" y="53531"/>
                    <a:pt x="0" y="66845"/>
                  </a:cubicBezTo>
                  <a:lnTo>
                    <a:pt x="0" y="76827"/>
                  </a:lnTo>
                  <a:cubicBezTo>
                    <a:pt x="133" y="89885"/>
                    <a:pt x="2516" y="101374"/>
                    <a:pt x="7159" y="111294"/>
                  </a:cubicBezTo>
                  <a:cubicBezTo>
                    <a:pt x="11802" y="121215"/>
                    <a:pt x="18325" y="128852"/>
                    <a:pt x="26728" y="134207"/>
                  </a:cubicBezTo>
                  <a:cubicBezTo>
                    <a:pt x="35131" y="139567"/>
                    <a:pt x="44768" y="142242"/>
                    <a:pt x="55639" y="142242"/>
                  </a:cubicBezTo>
                  <a:cubicBezTo>
                    <a:pt x="66758" y="142242"/>
                    <a:pt x="76490" y="139581"/>
                    <a:pt x="84836" y="134257"/>
                  </a:cubicBezTo>
                  <a:cubicBezTo>
                    <a:pt x="93172" y="128930"/>
                    <a:pt x="99619" y="121215"/>
                    <a:pt x="104167" y="111103"/>
                  </a:cubicBezTo>
                  <a:cubicBezTo>
                    <a:pt x="108715" y="100994"/>
                    <a:pt x="110994" y="89155"/>
                    <a:pt x="110994" y="75591"/>
                  </a:cubicBezTo>
                  <a:lnTo>
                    <a:pt x="110994" y="66845"/>
                  </a:lnTo>
                  <a:cubicBezTo>
                    <a:pt x="110994" y="53342"/>
                    <a:pt x="108715" y="41504"/>
                    <a:pt x="104167" y="31331"/>
                  </a:cubicBezTo>
                  <a:close/>
                  <a:moveTo>
                    <a:pt x="92887" y="76921"/>
                  </a:moveTo>
                  <a:cubicBezTo>
                    <a:pt x="92697" y="92959"/>
                    <a:pt x="89384" y="105271"/>
                    <a:pt x="82937" y="113861"/>
                  </a:cubicBezTo>
                  <a:cubicBezTo>
                    <a:pt x="76490" y="122452"/>
                    <a:pt x="67394" y="126744"/>
                    <a:pt x="55639" y="126744"/>
                  </a:cubicBezTo>
                  <a:cubicBezTo>
                    <a:pt x="43951" y="126744"/>
                    <a:pt x="34770" y="122197"/>
                    <a:pt x="28105" y="113101"/>
                  </a:cubicBezTo>
                  <a:cubicBezTo>
                    <a:pt x="21439" y="104006"/>
                    <a:pt x="18106" y="91502"/>
                    <a:pt x="18106" y="75591"/>
                  </a:cubicBezTo>
                  <a:lnTo>
                    <a:pt x="18106" y="65416"/>
                  </a:lnTo>
                  <a:cubicBezTo>
                    <a:pt x="18296" y="49824"/>
                    <a:pt x="21696" y="37639"/>
                    <a:pt x="28294" y="28859"/>
                  </a:cubicBezTo>
                  <a:cubicBezTo>
                    <a:pt x="34903" y="20081"/>
                    <a:pt x="43951" y="15689"/>
                    <a:pt x="55450" y="15689"/>
                  </a:cubicBezTo>
                  <a:cubicBezTo>
                    <a:pt x="67261" y="15689"/>
                    <a:pt x="76461" y="20081"/>
                    <a:pt x="83032" y="28859"/>
                  </a:cubicBezTo>
                  <a:cubicBezTo>
                    <a:pt x="89602" y="37639"/>
                    <a:pt x="92887" y="50237"/>
                    <a:pt x="92887" y="66653"/>
                  </a:cubicBezTo>
                  <a:lnTo>
                    <a:pt x="92887" y="76921"/>
                  </a:lnTo>
                  <a:close/>
                </a:path>
              </a:pathLst>
            </a:custGeom>
            <a:solidFill>
              <a:srgbClr val="4777B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</p:grpSp>
      <p:grpSp>
        <p:nvGrpSpPr>
          <p:cNvPr id="18" name="Group 1319">
            <a:extLst>
              <a:ext uri="{FF2B5EF4-FFF2-40B4-BE49-F238E27FC236}">
                <a16:creationId xmlns:a16="http://schemas.microsoft.com/office/drawing/2014/main" id="{4E19343E-E20C-0339-A437-A9A75A1B68F1}"/>
              </a:ext>
            </a:extLst>
          </p:cNvPr>
          <p:cNvGrpSpPr>
            <a:grpSpLocks noChangeAspect="1"/>
          </p:cNvGrpSpPr>
          <p:nvPr/>
        </p:nvGrpSpPr>
        <p:grpSpPr>
          <a:xfrm>
            <a:off x="9969895" y="5442482"/>
            <a:ext cx="1143092" cy="180113"/>
            <a:chOff x="3114582" y="4798425"/>
            <a:chExt cx="1946426" cy="337762"/>
          </a:xfrm>
        </p:grpSpPr>
        <p:sp>
          <p:nvSpPr>
            <p:cNvPr id="19" name="Freeform 1320">
              <a:extLst>
                <a:ext uri="{FF2B5EF4-FFF2-40B4-BE49-F238E27FC236}">
                  <a16:creationId xmlns:a16="http://schemas.microsoft.com/office/drawing/2014/main" id="{CB830A0B-B42F-01A5-5199-A050B5EBB2BF}"/>
                </a:ext>
              </a:extLst>
            </p:cNvPr>
            <p:cNvSpPr/>
            <p:nvPr/>
          </p:nvSpPr>
          <p:spPr>
            <a:xfrm>
              <a:off x="4744766" y="4829379"/>
              <a:ext cx="316242" cy="281440"/>
            </a:xfrm>
            <a:custGeom>
              <a:avLst/>
              <a:gdLst>
                <a:gd name="connsiteX0" fmla="*/ 251497 w 316242"/>
                <a:gd name="connsiteY0" fmla="*/ 0 h 281440"/>
                <a:gd name="connsiteX1" fmla="*/ 251497 w 316242"/>
                <a:gd name="connsiteY1" fmla="*/ 121367 h 281440"/>
                <a:gd name="connsiteX2" fmla="*/ 62124 w 316242"/>
                <a:gd name="connsiteY2" fmla="*/ 121400 h 281440"/>
                <a:gd name="connsiteX3" fmla="*/ 62124 w 316242"/>
                <a:gd name="connsiteY3" fmla="*/ 0 h 281440"/>
                <a:gd name="connsiteX4" fmla="*/ 38 w 316242"/>
                <a:gd name="connsiteY4" fmla="*/ 0 h 281440"/>
                <a:gd name="connsiteX5" fmla="*/ 171 w 316242"/>
                <a:gd name="connsiteY5" fmla="*/ 107010 h 281440"/>
                <a:gd name="connsiteX6" fmla="*/ 4349 w 316242"/>
                <a:gd name="connsiteY6" fmla="*/ 136059 h 281440"/>
                <a:gd name="connsiteX7" fmla="*/ 27374 w 316242"/>
                <a:gd name="connsiteY7" fmla="*/ 161832 h 281440"/>
                <a:gd name="connsiteX8" fmla="*/ 62124 w 316242"/>
                <a:gd name="connsiteY8" fmla="*/ 167507 h 281440"/>
                <a:gd name="connsiteX9" fmla="*/ 251497 w 316242"/>
                <a:gd name="connsiteY9" fmla="*/ 167371 h 281440"/>
                <a:gd name="connsiteX10" fmla="*/ 251497 w 316242"/>
                <a:gd name="connsiteY10" fmla="*/ 229760 h 281440"/>
                <a:gd name="connsiteX11" fmla="*/ 62124 w 316242"/>
                <a:gd name="connsiteY11" fmla="*/ 229963 h 281440"/>
                <a:gd name="connsiteX12" fmla="*/ 62124 w 316242"/>
                <a:gd name="connsiteY12" fmla="*/ 196086 h 281440"/>
                <a:gd name="connsiteX13" fmla="*/ 0 w 316242"/>
                <a:gd name="connsiteY13" fmla="*/ 207673 h 281440"/>
                <a:gd name="connsiteX14" fmla="*/ 4244 w 316242"/>
                <a:gd name="connsiteY14" fmla="*/ 248879 h 281440"/>
                <a:gd name="connsiteX15" fmla="*/ 27411 w 316242"/>
                <a:gd name="connsiteY15" fmla="*/ 275699 h 281440"/>
                <a:gd name="connsiteX16" fmla="*/ 61887 w 316242"/>
                <a:gd name="connsiteY16" fmla="*/ 281374 h 281440"/>
                <a:gd name="connsiteX17" fmla="*/ 255096 w 316242"/>
                <a:gd name="connsiteY17" fmla="*/ 281441 h 281440"/>
                <a:gd name="connsiteX18" fmla="*/ 284862 w 316242"/>
                <a:gd name="connsiteY18" fmla="*/ 277050 h 281440"/>
                <a:gd name="connsiteX19" fmla="*/ 310213 w 316242"/>
                <a:gd name="connsiteY19" fmla="*/ 253912 h 281440"/>
                <a:gd name="connsiteX20" fmla="*/ 316138 w 316242"/>
                <a:gd name="connsiteY20" fmla="*/ 223208 h 281440"/>
                <a:gd name="connsiteX21" fmla="*/ 316176 w 316242"/>
                <a:gd name="connsiteY21" fmla="*/ 116232 h 281440"/>
                <a:gd name="connsiteX22" fmla="*/ 316176 w 316242"/>
                <a:gd name="connsiteY22" fmla="*/ 71610 h 281440"/>
                <a:gd name="connsiteX23" fmla="*/ 316242 w 316242"/>
                <a:gd name="connsiteY23" fmla="*/ 0 h 281440"/>
                <a:gd name="connsiteX24" fmla="*/ 251497 w 316242"/>
                <a:gd name="connsiteY24" fmla="*/ 0 h 28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6242" h="281440">
                  <a:moveTo>
                    <a:pt x="251497" y="0"/>
                  </a:moveTo>
                  <a:cubicBezTo>
                    <a:pt x="251630" y="36987"/>
                    <a:pt x="251497" y="121367"/>
                    <a:pt x="251497" y="121367"/>
                  </a:cubicBezTo>
                  <a:lnTo>
                    <a:pt x="62124" y="121400"/>
                  </a:lnTo>
                  <a:cubicBezTo>
                    <a:pt x="62124" y="121400"/>
                    <a:pt x="61991" y="37022"/>
                    <a:pt x="62124" y="0"/>
                  </a:cubicBezTo>
                  <a:lnTo>
                    <a:pt x="38" y="0"/>
                  </a:lnTo>
                  <a:cubicBezTo>
                    <a:pt x="133" y="33812"/>
                    <a:pt x="66" y="73164"/>
                    <a:pt x="171" y="107010"/>
                  </a:cubicBezTo>
                  <a:cubicBezTo>
                    <a:pt x="209" y="116839"/>
                    <a:pt x="1348" y="126602"/>
                    <a:pt x="4349" y="136059"/>
                  </a:cubicBezTo>
                  <a:cubicBezTo>
                    <a:pt x="8184" y="148051"/>
                    <a:pt x="15049" y="157171"/>
                    <a:pt x="27374" y="161832"/>
                  </a:cubicBezTo>
                  <a:cubicBezTo>
                    <a:pt x="38150" y="165885"/>
                    <a:pt x="50750" y="167507"/>
                    <a:pt x="62124" y="167507"/>
                  </a:cubicBezTo>
                  <a:cubicBezTo>
                    <a:pt x="124182" y="167574"/>
                    <a:pt x="251497" y="167371"/>
                    <a:pt x="251497" y="167371"/>
                  </a:cubicBezTo>
                  <a:lnTo>
                    <a:pt x="251497" y="229760"/>
                  </a:lnTo>
                  <a:lnTo>
                    <a:pt x="62124" y="229963"/>
                  </a:lnTo>
                  <a:lnTo>
                    <a:pt x="62124" y="196086"/>
                  </a:lnTo>
                  <a:lnTo>
                    <a:pt x="0" y="207673"/>
                  </a:lnTo>
                  <a:cubicBezTo>
                    <a:pt x="38" y="220372"/>
                    <a:pt x="408" y="236584"/>
                    <a:pt x="4244" y="248879"/>
                  </a:cubicBezTo>
                  <a:cubicBezTo>
                    <a:pt x="8080" y="261175"/>
                    <a:pt x="15021" y="270734"/>
                    <a:pt x="27411" y="275699"/>
                  </a:cubicBezTo>
                  <a:cubicBezTo>
                    <a:pt x="38520" y="280158"/>
                    <a:pt x="50104" y="281374"/>
                    <a:pt x="61887" y="281374"/>
                  </a:cubicBezTo>
                  <a:cubicBezTo>
                    <a:pt x="126271" y="281441"/>
                    <a:pt x="190683" y="281408"/>
                    <a:pt x="255096" y="281441"/>
                  </a:cubicBezTo>
                  <a:cubicBezTo>
                    <a:pt x="265227" y="281441"/>
                    <a:pt x="275196" y="280124"/>
                    <a:pt x="284862" y="277050"/>
                  </a:cubicBezTo>
                  <a:cubicBezTo>
                    <a:pt x="296816" y="273200"/>
                    <a:pt x="305532" y="265802"/>
                    <a:pt x="310213" y="253912"/>
                  </a:cubicBezTo>
                  <a:cubicBezTo>
                    <a:pt x="314153" y="244049"/>
                    <a:pt x="316138" y="233781"/>
                    <a:pt x="316138" y="223208"/>
                  </a:cubicBezTo>
                  <a:cubicBezTo>
                    <a:pt x="316204" y="187538"/>
                    <a:pt x="316176" y="151868"/>
                    <a:pt x="316176" y="116232"/>
                  </a:cubicBezTo>
                  <a:lnTo>
                    <a:pt x="316176" y="71610"/>
                  </a:lnTo>
                  <a:cubicBezTo>
                    <a:pt x="316176" y="49587"/>
                    <a:pt x="316176" y="22024"/>
                    <a:pt x="316242" y="0"/>
                  </a:cubicBezTo>
                  <a:lnTo>
                    <a:pt x="251497" y="0"/>
                  </a:lnTo>
                  <a:close/>
                </a:path>
              </a:pathLst>
            </a:custGeom>
            <a:solidFill>
              <a:srgbClr val="244F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20" name="Freeform 1321">
              <a:extLst>
                <a:ext uri="{FF2B5EF4-FFF2-40B4-BE49-F238E27FC236}">
                  <a16:creationId xmlns:a16="http://schemas.microsoft.com/office/drawing/2014/main" id="{6358C647-8376-130D-83D5-CC4E385D03E5}"/>
                </a:ext>
              </a:extLst>
            </p:cNvPr>
            <p:cNvSpPr/>
            <p:nvPr/>
          </p:nvSpPr>
          <p:spPr>
            <a:xfrm>
              <a:off x="4371157" y="4829379"/>
              <a:ext cx="319669" cy="281435"/>
            </a:xfrm>
            <a:custGeom>
              <a:avLst/>
              <a:gdLst>
                <a:gd name="connsiteX0" fmla="*/ 66 w 319669"/>
                <a:gd name="connsiteY0" fmla="*/ 134 h 281435"/>
                <a:gd name="connsiteX1" fmla="*/ 66 w 319669"/>
                <a:gd name="connsiteY1" fmla="*/ 195847 h 281435"/>
                <a:gd name="connsiteX2" fmla="*/ 0 w 319669"/>
                <a:gd name="connsiteY2" fmla="*/ 281435 h 281435"/>
                <a:gd name="connsiteX3" fmla="*/ 64137 w 319669"/>
                <a:gd name="connsiteY3" fmla="*/ 281435 h 281435"/>
                <a:gd name="connsiteX4" fmla="*/ 64137 w 319669"/>
                <a:gd name="connsiteY4" fmla="*/ 55735 h 281435"/>
                <a:gd name="connsiteX5" fmla="*/ 255599 w 319669"/>
                <a:gd name="connsiteY5" fmla="*/ 55735 h 281435"/>
                <a:gd name="connsiteX6" fmla="*/ 255495 w 319669"/>
                <a:gd name="connsiteY6" fmla="*/ 281435 h 281435"/>
                <a:gd name="connsiteX7" fmla="*/ 319670 w 319669"/>
                <a:gd name="connsiteY7" fmla="*/ 281435 h 281435"/>
                <a:gd name="connsiteX8" fmla="*/ 319641 w 319669"/>
                <a:gd name="connsiteY8" fmla="*/ 0 h 281435"/>
                <a:gd name="connsiteX9" fmla="*/ 66 w 319669"/>
                <a:gd name="connsiteY9" fmla="*/ 134 h 28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9669" h="281435">
                  <a:moveTo>
                    <a:pt x="66" y="134"/>
                  </a:moveTo>
                  <a:lnTo>
                    <a:pt x="66" y="195847"/>
                  </a:lnTo>
                  <a:cubicBezTo>
                    <a:pt x="66" y="219829"/>
                    <a:pt x="95" y="257452"/>
                    <a:pt x="0" y="281435"/>
                  </a:cubicBezTo>
                  <a:lnTo>
                    <a:pt x="64137" y="281435"/>
                  </a:lnTo>
                  <a:cubicBezTo>
                    <a:pt x="64175" y="211143"/>
                    <a:pt x="64137" y="55735"/>
                    <a:pt x="64137" y="55735"/>
                  </a:cubicBezTo>
                  <a:lnTo>
                    <a:pt x="255599" y="55735"/>
                  </a:lnTo>
                  <a:cubicBezTo>
                    <a:pt x="255599" y="55735"/>
                    <a:pt x="255599" y="212088"/>
                    <a:pt x="255495" y="281435"/>
                  </a:cubicBezTo>
                  <a:lnTo>
                    <a:pt x="319670" y="281435"/>
                  </a:lnTo>
                  <a:cubicBezTo>
                    <a:pt x="319670" y="194017"/>
                    <a:pt x="319641" y="0"/>
                    <a:pt x="319641" y="0"/>
                  </a:cubicBezTo>
                  <a:lnTo>
                    <a:pt x="66" y="134"/>
                  </a:lnTo>
                  <a:close/>
                </a:path>
              </a:pathLst>
            </a:custGeom>
            <a:solidFill>
              <a:srgbClr val="244F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21" name="Freeform 1322">
              <a:extLst>
                <a:ext uri="{FF2B5EF4-FFF2-40B4-BE49-F238E27FC236}">
                  <a16:creationId xmlns:a16="http://schemas.microsoft.com/office/drawing/2014/main" id="{AF546B3D-AABB-7383-E4C2-D78D76F64C8C}"/>
                </a:ext>
              </a:extLst>
            </p:cNvPr>
            <p:cNvSpPr/>
            <p:nvPr/>
          </p:nvSpPr>
          <p:spPr>
            <a:xfrm>
              <a:off x="3530704" y="4829413"/>
              <a:ext cx="379637" cy="281400"/>
            </a:xfrm>
            <a:custGeom>
              <a:avLst/>
              <a:gdLst>
                <a:gd name="connsiteX0" fmla="*/ 157904 w 379637"/>
                <a:gd name="connsiteY0" fmla="*/ 67 h 281400"/>
                <a:gd name="connsiteX1" fmla="*/ 0 w 379637"/>
                <a:gd name="connsiteY1" fmla="*/ 281401 h 281400"/>
                <a:gd name="connsiteX2" fmla="*/ 64514 w 379637"/>
                <a:gd name="connsiteY2" fmla="*/ 281401 h 281400"/>
                <a:gd name="connsiteX3" fmla="*/ 95714 w 379637"/>
                <a:gd name="connsiteY3" fmla="*/ 225335 h 281400"/>
                <a:gd name="connsiteX4" fmla="*/ 275349 w 379637"/>
                <a:gd name="connsiteY4" fmla="*/ 224693 h 281400"/>
                <a:gd name="connsiteX5" fmla="*/ 307750 w 379637"/>
                <a:gd name="connsiteY5" fmla="*/ 281401 h 281400"/>
                <a:gd name="connsiteX6" fmla="*/ 379638 w 379637"/>
                <a:gd name="connsiteY6" fmla="*/ 281401 h 281400"/>
                <a:gd name="connsiteX7" fmla="*/ 219757 w 379637"/>
                <a:gd name="connsiteY7" fmla="*/ 0 h 281400"/>
                <a:gd name="connsiteX8" fmla="*/ 157904 w 379637"/>
                <a:gd name="connsiteY8" fmla="*/ 67 h 281400"/>
                <a:gd name="connsiteX9" fmla="*/ 126513 w 379637"/>
                <a:gd name="connsiteY9" fmla="*/ 166939 h 281400"/>
                <a:gd name="connsiteX10" fmla="*/ 186169 w 379637"/>
                <a:gd name="connsiteY10" fmla="*/ 56170 h 281400"/>
                <a:gd name="connsiteX11" fmla="*/ 243482 w 379637"/>
                <a:gd name="connsiteY11" fmla="*/ 166939 h 281400"/>
                <a:gd name="connsiteX12" fmla="*/ 126513 w 379637"/>
                <a:gd name="connsiteY12" fmla="*/ 166939 h 28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9637" h="281400">
                  <a:moveTo>
                    <a:pt x="157904" y="67"/>
                  </a:moveTo>
                  <a:cubicBezTo>
                    <a:pt x="157904" y="67"/>
                    <a:pt x="23469" y="239042"/>
                    <a:pt x="0" y="281401"/>
                  </a:cubicBezTo>
                  <a:lnTo>
                    <a:pt x="64514" y="281401"/>
                  </a:lnTo>
                  <a:cubicBezTo>
                    <a:pt x="73773" y="263296"/>
                    <a:pt x="95714" y="225335"/>
                    <a:pt x="95714" y="225335"/>
                  </a:cubicBezTo>
                  <a:lnTo>
                    <a:pt x="275349" y="224693"/>
                  </a:lnTo>
                  <a:cubicBezTo>
                    <a:pt x="275349" y="224693"/>
                    <a:pt x="298086" y="262992"/>
                    <a:pt x="307750" y="281401"/>
                  </a:cubicBezTo>
                  <a:lnTo>
                    <a:pt x="379638" y="281401"/>
                  </a:lnTo>
                  <a:cubicBezTo>
                    <a:pt x="359502" y="245461"/>
                    <a:pt x="238142" y="33069"/>
                    <a:pt x="219757" y="0"/>
                  </a:cubicBezTo>
                  <a:cubicBezTo>
                    <a:pt x="200464" y="202"/>
                    <a:pt x="177198" y="169"/>
                    <a:pt x="157904" y="67"/>
                  </a:cubicBezTo>
                  <a:close/>
                  <a:moveTo>
                    <a:pt x="126513" y="166939"/>
                  </a:moveTo>
                  <a:lnTo>
                    <a:pt x="186169" y="56170"/>
                  </a:lnTo>
                  <a:lnTo>
                    <a:pt x="243482" y="166939"/>
                  </a:lnTo>
                  <a:lnTo>
                    <a:pt x="126513" y="166939"/>
                  </a:lnTo>
                  <a:close/>
                </a:path>
              </a:pathLst>
            </a:custGeom>
            <a:solidFill>
              <a:srgbClr val="244F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22" name="Freeform 1323">
              <a:extLst>
                <a:ext uri="{FF2B5EF4-FFF2-40B4-BE49-F238E27FC236}">
                  <a16:creationId xmlns:a16="http://schemas.microsoft.com/office/drawing/2014/main" id="{431230C9-8CB3-E2E0-8673-CD4CA13B7D7C}"/>
                </a:ext>
              </a:extLst>
            </p:cNvPr>
            <p:cNvSpPr/>
            <p:nvPr/>
          </p:nvSpPr>
          <p:spPr>
            <a:xfrm>
              <a:off x="3114582" y="5034447"/>
              <a:ext cx="286486" cy="101740"/>
            </a:xfrm>
            <a:custGeom>
              <a:avLst/>
              <a:gdLst>
                <a:gd name="connsiteX0" fmla="*/ 5118 w 286486"/>
                <a:gd name="connsiteY0" fmla="*/ 84277 h 101740"/>
                <a:gd name="connsiteX1" fmla="*/ 0 w 286486"/>
                <a:gd name="connsiteY1" fmla="*/ 101740 h 101740"/>
                <a:gd name="connsiteX2" fmla="*/ 9462 w 286486"/>
                <a:gd name="connsiteY2" fmla="*/ 101740 h 101740"/>
                <a:gd name="connsiteX3" fmla="*/ 9462 w 286486"/>
                <a:gd name="connsiteY3" fmla="*/ 101572 h 101740"/>
                <a:gd name="connsiteX4" fmla="*/ 65019 w 286486"/>
                <a:gd name="connsiteY4" fmla="*/ 99207 h 101740"/>
                <a:gd name="connsiteX5" fmla="*/ 143102 w 286486"/>
                <a:gd name="connsiteY5" fmla="*/ 96167 h 101740"/>
                <a:gd name="connsiteX6" fmla="*/ 251455 w 286486"/>
                <a:gd name="connsiteY6" fmla="*/ 92417 h 101740"/>
                <a:gd name="connsiteX7" fmla="*/ 257247 w 286486"/>
                <a:gd name="connsiteY7" fmla="*/ 89276 h 101740"/>
                <a:gd name="connsiteX8" fmla="*/ 275767 w 286486"/>
                <a:gd name="connsiteY8" fmla="*/ 55735 h 101740"/>
                <a:gd name="connsiteX9" fmla="*/ 286474 w 286486"/>
                <a:gd name="connsiteY9" fmla="*/ 1791 h 101740"/>
                <a:gd name="connsiteX10" fmla="*/ 286372 w 286486"/>
                <a:gd name="connsiteY10" fmla="*/ 0 h 101740"/>
                <a:gd name="connsiteX11" fmla="*/ 5118 w 286486"/>
                <a:gd name="connsiteY11" fmla="*/ 84277 h 10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6486" h="101740">
                  <a:moveTo>
                    <a:pt x="5118" y="84277"/>
                  </a:moveTo>
                  <a:lnTo>
                    <a:pt x="0" y="101740"/>
                  </a:lnTo>
                  <a:cubicBezTo>
                    <a:pt x="3165" y="101673"/>
                    <a:pt x="6330" y="101740"/>
                    <a:pt x="9462" y="101740"/>
                  </a:cubicBezTo>
                  <a:lnTo>
                    <a:pt x="9462" y="101572"/>
                  </a:lnTo>
                  <a:cubicBezTo>
                    <a:pt x="27981" y="100794"/>
                    <a:pt x="46500" y="99951"/>
                    <a:pt x="65019" y="99207"/>
                  </a:cubicBezTo>
                  <a:cubicBezTo>
                    <a:pt x="91046" y="98160"/>
                    <a:pt x="117074" y="97113"/>
                    <a:pt x="143102" y="96167"/>
                  </a:cubicBezTo>
                  <a:cubicBezTo>
                    <a:pt x="179198" y="94850"/>
                    <a:pt x="215327" y="93634"/>
                    <a:pt x="251455" y="92417"/>
                  </a:cubicBezTo>
                  <a:cubicBezTo>
                    <a:pt x="254015" y="92316"/>
                    <a:pt x="255766" y="91370"/>
                    <a:pt x="257247" y="89276"/>
                  </a:cubicBezTo>
                  <a:cubicBezTo>
                    <a:pt x="264655" y="78771"/>
                    <a:pt x="271019" y="67692"/>
                    <a:pt x="275767" y="55735"/>
                  </a:cubicBezTo>
                  <a:cubicBezTo>
                    <a:pt x="282602" y="38372"/>
                    <a:pt x="285632" y="20301"/>
                    <a:pt x="286474" y="1791"/>
                  </a:cubicBezTo>
                  <a:cubicBezTo>
                    <a:pt x="286507" y="1047"/>
                    <a:pt x="286474" y="472"/>
                    <a:pt x="286372" y="0"/>
                  </a:cubicBezTo>
                  <a:lnTo>
                    <a:pt x="5118" y="84277"/>
                  </a:lnTo>
                  <a:close/>
                </a:path>
              </a:pathLst>
            </a:custGeom>
            <a:solidFill>
              <a:srgbClr val="F3C15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23" name="Freeform 1324">
              <a:extLst>
                <a:ext uri="{FF2B5EF4-FFF2-40B4-BE49-F238E27FC236}">
                  <a16:creationId xmlns:a16="http://schemas.microsoft.com/office/drawing/2014/main" id="{DFB5B672-AB36-A4FB-2EEB-BAC7C5C3A8C8}"/>
                </a:ext>
              </a:extLst>
            </p:cNvPr>
            <p:cNvSpPr/>
            <p:nvPr/>
          </p:nvSpPr>
          <p:spPr>
            <a:xfrm>
              <a:off x="3131149" y="4953042"/>
              <a:ext cx="220902" cy="126431"/>
            </a:xfrm>
            <a:custGeom>
              <a:avLst/>
              <a:gdLst>
                <a:gd name="connsiteX0" fmla="*/ 123640 w 220902"/>
                <a:gd name="connsiteY0" fmla="*/ 61138 h 126431"/>
                <a:gd name="connsiteX1" fmla="*/ 177312 w 220902"/>
                <a:gd name="connsiteY1" fmla="*/ 54079 h 126431"/>
                <a:gd name="connsiteX2" fmla="*/ 218559 w 220902"/>
                <a:gd name="connsiteY2" fmla="*/ 70022 h 126431"/>
                <a:gd name="connsiteX3" fmla="*/ 220646 w 220902"/>
                <a:gd name="connsiteY3" fmla="*/ 71068 h 126431"/>
                <a:gd name="connsiteX4" fmla="*/ 220478 w 220902"/>
                <a:gd name="connsiteY4" fmla="*/ 67488 h 126431"/>
                <a:gd name="connsiteX5" fmla="*/ 215360 w 220902"/>
                <a:gd name="connsiteY5" fmla="*/ 38506 h 126431"/>
                <a:gd name="connsiteX6" fmla="*/ 186976 w 220902"/>
                <a:gd name="connsiteY6" fmla="*/ 3816 h 126431"/>
                <a:gd name="connsiteX7" fmla="*/ 137951 w 220902"/>
                <a:gd name="connsiteY7" fmla="*/ 4391 h 126431"/>
                <a:gd name="connsiteX8" fmla="*/ 80002 w 220902"/>
                <a:gd name="connsiteY8" fmla="*/ 26347 h 126431"/>
                <a:gd name="connsiteX9" fmla="*/ 21280 w 220902"/>
                <a:gd name="connsiteY9" fmla="*/ 53538 h 126431"/>
                <a:gd name="connsiteX10" fmla="*/ 0 w 220902"/>
                <a:gd name="connsiteY10" fmla="*/ 126432 h 126431"/>
                <a:gd name="connsiteX11" fmla="*/ 31112 w 220902"/>
                <a:gd name="connsiteY11" fmla="*/ 102314 h 126431"/>
                <a:gd name="connsiteX12" fmla="*/ 123640 w 220902"/>
                <a:gd name="connsiteY12" fmla="*/ 61138 h 12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902" h="126431">
                  <a:moveTo>
                    <a:pt x="123640" y="61138"/>
                  </a:moveTo>
                  <a:cubicBezTo>
                    <a:pt x="141250" y="56342"/>
                    <a:pt x="159029" y="53301"/>
                    <a:pt x="177312" y="54079"/>
                  </a:cubicBezTo>
                  <a:cubicBezTo>
                    <a:pt x="192834" y="54754"/>
                    <a:pt x="207178" y="58537"/>
                    <a:pt x="218559" y="70022"/>
                  </a:cubicBezTo>
                  <a:cubicBezTo>
                    <a:pt x="219098" y="70562"/>
                    <a:pt x="219670" y="71238"/>
                    <a:pt x="220646" y="71068"/>
                  </a:cubicBezTo>
                  <a:cubicBezTo>
                    <a:pt x="221219" y="69819"/>
                    <a:pt x="220680" y="68671"/>
                    <a:pt x="220478" y="67488"/>
                  </a:cubicBezTo>
                  <a:cubicBezTo>
                    <a:pt x="218762" y="57828"/>
                    <a:pt x="217145" y="48167"/>
                    <a:pt x="215360" y="38506"/>
                  </a:cubicBezTo>
                  <a:cubicBezTo>
                    <a:pt x="212297" y="21718"/>
                    <a:pt x="202599" y="10031"/>
                    <a:pt x="186976" y="3816"/>
                  </a:cubicBezTo>
                  <a:cubicBezTo>
                    <a:pt x="170712" y="-2669"/>
                    <a:pt x="154146" y="201"/>
                    <a:pt x="137951" y="4391"/>
                  </a:cubicBezTo>
                  <a:cubicBezTo>
                    <a:pt x="117882" y="9559"/>
                    <a:pt x="98825" y="17733"/>
                    <a:pt x="80002" y="26347"/>
                  </a:cubicBezTo>
                  <a:cubicBezTo>
                    <a:pt x="60372" y="35332"/>
                    <a:pt x="40843" y="44452"/>
                    <a:pt x="21280" y="53538"/>
                  </a:cubicBezTo>
                  <a:lnTo>
                    <a:pt x="0" y="126432"/>
                  </a:lnTo>
                  <a:cubicBezTo>
                    <a:pt x="9327" y="117075"/>
                    <a:pt x="19933" y="109306"/>
                    <a:pt x="31112" y="102314"/>
                  </a:cubicBezTo>
                  <a:cubicBezTo>
                    <a:pt x="60001" y="84242"/>
                    <a:pt x="90676" y="70123"/>
                    <a:pt x="123640" y="61138"/>
                  </a:cubicBezTo>
                  <a:close/>
                </a:path>
              </a:pathLst>
            </a:custGeom>
            <a:solidFill>
              <a:srgbClr val="244F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24" name="Freeform 1325">
              <a:extLst>
                <a:ext uri="{FF2B5EF4-FFF2-40B4-BE49-F238E27FC236}">
                  <a16:creationId xmlns:a16="http://schemas.microsoft.com/office/drawing/2014/main" id="{7B1570F9-C304-F0A6-2ECE-FC0B8A4B86A6}"/>
                </a:ext>
              </a:extLst>
            </p:cNvPr>
            <p:cNvSpPr/>
            <p:nvPr/>
          </p:nvSpPr>
          <p:spPr>
            <a:xfrm>
              <a:off x="3169534" y="4842480"/>
              <a:ext cx="160711" cy="105460"/>
            </a:xfrm>
            <a:custGeom>
              <a:avLst/>
              <a:gdLst>
                <a:gd name="connsiteX0" fmla="*/ 119397 w 160711"/>
                <a:gd name="connsiteY0" fmla="*/ 43950 h 105460"/>
                <a:gd name="connsiteX1" fmla="*/ 160712 w 160711"/>
                <a:gd name="connsiteY1" fmla="*/ 55671 h 105460"/>
                <a:gd name="connsiteX2" fmla="*/ 155594 w 160711"/>
                <a:gd name="connsiteY2" fmla="*/ 25541 h 105460"/>
                <a:gd name="connsiteX3" fmla="*/ 113269 w 160711"/>
                <a:gd name="connsiteY3" fmla="*/ 1288 h 105460"/>
                <a:gd name="connsiteX4" fmla="*/ 67477 w 160711"/>
                <a:gd name="connsiteY4" fmla="*/ 20474 h 105460"/>
                <a:gd name="connsiteX5" fmla="*/ 16802 w 160711"/>
                <a:gd name="connsiteY5" fmla="*/ 47902 h 105460"/>
                <a:gd name="connsiteX6" fmla="*/ 0 w 160711"/>
                <a:gd name="connsiteY6" fmla="*/ 105461 h 105460"/>
                <a:gd name="connsiteX7" fmla="*/ 59901 w 160711"/>
                <a:gd name="connsiteY7" fmla="*/ 64386 h 105460"/>
                <a:gd name="connsiteX8" fmla="*/ 119397 w 160711"/>
                <a:gd name="connsiteY8" fmla="*/ 43950 h 105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711" h="105460">
                  <a:moveTo>
                    <a:pt x="119397" y="43950"/>
                  </a:moveTo>
                  <a:cubicBezTo>
                    <a:pt x="134583" y="42160"/>
                    <a:pt x="148826" y="43849"/>
                    <a:pt x="160712" y="55671"/>
                  </a:cubicBezTo>
                  <a:cubicBezTo>
                    <a:pt x="159096" y="45606"/>
                    <a:pt x="158759" y="35134"/>
                    <a:pt x="155594" y="25541"/>
                  </a:cubicBezTo>
                  <a:cubicBezTo>
                    <a:pt x="148119" y="2741"/>
                    <a:pt x="133742" y="-2934"/>
                    <a:pt x="113269" y="1288"/>
                  </a:cubicBezTo>
                  <a:cubicBezTo>
                    <a:pt x="96872" y="4700"/>
                    <a:pt x="82124" y="12638"/>
                    <a:pt x="67477" y="20474"/>
                  </a:cubicBezTo>
                  <a:cubicBezTo>
                    <a:pt x="50506" y="29493"/>
                    <a:pt x="33974" y="39256"/>
                    <a:pt x="16802" y="47902"/>
                  </a:cubicBezTo>
                  <a:lnTo>
                    <a:pt x="0" y="105461"/>
                  </a:lnTo>
                  <a:cubicBezTo>
                    <a:pt x="18284" y="89314"/>
                    <a:pt x="38285" y="75634"/>
                    <a:pt x="59901" y="64386"/>
                  </a:cubicBezTo>
                  <a:cubicBezTo>
                    <a:pt x="78690" y="54624"/>
                    <a:pt x="98084" y="46416"/>
                    <a:pt x="119397" y="43950"/>
                  </a:cubicBezTo>
                  <a:close/>
                </a:path>
              </a:pathLst>
            </a:custGeom>
            <a:solidFill>
              <a:srgbClr val="244F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25" name="Freeform 1326">
              <a:extLst>
                <a:ext uri="{FF2B5EF4-FFF2-40B4-BE49-F238E27FC236}">
                  <a16:creationId xmlns:a16="http://schemas.microsoft.com/office/drawing/2014/main" id="{4EFAAAD0-6EEC-EB2A-9D37-E21EAD859EF5}"/>
                </a:ext>
              </a:extLst>
            </p:cNvPr>
            <p:cNvSpPr/>
            <p:nvPr/>
          </p:nvSpPr>
          <p:spPr>
            <a:xfrm>
              <a:off x="3198928" y="4798425"/>
              <a:ext cx="109364" cy="48856"/>
            </a:xfrm>
            <a:custGeom>
              <a:avLst/>
              <a:gdLst>
                <a:gd name="connsiteX0" fmla="*/ 91350 w 109364"/>
                <a:gd name="connsiteY0" fmla="*/ 1127 h 48856"/>
                <a:gd name="connsiteX1" fmla="*/ 17409 w 109364"/>
                <a:gd name="connsiteY1" fmla="*/ 8019 h 48856"/>
                <a:gd name="connsiteX2" fmla="*/ 11212 w 109364"/>
                <a:gd name="connsiteY2" fmla="*/ 10383 h 48856"/>
                <a:gd name="connsiteX3" fmla="*/ 0 w 109364"/>
                <a:gd name="connsiteY3" fmla="*/ 48856 h 48856"/>
                <a:gd name="connsiteX4" fmla="*/ 109364 w 109364"/>
                <a:gd name="connsiteY4" fmla="*/ 4978 h 48856"/>
                <a:gd name="connsiteX5" fmla="*/ 91350 w 109364"/>
                <a:gd name="connsiteY5" fmla="*/ 1127 h 4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364" h="48856">
                  <a:moveTo>
                    <a:pt x="91350" y="1127"/>
                  </a:moveTo>
                  <a:cubicBezTo>
                    <a:pt x="66197" y="-1946"/>
                    <a:pt x="41719" y="1566"/>
                    <a:pt x="17409" y="8019"/>
                  </a:cubicBezTo>
                  <a:cubicBezTo>
                    <a:pt x="15051" y="8661"/>
                    <a:pt x="12997" y="9404"/>
                    <a:pt x="11212" y="10383"/>
                  </a:cubicBezTo>
                  <a:lnTo>
                    <a:pt x="0" y="48856"/>
                  </a:lnTo>
                  <a:cubicBezTo>
                    <a:pt x="32526" y="23489"/>
                    <a:pt x="69666" y="11430"/>
                    <a:pt x="109364" y="4978"/>
                  </a:cubicBezTo>
                  <a:cubicBezTo>
                    <a:pt x="108253" y="3289"/>
                    <a:pt x="96064" y="1736"/>
                    <a:pt x="91350" y="1127"/>
                  </a:cubicBezTo>
                  <a:close/>
                </a:path>
              </a:pathLst>
            </a:custGeom>
            <a:solidFill>
              <a:srgbClr val="244F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26" name="Freeform 1327">
              <a:extLst>
                <a:ext uri="{FF2B5EF4-FFF2-40B4-BE49-F238E27FC236}">
                  <a16:creationId xmlns:a16="http://schemas.microsoft.com/office/drawing/2014/main" id="{37E37F05-F8B4-80E3-065C-A89992A9C456}"/>
                </a:ext>
              </a:extLst>
            </p:cNvPr>
            <p:cNvSpPr/>
            <p:nvPr/>
          </p:nvSpPr>
          <p:spPr>
            <a:xfrm>
              <a:off x="3955956" y="4829514"/>
              <a:ext cx="358963" cy="281305"/>
            </a:xfrm>
            <a:custGeom>
              <a:avLst/>
              <a:gdLst>
                <a:gd name="connsiteX0" fmla="*/ 179484 w 358963"/>
                <a:gd name="connsiteY0" fmla="*/ 172574 h 281305"/>
                <a:gd name="connsiteX1" fmla="*/ 50049 w 358963"/>
                <a:gd name="connsiteY1" fmla="*/ 0 h 281305"/>
                <a:gd name="connsiteX2" fmla="*/ 0 w 358963"/>
                <a:gd name="connsiteY2" fmla="*/ 0 h 281305"/>
                <a:gd name="connsiteX3" fmla="*/ 0 w 358963"/>
                <a:gd name="connsiteY3" fmla="*/ 281306 h 281305"/>
                <a:gd name="connsiteX4" fmla="*/ 64089 w 358963"/>
                <a:gd name="connsiteY4" fmla="*/ 281306 h 281305"/>
                <a:gd name="connsiteX5" fmla="*/ 64089 w 358963"/>
                <a:gd name="connsiteY5" fmla="*/ 109875 h 281305"/>
                <a:gd name="connsiteX6" fmla="*/ 179484 w 358963"/>
                <a:gd name="connsiteY6" fmla="*/ 258997 h 281305"/>
                <a:gd name="connsiteX7" fmla="*/ 294884 w 358963"/>
                <a:gd name="connsiteY7" fmla="*/ 109875 h 281305"/>
                <a:gd name="connsiteX8" fmla="*/ 294884 w 358963"/>
                <a:gd name="connsiteY8" fmla="*/ 281306 h 281305"/>
                <a:gd name="connsiteX9" fmla="*/ 358964 w 358963"/>
                <a:gd name="connsiteY9" fmla="*/ 281306 h 281305"/>
                <a:gd name="connsiteX10" fmla="*/ 358964 w 358963"/>
                <a:gd name="connsiteY10" fmla="*/ 0 h 281305"/>
                <a:gd name="connsiteX11" fmla="*/ 308917 w 358963"/>
                <a:gd name="connsiteY11" fmla="*/ 0 h 281305"/>
                <a:gd name="connsiteX12" fmla="*/ 179484 w 358963"/>
                <a:gd name="connsiteY12" fmla="*/ 172574 h 28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8963" h="281305">
                  <a:moveTo>
                    <a:pt x="179484" y="172574"/>
                  </a:moveTo>
                  <a:lnTo>
                    <a:pt x="50049" y="0"/>
                  </a:lnTo>
                  <a:lnTo>
                    <a:pt x="0" y="0"/>
                  </a:lnTo>
                  <a:lnTo>
                    <a:pt x="0" y="281306"/>
                  </a:lnTo>
                  <a:lnTo>
                    <a:pt x="64089" y="281306"/>
                  </a:lnTo>
                  <a:lnTo>
                    <a:pt x="64089" y="109875"/>
                  </a:lnTo>
                  <a:lnTo>
                    <a:pt x="179484" y="258997"/>
                  </a:lnTo>
                  <a:lnTo>
                    <a:pt x="294884" y="109875"/>
                  </a:lnTo>
                  <a:lnTo>
                    <a:pt x="294884" y="281306"/>
                  </a:lnTo>
                  <a:lnTo>
                    <a:pt x="358964" y="281306"/>
                  </a:lnTo>
                  <a:lnTo>
                    <a:pt x="358964" y="0"/>
                  </a:lnTo>
                  <a:lnTo>
                    <a:pt x="308917" y="0"/>
                  </a:lnTo>
                  <a:lnTo>
                    <a:pt x="179484" y="172574"/>
                  </a:lnTo>
                  <a:close/>
                </a:path>
              </a:pathLst>
            </a:custGeom>
            <a:solidFill>
              <a:srgbClr val="244F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</p:grpSp>
      <p:pic>
        <p:nvPicPr>
          <p:cNvPr id="665" name="Graphic 902">
            <a:extLst>
              <a:ext uri="{FF2B5EF4-FFF2-40B4-BE49-F238E27FC236}">
                <a16:creationId xmlns:a16="http://schemas.microsoft.com/office/drawing/2014/main" id="{E906F92B-BF0F-2DFB-5C97-03CE95EDA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23495" y="4382223"/>
            <a:ext cx="935989" cy="652093"/>
          </a:xfrm>
          <a:prstGeom prst="rect">
            <a:avLst/>
          </a:prstGeom>
        </p:spPr>
      </p:pic>
      <p:grpSp>
        <p:nvGrpSpPr>
          <p:cNvPr id="666" name="Graphic 1038">
            <a:extLst>
              <a:ext uri="{FF2B5EF4-FFF2-40B4-BE49-F238E27FC236}">
                <a16:creationId xmlns:a16="http://schemas.microsoft.com/office/drawing/2014/main" id="{3AC3CA60-0850-71EA-B026-C4FFF9F0971E}"/>
              </a:ext>
            </a:extLst>
          </p:cNvPr>
          <p:cNvGrpSpPr>
            <a:grpSpLocks noChangeAspect="1"/>
          </p:cNvGrpSpPr>
          <p:nvPr/>
        </p:nvGrpSpPr>
        <p:grpSpPr>
          <a:xfrm>
            <a:off x="8335052" y="5289018"/>
            <a:ext cx="1228724" cy="468052"/>
            <a:chOff x="8335061" y="5163988"/>
            <a:chExt cx="1946426" cy="741360"/>
          </a:xfrm>
        </p:grpSpPr>
        <p:sp>
          <p:nvSpPr>
            <p:cNvPr id="667" name="Freeform 1249">
              <a:extLst>
                <a:ext uri="{FF2B5EF4-FFF2-40B4-BE49-F238E27FC236}">
                  <a16:creationId xmlns:a16="http://schemas.microsoft.com/office/drawing/2014/main" id="{C0C43940-CDD1-F779-E6F4-1DE212FB6622}"/>
                </a:ext>
              </a:extLst>
            </p:cNvPr>
            <p:cNvSpPr/>
            <p:nvPr/>
          </p:nvSpPr>
          <p:spPr>
            <a:xfrm>
              <a:off x="9215236" y="5557329"/>
              <a:ext cx="122576" cy="137779"/>
            </a:xfrm>
            <a:custGeom>
              <a:avLst/>
              <a:gdLst>
                <a:gd name="connsiteX0" fmla="*/ 84920 w 122576"/>
                <a:gd name="connsiteY0" fmla="*/ 0 h 137779"/>
                <a:gd name="connsiteX1" fmla="*/ 37658 w 122576"/>
                <a:gd name="connsiteY1" fmla="*/ 0 h 137779"/>
                <a:gd name="connsiteX2" fmla="*/ 0 w 122576"/>
                <a:gd name="connsiteY2" fmla="*/ 38519 h 137779"/>
                <a:gd name="connsiteX3" fmla="*/ 0 w 122576"/>
                <a:gd name="connsiteY3" fmla="*/ 99260 h 137779"/>
                <a:gd name="connsiteX4" fmla="*/ 37658 w 122576"/>
                <a:gd name="connsiteY4" fmla="*/ 137779 h 137779"/>
                <a:gd name="connsiteX5" fmla="*/ 84920 w 122576"/>
                <a:gd name="connsiteY5" fmla="*/ 137779 h 137779"/>
                <a:gd name="connsiteX6" fmla="*/ 122576 w 122576"/>
                <a:gd name="connsiteY6" fmla="*/ 99260 h 137779"/>
                <a:gd name="connsiteX7" fmla="*/ 122576 w 122576"/>
                <a:gd name="connsiteY7" fmla="*/ 38519 h 137779"/>
                <a:gd name="connsiteX8" fmla="*/ 84920 w 122576"/>
                <a:gd name="connsiteY8" fmla="*/ 0 h 137779"/>
                <a:gd name="connsiteX9" fmla="*/ 106331 w 122576"/>
                <a:gd name="connsiteY9" fmla="*/ 100001 h 137779"/>
                <a:gd name="connsiteX10" fmla="*/ 84920 w 122576"/>
                <a:gd name="connsiteY10" fmla="*/ 122224 h 137779"/>
                <a:gd name="connsiteX11" fmla="*/ 37658 w 122576"/>
                <a:gd name="connsiteY11" fmla="*/ 122224 h 137779"/>
                <a:gd name="connsiteX12" fmla="*/ 16245 w 122576"/>
                <a:gd name="connsiteY12" fmla="*/ 100001 h 137779"/>
                <a:gd name="connsiteX13" fmla="*/ 16245 w 122576"/>
                <a:gd name="connsiteY13" fmla="*/ 39259 h 137779"/>
                <a:gd name="connsiteX14" fmla="*/ 37658 w 122576"/>
                <a:gd name="connsiteY14" fmla="*/ 17036 h 137779"/>
                <a:gd name="connsiteX15" fmla="*/ 84920 w 122576"/>
                <a:gd name="connsiteY15" fmla="*/ 17036 h 137779"/>
                <a:gd name="connsiteX16" fmla="*/ 106331 w 122576"/>
                <a:gd name="connsiteY16" fmla="*/ 39259 h 137779"/>
                <a:gd name="connsiteX17" fmla="*/ 106331 w 122576"/>
                <a:gd name="connsiteY17" fmla="*/ 100001 h 13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576" h="137779">
                  <a:moveTo>
                    <a:pt x="84920" y="0"/>
                  </a:moveTo>
                  <a:lnTo>
                    <a:pt x="37658" y="0"/>
                  </a:lnTo>
                  <a:cubicBezTo>
                    <a:pt x="12552" y="0"/>
                    <a:pt x="0" y="13333"/>
                    <a:pt x="0" y="38519"/>
                  </a:cubicBezTo>
                  <a:lnTo>
                    <a:pt x="0" y="99260"/>
                  </a:lnTo>
                  <a:cubicBezTo>
                    <a:pt x="0" y="125187"/>
                    <a:pt x="12552" y="137779"/>
                    <a:pt x="37658" y="137779"/>
                  </a:cubicBezTo>
                  <a:lnTo>
                    <a:pt x="84920" y="137779"/>
                  </a:lnTo>
                  <a:cubicBezTo>
                    <a:pt x="110024" y="137779"/>
                    <a:pt x="122576" y="124446"/>
                    <a:pt x="122576" y="99260"/>
                  </a:cubicBezTo>
                  <a:lnTo>
                    <a:pt x="122576" y="38519"/>
                  </a:lnTo>
                  <a:cubicBezTo>
                    <a:pt x="122576" y="12592"/>
                    <a:pt x="110024" y="0"/>
                    <a:pt x="84920" y="0"/>
                  </a:cubicBezTo>
                  <a:close/>
                  <a:moveTo>
                    <a:pt x="106331" y="100001"/>
                  </a:moveTo>
                  <a:cubicBezTo>
                    <a:pt x="106331" y="114816"/>
                    <a:pt x="99685" y="122224"/>
                    <a:pt x="84920" y="122224"/>
                  </a:cubicBezTo>
                  <a:lnTo>
                    <a:pt x="37658" y="122224"/>
                  </a:lnTo>
                  <a:cubicBezTo>
                    <a:pt x="22890" y="122224"/>
                    <a:pt x="16245" y="115557"/>
                    <a:pt x="16245" y="100001"/>
                  </a:cubicBezTo>
                  <a:lnTo>
                    <a:pt x="16245" y="39259"/>
                  </a:lnTo>
                  <a:cubicBezTo>
                    <a:pt x="16245" y="24444"/>
                    <a:pt x="22890" y="17036"/>
                    <a:pt x="37658" y="17036"/>
                  </a:cubicBezTo>
                  <a:lnTo>
                    <a:pt x="84920" y="17036"/>
                  </a:lnTo>
                  <a:cubicBezTo>
                    <a:pt x="99685" y="17036"/>
                    <a:pt x="106331" y="23704"/>
                    <a:pt x="106331" y="39259"/>
                  </a:cubicBezTo>
                  <a:lnTo>
                    <a:pt x="106331" y="10000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68" name="Freeform 1250">
              <a:extLst>
                <a:ext uri="{FF2B5EF4-FFF2-40B4-BE49-F238E27FC236}">
                  <a16:creationId xmlns:a16="http://schemas.microsoft.com/office/drawing/2014/main" id="{D19086AC-EFC6-EDFB-B18B-E8EDA59812F9}"/>
                </a:ext>
              </a:extLst>
            </p:cNvPr>
            <p:cNvSpPr/>
            <p:nvPr/>
          </p:nvSpPr>
          <p:spPr>
            <a:xfrm>
              <a:off x="9359964" y="5557329"/>
              <a:ext cx="110756" cy="138520"/>
            </a:xfrm>
            <a:custGeom>
              <a:avLst/>
              <a:gdLst>
                <a:gd name="connsiteX0" fmla="*/ 73100 w 110756"/>
                <a:gd name="connsiteY0" fmla="*/ 0 h 138520"/>
                <a:gd name="connsiteX1" fmla="*/ 0 w 110756"/>
                <a:gd name="connsiteY1" fmla="*/ 0 h 138520"/>
                <a:gd name="connsiteX2" fmla="*/ 0 w 110756"/>
                <a:gd name="connsiteY2" fmla="*/ 138520 h 138520"/>
                <a:gd name="connsiteX3" fmla="*/ 16246 w 110756"/>
                <a:gd name="connsiteY3" fmla="*/ 138520 h 138520"/>
                <a:gd name="connsiteX4" fmla="*/ 16246 w 110756"/>
                <a:gd name="connsiteY4" fmla="*/ 77778 h 138520"/>
                <a:gd name="connsiteX5" fmla="*/ 73100 w 110756"/>
                <a:gd name="connsiteY5" fmla="*/ 77778 h 138520"/>
                <a:gd name="connsiteX6" fmla="*/ 110756 w 110756"/>
                <a:gd name="connsiteY6" fmla="*/ 39259 h 138520"/>
                <a:gd name="connsiteX7" fmla="*/ 73100 w 110756"/>
                <a:gd name="connsiteY7" fmla="*/ 740 h 138520"/>
                <a:gd name="connsiteX8" fmla="*/ 73100 w 110756"/>
                <a:gd name="connsiteY8" fmla="*/ 0 h 138520"/>
                <a:gd name="connsiteX9" fmla="*/ 73100 w 110756"/>
                <a:gd name="connsiteY9" fmla="*/ 60741 h 138520"/>
                <a:gd name="connsiteX10" fmla="*/ 16246 w 110756"/>
                <a:gd name="connsiteY10" fmla="*/ 60741 h 138520"/>
                <a:gd name="connsiteX11" fmla="*/ 16246 w 110756"/>
                <a:gd name="connsiteY11" fmla="*/ 16296 h 138520"/>
                <a:gd name="connsiteX12" fmla="*/ 73100 w 110756"/>
                <a:gd name="connsiteY12" fmla="*/ 16296 h 138520"/>
                <a:gd name="connsiteX13" fmla="*/ 94511 w 110756"/>
                <a:gd name="connsiteY13" fmla="*/ 38519 h 138520"/>
                <a:gd name="connsiteX14" fmla="*/ 73100 w 110756"/>
                <a:gd name="connsiteY14" fmla="*/ 60741 h 13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756" h="138520">
                  <a:moveTo>
                    <a:pt x="73100" y="0"/>
                  </a:moveTo>
                  <a:lnTo>
                    <a:pt x="0" y="0"/>
                  </a:lnTo>
                  <a:lnTo>
                    <a:pt x="0" y="138520"/>
                  </a:lnTo>
                  <a:lnTo>
                    <a:pt x="16246" y="138520"/>
                  </a:lnTo>
                  <a:lnTo>
                    <a:pt x="16246" y="77778"/>
                  </a:lnTo>
                  <a:lnTo>
                    <a:pt x="73100" y="77778"/>
                  </a:lnTo>
                  <a:cubicBezTo>
                    <a:pt x="98204" y="77778"/>
                    <a:pt x="110756" y="64445"/>
                    <a:pt x="110756" y="39259"/>
                  </a:cubicBezTo>
                  <a:cubicBezTo>
                    <a:pt x="110756" y="14074"/>
                    <a:pt x="98204" y="740"/>
                    <a:pt x="73100" y="740"/>
                  </a:cubicBezTo>
                  <a:lnTo>
                    <a:pt x="73100" y="0"/>
                  </a:lnTo>
                  <a:close/>
                  <a:moveTo>
                    <a:pt x="73100" y="60741"/>
                  </a:moveTo>
                  <a:lnTo>
                    <a:pt x="16246" y="60741"/>
                  </a:lnTo>
                  <a:lnTo>
                    <a:pt x="16246" y="16296"/>
                  </a:lnTo>
                  <a:lnTo>
                    <a:pt x="73100" y="16296"/>
                  </a:lnTo>
                  <a:cubicBezTo>
                    <a:pt x="87865" y="16296"/>
                    <a:pt x="94511" y="23704"/>
                    <a:pt x="94511" y="38519"/>
                  </a:cubicBezTo>
                  <a:cubicBezTo>
                    <a:pt x="94511" y="53333"/>
                    <a:pt x="87865" y="60741"/>
                    <a:pt x="73100" y="60741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69" name="Freeform 1251">
              <a:extLst>
                <a:ext uri="{FF2B5EF4-FFF2-40B4-BE49-F238E27FC236}">
                  <a16:creationId xmlns:a16="http://schemas.microsoft.com/office/drawing/2014/main" id="{C930AE2E-0D68-90BA-15C1-D83D6D0C2CE3}"/>
                </a:ext>
              </a:extLst>
            </p:cNvPr>
            <p:cNvSpPr/>
            <p:nvPr/>
          </p:nvSpPr>
          <p:spPr>
            <a:xfrm>
              <a:off x="9493612" y="5555847"/>
              <a:ext cx="110765" cy="140002"/>
            </a:xfrm>
            <a:custGeom>
              <a:avLst/>
              <a:gdLst>
                <a:gd name="connsiteX0" fmla="*/ 0 w 110765"/>
                <a:gd name="connsiteY0" fmla="*/ 40741 h 140002"/>
                <a:gd name="connsiteX1" fmla="*/ 0 w 110765"/>
                <a:gd name="connsiteY1" fmla="*/ 101483 h 140002"/>
                <a:gd name="connsiteX2" fmla="*/ 37656 w 110765"/>
                <a:gd name="connsiteY2" fmla="*/ 140002 h 140002"/>
                <a:gd name="connsiteX3" fmla="*/ 110766 w 110765"/>
                <a:gd name="connsiteY3" fmla="*/ 140002 h 140002"/>
                <a:gd name="connsiteX4" fmla="*/ 110766 w 110765"/>
                <a:gd name="connsiteY4" fmla="*/ 122965 h 140002"/>
                <a:gd name="connsiteX5" fmla="*/ 37656 w 110765"/>
                <a:gd name="connsiteY5" fmla="*/ 122965 h 140002"/>
                <a:gd name="connsiteX6" fmla="*/ 16246 w 110765"/>
                <a:gd name="connsiteY6" fmla="*/ 100742 h 140002"/>
                <a:gd name="connsiteX7" fmla="*/ 16246 w 110765"/>
                <a:gd name="connsiteY7" fmla="*/ 78520 h 140002"/>
                <a:gd name="connsiteX8" fmla="*/ 110766 w 110765"/>
                <a:gd name="connsiteY8" fmla="*/ 78520 h 140002"/>
                <a:gd name="connsiteX9" fmla="*/ 110766 w 110765"/>
                <a:gd name="connsiteY9" fmla="*/ 61483 h 140002"/>
                <a:gd name="connsiteX10" fmla="*/ 16246 w 110765"/>
                <a:gd name="connsiteY10" fmla="*/ 61483 h 140002"/>
                <a:gd name="connsiteX11" fmla="*/ 16246 w 110765"/>
                <a:gd name="connsiteY11" fmla="*/ 39260 h 140002"/>
                <a:gd name="connsiteX12" fmla="*/ 37656 w 110765"/>
                <a:gd name="connsiteY12" fmla="*/ 17037 h 140002"/>
                <a:gd name="connsiteX13" fmla="*/ 110766 w 110765"/>
                <a:gd name="connsiteY13" fmla="*/ 17037 h 140002"/>
                <a:gd name="connsiteX14" fmla="*/ 110766 w 110765"/>
                <a:gd name="connsiteY14" fmla="*/ 0 h 140002"/>
                <a:gd name="connsiteX15" fmla="*/ 37656 w 110765"/>
                <a:gd name="connsiteY15" fmla="*/ 0 h 140002"/>
                <a:gd name="connsiteX16" fmla="*/ 0 w 110765"/>
                <a:gd name="connsiteY16" fmla="*/ 38519 h 140002"/>
                <a:gd name="connsiteX17" fmla="*/ 0 w 110765"/>
                <a:gd name="connsiteY17" fmla="*/ 40741 h 14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0765" h="140002">
                  <a:moveTo>
                    <a:pt x="0" y="40741"/>
                  </a:moveTo>
                  <a:lnTo>
                    <a:pt x="0" y="101483"/>
                  </a:lnTo>
                  <a:cubicBezTo>
                    <a:pt x="0" y="127409"/>
                    <a:pt x="12552" y="140002"/>
                    <a:pt x="37656" y="140002"/>
                  </a:cubicBezTo>
                  <a:lnTo>
                    <a:pt x="110766" y="140002"/>
                  </a:lnTo>
                  <a:lnTo>
                    <a:pt x="110766" y="122965"/>
                  </a:lnTo>
                  <a:lnTo>
                    <a:pt x="37656" y="122965"/>
                  </a:lnTo>
                  <a:cubicBezTo>
                    <a:pt x="22892" y="122965"/>
                    <a:pt x="16246" y="116298"/>
                    <a:pt x="16246" y="100742"/>
                  </a:cubicBezTo>
                  <a:lnTo>
                    <a:pt x="16246" y="78520"/>
                  </a:lnTo>
                  <a:lnTo>
                    <a:pt x="110766" y="78520"/>
                  </a:lnTo>
                  <a:lnTo>
                    <a:pt x="110766" y="61483"/>
                  </a:lnTo>
                  <a:lnTo>
                    <a:pt x="16246" y="61483"/>
                  </a:lnTo>
                  <a:lnTo>
                    <a:pt x="16246" y="39260"/>
                  </a:lnTo>
                  <a:cubicBezTo>
                    <a:pt x="16246" y="24445"/>
                    <a:pt x="22892" y="17037"/>
                    <a:pt x="37656" y="17037"/>
                  </a:cubicBezTo>
                  <a:lnTo>
                    <a:pt x="110766" y="17037"/>
                  </a:lnTo>
                  <a:lnTo>
                    <a:pt x="110766" y="0"/>
                  </a:lnTo>
                  <a:lnTo>
                    <a:pt x="37656" y="0"/>
                  </a:lnTo>
                  <a:cubicBezTo>
                    <a:pt x="12552" y="0"/>
                    <a:pt x="0" y="13334"/>
                    <a:pt x="0" y="38519"/>
                  </a:cubicBezTo>
                  <a:lnTo>
                    <a:pt x="0" y="4074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70" name="Freeform 1252">
              <a:extLst>
                <a:ext uri="{FF2B5EF4-FFF2-40B4-BE49-F238E27FC236}">
                  <a16:creationId xmlns:a16="http://schemas.microsoft.com/office/drawing/2014/main" id="{F6635102-3FAB-E9CA-1F8C-F57B0C0AA888}"/>
                </a:ext>
              </a:extLst>
            </p:cNvPr>
            <p:cNvSpPr/>
            <p:nvPr/>
          </p:nvSpPr>
          <p:spPr>
            <a:xfrm>
              <a:off x="9626529" y="5558069"/>
              <a:ext cx="110756" cy="138521"/>
            </a:xfrm>
            <a:custGeom>
              <a:avLst/>
              <a:gdLst>
                <a:gd name="connsiteX0" fmla="*/ 110756 w 110756"/>
                <a:gd name="connsiteY0" fmla="*/ 38519 h 138521"/>
                <a:gd name="connsiteX1" fmla="*/ 73100 w 110756"/>
                <a:gd name="connsiteY1" fmla="*/ 0 h 138521"/>
                <a:gd name="connsiteX2" fmla="*/ 0 w 110756"/>
                <a:gd name="connsiteY2" fmla="*/ 0 h 138521"/>
                <a:gd name="connsiteX3" fmla="*/ 0 w 110756"/>
                <a:gd name="connsiteY3" fmla="*/ 138521 h 138521"/>
                <a:gd name="connsiteX4" fmla="*/ 16246 w 110756"/>
                <a:gd name="connsiteY4" fmla="*/ 138521 h 138521"/>
                <a:gd name="connsiteX5" fmla="*/ 16246 w 110756"/>
                <a:gd name="connsiteY5" fmla="*/ 77779 h 138521"/>
                <a:gd name="connsiteX6" fmla="*/ 73100 w 110756"/>
                <a:gd name="connsiteY6" fmla="*/ 77779 h 138521"/>
                <a:gd name="connsiteX7" fmla="*/ 94511 w 110756"/>
                <a:gd name="connsiteY7" fmla="*/ 100002 h 138521"/>
                <a:gd name="connsiteX8" fmla="*/ 94511 w 110756"/>
                <a:gd name="connsiteY8" fmla="*/ 138521 h 138521"/>
                <a:gd name="connsiteX9" fmla="*/ 110756 w 110756"/>
                <a:gd name="connsiteY9" fmla="*/ 138521 h 138521"/>
                <a:gd name="connsiteX10" fmla="*/ 110756 w 110756"/>
                <a:gd name="connsiteY10" fmla="*/ 100002 h 138521"/>
                <a:gd name="connsiteX11" fmla="*/ 99676 w 110756"/>
                <a:gd name="connsiteY11" fmla="*/ 69631 h 138521"/>
                <a:gd name="connsiteX12" fmla="*/ 110756 w 110756"/>
                <a:gd name="connsiteY12" fmla="*/ 39260 h 138521"/>
                <a:gd name="connsiteX13" fmla="*/ 110756 w 110756"/>
                <a:gd name="connsiteY13" fmla="*/ 38519 h 138521"/>
                <a:gd name="connsiteX14" fmla="*/ 73100 w 110756"/>
                <a:gd name="connsiteY14" fmla="*/ 60742 h 138521"/>
                <a:gd name="connsiteX15" fmla="*/ 16246 w 110756"/>
                <a:gd name="connsiteY15" fmla="*/ 60742 h 138521"/>
                <a:gd name="connsiteX16" fmla="*/ 16246 w 110756"/>
                <a:gd name="connsiteY16" fmla="*/ 16296 h 138521"/>
                <a:gd name="connsiteX17" fmla="*/ 73100 w 110756"/>
                <a:gd name="connsiteY17" fmla="*/ 16296 h 138521"/>
                <a:gd name="connsiteX18" fmla="*/ 94511 w 110756"/>
                <a:gd name="connsiteY18" fmla="*/ 38519 h 138521"/>
                <a:gd name="connsiteX19" fmla="*/ 73100 w 110756"/>
                <a:gd name="connsiteY19" fmla="*/ 60742 h 1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0756" h="138521">
                  <a:moveTo>
                    <a:pt x="110756" y="38519"/>
                  </a:moveTo>
                  <a:cubicBezTo>
                    <a:pt x="110756" y="12593"/>
                    <a:pt x="98204" y="0"/>
                    <a:pt x="73100" y="0"/>
                  </a:cubicBezTo>
                  <a:lnTo>
                    <a:pt x="0" y="0"/>
                  </a:lnTo>
                  <a:lnTo>
                    <a:pt x="0" y="138521"/>
                  </a:lnTo>
                  <a:lnTo>
                    <a:pt x="16246" y="138521"/>
                  </a:lnTo>
                  <a:lnTo>
                    <a:pt x="16246" y="77779"/>
                  </a:lnTo>
                  <a:lnTo>
                    <a:pt x="73100" y="77779"/>
                  </a:lnTo>
                  <a:cubicBezTo>
                    <a:pt x="87865" y="77779"/>
                    <a:pt x="94511" y="84446"/>
                    <a:pt x="94511" y="100002"/>
                  </a:cubicBezTo>
                  <a:lnTo>
                    <a:pt x="94511" y="138521"/>
                  </a:lnTo>
                  <a:lnTo>
                    <a:pt x="110756" y="138521"/>
                  </a:lnTo>
                  <a:lnTo>
                    <a:pt x="110756" y="100002"/>
                  </a:lnTo>
                  <a:cubicBezTo>
                    <a:pt x="110756" y="86668"/>
                    <a:pt x="107063" y="76298"/>
                    <a:pt x="99676" y="69631"/>
                  </a:cubicBezTo>
                  <a:cubicBezTo>
                    <a:pt x="107063" y="62964"/>
                    <a:pt x="110756" y="53334"/>
                    <a:pt x="110756" y="39260"/>
                  </a:cubicBezTo>
                  <a:lnTo>
                    <a:pt x="110756" y="38519"/>
                  </a:lnTo>
                  <a:close/>
                  <a:moveTo>
                    <a:pt x="73100" y="60742"/>
                  </a:moveTo>
                  <a:lnTo>
                    <a:pt x="16246" y="60742"/>
                  </a:lnTo>
                  <a:lnTo>
                    <a:pt x="16246" y="16296"/>
                  </a:lnTo>
                  <a:lnTo>
                    <a:pt x="73100" y="16296"/>
                  </a:lnTo>
                  <a:cubicBezTo>
                    <a:pt x="87865" y="16296"/>
                    <a:pt x="94511" y="23704"/>
                    <a:pt x="94511" y="38519"/>
                  </a:cubicBezTo>
                  <a:cubicBezTo>
                    <a:pt x="94511" y="53334"/>
                    <a:pt x="87865" y="60742"/>
                    <a:pt x="73100" y="60742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71" name="Freeform 1253">
              <a:extLst>
                <a:ext uri="{FF2B5EF4-FFF2-40B4-BE49-F238E27FC236}">
                  <a16:creationId xmlns:a16="http://schemas.microsoft.com/office/drawing/2014/main" id="{9DCD051E-6E90-030B-5ECE-FD08DF77FF50}"/>
                </a:ext>
              </a:extLst>
            </p:cNvPr>
            <p:cNvSpPr/>
            <p:nvPr/>
          </p:nvSpPr>
          <p:spPr>
            <a:xfrm>
              <a:off x="9759437" y="5557329"/>
              <a:ext cx="110756" cy="138520"/>
            </a:xfrm>
            <a:custGeom>
              <a:avLst/>
              <a:gdLst>
                <a:gd name="connsiteX0" fmla="*/ 73100 w 110756"/>
                <a:gd name="connsiteY0" fmla="*/ 0 h 138520"/>
                <a:gd name="connsiteX1" fmla="*/ 37656 w 110756"/>
                <a:gd name="connsiteY1" fmla="*/ 0 h 138520"/>
                <a:gd name="connsiteX2" fmla="*/ 0 w 110756"/>
                <a:gd name="connsiteY2" fmla="*/ 38519 h 138520"/>
                <a:gd name="connsiteX3" fmla="*/ 0 w 110756"/>
                <a:gd name="connsiteY3" fmla="*/ 138520 h 138520"/>
                <a:gd name="connsiteX4" fmla="*/ 16246 w 110756"/>
                <a:gd name="connsiteY4" fmla="*/ 138520 h 138520"/>
                <a:gd name="connsiteX5" fmla="*/ 16246 w 110756"/>
                <a:gd name="connsiteY5" fmla="*/ 89630 h 138520"/>
                <a:gd name="connsiteX6" fmla="*/ 94520 w 110756"/>
                <a:gd name="connsiteY6" fmla="*/ 89630 h 138520"/>
                <a:gd name="connsiteX7" fmla="*/ 94520 w 110756"/>
                <a:gd name="connsiteY7" fmla="*/ 138520 h 138520"/>
                <a:gd name="connsiteX8" fmla="*/ 110756 w 110756"/>
                <a:gd name="connsiteY8" fmla="*/ 138520 h 138520"/>
                <a:gd name="connsiteX9" fmla="*/ 110756 w 110756"/>
                <a:gd name="connsiteY9" fmla="*/ 38519 h 138520"/>
                <a:gd name="connsiteX10" fmla="*/ 73100 w 110756"/>
                <a:gd name="connsiteY10" fmla="*/ 0 h 138520"/>
                <a:gd name="connsiteX11" fmla="*/ 73100 w 110756"/>
                <a:gd name="connsiteY11" fmla="*/ 0 h 138520"/>
                <a:gd name="connsiteX12" fmla="*/ 94520 w 110756"/>
                <a:gd name="connsiteY12" fmla="*/ 73334 h 138520"/>
                <a:gd name="connsiteX13" fmla="*/ 16246 w 110756"/>
                <a:gd name="connsiteY13" fmla="*/ 73334 h 138520"/>
                <a:gd name="connsiteX14" fmla="*/ 16246 w 110756"/>
                <a:gd name="connsiteY14" fmla="*/ 39259 h 138520"/>
                <a:gd name="connsiteX15" fmla="*/ 37656 w 110756"/>
                <a:gd name="connsiteY15" fmla="*/ 17036 h 138520"/>
                <a:gd name="connsiteX16" fmla="*/ 73100 w 110756"/>
                <a:gd name="connsiteY16" fmla="*/ 17036 h 138520"/>
                <a:gd name="connsiteX17" fmla="*/ 94520 w 110756"/>
                <a:gd name="connsiteY17" fmla="*/ 39259 h 138520"/>
                <a:gd name="connsiteX18" fmla="*/ 94520 w 110756"/>
                <a:gd name="connsiteY18" fmla="*/ 73334 h 138520"/>
                <a:gd name="connsiteX19" fmla="*/ 94520 w 110756"/>
                <a:gd name="connsiteY19" fmla="*/ 73334 h 13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0756" h="138520">
                  <a:moveTo>
                    <a:pt x="73100" y="0"/>
                  </a:moveTo>
                  <a:lnTo>
                    <a:pt x="37656" y="0"/>
                  </a:lnTo>
                  <a:cubicBezTo>
                    <a:pt x="12552" y="0"/>
                    <a:pt x="0" y="13333"/>
                    <a:pt x="0" y="38519"/>
                  </a:cubicBezTo>
                  <a:lnTo>
                    <a:pt x="0" y="138520"/>
                  </a:lnTo>
                  <a:lnTo>
                    <a:pt x="16246" y="138520"/>
                  </a:lnTo>
                  <a:lnTo>
                    <a:pt x="16246" y="89630"/>
                  </a:lnTo>
                  <a:lnTo>
                    <a:pt x="94520" y="89630"/>
                  </a:lnTo>
                  <a:lnTo>
                    <a:pt x="94520" y="138520"/>
                  </a:lnTo>
                  <a:lnTo>
                    <a:pt x="110756" y="138520"/>
                  </a:lnTo>
                  <a:lnTo>
                    <a:pt x="110756" y="38519"/>
                  </a:lnTo>
                  <a:cubicBezTo>
                    <a:pt x="110756" y="12592"/>
                    <a:pt x="98204" y="0"/>
                    <a:pt x="73100" y="0"/>
                  </a:cubicBezTo>
                  <a:lnTo>
                    <a:pt x="73100" y="0"/>
                  </a:lnTo>
                  <a:close/>
                  <a:moveTo>
                    <a:pt x="94520" y="73334"/>
                  </a:moveTo>
                  <a:lnTo>
                    <a:pt x="16246" y="73334"/>
                  </a:lnTo>
                  <a:lnTo>
                    <a:pt x="16246" y="39259"/>
                  </a:lnTo>
                  <a:cubicBezTo>
                    <a:pt x="16246" y="24444"/>
                    <a:pt x="22892" y="17036"/>
                    <a:pt x="37656" y="17036"/>
                  </a:cubicBezTo>
                  <a:lnTo>
                    <a:pt x="73100" y="17036"/>
                  </a:lnTo>
                  <a:cubicBezTo>
                    <a:pt x="87874" y="17036"/>
                    <a:pt x="94520" y="23704"/>
                    <a:pt x="94520" y="39259"/>
                  </a:cubicBezTo>
                  <a:lnTo>
                    <a:pt x="94520" y="73334"/>
                  </a:lnTo>
                  <a:lnTo>
                    <a:pt x="94520" y="7333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72" name="Freeform 1254">
              <a:extLst>
                <a:ext uri="{FF2B5EF4-FFF2-40B4-BE49-F238E27FC236}">
                  <a16:creationId xmlns:a16="http://schemas.microsoft.com/office/drawing/2014/main" id="{49A8CC5B-8A4E-C35F-84D2-DE310EBBE12A}"/>
                </a:ext>
              </a:extLst>
            </p:cNvPr>
            <p:cNvSpPr/>
            <p:nvPr/>
          </p:nvSpPr>
          <p:spPr>
            <a:xfrm>
              <a:off x="9893085" y="5557329"/>
              <a:ext cx="110765" cy="139261"/>
            </a:xfrm>
            <a:custGeom>
              <a:avLst/>
              <a:gdLst>
                <a:gd name="connsiteX0" fmla="*/ 0 w 110765"/>
                <a:gd name="connsiteY0" fmla="*/ 17036 h 139261"/>
                <a:gd name="connsiteX1" fmla="*/ 47265 w 110765"/>
                <a:gd name="connsiteY1" fmla="*/ 17036 h 139261"/>
                <a:gd name="connsiteX2" fmla="*/ 47265 w 110765"/>
                <a:gd name="connsiteY2" fmla="*/ 139261 h 139261"/>
                <a:gd name="connsiteX3" fmla="*/ 63501 w 110765"/>
                <a:gd name="connsiteY3" fmla="*/ 139261 h 139261"/>
                <a:gd name="connsiteX4" fmla="*/ 63501 w 110765"/>
                <a:gd name="connsiteY4" fmla="*/ 17036 h 139261"/>
                <a:gd name="connsiteX5" fmla="*/ 110766 w 110765"/>
                <a:gd name="connsiteY5" fmla="*/ 17036 h 139261"/>
                <a:gd name="connsiteX6" fmla="*/ 110766 w 110765"/>
                <a:gd name="connsiteY6" fmla="*/ 0 h 139261"/>
                <a:gd name="connsiteX7" fmla="*/ 0 w 110765"/>
                <a:gd name="connsiteY7" fmla="*/ 0 h 139261"/>
                <a:gd name="connsiteX8" fmla="*/ 0 w 110765"/>
                <a:gd name="connsiteY8" fmla="*/ 17036 h 139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765" h="139261">
                  <a:moveTo>
                    <a:pt x="0" y="17036"/>
                  </a:moveTo>
                  <a:lnTo>
                    <a:pt x="47265" y="17036"/>
                  </a:lnTo>
                  <a:lnTo>
                    <a:pt x="47265" y="139261"/>
                  </a:lnTo>
                  <a:lnTo>
                    <a:pt x="63501" y="139261"/>
                  </a:lnTo>
                  <a:lnTo>
                    <a:pt x="63501" y="17036"/>
                  </a:lnTo>
                  <a:lnTo>
                    <a:pt x="110766" y="17036"/>
                  </a:lnTo>
                  <a:lnTo>
                    <a:pt x="110766" y="0"/>
                  </a:lnTo>
                  <a:lnTo>
                    <a:pt x="0" y="0"/>
                  </a:lnTo>
                  <a:lnTo>
                    <a:pt x="0" y="170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73" name="Freeform 1255">
              <a:extLst>
                <a:ext uri="{FF2B5EF4-FFF2-40B4-BE49-F238E27FC236}">
                  <a16:creationId xmlns:a16="http://schemas.microsoft.com/office/drawing/2014/main" id="{D20B425E-3ED5-8E25-0005-255D3A07CAE3}"/>
                </a:ext>
              </a:extLst>
            </p:cNvPr>
            <p:cNvSpPr/>
            <p:nvPr/>
          </p:nvSpPr>
          <p:spPr>
            <a:xfrm>
              <a:off x="10170731" y="5558069"/>
              <a:ext cx="110756" cy="138521"/>
            </a:xfrm>
            <a:custGeom>
              <a:avLst/>
              <a:gdLst>
                <a:gd name="connsiteX0" fmla="*/ 99676 w 110756"/>
                <a:gd name="connsiteY0" fmla="*/ 68891 h 138521"/>
                <a:gd name="connsiteX1" fmla="*/ 110756 w 110756"/>
                <a:gd name="connsiteY1" fmla="*/ 38519 h 138521"/>
                <a:gd name="connsiteX2" fmla="*/ 73100 w 110756"/>
                <a:gd name="connsiteY2" fmla="*/ 0 h 138521"/>
                <a:gd name="connsiteX3" fmla="*/ 0 w 110756"/>
                <a:gd name="connsiteY3" fmla="*/ 0 h 138521"/>
                <a:gd name="connsiteX4" fmla="*/ 0 w 110756"/>
                <a:gd name="connsiteY4" fmla="*/ 138521 h 138521"/>
                <a:gd name="connsiteX5" fmla="*/ 16246 w 110756"/>
                <a:gd name="connsiteY5" fmla="*/ 138521 h 138521"/>
                <a:gd name="connsiteX6" fmla="*/ 16246 w 110756"/>
                <a:gd name="connsiteY6" fmla="*/ 77779 h 138521"/>
                <a:gd name="connsiteX7" fmla="*/ 73100 w 110756"/>
                <a:gd name="connsiteY7" fmla="*/ 77779 h 138521"/>
                <a:gd name="connsiteX8" fmla="*/ 94511 w 110756"/>
                <a:gd name="connsiteY8" fmla="*/ 100002 h 138521"/>
                <a:gd name="connsiteX9" fmla="*/ 94511 w 110756"/>
                <a:gd name="connsiteY9" fmla="*/ 138521 h 138521"/>
                <a:gd name="connsiteX10" fmla="*/ 110756 w 110756"/>
                <a:gd name="connsiteY10" fmla="*/ 138521 h 138521"/>
                <a:gd name="connsiteX11" fmla="*/ 110756 w 110756"/>
                <a:gd name="connsiteY11" fmla="*/ 100002 h 138521"/>
                <a:gd name="connsiteX12" fmla="*/ 99676 w 110756"/>
                <a:gd name="connsiteY12" fmla="*/ 69631 h 138521"/>
                <a:gd name="connsiteX13" fmla="*/ 99676 w 110756"/>
                <a:gd name="connsiteY13" fmla="*/ 68891 h 138521"/>
                <a:gd name="connsiteX14" fmla="*/ 73100 w 110756"/>
                <a:gd name="connsiteY14" fmla="*/ 60001 h 138521"/>
                <a:gd name="connsiteX15" fmla="*/ 16246 w 110756"/>
                <a:gd name="connsiteY15" fmla="*/ 60001 h 138521"/>
                <a:gd name="connsiteX16" fmla="*/ 16246 w 110756"/>
                <a:gd name="connsiteY16" fmla="*/ 15556 h 138521"/>
                <a:gd name="connsiteX17" fmla="*/ 73100 w 110756"/>
                <a:gd name="connsiteY17" fmla="*/ 15556 h 138521"/>
                <a:gd name="connsiteX18" fmla="*/ 94511 w 110756"/>
                <a:gd name="connsiteY18" fmla="*/ 37779 h 138521"/>
                <a:gd name="connsiteX19" fmla="*/ 73100 w 110756"/>
                <a:gd name="connsiteY19" fmla="*/ 60001 h 1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0756" h="138521">
                  <a:moveTo>
                    <a:pt x="99676" y="68891"/>
                  </a:moveTo>
                  <a:cubicBezTo>
                    <a:pt x="107063" y="62223"/>
                    <a:pt x="110756" y="52593"/>
                    <a:pt x="110756" y="38519"/>
                  </a:cubicBezTo>
                  <a:cubicBezTo>
                    <a:pt x="110756" y="12593"/>
                    <a:pt x="98204" y="0"/>
                    <a:pt x="73100" y="0"/>
                  </a:cubicBezTo>
                  <a:lnTo>
                    <a:pt x="0" y="0"/>
                  </a:lnTo>
                  <a:lnTo>
                    <a:pt x="0" y="138521"/>
                  </a:lnTo>
                  <a:lnTo>
                    <a:pt x="16246" y="138521"/>
                  </a:lnTo>
                  <a:lnTo>
                    <a:pt x="16246" y="77779"/>
                  </a:lnTo>
                  <a:lnTo>
                    <a:pt x="73100" y="77779"/>
                  </a:lnTo>
                  <a:cubicBezTo>
                    <a:pt x="87865" y="77779"/>
                    <a:pt x="94511" y="84446"/>
                    <a:pt x="94511" y="100002"/>
                  </a:cubicBezTo>
                  <a:lnTo>
                    <a:pt x="94511" y="138521"/>
                  </a:lnTo>
                  <a:lnTo>
                    <a:pt x="110756" y="138521"/>
                  </a:lnTo>
                  <a:lnTo>
                    <a:pt x="110756" y="100002"/>
                  </a:lnTo>
                  <a:cubicBezTo>
                    <a:pt x="110756" y="86668"/>
                    <a:pt x="107063" y="76298"/>
                    <a:pt x="99676" y="69631"/>
                  </a:cubicBezTo>
                  <a:lnTo>
                    <a:pt x="99676" y="68891"/>
                  </a:lnTo>
                  <a:close/>
                  <a:moveTo>
                    <a:pt x="73100" y="60001"/>
                  </a:moveTo>
                  <a:lnTo>
                    <a:pt x="16246" y="60001"/>
                  </a:lnTo>
                  <a:lnTo>
                    <a:pt x="16246" y="15556"/>
                  </a:lnTo>
                  <a:lnTo>
                    <a:pt x="73100" y="15556"/>
                  </a:lnTo>
                  <a:cubicBezTo>
                    <a:pt x="87865" y="15556"/>
                    <a:pt x="94511" y="22964"/>
                    <a:pt x="94511" y="37779"/>
                  </a:cubicBezTo>
                  <a:cubicBezTo>
                    <a:pt x="94511" y="52593"/>
                    <a:pt x="87865" y="60001"/>
                    <a:pt x="73100" y="60001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74" name="Freeform 1256">
              <a:extLst>
                <a:ext uri="{FF2B5EF4-FFF2-40B4-BE49-F238E27FC236}">
                  <a16:creationId xmlns:a16="http://schemas.microsoft.com/office/drawing/2014/main" id="{ED36A935-B838-5D84-F5E7-B378FEEDA9D9}"/>
                </a:ext>
              </a:extLst>
            </p:cNvPr>
            <p:cNvSpPr/>
            <p:nvPr/>
          </p:nvSpPr>
          <p:spPr>
            <a:xfrm>
              <a:off x="10026002" y="5557329"/>
              <a:ext cx="122577" cy="137779"/>
            </a:xfrm>
            <a:custGeom>
              <a:avLst/>
              <a:gdLst>
                <a:gd name="connsiteX0" fmla="*/ 84912 w 122577"/>
                <a:gd name="connsiteY0" fmla="*/ 0 h 137779"/>
                <a:gd name="connsiteX1" fmla="*/ 37656 w 122577"/>
                <a:gd name="connsiteY1" fmla="*/ 0 h 137779"/>
                <a:gd name="connsiteX2" fmla="*/ 0 w 122577"/>
                <a:gd name="connsiteY2" fmla="*/ 38519 h 137779"/>
                <a:gd name="connsiteX3" fmla="*/ 0 w 122577"/>
                <a:gd name="connsiteY3" fmla="*/ 99260 h 137779"/>
                <a:gd name="connsiteX4" fmla="*/ 37656 w 122577"/>
                <a:gd name="connsiteY4" fmla="*/ 137779 h 137779"/>
                <a:gd name="connsiteX5" fmla="*/ 84912 w 122577"/>
                <a:gd name="connsiteY5" fmla="*/ 137779 h 137779"/>
                <a:gd name="connsiteX6" fmla="*/ 122577 w 122577"/>
                <a:gd name="connsiteY6" fmla="*/ 99260 h 137779"/>
                <a:gd name="connsiteX7" fmla="*/ 122577 w 122577"/>
                <a:gd name="connsiteY7" fmla="*/ 38519 h 137779"/>
                <a:gd name="connsiteX8" fmla="*/ 84912 w 122577"/>
                <a:gd name="connsiteY8" fmla="*/ 0 h 137779"/>
                <a:gd name="connsiteX9" fmla="*/ 106332 w 122577"/>
                <a:gd name="connsiteY9" fmla="*/ 100001 h 137779"/>
                <a:gd name="connsiteX10" fmla="*/ 84912 w 122577"/>
                <a:gd name="connsiteY10" fmla="*/ 122224 h 137779"/>
                <a:gd name="connsiteX11" fmla="*/ 37656 w 122577"/>
                <a:gd name="connsiteY11" fmla="*/ 122224 h 137779"/>
                <a:gd name="connsiteX12" fmla="*/ 16246 w 122577"/>
                <a:gd name="connsiteY12" fmla="*/ 100001 h 137779"/>
                <a:gd name="connsiteX13" fmla="*/ 16246 w 122577"/>
                <a:gd name="connsiteY13" fmla="*/ 39259 h 137779"/>
                <a:gd name="connsiteX14" fmla="*/ 37656 w 122577"/>
                <a:gd name="connsiteY14" fmla="*/ 17036 h 137779"/>
                <a:gd name="connsiteX15" fmla="*/ 84912 w 122577"/>
                <a:gd name="connsiteY15" fmla="*/ 17036 h 137779"/>
                <a:gd name="connsiteX16" fmla="*/ 106332 w 122577"/>
                <a:gd name="connsiteY16" fmla="*/ 39259 h 137779"/>
                <a:gd name="connsiteX17" fmla="*/ 106332 w 122577"/>
                <a:gd name="connsiteY17" fmla="*/ 100001 h 13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577" h="137779">
                  <a:moveTo>
                    <a:pt x="84912" y="0"/>
                  </a:moveTo>
                  <a:lnTo>
                    <a:pt x="37656" y="0"/>
                  </a:lnTo>
                  <a:cubicBezTo>
                    <a:pt x="12552" y="0"/>
                    <a:pt x="0" y="13333"/>
                    <a:pt x="0" y="38519"/>
                  </a:cubicBezTo>
                  <a:lnTo>
                    <a:pt x="0" y="99260"/>
                  </a:lnTo>
                  <a:cubicBezTo>
                    <a:pt x="0" y="125187"/>
                    <a:pt x="12552" y="137779"/>
                    <a:pt x="37656" y="137779"/>
                  </a:cubicBezTo>
                  <a:lnTo>
                    <a:pt x="84912" y="137779"/>
                  </a:lnTo>
                  <a:cubicBezTo>
                    <a:pt x="110016" y="137779"/>
                    <a:pt x="122577" y="124446"/>
                    <a:pt x="122577" y="99260"/>
                  </a:cubicBezTo>
                  <a:lnTo>
                    <a:pt x="122577" y="38519"/>
                  </a:lnTo>
                  <a:cubicBezTo>
                    <a:pt x="122577" y="12592"/>
                    <a:pt x="110016" y="0"/>
                    <a:pt x="84912" y="0"/>
                  </a:cubicBezTo>
                  <a:close/>
                  <a:moveTo>
                    <a:pt x="106332" y="100001"/>
                  </a:moveTo>
                  <a:cubicBezTo>
                    <a:pt x="106332" y="114816"/>
                    <a:pt x="99686" y="122224"/>
                    <a:pt x="84912" y="122224"/>
                  </a:cubicBezTo>
                  <a:lnTo>
                    <a:pt x="37656" y="122224"/>
                  </a:lnTo>
                  <a:cubicBezTo>
                    <a:pt x="22892" y="122224"/>
                    <a:pt x="16246" y="115557"/>
                    <a:pt x="16246" y="100001"/>
                  </a:cubicBezTo>
                  <a:lnTo>
                    <a:pt x="16246" y="39259"/>
                  </a:lnTo>
                  <a:cubicBezTo>
                    <a:pt x="16246" y="24444"/>
                    <a:pt x="22892" y="17036"/>
                    <a:pt x="37656" y="17036"/>
                  </a:cubicBezTo>
                  <a:lnTo>
                    <a:pt x="84912" y="17036"/>
                  </a:lnTo>
                  <a:cubicBezTo>
                    <a:pt x="99686" y="17036"/>
                    <a:pt x="106332" y="23704"/>
                    <a:pt x="106332" y="39259"/>
                  </a:cubicBezTo>
                  <a:lnTo>
                    <a:pt x="106332" y="10000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75" name="Freeform 1257">
              <a:extLst>
                <a:ext uri="{FF2B5EF4-FFF2-40B4-BE49-F238E27FC236}">
                  <a16:creationId xmlns:a16="http://schemas.microsoft.com/office/drawing/2014/main" id="{17D7E8CF-182C-B733-4213-F0B2C84A9567}"/>
                </a:ext>
              </a:extLst>
            </p:cNvPr>
            <p:cNvSpPr/>
            <p:nvPr/>
          </p:nvSpPr>
          <p:spPr>
            <a:xfrm>
              <a:off x="9214498" y="5372140"/>
              <a:ext cx="121833" cy="138521"/>
            </a:xfrm>
            <a:custGeom>
              <a:avLst/>
              <a:gdLst>
                <a:gd name="connsiteX0" fmla="*/ 105588 w 121833"/>
                <a:gd name="connsiteY0" fmla="*/ 100002 h 138521"/>
                <a:gd name="connsiteX1" fmla="*/ 81225 w 121833"/>
                <a:gd name="connsiteY1" fmla="*/ 122225 h 138521"/>
                <a:gd name="connsiteX2" fmla="*/ 42088 w 121833"/>
                <a:gd name="connsiteY2" fmla="*/ 122225 h 138521"/>
                <a:gd name="connsiteX3" fmla="*/ 17721 w 121833"/>
                <a:gd name="connsiteY3" fmla="*/ 100002 h 138521"/>
                <a:gd name="connsiteX4" fmla="*/ 17721 w 121833"/>
                <a:gd name="connsiteY4" fmla="*/ 0 h 138521"/>
                <a:gd name="connsiteX5" fmla="*/ 0 w 121833"/>
                <a:gd name="connsiteY5" fmla="*/ 0 h 138521"/>
                <a:gd name="connsiteX6" fmla="*/ 0 w 121833"/>
                <a:gd name="connsiteY6" fmla="*/ 100002 h 138521"/>
                <a:gd name="connsiteX7" fmla="*/ 41351 w 121833"/>
                <a:gd name="connsiteY7" fmla="*/ 138521 h 138521"/>
                <a:gd name="connsiteX8" fmla="*/ 80484 w 121833"/>
                <a:gd name="connsiteY8" fmla="*/ 138521 h 138521"/>
                <a:gd name="connsiteX9" fmla="*/ 121834 w 121833"/>
                <a:gd name="connsiteY9" fmla="*/ 100002 h 138521"/>
                <a:gd name="connsiteX10" fmla="*/ 121834 w 121833"/>
                <a:gd name="connsiteY10" fmla="*/ 0 h 138521"/>
                <a:gd name="connsiteX11" fmla="*/ 104117 w 121833"/>
                <a:gd name="connsiteY11" fmla="*/ 0 h 138521"/>
                <a:gd name="connsiteX12" fmla="*/ 104117 w 121833"/>
                <a:gd name="connsiteY12" fmla="*/ 100002 h 138521"/>
                <a:gd name="connsiteX13" fmla="*/ 105588 w 121833"/>
                <a:gd name="connsiteY13" fmla="*/ 100002 h 1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833" h="138521">
                  <a:moveTo>
                    <a:pt x="105588" y="100002"/>
                  </a:moveTo>
                  <a:cubicBezTo>
                    <a:pt x="105588" y="114817"/>
                    <a:pt x="97470" y="122225"/>
                    <a:pt x="81225" y="122225"/>
                  </a:cubicBezTo>
                  <a:lnTo>
                    <a:pt x="42088" y="122225"/>
                  </a:lnTo>
                  <a:cubicBezTo>
                    <a:pt x="25844" y="122225"/>
                    <a:pt x="17721" y="114817"/>
                    <a:pt x="17721" y="100002"/>
                  </a:cubicBezTo>
                  <a:lnTo>
                    <a:pt x="17721" y="0"/>
                  </a:lnTo>
                  <a:lnTo>
                    <a:pt x="0" y="0"/>
                  </a:lnTo>
                  <a:lnTo>
                    <a:pt x="0" y="100002"/>
                  </a:lnTo>
                  <a:cubicBezTo>
                    <a:pt x="0" y="125928"/>
                    <a:pt x="14029" y="138521"/>
                    <a:pt x="41351" y="138521"/>
                  </a:cubicBezTo>
                  <a:lnTo>
                    <a:pt x="80484" y="138521"/>
                  </a:lnTo>
                  <a:cubicBezTo>
                    <a:pt x="107810" y="138521"/>
                    <a:pt x="121834" y="125187"/>
                    <a:pt x="121834" y="100002"/>
                  </a:cubicBezTo>
                  <a:lnTo>
                    <a:pt x="121834" y="0"/>
                  </a:lnTo>
                  <a:lnTo>
                    <a:pt x="104117" y="0"/>
                  </a:lnTo>
                  <a:lnTo>
                    <a:pt x="104117" y="100002"/>
                  </a:lnTo>
                  <a:lnTo>
                    <a:pt x="105588" y="100002"/>
                  </a:lnTo>
                  <a:close/>
                </a:path>
              </a:pathLst>
            </a:custGeom>
            <a:solidFill>
              <a:srgbClr val="408FD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76" name="Freeform 1258">
              <a:extLst>
                <a:ext uri="{FF2B5EF4-FFF2-40B4-BE49-F238E27FC236}">
                  <a16:creationId xmlns:a16="http://schemas.microsoft.com/office/drawing/2014/main" id="{8D3B1CB2-2838-B32B-656A-6B89359C2EEA}"/>
                </a:ext>
              </a:extLst>
            </p:cNvPr>
            <p:cNvSpPr/>
            <p:nvPr/>
          </p:nvSpPr>
          <p:spPr>
            <a:xfrm>
              <a:off x="9359964" y="5372140"/>
              <a:ext cx="111496" cy="138521"/>
            </a:xfrm>
            <a:custGeom>
              <a:avLst/>
              <a:gdLst>
                <a:gd name="connsiteX0" fmla="*/ 73100 w 111496"/>
                <a:gd name="connsiteY0" fmla="*/ 0 h 138521"/>
                <a:gd name="connsiteX1" fmla="*/ 37656 w 111496"/>
                <a:gd name="connsiteY1" fmla="*/ 0 h 138521"/>
                <a:gd name="connsiteX2" fmla="*/ 0 w 111496"/>
                <a:gd name="connsiteY2" fmla="*/ 38519 h 138521"/>
                <a:gd name="connsiteX3" fmla="*/ 0 w 111496"/>
                <a:gd name="connsiteY3" fmla="*/ 138521 h 138521"/>
                <a:gd name="connsiteX4" fmla="*/ 16246 w 111496"/>
                <a:gd name="connsiteY4" fmla="*/ 138521 h 138521"/>
                <a:gd name="connsiteX5" fmla="*/ 16246 w 111496"/>
                <a:gd name="connsiteY5" fmla="*/ 89631 h 138521"/>
                <a:gd name="connsiteX6" fmla="*/ 95251 w 111496"/>
                <a:gd name="connsiteY6" fmla="*/ 89631 h 138521"/>
                <a:gd name="connsiteX7" fmla="*/ 95251 w 111496"/>
                <a:gd name="connsiteY7" fmla="*/ 138521 h 138521"/>
                <a:gd name="connsiteX8" fmla="*/ 111497 w 111496"/>
                <a:gd name="connsiteY8" fmla="*/ 138521 h 138521"/>
                <a:gd name="connsiteX9" fmla="*/ 111497 w 111496"/>
                <a:gd name="connsiteY9" fmla="*/ 38519 h 138521"/>
                <a:gd name="connsiteX10" fmla="*/ 73841 w 111496"/>
                <a:gd name="connsiteY10" fmla="*/ 0 h 138521"/>
                <a:gd name="connsiteX11" fmla="*/ 73100 w 111496"/>
                <a:gd name="connsiteY11" fmla="*/ 0 h 138521"/>
                <a:gd name="connsiteX12" fmla="*/ 95251 w 111496"/>
                <a:gd name="connsiteY12" fmla="*/ 73335 h 138521"/>
                <a:gd name="connsiteX13" fmla="*/ 16246 w 111496"/>
                <a:gd name="connsiteY13" fmla="*/ 73335 h 138521"/>
                <a:gd name="connsiteX14" fmla="*/ 16246 w 111496"/>
                <a:gd name="connsiteY14" fmla="*/ 38519 h 138521"/>
                <a:gd name="connsiteX15" fmla="*/ 37656 w 111496"/>
                <a:gd name="connsiteY15" fmla="*/ 16296 h 138521"/>
                <a:gd name="connsiteX16" fmla="*/ 73100 w 111496"/>
                <a:gd name="connsiteY16" fmla="*/ 16296 h 138521"/>
                <a:gd name="connsiteX17" fmla="*/ 95251 w 111496"/>
                <a:gd name="connsiteY17" fmla="*/ 38519 h 138521"/>
                <a:gd name="connsiteX18" fmla="*/ 95251 w 111496"/>
                <a:gd name="connsiteY18" fmla="*/ 73335 h 1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496" h="138521">
                  <a:moveTo>
                    <a:pt x="73100" y="0"/>
                  </a:moveTo>
                  <a:lnTo>
                    <a:pt x="37656" y="0"/>
                  </a:lnTo>
                  <a:cubicBezTo>
                    <a:pt x="12552" y="0"/>
                    <a:pt x="0" y="13334"/>
                    <a:pt x="0" y="38519"/>
                  </a:cubicBezTo>
                  <a:lnTo>
                    <a:pt x="0" y="138521"/>
                  </a:lnTo>
                  <a:lnTo>
                    <a:pt x="16246" y="138521"/>
                  </a:lnTo>
                  <a:lnTo>
                    <a:pt x="16246" y="89631"/>
                  </a:lnTo>
                  <a:lnTo>
                    <a:pt x="95251" y="89631"/>
                  </a:lnTo>
                  <a:lnTo>
                    <a:pt x="95251" y="138521"/>
                  </a:lnTo>
                  <a:lnTo>
                    <a:pt x="111497" y="138521"/>
                  </a:lnTo>
                  <a:lnTo>
                    <a:pt x="111497" y="38519"/>
                  </a:lnTo>
                  <a:cubicBezTo>
                    <a:pt x="111497" y="12593"/>
                    <a:pt x="98945" y="0"/>
                    <a:pt x="73841" y="0"/>
                  </a:cubicBezTo>
                  <a:lnTo>
                    <a:pt x="73100" y="0"/>
                  </a:lnTo>
                  <a:close/>
                  <a:moveTo>
                    <a:pt x="95251" y="73335"/>
                  </a:moveTo>
                  <a:lnTo>
                    <a:pt x="16246" y="73335"/>
                  </a:lnTo>
                  <a:lnTo>
                    <a:pt x="16246" y="38519"/>
                  </a:lnTo>
                  <a:cubicBezTo>
                    <a:pt x="16246" y="23704"/>
                    <a:pt x="23623" y="16296"/>
                    <a:pt x="37656" y="16296"/>
                  </a:cubicBezTo>
                  <a:lnTo>
                    <a:pt x="73100" y="16296"/>
                  </a:lnTo>
                  <a:cubicBezTo>
                    <a:pt x="87865" y="16296"/>
                    <a:pt x="95251" y="23704"/>
                    <a:pt x="95251" y="38519"/>
                  </a:cubicBezTo>
                  <a:lnTo>
                    <a:pt x="95251" y="73335"/>
                  </a:lnTo>
                  <a:close/>
                </a:path>
              </a:pathLst>
            </a:custGeom>
            <a:solidFill>
              <a:srgbClr val="408FD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77" name="Freeform 1259">
              <a:extLst>
                <a:ext uri="{FF2B5EF4-FFF2-40B4-BE49-F238E27FC236}">
                  <a16:creationId xmlns:a16="http://schemas.microsoft.com/office/drawing/2014/main" id="{37CEAF8A-F27F-4866-19B7-CA74E843B9E5}"/>
                </a:ext>
              </a:extLst>
            </p:cNvPr>
            <p:cNvSpPr/>
            <p:nvPr/>
          </p:nvSpPr>
          <p:spPr>
            <a:xfrm>
              <a:off x="9509117" y="5372140"/>
              <a:ext cx="45043" cy="54815"/>
            </a:xfrm>
            <a:custGeom>
              <a:avLst/>
              <a:gdLst>
                <a:gd name="connsiteX0" fmla="*/ 19939 w 45043"/>
                <a:gd name="connsiteY0" fmla="*/ 54815 h 54815"/>
                <a:gd name="connsiteX1" fmla="*/ 25845 w 45043"/>
                <a:gd name="connsiteY1" fmla="*/ 54815 h 54815"/>
                <a:gd name="connsiteX2" fmla="*/ 25845 w 45043"/>
                <a:gd name="connsiteY2" fmla="*/ 5926 h 54815"/>
                <a:gd name="connsiteX3" fmla="*/ 45043 w 45043"/>
                <a:gd name="connsiteY3" fmla="*/ 5926 h 54815"/>
                <a:gd name="connsiteX4" fmla="*/ 45043 w 45043"/>
                <a:gd name="connsiteY4" fmla="*/ 0 h 54815"/>
                <a:gd name="connsiteX5" fmla="*/ 0 w 45043"/>
                <a:gd name="connsiteY5" fmla="*/ 0 h 54815"/>
                <a:gd name="connsiteX6" fmla="*/ 0 w 45043"/>
                <a:gd name="connsiteY6" fmla="*/ 5926 h 54815"/>
                <a:gd name="connsiteX7" fmla="*/ 19939 w 45043"/>
                <a:gd name="connsiteY7" fmla="*/ 5926 h 54815"/>
                <a:gd name="connsiteX8" fmla="*/ 19939 w 45043"/>
                <a:gd name="connsiteY8" fmla="*/ 54815 h 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43" h="54815">
                  <a:moveTo>
                    <a:pt x="19939" y="54815"/>
                  </a:moveTo>
                  <a:lnTo>
                    <a:pt x="25845" y="54815"/>
                  </a:lnTo>
                  <a:lnTo>
                    <a:pt x="25845" y="5926"/>
                  </a:lnTo>
                  <a:lnTo>
                    <a:pt x="45043" y="5926"/>
                  </a:lnTo>
                  <a:lnTo>
                    <a:pt x="45043" y="0"/>
                  </a:lnTo>
                  <a:lnTo>
                    <a:pt x="0" y="0"/>
                  </a:lnTo>
                  <a:lnTo>
                    <a:pt x="0" y="5926"/>
                  </a:lnTo>
                  <a:lnTo>
                    <a:pt x="19939" y="5926"/>
                  </a:lnTo>
                  <a:lnTo>
                    <a:pt x="19939" y="5481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78" name="Freeform 1260">
              <a:extLst>
                <a:ext uri="{FF2B5EF4-FFF2-40B4-BE49-F238E27FC236}">
                  <a16:creationId xmlns:a16="http://schemas.microsoft.com/office/drawing/2014/main" id="{F85E1163-35B3-FDDD-77E6-26C96CCF9CE5}"/>
                </a:ext>
              </a:extLst>
            </p:cNvPr>
            <p:cNvSpPr/>
            <p:nvPr/>
          </p:nvSpPr>
          <p:spPr>
            <a:xfrm>
              <a:off x="9568934" y="5372140"/>
              <a:ext cx="44302" cy="54815"/>
            </a:xfrm>
            <a:custGeom>
              <a:avLst/>
              <a:gdLst>
                <a:gd name="connsiteX0" fmla="*/ 29529 w 44302"/>
                <a:gd name="connsiteY0" fmla="*/ 0 h 54815"/>
                <a:gd name="connsiteX1" fmla="*/ 0 w 44302"/>
                <a:gd name="connsiteY1" fmla="*/ 0 h 54815"/>
                <a:gd name="connsiteX2" fmla="*/ 0 w 44302"/>
                <a:gd name="connsiteY2" fmla="*/ 54815 h 54815"/>
                <a:gd name="connsiteX3" fmla="*/ 5906 w 44302"/>
                <a:gd name="connsiteY3" fmla="*/ 54815 h 54815"/>
                <a:gd name="connsiteX4" fmla="*/ 5906 w 44302"/>
                <a:gd name="connsiteY4" fmla="*/ 30371 h 54815"/>
                <a:gd name="connsiteX5" fmla="*/ 29529 w 44302"/>
                <a:gd name="connsiteY5" fmla="*/ 30371 h 54815"/>
                <a:gd name="connsiteX6" fmla="*/ 38397 w 44302"/>
                <a:gd name="connsiteY6" fmla="*/ 39260 h 54815"/>
                <a:gd name="connsiteX7" fmla="*/ 38397 w 44302"/>
                <a:gd name="connsiteY7" fmla="*/ 54075 h 54815"/>
                <a:gd name="connsiteX8" fmla="*/ 44303 w 44302"/>
                <a:gd name="connsiteY8" fmla="*/ 54075 h 54815"/>
                <a:gd name="connsiteX9" fmla="*/ 44303 w 44302"/>
                <a:gd name="connsiteY9" fmla="*/ 39260 h 54815"/>
                <a:gd name="connsiteX10" fmla="*/ 39868 w 44302"/>
                <a:gd name="connsiteY10" fmla="*/ 27408 h 54815"/>
                <a:gd name="connsiteX11" fmla="*/ 44303 w 44302"/>
                <a:gd name="connsiteY11" fmla="*/ 15556 h 54815"/>
                <a:gd name="connsiteX12" fmla="*/ 28798 w 44302"/>
                <a:gd name="connsiteY12" fmla="*/ 0 h 54815"/>
                <a:gd name="connsiteX13" fmla="*/ 29529 w 44302"/>
                <a:gd name="connsiteY13" fmla="*/ 0 h 54815"/>
                <a:gd name="connsiteX14" fmla="*/ 29529 w 44302"/>
                <a:gd name="connsiteY14" fmla="*/ 24445 h 54815"/>
                <a:gd name="connsiteX15" fmla="*/ 5906 w 44302"/>
                <a:gd name="connsiteY15" fmla="*/ 24445 h 54815"/>
                <a:gd name="connsiteX16" fmla="*/ 5906 w 44302"/>
                <a:gd name="connsiteY16" fmla="*/ 6667 h 54815"/>
                <a:gd name="connsiteX17" fmla="*/ 29529 w 44302"/>
                <a:gd name="connsiteY17" fmla="*/ 6667 h 54815"/>
                <a:gd name="connsiteX18" fmla="*/ 38397 w 44302"/>
                <a:gd name="connsiteY18" fmla="*/ 15556 h 54815"/>
                <a:gd name="connsiteX19" fmla="*/ 29529 w 44302"/>
                <a:gd name="connsiteY19" fmla="*/ 24445 h 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302" h="54815">
                  <a:moveTo>
                    <a:pt x="29529" y="0"/>
                  </a:moveTo>
                  <a:lnTo>
                    <a:pt x="0" y="0"/>
                  </a:lnTo>
                  <a:lnTo>
                    <a:pt x="0" y="54815"/>
                  </a:lnTo>
                  <a:lnTo>
                    <a:pt x="5906" y="54815"/>
                  </a:lnTo>
                  <a:lnTo>
                    <a:pt x="5906" y="30371"/>
                  </a:lnTo>
                  <a:lnTo>
                    <a:pt x="29529" y="30371"/>
                  </a:lnTo>
                  <a:cubicBezTo>
                    <a:pt x="35444" y="30371"/>
                    <a:pt x="38397" y="33334"/>
                    <a:pt x="38397" y="39260"/>
                  </a:cubicBezTo>
                  <a:lnTo>
                    <a:pt x="38397" y="54075"/>
                  </a:lnTo>
                  <a:lnTo>
                    <a:pt x="44303" y="54075"/>
                  </a:lnTo>
                  <a:lnTo>
                    <a:pt x="44303" y="39260"/>
                  </a:lnTo>
                  <a:cubicBezTo>
                    <a:pt x="44303" y="34075"/>
                    <a:pt x="42821" y="29630"/>
                    <a:pt x="39868" y="27408"/>
                  </a:cubicBezTo>
                  <a:cubicBezTo>
                    <a:pt x="42821" y="25186"/>
                    <a:pt x="44303" y="20742"/>
                    <a:pt x="44303" y="15556"/>
                  </a:cubicBezTo>
                  <a:cubicBezTo>
                    <a:pt x="44303" y="5185"/>
                    <a:pt x="39128" y="0"/>
                    <a:pt x="28798" y="0"/>
                  </a:cubicBezTo>
                  <a:lnTo>
                    <a:pt x="29529" y="0"/>
                  </a:lnTo>
                  <a:close/>
                  <a:moveTo>
                    <a:pt x="29529" y="24445"/>
                  </a:moveTo>
                  <a:lnTo>
                    <a:pt x="5906" y="24445"/>
                  </a:lnTo>
                  <a:lnTo>
                    <a:pt x="5906" y="6667"/>
                  </a:lnTo>
                  <a:lnTo>
                    <a:pt x="29529" y="6667"/>
                  </a:lnTo>
                  <a:cubicBezTo>
                    <a:pt x="35444" y="6667"/>
                    <a:pt x="38397" y="9630"/>
                    <a:pt x="38397" y="15556"/>
                  </a:cubicBezTo>
                  <a:cubicBezTo>
                    <a:pt x="38397" y="21482"/>
                    <a:pt x="35444" y="24445"/>
                    <a:pt x="29529" y="24445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79" name="Freeform 1261">
              <a:extLst>
                <a:ext uri="{FF2B5EF4-FFF2-40B4-BE49-F238E27FC236}">
                  <a16:creationId xmlns:a16="http://schemas.microsoft.com/office/drawing/2014/main" id="{EEC30873-20F1-4AD7-F9A2-DAA66D705640}"/>
                </a:ext>
              </a:extLst>
            </p:cNvPr>
            <p:cNvSpPr/>
            <p:nvPr/>
          </p:nvSpPr>
          <p:spPr>
            <a:xfrm>
              <a:off x="9628001" y="5372140"/>
              <a:ext cx="45043" cy="54075"/>
            </a:xfrm>
            <a:custGeom>
              <a:avLst/>
              <a:gdLst>
                <a:gd name="connsiteX0" fmla="*/ 6646 w 45043"/>
                <a:gd name="connsiteY0" fmla="*/ 34816 h 54075"/>
                <a:gd name="connsiteX1" fmla="*/ 39137 w 45043"/>
                <a:gd name="connsiteY1" fmla="*/ 34816 h 54075"/>
                <a:gd name="connsiteX2" fmla="*/ 39137 w 45043"/>
                <a:gd name="connsiteY2" fmla="*/ 54075 h 54075"/>
                <a:gd name="connsiteX3" fmla="*/ 45043 w 45043"/>
                <a:gd name="connsiteY3" fmla="*/ 54075 h 54075"/>
                <a:gd name="connsiteX4" fmla="*/ 45043 w 45043"/>
                <a:gd name="connsiteY4" fmla="*/ 14815 h 54075"/>
                <a:gd name="connsiteX5" fmla="*/ 29538 w 45043"/>
                <a:gd name="connsiteY5" fmla="*/ 0 h 54075"/>
                <a:gd name="connsiteX6" fmla="*/ 14774 w 45043"/>
                <a:gd name="connsiteY6" fmla="*/ 0 h 54075"/>
                <a:gd name="connsiteX7" fmla="*/ 0 w 45043"/>
                <a:gd name="connsiteY7" fmla="*/ 14815 h 54075"/>
                <a:gd name="connsiteX8" fmla="*/ 0 w 45043"/>
                <a:gd name="connsiteY8" fmla="*/ 54075 h 54075"/>
                <a:gd name="connsiteX9" fmla="*/ 5906 w 45043"/>
                <a:gd name="connsiteY9" fmla="*/ 54075 h 54075"/>
                <a:gd name="connsiteX10" fmla="*/ 5906 w 45043"/>
                <a:gd name="connsiteY10" fmla="*/ 34816 h 54075"/>
                <a:gd name="connsiteX11" fmla="*/ 6646 w 45043"/>
                <a:gd name="connsiteY11" fmla="*/ 34816 h 54075"/>
                <a:gd name="connsiteX12" fmla="*/ 6646 w 45043"/>
                <a:gd name="connsiteY12" fmla="*/ 14815 h 54075"/>
                <a:gd name="connsiteX13" fmla="*/ 15505 w 45043"/>
                <a:gd name="connsiteY13" fmla="*/ 5926 h 54075"/>
                <a:gd name="connsiteX14" fmla="*/ 30279 w 45043"/>
                <a:gd name="connsiteY14" fmla="*/ 5926 h 54075"/>
                <a:gd name="connsiteX15" fmla="*/ 39137 w 45043"/>
                <a:gd name="connsiteY15" fmla="*/ 14815 h 54075"/>
                <a:gd name="connsiteX16" fmla="*/ 39137 w 45043"/>
                <a:gd name="connsiteY16" fmla="*/ 28889 h 54075"/>
                <a:gd name="connsiteX17" fmla="*/ 6646 w 45043"/>
                <a:gd name="connsiteY17" fmla="*/ 28889 h 54075"/>
                <a:gd name="connsiteX18" fmla="*/ 6646 w 45043"/>
                <a:gd name="connsiteY18" fmla="*/ 14815 h 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043" h="54075">
                  <a:moveTo>
                    <a:pt x="6646" y="34816"/>
                  </a:moveTo>
                  <a:lnTo>
                    <a:pt x="39137" y="34816"/>
                  </a:lnTo>
                  <a:lnTo>
                    <a:pt x="39137" y="54075"/>
                  </a:lnTo>
                  <a:lnTo>
                    <a:pt x="45043" y="54075"/>
                  </a:lnTo>
                  <a:lnTo>
                    <a:pt x="45043" y="14815"/>
                  </a:lnTo>
                  <a:cubicBezTo>
                    <a:pt x="45043" y="5185"/>
                    <a:pt x="39878" y="0"/>
                    <a:pt x="29538" y="0"/>
                  </a:cubicBezTo>
                  <a:lnTo>
                    <a:pt x="14774" y="0"/>
                  </a:lnTo>
                  <a:cubicBezTo>
                    <a:pt x="4434" y="0"/>
                    <a:pt x="0" y="5185"/>
                    <a:pt x="0" y="14815"/>
                  </a:cubicBezTo>
                  <a:lnTo>
                    <a:pt x="0" y="54075"/>
                  </a:lnTo>
                  <a:lnTo>
                    <a:pt x="5906" y="54075"/>
                  </a:lnTo>
                  <a:lnTo>
                    <a:pt x="5906" y="34816"/>
                  </a:lnTo>
                  <a:lnTo>
                    <a:pt x="6646" y="34816"/>
                  </a:lnTo>
                  <a:close/>
                  <a:moveTo>
                    <a:pt x="6646" y="14815"/>
                  </a:moveTo>
                  <a:cubicBezTo>
                    <a:pt x="6646" y="8890"/>
                    <a:pt x="9599" y="5926"/>
                    <a:pt x="15505" y="5926"/>
                  </a:cubicBezTo>
                  <a:lnTo>
                    <a:pt x="30279" y="5926"/>
                  </a:lnTo>
                  <a:cubicBezTo>
                    <a:pt x="36185" y="5926"/>
                    <a:pt x="39137" y="8889"/>
                    <a:pt x="39137" y="14815"/>
                  </a:cubicBezTo>
                  <a:lnTo>
                    <a:pt x="39137" y="28889"/>
                  </a:lnTo>
                  <a:lnTo>
                    <a:pt x="6646" y="28889"/>
                  </a:lnTo>
                  <a:lnTo>
                    <a:pt x="6646" y="1481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80" name="Freeform 1262">
              <a:extLst>
                <a:ext uri="{FF2B5EF4-FFF2-40B4-BE49-F238E27FC236}">
                  <a16:creationId xmlns:a16="http://schemas.microsoft.com/office/drawing/2014/main" id="{B1FBE0FF-A0CA-5FFA-5335-78D799418310}"/>
                </a:ext>
              </a:extLst>
            </p:cNvPr>
            <p:cNvSpPr/>
            <p:nvPr/>
          </p:nvSpPr>
          <p:spPr>
            <a:xfrm>
              <a:off x="9687809" y="5372140"/>
              <a:ext cx="45043" cy="54075"/>
            </a:xfrm>
            <a:custGeom>
              <a:avLst/>
              <a:gdLst>
                <a:gd name="connsiteX0" fmla="*/ 6646 w 45043"/>
                <a:gd name="connsiteY0" fmla="*/ 14815 h 54075"/>
                <a:gd name="connsiteX1" fmla="*/ 15514 w 45043"/>
                <a:gd name="connsiteY1" fmla="*/ 5926 h 54075"/>
                <a:gd name="connsiteX2" fmla="*/ 30279 w 45043"/>
                <a:gd name="connsiteY2" fmla="*/ 5926 h 54075"/>
                <a:gd name="connsiteX3" fmla="*/ 39137 w 45043"/>
                <a:gd name="connsiteY3" fmla="*/ 14815 h 54075"/>
                <a:gd name="connsiteX4" fmla="*/ 39137 w 45043"/>
                <a:gd name="connsiteY4" fmla="*/ 54075 h 54075"/>
                <a:gd name="connsiteX5" fmla="*/ 45043 w 45043"/>
                <a:gd name="connsiteY5" fmla="*/ 54075 h 54075"/>
                <a:gd name="connsiteX6" fmla="*/ 45043 w 45043"/>
                <a:gd name="connsiteY6" fmla="*/ 14815 h 54075"/>
                <a:gd name="connsiteX7" fmla="*/ 29538 w 45043"/>
                <a:gd name="connsiteY7" fmla="*/ 0 h 54075"/>
                <a:gd name="connsiteX8" fmla="*/ 14774 w 45043"/>
                <a:gd name="connsiteY8" fmla="*/ 0 h 54075"/>
                <a:gd name="connsiteX9" fmla="*/ 0 w 45043"/>
                <a:gd name="connsiteY9" fmla="*/ 14815 h 54075"/>
                <a:gd name="connsiteX10" fmla="*/ 0 w 45043"/>
                <a:gd name="connsiteY10" fmla="*/ 54075 h 54075"/>
                <a:gd name="connsiteX11" fmla="*/ 5915 w 45043"/>
                <a:gd name="connsiteY11" fmla="*/ 54075 h 54075"/>
                <a:gd name="connsiteX12" fmla="*/ 5915 w 45043"/>
                <a:gd name="connsiteY12" fmla="*/ 14815 h 54075"/>
                <a:gd name="connsiteX13" fmla="*/ 6646 w 45043"/>
                <a:gd name="connsiteY13" fmla="*/ 14815 h 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043" h="54075">
                  <a:moveTo>
                    <a:pt x="6646" y="14815"/>
                  </a:moveTo>
                  <a:cubicBezTo>
                    <a:pt x="6646" y="8890"/>
                    <a:pt x="9599" y="5926"/>
                    <a:pt x="15514" y="5926"/>
                  </a:cubicBezTo>
                  <a:lnTo>
                    <a:pt x="30279" y="5926"/>
                  </a:lnTo>
                  <a:cubicBezTo>
                    <a:pt x="36184" y="5926"/>
                    <a:pt x="39137" y="8890"/>
                    <a:pt x="39137" y="14815"/>
                  </a:cubicBezTo>
                  <a:lnTo>
                    <a:pt x="39137" y="54075"/>
                  </a:lnTo>
                  <a:lnTo>
                    <a:pt x="45043" y="54075"/>
                  </a:lnTo>
                  <a:lnTo>
                    <a:pt x="45043" y="14815"/>
                  </a:lnTo>
                  <a:cubicBezTo>
                    <a:pt x="45043" y="5185"/>
                    <a:pt x="39137" y="0"/>
                    <a:pt x="29538" y="0"/>
                  </a:cubicBezTo>
                  <a:lnTo>
                    <a:pt x="14774" y="0"/>
                  </a:lnTo>
                  <a:cubicBezTo>
                    <a:pt x="4434" y="0"/>
                    <a:pt x="0" y="5185"/>
                    <a:pt x="0" y="14815"/>
                  </a:cubicBezTo>
                  <a:lnTo>
                    <a:pt x="0" y="54075"/>
                  </a:lnTo>
                  <a:lnTo>
                    <a:pt x="5915" y="54075"/>
                  </a:lnTo>
                  <a:lnTo>
                    <a:pt x="5915" y="14815"/>
                  </a:lnTo>
                  <a:lnTo>
                    <a:pt x="6646" y="1481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81" name="Freeform 1263">
              <a:extLst>
                <a:ext uri="{FF2B5EF4-FFF2-40B4-BE49-F238E27FC236}">
                  <a16:creationId xmlns:a16="http://schemas.microsoft.com/office/drawing/2014/main" id="{8668CF6E-0810-441F-34A2-4F14F1FB73C2}"/>
                </a:ext>
              </a:extLst>
            </p:cNvPr>
            <p:cNvSpPr/>
            <p:nvPr/>
          </p:nvSpPr>
          <p:spPr>
            <a:xfrm>
              <a:off x="9748366" y="5372881"/>
              <a:ext cx="44302" cy="53334"/>
            </a:xfrm>
            <a:custGeom>
              <a:avLst/>
              <a:gdLst>
                <a:gd name="connsiteX0" fmla="*/ 44303 w 44302"/>
                <a:gd name="connsiteY0" fmla="*/ 38519 h 53334"/>
                <a:gd name="connsiteX1" fmla="*/ 29529 w 44302"/>
                <a:gd name="connsiteY1" fmla="*/ 23704 h 53334"/>
                <a:gd name="connsiteX2" fmla="*/ 14764 w 44302"/>
                <a:gd name="connsiteY2" fmla="*/ 23704 h 53334"/>
                <a:gd name="connsiteX3" fmla="*/ 5906 w 44302"/>
                <a:gd name="connsiteY3" fmla="*/ 14815 h 53334"/>
                <a:gd name="connsiteX4" fmla="*/ 14764 w 44302"/>
                <a:gd name="connsiteY4" fmla="*/ 5926 h 53334"/>
                <a:gd name="connsiteX5" fmla="*/ 44303 w 44302"/>
                <a:gd name="connsiteY5" fmla="*/ 5926 h 53334"/>
                <a:gd name="connsiteX6" fmla="*/ 44303 w 44302"/>
                <a:gd name="connsiteY6" fmla="*/ 0 h 53334"/>
                <a:gd name="connsiteX7" fmla="*/ 14764 w 44302"/>
                <a:gd name="connsiteY7" fmla="*/ 0 h 53334"/>
                <a:gd name="connsiteX8" fmla="*/ 0 w 44302"/>
                <a:gd name="connsiteY8" fmla="*/ 14815 h 53334"/>
                <a:gd name="connsiteX9" fmla="*/ 14764 w 44302"/>
                <a:gd name="connsiteY9" fmla="*/ 29630 h 53334"/>
                <a:gd name="connsiteX10" fmla="*/ 29529 w 44302"/>
                <a:gd name="connsiteY10" fmla="*/ 29630 h 53334"/>
                <a:gd name="connsiteX11" fmla="*/ 38397 w 44302"/>
                <a:gd name="connsiteY11" fmla="*/ 38519 h 53334"/>
                <a:gd name="connsiteX12" fmla="*/ 29529 w 44302"/>
                <a:gd name="connsiteY12" fmla="*/ 47408 h 53334"/>
                <a:gd name="connsiteX13" fmla="*/ 0 w 44302"/>
                <a:gd name="connsiteY13" fmla="*/ 47408 h 53334"/>
                <a:gd name="connsiteX14" fmla="*/ 0 w 44302"/>
                <a:gd name="connsiteY14" fmla="*/ 53334 h 53334"/>
                <a:gd name="connsiteX15" fmla="*/ 29529 w 44302"/>
                <a:gd name="connsiteY15" fmla="*/ 53334 h 53334"/>
                <a:gd name="connsiteX16" fmla="*/ 44303 w 44302"/>
                <a:gd name="connsiteY16" fmla="*/ 38519 h 5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302" h="53334">
                  <a:moveTo>
                    <a:pt x="44303" y="38519"/>
                  </a:moveTo>
                  <a:cubicBezTo>
                    <a:pt x="44303" y="28148"/>
                    <a:pt x="39128" y="23704"/>
                    <a:pt x="29529" y="23704"/>
                  </a:cubicBezTo>
                  <a:lnTo>
                    <a:pt x="14764" y="23704"/>
                  </a:lnTo>
                  <a:cubicBezTo>
                    <a:pt x="8859" y="23704"/>
                    <a:pt x="5906" y="20741"/>
                    <a:pt x="5906" y="14815"/>
                  </a:cubicBezTo>
                  <a:cubicBezTo>
                    <a:pt x="5906" y="8889"/>
                    <a:pt x="8859" y="5926"/>
                    <a:pt x="14764" y="5926"/>
                  </a:cubicBezTo>
                  <a:lnTo>
                    <a:pt x="44303" y="5926"/>
                  </a:lnTo>
                  <a:lnTo>
                    <a:pt x="44303" y="0"/>
                  </a:lnTo>
                  <a:lnTo>
                    <a:pt x="14764" y="0"/>
                  </a:lnTo>
                  <a:cubicBezTo>
                    <a:pt x="4425" y="0"/>
                    <a:pt x="0" y="5185"/>
                    <a:pt x="0" y="14815"/>
                  </a:cubicBezTo>
                  <a:cubicBezTo>
                    <a:pt x="0" y="24445"/>
                    <a:pt x="5165" y="29630"/>
                    <a:pt x="14764" y="29630"/>
                  </a:cubicBezTo>
                  <a:lnTo>
                    <a:pt x="29529" y="29630"/>
                  </a:lnTo>
                  <a:cubicBezTo>
                    <a:pt x="35434" y="29630"/>
                    <a:pt x="38397" y="32593"/>
                    <a:pt x="38397" y="38519"/>
                  </a:cubicBezTo>
                  <a:cubicBezTo>
                    <a:pt x="38397" y="44445"/>
                    <a:pt x="35434" y="47408"/>
                    <a:pt x="29529" y="47408"/>
                  </a:cubicBezTo>
                  <a:lnTo>
                    <a:pt x="0" y="47408"/>
                  </a:lnTo>
                  <a:lnTo>
                    <a:pt x="0" y="53334"/>
                  </a:lnTo>
                  <a:lnTo>
                    <a:pt x="29529" y="53334"/>
                  </a:lnTo>
                  <a:cubicBezTo>
                    <a:pt x="39869" y="53334"/>
                    <a:pt x="44303" y="48149"/>
                    <a:pt x="44303" y="38519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82" name="Freeform 1264">
              <a:extLst>
                <a:ext uri="{FF2B5EF4-FFF2-40B4-BE49-F238E27FC236}">
                  <a16:creationId xmlns:a16="http://schemas.microsoft.com/office/drawing/2014/main" id="{141C8F2B-4FE3-A443-18C4-4C8746F2A89F}"/>
                </a:ext>
              </a:extLst>
            </p:cNvPr>
            <p:cNvSpPr/>
            <p:nvPr/>
          </p:nvSpPr>
          <p:spPr>
            <a:xfrm>
              <a:off x="9809645" y="5372140"/>
              <a:ext cx="62029" cy="54075"/>
            </a:xfrm>
            <a:custGeom>
              <a:avLst/>
              <a:gdLst>
                <a:gd name="connsiteX0" fmla="*/ 47265 w 62029"/>
                <a:gd name="connsiteY0" fmla="*/ 0 h 54075"/>
                <a:gd name="connsiteX1" fmla="*/ 42831 w 62029"/>
                <a:gd name="connsiteY1" fmla="*/ 0 h 54075"/>
                <a:gd name="connsiteX2" fmla="*/ 31020 w 62029"/>
                <a:gd name="connsiteY2" fmla="*/ 4444 h 54075"/>
                <a:gd name="connsiteX3" fmla="*/ 19198 w 62029"/>
                <a:gd name="connsiteY3" fmla="*/ 0 h 54075"/>
                <a:gd name="connsiteX4" fmla="*/ 14774 w 62029"/>
                <a:gd name="connsiteY4" fmla="*/ 0 h 54075"/>
                <a:gd name="connsiteX5" fmla="*/ 0 w 62029"/>
                <a:gd name="connsiteY5" fmla="*/ 14815 h 54075"/>
                <a:gd name="connsiteX6" fmla="*/ 0 w 62029"/>
                <a:gd name="connsiteY6" fmla="*/ 54075 h 54075"/>
                <a:gd name="connsiteX7" fmla="*/ 5915 w 62029"/>
                <a:gd name="connsiteY7" fmla="*/ 54075 h 54075"/>
                <a:gd name="connsiteX8" fmla="*/ 5915 w 62029"/>
                <a:gd name="connsiteY8" fmla="*/ 14815 h 54075"/>
                <a:gd name="connsiteX9" fmla="*/ 14774 w 62029"/>
                <a:gd name="connsiteY9" fmla="*/ 5926 h 54075"/>
                <a:gd name="connsiteX10" fmla="*/ 19198 w 62029"/>
                <a:gd name="connsiteY10" fmla="*/ 5926 h 54075"/>
                <a:gd name="connsiteX11" fmla="*/ 28067 w 62029"/>
                <a:gd name="connsiteY11" fmla="*/ 14815 h 54075"/>
                <a:gd name="connsiteX12" fmla="*/ 28067 w 62029"/>
                <a:gd name="connsiteY12" fmla="*/ 54075 h 54075"/>
                <a:gd name="connsiteX13" fmla="*/ 33972 w 62029"/>
                <a:gd name="connsiteY13" fmla="*/ 54075 h 54075"/>
                <a:gd name="connsiteX14" fmla="*/ 33972 w 62029"/>
                <a:gd name="connsiteY14" fmla="*/ 14815 h 54075"/>
                <a:gd name="connsiteX15" fmla="*/ 42831 w 62029"/>
                <a:gd name="connsiteY15" fmla="*/ 5926 h 54075"/>
                <a:gd name="connsiteX16" fmla="*/ 47265 w 62029"/>
                <a:gd name="connsiteY16" fmla="*/ 5926 h 54075"/>
                <a:gd name="connsiteX17" fmla="*/ 56124 w 62029"/>
                <a:gd name="connsiteY17" fmla="*/ 14815 h 54075"/>
                <a:gd name="connsiteX18" fmla="*/ 56124 w 62029"/>
                <a:gd name="connsiteY18" fmla="*/ 54075 h 54075"/>
                <a:gd name="connsiteX19" fmla="*/ 62029 w 62029"/>
                <a:gd name="connsiteY19" fmla="*/ 54075 h 54075"/>
                <a:gd name="connsiteX20" fmla="*/ 62029 w 62029"/>
                <a:gd name="connsiteY20" fmla="*/ 14815 h 54075"/>
                <a:gd name="connsiteX21" fmla="*/ 46524 w 62029"/>
                <a:gd name="connsiteY21" fmla="*/ 0 h 54075"/>
                <a:gd name="connsiteX22" fmla="*/ 47265 w 62029"/>
                <a:gd name="connsiteY22" fmla="*/ 0 h 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029" h="54075">
                  <a:moveTo>
                    <a:pt x="47265" y="0"/>
                  </a:moveTo>
                  <a:lnTo>
                    <a:pt x="42831" y="0"/>
                  </a:lnTo>
                  <a:cubicBezTo>
                    <a:pt x="36925" y="0"/>
                    <a:pt x="33232" y="1482"/>
                    <a:pt x="31020" y="4444"/>
                  </a:cubicBezTo>
                  <a:cubicBezTo>
                    <a:pt x="28798" y="1482"/>
                    <a:pt x="24373" y="0"/>
                    <a:pt x="19198" y="0"/>
                  </a:cubicBezTo>
                  <a:lnTo>
                    <a:pt x="14774" y="0"/>
                  </a:lnTo>
                  <a:cubicBezTo>
                    <a:pt x="4434" y="0"/>
                    <a:pt x="0" y="5185"/>
                    <a:pt x="0" y="14815"/>
                  </a:cubicBezTo>
                  <a:lnTo>
                    <a:pt x="0" y="54075"/>
                  </a:lnTo>
                  <a:lnTo>
                    <a:pt x="5915" y="54075"/>
                  </a:lnTo>
                  <a:lnTo>
                    <a:pt x="5915" y="14815"/>
                  </a:lnTo>
                  <a:cubicBezTo>
                    <a:pt x="5915" y="8890"/>
                    <a:pt x="8868" y="5926"/>
                    <a:pt x="14774" y="5926"/>
                  </a:cubicBezTo>
                  <a:lnTo>
                    <a:pt x="19198" y="5926"/>
                  </a:lnTo>
                  <a:cubicBezTo>
                    <a:pt x="25114" y="5926"/>
                    <a:pt x="28067" y="8890"/>
                    <a:pt x="28067" y="14815"/>
                  </a:cubicBezTo>
                  <a:lnTo>
                    <a:pt x="28067" y="54075"/>
                  </a:lnTo>
                  <a:lnTo>
                    <a:pt x="33972" y="54075"/>
                  </a:lnTo>
                  <a:lnTo>
                    <a:pt x="33972" y="14815"/>
                  </a:lnTo>
                  <a:cubicBezTo>
                    <a:pt x="33972" y="8890"/>
                    <a:pt x="36925" y="5926"/>
                    <a:pt x="42831" y="5926"/>
                  </a:cubicBezTo>
                  <a:lnTo>
                    <a:pt x="47265" y="5926"/>
                  </a:lnTo>
                  <a:cubicBezTo>
                    <a:pt x="53171" y="5926"/>
                    <a:pt x="56124" y="8890"/>
                    <a:pt x="56124" y="14815"/>
                  </a:cubicBezTo>
                  <a:lnTo>
                    <a:pt x="56124" y="54075"/>
                  </a:lnTo>
                  <a:lnTo>
                    <a:pt x="62029" y="54075"/>
                  </a:lnTo>
                  <a:lnTo>
                    <a:pt x="62029" y="14815"/>
                  </a:lnTo>
                  <a:cubicBezTo>
                    <a:pt x="62029" y="5185"/>
                    <a:pt x="56124" y="0"/>
                    <a:pt x="46524" y="0"/>
                  </a:cubicBezTo>
                  <a:lnTo>
                    <a:pt x="47265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83" name="Freeform 1265">
              <a:extLst>
                <a:ext uri="{FF2B5EF4-FFF2-40B4-BE49-F238E27FC236}">
                  <a16:creationId xmlns:a16="http://schemas.microsoft.com/office/drawing/2014/main" id="{2B140BA9-D79F-6E47-4F63-F792CC236CB5}"/>
                </a:ext>
              </a:extLst>
            </p:cNvPr>
            <p:cNvSpPr/>
            <p:nvPr/>
          </p:nvSpPr>
          <p:spPr>
            <a:xfrm>
              <a:off x="9886439" y="5372140"/>
              <a:ext cx="5907" cy="54815"/>
            </a:xfrm>
            <a:custGeom>
              <a:avLst/>
              <a:gdLst>
                <a:gd name="connsiteX0" fmla="*/ 0 w 5907"/>
                <a:gd name="connsiteY0" fmla="*/ 0 h 54815"/>
                <a:gd name="connsiteX1" fmla="*/ 5907 w 5907"/>
                <a:gd name="connsiteY1" fmla="*/ 0 h 54815"/>
                <a:gd name="connsiteX2" fmla="*/ 5907 w 5907"/>
                <a:gd name="connsiteY2" fmla="*/ 54816 h 54815"/>
                <a:gd name="connsiteX3" fmla="*/ 0 w 5907"/>
                <a:gd name="connsiteY3" fmla="*/ 54816 h 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07" h="54815">
                  <a:moveTo>
                    <a:pt x="0" y="0"/>
                  </a:moveTo>
                  <a:lnTo>
                    <a:pt x="5907" y="0"/>
                  </a:lnTo>
                  <a:lnTo>
                    <a:pt x="5907" y="54816"/>
                  </a:lnTo>
                  <a:lnTo>
                    <a:pt x="0" y="5481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84" name="Freeform 1266">
              <a:extLst>
                <a:ext uri="{FF2B5EF4-FFF2-40B4-BE49-F238E27FC236}">
                  <a16:creationId xmlns:a16="http://schemas.microsoft.com/office/drawing/2014/main" id="{73AC2E97-4D6E-BEA5-8BE9-AC355BA52CD7}"/>
                </a:ext>
              </a:extLst>
            </p:cNvPr>
            <p:cNvSpPr/>
            <p:nvPr/>
          </p:nvSpPr>
          <p:spPr>
            <a:xfrm>
              <a:off x="9907859" y="5372881"/>
              <a:ext cx="44302" cy="53334"/>
            </a:xfrm>
            <a:custGeom>
              <a:avLst/>
              <a:gdLst>
                <a:gd name="connsiteX0" fmla="*/ 44303 w 44302"/>
                <a:gd name="connsiteY0" fmla="*/ 38519 h 53334"/>
                <a:gd name="connsiteX1" fmla="*/ 29529 w 44302"/>
                <a:gd name="connsiteY1" fmla="*/ 23704 h 53334"/>
                <a:gd name="connsiteX2" fmla="*/ 14764 w 44302"/>
                <a:gd name="connsiteY2" fmla="*/ 23704 h 53334"/>
                <a:gd name="connsiteX3" fmla="*/ 5906 w 44302"/>
                <a:gd name="connsiteY3" fmla="*/ 14815 h 53334"/>
                <a:gd name="connsiteX4" fmla="*/ 14764 w 44302"/>
                <a:gd name="connsiteY4" fmla="*/ 5926 h 53334"/>
                <a:gd name="connsiteX5" fmla="*/ 44303 w 44302"/>
                <a:gd name="connsiteY5" fmla="*/ 5926 h 53334"/>
                <a:gd name="connsiteX6" fmla="*/ 44303 w 44302"/>
                <a:gd name="connsiteY6" fmla="*/ 0 h 53334"/>
                <a:gd name="connsiteX7" fmla="*/ 14764 w 44302"/>
                <a:gd name="connsiteY7" fmla="*/ 0 h 53334"/>
                <a:gd name="connsiteX8" fmla="*/ 0 w 44302"/>
                <a:gd name="connsiteY8" fmla="*/ 14815 h 53334"/>
                <a:gd name="connsiteX9" fmla="*/ 14764 w 44302"/>
                <a:gd name="connsiteY9" fmla="*/ 29630 h 53334"/>
                <a:gd name="connsiteX10" fmla="*/ 29529 w 44302"/>
                <a:gd name="connsiteY10" fmla="*/ 29630 h 53334"/>
                <a:gd name="connsiteX11" fmla="*/ 38397 w 44302"/>
                <a:gd name="connsiteY11" fmla="*/ 38519 h 53334"/>
                <a:gd name="connsiteX12" fmla="*/ 29529 w 44302"/>
                <a:gd name="connsiteY12" fmla="*/ 47408 h 53334"/>
                <a:gd name="connsiteX13" fmla="*/ 0 w 44302"/>
                <a:gd name="connsiteY13" fmla="*/ 47408 h 53334"/>
                <a:gd name="connsiteX14" fmla="*/ 0 w 44302"/>
                <a:gd name="connsiteY14" fmla="*/ 53334 h 53334"/>
                <a:gd name="connsiteX15" fmla="*/ 29529 w 44302"/>
                <a:gd name="connsiteY15" fmla="*/ 53334 h 53334"/>
                <a:gd name="connsiteX16" fmla="*/ 44303 w 44302"/>
                <a:gd name="connsiteY16" fmla="*/ 38519 h 5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302" h="53334">
                  <a:moveTo>
                    <a:pt x="44303" y="38519"/>
                  </a:moveTo>
                  <a:cubicBezTo>
                    <a:pt x="44303" y="28148"/>
                    <a:pt x="39128" y="23704"/>
                    <a:pt x="29529" y="23704"/>
                  </a:cubicBezTo>
                  <a:lnTo>
                    <a:pt x="14764" y="23704"/>
                  </a:lnTo>
                  <a:cubicBezTo>
                    <a:pt x="8859" y="23704"/>
                    <a:pt x="5906" y="20741"/>
                    <a:pt x="5906" y="14815"/>
                  </a:cubicBezTo>
                  <a:cubicBezTo>
                    <a:pt x="5906" y="8889"/>
                    <a:pt x="8859" y="5926"/>
                    <a:pt x="14764" y="5926"/>
                  </a:cubicBezTo>
                  <a:lnTo>
                    <a:pt x="44303" y="5926"/>
                  </a:lnTo>
                  <a:lnTo>
                    <a:pt x="44303" y="0"/>
                  </a:lnTo>
                  <a:lnTo>
                    <a:pt x="14764" y="0"/>
                  </a:lnTo>
                  <a:cubicBezTo>
                    <a:pt x="5165" y="0"/>
                    <a:pt x="0" y="5185"/>
                    <a:pt x="0" y="14815"/>
                  </a:cubicBezTo>
                  <a:cubicBezTo>
                    <a:pt x="0" y="24445"/>
                    <a:pt x="5165" y="29630"/>
                    <a:pt x="14764" y="29630"/>
                  </a:cubicBezTo>
                  <a:lnTo>
                    <a:pt x="29529" y="29630"/>
                  </a:lnTo>
                  <a:cubicBezTo>
                    <a:pt x="35444" y="29630"/>
                    <a:pt x="38397" y="32593"/>
                    <a:pt x="38397" y="38519"/>
                  </a:cubicBezTo>
                  <a:cubicBezTo>
                    <a:pt x="38397" y="44445"/>
                    <a:pt x="35444" y="47408"/>
                    <a:pt x="29529" y="47408"/>
                  </a:cubicBezTo>
                  <a:lnTo>
                    <a:pt x="0" y="47408"/>
                  </a:lnTo>
                  <a:lnTo>
                    <a:pt x="0" y="53334"/>
                  </a:lnTo>
                  <a:lnTo>
                    <a:pt x="29529" y="53334"/>
                  </a:lnTo>
                  <a:cubicBezTo>
                    <a:pt x="39869" y="53334"/>
                    <a:pt x="44303" y="48149"/>
                    <a:pt x="44303" y="38519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85" name="Freeform 1267">
              <a:extLst>
                <a:ext uri="{FF2B5EF4-FFF2-40B4-BE49-F238E27FC236}">
                  <a16:creationId xmlns:a16="http://schemas.microsoft.com/office/drawing/2014/main" id="{BB69C553-7CA1-0B63-F52D-A679CFF50BBA}"/>
                </a:ext>
              </a:extLst>
            </p:cNvPr>
            <p:cNvSpPr/>
            <p:nvPr/>
          </p:nvSpPr>
          <p:spPr>
            <a:xfrm>
              <a:off x="9966926" y="5372881"/>
              <a:ext cx="44302" cy="53334"/>
            </a:xfrm>
            <a:custGeom>
              <a:avLst/>
              <a:gdLst>
                <a:gd name="connsiteX0" fmla="*/ 0 w 44302"/>
                <a:gd name="connsiteY0" fmla="*/ 14815 h 53334"/>
                <a:gd name="connsiteX1" fmla="*/ 14774 w 44302"/>
                <a:gd name="connsiteY1" fmla="*/ 29630 h 53334"/>
                <a:gd name="connsiteX2" fmla="*/ 29538 w 44302"/>
                <a:gd name="connsiteY2" fmla="*/ 29630 h 53334"/>
                <a:gd name="connsiteX3" fmla="*/ 38397 w 44302"/>
                <a:gd name="connsiteY3" fmla="*/ 38519 h 53334"/>
                <a:gd name="connsiteX4" fmla="*/ 29538 w 44302"/>
                <a:gd name="connsiteY4" fmla="*/ 47408 h 53334"/>
                <a:gd name="connsiteX5" fmla="*/ 0 w 44302"/>
                <a:gd name="connsiteY5" fmla="*/ 47408 h 53334"/>
                <a:gd name="connsiteX6" fmla="*/ 0 w 44302"/>
                <a:gd name="connsiteY6" fmla="*/ 53334 h 53334"/>
                <a:gd name="connsiteX7" fmla="*/ 29538 w 44302"/>
                <a:gd name="connsiteY7" fmla="*/ 53334 h 53334"/>
                <a:gd name="connsiteX8" fmla="*/ 44303 w 44302"/>
                <a:gd name="connsiteY8" fmla="*/ 38519 h 53334"/>
                <a:gd name="connsiteX9" fmla="*/ 29538 w 44302"/>
                <a:gd name="connsiteY9" fmla="*/ 23704 h 53334"/>
                <a:gd name="connsiteX10" fmla="*/ 14774 w 44302"/>
                <a:gd name="connsiteY10" fmla="*/ 23704 h 53334"/>
                <a:gd name="connsiteX11" fmla="*/ 5906 w 44302"/>
                <a:gd name="connsiteY11" fmla="*/ 14815 h 53334"/>
                <a:gd name="connsiteX12" fmla="*/ 14774 w 44302"/>
                <a:gd name="connsiteY12" fmla="*/ 5926 h 53334"/>
                <a:gd name="connsiteX13" fmla="*/ 44303 w 44302"/>
                <a:gd name="connsiteY13" fmla="*/ 5926 h 53334"/>
                <a:gd name="connsiteX14" fmla="*/ 44303 w 44302"/>
                <a:gd name="connsiteY14" fmla="*/ 0 h 53334"/>
                <a:gd name="connsiteX15" fmla="*/ 14774 w 44302"/>
                <a:gd name="connsiteY15" fmla="*/ 0 h 53334"/>
                <a:gd name="connsiteX16" fmla="*/ 0 w 44302"/>
                <a:gd name="connsiteY16" fmla="*/ 14815 h 5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302" h="53334">
                  <a:moveTo>
                    <a:pt x="0" y="14815"/>
                  </a:moveTo>
                  <a:cubicBezTo>
                    <a:pt x="0" y="25185"/>
                    <a:pt x="5175" y="29630"/>
                    <a:pt x="14774" y="29630"/>
                  </a:cubicBezTo>
                  <a:lnTo>
                    <a:pt x="29538" y="29630"/>
                  </a:lnTo>
                  <a:cubicBezTo>
                    <a:pt x="35444" y="29630"/>
                    <a:pt x="38397" y="32593"/>
                    <a:pt x="38397" y="38519"/>
                  </a:cubicBezTo>
                  <a:cubicBezTo>
                    <a:pt x="38397" y="44445"/>
                    <a:pt x="35444" y="47408"/>
                    <a:pt x="29538" y="47408"/>
                  </a:cubicBezTo>
                  <a:lnTo>
                    <a:pt x="0" y="47408"/>
                  </a:lnTo>
                  <a:lnTo>
                    <a:pt x="0" y="53334"/>
                  </a:lnTo>
                  <a:lnTo>
                    <a:pt x="29538" y="53334"/>
                  </a:lnTo>
                  <a:cubicBezTo>
                    <a:pt x="39878" y="53334"/>
                    <a:pt x="44303" y="48149"/>
                    <a:pt x="44303" y="38519"/>
                  </a:cubicBezTo>
                  <a:cubicBezTo>
                    <a:pt x="44303" y="28889"/>
                    <a:pt x="39137" y="23704"/>
                    <a:pt x="29538" y="23704"/>
                  </a:cubicBezTo>
                  <a:lnTo>
                    <a:pt x="14774" y="23704"/>
                  </a:lnTo>
                  <a:cubicBezTo>
                    <a:pt x="8859" y="23704"/>
                    <a:pt x="5906" y="20741"/>
                    <a:pt x="5906" y="14815"/>
                  </a:cubicBezTo>
                  <a:cubicBezTo>
                    <a:pt x="5906" y="8889"/>
                    <a:pt x="8859" y="5926"/>
                    <a:pt x="14774" y="5926"/>
                  </a:cubicBezTo>
                  <a:lnTo>
                    <a:pt x="44303" y="5926"/>
                  </a:lnTo>
                  <a:lnTo>
                    <a:pt x="44303" y="0"/>
                  </a:lnTo>
                  <a:lnTo>
                    <a:pt x="14774" y="0"/>
                  </a:lnTo>
                  <a:cubicBezTo>
                    <a:pt x="5175" y="0"/>
                    <a:pt x="0" y="5185"/>
                    <a:pt x="0" y="14815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86" name="Freeform 1268">
              <a:extLst>
                <a:ext uri="{FF2B5EF4-FFF2-40B4-BE49-F238E27FC236}">
                  <a16:creationId xmlns:a16="http://schemas.microsoft.com/office/drawing/2014/main" id="{FD8F9566-8311-18C1-DB3B-F9D36036556F}"/>
                </a:ext>
              </a:extLst>
            </p:cNvPr>
            <p:cNvSpPr/>
            <p:nvPr/>
          </p:nvSpPr>
          <p:spPr>
            <a:xfrm>
              <a:off x="10026743" y="5372140"/>
              <a:ext cx="5907" cy="54815"/>
            </a:xfrm>
            <a:custGeom>
              <a:avLst/>
              <a:gdLst>
                <a:gd name="connsiteX0" fmla="*/ 0 w 5907"/>
                <a:gd name="connsiteY0" fmla="*/ 0 h 54815"/>
                <a:gd name="connsiteX1" fmla="*/ 5907 w 5907"/>
                <a:gd name="connsiteY1" fmla="*/ 0 h 54815"/>
                <a:gd name="connsiteX2" fmla="*/ 5907 w 5907"/>
                <a:gd name="connsiteY2" fmla="*/ 54816 h 54815"/>
                <a:gd name="connsiteX3" fmla="*/ 0 w 5907"/>
                <a:gd name="connsiteY3" fmla="*/ 54816 h 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07" h="54815">
                  <a:moveTo>
                    <a:pt x="0" y="0"/>
                  </a:moveTo>
                  <a:lnTo>
                    <a:pt x="5907" y="0"/>
                  </a:lnTo>
                  <a:lnTo>
                    <a:pt x="5907" y="54816"/>
                  </a:lnTo>
                  <a:lnTo>
                    <a:pt x="0" y="5481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87" name="Freeform 1269">
              <a:extLst>
                <a:ext uri="{FF2B5EF4-FFF2-40B4-BE49-F238E27FC236}">
                  <a16:creationId xmlns:a16="http://schemas.microsoft.com/office/drawing/2014/main" id="{D2F6A51E-DD2B-855C-8F9C-B51D491693EF}"/>
                </a:ext>
              </a:extLst>
            </p:cNvPr>
            <p:cNvSpPr/>
            <p:nvPr/>
          </p:nvSpPr>
          <p:spPr>
            <a:xfrm>
              <a:off x="10048154" y="5372140"/>
              <a:ext cx="48736" cy="54815"/>
            </a:xfrm>
            <a:custGeom>
              <a:avLst/>
              <a:gdLst>
                <a:gd name="connsiteX0" fmla="*/ 14764 w 48736"/>
                <a:gd name="connsiteY0" fmla="*/ 54815 h 54815"/>
                <a:gd name="connsiteX1" fmla="*/ 33963 w 48736"/>
                <a:gd name="connsiteY1" fmla="*/ 54815 h 54815"/>
                <a:gd name="connsiteX2" fmla="*/ 48737 w 48736"/>
                <a:gd name="connsiteY2" fmla="*/ 40001 h 54815"/>
                <a:gd name="connsiteX3" fmla="*/ 48737 w 48736"/>
                <a:gd name="connsiteY3" fmla="*/ 15556 h 54815"/>
                <a:gd name="connsiteX4" fmla="*/ 33963 w 48736"/>
                <a:gd name="connsiteY4" fmla="*/ 0 h 54815"/>
                <a:gd name="connsiteX5" fmla="*/ 14764 w 48736"/>
                <a:gd name="connsiteY5" fmla="*/ 0 h 54815"/>
                <a:gd name="connsiteX6" fmla="*/ 0 w 48736"/>
                <a:gd name="connsiteY6" fmla="*/ 14815 h 54815"/>
                <a:gd name="connsiteX7" fmla="*/ 0 w 48736"/>
                <a:gd name="connsiteY7" fmla="*/ 39260 h 54815"/>
                <a:gd name="connsiteX8" fmla="*/ 14764 w 48736"/>
                <a:gd name="connsiteY8" fmla="*/ 54075 h 54815"/>
                <a:gd name="connsiteX9" fmla="*/ 14764 w 48736"/>
                <a:gd name="connsiteY9" fmla="*/ 54815 h 54815"/>
                <a:gd name="connsiteX10" fmla="*/ 5165 w 48736"/>
                <a:gd name="connsiteY10" fmla="*/ 15556 h 54815"/>
                <a:gd name="connsiteX11" fmla="*/ 14024 w 48736"/>
                <a:gd name="connsiteY11" fmla="*/ 6667 h 54815"/>
                <a:gd name="connsiteX12" fmla="*/ 33222 w 48736"/>
                <a:gd name="connsiteY12" fmla="*/ 6667 h 54815"/>
                <a:gd name="connsiteX13" fmla="*/ 42090 w 48736"/>
                <a:gd name="connsiteY13" fmla="*/ 15556 h 54815"/>
                <a:gd name="connsiteX14" fmla="*/ 42090 w 48736"/>
                <a:gd name="connsiteY14" fmla="*/ 40001 h 54815"/>
                <a:gd name="connsiteX15" fmla="*/ 33222 w 48736"/>
                <a:gd name="connsiteY15" fmla="*/ 48890 h 54815"/>
                <a:gd name="connsiteX16" fmla="*/ 14024 w 48736"/>
                <a:gd name="connsiteY16" fmla="*/ 48890 h 54815"/>
                <a:gd name="connsiteX17" fmla="*/ 5165 w 48736"/>
                <a:gd name="connsiteY17" fmla="*/ 40001 h 54815"/>
                <a:gd name="connsiteX18" fmla="*/ 5165 w 48736"/>
                <a:gd name="connsiteY18" fmla="*/ 15556 h 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8736" h="54815">
                  <a:moveTo>
                    <a:pt x="14764" y="54815"/>
                  </a:moveTo>
                  <a:lnTo>
                    <a:pt x="33963" y="54815"/>
                  </a:lnTo>
                  <a:cubicBezTo>
                    <a:pt x="44303" y="54815"/>
                    <a:pt x="48737" y="49631"/>
                    <a:pt x="48737" y="40001"/>
                  </a:cubicBezTo>
                  <a:lnTo>
                    <a:pt x="48737" y="15556"/>
                  </a:lnTo>
                  <a:cubicBezTo>
                    <a:pt x="48737" y="5185"/>
                    <a:pt x="43562" y="0"/>
                    <a:pt x="33963" y="0"/>
                  </a:cubicBezTo>
                  <a:lnTo>
                    <a:pt x="14764" y="0"/>
                  </a:lnTo>
                  <a:cubicBezTo>
                    <a:pt x="4434" y="0"/>
                    <a:pt x="0" y="5185"/>
                    <a:pt x="0" y="14815"/>
                  </a:cubicBezTo>
                  <a:lnTo>
                    <a:pt x="0" y="39260"/>
                  </a:lnTo>
                  <a:cubicBezTo>
                    <a:pt x="0" y="49631"/>
                    <a:pt x="5165" y="54075"/>
                    <a:pt x="14764" y="54075"/>
                  </a:cubicBezTo>
                  <a:lnTo>
                    <a:pt x="14764" y="54815"/>
                  </a:lnTo>
                  <a:close/>
                  <a:moveTo>
                    <a:pt x="5165" y="15556"/>
                  </a:moveTo>
                  <a:cubicBezTo>
                    <a:pt x="5165" y="9630"/>
                    <a:pt x="8118" y="6667"/>
                    <a:pt x="14024" y="6667"/>
                  </a:cubicBezTo>
                  <a:lnTo>
                    <a:pt x="33222" y="6667"/>
                  </a:lnTo>
                  <a:cubicBezTo>
                    <a:pt x="39137" y="6667"/>
                    <a:pt x="42090" y="9630"/>
                    <a:pt x="42090" y="15556"/>
                  </a:cubicBezTo>
                  <a:lnTo>
                    <a:pt x="42090" y="40001"/>
                  </a:lnTo>
                  <a:cubicBezTo>
                    <a:pt x="42090" y="45927"/>
                    <a:pt x="39137" y="48890"/>
                    <a:pt x="33222" y="48890"/>
                  </a:cubicBezTo>
                  <a:lnTo>
                    <a:pt x="14024" y="48890"/>
                  </a:lnTo>
                  <a:cubicBezTo>
                    <a:pt x="8118" y="48890"/>
                    <a:pt x="5165" y="45927"/>
                    <a:pt x="5165" y="40001"/>
                  </a:cubicBezTo>
                  <a:lnTo>
                    <a:pt x="5165" y="1555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88" name="Freeform 1270">
              <a:extLst>
                <a:ext uri="{FF2B5EF4-FFF2-40B4-BE49-F238E27FC236}">
                  <a16:creationId xmlns:a16="http://schemas.microsoft.com/office/drawing/2014/main" id="{AE172D62-E541-EA84-8A4C-F5491E86BB43}"/>
                </a:ext>
              </a:extLst>
            </p:cNvPr>
            <p:cNvSpPr/>
            <p:nvPr/>
          </p:nvSpPr>
          <p:spPr>
            <a:xfrm>
              <a:off x="10112395" y="5372140"/>
              <a:ext cx="44302" cy="54075"/>
            </a:xfrm>
            <a:custGeom>
              <a:avLst/>
              <a:gdLst>
                <a:gd name="connsiteX0" fmla="*/ 29538 w 44302"/>
                <a:gd name="connsiteY0" fmla="*/ 0 h 54075"/>
                <a:gd name="connsiteX1" fmla="*/ 14764 w 44302"/>
                <a:gd name="connsiteY1" fmla="*/ 0 h 54075"/>
                <a:gd name="connsiteX2" fmla="*/ 0 w 44302"/>
                <a:gd name="connsiteY2" fmla="*/ 14815 h 54075"/>
                <a:gd name="connsiteX3" fmla="*/ 0 w 44302"/>
                <a:gd name="connsiteY3" fmla="*/ 54075 h 54075"/>
                <a:gd name="connsiteX4" fmla="*/ 5906 w 44302"/>
                <a:gd name="connsiteY4" fmla="*/ 54075 h 54075"/>
                <a:gd name="connsiteX5" fmla="*/ 5906 w 44302"/>
                <a:gd name="connsiteY5" fmla="*/ 14815 h 54075"/>
                <a:gd name="connsiteX6" fmla="*/ 14764 w 44302"/>
                <a:gd name="connsiteY6" fmla="*/ 5926 h 54075"/>
                <a:gd name="connsiteX7" fmla="*/ 29538 w 44302"/>
                <a:gd name="connsiteY7" fmla="*/ 5926 h 54075"/>
                <a:gd name="connsiteX8" fmla="*/ 38397 w 44302"/>
                <a:gd name="connsiteY8" fmla="*/ 14815 h 54075"/>
                <a:gd name="connsiteX9" fmla="*/ 38397 w 44302"/>
                <a:gd name="connsiteY9" fmla="*/ 54075 h 54075"/>
                <a:gd name="connsiteX10" fmla="*/ 44303 w 44302"/>
                <a:gd name="connsiteY10" fmla="*/ 54075 h 54075"/>
                <a:gd name="connsiteX11" fmla="*/ 44303 w 44302"/>
                <a:gd name="connsiteY11" fmla="*/ 14815 h 54075"/>
                <a:gd name="connsiteX12" fmla="*/ 28798 w 44302"/>
                <a:gd name="connsiteY12" fmla="*/ 0 h 54075"/>
                <a:gd name="connsiteX13" fmla="*/ 29538 w 44302"/>
                <a:gd name="connsiteY13" fmla="*/ 0 h 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302" h="54075">
                  <a:moveTo>
                    <a:pt x="29538" y="0"/>
                  </a:moveTo>
                  <a:lnTo>
                    <a:pt x="14764" y="0"/>
                  </a:lnTo>
                  <a:cubicBezTo>
                    <a:pt x="4425" y="0"/>
                    <a:pt x="0" y="5185"/>
                    <a:pt x="0" y="14815"/>
                  </a:cubicBezTo>
                  <a:lnTo>
                    <a:pt x="0" y="54075"/>
                  </a:lnTo>
                  <a:lnTo>
                    <a:pt x="5906" y="54075"/>
                  </a:lnTo>
                  <a:lnTo>
                    <a:pt x="5906" y="14815"/>
                  </a:lnTo>
                  <a:cubicBezTo>
                    <a:pt x="5906" y="8890"/>
                    <a:pt x="8859" y="5926"/>
                    <a:pt x="14764" y="5926"/>
                  </a:cubicBezTo>
                  <a:lnTo>
                    <a:pt x="29538" y="5926"/>
                  </a:lnTo>
                  <a:cubicBezTo>
                    <a:pt x="35444" y="5926"/>
                    <a:pt x="38397" y="8890"/>
                    <a:pt x="38397" y="14815"/>
                  </a:cubicBezTo>
                  <a:lnTo>
                    <a:pt x="38397" y="54075"/>
                  </a:lnTo>
                  <a:lnTo>
                    <a:pt x="44303" y="54075"/>
                  </a:lnTo>
                  <a:lnTo>
                    <a:pt x="44303" y="14815"/>
                  </a:lnTo>
                  <a:cubicBezTo>
                    <a:pt x="44303" y="5185"/>
                    <a:pt x="39137" y="0"/>
                    <a:pt x="28798" y="0"/>
                  </a:cubicBezTo>
                  <a:lnTo>
                    <a:pt x="29538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89" name="Freeform 1271">
              <a:extLst>
                <a:ext uri="{FF2B5EF4-FFF2-40B4-BE49-F238E27FC236}">
                  <a16:creationId xmlns:a16="http://schemas.microsoft.com/office/drawing/2014/main" id="{94961F78-8991-1D08-C1DD-0C6D47C60906}"/>
                </a:ext>
              </a:extLst>
            </p:cNvPr>
            <p:cNvSpPr/>
            <p:nvPr/>
          </p:nvSpPr>
          <p:spPr>
            <a:xfrm>
              <a:off x="9509858" y="5458068"/>
              <a:ext cx="44302" cy="53334"/>
            </a:xfrm>
            <a:custGeom>
              <a:avLst/>
              <a:gdLst>
                <a:gd name="connsiteX0" fmla="*/ 44303 w 44302"/>
                <a:gd name="connsiteY0" fmla="*/ 38519 h 53334"/>
                <a:gd name="connsiteX1" fmla="*/ 29538 w 44302"/>
                <a:gd name="connsiteY1" fmla="*/ 23704 h 53334"/>
                <a:gd name="connsiteX2" fmla="*/ 14764 w 44302"/>
                <a:gd name="connsiteY2" fmla="*/ 23704 h 53334"/>
                <a:gd name="connsiteX3" fmla="*/ 5906 w 44302"/>
                <a:gd name="connsiteY3" fmla="*/ 14814 h 53334"/>
                <a:gd name="connsiteX4" fmla="*/ 14764 w 44302"/>
                <a:gd name="connsiteY4" fmla="*/ 5925 h 53334"/>
                <a:gd name="connsiteX5" fmla="*/ 44303 w 44302"/>
                <a:gd name="connsiteY5" fmla="*/ 5925 h 53334"/>
                <a:gd name="connsiteX6" fmla="*/ 44303 w 44302"/>
                <a:gd name="connsiteY6" fmla="*/ 0 h 53334"/>
                <a:gd name="connsiteX7" fmla="*/ 14764 w 44302"/>
                <a:gd name="connsiteY7" fmla="*/ 0 h 53334"/>
                <a:gd name="connsiteX8" fmla="*/ 0 w 44302"/>
                <a:gd name="connsiteY8" fmla="*/ 14814 h 53334"/>
                <a:gd name="connsiteX9" fmla="*/ 14764 w 44302"/>
                <a:gd name="connsiteY9" fmla="*/ 29629 h 53334"/>
                <a:gd name="connsiteX10" fmla="*/ 29538 w 44302"/>
                <a:gd name="connsiteY10" fmla="*/ 29629 h 53334"/>
                <a:gd name="connsiteX11" fmla="*/ 38397 w 44302"/>
                <a:gd name="connsiteY11" fmla="*/ 38519 h 53334"/>
                <a:gd name="connsiteX12" fmla="*/ 29538 w 44302"/>
                <a:gd name="connsiteY12" fmla="*/ 47408 h 53334"/>
                <a:gd name="connsiteX13" fmla="*/ 0 w 44302"/>
                <a:gd name="connsiteY13" fmla="*/ 47408 h 53334"/>
                <a:gd name="connsiteX14" fmla="*/ 0 w 44302"/>
                <a:gd name="connsiteY14" fmla="*/ 53334 h 53334"/>
                <a:gd name="connsiteX15" fmla="*/ 29538 w 44302"/>
                <a:gd name="connsiteY15" fmla="*/ 53334 h 53334"/>
                <a:gd name="connsiteX16" fmla="*/ 44303 w 44302"/>
                <a:gd name="connsiteY16" fmla="*/ 38519 h 5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302" h="53334">
                  <a:moveTo>
                    <a:pt x="44303" y="38519"/>
                  </a:moveTo>
                  <a:cubicBezTo>
                    <a:pt x="44303" y="28148"/>
                    <a:pt x="39137" y="23704"/>
                    <a:pt x="29538" y="23704"/>
                  </a:cubicBezTo>
                  <a:lnTo>
                    <a:pt x="14764" y="23704"/>
                  </a:lnTo>
                  <a:cubicBezTo>
                    <a:pt x="8859" y="23704"/>
                    <a:pt x="5906" y="20741"/>
                    <a:pt x="5906" y="14814"/>
                  </a:cubicBezTo>
                  <a:cubicBezTo>
                    <a:pt x="5906" y="8889"/>
                    <a:pt x="8859" y="5925"/>
                    <a:pt x="14764" y="5925"/>
                  </a:cubicBezTo>
                  <a:lnTo>
                    <a:pt x="44303" y="5925"/>
                  </a:lnTo>
                  <a:lnTo>
                    <a:pt x="44303" y="0"/>
                  </a:lnTo>
                  <a:lnTo>
                    <a:pt x="14764" y="0"/>
                  </a:lnTo>
                  <a:cubicBezTo>
                    <a:pt x="5165" y="0"/>
                    <a:pt x="0" y="5184"/>
                    <a:pt x="0" y="14814"/>
                  </a:cubicBezTo>
                  <a:cubicBezTo>
                    <a:pt x="0" y="24445"/>
                    <a:pt x="5165" y="29629"/>
                    <a:pt x="14764" y="29629"/>
                  </a:cubicBezTo>
                  <a:lnTo>
                    <a:pt x="29538" y="29629"/>
                  </a:lnTo>
                  <a:cubicBezTo>
                    <a:pt x="35444" y="29629"/>
                    <a:pt x="38397" y="32593"/>
                    <a:pt x="38397" y="38519"/>
                  </a:cubicBezTo>
                  <a:cubicBezTo>
                    <a:pt x="38397" y="44445"/>
                    <a:pt x="35444" y="47408"/>
                    <a:pt x="29538" y="47408"/>
                  </a:cubicBezTo>
                  <a:lnTo>
                    <a:pt x="0" y="47408"/>
                  </a:lnTo>
                  <a:lnTo>
                    <a:pt x="0" y="53334"/>
                  </a:lnTo>
                  <a:lnTo>
                    <a:pt x="29538" y="53334"/>
                  </a:lnTo>
                  <a:cubicBezTo>
                    <a:pt x="39878" y="53334"/>
                    <a:pt x="44303" y="48149"/>
                    <a:pt x="44303" y="38519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90" name="Freeform 1272">
              <a:extLst>
                <a:ext uri="{FF2B5EF4-FFF2-40B4-BE49-F238E27FC236}">
                  <a16:creationId xmlns:a16="http://schemas.microsoft.com/office/drawing/2014/main" id="{BB7FE7FA-D8AD-3283-A136-D074D5617095}"/>
                </a:ext>
              </a:extLst>
            </p:cNvPr>
            <p:cNvSpPr/>
            <p:nvPr/>
          </p:nvSpPr>
          <p:spPr>
            <a:xfrm>
              <a:off x="9568934" y="5457327"/>
              <a:ext cx="44302" cy="54075"/>
            </a:xfrm>
            <a:custGeom>
              <a:avLst/>
              <a:gdLst>
                <a:gd name="connsiteX0" fmla="*/ 38397 w 44302"/>
                <a:gd name="connsiteY0" fmla="*/ 14815 h 54075"/>
                <a:gd name="connsiteX1" fmla="*/ 38397 w 44302"/>
                <a:gd name="connsiteY1" fmla="*/ 14815 h 54075"/>
                <a:gd name="connsiteX2" fmla="*/ 29529 w 44302"/>
                <a:gd name="connsiteY2" fmla="*/ 23704 h 54075"/>
                <a:gd name="connsiteX3" fmla="*/ 14764 w 44302"/>
                <a:gd name="connsiteY3" fmla="*/ 23704 h 54075"/>
                <a:gd name="connsiteX4" fmla="*/ 5906 w 44302"/>
                <a:gd name="connsiteY4" fmla="*/ 14815 h 54075"/>
                <a:gd name="connsiteX5" fmla="*/ 5906 w 44302"/>
                <a:gd name="connsiteY5" fmla="*/ 0 h 54075"/>
                <a:gd name="connsiteX6" fmla="*/ 0 w 44302"/>
                <a:gd name="connsiteY6" fmla="*/ 0 h 54075"/>
                <a:gd name="connsiteX7" fmla="*/ 0 w 44302"/>
                <a:gd name="connsiteY7" fmla="*/ 14815 h 54075"/>
                <a:gd name="connsiteX8" fmla="*/ 14764 w 44302"/>
                <a:gd name="connsiteY8" fmla="*/ 29630 h 54075"/>
                <a:gd name="connsiteX9" fmla="*/ 19198 w 44302"/>
                <a:gd name="connsiteY9" fmla="*/ 29630 h 54075"/>
                <a:gd name="connsiteX10" fmla="*/ 19198 w 44302"/>
                <a:gd name="connsiteY10" fmla="*/ 54075 h 54075"/>
                <a:gd name="connsiteX11" fmla="*/ 25104 w 44302"/>
                <a:gd name="connsiteY11" fmla="*/ 54075 h 54075"/>
                <a:gd name="connsiteX12" fmla="*/ 25104 w 44302"/>
                <a:gd name="connsiteY12" fmla="*/ 29630 h 54075"/>
                <a:gd name="connsiteX13" fmla="*/ 29529 w 44302"/>
                <a:gd name="connsiteY13" fmla="*/ 29630 h 54075"/>
                <a:gd name="connsiteX14" fmla="*/ 44303 w 44302"/>
                <a:gd name="connsiteY14" fmla="*/ 14815 h 54075"/>
                <a:gd name="connsiteX15" fmla="*/ 44303 w 44302"/>
                <a:gd name="connsiteY15" fmla="*/ 0 h 54075"/>
                <a:gd name="connsiteX16" fmla="*/ 38397 w 44302"/>
                <a:gd name="connsiteY16" fmla="*/ 0 h 54075"/>
                <a:gd name="connsiteX17" fmla="*/ 38397 w 44302"/>
                <a:gd name="connsiteY17" fmla="*/ 14815 h 54075"/>
                <a:gd name="connsiteX18" fmla="*/ 38397 w 44302"/>
                <a:gd name="connsiteY18" fmla="*/ 14815 h 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4302" h="54075">
                  <a:moveTo>
                    <a:pt x="38397" y="14815"/>
                  </a:moveTo>
                  <a:lnTo>
                    <a:pt x="38397" y="14815"/>
                  </a:lnTo>
                  <a:cubicBezTo>
                    <a:pt x="38397" y="20741"/>
                    <a:pt x="35444" y="23704"/>
                    <a:pt x="29529" y="23704"/>
                  </a:cubicBezTo>
                  <a:lnTo>
                    <a:pt x="14764" y="23704"/>
                  </a:lnTo>
                  <a:cubicBezTo>
                    <a:pt x="8859" y="23704"/>
                    <a:pt x="5906" y="20741"/>
                    <a:pt x="5906" y="14815"/>
                  </a:cubicBezTo>
                  <a:lnTo>
                    <a:pt x="5906" y="0"/>
                  </a:lnTo>
                  <a:lnTo>
                    <a:pt x="0" y="0"/>
                  </a:lnTo>
                  <a:lnTo>
                    <a:pt x="0" y="14815"/>
                  </a:lnTo>
                  <a:cubicBezTo>
                    <a:pt x="0" y="25186"/>
                    <a:pt x="5165" y="29630"/>
                    <a:pt x="14764" y="29630"/>
                  </a:cubicBezTo>
                  <a:lnTo>
                    <a:pt x="19198" y="29630"/>
                  </a:lnTo>
                  <a:lnTo>
                    <a:pt x="19198" y="54075"/>
                  </a:lnTo>
                  <a:lnTo>
                    <a:pt x="25104" y="54075"/>
                  </a:lnTo>
                  <a:lnTo>
                    <a:pt x="25104" y="29630"/>
                  </a:lnTo>
                  <a:lnTo>
                    <a:pt x="29529" y="29630"/>
                  </a:lnTo>
                  <a:cubicBezTo>
                    <a:pt x="39868" y="29630"/>
                    <a:pt x="44303" y="24445"/>
                    <a:pt x="44303" y="14815"/>
                  </a:cubicBezTo>
                  <a:lnTo>
                    <a:pt x="44303" y="0"/>
                  </a:lnTo>
                  <a:lnTo>
                    <a:pt x="38397" y="0"/>
                  </a:lnTo>
                  <a:lnTo>
                    <a:pt x="38397" y="14815"/>
                  </a:lnTo>
                  <a:lnTo>
                    <a:pt x="38397" y="1481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91" name="Freeform 1273">
              <a:extLst>
                <a:ext uri="{FF2B5EF4-FFF2-40B4-BE49-F238E27FC236}">
                  <a16:creationId xmlns:a16="http://schemas.microsoft.com/office/drawing/2014/main" id="{1093549D-4030-6FF0-3052-62A1A2E2014B}"/>
                </a:ext>
              </a:extLst>
            </p:cNvPr>
            <p:cNvSpPr/>
            <p:nvPr/>
          </p:nvSpPr>
          <p:spPr>
            <a:xfrm>
              <a:off x="9629482" y="5458068"/>
              <a:ext cx="44302" cy="53334"/>
            </a:xfrm>
            <a:custGeom>
              <a:avLst/>
              <a:gdLst>
                <a:gd name="connsiteX0" fmla="*/ 44303 w 44302"/>
                <a:gd name="connsiteY0" fmla="*/ 38519 h 53334"/>
                <a:gd name="connsiteX1" fmla="*/ 29529 w 44302"/>
                <a:gd name="connsiteY1" fmla="*/ 23704 h 53334"/>
                <a:gd name="connsiteX2" fmla="*/ 14764 w 44302"/>
                <a:gd name="connsiteY2" fmla="*/ 23704 h 53334"/>
                <a:gd name="connsiteX3" fmla="*/ 5906 w 44302"/>
                <a:gd name="connsiteY3" fmla="*/ 14814 h 53334"/>
                <a:gd name="connsiteX4" fmla="*/ 14764 w 44302"/>
                <a:gd name="connsiteY4" fmla="*/ 5925 h 53334"/>
                <a:gd name="connsiteX5" fmla="*/ 44303 w 44302"/>
                <a:gd name="connsiteY5" fmla="*/ 5925 h 53334"/>
                <a:gd name="connsiteX6" fmla="*/ 44303 w 44302"/>
                <a:gd name="connsiteY6" fmla="*/ 0 h 53334"/>
                <a:gd name="connsiteX7" fmla="*/ 14764 w 44302"/>
                <a:gd name="connsiteY7" fmla="*/ 0 h 53334"/>
                <a:gd name="connsiteX8" fmla="*/ 0 w 44302"/>
                <a:gd name="connsiteY8" fmla="*/ 14814 h 53334"/>
                <a:gd name="connsiteX9" fmla="*/ 14764 w 44302"/>
                <a:gd name="connsiteY9" fmla="*/ 29629 h 53334"/>
                <a:gd name="connsiteX10" fmla="*/ 29529 w 44302"/>
                <a:gd name="connsiteY10" fmla="*/ 29629 h 53334"/>
                <a:gd name="connsiteX11" fmla="*/ 38397 w 44302"/>
                <a:gd name="connsiteY11" fmla="*/ 38519 h 53334"/>
                <a:gd name="connsiteX12" fmla="*/ 29529 w 44302"/>
                <a:gd name="connsiteY12" fmla="*/ 47408 h 53334"/>
                <a:gd name="connsiteX13" fmla="*/ 0 w 44302"/>
                <a:gd name="connsiteY13" fmla="*/ 47408 h 53334"/>
                <a:gd name="connsiteX14" fmla="*/ 0 w 44302"/>
                <a:gd name="connsiteY14" fmla="*/ 53334 h 53334"/>
                <a:gd name="connsiteX15" fmla="*/ 29529 w 44302"/>
                <a:gd name="connsiteY15" fmla="*/ 53334 h 53334"/>
                <a:gd name="connsiteX16" fmla="*/ 44303 w 44302"/>
                <a:gd name="connsiteY16" fmla="*/ 38519 h 5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302" h="53334">
                  <a:moveTo>
                    <a:pt x="44303" y="38519"/>
                  </a:moveTo>
                  <a:cubicBezTo>
                    <a:pt x="44303" y="28148"/>
                    <a:pt x="39128" y="23704"/>
                    <a:pt x="29529" y="23704"/>
                  </a:cubicBezTo>
                  <a:lnTo>
                    <a:pt x="14764" y="23704"/>
                  </a:lnTo>
                  <a:cubicBezTo>
                    <a:pt x="8859" y="23704"/>
                    <a:pt x="5906" y="20741"/>
                    <a:pt x="5906" y="14814"/>
                  </a:cubicBezTo>
                  <a:cubicBezTo>
                    <a:pt x="5906" y="8889"/>
                    <a:pt x="8859" y="5925"/>
                    <a:pt x="14764" y="5925"/>
                  </a:cubicBezTo>
                  <a:lnTo>
                    <a:pt x="44303" y="5925"/>
                  </a:lnTo>
                  <a:lnTo>
                    <a:pt x="44303" y="0"/>
                  </a:lnTo>
                  <a:lnTo>
                    <a:pt x="14764" y="0"/>
                  </a:lnTo>
                  <a:cubicBezTo>
                    <a:pt x="5165" y="0"/>
                    <a:pt x="0" y="5184"/>
                    <a:pt x="0" y="14814"/>
                  </a:cubicBezTo>
                  <a:cubicBezTo>
                    <a:pt x="0" y="24445"/>
                    <a:pt x="5165" y="29629"/>
                    <a:pt x="14764" y="29629"/>
                  </a:cubicBezTo>
                  <a:lnTo>
                    <a:pt x="29529" y="29629"/>
                  </a:lnTo>
                  <a:cubicBezTo>
                    <a:pt x="35444" y="29629"/>
                    <a:pt x="38397" y="32593"/>
                    <a:pt x="38397" y="38519"/>
                  </a:cubicBezTo>
                  <a:cubicBezTo>
                    <a:pt x="38397" y="44445"/>
                    <a:pt x="35444" y="47408"/>
                    <a:pt x="29529" y="47408"/>
                  </a:cubicBezTo>
                  <a:lnTo>
                    <a:pt x="0" y="47408"/>
                  </a:lnTo>
                  <a:lnTo>
                    <a:pt x="0" y="53334"/>
                  </a:lnTo>
                  <a:lnTo>
                    <a:pt x="29529" y="53334"/>
                  </a:lnTo>
                  <a:cubicBezTo>
                    <a:pt x="39869" y="53334"/>
                    <a:pt x="44303" y="48149"/>
                    <a:pt x="44303" y="38519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92" name="Freeform 1274">
              <a:extLst>
                <a:ext uri="{FF2B5EF4-FFF2-40B4-BE49-F238E27FC236}">
                  <a16:creationId xmlns:a16="http://schemas.microsoft.com/office/drawing/2014/main" id="{779E0FC6-8D50-A945-328A-B3D385B3FF0B}"/>
                </a:ext>
              </a:extLst>
            </p:cNvPr>
            <p:cNvSpPr/>
            <p:nvPr/>
          </p:nvSpPr>
          <p:spPr>
            <a:xfrm>
              <a:off x="9688549" y="5456586"/>
              <a:ext cx="45043" cy="54816"/>
            </a:xfrm>
            <a:custGeom>
              <a:avLst/>
              <a:gdLst>
                <a:gd name="connsiteX0" fmla="*/ 19198 w 45043"/>
                <a:gd name="connsiteY0" fmla="*/ 54816 h 54816"/>
                <a:gd name="connsiteX1" fmla="*/ 25104 w 45043"/>
                <a:gd name="connsiteY1" fmla="*/ 54816 h 54816"/>
                <a:gd name="connsiteX2" fmla="*/ 25104 w 45043"/>
                <a:gd name="connsiteY2" fmla="*/ 6667 h 54816"/>
                <a:gd name="connsiteX3" fmla="*/ 45043 w 45043"/>
                <a:gd name="connsiteY3" fmla="*/ 6667 h 54816"/>
                <a:gd name="connsiteX4" fmla="*/ 45043 w 45043"/>
                <a:gd name="connsiteY4" fmla="*/ 0 h 54816"/>
                <a:gd name="connsiteX5" fmla="*/ 0 w 45043"/>
                <a:gd name="connsiteY5" fmla="*/ 0 h 54816"/>
                <a:gd name="connsiteX6" fmla="*/ 0 w 45043"/>
                <a:gd name="connsiteY6" fmla="*/ 6667 h 54816"/>
                <a:gd name="connsiteX7" fmla="*/ 19198 w 45043"/>
                <a:gd name="connsiteY7" fmla="*/ 6667 h 54816"/>
                <a:gd name="connsiteX8" fmla="*/ 19198 w 45043"/>
                <a:gd name="connsiteY8" fmla="*/ 54816 h 5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43" h="54816">
                  <a:moveTo>
                    <a:pt x="19198" y="54816"/>
                  </a:moveTo>
                  <a:lnTo>
                    <a:pt x="25104" y="54816"/>
                  </a:lnTo>
                  <a:lnTo>
                    <a:pt x="25104" y="6667"/>
                  </a:lnTo>
                  <a:lnTo>
                    <a:pt x="45043" y="6667"/>
                  </a:lnTo>
                  <a:lnTo>
                    <a:pt x="45043" y="0"/>
                  </a:lnTo>
                  <a:lnTo>
                    <a:pt x="0" y="0"/>
                  </a:lnTo>
                  <a:lnTo>
                    <a:pt x="0" y="6667"/>
                  </a:lnTo>
                  <a:lnTo>
                    <a:pt x="19198" y="6667"/>
                  </a:lnTo>
                  <a:lnTo>
                    <a:pt x="19198" y="5481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93" name="Freeform 1275">
              <a:extLst>
                <a:ext uri="{FF2B5EF4-FFF2-40B4-BE49-F238E27FC236}">
                  <a16:creationId xmlns:a16="http://schemas.microsoft.com/office/drawing/2014/main" id="{D67B18C8-49F1-90A1-6ED1-F46959CD74C2}"/>
                </a:ext>
              </a:extLst>
            </p:cNvPr>
            <p:cNvSpPr/>
            <p:nvPr/>
          </p:nvSpPr>
          <p:spPr>
            <a:xfrm>
              <a:off x="9748366" y="5458068"/>
              <a:ext cx="44302" cy="54815"/>
            </a:xfrm>
            <a:custGeom>
              <a:avLst/>
              <a:gdLst>
                <a:gd name="connsiteX0" fmla="*/ 44303 w 44302"/>
                <a:gd name="connsiteY0" fmla="*/ 53334 h 54815"/>
                <a:gd name="connsiteX1" fmla="*/ 44303 w 44302"/>
                <a:gd name="connsiteY1" fmla="*/ 47408 h 54815"/>
                <a:gd name="connsiteX2" fmla="*/ 14764 w 44302"/>
                <a:gd name="connsiteY2" fmla="*/ 47408 h 54815"/>
                <a:gd name="connsiteX3" fmla="*/ 5906 w 44302"/>
                <a:gd name="connsiteY3" fmla="*/ 38519 h 54815"/>
                <a:gd name="connsiteX4" fmla="*/ 5906 w 44302"/>
                <a:gd name="connsiteY4" fmla="*/ 29629 h 54815"/>
                <a:gd name="connsiteX5" fmla="*/ 44303 w 44302"/>
                <a:gd name="connsiteY5" fmla="*/ 29629 h 54815"/>
                <a:gd name="connsiteX6" fmla="*/ 44303 w 44302"/>
                <a:gd name="connsiteY6" fmla="*/ 23704 h 54815"/>
                <a:gd name="connsiteX7" fmla="*/ 5906 w 44302"/>
                <a:gd name="connsiteY7" fmla="*/ 23704 h 54815"/>
                <a:gd name="connsiteX8" fmla="*/ 5906 w 44302"/>
                <a:gd name="connsiteY8" fmla="*/ 14814 h 54815"/>
                <a:gd name="connsiteX9" fmla="*/ 14764 w 44302"/>
                <a:gd name="connsiteY9" fmla="*/ 5925 h 54815"/>
                <a:gd name="connsiteX10" fmla="*/ 44303 w 44302"/>
                <a:gd name="connsiteY10" fmla="*/ 5925 h 54815"/>
                <a:gd name="connsiteX11" fmla="*/ 44303 w 44302"/>
                <a:gd name="connsiteY11" fmla="*/ 0 h 54815"/>
                <a:gd name="connsiteX12" fmla="*/ 14764 w 44302"/>
                <a:gd name="connsiteY12" fmla="*/ 0 h 54815"/>
                <a:gd name="connsiteX13" fmla="*/ 0 w 44302"/>
                <a:gd name="connsiteY13" fmla="*/ 15555 h 54815"/>
                <a:gd name="connsiteX14" fmla="*/ 0 w 44302"/>
                <a:gd name="connsiteY14" fmla="*/ 40000 h 54815"/>
                <a:gd name="connsiteX15" fmla="*/ 14764 w 44302"/>
                <a:gd name="connsiteY15" fmla="*/ 54815 h 54815"/>
                <a:gd name="connsiteX16" fmla="*/ 44303 w 44302"/>
                <a:gd name="connsiteY16" fmla="*/ 54815 h 54815"/>
                <a:gd name="connsiteX17" fmla="*/ 44303 w 44302"/>
                <a:gd name="connsiteY17" fmla="*/ 53334 h 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302" h="54815">
                  <a:moveTo>
                    <a:pt x="44303" y="53334"/>
                  </a:moveTo>
                  <a:lnTo>
                    <a:pt x="44303" y="47408"/>
                  </a:lnTo>
                  <a:lnTo>
                    <a:pt x="14764" y="47408"/>
                  </a:lnTo>
                  <a:cubicBezTo>
                    <a:pt x="8859" y="47408"/>
                    <a:pt x="5906" y="44445"/>
                    <a:pt x="5906" y="38519"/>
                  </a:cubicBezTo>
                  <a:lnTo>
                    <a:pt x="5906" y="29629"/>
                  </a:lnTo>
                  <a:lnTo>
                    <a:pt x="44303" y="29629"/>
                  </a:lnTo>
                  <a:lnTo>
                    <a:pt x="44303" y="23704"/>
                  </a:lnTo>
                  <a:lnTo>
                    <a:pt x="5906" y="23704"/>
                  </a:lnTo>
                  <a:lnTo>
                    <a:pt x="5906" y="14814"/>
                  </a:lnTo>
                  <a:cubicBezTo>
                    <a:pt x="5906" y="8889"/>
                    <a:pt x="8859" y="5925"/>
                    <a:pt x="14764" y="5925"/>
                  </a:cubicBezTo>
                  <a:lnTo>
                    <a:pt x="44303" y="5925"/>
                  </a:lnTo>
                  <a:lnTo>
                    <a:pt x="44303" y="0"/>
                  </a:lnTo>
                  <a:lnTo>
                    <a:pt x="14764" y="0"/>
                  </a:lnTo>
                  <a:cubicBezTo>
                    <a:pt x="4425" y="0"/>
                    <a:pt x="0" y="5184"/>
                    <a:pt x="0" y="15555"/>
                  </a:cubicBezTo>
                  <a:lnTo>
                    <a:pt x="0" y="40000"/>
                  </a:lnTo>
                  <a:cubicBezTo>
                    <a:pt x="0" y="50371"/>
                    <a:pt x="5165" y="54815"/>
                    <a:pt x="14764" y="54815"/>
                  </a:cubicBezTo>
                  <a:lnTo>
                    <a:pt x="44303" y="54815"/>
                  </a:lnTo>
                  <a:lnTo>
                    <a:pt x="44303" y="5333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94" name="Freeform 1276">
              <a:extLst>
                <a:ext uri="{FF2B5EF4-FFF2-40B4-BE49-F238E27FC236}">
                  <a16:creationId xmlns:a16="http://schemas.microsoft.com/office/drawing/2014/main" id="{9E6087B4-1BEB-725D-39A1-06F7B295090C}"/>
                </a:ext>
              </a:extLst>
            </p:cNvPr>
            <p:cNvSpPr/>
            <p:nvPr/>
          </p:nvSpPr>
          <p:spPr>
            <a:xfrm>
              <a:off x="9809645" y="5456586"/>
              <a:ext cx="62029" cy="54075"/>
            </a:xfrm>
            <a:custGeom>
              <a:avLst/>
              <a:gdLst>
                <a:gd name="connsiteX0" fmla="*/ 47265 w 62029"/>
                <a:gd name="connsiteY0" fmla="*/ 0 h 54075"/>
                <a:gd name="connsiteX1" fmla="*/ 42831 w 62029"/>
                <a:gd name="connsiteY1" fmla="*/ 0 h 54075"/>
                <a:gd name="connsiteX2" fmla="*/ 31020 w 62029"/>
                <a:gd name="connsiteY2" fmla="*/ 4444 h 54075"/>
                <a:gd name="connsiteX3" fmla="*/ 19198 w 62029"/>
                <a:gd name="connsiteY3" fmla="*/ 0 h 54075"/>
                <a:gd name="connsiteX4" fmla="*/ 14774 w 62029"/>
                <a:gd name="connsiteY4" fmla="*/ 0 h 54075"/>
                <a:gd name="connsiteX5" fmla="*/ 0 w 62029"/>
                <a:gd name="connsiteY5" fmla="*/ 14815 h 54075"/>
                <a:gd name="connsiteX6" fmla="*/ 0 w 62029"/>
                <a:gd name="connsiteY6" fmla="*/ 54075 h 54075"/>
                <a:gd name="connsiteX7" fmla="*/ 5915 w 62029"/>
                <a:gd name="connsiteY7" fmla="*/ 54075 h 54075"/>
                <a:gd name="connsiteX8" fmla="*/ 5915 w 62029"/>
                <a:gd name="connsiteY8" fmla="*/ 14815 h 54075"/>
                <a:gd name="connsiteX9" fmla="*/ 14774 w 62029"/>
                <a:gd name="connsiteY9" fmla="*/ 5926 h 54075"/>
                <a:gd name="connsiteX10" fmla="*/ 19198 w 62029"/>
                <a:gd name="connsiteY10" fmla="*/ 5926 h 54075"/>
                <a:gd name="connsiteX11" fmla="*/ 28067 w 62029"/>
                <a:gd name="connsiteY11" fmla="*/ 14815 h 54075"/>
                <a:gd name="connsiteX12" fmla="*/ 28067 w 62029"/>
                <a:gd name="connsiteY12" fmla="*/ 54075 h 54075"/>
                <a:gd name="connsiteX13" fmla="*/ 33972 w 62029"/>
                <a:gd name="connsiteY13" fmla="*/ 54075 h 54075"/>
                <a:gd name="connsiteX14" fmla="*/ 33972 w 62029"/>
                <a:gd name="connsiteY14" fmla="*/ 14815 h 54075"/>
                <a:gd name="connsiteX15" fmla="*/ 42831 w 62029"/>
                <a:gd name="connsiteY15" fmla="*/ 5926 h 54075"/>
                <a:gd name="connsiteX16" fmla="*/ 47265 w 62029"/>
                <a:gd name="connsiteY16" fmla="*/ 5926 h 54075"/>
                <a:gd name="connsiteX17" fmla="*/ 56124 w 62029"/>
                <a:gd name="connsiteY17" fmla="*/ 14815 h 54075"/>
                <a:gd name="connsiteX18" fmla="*/ 56124 w 62029"/>
                <a:gd name="connsiteY18" fmla="*/ 54075 h 54075"/>
                <a:gd name="connsiteX19" fmla="*/ 62029 w 62029"/>
                <a:gd name="connsiteY19" fmla="*/ 54075 h 54075"/>
                <a:gd name="connsiteX20" fmla="*/ 62029 w 62029"/>
                <a:gd name="connsiteY20" fmla="*/ 14815 h 54075"/>
                <a:gd name="connsiteX21" fmla="*/ 46524 w 62029"/>
                <a:gd name="connsiteY21" fmla="*/ 0 h 54075"/>
                <a:gd name="connsiteX22" fmla="*/ 47265 w 62029"/>
                <a:gd name="connsiteY22" fmla="*/ 0 h 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029" h="54075">
                  <a:moveTo>
                    <a:pt x="47265" y="0"/>
                  </a:moveTo>
                  <a:lnTo>
                    <a:pt x="42831" y="0"/>
                  </a:lnTo>
                  <a:cubicBezTo>
                    <a:pt x="36925" y="0"/>
                    <a:pt x="33232" y="1482"/>
                    <a:pt x="31020" y="4444"/>
                  </a:cubicBezTo>
                  <a:cubicBezTo>
                    <a:pt x="28798" y="1482"/>
                    <a:pt x="24373" y="0"/>
                    <a:pt x="19198" y="0"/>
                  </a:cubicBezTo>
                  <a:lnTo>
                    <a:pt x="14774" y="0"/>
                  </a:lnTo>
                  <a:cubicBezTo>
                    <a:pt x="4434" y="0"/>
                    <a:pt x="0" y="5185"/>
                    <a:pt x="0" y="14815"/>
                  </a:cubicBezTo>
                  <a:lnTo>
                    <a:pt x="0" y="54075"/>
                  </a:lnTo>
                  <a:lnTo>
                    <a:pt x="5915" y="54075"/>
                  </a:lnTo>
                  <a:lnTo>
                    <a:pt x="5915" y="14815"/>
                  </a:lnTo>
                  <a:cubicBezTo>
                    <a:pt x="5915" y="8890"/>
                    <a:pt x="8868" y="5926"/>
                    <a:pt x="14774" y="5926"/>
                  </a:cubicBezTo>
                  <a:lnTo>
                    <a:pt x="19198" y="5926"/>
                  </a:lnTo>
                  <a:cubicBezTo>
                    <a:pt x="25114" y="5926"/>
                    <a:pt x="28067" y="8890"/>
                    <a:pt x="28067" y="14815"/>
                  </a:cubicBezTo>
                  <a:lnTo>
                    <a:pt x="28067" y="54075"/>
                  </a:lnTo>
                  <a:lnTo>
                    <a:pt x="33972" y="54075"/>
                  </a:lnTo>
                  <a:lnTo>
                    <a:pt x="33972" y="14815"/>
                  </a:lnTo>
                  <a:cubicBezTo>
                    <a:pt x="33972" y="8890"/>
                    <a:pt x="36925" y="5926"/>
                    <a:pt x="42831" y="5926"/>
                  </a:cubicBezTo>
                  <a:lnTo>
                    <a:pt x="47265" y="5926"/>
                  </a:lnTo>
                  <a:cubicBezTo>
                    <a:pt x="53171" y="5926"/>
                    <a:pt x="56124" y="8890"/>
                    <a:pt x="56124" y="14815"/>
                  </a:cubicBezTo>
                  <a:lnTo>
                    <a:pt x="56124" y="54075"/>
                  </a:lnTo>
                  <a:lnTo>
                    <a:pt x="62029" y="54075"/>
                  </a:lnTo>
                  <a:lnTo>
                    <a:pt x="62029" y="14815"/>
                  </a:lnTo>
                  <a:cubicBezTo>
                    <a:pt x="62029" y="5185"/>
                    <a:pt x="56124" y="0"/>
                    <a:pt x="46524" y="0"/>
                  </a:cubicBezTo>
                  <a:lnTo>
                    <a:pt x="47265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95" name="Freeform 1277">
              <a:extLst>
                <a:ext uri="{FF2B5EF4-FFF2-40B4-BE49-F238E27FC236}">
                  <a16:creationId xmlns:a16="http://schemas.microsoft.com/office/drawing/2014/main" id="{8EEDD40C-59FB-3119-B129-02C33AD3FDF9}"/>
                </a:ext>
              </a:extLst>
            </p:cNvPr>
            <p:cNvSpPr/>
            <p:nvPr/>
          </p:nvSpPr>
          <p:spPr>
            <a:xfrm>
              <a:off x="8335061" y="5163988"/>
              <a:ext cx="739878" cy="614825"/>
            </a:xfrm>
            <a:custGeom>
              <a:avLst/>
              <a:gdLst>
                <a:gd name="connsiteX0" fmla="*/ 452640 w 739878"/>
                <a:gd name="connsiteY0" fmla="*/ 114817 h 614825"/>
                <a:gd name="connsiteX1" fmla="*/ 739878 w 739878"/>
                <a:gd name="connsiteY1" fmla="*/ 241485 h 614825"/>
                <a:gd name="connsiteX2" fmla="*/ 381754 w 739878"/>
                <a:gd name="connsiteY2" fmla="*/ 0 h 614825"/>
                <a:gd name="connsiteX3" fmla="*/ 0 w 739878"/>
                <a:gd name="connsiteY3" fmla="*/ 370377 h 614825"/>
                <a:gd name="connsiteX4" fmla="*/ 94516 w 739878"/>
                <a:gd name="connsiteY4" fmla="*/ 614825 h 614825"/>
                <a:gd name="connsiteX5" fmla="*/ 70887 w 739878"/>
                <a:gd name="connsiteY5" fmla="*/ 485194 h 614825"/>
                <a:gd name="connsiteX6" fmla="*/ 452640 w 739878"/>
                <a:gd name="connsiteY6" fmla="*/ 114817 h 61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9878" h="614825">
                  <a:moveTo>
                    <a:pt x="452640" y="114817"/>
                  </a:moveTo>
                  <a:cubicBezTo>
                    <a:pt x="567093" y="114817"/>
                    <a:pt x="669730" y="163707"/>
                    <a:pt x="739878" y="241485"/>
                  </a:cubicBezTo>
                  <a:cubicBezTo>
                    <a:pt x="685975" y="100002"/>
                    <a:pt x="545678" y="0"/>
                    <a:pt x="381754" y="0"/>
                  </a:cubicBezTo>
                  <a:cubicBezTo>
                    <a:pt x="217829" y="0"/>
                    <a:pt x="0" y="165929"/>
                    <a:pt x="0" y="370377"/>
                  </a:cubicBezTo>
                  <a:cubicBezTo>
                    <a:pt x="0" y="574824"/>
                    <a:pt x="36182" y="549639"/>
                    <a:pt x="94516" y="614825"/>
                  </a:cubicBezTo>
                  <a:cubicBezTo>
                    <a:pt x="79009" y="574084"/>
                    <a:pt x="70887" y="531120"/>
                    <a:pt x="70887" y="485194"/>
                  </a:cubicBezTo>
                  <a:cubicBezTo>
                    <a:pt x="70887" y="280746"/>
                    <a:pt x="242195" y="114817"/>
                    <a:pt x="452640" y="114817"/>
                  </a:cubicBezTo>
                  <a:close/>
                </a:path>
              </a:pathLst>
            </a:custGeom>
            <a:solidFill>
              <a:srgbClr val="EEB74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96" name="Freeform 1278">
              <a:extLst>
                <a:ext uri="{FF2B5EF4-FFF2-40B4-BE49-F238E27FC236}">
                  <a16:creationId xmlns:a16="http://schemas.microsoft.com/office/drawing/2014/main" id="{7B6E9EA3-28E2-A9F6-4481-4F6EC8649AC2}"/>
                </a:ext>
              </a:extLst>
            </p:cNvPr>
            <p:cNvSpPr/>
            <p:nvPr/>
          </p:nvSpPr>
          <p:spPr>
            <a:xfrm>
              <a:off x="8644452" y="5320996"/>
              <a:ext cx="454918" cy="536336"/>
            </a:xfrm>
            <a:custGeom>
              <a:avLst/>
              <a:gdLst>
                <a:gd name="connsiteX0" fmla="*/ 321943 w 454918"/>
                <a:gd name="connsiteY0" fmla="*/ 42255 h 536336"/>
                <a:gd name="connsiteX1" fmla="*/ 0 w 454918"/>
                <a:gd name="connsiteY1" fmla="*/ 56329 h 536336"/>
                <a:gd name="connsiteX2" fmla="*/ 231120 w 454918"/>
                <a:gd name="connsiteY2" fmla="*/ 86700 h 536336"/>
                <a:gd name="connsiteX3" fmla="*/ 319728 w 454918"/>
                <a:gd name="connsiteY3" fmla="*/ 464484 h 536336"/>
                <a:gd name="connsiteX4" fmla="*/ 252533 w 454918"/>
                <a:gd name="connsiteY4" fmla="*/ 536337 h 536336"/>
                <a:gd name="connsiteX5" fmla="*/ 411289 w 454918"/>
                <a:gd name="connsiteY5" fmla="*/ 420039 h 536336"/>
                <a:gd name="connsiteX6" fmla="*/ 322681 w 454918"/>
                <a:gd name="connsiteY6" fmla="*/ 42255 h 536336"/>
                <a:gd name="connsiteX7" fmla="*/ 321943 w 454918"/>
                <a:gd name="connsiteY7" fmla="*/ 42255 h 536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4918" h="536336">
                  <a:moveTo>
                    <a:pt x="321943" y="42255"/>
                  </a:moveTo>
                  <a:cubicBezTo>
                    <a:pt x="219304" y="-20709"/>
                    <a:pt x="90823" y="-11079"/>
                    <a:pt x="0" y="56329"/>
                  </a:cubicBezTo>
                  <a:cubicBezTo>
                    <a:pt x="75316" y="34848"/>
                    <a:pt x="159494" y="42996"/>
                    <a:pt x="231120" y="86700"/>
                  </a:cubicBezTo>
                  <a:cubicBezTo>
                    <a:pt x="363293" y="167442"/>
                    <a:pt x="402428" y="336334"/>
                    <a:pt x="319728" y="464484"/>
                  </a:cubicBezTo>
                  <a:cubicBezTo>
                    <a:pt x="301267" y="492633"/>
                    <a:pt x="278377" y="517078"/>
                    <a:pt x="252533" y="536337"/>
                  </a:cubicBezTo>
                  <a:cubicBezTo>
                    <a:pt x="316035" y="517819"/>
                    <a:pt x="372893" y="478558"/>
                    <a:pt x="411289" y="420039"/>
                  </a:cubicBezTo>
                  <a:cubicBezTo>
                    <a:pt x="494728" y="291889"/>
                    <a:pt x="454855" y="122997"/>
                    <a:pt x="322681" y="42255"/>
                  </a:cubicBezTo>
                  <a:lnTo>
                    <a:pt x="321943" y="42255"/>
                  </a:lnTo>
                  <a:close/>
                </a:path>
              </a:pathLst>
            </a:custGeom>
            <a:solidFill>
              <a:srgbClr val="408FD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97" name="Freeform 1279">
              <a:extLst>
                <a:ext uri="{FF2B5EF4-FFF2-40B4-BE49-F238E27FC236}">
                  <a16:creationId xmlns:a16="http://schemas.microsoft.com/office/drawing/2014/main" id="{311802C8-1B97-B154-298D-B66E4F17950E}"/>
                </a:ext>
              </a:extLst>
            </p:cNvPr>
            <p:cNvSpPr/>
            <p:nvPr/>
          </p:nvSpPr>
          <p:spPr>
            <a:xfrm>
              <a:off x="8515970" y="5555106"/>
              <a:ext cx="403046" cy="350242"/>
            </a:xfrm>
            <a:custGeom>
              <a:avLst/>
              <a:gdLst>
                <a:gd name="connsiteX0" fmla="*/ 340403 w 403046"/>
                <a:gd name="connsiteY0" fmla="*/ 0 h 350242"/>
                <a:gd name="connsiteX1" fmla="*/ 340403 w 403046"/>
                <a:gd name="connsiteY1" fmla="*/ 168893 h 350242"/>
                <a:gd name="connsiteX2" fmla="*/ 61287 w 403046"/>
                <a:gd name="connsiteY2" fmla="*/ 270376 h 350242"/>
                <a:gd name="connsiteX3" fmla="*/ 0 w 403046"/>
                <a:gd name="connsiteY3" fmla="*/ 229633 h 350242"/>
                <a:gd name="connsiteX4" fmla="*/ 104853 w 403046"/>
                <a:gd name="connsiteY4" fmla="*/ 331858 h 350242"/>
                <a:gd name="connsiteX5" fmla="*/ 383968 w 403046"/>
                <a:gd name="connsiteY5" fmla="*/ 230375 h 350242"/>
                <a:gd name="connsiteX6" fmla="*/ 340403 w 403046"/>
                <a:gd name="connsiteY6" fmla="*/ 741 h 350242"/>
                <a:gd name="connsiteX7" fmla="*/ 340403 w 403046"/>
                <a:gd name="connsiteY7" fmla="*/ 0 h 35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046" h="350242">
                  <a:moveTo>
                    <a:pt x="340403" y="0"/>
                  </a:moveTo>
                  <a:cubicBezTo>
                    <a:pt x="364770" y="51853"/>
                    <a:pt x="366247" y="113336"/>
                    <a:pt x="340403" y="168893"/>
                  </a:cubicBezTo>
                  <a:cubicBezTo>
                    <a:pt x="292407" y="271857"/>
                    <a:pt x="166879" y="317043"/>
                    <a:pt x="61287" y="270376"/>
                  </a:cubicBezTo>
                  <a:cubicBezTo>
                    <a:pt x="37658" y="260005"/>
                    <a:pt x="16983" y="245931"/>
                    <a:pt x="0" y="229633"/>
                  </a:cubicBezTo>
                  <a:cubicBezTo>
                    <a:pt x="19937" y="273338"/>
                    <a:pt x="56119" y="310376"/>
                    <a:pt x="104853" y="331858"/>
                  </a:cubicBezTo>
                  <a:cubicBezTo>
                    <a:pt x="210445" y="378525"/>
                    <a:pt x="335972" y="333339"/>
                    <a:pt x="383968" y="230375"/>
                  </a:cubicBezTo>
                  <a:cubicBezTo>
                    <a:pt x="421627" y="150373"/>
                    <a:pt x="401690" y="59261"/>
                    <a:pt x="340403" y="741"/>
                  </a:cubicBezTo>
                  <a:lnTo>
                    <a:pt x="340403" y="0"/>
                  </a:lnTo>
                  <a:close/>
                </a:path>
              </a:pathLst>
            </a:custGeom>
            <a:solidFill>
              <a:srgbClr val="EEB74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  <p:sp>
          <p:nvSpPr>
            <p:cNvPr id="698" name="Freeform 1280">
              <a:extLst>
                <a:ext uri="{FF2B5EF4-FFF2-40B4-BE49-F238E27FC236}">
                  <a16:creationId xmlns:a16="http://schemas.microsoft.com/office/drawing/2014/main" id="{C4117FA3-2823-ECB0-E148-7BB98516E630}"/>
                </a:ext>
              </a:extLst>
            </p:cNvPr>
            <p:cNvSpPr/>
            <p:nvPr/>
          </p:nvSpPr>
          <p:spPr>
            <a:xfrm>
              <a:off x="8490208" y="5456586"/>
              <a:ext cx="224391" cy="309408"/>
            </a:xfrm>
            <a:custGeom>
              <a:avLst/>
              <a:gdLst>
                <a:gd name="connsiteX0" fmla="*/ 224392 w 224391"/>
                <a:gd name="connsiteY0" fmla="*/ 296302 h 309408"/>
                <a:gd name="connsiteX1" fmla="*/ 101817 w 224391"/>
                <a:gd name="connsiteY1" fmla="*/ 250375 h 309408"/>
                <a:gd name="connsiteX2" fmla="*/ 104032 w 224391"/>
                <a:gd name="connsiteY2" fmla="*/ 31112 h 309408"/>
                <a:gd name="connsiteX3" fmla="*/ 150552 w 224391"/>
                <a:gd name="connsiteY3" fmla="*/ 0 h 309408"/>
                <a:gd name="connsiteX4" fmla="*/ 47914 w 224391"/>
                <a:gd name="connsiteY4" fmla="*/ 43705 h 309408"/>
                <a:gd name="connsiteX5" fmla="*/ 45699 w 224391"/>
                <a:gd name="connsiteY5" fmla="*/ 262967 h 309408"/>
                <a:gd name="connsiteX6" fmla="*/ 224392 w 224391"/>
                <a:gd name="connsiteY6" fmla="*/ 296302 h 309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391" h="309408">
                  <a:moveTo>
                    <a:pt x="224392" y="296302"/>
                  </a:moveTo>
                  <a:cubicBezTo>
                    <a:pt x="180088" y="298524"/>
                    <a:pt x="135046" y="282968"/>
                    <a:pt x="101817" y="250375"/>
                  </a:cubicBezTo>
                  <a:cubicBezTo>
                    <a:pt x="39792" y="189633"/>
                    <a:pt x="41268" y="91113"/>
                    <a:pt x="104032" y="31112"/>
                  </a:cubicBezTo>
                  <a:cubicBezTo>
                    <a:pt x="118063" y="17778"/>
                    <a:pt x="134307" y="7408"/>
                    <a:pt x="150552" y="0"/>
                  </a:cubicBezTo>
                  <a:cubicBezTo>
                    <a:pt x="112894" y="2222"/>
                    <a:pt x="76712" y="16297"/>
                    <a:pt x="47914" y="43705"/>
                  </a:cubicBezTo>
                  <a:cubicBezTo>
                    <a:pt x="-14850" y="103705"/>
                    <a:pt x="-16327" y="201485"/>
                    <a:pt x="45699" y="262967"/>
                  </a:cubicBezTo>
                  <a:cubicBezTo>
                    <a:pt x="93695" y="310376"/>
                    <a:pt x="165320" y="321487"/>
                    <a:pt x="224392" y="296302"/>
                  </a:cubicBezTo>
                  <a:close/>
                </a:path>
              </a:pathLst>
            </a:custGeom>
            <a:solidFill>
              <a:srgbClr val="408FD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A"/>
              </a:defPPr>
              <a:lvl1pPr marL="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4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33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20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07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94" algn="l" defTabSz="91437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A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A6034DA-E583-50A7-61A0-6536EE30A2D2}"/>
              </a:ext>
            </a:extLst>
          </p:cNvPr>
          <p:cNvSpPr txBox="1"/>
          <p:nvPr/>
        </p:nvSpPr>
        <p:spPr>
          <a:xfrm>
            <a:off x="565876" y="1190432"/>
            <a:ext cx="1116154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uk-UA" sz="1600"/>
              <a:t>АТ «Енергетична компанія України» (ЕКУ) – національна компанія, яка пропонує комплексні рішення з купівлі, продажу і управління енергоресурсами.</a:t>
            </a:r>
            <a:r>
              <a:rPr lang="en-US" sz="1600"/>
              <a:t> </a:t>
            </a:r>
            <a:r>
              <a:rPr lang="uk-UA" sz="1600" b="0">
                <a:latin typeface="Aptos"/>
                <a:ea typeface="Open Sans"/>
                <a:cs typeface="Open Sans"/>
              </a:rPr>
              <a:t>100% компанії належить державі. </a:t>
            </a:r>
          </a:p>
          <a:p>
            <a:pPr>
              <a:defRPr/>
            </a:pPr>
            <a:endParaRPr lang="uk-UA" sz="1600" b="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025161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B75AA-D91E-D4F7-0F6A-D7E38B18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:a16="http://schemas.microsoft.com/office/drawing/2014/main" id="{5AC942D8-8803-36B9-24EC-704D7F6E6677}"/>
              </a:ext>
            </a:extLst>
          </p:cNvPr>
          <p:cNvSpPr txBox="1">
            <a:spLocks/>
          </p:cNvSpPr>
          <p:nvPr/>
        </p:nvSpPr>
        <p:spPr>
          <a:xfrm>
            <a:off x="199101" y="3274474"/>
            <a:ext cx="8536382" cy="5482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727453" rtl="0" eaLnBrk="1" latinLnBrk="0" hangingPunct="1">
              <a:lnSpc>
                <a:spcPct val="100000"/>
              </a:lnSpc>
              <a:spcBef>
                <a:spcPts val="796"/>
              </a:spcBef>
              <a:buFont typeface="Arial" panose="020B0604020202020204" pitchFamily="34" charset="0"/>
              <a:buNone/>
              <a:tabLst/>
              <a:defRPr lang="en-GB" sz="2903" b="1" kern="1200" cap="none" baseline="0">
                <a:solidFill>
                  <a:srgbClr val="173A99"/>
                </a:solidFill>
                <a:latin typeface="+mj-lt"/>
                <a:ea typeface="+mj-ea"/>
                <a:cs typeface="+mj-cs"/>
              </a:defRPr>
            </a:lvl1pPr>
            <a:lvl2pPr marL="0" indent="0" algn="l" defTabSz="727453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1452" b="1" i="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727453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1114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0" indent="0" algn="l" defTabSz="727453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954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727453" rtl="0" eaLnBrk="1" latinLnBrk="0" hangingPunct="1">
              <a:lnSpc>
                <a:spcPct val="100000"/>
              </a:lnSpc>
              <a:spcBef>
                <a:spcPts val="397"/>
              </a:spcBef>
              <a:buFont typeface="Arial" panose="020B0604020202020204" pitchFamily="34" charset="0"/>
              <a:buNone/>
              <a:tabLst/>
              <a:defRPr sz="716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00496" indent="-181864" algn="l" defTabSz="727453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64222" indent="-181864" algn="l" defTabSz="727453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949" indent="-181864" algn="l" defTabSz="727453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91675" indent="-181864" algn="l" defTabSz="727453" rtl="0" eaLnBrk="1" latinLnBrk="0" hangingPunct="1">
              <a:lnSpc>
                <a:spcPct val="90000"/>
              </a:lnSpc>
              <a:spcBef>
                <a:spcPts val="397"/>
              </a:spcBef>
              <a:buFont typeface="Arial" panose="020B0604020202020204" pitchFamily="34" charset="0"/>
              <a:buChar char="•"/>
              <a:defRPr sz="14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noProof="0" dirty="0">
                <a:solidFill>
                  <a:schemeClr val="tx1"/>
                </a:solidFill>
              </a:rPr>
              <a:t>[</a:t>
            </a:r>
            <a:r>
              <a:rPr lang="uk-UA" sz="3200" noProof="0" dirty="0">
                <a:solidFill>
                  <a:schemeClr val="tx1"/>
                </a:solidFill>
              </a:rPr>
              <a:t>                                                      </a:t>
            </a:r>
            <a:r>
              <a:rPr lang="en-US" sz="3200" noProof="0" dirty="0">
                <a:solidFill>
                  <a:schemeClr val="tx1"/>
                </a:solidFill>
              </a:rPr>
              <a:t>                                 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uk-UA" sz="3200" dirty="0">
                <a:solidFill>
                  <a:schemeClr val="tx1"/>
                </a:solidFill>
              </a:rPr>
              <a:t>           </a:t>
            </a:r>
            <a:r>
              <a:rPr lang="en-US" sz="3200" noProof="0" dirty="0">
                <a:solidFill>
                  <a:schemeClr val="tx1"/>
                </a:solidFill>
              </a:rPr>
              <a:t>]</a:t>
            </a:r>
          </a:p>
        </p:txBody>
      </p:sp>
      <p:pic>
        <p:nvPicPr>
          <p:cNvPr id="4" name="Picture Placeholder 59" descr="A person looking at multiple computer screens&#10;&#10;Description automatically generated">
            <a:extLst>
              <a:ext uri="{FF2B5EF4-FFF2-40B4-BE49-F238E27FC236}">
                <a16:creationId xmlns:a16="http://schemas.microsoft.com/office/drawing/2014/main" id="{492944CE-9D2C-61C1-684C-D63B24678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0624" r="23253" b="8221"/>
          <a:stretch/>
        </p:blipFill>
        <p:spPr>
          <a:xfrm>
            <a:off x="9255235" y="0"/>
            <a:ext cx="2936765" cy="6877739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1913CC1A-D915-7F26-A04D-3FE5D5B5256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46605" y="3303049"/>
            <a:ext cx="8820229" cy="2188677"/>
          </a:xfrm>
        </p:spPr>
        <p:txBody>
          <a:bodyPr>
            <a:noAutofit/>
          </a:bodyPr>
          <a:lstStyle/>
          <a:p>
            <a:r>
              <a:rPr lang="uk-UA" sz="3200" noProof="0" dirty="0"/>
              <a:t>ОПЦІЯ: </a:t>
            </a:r>
            <a:r>
              <a:rPr lang="uk-UA" sz="3200" noProof="0" dirty="0">
                <a:latin typeface="Aptos Light" panose="020B0004020202020204" pitchFamily="34" charset="0"/>
              </a:rPr>
              <a:t>САМОСТІЙНА РОБОТА НА РИНКУ</a:t>
            </a:r>
            <a:endParaRPr lang="en-US" sz="3200" b="1" noProof="0" dirty="0">
              <a:solidFill>
                <a:schemeClr val="bg1">
                  <a:lumMod val="85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C300CD8-5818-C703-A9A7-62133C4BE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S" noProof="0" smtClean="0"/>
              <a:pPr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79799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18583305-6C66-B26F-5006-C54018A95AD3}"/>
              </a:ext>
            </a:extLst>
          </p:cNvPr>
          <p:cNvGrpSpPr/>
          <p:nvPr/>
        </p:nvGrpSpPr>
        <p:grpSpPr>
          <a:xfrm flipH="1">
            <a:off x="7713460" y="4319264"/>
            <a:ext cx="3813045" cy="2060222"/>
            <a:chOff x="667925" y="1872074"/>
            <a:chExt cx="3813045" cy="206022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6AECFBE-5BF8-715E-70A6-4069C0C8E775}"/>
                </a:ext>
              </a:extLst>
            </p:cNvPr>
            <p:cNvSpPr/>
            <p:nvPr/>
          </p:nvSpPr>
          <p:spPr>
            <a:xfrm>
              <a:off x="667925" y="1872074"/>
              <a:ext cx="3311407" cy="206022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F0C2FE6-0708-5EB5-CE2E-A470AF7D35B9}"/>
                </a:ext>
              </a:extLst>
            </p:cNvPr>
            <p:cNvSpPr/>
            <p:nvPr/>
          </p:nvSpPr>
          <p:spPr>
            <a:xfrm rot="4260000">
              <a:off x="3332451" y="2517961"/>
              <a:ext cx="1287277" cy="1009760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CE9887E-725F-23F2-0193-E5727F7CF1AF}"/>
              </a:ext>
            </a:extLst>
          </p:cNvPr>
          <p:cNvGrpSpPr/>
          <p:nvPr/>
        </p:nvGrpSpPr>
        <p:grpSpPr>
          <a:xfrm flipH="1">
            <a:off x="7174475" y="1962438"/>
            <a:ext cx="4352031" cy="2060222"/>
            <a:chOff x="667925" y="1872074"/>
            <a:chExt cx="4352031" cy="206022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89E44764-5232-3C99-ED43-ABC7025E9C6C}"/>
                </a:ext>
              </a:extLst>
            </p:cNvPr>
            <p:cNvSpPr/>
            <p:nvPr/>
          </p:nvSpPr>
          <p:spPr>
            <a:xfrm>
              <a:off x="667925" y="1872074"/>
              <a:ext cx="3311407" cy="206022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CA57E703-F86E-D6E6-8ABA-0B0C91D27EB8}"/>
                </a:ext>
              </a:extLst>
            </p:cNvPr>
            <p:cNvSpPr/>
            <p:nvPr/>
          </p:nvSpPr>
          <p:spPr>
            <a:xfrm rot="7380000">
              <a:off x="3606854" y="2411354"/>
              <a:ext cx="1255527" cy="1570676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E37C211-096D-0A73-7051-521503A76527}"/>
              </a:ext>
            </a:extLst>
          </p:cNvPr>
          <p:cNvGrpSpPr/>
          <p:nvPr/>
        </p:nvGrpSpPr>
        <p:grpSpPr>
          <a:xfrm>
            <a:off x="667924" y="4319264"/>
            <a:ext cx="3749532" cy="2060222"/>
            <a:chOff x="667925" y="1872074"/>
            <a:chExt cx="3749532" cy="206022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FFD2976-9D68-8355-81D7-4BB1D21A1954}"/>
                </a:ext>
              </a:extLst>
            </p:cNvPr>
            <p:cNvSpPr/>
            <p:nvPr/>
          </p:nvSpPr>
          <p:spPr>
            <a:xfrm>
              <a:off x="667925" y="1872074"/>
              <a:ext cx="3311407" cy="206022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DCF0B914-89EC-0787-6F4A-C29A8AA01F55}"/>
                </a:ext>
              </a:extLst>
            </p:cNvPr>
            <p:cNvSpPr/>
            <p:nvPr/>
          </p:nvSpPr>
          <p:spPr>
            <a:xfrm rot="4260000">
              <a:off x="3313917" y="2536527"/>
              <a:ext cx="1255527" cy="951552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71198EB-9518-8C79-4AB4-EF568357220F}"/>
              </a:ext>
            </a:extLst>
          </p:cNvPr>
          <p:cNvGrpSpPr/>
          <p:nvPr/>
        </p:nvGrpSpPr>
        <p:grpSpPr>
          <a:xfrm>
            <a:off x="667925" y="1962438"/>
            <a:ext cx="4310671" cy="2060222"/>
            <a:chOff x="667925" y="1872074"/>
            <a:chExt cx="4310671" cy="206022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543C545-D141-E8C2-EE5B-E451ADE76D9D}"/>
                </a:ext>
              </a:extLst>
            </p:cNvPr>
            <p:cNvSpPr/>
            <p:nvPr/>
          </p:nvSpPr>
          <p:spPr>
            <a:xfrm>
              <a:off x="667925" y="1872074"/>
              <a:ext cx="3311407" cy="206022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704B0A1B-108B-3F43-0197-C0540CFA91C7}"/>
                </a:ext>
              </a:extLst>
            </p:cNvPr>
            <p:cNvSpPr/>
            <p:nvPr/>
          </p:nvSpPr>
          <p:spPr>
            <a:xfrm rot="7380000">
              <a:off x="3567937" y="2329909"/>
              <a:ext cx="1255527" cy="1565791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FE10446-50D6-D451-667A-AE408BD7D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Управління розподіленою генерацією | </a:t>
            </a:r>
            <a:r>
              <a:rPr lang="en-US">
                <a:solidFill>
                  <a:schemeClr val="accent1"/>
                </a:solidFill>
              </a:rPr>
              <a:t>Самостійна робота</a:t>
            </a: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77D32E-49B0-30BD-8388-B3DFBC1D7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A" smtClean="0"/>
              <a:pPr/>
              <a:t>5</a:t>
            </a:fld>
            <a:endParaRPr lang="en-UA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711FFD8-B0CC-DA7E-896E-F117402DDC4C}"/>
              </a:ext>
            </a:extLst>
          </p:cNvPr>
          <p:cNvSpPr/>
          <p:nvPr/>
        </p:nvSpPr>
        <p:spPr>
          <a:xfrm>
            <a:off x="551961" y="1142999"/>
            <a:ext cx="11158205" cy="72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295" tIns="144000" rIns="74295" bIns="144000" rtlCol="0" anchor="t">
            <a:spAutoFit/>
          </a:bodyPr>
          <a:lstStyle/>
          <a:p>
            <a:pPr>
              <a:spcBef>
                <a:spcPts val="450"/>
              </a:spcBef>
              <a:spcAft>
                <a:spcPts val="750"/>
              </a:spcAft>
            </a:pPr>
            <a:r>
              <a:rPr lang="uk-UA" sz="1400">
                <a:solidFill>
                  <a:schemeClr val="tx1"/>
                </a:solidFill>
              </a:rPr>
              <a:t>Ефективна самостійна робота на енергоринку потребує с</a:t>
            </a:r>
            <a:r>
              <a:rPr lang="uk-UA" sz="1400" noProof="0">
                <a:solidFill>
                  <a:schemeClr val="tx1"/>
                </a:solidFill>
              </a:rPr>
              <a:t>творення нового функціоналу для управління генерацією, що вимагає значних ресурсів, часу та експертизи. Це складний процес із високими ризиками та без гарантії результату, особливо для невеликої генерації. </a:t>
            </a:r>
            <a:endParaRPr lang="en-US"/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F0664C7-B46A-76D6-3B76-225865885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67" y="4582988"/>
            <a:ext cx="2750983" cy="1687942"/>
          </a:xfrm>
          <a:prstGeom prst="rect">
            <a:avLst/>
          </a:prstGeom>
        </p:spPr>
      </p:pic>
      <p:pic>
        <p:nvPicPr>
          <p:cNvPr id="11" name="Picture 10" descr="A screenshot of a graph&#10;&#10;AI-generated content may be incorrect.">
            <a:extLst>
              <a:ext uri="{FF2B5EF4-FFF2-40B4-BE49-F238E27FC236}">
                <a16:creationId xmlns:a16="http://schemas.microsoft.com/office/drawing/2014/main" id="{9E14B48C-35B3-5A7A-32DF-7D16DFA20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699" y="2324933"/>
            <a:ext cx="2743811" cy="15379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DC7614-78F9-ED77-77BD-B7CEC7F3D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491" y="2259256"/>
            <a:ext cx="2758344" cy="1604048"/>
          </a:xfrm>
          <a:prstGeom prst="rect">
            <a:avLst/>
          </a:prstGeom>
        </p:spPr>
      </p:pic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C76FD3D-6FFD-7CE9-A8F6-EB249E3CFC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3325" r="14508" b="1881"/>
          <a:stretch/>
        </p:blipFill>
        <p:spPr>
          <a:xfrm>
            <a:off x="8442182" y="4701814"/>
            <a:ext cx="2748213" cy="1507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AD4147-681D-95F1-6FA4-22E5549BD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6983" y="3385038"/>
            <a:ext cx="3878035" cy="3472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935D20-C00F-1476-BCF3-A3FB4A4A9126}"/>
              </a:ext>
            </a:extLst>
          </p:cNvPr>
          <p:cNvSpPr txBox="1"/>
          <p:nvPr/>
        </p:nvSpPr>
        <p:spPr>
          <a:xfrm>
            <a:off x="2886839" y="4340592"/>
            <a:ext cx="78723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/>
              <a:t>РДН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7FD36-C831-0B63-8AA2-AE98118BCD0C}"/>
              </a:ext>
            </a:extLst>
          </p:cNvPr>
          <p:cNvSpPr txBox="1"/>
          <p:nvPr/>
        </p:nvSpPr>
        <p:spPr>
          <a:xfrm>
            <a:off x="2881547" y="1993738"/>
            <a:ext cx="78723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/>
              <a:t>ВДР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E2D17A-1B4F-991A-D491-5CA972B6FF7A}"/>
              </a:ext>
            </a:extLst>
          </p:cNvPr>
          <p:cNvSpPr txBox="1"/>
          <p:nvPr/>
        </p:nvSpPr>
        <p:spPr>
          <a:xfrm>
            <a:off x="8342547" y="4330009"/>
            <a:ext cx="283511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sz="1600" b="1" noProof="0"/>
              <a:t>Ринок допоміжних послуг</a:t>
            </a:r>
            <a:endParaRPr lang="uk-UA" noProof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DD88C8-780F-3189-425A-ABF489A0679C}"/>
              </a:ext>
            </a:extLst>
          </p:cNvPr>
          <p:cNvSpPr txBox="1"/>
          <p:nvPr/>
        </p:nvSpPr>
        <p:spPr>
          <a:xfrm>
            <a:off x="8342545" y="1999029"/>
            <a:ext cx="249644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sz="1600" b="1" noProof="0"/>
              <a:t>Балансуючий ринок</a:t>
            </a:r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407899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B1A06-5D48-41B7-B149-984D47B1F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id="{8B58811D-0956-0612-AE57-66A6A61A65D3}"/>
              </a:ext>
            </a:extLst>
          </p:cNvPr>
          <p:cNvSpPr/>
          <p:nvPr/>
        </p:nvSpPr>
        <p:spPr>
          <a:xfrm>
            <a:off x="7300913" y="2438400"/>
            <a:ext cx="1614487" cy="326231"/>
          </a:xfrm>
          <a:custGeom>
            <a:avLst/>
            <a:gdLst>
              <a:gd name="connsiteX0" fmla="*/ 0 w 1614487"/>
              <a:gd name="connsiteY0" fmla="*/ 0 h 326231"/>
              <a:gd name="connsiteX1" fmla="*/ 2381 w 1614487"/>
              <a:gd name="connsiteY1" fmla="*/ 326231 h 326231"/>
              <a:gd name="connsiteX2" fmla="*/ 1614487 w 1614487"/>
              <a:gd name="connsiteY2" fmla="*/ 321469 h 326231"/>
              <a:gd name="connsiteX3" fmla="*/ 1571625 w 1614487"/>
              <a:gd name="connsiteY3" fmla="*/ 228600 h 326231"/>
              <a:gd name="connsiteX4" fmla="*/ 1535906 w 1614487"/>
              <a:gd name="connsiteY4" fmla="*/ 164306 h 326231"/>
              <a:gd name="connsiteX5" fmla="*/ 1493043 w 1614487"/>
              <a:gd name="connsiteY5" fmla="*/ 150019 h 326231"/>
              <a:gd name="connsiteX6" fmla="*/ 1459706 w 1614487"/>
              <a:gd name="connsiteY6" fmla="*/ 145256 h 326231"/>
              <a:gd name="connsiteX7" fmla="*/ 1421606 w 1614487"/>
              <a:gd name="connsiteY7" fmla="*/ 157163 h 326231"/>
              <a:gd name="connsiteX8" fmla="*/ 1366837 w 1614487"/>
              <a:gd name="connsiteY8" fmla="*/ 176213 h 326231"/>
              <a:gd name="connsiteX9" fmla="*/ 1321593 w 1614487"/>
              <a:gd name="connsiteY9" fmla="*/ 169069 h 326231"/>
              <a:gd name="connsiteX10" fmla="*/ 1254918 w 1614487"/>
              <a:gd name="connsiteY10" fmla="*/ 138113 h 326231"/>
              <a:gd name="connsiteX11" fmla="*/ 1202531 w 1614487"/>
              <a:gd name="connsiteY11" fmla="*/ 109538 h 326231"/>
              <a:gd name="connsiteX12" fmla="*/ 1166812 w 1614487"/>
              <a:gd name="connsiteY12" fmla="*/ 95250 h 326231"/>
              <a:gd name="connsiteX13" fmla="*/ 1088231 w 1614487"/>
              <a:gd name="connsiteY13" fmla="*/ 121444 h 326231"/>
              <a:gd name="connsiteX14" fmla="*/ 1019175 w 1614487"/>
              <a:gd name="connsiteY14" fmla="*/ 169069 h 326231"/>
              <a:gd name="connsiteX15" fmla="*/ 928687 w 1614487"/>
              <a:gd name="connsiteY15" fmla="*/ 226219 h 326231"/>
              <a:gd name="connsiteX16" fmla="*/ 873918 w 1614487"/>
              <a:gd name="connsiteY16" fmla="*/ 276225 h 326231"/>
              <a:gd name="connsiteX17" fmla="*/ 833437 w 1614487"/>
              <a:gd name="connsiteY17" fmla="*/ 304800 h 326231"/>
              <a:gd name="connsiteX18" fmla="*/ 773906 w 1614487"/>
              <a:gd name="connsiteY18" fmla="*/ 321469 h 326231"/>
              <a:gd name="connsiteX19" fmla="*/ 709612 w 1614487"/>
              <a:gd name="connsiteY19" fmla="*/ 309563 h 326231"/>
              <a:gd name="connsiteX20" fmla="*/ 614362 w 1614487"/>
              <a:gd name="connsiteY20" fmla="*/ 240506 h 326231"/>
              <a:gd name="connsiteX21" fmla="*/ 569118 w 1614487"/>
              <a:gd name="connsiteY21" fmla="*/ 216694 h 326231"/>
              <a:gd name="connsiteX22" fmla="*/ 500062 w 1614487"/>
              <a:gd name="connsiteY22" fmla="*/ 207169 h 326231"/>
              <a:gd name="connsiteX23" fmla="*/ 440531 w 1614487"/>
              <a:gd name="connsiteY23" fmla="*/ 214313 h 326231"/>
              <a:gd name="connsiteX24" fmla="*/ 407193 w 1614487"/>
              <a:gd name="connsiteY24" fmla="*/ 207169 h 326231"/>
              <a:gd name="connsiteX25" fmla="*/ 345281 w 1614487"/>
              <a:gd name="connsiteY25" fmla="*/ 185738 h 326231"/>
              <a:gd name="connsiteX26" fmla="*/ 257175 w 1614487"/>
              <a:gd name="connsiteY26" fmla="*/ 135731 h 326231"/>
              <a:gd name="connsiteX27" fmla="*/ 183356 w 1614487"/>
              <a:gd name="connsiteY27" fmla="*/ 92869 h 326231"/>
              <a:gd name="connsiteX28" fmla="*/ 0 w 1614487"/>
              <a:gd name="connsiteY28" fmla="*/ 0 h 32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614487" h="326231">
                <a:moveTo>
                  <a:pt x="0" y="0"/>
                </a:moveTo>
                <a:cubicBezTo>
                  <a:pt x="794" y="108744"/>
                  <a:pt x="1587" y="217487"/>
                  <a:pt x="2381" y="326231"/>
                </a:cubicBezTo>
                <a:lnTo>
                  <a:pt x="1614487" y="321469"/>
                </a:lnTo>
                <a:lnTo>
                  <a:pt x="1571625" y="228600"/>
                </a:lnTo>
                <a:lnTo>
                  <a:pt x="1535906" y="164306"/>
                </a:lnTo>
                <a:lnTo>
                  <a:pt x="1493043" y="150019"/>
                </a:lnTo>
                <a:lnTo>
                  <a:pt x="1459706" y="145256"/>
                </a:lnTo>
                <a:lnTo>
                  <a:pt x="1421606" y="157163"/>
                </a:lnTo>
                <a:lnTo>
                  <a:pt x="1366837" y="176213"/>
                </a:lnTo>
                <a:lnTo>
                  <a:pt x="1321593" y="169069"/>
                </a:lnTo>
                <a:lnTo>
                  <a:pt x="1254918" y="138113"/>
                </a:lnTo>
                <a:lnTo>
                  <a:pt x="1202531" y="109538"/>
                </a:lnTo>
                <a:lnTo>
                  <a:pt x="1166812" y="95250"/>
                </a:lnTo>
                <a:lnTo>
                  <a:pt x="1088231" y="121444"/>
                </a:lnTo>
                <a:lnTo>
                  <a:pt x="1019175" y="169069"/>
                </a:lnTo>
                <a:lnTo>
                  <a:pt x="928687" y="226219"/>
                </a:lnTo>
                <a:lnTo>
                  <a:pt x="873918" y="276225"/>
                </a:lnTo>
                <a:lnTo>
                  <a:pt x="833437" y="304800"/>
                </a:lnTo>
                <a:lnTo>
                  <a:pt x="773906" y="321469"/>
                </a:lnTo>
                <a:lnTo>
                  <a:pt x="709612" y="309563"/>
                </a:lnTo>
                <a:lnTo>
                  <a:pt x="614362" y="240506"/>
                </a:lnTo>
                <a:lnTo>
                  <a:pt x="569118" y="216694"/>
                </a:lnTo>
                <a:lnTo>
                  <a:pt x="500062" y="207169"/>
                </a:lnTo>
                <a:lnTo>
                  <a:pt x="440531" y="214313"/>
                </a:lnTo>
                <a:lnTo>
                  <a:pt x="407193" y="207169"/>
                </a:lnTo>
                <a:lnTo>
                  <a:pt x="345281" y="185738"/>
                </a:lnTo>
                <a:lnTo>
                  <a:pt x="257175" y="135731"/>
                </a:lnTo>
                <a:lnTo>
                  <a:pt x="183356" y="92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EC82F169-DEBE-C19E-C989-AF1DA68D6E7B}"/>
              </a:ext>
            </a:extLst>
          </p:cNvPr>
          <p:cNvSpPr/>
          <p:nvPr/>
        </p:nvSpPr>
        <p:spPr>
          <a:xfrm>
            <a:off x="8913019" y="2762250"/>
            <a:ext cx="1195387" cy="297656"/>
          </a:xfrm>
          <a:custGeom>
            <a:avLst/>
            <a:gdLst>
              <a:gd name="connsiteX0" fmla="*/ 0 w 1195387"/>
              <a:gd name="connsiteY0" fmla="*/ 0 h 297656"/>
              <a:gd name="connsiteX1" fmla="*/ 42862 w 1195387"/>
              <a:gd name="connsiteY1" fmla="*/ 104775 h 297656"/>
              <a:gd name="connsiteX2" fmla="*/ 92869 w 1195387"/>
              <a:gd name="connsiteY2" fmla="*/ 221456 h 297656"/>
              <a:gd name="connsiteX3" fmla="*/ 138112 w 1195387"/>
              <a:gd name="connsiteY3" fmla="*/ 269081 h 297656"/>
              <a:gd name="connsiteX4" fmla="*/ 211931 w 1195387"/>
              <a:gd name="connsiteY4" fmla="*/ 297656 h 297656"/>
              <a:gd name="connsiteX5" fmla="*/ 288131 w 1195387"/>
              <a:gd name="connsiteY5" fmla="*/ 288131 h 297656"/>
              <a:gd name="connsiteX6" fmla="*/ 369094 w 1195387"/>
              <a:gd name="connsiteY6" fmla="*/ 290513 h 297656"/>
              <a:gd name="connsiteX7" fmla="*/ 557212 w 1195387"/>
              <a:gd name="connsiteY7" fmla="*/ 288131 h 297656"/>
              <a:gd name="connsiteX8" fmla="*/ 776287 w 1195387"/>
              <a:gd name="connsiteY8" fmla="*/ 292894 h 297656"/>
              <a:gd name="connsiteX9" fmla="*/ 828675 w 1195387"/>
              <a:gd name="connsiteY9" fmla="*/ 295275 h 297656"/>
              <a:gd name="connsiteX10" fmla="*/ 909637 w 1195387"/>
              <a:gd name="connsiteY10" fmla="*/ 283369 h 297656"/>
              <a:gd name="connsiteX11" fmla="*/ 983456 w 1195387"/>
              <a:gd name="connsiteY11" fmla="*/ 288131 h 297656"/>
              <a:gd name="connsiteX12" fmla="*/ 1047750 w 1195387"/>
              <a:gd name="connsiteY12" fmla="*/ 264319 h 297656"/>
              <a:gd name="connsiteX13" fmla="*/ 1104900 w 1195387"/>
              <a:gd name="connsiteY13" fmla="*/ 200025 h 297656"/>
              <a:gd name="connsiteX14" fmla="*/ 1159669 w 1195387"/>
              <a:gd name="connsiteY14" fmla="*/ 85725 h 297656"/>
              <a:gd name="connsiteX15" fmla="*/ 1195387 w 1195387"/>
              <a:gd name="connsiteY15" fmla="*/ 0 h 297656"/>
              <a:gd name="connsiteX16" fmla="*/ 0 w 1195387"/>
              <a:gd name="connsiteY16" fmla="*/ 0 h 29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95387" h="297656">
                <a:moveTo>
                  <a:pt x="0" y="0"/>
                </a:moveTo>
                <a:lnTo>
                  <a:pt x="42862" y="104775"/>
                </a:lnTo>
                <a:lnTo>
                  <a:pt x="92869" y="221456"/>
                </a:lnTo>
                <a:lnTo>
                  <a:pt x="138112" y="269081"/>
                </a:lnTo>
                <a:lnTo>
                  <a:pt x="211931" y="297656"/>
                </a:lnTo>
                <a:lnTo>
                  <a:pt x="288131" y="288131"/>
                </a:lnTo>
                <a:lnTo>
                  <a:pt x="369094" y="290513"/>
                </a:lnTo>
                <a:lnTo>
                  <a:pt x="557212" y="288131"/>
                </a:lnTo>
                <a:lnTo>
                  <a:pt x="776287" y="292894"/>
                </a:lnTo>
                <a:lnTo>
                  <a:pt x="828675" y="295275"/>
                </a:lnTo>
                <a:lnTo>
                  <a:pt x="909637" y="283369"/>
                </a:lnTo>
                <a:lnTo>
                  <a:pt x="983456" y="288131"/>
                </a:lnTo>
                <a:lnTo>
                  <a:pt x="1047750" y="264319"/>
                </a:lnTo>
                <a:lnTo>
                  <a:pt x="1104900" y="200025"/>
                </a:lnTo>
                <a:lnTo>
                  <a:pt x="1159669" y="85725"/>
                </a:lnTo>
                <a:lnTo>
                  <a:pt x="119538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5" name="Полилиния: фигура 44">
            <a:extLst>
              <a:ext uri="{FF2B5EF4-FFF2-40B4-BE49-F238E27FC236}">
                <a16:creationId xmlns:a16="http://schemas.microsoft.com/office/drawing/2014/main" id="{0AC371BC-BD07-E2C9-C77A-7C707BABDF66}"/>
              </a:ext>
            </a:extLst>
          </p:cNvPr>
          <p:cNvSpPr/>
          <p:nvPr/>
        </p:nvSpPr>
        <p:spPr>
          <a:xfrm>
            <a:off x="10322719" y="2166938"/>
            <a:ext cx="1393031" cy="595312"/>
          </a:xfrm>
          <a:custGeom>
            <a:avLst/>
            <a:gdLst>
              <a:gd name="connsiteX0" fmla="*/ 0 w 1393031"/>
              <a:gd name="connsiteY0" fmla="*/ 592931 h 595312"/>
              <a:gd name="connsiteX1" fmla="*/ 64294 w 1393031"/>
              <a:gd name="connsiteY1" fmla="*/ 454818 h 595312"/>
              <a:gd name="connsiteX2" fmla="*/ 114300 w 1393031"/>
              <a:gd name="connsiteY2" fmla="*/ 321468 h 595312"/>
              <a:gd name="connsiteX3" fmla="*/ 176212 w 1393031"/>
              <a:gd name="connsiteY3" fmla="*/ 152400 h 595312"/>
              <a:gd name="connsiteX4" fmla="*/ 228600 w 1393031"/>
              <a:gd name="connsiteY4" fmla="*/ 40481 h 595312"/>
              <a:gd name="connsiteX5" fmla="*/ 278606 w 1393031"/>
              <a:gd name="connsiteY5" fmla="*/ 4762 h 595312"/>
              <a:gd name="connsiteX6" fmla="*/ 309562 w 1393031"/>
              <a:gd name="connsiteY6" fmla="*/ 0 h 595312"/>
              <a:gd name="connsiteX7" fmla="*/ 359569 w 1393031"/>
              <a:gd name="connsiteY7" fmla="*/ 9525 h 595312"/>
              <a:gd name="connsiteX8" fmla="*/ 397669 w 1393031"/>
              <a:gd name="connsiteY8" fmla="*/ 19050 h 595312"/>
              <a:gd name="connsiteX9" fmla="*/ 416719 w 1393031"/>
              <a:gd name="connsiteY9" fmla="*/ 26193 h 595312"/>
              <a:gd name="connsiteX10" fmla="*/ 476250 w 1393031"/>
              <a:gd name="connsiteY10" fmla="*/ 30956 h 595312"/>
              <a:gd name="connsiteX11" fmla="*/ 597694 w 1393031"/>
              <a:gd name="connsiteY11" fmla="*/ 16668 h 595312"/>
              <a:gd name="connsiteX12" fmla="*/ 792956 w 1393031"/>
              <a:gd name="connsiteY12" fmla="*/ 19050 h 595312"/>
              <a:gd name="connsiteX13" fmla="*/ 926306 w 1393031"/>
              <a:gd name="connsiteY13" fmla="*/ 21431 h 595312"/>
              <a:gd name="connsiteX14" fmla="*/ 1007269 w 1393031"/>
              <a:gd name="connsiteY14" fmla="*/ 35718 h 595312"/>
              <a:gd name="connsiteX15" fmla="*/ 1085850 w 1393031"/>
              <a:gd name="connsiteY15" fmla="*/ 28575 h 595312"/>
              <a:gd name="connsiteX16" fmla="*/ 1150144 w 1393031"/>
              <a:gd name="connsiteY16" fmla="*/ 16668 h 595312"/>
              <a:gd name="connsiteX17" fmla="*/ 1176337 w 1393031"/>
              <a:gd name="connsiteY17" fmla="*/ 30956 h 595312"/>
              <a:gd name="connsiteX18" fmla="*/ 1235869 w 1393031"/>
              <a:gd name="connsiteY18" fmla="*/ 85725 h 595312"/>
              <a:gd name="connsiteX19" fmla="*/ 1290637 w 1393031"/>
              <a:gd name="connsiteY19" fmla="*/ 190500 h 595312"/>
              <a:gd name="connsiteX20" fmla="*/ 1359694 w 1393031"/>
              <a:gd name="connsiteY20" fmla="*/ 323850 h 595312"/>
              <a:gd name="connsiteX21" fmla="*/ 1393031 w 1393031"/>
              <a:gd name="connsiteY21" fmla="*/ 378618 h 595312"/>
              <a:gd name="connsiteX22" fmla="*/ 1393031 w 1393031"/>
              <a:gd name="connsiteY22" fmla="*/ 595312 h 595312"/>
              <a:gd name="connsiteX23" fmla="*/ 0 w 1393031"/>
              <a:gd name="connsiteY23" fmla="*/ 592931 h 59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93031" h="595312">
                <a:moveTo>
                  <a:pt x="0" y="592931"/>
                </a:moveTo>
                <a:lnTo>
                  <a:pt x="64294" y="454818"/>
                </a:lnTo>
                <a:lnTo>
                  <a:pt x="114300" y="321468"/>
                </a:lnTo>
                <a:lnTo>
                  <a:pt x="176212" y="152400"/>
                </a:lnTo>
                <a:lnTo>
                  <a:pt x="228600" y="40481"/>
                </a:lnTo>
                <a:lnTo>
                  <a:pt x="278606" y="4762"/>
                </a:lnTo>
                <a:lnTo>
                  <a:pt x="309562" y="0"/>
                </a:lnTo>
                <a:lnTo>
                  <a:pt x="359569" y="9525"/>
                </a:lnTo>
                <a:lnTo>
                  <a:pt x="397669" y="19050"/>
                </a:lnTo>
                <a:lnTo>
                  <a:pt x="416719" y="26193"/>
                </a:lnTo>
                <a:lnTo>
                  <a:pt x="476250" y="30956"/>
                </a:lnTo>
                <a:lnTo>
                  <a:pt x="597694" y="16668"/>
                </a:lnTo>
                <a:lnTo>
                  <a:pt x="792956" y="19050"/>
                </a:lnTo>
                <a:lnTo>
                  <a:pt x="926306" y="21431"/>
                </a:lnTo>
                <a:lnTo>
                  <a:pt x="1007269" y="35718"/>
                </a:lnTo>
                <a:lnTo>
                  <a:pt x="1085850" y="28575"/>
                </a:lnTo>
                <a:lnTo>
                  <a:pt x="1150144" y="16668"/>
                </a:lnTo>
                <a:lnTo>
                  <a:pt x="1176337" y="30956"/>
                </a:lnTo>
                <a:lnTo>
                  <a:pt x="1235869" y="85725"/>
                </a:lnTo>
                <a:lnTo>
                  <a:pt x="1290637" y="190500"/>
                </a:lnTo>
                <a:lnTo>
                  <a:pt x="1359694" y="323850"/>
                </a:lnTo>
                <a:lnTo>
                  <a:pt x="1393031" y="378618"/>
                </a:lnTo>
                <a:lnTo>
                  <a:pt x="1393031" y="595312"/>
                </a:lnTo>
                <a:lnTo>
                  <a:pt x="0" y="592931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BC215-8FD4-575E-717C-82A2BB33C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68" y="549276"/>
            <a:ext cx="6935608" cy="1008062"/>
          </a:xfrm>
        </p:spPr>
        <p:txBody>
          <a:bodyPr>
            <a:noAutofit/>
          </a:bodyPr>
          <a:lstStyle/>
          <a:p>
            <a:r>
              <a:rPr lang="uk-UA" dirty="0"/>
              <a:t>Принцип отримання економічного ефекту </a:t>
            </a:r>
            <a:r>
              <a:rPr lang="uk-UA" sz="1800" dirty="0"/>
              <a:t>Приклад однієї доби по котельні  з власною генеруючою установкою </a:t>
            </a:r>
            <a:endParaRPr lang="LID4096" sz="1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E3CE66F-6DF3-F09C-01E5-1A5632A4F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A" smtClean="0"/>
              <a:pPr/>
              <a:t>6</a:t>
            </a:fld>
            <a:endParaRPr lang="en-UA"/>
          </a:p>
        </p:txBody>
      </p:sp>
      <p:sp>
        <p:nvSpPr>
          <p:cNvPr id="50" name="Текст 49">
            <a:extLst>
              <a:ext uri="{FF2B5EF4-FFF2-40B4-BE49-F238E27FC236}">
                <a16:creationId xmlns:a16="http://schemas.microsoft.com/office/drawing/2014/main" id="{5F12042B-8CD5-1AFE-451C-994503D184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/>
              <a:t>ЕКОНОМІЧНИЙ ЕФЕКТ</a:t>
            </a:r>
            <a:endParaRPr lang="LID4096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CCFC8561-B9E5-CD16-B8F3-895F10CF66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4768" y="6319923"/>
            <a:ext cx="11407023" cy="536344"/>
          </a:xfrm>
        </p:spPr>
        <p:txBody>
          <a:bodyPr/>
          <a:lstStyle/>
          <a:p>
            <a:r>
              <a:rPr lang="uk-UA" baseline="30000" dirty="0"/>
              <a:t>1</a:t>
            </a:r>
            <a:r>
              <a:rPr lang="uk-UA" dirty="0"/>
              <a:t> Повна ринкова ціна включає ціну РДН відповідної години + вартість передачі (ОСП НЕК «Укренерго») + вартість розподілу (ОСР )</a:t>
            </a:r>
          </a:p>
          <a:p>
            <a:pPr marL="0" indent="0"/>
            <a:r>
              <a:rPr lang="uk-UA" baseline="30000" noProof="0" dirty="0"/>
              <a:t>2</a:t>
            </a:r>
            <a:r>
              <a:rPr lang="uk-UA" noProof="0" dirty="0"/>
              <a:t> Собівартість визначена на основі розрахунків КП «Теплопостачання» (враховано: газ, витратні матеріали, рентабельність; не враховано: ТО). Зміна методики розрахунку собівартості суттєво впливає на маржинальну дохідність генерації</a:t>
            </a:r>
            <a:endParaRPr lang="LID4096" dirty="0"/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61C133C7-8DA4-1B60-1A56-EF42F6589AC0}"/>
              </a:ext>
            </a:extLst>
          </p:cNvPr>
          <p:cNvGraphicFramePr/>
          <p:nvPr/>
        </p:nvGraphicFramePr>
        <p:xfrm>
          <a:off x="4643395" y="4373664"/>
          <a:ext cx="7307814" cy="2030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C4AD62AB-9C1F-BBE3-089E-AB94148C1FD7}"/>
              </a:ext>
            </a:extLst>
          </p:cNvPr>
          <p:cNvGraphicFramePr/>
          <p:nvPr/>
        </p:nvGraphicFramePr>
        <p:xfrm>
          <a:off x="4581144" y="1643914"/>
          <a:ext cx="7369200" cy="2041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E197877A-B539-9742-2F09-1D022DBD5315}"/>
              </a:ext>
            </a:extLst>
          </p:cNvPr>
          <p:cNvSpPr txBox="1"/>
          <p:nvPr/>
        </p:nvSpPr>
        <p:spPr>
          <a:xfrm>
            <a:off x="4775982" y="2016519"/>
            <a:ext cx="2042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uk-UA" sz="1200" b="1">
                <a:solidFill>
                  <a:srgbClr val="173A99"/>
                </a:solidFill>
              </a:rPr>
              <a:t>Ринкова ціна </a:t>
            </a:r>
            <a:r>
              <a:rPr lang="en-US" sz="1200" b="1">
                <a:solidFill>
                  <a:srgbClr val="173A99"/>
                </a:solidFill>
              </a:rPr>
              <a:t>vs. </a:t>
            </a:r>
            <a:r>
              <a:rPr lang="uk-UA" sz="1200" b="1">
                <a:solidFill>
                  <a:srgbClr val="173A99"/>
                </a:solidFill>
              </a:rPr>
              <a:t>Собівартість, </a:t>
            </a:r>
            <a:r>
              <a:rPr lang="uk-UA" sz="1050">
                <a:solidFill>
                  <a:srgbClr val="173A99"/>
                </a:solidFill>
              </a:rPr>
              <a:t>грн/МВт.г</a:t>
            </a:r>
            <a:endParaRPr lang="LID4096" sz="1050">
              <a:solidFill>
                <a:srgbClr val="173A99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E07BA7-D2A0-F2CC-1942-9E89AB0086A9}"/>
              </a:ext>
            </a:extLst>
          </p:cNvPr>
          <p:cNvSpPr txBox="1"/>
          <p:nvPr/>
        </p:nvSpPr>
        <p:spPr>
          <a:xfrm>
            <a:off x="7189915" y="6316958"/>
            <a:ext cx="5036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800" i="1">
                <a:solidFill>
                  <a:schemeClr val="bg1">
                    <a:lumMod val="50000"/>
                  </a:schemeClr>
                </a:solidFill>
              </a:rPr>
              <a:t>години</a:t>
            </a:r>
            <a:endParaRPr lang="LID4096" sz="800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6B96B6-6D1A-4CC4-3604-E68E160897A9}"/>
              </a:ext>
            </a:extLst>
          </p:cNvPr>
          <p:cNvSpPr txBox="1"/>
          <p:nvPr/>
        </p:nvSpPr>
        <p:spPr>
          <a:xfrm>
            <a:off x="4775982" y="4625182"/>
            <a:ext cx="1993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uk-UA" sz="1200" b="1">
                <a:solidFill>
                  <a:srgbClr val="173A99"/>
                </a:solidFill>
              </a:rPr>
              <a:t>Генерація та продаж </a:t>
            </a:r>
            <a:r>
              <a:rPr lang="en-US" sz="1200" b="1">
                <a:solidFill>
                  <a:srgbClr val="173A99"/>
                </a:solidFill>
              </a:rPr>
              <a:t>vs</a:t>
            </a:r>
            <a:r>
              <a:rPr lang="uk-UA" sz="1200" b="1">
                <a:solidFill>
                  <a:srgbClr val="173A99"/>
                </a:solidFill>
              </a:rPr>
              <a:t>. Споживання, </a:t>
            </a:r>
            <a:r>
              <a:rPr lang="uk-UA" sz="1100">
                <a:solidFill>
                  <a:srgbClr val="173A99"/>
                </a:solidFill>
              </a:rPr>
              <a:t>МВт.г</a:t>
            </a:r>
            <a:endParaRPr lang="LID4096" sz="1100">
              <a:solidFill>
                <a:srgbClr val="173A99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48EEE0-27DC-BA22-ABCE-56FDBA69E69D}"/>
              </a:ext>
            </a:extLst>
          </p:cNvPr>
          <p:cNvSpPr txBox="1"/>
          <p:nvPr/>
        </p:nvSpPr>
        <p:spPr>
          <a:xfrm>
            <a:off x="667628" y="2123850"/>
            <a:ext cx="356400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uk-UA" sz="1200" b="1"/>
              <a:t>При моделюванні закладено ціль мінімізувати витрати на електроенергію для власних потреб та використати ринкові можливості для отримання додаткового доходу:</a:t>
            </a:r>
          </a:p>
          <a:p>
            <a:pPr marL="357188" lvl="1" indent="-3571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1200" b="1">
                <a:ea typeface="Times New Roman" panose="02020603050405020304" pitchFamily="18" charset="0"/>
                <a:cs typeface="Aptos" panose="020B0004020202020204" pitchFamily="34" charset="0"/>
              </a:rPr>
              <a:t>Кейс 1. </a:t>
            </a:r>
            <a:r>
              <a:rPr lang="uk-UA" sz="1200">
                <a:ea typeface="Times New Roman" panose="02020603050405020304" pitchFamily="18" charset="0"/>
                <a:cs typeface="Aptos" panose="020B0004020202020204" pitchFamily="34" charset="0"/>
              </a:rPr>
              <a:t>Коли повна ринкова ціна</a:t>
            </a:r>
            <a:r>
              <a:rPr lang="uk-UA" sz="1200" baseline="30000">
                <a:ea typeface="Times New Roman" panose="02020603050405020304" pitchFamily="18" charset="0"/>
                <a:cs typeface="Aptos" panose="020B0004020202020204" pitchFamily="34" charset="0"/>
              </a:rPr>
              <a:t>1</a:t>
            </a:r>
            <a:r>
              <a:rPr lang="uk-UA" sz="1200">
                <a:ea typeface="Times New Roman" panose="02020603050405020304" pitchFamily="18" charset="0"/>
                <a:cs typeface="Aptos" panose="020B0004020202020204" pitchFamily="34" charset="0"/>
              </a:rPr>
              <a:t> вище за собівартість генерації</a:t>
            </a:r>
            <a:r>
              <a:rPr lang="uk-UA" sz="1200" baseline="30000">
                <a:ea typeface="Times New Roman" panose="02020603050405020304" pitchFamily="18" charset="0"/>
                <a:cs typeface="Aptos" panose="020B0004020202020204" pitchFamily="34" charset="0"/>
              </a:rPr>
              <a:t>2</a:t>
            </a:r>
            <a:r>
              <a:rPr lang="uk-UA" sz="1200">
                <a:ea typeface="Times New Roman" panose="02020603050405020304" pitchFamily="18" charset="0"/>
                <a:cs typeface="Aptos" panose="020B0004020202020204" pitchFamily="34" charset="0"/>
              </a:rPr>
              <a:t>, споживається власна е/е, яку згенеровано ГПУ</a:t>
            </a:r>
          </a:p>
          <a:p>
            <a:pPr marL="357188" lvl="1" indent="-3571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1200" b="1">
                <a:ea typeface="Times New Roman" panose="02020603050405020304" pitchFamily="18" charset="0"/>
                <a:cs typeface="Aptos" panose="020B0004020202020204" pitchFamily="34" charset="0"/>
              </a:rPr>
              <a:t>Кейс 2. </a:t>
            </a:r>
            <a:r>
              <a:rPr lang="uk-UA" sz="1200">
                <a:ea typeface="Times New Roman" panose="02020603050405020304" pitchFamily="18" charset="0"/>
                <a:cs typeface="Aptos" panose="020B0004020202020204" pitchFamily="34" charset="0"/>
              </a:rPr>
              <a:t>Коли повна ринкова ціна нижче за собівартість – зупиняємо ГПУ та спожива-</a:t>
            </a:r>
            <a:r>
              <a:rPr lang="uk-UA" sz="1200" err="1">
                <a:ea typeface="Times New Roman" panose="02020603050405020304" pitchFamily="18" charset="0"/>
                <a:cs typeface="Aptos" panose="020B0004020202020204" pitchFamily="34" charset="0"/>
              </a:rPr>
              <a:t>ємо</a:t>
            </a:r>
            <a:r>
              <a:rPr lang="uk-UA" sz="1200">
                <a:ea typeface="Times New Roman" panose="02020603050405020304" pitchFamily="18" charset="0"/>
                <a:cs typeface="Aptos" panose="020B0004020202020204" pitchFamily="34" charset="0"/>
              </a:rPr>
              <a:t> з мережі </a:t>
            </a:r>
          </a:p>
          <a:p>
            <a:pPr marL="357188" lvl="1" indent="-3571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1200" b="1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Кейс 3. </a:t>
            </a:r>
            <a:r>
              <a:rPr lang="uk-UA" sz="120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Коли ціна РДН </a:t>
            </a:r>
            <a:r>
              <a:rPr lang="uk-UA" sz="1200">
                <a:ea typeface="Times New Roman" panose="02020603050405020304" pitchFamily="18" charset="0"/>
                <a:cs typeface="Aptos" panose="020B0004020202020204" pitchFamily="34" charset="0"/>
              </a:rPr>
              <a:t>більше за собі-вартість генерації, генеруємо на повну потужність – для власного споживання та для продажу надлишків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B8937BA8-B75C-E91D-C67F-C0376D72379F}"/>
              </a:ext>
            </a:extLst>
          </p:cNvPr>
          <p:cNvSpPr>
            <a:spLocks noChangeAspect="1"/>
          </p:cNvSpPr>
          <p:nvPr/>
        </p:nvSpPr>
        <p:spPr>
          <a:xfrm>
            <a:off x="728176" y="3207088"/>
            <a:ext cx="297521" cy="297521"/>
          </a:xfrm>
          <a:prstGeom prst="ellipse">
            <a:avLst/>
          </a:prstGeom>
          <a:solidFill>
            <a:srgbClr val="870E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/>
              <a:t>1</a:t>
            </a:r>
            <a:endParaRPr lang="LID4096" sz="1400" b="1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CE0758CE-DD28-A663-8423-672CF107B8E2}"/>
              </a:ext>
            </a:extLst>
          </p:cNvPr>
          <p:cNvSpPr>
            <a:spLocks noChangeAspect="1"/>
          </p:cNvSpPr>
          <p:nvPr/>
        </p:nvSpPr>
        <p:spPr>
          <a:xfrm>
            <a:off x="728176" y="3916135"/>
            <a:ext cx="297521" cy="297521"/>
          </a:xfrm>
          <a:prstGeom prst="ellipse">
            <a:avLst/>
          </a:prstGeom>
          <a:solidFill>
            <a:srgbClr val="870E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/>
              <a:t>2</a:t>
            </a:r>
            <a:endParaRPr lang="LID4096" sz="1400" b="1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C6EAC0CA-2525-5FFC-D457-644D6C719DC9}"/>
              </a:ext>
            </a:extLst>
          </p:cNvPr>
          <p:cNvSpPr>
            <a:spLocks noChangeAspect="1"/>
          </p:cNvSpPr>
          <p:nvPr/>
        </p:nvSpPr>
        <p:spPr>
          <a:xfrm>
            <a:off x="728176" y="4625182"/>
            <a:ext cx="297521" cy="297521"/>
          </a:xfrm>
          <a:prstGeom prst="ellipse">
            <a:avLst/>
          </a:prstGeom>
          <a:solidFill>
            <a:srgbClr val="870E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/>
              <a:t>3</a:t>
            </a:r>
            <a:endParaRPr lang="LID4096" sz="1400" b="1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60536C62-2170-28DF-68FF-D96FB086FBCD}"/>
              </a:ext>
            </a:extLst>
          </p:cNvPr>
          <p:cNvSpPr/>
          <p:nvPr/>
        </p:nvSpPr>
        <p:spPr>
          <a:xfrm>
            <a:off x="644768" y="2089411"/>
            <a:ext cx="3626872" cy="3668432"/>
          </a:xfrm>
          <a:prstGeom prst="rect">
            <a:avLst/>
          </a:prstGeom>
          <a:noFill/>
          <a:ln w="3175">
            <a:solidFill>
              <a:srgbClr val="173A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AA637151-CF02-2070-B2CA-71DB5B65963A}"/>
              </a:ext>
            </a:extLst>
          </p:cNvPr>
          <p:cNvCxnSpPr>
            <a:cxnSpLocks/>
          </p:cNvCxnSpPr>
          <p:nvPr/>
        </p:nvCxnSpPr>
        <p:spPr>
          <a:xfrm>
            <a:off x="7443882" y="1299893"/>
            <a:ext cx="0" cy="1371723"/>
          </a:xfrm>
          <a:prstGeom prst="straightConnector1">
            <a:avLst/>
          </a:prstGeom>
          <a:ln w="3175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0D293FE7-FAC7-D71C-2AF5-3E4674C8E178}"/>
              </a:ext>
            </a:extLst>
          </p:cNvPr>
          <p:cNvCxnSpPr>
            <a:cxnSpLocks/>
          </p:cNvCxnSpPr>
          <p:nvPr/>
        </p:nvCxnSpPr>
        <p:spPr>
          <a:xfrm>
            <a:off x="7443882" y="2701322"/>
            <a:ext cx="0" cy="3086830"/>
          </a:xfrm>
          <a:prstGeom prst="straightConnector1">
            <a:avLst/>
          </a:prstGeom>
          <a:ln w="3175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8588012A-50BE-28C5-A6A2-EE39EF66206D}"/>
              </a:ext>
            </a:extLst>
          </p:cNvPr>
          <p:cNvCxnSpPr>
            <a:cxnSpLocks/>
          </p:cNvCxnSpPr>
          <p:nvPr/>
        </p:nvCxnSpPr>
        <p:spPr>
          <a:xfrm>
            <a:off x="9476809" y="1115568"/>
            <a:ext cx="0" cy="1819656"/>
          </a:xfrm>
          <a:prstGeom prst="straightConnector1">
            <a:avLst/>
          </a:prstGeom>
          <a:ln w="3175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8B0FB8A0-7CD0-7BF1-23D8-D0A2457D923B}"/>
              </a:ext>
            </a:extLst>
          </p:cNvPr>
          <p:cNvCxnSpPr>
            <a:cxnSpLocks/>
          </p:cNvCxnSpPr>
          <p:nvPr/>
        </p:nvCxnSpPr>
        <p:spPr>
          <a:xfrm>
            <a:off x="9476809" y="2964930"/>
            <a:ext cx="0" cy="2823222"/>
          </a:xfrm>
          <a:prstGeom prst="straightConnector1">
            <a:avLst/>
          </a:prstGeom>
          <a:ln w="3175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2CA21E19-E36C-0804-B120-E26D9B80010D}"/>
              </a:ext>
            </a:extLst>
          </p:cNvPr>
          <p:cNvCxnSpPr>
            <a:cxnSpLocks/>
          </p:cNvCxnSpPr>
          <p:nvPr/>
        </p:nvCxnSpPr>
        <p:spPr>
          <a:xfrm>
            <a:off x="11008145" y="1115568"/>
            <a:ext cx="0" cy="1349026"/>
          </a:xfrm>
          <a:prstGeom prst="straightConnector1">
            <a:avLst/>
          </a:prstGeom>
          <a:ln w="3175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92C0E06A-F9AF-5838-1B51-7DBCEE0DD722}"/>
              </a:ext>
            </a:extLst>
          </p:cNvPr>
          <p:cNvCxnSpPr>
            <a:cxnSpLocks/>
          </p:cNvCxnSpPr>
          <p:nvPr/>
        </p:nvCxnSpPr>
        <p:spPr>
          <a:xfrm>
            <a:off x="11008145" y="2504200"/>
            <a:ext cx="0" cy="3281075"/>
          </a:xfrm>
          <a:prstGeom prst="straightConnector1">
            <a:avLst/>
          </a:prstGeom>
          <a:ln w="3175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F074F9D-BD19-7070-5195-D6649E832F43}"/>
              </a:ext>
            </a:extLst>
          </p:cNvPr>
          <p:cNvSpPr/>
          <p:nvPr/>
        </p:nvSpPr>
        <p:spPr>
          <a:xfrm>
            <a:off x="10361550" y="3823046"/>
            <a:ext cx="1374345" cy="412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uk-UA" sz="1050" noProof="0">
                <a:solidFill>
                  <a:srgbClr val="FFFF00"/>
                </a:solidFill>
              </a:rPr>
              <a:t>Генеруємо для себе + продаємо надлишки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F8E76F-E254-3F63-0D22-B82496639470}"/>
              </a:ext>
            </a:extLst>
          </p:cNvPr>
          <p:cNvSpPr/>
          <p:nvPr/>
        </p:nvSpPr>
        <p:spPr>
          <a:xfrm>
            <a:off x="8834944" y="3823046"/>
            <a:ext cx="1404000" cy="412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050">
                <a:solidFill>
                  <a:srgbClr val="FFFF00"/>
                </a:solidFill>
              </a:rPr>
              <a:t>Не генеруємо, споживаємо з мережі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4B0E0D-5342-DA54-0B17-B4219E055C02}"/>
              </a:ext>
            </a:extLst>
          </p:cNvPr>
          <p:cNvSpPr/>
          <p:nvPr/>
        </p:nvSpPr>
        <p:spPr>
          <a:xfrm>
            <a:off x="7272338" y="3823046"/>
            <a:ext cx="1440000" cy="412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uk-UA" sz="1050">
                <a:solidFill>
                  <a:srgbClr val="FFFF00"/>
                </a:solidFill>
              </a:rPr>
              <a:t>Генеруємо для власного споживання</a:t>
            </a:r>
            <a:endParaRPr lang="LID4096" sz="1050">
              <a:solidFill>
                <a:srgbClr val="FFFF00"/>
              </a:solidFill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41ACFA22-78B5-8A6C-1394-43609A2ED88A}"/>
              </a:ext>
            </a:extLst>
          </p:cNvPr>
          <p:cNvCxnSpPr>
            <a:cxnSpLocks/>
          </p:cNvCxnSpPr>
          <p:nvPr/>
        </p:nvCxnSpPr>
        <p:spPr>
          <a:xfrm>
            <a:off x="11022522" y="4996435"/>
            <a:ext cx="180000" cy="0"/>
          </a:xfrm>
          <a:prstGeom prst="straightConnector1">
            <a:avLst/>
          </a:prstGeom>
          <a:ln w="3175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723ADBB-F7F1-9473-52DB-82A9CDB81EF4}"/>
              </a:ext>
            </a:extLst>
          </p:cNvPr>
          <p:cNvSpPr/>
          <p:nvPr/>
        </p:nvSpPr>
        <p:spPr>
          <a:xfrm>
            <a:off x="10293540" y="1169323"/>
            <a:ext cx="1440000" cy="4231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b"/>
          <a:lstStyle/>
          <a:p>
            <a:pPr algn="ctr"/>
            <a:r>
              <a:rPr lang="uk-UA" sz="1050" noProof="0"/>
              <a:t>Собівартість генерації нижче за ціну РДН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B221F7E-911A-5C34-01A5-85B082327B4F}"/>
              </a:ext>
            </a:extLst>
          </p:cNvPr>
          <p:cNvSpPr/>
          <p:nvPr/>
        </p:nvSpPr>
        <p:spPr>
          <a:xfrm>
            <a:off x="8758938" y="1169323"/>
            <a:ext cx="1404000" cy="4231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/>
          <a:lstStyle/>
          <a:p>
            <a:pPr algn="ctr"/>
            <a:r>
              <a:rPr lang="uk-UA" sz="1050"/>
              <a:t>Повна ціна нижче</a:t>
            </a:r>
          </a:p>
          <a:p>
            <a:pPr algn="ctr"/>
            <a:r>
              <a:rPr lang="uk-UA" sz="1050"/>
              <a:t>за собівартість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232D9EC-7B8D-19FA-5489-65ACA9BCB2CA}"/>
              </a:ext>
            </a:extLst>
          </p:cNvPr>
          <p:cNvSpPr/>
          <p:nvPr/>
        </p:nvSpPr>
        <p:spPr>
          <a:xfrm>
            <a:off x="7260336" y="1169323"/>
            <a:ext cx="1368000" cy="4231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b"/>
          <a:lstStyle/>
          <a:p>
            <a:pPr algn="ctr"/>
            <a:r>
              <a:rPr lang="uk-UA" sz="1050"/>
              <a:t>Повна ціна вище</a:t>
            </a:r>
          </a:p>
          <a:p>
            <a:pPr algn="ctr"/>
            <a:r>
              <a:rPr lang="uk-UA" sz="1050"/>
              <a:t>за собівартість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400EDD1D-F838-A53C-8256-18762D79E0C6}"/>
              </a:ext>
            </a:extLst>
          </p:cNvPr>
          <p:cNvSpPr>
            <a:spLocks noChangeAspect="1"/>
          </p:cNvSpPr>
          <p:nvPr/>
        </p:nvSpPr>
        <p:spPr>
          <a:xfrm>
            <a:off x="7795576" y="939133"/>
            <a:ext cx="297521" cy="297521"/>
          </a:xfrm>
          <a:prstGeom prst="ellipse">
            <a:avLst/>
          </a:prstGeom>
          <a:solidFill>
            <a:srgbClr val="870E7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/>
              <a:t>1</a:t>
            </a:r>
            <a:endParaRPr lang="LID4096" sz="1400" b="1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92BE973B-6942-0460-7CE6-6FF74F00EE04}"/>
              </a:ext>
            </a:extLst>
          </p:cNvPr>
          <p:cNvSpPr>
            <a:spLocks noChangeAspect="1"/>
          </p:cNvSpPr>
          <p:nvPr/>
        </p:nvSpPr>
        <p:spPr>
          <a:xfrm>
            <a:off x="9312178" y="939133"/>
            <a:ext cx="297521" cy="297521"/>
          </a:xfrm>
          <a:prstGeom prst="ellipse">
            <a:avLst/>
          </a:prstGeom>
          <a:solidFill>
            <a:srgbClr val="870E7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/>
              <a:t>2</a:t>
            </a:r>
            <a:endParaRPr lang="LID4096" sz="1400" b="1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85935AB3-CFB6-B7D0-89DF-BE2D29BBDF11}"/>
              </a:ext>
            </a:extLst>
          </p:cNvPr>
          <p:cNvSpPr>
            <a:spLocks noChangeAspect="1"/>
          </p:cNvSpPr>
          <p:nvPr/>
        </p:nvSpPr>
        <p:spPr>
          <a:xfrm>
            <a:off x="10859385" y="939133"/>
            <a:ext cx="297521" cy="297521"/>
          </a:xfrm>
          <a:prstGeom prst="ellipse">
            <a:avLst/>
          </a:prstGeom>
          <a:solidFill>
            <a:srgbClr val="870E7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/>
              <a:t>3</a:t>
            </a:r>
            <a:endParaRPr lang="LID4096" sz="1400" b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6C676E-3F65-5E89-5CCB-FFE45A67DDCC}"/>
              </a:ext>
            </a:extLst>
          </p:cNvPr>
          <p:cNvSpPr txBox="1"/>
          <p:nvPr/>
        </p:nvSpPr>
        <p:spPr>
          <a:xfrm>
            <a:off x="7561110" y="5155934"/>
            <a:ext cx="11595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" i="1"/>
              <a:t>власне споживання</a:t>
            </a:r>
            <a:endParaRPr lang="LID4096" sz="800" i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24EF3A-06A8-107C-EF18-1106C8185516}"/>
              </a:ext>
            </a:extLst>
          </p:cNvPr>
          <p:cNvSpPr txBox="1"/>
          <p:nvPr/>
        </p:nvSpPr>
        <p:spPr>
          <a:xfrm>
            <a:off x="7452710" y="5785430"/>
            <a:ext cx="1275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" i="1"/>
              <a:t>генерація для</a:t>
            </a:r>
          </a:p>
          <a:p>
            <a:pPr algn="ctr"/>
            <a:r>
              <a:rPr lang="uk-UA" sz="800" i="1"/>
              <a:t>власного споживання</a:t>
            </a:r>
            <a:endParaRPr lang="LID4096" sz="800" i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19B799-A580-C8DD-A2D1-2218B487E694}"/>
              </a:ext>
            </a:extLst>
          </p:cNvPr>
          <p:cNvSpPr txBox="1"/>
          <p:nvPr/>
        </p:nvSpPr>
        <p:spPr>
          <a:xfrm>
            <a:off x="10370377" y="5785430"/>
            <a:ext cx="1275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" i="1"/>
              <a:t>генерація для</a:t>
            </a:r>
          </a:p>
          <a:p>
            <a:pPr algn="ctr"/>
            <a:r>
              <a:rPr lang="uk-UA" sz="800" i="1"/>
              <a:t>власного споживання</a:t>
            </a:r>
            <a:endParaRPr lang="LID4096" sz="800" i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58C5DE-9042-67B8-93F0-C8018308759F}"/>
              </a:ext>
            </a:extLst>
          </p:cNvPr>
          <p:cNvSpPr txBox="1"/>
          <p:nvPr/>
        </p:nvSpPr>
        <p:spPr>
          <a:xfrm>
            <a:off x="11147167" y="4824677"/>
            <a:ext cx="713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" i="1"/>
              <a:t>продаж надлишків</a:t>
            </a:r>
            <a:endParaRPr lang="LID4096" sz="800" i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A872EC-7CD2-D5DF-543E-99643EC520EC}"/>
              </a:ext>
            </a:extLst>
          </p:cNvPr>
          <p:cNvSpPr txBox="1"/>
          <p:nvPr/>
        </p:nvSpPr>
        <p:spPr>
          <a:xfrm>
            <a:off x="8899437" y="5908540"/>
            <a:ext cx="11595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" i="1"/>
              <a:t>не генеруємо</a:t>
            </a:r>
            <a:endParaRPr lang="LID4096" sz="800" i="1"/>
          </a:p>
        </p:txBody>
      </p:sp>
    </p:spTree>
    <p:extLst>
      <p:ext uri="{BB962C8B-B14F-4D97-AF65-F5344CB8AC3E}">
        <p14:creationId xmlns:p14="http://schemas.microsoft.com/office/powerpoint/2010/main" val="4082358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1EBE4-2EB8-69C7-4FB1-C13844F79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E20BD-0E60-19B0-CFD5-41C7289AC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69" y="549276"/>
            <a:ext cx="10902462" cy="1008062"/>
          </a:xfrm>
        </p:spPr>
        <p:txBody>
          <a:bodyPr/>
          <a:lstStyle/>
          <a:p>
            <a:r>
              <a:rPr lang="uk-UA" dirty="0"/>
              <a:t>Приклад структури економічного ефекту по підприємству</a:t>
            </a:r>
            <a:endParaRPr lang="LID4096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E83A7B5-A306-8240-CD6E-CCBE25AF0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1725" y="6489711"/>
            <a:ext cx="285506" cy="179389"/>
          </a:xfrm>
        </p:spPr>
        <p:txBody>
          <a:bodyPr/>
          <a:lstStyle/>
          <a:p>
            <a:fld id="{C1D4294D-EC2D-A644-BBA3-5CA4026C467C}" type="slidenum">
              <a:rPr lang="en-UA" smtClean="0"/>
              <a:pPr/>
              <a:t>7</a:t>
            </a:fld>
            <a:endParaRPr lang="en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6C3111-C1C2-EFF4-9095-DB9108C68E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776" y="213962"/>
            <a:ext cx="8376139" cy="179387"/>
          </a:xfrm>
        </p:spPr>
        <p:txBody>
          <a:bodyPr/>
          <a:lstStyle/>
          <a:p>
            <a:r>
              <a:rPr lang="uk-UA"/>
              <a:t>ЕКОНОМІЧНИЙ ЕФЕКТ</a:t>
            </a:r>
            <a:endParaRPr lang="LID4096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2B6062C-9390-4CE9-6A43-B47C680112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099891"/>
              </p:ext>
            </p:extLst>
          </p:nvPr>
        </p:nvGraphicFramePr>
        <p:xfrm>
          <a:off x="589920" y="1311894"/>
          <a:ext cx="11304000" cy="5202246"/>
        </p:xfrm>
        <a:graphic>
          <a:graphicData uri="http://schemas.openxmlformats.org/drawingml/2006/table">
            <a:tbl>
              <a:tblPr/>
              <a:tblGrid>
                <a:gridCol w="2988000">
                  <a:extLst>
                    <a:ext uri="{9D8B030D-6E8A-4147-A177-3AD203B41FA5}">
                      <a16:colId xmlns:a16="http://schemas.microsoft.com/office/drawing/2014/main" val="346439813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706671667"/>
                    </a:ext>
                  </a:extLst>
                </a:gridCol>
                <a:gridCol w="1278000">
                  <a:extLst>
                    <a:ext uri="{9D8B030D-6E8A-4147-A177-3AD203B41FA5}">
                      <a16:colId xmlns:a16="http://schemas.microsoft.com/office/drawing/2014/main" val="1816053295"/>
                    </a:ext>
                  </a:extLst>
                </a:gridCol>
                <a:gridCol w="1278000">
                  <a:extLst>
                    <a:ext uri="{9D8B030D-6E8A-4147-A177-3AD203B41FA5}">
                      <a16:colId xmlns:a16="http://schemas.microsoft.com/office/drawing/2014/main" val="3465351298"/>
                    </a:ext>
                  </a:extLst>
                </a:gridCol>
                <a:gridCol w="1278000">
                  <a:extLst>
                    <a:ext uri="{9D8B030D-6E8A-4147-A177-3AD203B41FA5}">
                      <a16:colId xmlns:a16="http://schemas.microsoft.com/office/drawing/2014/main" val="3436470180"/>
                    </a:ext>
                  </a:extLst>
                </a:gridCol>
                <a:gridCol w="1278000">
                  <a:extLst>
                    <a:ext uri="{9D8B030D-6E8A-4147-A177-3AD203B41FA5}">
                      <a16:colId xmlns:a16="http://schemas.microsoft.com/office/drawing/2014/main" val="3517503585"/>
                    </a:ext>
                  </a:extLst>
                </a:gridCol>
                <a:gridCol w="1278000">
                  <a:extLst>
                    <a:ext uri="{9D8B030D-6E8A-4147-A177-3AD203B41FA5}">
                      <a16:colId xmlns:a16="http://schemas.microsoft.com/office/drawing/2014/main" val="3933808543"/>
                    </a:ext>
                  </a:extLst>
                </a:gridCol>
                <a:gridCol w="1278000">
                  <a:extLst>
                    <a:ext uri="{9D8B030D-6E8A-4147-A177-3AD203B41FA5}">
                      <a16:colId xmlns:a16="http://schemas.microsoft.com/office/drawing/2014/main" val="4044948595"/>
                    </a:ext>
                  </a:extLst>
                </a:gridCol>
              </a:tblGrid>
              <a:tr h="253773"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uk-UA" sz="1200" b="1" i="0" u="none" strike="noStrike" noProof="0">
                          <a:solidFill>
                            <a:srgbClr val="173A99"/>
                          </a:solidFill>
                          <a:effectLst/>
                          <a:latin typeface="+mn-lt"/>
                        </a:rPr>
                        <a:t>Розрахунок за опалювальний сезон</a:t>
                      </a:r>
                    </a:p>
                    <a:p>
                      <a:pPr algn="l" fontAlgn="ctr"/>
                      <a:r>
                        <a:rPr lang="uk-UA" sz="1200" b="1" i="0" u="none" strike="noStrike" noProof="0">
                          <a:solidFill>
                            <a:srgbClr val="173A99"/>
                          </a:solidFill>
                          <a:effectLst/>
                          <a:latin typeface="+mn-lt"/>
                        </a:rPr>
                        <a:t>(листопад 2024 – березень 2025) </a:t>
                      </a:r>
                    </a:p>
                  </a:txBody>
                  <a:tcPr marL="72000" marR="9525" marT="9525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uk-UA" sz="1200" b="1" i="0" u="none" strike="noStrike" noProof="0">
                        <a:solidFill>
                          <a:srgbClr val="173A99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uk-UA" sz="1200" b="1" i="0" u="none" strike="noStrike" noProof="0" dirty="0">
                          <a:solidFill>
                            <a:srgbClr val="173A99"/>
                          </a:solidFill>
                          <a:effectLst/>
                          <a:latin typeface="+mn-lt"/>
                        </a:rPr>
                        <a:t>«Котельня -1»</a:t>
                      </a:r>
                      <a:endParaRPr lang="uk-UA" sz="1200" b="0" i="0" u="none" strike="noStrike" kern="1200" noProof="0" dirty="0">
                        <a:solidFill>
                          <a:srgbClr val="173A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72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 marL="9525" marR="9525" marT="9525" marB="72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727507" rtl="0" eaLnBrk="1" fontAlgn="ctr" latinLnBrk="0" hangingPunct="1"/>
                      <a:r>
                        <a:rPr lang="uk-UA" sz="1200" b="1" i="0" u="none" strike="noStrike" kern="1200" noProof="0" dirty="0">
                          <a:solidFill>
                            <a:srgbClr val="173A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«Котельня -2»</a:t>
                      </a:r>
                    </a:p>
                  </a:txBody>
                  <a:tcPr marL="9525" marR="9525" marT="9525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 marL="9525" marR="9525" marT="9525" marB="72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275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i="0" u="none" strike="noStrike" noProof="0" dirty="0">
                          <a:solidFill>
                            <a:srgbClr val="173A99"/>
                          </a:solidFill>
                          <a:effectLst/>
                          <a:latin typeface="+mn-lt"/>
                        </a:rPr>
                        <a:t>«Котельня -3»</a:t>
                      </a:r>
                      <a:endParaRPr lang="uk-UA" sz="1200" b="0" i="0" u="none" strike="noStrike" kern="1200" noProof="0" dirty="0">
                        <a:solidFill>
                          <a:srgbClr val="173A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72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656762"/>
                  </a:ext>
                </a:extLst>
              </a:tr>
              <a:tr h="552839">
                <a:tc gridSpan="2" vMerge="1">
                  <a:txBody>
                    <a:bodyPr/>
                    <a:lstStyle/>
                    <a:p>
                      <a:pPr algn="l" fontAlgn="ctr"/>
                      <a:endParaRPr lang="uk-UA" sz="1050" b="1" i="0" u="none" strike="noStrike" noProof="0">
                        <a:solidFill>
                          <a:srgbClr val="173A99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72000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50" b="1" i="0" u="none" strike="noStrike" noProof="0">
                          <a:solidFill>
                            <a:srgbClr val="173A99"/>
                          </a:solidFill>
                          <a:effectLst/>
                          <a:latin typeface="+mn-lt"/>
                        </a:rPr>
                        <a:t>Сценарій</a:t>
                      </a:r>
                    </a:p>
                    <a:p>
                      <a:pPr algn="ctr" fontAlgn="ctr"/>
                      <a:r>
                        <a:rPr lang="uk-UA" sz="1050" b="1" i="0" u="none" strike="noStrike" noProof="0">
                          <a:solidFill>
                            <a:srgbClr val="173A99"/>
                          </a:solidFill>
                          <a:effectLst/>
                          <a:latin typeface="+mn-lt"/>
                        </a:rPr>
                        <a:t>"Бізнес як є"</a:t>
                      </a:r>
                    </a:p>
                    <a:p>
                      <a:pPr algn="ctr" fontAlgn="ctr"/>
                      <a:r>
                        <a:rPr lang="uk-UA" sz="950" b="0" i="0" u="none" strike="noStrike" noProof="0">
                          <a:solidFill>
                            <a:srgbClr val="173A99"/>
                          </a:solidFill>
                          <a:effectLst/>
                          <a:latin typeface="+mn-lt"/>
                        </a:rPr>
                        <a:t>(споживання з мережі)</a:t>
                      </a:r>
                    </a:p>
                  </a:txBody>
                  <a:tcPr marL="9525" marR="9525" marT="9525" marB="72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27507" rtl="0" eaLnBrk="1" fontAlgn="ctr" latinLnBrk="0" hangingPunct="1"/>
                      <a:r>
                        <a:rPr lang="uk-UA" sz="1050" b="1" i="0" u="none" strike="noStrike" kern="1200" noProof="0">
                          <a:solidFill>
                            <a:srgbClr val="173A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Сценарій </a:t>
                      </a:r>
                    </a:p>
                    <a:p>
                      <a:pPr marL="0" algn="ctr" defTabSz="727507" rtl="0" eaLnBrk="1" fontAlgn="ctr" latinLnBrk="0" hangingPunct="1"/>
                      <a:r>
                        <a:rPr lang="uk-UA" sz="1050" b="1" i="0" u="none" strike="noStrike" kern="1200" noProof="0">
                          <a:solidFill>
                            <a:srgbClr val="173A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"Оптимізація роботи з КГУ"</a:t>
                      </a:r>
                    </a:p>
                  </a:txBody>
                  <a:tcPr marL="9525" marR="9525" marT="9525" marB="72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50" b="1" i="0" u="none" strike="noStrike" noProof="0">
                          <a:solidFill>
                            <a:srgbClr val="173A99"/>
                          </a:solidFill>
                          <a:effectLst/>
                          <a:latin typeface="+mn-lt"/>
                        </a:rPr>
                        <a:t>Сценарій</a:t>
                      </a:r>
                    </a:p>
                    <a:p>
                      <a:pPr algn="ctr" fontAlgn="ctr"/>
                      <a:r>
                        <a:rPr lang="uk-UA" sz="1050" b="1" i="0" u="none" strike="noStrike" noProof="0">
                          <a:solidFill>
                            <a:srgbClr val="173A99"/>
                          </a:solidFill>
                          <a:effectLst/>
                          <a:latin typeface="+mn-lt"/>
                        </a:rPr>
                        <a:t>"Бізнес як є"</a:t>
                      </a:r>
                    </a:p>
                    <a:p>
                      <a:pPr algn="ctr" fontAlgn="ctr"/>
                      <a:r>
                        <a:rPr lang="uk-UA" sz="950" b="0" i="0" u="none" strike="noStrike" noProof="0">
                          <a:solidFill>
                            <a:srgbClr val="173A99"/>
                          </a:solidFill>
                          <a:effectLst/>
                          <a:latin typeface="+mn-lt"/>
                        </a:rPr>
                        <a:t>(споживання з мережі)</a:t>
                      </a:r>
                    </a:p>
                  </a:txBody>
                  <a:tcPr marL="9525" marR="9525" marT="9525" marB="72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27507" rtl="0" eaLnBrk="1" fontAlgn="ctr" latinLnBrk="0" hangingPunct="1"/>
                      <a:r>
                        <a:rPr lang="uk-UA" sz="1050" b="1" i="0" u="none" strike="noStrike" kern="1200" noProof="0">
                          <a:solidFill>
                            <a:srgbClr val="173A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Сценарій </a:t>
                      </a:r>
                    </a:p>
                    <a:p>
                      <a:pPr marL="0" algn="ctr" defTabSz="727507" rtl="0" eaLnBrk="1" fontAlgn="ctr" latinLnBrk="0" hangingPunct="1"/>
                      <a:r>
                        <a:rPr lang="uk-UA" sz="1050" b="1" i="0" u="none" strike="noStrike" kern="1200" noProof="0">
                          <a:solidFill>
                            <a:srgbClr val="173A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"Оптимізація роботи з КГУ"</a:t>
                      </a:r>
                    </a:p>
                  </a:txBody>
                  <a:tcPr marL="9525" marR="9525" marT="9525" marB="72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50" b="1" i="0" u="none" strike="noStrike" noProof="0">
                          <a:solidFill>
                            <a:srgbClr val="173A99"/>
                          </a:solidFill>
                          <a:effectLst/>
                          <a:latin typeface="+mn-lt"/>
                        </a:rPr>
                        <a:t>Сценарій</a:t>
                      </a:r>
                    </a:p>
                    <a:p>
                      <a:pPr algn="ctr" fontAlgn="ctr"/>
                      <a:r>
                        <a:rPr lang="uk-UA" sz="1050" b="1" i="0" u="none" strike="noStrike" noProof="0">
                          <a:solidFill>
                            <a:srgbClr val="173A99"/>
                          </a:solidFill>
                          <a:effectLst/>
                          <a:latin typeface="+mn-lt"/>
                        </a:rPr>
                        <a:t>"Бізнес як є"</a:t>
                      </a:r>
                    </a:p>
                    <a:p>
                      <a:pPr algn="ctr" fontAlgn="ctr"/>
                      <a:r>
                        <a:rPr lang="uk-UA" sz="950" b="0" i="0" u="none" strike="noStrike" noProof="0">
                          <a:solidFill>
                            <a:srgbClr val="173A99"/>
                          </a:solidFill>
                          <a:effectLst/>
                          <a:latin typeface="+mn-lt"/>
                        </a:rPr>
                        <a:t>(споживання з мережі)</a:t>
                      </a:r>
                    </a:p>
                  </a:txBody>
                  <a:tcPr marL="9525" marR="9525" marT="9525" marB="72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27507" rtl="0" eaLnBrk="1" fontAlgn="ctr" latinLnBrk="0" hangingPunct="1"/>
                      <a:r>
                        <a:rPr lang="uk-UA" sz="1050" b="1" i="0" u="none" strike="noStrike" kern="1200" noProof="0">
                          <a:solidFill>
                            <a:srgbClr val="173A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Сценарій </a:t>
                      </a:r>
                    </a:p>
                    <a:p>
                      <a:pPr marL="0" algn="ctr" defTabSz="727507" rtl="0" eaLnBrk="1" fontAlgn="ctr" latinLnBrk="0" hangingPunct="1"/>
                      <a:r>
                        <a:rPr lang="uk-UA" sz="1050" b="1" i="0" u="none" strike="noStrike" kern="1200" noProof="0">
                          <a:solidFill>
                            <a:srgbClr val="173A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"Оптимізація роботи з КГУ"</a:t>
                      </a:r>
                    </a:p>
                  </a:txBody>
                  <a:tcPr marL="9525" marR="9525" marT="9525" marB="720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1890153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uk-UA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Споживання е/е</a:t>
                      </a:r>
                    </a:p>
                  </a:txBody>
                  <a:tcPr marL="72000" marR="9525" marT="0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800" b="0" i="1" u="none" strike="noStrike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МВт.г</a:t>
                      </a:r>
                      <a:endParaRPr lang="uk-UA" sz="800" b="0" i="1" u="none" strike="noStrike" noProof="0" err="1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6 161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275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6 161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275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7 248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275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7 248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275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8 263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275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8 263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893241"/>
                  </a:ext>
                </a:extLst>
              </a:tr>
              <a:tr h="66376">
                <a:tc>
                  <a:txBody>
                    <a:bodyPr/>
                    <a:lstStyle/>
                    <a:p>
                      <a:pPr algn="l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0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" b="0" i="1" u="none" strike="noStrike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80888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uk-UA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Генерація е/е КГУ для власного споживання</a:t>
                      </a:r>
                    </a:p>
                  </a:txBody>
                  <a:tcPr marL="72000" marR="9525" marT="0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275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МВт.г</a:t>
                      </a:r>
                      <a:endParaRPr kumimoji="0" lang="uk-UA" sz="800" b="0" i="1" u="none" strike="noStrike" kern="1200" cap="none" spc="0" normalizeH="0" baseline="0" noProof="0" err="1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U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       -  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</a:t>
                      </a:r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4 933</a:t>
                      </a:r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</a:t>
                      </a:r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</a:t>
                      </a:r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5 804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6 617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098203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uk-UA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Надлишки е/е, відпущені в мережу з КГУ</a:t>
                      </a:r>
                    </a:p>
                  </a:txBody>
                  <a:tcPr marL="72000" marR="9525" marT="0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275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МВт.г</a:t>
                      </a:r>
                      <a:endParaRPr kumimoji="0" lang="uk-UA" sz="800" b="0" i="1" u="none" strike="noStrike" kern="1200" cap="none" spc="0" normalizeH="0" baseline="0" noProof="0" err="1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    -  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</a:t>
                      </a:r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2 106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1 724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1 367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512313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uk-UA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Закупівля е/е на РДН</a:t>
                      </a:r>
                    </a:p>
                  </a:txBody>
                  <a:tcPr marL="72000" marR="9525" marT="0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275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МВт.г</a:t>
                      </a:r>
                      <a:endParaRPr kumimoji="0" lang="uk-UA" sz="800" b="0" i="1" u="none" strike="noStrike" kern="1200" cap="none" spc="0" normalizeH="0" baseline="0" noProof="0" err="1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275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6 161</a:t>
                      </a:r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                   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1 227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</a:t>
                      </a:r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7 248</a:t>
                      </a:r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</a:t>
                      </a:r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1 444</a:t>
                      </a:r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8 263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1 646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413472"/>
                  </a:ext>
                </a:extLst>
              </a:tr>
              <a:tr h="66376">
                <a:tc>
                  <a:txBody>
                    <a:bodyPr/>
                    <a:lstStyle/>
                    <a:p>
                      <a:pPr algn="l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0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UA" sz="100" b="0" i="1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UA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UA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UA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UA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UA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UA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9206400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uk-UA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Вартість виробництва е/е на КГУ</a:t>
                      </a:r>
                    </a:p>
                  </a:txBody>
                  <a:tcPr marL="72000" marR="9525" marT="0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800" b="0" i="1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млн грн</a:t>
                      </a:r>
                      <a:endParaRPr lang="ru-UA" sz="800" b="0" i="1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      -  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36,6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37,0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39,2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681315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uk-UA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Вартість купівлі е/е з ринку</a:t>
                      </a:r>
                    </a:p>
                  </a:txBody>
                  <a:tcPr marL="72000" marR="9525" marT="0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275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млн грн</a:t>
                      </a:r>
                      <a:endParaRPr kumimoji="0" lang="ru-UA" sz="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34,7</a:t>
                      </a:r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3,1</a:t>
                      </a:r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40,8</a:t>
                      </a:r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3,7</a:t>
                      </a:r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46,5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4,2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34158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uk-UA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Оплата вартості розподілу та передачі</a:t>
                      </a:r>
                    </a:p>
                  </a:txBody>
                  <a:tcPr marL="72000" marR="9525" marT="0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275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млн грн</a:t>
                      </a:r>
                      <a:endParaRPr kumimoji="0" lang="ru-UA" sz="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16,4</a:t>
                      </a:r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3,3</a:t>
                      </a:r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19,3</a:t>
                      </a:r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3,8</a:t>
                      </a:r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22,0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4,4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704725"/>
                  </a:ext>
                </a:extLst>
              </a:tr>
              <a:tr h="66376">
                <a:tc>
                  <a:txBody>
                    <a:bodyPr/>
                    <a:lstStyle/>
                    <a:p>
                      <a:pPr algn="l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0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UA" sz="100" b="0" i="1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UA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UA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UA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UA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UA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UA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749542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uk-UA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Продаж надлишків е/е з КГУ</a:t>
                      </a:r>
                    </a:p>
                  </a:txBody>
                  <a:tcPr marL="72000" marR="9525" marT="0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275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800" b="0" i="1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млн грн</a:t>
                      </a:r>
                      <a:endParaRPr lang="ru-UA" sz="800" b="0" i="1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                          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</a:t>
                      </a:r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16,1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</a:t>
                      </a:r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</a:t>
                      </a:r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13,1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10,4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636409"/>
                  </a:ext>
                </a:extLst>
              </a:tr>
              <a:tr h="66376">
                <a:tc>
                  <a:txBody>
                    <a:bodyPr/>
                    <a:lstStyle/>
                    <a:p>
                      <a:pPr algn="l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0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uk-UA" sz="100" b="0" i="1" u="none" strike="noStrike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2980768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uk-UA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Середньозважена ціна купівлі е/е на ринку</a:t>
                      </a:r>
                    </a:p>
                  </a:txBody>
                  <a:tcPr marL="72000" marR="9525" marT="0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800" b="0" i="1" u="none" strike="noStrike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грн/МВт.г</a:t>
                      </a:r>
                      <a:endParaRPr lang="ru-UA" sz="800" b="0" i="1" u="none" strike="noStrike" err="1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8 289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5 206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8 289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5 206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8 289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5 206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16989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uk-UA" sz="105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Середньозважена ціна продажу надлишків е/е</a:t>
                      </a:r>
                    </a:p>
                  </a:txBody>
                  <a:tcPr marL="72000" marR="9525" marT="0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800" b="0" i="1" u="none" strike="noStrike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грн/МВт.г</a:t>
                      </a:r>
                      <a:endParaRPr lang="ru-UA" sz="800" b="0" i="1" u="none" strike="noStrike" err="1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    -  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7 625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7 625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7 625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263991"/>
                  </a:ext>
                </a:extLst>
              </a:tr>
              <a:tr h="66376">
                <a:tc>
                  <a:txBody>
                    <a:bodyPr/>
                    <a:lstStyle/>
                    <a:p>
                      <a:pPr algn="l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0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uk-UA" sz="100" b="0" i="1" u="none" strike="noStrike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 sz="1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349692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uk-UA" sz="1050" b="1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Сальдовані витрати на е/е</a:t>
                      </a:r>
                    </a:p>
                  </a:txBody>
                  <a:tcPr marL="72000" marR="9525" marT="0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275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800" b="1" i="1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млн грн</a:t>
                      </a:r>
                      <a:endParaRPr lang="ru-UA" sz="800" b="1" i="1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2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51,1</a:t>
                      </a:r>
                      <a:r>
                        <a:rPr lang="ru-UA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            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UA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</a:t>
                      </a:r>
                      <a:r>
                        <a:rPr lang="uk-UA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24,9</a:t>
                      </a:r>
                      <a:r>
                        <a:rPr lang="ru-UA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2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UA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uk-UA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60,0</a:t>
                      </a:r>
                      <a:r>
                        <a:rPr lang="ru-UA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UA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</a:t>
                      </a:r>
                      <a:r>
                        <a:rPr lang="uk-UA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31,4</a:t>
                      </a:r>
                      <a:r>
                        <a:rPr lang="ru-UA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2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68,5</a:t>
                      </a:r>
                      <a:endParaRPr lang="ru-UA" sz="105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37,4</a:t>
                      </a:r>
                      <a:endParaRPr lang="ru-UA" sz="105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013174"/>
                  </a:ext>
                </a:extLst>
              </a:tr>
              <a:tr h="66376">
                <a:tc>
                  <a:txBody>
                    <a:bodyPr/>
                    <a:lstStyle/>
                    <a:p>
                      <a:pPr algn="l" fontAlgn="t"/>
                      <a:endParaRPr lang="uk-UA" sz="100" b="1" i="0" u="none" strike="noStrike" noProof="0">
                        <a:solidFill>
                          <a:srgbClr val="173A99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uk-UA" sz="100" b="0" i="1" u="none" strike="noStrike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uk-UA" sz="100" b="0" i="0" u="none" strike="noStrike" noProof="0">
                        <a:solidFill>
                          <a:srgbClr val="173A99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uk-UA" sz="100" b="0" i="0" u="none" strike="noStrike" noProof="0">
                        <a:solidFill>
                          <a:srgbClr val="173A99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uk-UA" sz="100" b="0" i="0" u="none" strike="noStrike" noProof="0">
                        <a:solidFill>
                          <a:srgbClr val="173A99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uk-UA" sz="100" b="0" i="0" u="none" strike="noStrike" noProof="0">
                        <a:solidFill>
                          <a:srgbClr val="173A99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uk-UA" sz="100" b="0" i="0" u="none" strike="noStrike" noProof="0">
                        <a:solidFill>
                          <a:srgbClr val="173A99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uk-UA" sz="100" b="0" i="0" u="none" strike="noStrike" noProof="0">
                        <a:solidFill>
                          <a:srgbClr val="173A99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53773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uk-UA" sz="1050" b="1" i="0" u="none" strike="noStrike" noProof="0">
                          <a:solidFill>
                            <a:srgbClr val="173A99"/>
                          </a:solidFill>
                          <a:effectLst/>
                          <a:latin typeface="+mn-lt"/>
                        </a:rPr>
                        <a:t>Економія порівняно з "Бізнес як є" </a:t>
                      </a:r>
                    </a:p>
                  </a:txBody>
                  <a:tcPr marL="72000" marR="9525" marT="0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800" b="0" i="1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млн грн</a:t>
                      </a:r>
                      <a:endParaRPr lang="ru-UA" sz="800" b="0" i="1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uk-UA" sz="1050" b="0" i="0" u="none" strike="noStrike" noProof="0">
                        <a:solidFill>
                          <a:srgbClr val="173A99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</a:t>
                      </a:r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26,2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</a:t>
                      </a:r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28,6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31,1</a:t>
                      </a:r>
                      <a:endParaRPr lang="ru-UA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488627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b="1" i="0" u="none" strike="noStrike" noProof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⟩⟩⟩ Фінансовий результат </a:t>
                      </a:r>
                      <a:r>
                        <a:rPr lang="en-US" sz="1100" b="1" i="0" u="none" strike="noStrike" noProof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vs.</a:t>
                      </a:r>
                      <a:r>
                        <a:rPr lang="uk-UA" sz="1100" b="1" i="0" u="none" strike="noStrike" noProof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 "Бізнес як є"</a:t>
                      </a:r>
                    </a:p>
                  </a:txBody>
                  <a:tcPr marL="72000" marR="9525" marT="0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73A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2750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9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млн грн</a:t>
                      </a:r>
                      <a:endParaRPr kumimoji="0" lang="ru-UA" sz="9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73A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en-US"/>
                    </a:p>
                  </a:txBody>
                  <a:tcPr marL="72000" marR="504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uk-UA" sz="1100" b="1" i="0" u="none" strike="noStrike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26,2</a:t>
                      </a:r>
                      <a:r>
                        <a:rPr lang="en-US" sz="1100" b="1" i="0" u="none" strike="noStrike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dirty="0"/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73A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en-US"/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100" b="1" i="0" u="none" strike="noStrike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28,6 </a:t>
                      </a:r>
                      <a:endParaRPr lang="uk-UA"/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73A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uk-UA"/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uk-UA" sz="1100" b="1" i="0" u="none" strike="noStrike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31,1</a:t>
                      </a:r>
                      <a:endParaRPr lang="en-US" dirty="0"/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73A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232592"/>
                  </a:ext>
                </a:extLst>
              </a:tr>
            </a:tbl>
          </a:graphicData>
        </a:graphic>
      </p:graphicFrame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1BC608D-9628-E750-63D0-E19E8FB373E0}"/>
              </a:ext>
            </a:extLst>
          </p:cNvPr>
          <p:cNvCxnSpPr>
            <a:cxnSpLocks/>
          </p:cNvCxnSpPr>
          <p:nvPr/>
        </p:nvCxnSpPr>
        <p:spPr>
          <a:xfrm>
            <a:off x="579167" y="2106514"/>
            <a:ext cx="1130400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6F45887-EBD4-8633-C07D-67C078DB4393}"/>
              </a:ext>
            </a:extLst>
          </p:cNvPr>
          <p:cNvCxnSpPr>
            <a:cxnSpLocks/>
          </p:cNvCxnSpPr>
          <p:nvPr/>
        </p:nvCxnSpPr>
        <p:spPr>
          <a:xfrm>
            <a:off x="579167" y="2119483"/>
            <a:ext cx="1130400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843EE4B-78F6-9AE4-C60C-C6B1907EA13B}"/>
              </a:ext>
            </a:extLst>
          </p:cNvPr>
          <p:cNvCxnSpPr>
            <a:cxnSpLocks/>
          </p:cNvCxnSpPr>
          <p:nvPr/>
        </p:nvCxnSpPr>
        <p:spPr>
          <a:xfrm>
            <a:off x="4333678" y="1540494"/>
            <a:ext cx="230400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B199293-7743-9708-243A-CBAA0F1490F9}"/>
              </a:ext>
            </a:extLst>
          </p:cNvPr>
          <p:cNvCxnSpPr>
            <a:cxnSpLocks/>
          </p:cNvCxnSpPr>
          <p:nvPr/>
        </p:nvCxnSpPr>
        <p:spPr>
          <a:xfrm>
            <a:off x="6871138" y="1540494"/>
            <a:ext cx="230400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2DE0B2C-3953-97DA-C4E8-1E60E4A784F1}"/>
              </a:ext>
            </a:extLst>
          </p:cNvPr>
          <p:cNvCxnSpPr>
            <a:cxnSpLocks/>
          </p:cNvCxnSpPr>
          <p:nvPr/>
        </p:nvCxnSpPr>
        <p:spPr>
          <a:xfrm>
            <a:off x="9454318" y="1540494"/>
            <a:ext cx="230400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974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ED5F89-EB91-FE60-CDC5-B65FD8A0F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Порівняння економічного ефекту відносно варіанту «Бізнес як є»</a:t>
            </a:r>
            <a:br>
              <a:rPr lang="LID4096"/>
            </a:br>
            <a:endParaRPr lang="LID4096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9B0FA6B-1819-3864-5179-9A151048B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D4294D-EC2D-A644-BBA3-5CA4026C467C}" type="slidenum">
              <a:rPr lang="en-UA" smtClean="0"/>
              <a:pPr/>
              <a:t>8</a:t>
            </a:fld>
            <a:endParaRPr lang="en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150EF1-DAF1-B1FA-4E84-C9E919E7AD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/>
              <a:t>ЕКОНОМІЧНИЙ ЕФЕКТ</a:t>
            </a:r>
            <a:endParaRPr lang="LID4096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2B179B-8E9B-FABF-07C7-805AAA439652}"/>
              </a:ext>
            </a:extLst>
          </p:cNvPr>
          <p:cNvSpPr txBox="1"/>
          <p:nvPr/>
        </p:nvSpPr>
        <p:spPr>
          <a:xfrm>
            <a:off x="425196" y="1364988"/>
            <a:ext cx="6844284" cy="625812"/>
          </a:xfrm>
          <a:prstGeom prst="rect">
            <a:avLst/>
          </a:prstGeom>
          <a:solidFill>
            <a:schemeClr val="bg1"/>
          </a:solidFill>
        </p:spPr>
        <p:txBody>
          <a:bodyPr wrap="square" lIns="216000" rIns="216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uk-UA" sz="1600" b="1" dirty="0"/>
              <a:t>Економія на витратах на забезпечення електроенергією, </a:t>
            </a:r>
            <a:r>
              <a:rPr lang="uk-UA" sz="1600" dirty="0"/>
              <a:t>млн грн</a:t>
            </a:r>
          </a:p>
          <a:p>
            <a:r>
              <a:rPr lang="uk-UA" sz="1200" dirty="0"/>
              <a:t>Розрахунок по 5 місяцях ОЗП 2024/25 по трьох котельних </a:t>
            </a: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286AB411-1AF9-9A6D-BEF8-82E0FEEA9782}"/>
              </a:ext>
            </a:extLst>
          </p:cNvPr>
          <p:cNvSpPr/>
          <p:nvPr/>
        </p:nvSpPr>
        <p:spPr>
          <a:xfrm>
            <a:off x="1733051" y="2755838"/>
            <a:ext cx="8489232" cy="1772018"/>
          </a:xfrm>
          <a:custGeom>
            <a:avLst/>
            <a:gdLst>
              <a:gd name="connsiteX0" fmla="*/ 0 w 679450"/>
              <a:gd name="connsiteY0" fmla="*/ 942975 h 942975"/>
              <a:gd name="connsiteX1" fmla="*/ 0 w 679450"/>
              <a:gd name="connsiteY1" fmla="*/ 0 h 942975"/>
              <a:gd name="connsiteX2" fmla="*/ 679450 w 679450"/>
              <a:gd name="connsiteY2" fmla="*/ 0 h 942975"/>
              <a:gd name="connsiteX3" fmla="*/ 679450 w 679450"/>
              <a:gd name="connsiteY3" fmla="*/ 533400 h 942975"/>
              <a:gd name="connsiteX0" fmla="*/ 0 w 679450"/>
              <a:gd name="connsiteY0" fmla="*/ 942975 h 942975"/>
              <a:gd name="connsiteX1" fmla="*/ 0 w 679450"/>
              <a:gd name="connsiteY1" fmla="*/ 0 h 942975"/>
              <a:gd name="connsiteX2" fmla="*/ 679450 w 679450"/>
              <a:gd name="connsiteY2" fmla="*/ 0 h 942975"/>
              <a:gd name="connsiteX3" fmla="*/ 679450 w 679450"/>
              <a:gd name="connsiteY3" fmla="*/ 407334 h 942975"/>
              <a:gd name="connsiteX0" fmla="*/ 0 w 679450"/>
              <a:gd name="connsiteY0" fmla="*/ 1031379 h 1031379"/>
              <a:gd name="connsiteX1" fmla="*/ 0 w 679450"/>
              <a:gd name="connsiteY1" fmla="*/ 0 h 1031379"/>
              <a:gd name="connsiteX2" fmla="*/ 679450 w 679450"/>
              <a:gd name="connsiteY2" fmla="*/ 0 h 1031379"/>
              <a:gd name="connsiteX3" fmla="*/ 679450 w 679450"/>
              <a:gd name="connsiteY3" fmla="*/ 407334 h 1031379"/>
              <a:gd name="connsiteX0" fmla="*/ 1017 w 679450"/>
              <a:gd name="connsiteY0" fmla="*/ 111784 h 407334"/>
              <a:gd name="connsiteX1" fmla="*/ 0 w 679450"/>
              <a:gd name="connsiteY1" fmla="*/ 0 h 407334"/>
              <a:gd name="connsiteX2" fmla="*/ 679450 w 679450"/>
              <a:gd name="connsiteY2" fmla="*/ 0 h 407334"/>
              <a:gd name="connsiteX3" fmla="*/ 679450 w 679450"/>
              <a:gd name="connsiteY3" fmla="*/ 407334 h 407334"/>
              <a:gd name="connsiteX0" fmla="*/ 0 w 679958"/>
              <a:gd name="connsiteY0" fmla="*/ 111784 h 407334"/>
              <a:gd name="connsiteX1" fmla="*/ 508 w 679958"/>
              <a:gd name="connsiteY1" fmla="*/ 0 h 407334"/>
              <a:gd name="connsiteX2" fmla="*/ 679958 w 679958"/>
              <a:gd name="connsiteY2" fmla="*/ 0 h 407334"/>
              <a:gd name="connsiteX3" fmla="*/ 679958 w 679958"/>
              <a:gd name="connsiteY3" fmla="*/ 407334 h 407334"/>
              <a:gd name="connsiteX0" fmla="*/ 0 w 679577"/>
              <a:gd name="connsiteY0" fmla="*/ 111784 h 407334"/>
              <a:gd name="connsiteX1" fmla="*/ 127 w 679577"/>
              <a:gd name="connsiteY1" fmla="*/ 0 h 407334"/>
              <a:gd name="connsiteX2" fmla="*/ 679577 w 679577"/>
              <a:gd name="connsiteY2" fmla="*/ 0 h 407334"/>
              <a:gd name="connsiteX3" fmla="*/ 679577 w 679577"/>
              <a:gd name="connsiteY3" fmla="*/ 407334 h 407334"/>
              <a:gd name="connsiteX0" fmla="*/ 0 w 679577"/>
              <a:gd name="connsiteY0" fmla="*/ 111784 h 407334"/>
              <a:gd name="connsiteX1" fmla="*/ 127 w 679577"/>
              <a:gd name="connsiteY1" fmla="*/ 0 h 407334"/>
              <a:gd name="connsiteX2" fmla="*/ 679577 w 679577"/>
              <a:gd name="connsiteY2" fmla="*/ 0 h 407334"/>
              <a:gd name="connsiteX3" fmla="*/ 679577 w 679577"/>
              <a:gd name="connsiteY3" fmla="*/ 407334 h 407334"/>
              <a:gd name="connsiteX0" fmla="*/ 258 w 679454"/>
              <a:gd name="connsiteY0" fmla="*/ 111784 h 407334"/>
              <a:gd name="connsiteX1" fmla="*/ 4 w 679454"/>
              <a:gd name="connsiteY1" fmla="*/ 0 h 407334"/>
              <a:gd name="connsiteX2" fmla="*/ 679454 w 679454"/>
              <a:gd name="connsiteY2" fmla="*/ 0 h 407334"/>
              <a:gd name="connsiteX3" fmla="*/ 679454 w 679454"/>
              <a:gd name="connsiteY3" fmla="*/ 407334 h 407334"/>
              <a:gd name="connsiteX0" fmla="*/ 0 w 679577"/>
              <a:gd name="connsiteY0" fmla="*/ 112879 h 407334"/>
              <a:gd name="connsiteX1" fmla="*/ 127 w 679577"/>
              <a:gd name="connsiteY1" fmla="*/ 0 h 407334"/>
              <a:gd name="connsiteX2" fmla="*/ 679577 w 679577"/>
              <a:gd name="connsiteY2" fmla="*/ 0 h 407334"/>
              <a:gd name="connsiteX3" fmla="*/ 679577 w 679577"/>
              <a:gd name="connsiteY3" fmla="*/ 407334 h 40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577" h="407334">
                <a:moveTo>
                  <a:pt x="0" y="112879"/>
                </a:moveTo>
                <a:cubicBezTo>
                  <a:pt x="42" y="75618"/>
                  <a:pt x="85" y="37261"/>
                  <a:pt x="127" y="0"/>
                </a:cubicBezTo>
                <a:lnTo>
                  <a:pt x="679577" y="0"/>
                </a:lnTo>
                <a:lnTo>
                  <a:pt x="679577" y="407334"/>
                </a:lnTo>
              </a:path>
            </a:pathLst>
          </a:custGeom>
          <a:ln w="3175">
            <a:solidFill>
              <a:schemeClr val="bg1">
                <a:lumMod val="50000"/>
              </a:schemeClr>
            </a:solidFill>
            <a:prstDash val="lg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360E310-A7FD-EAD6-547E-EFBF19D3D225}"/>
              </a:ext>
            </a:extLst>
          </p:cNvPr>
          <p:cNvCxnSpPr>
            <a:cxnSpLocks/>
          </p:cNvCxnSpPr>
          <p:nvPr/>
        </p:nvCxnSpPr>
        <p:spPr>
          <a:xfrm>
            <a:off x="618792" y="1692072"/>
            <a:ext cx="6480000" cy="0"/>
          </a:xfrm>
          <a:prstGeom prst="line">
            <a:avLst/>
          </a:prstGeom>
          <a:ln w="3175">
            <a:solidFill>
              <a:srgbClr val="173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2EF2CEB-14C5-FD2D-37B8-481761A856E2}"/>
              </a:ext>
            </a:extLst>
          </p:cNvPr>
          <p:cNvCxnSpPr>
            <a:cxnSpLocks/>
          </p:cNvCxnSpPr>
          <p:nvPr/>
        </p:nvCxnSpPr>
        <p:spPr>
          <a:xfrm>
            <a:off x="618792" y="1715779"/>
            <a:ext cx="6480000" cy="0"/>
          </a:xfrm>
          <a:prstGeom prst="line">
            <a:avLst/>
          </a:prstGeom>
          <a:ln w="3175">
            <a:solidFill>
              <a:srgbClr val="173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5F203FE8-F701-71F1-DA51-8A3BF7038A01}"/>
              </a:ext>
            </a:extLst>
          </p:cNvPr>
          <p:cNvSpPr/>
          <p:nvPr/>
        </p:nvSpPr>
        <p:spPr>
          <a:xfrm>
            <a:off x="4762500" y="2462985"/>
            <a:ext cx="2419350" cy="561231"/>
          </a:xfrm>
          <a:prstGeom prst="roundRect">
            <a:avLst>
              <a:gd name="adj" fmla="val 2506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spcAft>
                <a:spcPts val="400"/>
              </a:spcAft>
            </a:pPr>
            <a:r>
              <a:rPr lang="uk-UA" sz="1400" b="1">
                <a:solidFill>
                  <a:srgbClr val="FFFF00"/>
                </a:solidFill>
              </a:rPr>
              <a:t>Ефект +86 млн грн</a:t>
            </a:r>
          </a:p>
          <a:p>
            <a:pPr algn="ctr">
              <a:spcAft>
                <a:spcPts val="400"/>
              </a:spcAft>
            </a:pPr>
            <a:r>
              <a:rPr lang="uk-UA" sz="1400" b="1">
                <a:solidFill>
                  <a:srgbClr val="FFFF00"/>
                </a:solidFill>
              </a:rPr>
              <a:t>Скорочення витрат на 48%</a:t>
            </a:r>
            <a:endParaRPr lang="LID4096" sz="1400" b="1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0" name="Диаграмма 19">
                <a:extLst>
                  <a:ext uri="{FF2B5EF4-FFF2-40B4-BE49-F238E27FC236}">
                    <a16:creationId xmlns:a16="http://schemas.microsoft.com/office/drawing/2014/main" id="{B52A4DDC-6C65-A74B-9CD2-470BC8E1CB38}"/>
                  </a:ext>
                </a:extLst>
              </p:cNvPr>
              <p:cNvGraphicFramePr/>
              <p:nvPr/>
            </p:nvGraphicFramePr>
            <p:xfrm>
              <a:off x="581786" y="3098184"/>
              <a:ext cx="10793349" cy="354585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0" name="Диаграмма 19">
                <a:extLst>
                  <a:ext uri="{FF2B5EF4-FFF2-40B4-BE49-F238E27FC236}">
                    <a16:creationId xmlns:a16="http://schemas.microsoft.com/office/drawing/2014/main" id="{B52A4DDC-6C65-A74B-9CD2-470BC8E1CB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1786" y="3098184"/>
                <a:ext cx="10793349" cy="354585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0349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36B13A02-C6C2-71AE-7EB1-D496DCF44381}"/>
              </a:ext>
            </a:extLst>
          </p:cNvPr>
          <p:cNvGraphicFramePr/>
          <p:nvPr/>
        </p:nvGraphicFramePr>
        <p:xfrm>
          <a:off x="7258052" y="3416584"/>
          <a:ext cx="4595828" cy="298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71988-8EEA-6EC8-7753-19629B26F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Волатильність цін на енергетичному ринку</a:t>
            </a:r>
            <a:endParaRPr lang="LID4096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4747DE4-9C12-FEEE-E83A-95A5998FB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4294D-EC2D-A644-BBA3-5CA4026C467C}" type="slidenum">
              <a:rPr kumimoji="0" lang="en-UA" sz="900" b="0" i="0" u="none" strike="noStrike" kern="1200" cap="none" spc="0" normalizeH="0" baseline="0" noProof="0" smtClean="0">
                <a:ln>
                  <a:noFill/>
                </a:ln>
                <a:solidFill>
                  <a:srgbClr val="173A99"/>
                </a:solidFill>
                <a:effectLst/>
                <a:uLnTx/>
                <a:uFillTx/>
                <a:latin typeface="Aptos"/>
                <a:ea typeface="Open Sans Light" panose="020B0306030504020204" pitchFamily="34" charset="0"/>
                <a:cs typeface="Open Sans Light" panose="020B03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A" sz="900" b="0" i="0" u="none" strike="noStrike" kern="1200" cap="none" spc="0" normalizeH="0" baseline="0" noProof="0">
              <a:ln>
                <a:noFill/>
              </a:ln>
              <a:solidFill>
                <a:srgbClr val="173A99"/>
              </a:solidFill>
              <a:effectLst/>
              <a:uLnTx/>
              <a:uFillTx/>
              <a:latin typeface="Aptos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2" name="Текст 41">
            <a:extLst>
              <a:ext uri="{FF2B5EF4-FFF2-40B4-BE49-F238E27FC236}">
                <a16:creationId xmlns:a16="http://schemas.microsoft.com/office/drawing/2014/main" id="{DEBB1864-7532-B53F-C703-170DF38566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r"/>
            <a:r>
              <a:rPr lang="uk-UA"/>
              <a:t>* Собівартість генерації електроенергії за ціни природного газу 18 260 грн без ПДВ за тис. м</a:t>
            </a:r>
            <a:r>
              <a:rPr lang="uk-UA" baseline="30000"/>
              <a:t>3</a:t>
            </a:r>
            <a:r>
              <a:rPr lang="uk-UA"/>
              <a:t> та питомих витрат 226,1 м</a:t>
            </a:r>
            <a:r>
              <a:rPr lang="uk-UA" baseline="30000"/>
              <a:t>3</a:t>
            </a:r>
            <a:r>
              <a:rPr lang="uk-UA"/>
              <a:t>/МВт.г</a:t>
            </a:r>
            <a:endParaRPr lang="LID4096"/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E7A639B4-36C4-36E8-9A6C-7DBB0CFE8D49}"/>
              </a:ext>
            </a:extLst>
          </p:cNvPr>
          <p:cNvGraphicFramePr/>
          <p:nvPr/>
        </p:nvGraphicFramePr>
        <p:xfrm>
          <a:off x="574675" y="3416584"/>
          <a:ext cx="4359275" cy="298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23309FF-2E4D-CCDC-0ACA-9033585501F7}"/>
              </a:ext>
            </a:extLst>
          </p:cNvPr>
          <p:cNvSpPr txBox="1"/>
          <p:nvPr/>
        </p:nvSpPr>
        <p:spPr>
          <a:xfrm>
            <a:off x="574674" y="3143043"/>
            <a:ext cx="4359275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Січень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85AB55-9F6D-1141-F2F2-6632DE633B5A}"/>
              </a:ext>
            </a:extLst>
          </p:cNvPr>
          <p:cNvSpPr txBox="1"/>
          <p:nvPr/>
        </p:nvSpPr>
        <p:spPr>
          <a:xfrm>
            <a:off x="7512084" y="3161610"/>
            <a:ext cx="4359275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Липень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FBDB03-488A-614D-8476-20CF0ABB83C2}"/>
              </a:ext>
            </a:extLst>
          </p:cNvPr>
          <p:cNvSpPr txBox="1"/>
          <p:nvPr/>
        </p:nvSpPr>
        <p:spPr>
          <a:xfrm>
            <a:off x="644770" y="2585268"/>
            <a:ext cx="11238362" cy="276999"/>
          </a:xfrm>
          <a:prstGeom prst="rect">
            <a:avLst/>
          </a:prstGeom>
          <a:solidFill>
            <a:srgbClr val="DCE2F0"/>
          </a:solidFill>
          <a:ln w="3175">
            <a:noFill/>
          </a:ln>
        </p:spPr>
        <p:txBody>
          <a:bodyPr wrap="square" lIns="72000" r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Амплітуда коливань ціни на Ринку на добу наперед, </a:t>
            </a: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грн/МВт.г</a:t>
            </a:r>
            <a:endParaRPr kumimoji="0" lang="uk-UA" sz="800" b="0" i="1" u="none" strike="noStrike" kern="1200" cap="none" spc="0" normalizeH="0" baseline="0" noProof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4DD3233-9467-03E4-3CFF-21856A00B6D8}"/>
              </a:ext>
            </a:extLst>
          </p:cNvPr>
          <p:cNvSpPr/>
          <p:nvPr/>
        </p:nvSpPr>
        <p:spPr>
          <a:xfrm>
            <a:off x="644768" y="1142999"/>
            <a:ext cx="11226591" cy="1152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4295" tIns="144000" rIns="74295" bIns="14400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ea typeface="+mn-ea"/>
                <a:cs typeface="+mn-cs"/>
              </a:rPr>
              <a:t>Якісна комерційна оптимізація неможлива без точного прогнозу цін на ринку. Він враховує генерацію та споживання, погодні умови, транскордонні обмеження, результати аукціонів, обстріли, ремонти станцій, ситуацію в Європі, регуляторні зміни та навіть політичні заяви. Графіки нижче демонструють, як у </a:t>
            </a:r>
            <a:r>
              <a:rPr kumimoji="0" lang="uk-UA" sz="140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ea typeface="+mn-ea"/>
                <a:cs typeface="+mn-cs"/>
              </a:rPr>
              <a:t>той самий місяць </a:t>
            </a:r>
            <a:r>
              <a:rPr kumimoji="0" lang="uk-UA" sz="14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ea typeface="+mn-ea"/>
                <a:cs typeface="+mn-cs"/>
              </a:rPr>
              <a:t>і </a:t>
            </a:r>
            <a:r>
              <a:rPr kumimoji="0" lang="uk-UA" sz="1400" b="1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ea typeface="+mn-ea"/>
                <a:cs typeface="+mn-cs"/>
              </a:rPr>
              <a:t>ту саму годину </a:t>
            </a:r>
            <a:r>
              <a:rPr kumimoji="0" lang="uk-UA" sz="1400" b="0" i="0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ea typeface="+mn-ea"/>
                <a:cs typeface="+mn-cs"/>
              </a:rPr>
              <a:t>ціна РДН може кардинально змінюватися. Без необхідної експертизи легко зазнати збитків або втратити можливість отримати прибуток, якщо працювати занадто обережно.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B5EAF139-EFC5-F5F5-7AEF-319F72DC7970}"/>
              </a:ext>
            </a:extLst>
          </p:cNvPr>
          <p:cNvCxnSpPr>
            <a:cxnSpLocks/>
          </p:cNvCxnSpPr>
          <p:nvPr/>
        </p:nvCxnSpPr>
        <p:spPr>
          <a:xfrm>
            <a:off x="645229" y="1142999"/>
            <a:ext cx="11240996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D413070B-F5C4-070C-BCBC-795F2E26E5FD}"/>
              </a:ext>
            </a:extLst>
          </p:cNvPr>
          <p:cNvCxnSpPr>
            <a:cxnSpLocks/>
          </p:cNvCxnSpPr>
          <p:nvPr/>
        </p:nvCxnSpPr>
        <p:spPr>
          <a:xfrm>
            <a:off x="645229" y="2295586"/>
            <a:ext cx="11240996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1C4D44D-B165-F3BA-AF63-A76994005B1E}"/>
              </a:ext>
            </a:extLst>
          </p:cNvPr>
          <p:cNvSpPr/>
          <p:nvPr/>
        </p:nvSpPr>
        <p:spPr>
          <a:xfrm>
            <a:off x="5127948" y="3517903"/>
            <a:ext cx="2151707" cy="1143550"/>
          </a:xfrm>
          <a:prstGeom prst="rect">
            <a:avLst/>
          </a:prstGeom>
          <a:solidFill>
            <a:srgbClr val="203993"/>
          </a:solidFill>
          <a:ln w="3175">
            <a:solidFill>
              <a:srgbClr val="2039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ТУТ ВИ ЗАРОБЛЯЄТЕ</a:t>
            </a: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оскільки ціна вище за собівартість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АБО ВТРАЧАЄТЕ ПРИБУТОК</a:t>
            </a: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якщо не змогли правильно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спрогнозувати ціну</a:t>
            </a:r>
            <a:endParaRPr kumimoji="0" lang="uk-UA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9515A1F-8F0E-18A3-73A8-229320226F08}"/>
              </a:ext>
            </a:extLst>
          </p:cNvPr>
          <p:cNvSpPr/>
          <p:nvPr/>
        </p:nvSpPr>
        <p:spPr>
          <a:xfrm>
            <a:off x="5127263" y="4740747"/>
            <a:ext cx="2151707" cy="1143550"/>
          </a:xfrm>
          <a:prstGeom prst="rect">
            <a:avLst/>
          </a:prstGeom>
          <a:solidFill>
            <a:srgbClr val="203993"/>
          </a:solidFill>
          <a:ln w="3175">
            <a:solidFill>
              <a:srgbClr val="2039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ТУТ ВИ НЕ ГЕНЕРУЄТЕ</a:t>
            </a: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оскільки ціна нижче за собівартість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АБО ОТРИМУЄТЕ ЗБИТКИ</a:t>
            </a:r>
            <a:r>
              <a:rPr kumimoji="0" lang="uk-UA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якщо не змогли правильно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спрогнозувати ціну</a:t>
            </a:r>
            <a:endParaRPr kumimoji="0" lang="uk-UA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A36A87DB-B7C3-E6F0-0DD8-00B9C42767C8}"/>
              </a:ext>
            </a:extLst>
          </p:cNvPr>
          <p:cNvCxnSpPr>
            <a:cxnSpLocks/>
          </p:cNvCxnSpPr>
          <p:nvPr/>
        </p:nvCxnSpPr>
        <p:spPr>
          <a:xfrm>
            <a:off x="2652711" y="4051772"/>
            <a:ext cx="0" cy="1507938"/>
          </a:xfrm>
          <a:prstGeom prst="straightConnector1">
            <a:avLst/>
          </a:prstGeom>
          <a:ln w="3175"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A8BE777-EA0E-FCBF-7E12-1CA6D74B69A2}"/>
              </a:ext>
            </a:extLst>
          </p:cNvPr>
          <p:cNvSpPr txBox="1"/>
          <p:nvPr/>
        </p:nvSpPr>
        <p:spPr>
          <a:xfrm>
            <a:off x="1485900" y="3730527"/>
            <a:ext cx="1658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00" b="0" i="1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ea typeface="+mn-ea"/>
                <a:cs typeface="+mn-cs"/>
              </a:rPr>
              <a:t>мінімальна та максимальна ціна цієї години в січні 2025</a:t>
            </a:r>
            <a:endParaRPr kumimoji="0" lang="LID4096" sz="800" b="0" i="1" u="none" strike="noStrike" kern="1200" cap="none" spc="0" normalizeH="0" baseline="0" noProof="0">
              <a:ln>
                <a:noFill/>
              </a:ln>
              <a:solidFill>
                <a:srgbClr val="15151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823F3DE2-1994-2AB7-D473-B04BE4D1A0FE}"/>
              </a:ext>
            </a:extLst>
          </p:cNvPr>
          <p:cNvCxnSpPr>
            <a:cxnSpLocks/>
          </p:cNvCxnSpPr>
          <p:nvPr/>
        </p:nvCxnSpPr>
        <p:spPr>
          <a:xfrm>
            <a:off x="2462879" y="5559710"/>
            <a:ext cx="379665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1A7731A6-96C9-75D6-B921-ADA13E0D57CA}"/>
              </a:ext>
            </a:extLst>
          </p:cNvPr>
          <p:cNvCxnSpPr>
            <a:cxnSpLocks/>
          </p:cNvCxnSpPr>
          <p:nvPr/>
        </p:nvCxnSpPr>
        <p:spPr>
          <a:xfrm>
            <a:off x="2462879" y="4047009"/>
            <a:ext cx="379665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131">
            <a:extLst>
              <a:ext uri="{FF2B5EF4-FFF2-40B4-BE49-F238E27FC236}">
                <a16:creationId xmlns:a16="http://schemas.microsoft.com/office/drawing/2014/main" id="{3C71F9C8-302B-8D34-BC3E-A5A5B30A60C3}"/>
              </a:ext>
            </a:extLst>
          </p:cNvPr>
          <p:cNvSpPr>
            <a:spLocks noChangeAspect="1"/>
          </p:cNvSpPr>
          <p:nvPr/>
        </p:nvSpPr>
        <p:spPr>
          <a:xfrm flipH="1">
            <a:off x="7341966" y="3999678"/>
            <a:ext cx="170063" cy="180000"/>
          </a:xfrm>
          <a:custGeom>
            <a:avLst/>
            <a:gdLst/>
            <a:ahLst/>
            <a:cxnLst/>
            <a:rect l="l" t="t" r="r" b="b"/>
            <a:pathLst>
              <a:path w="414678" h="438904">
                <a:moveTo>
                  <a:pt x="219452" y="0"/>
                </a:moveTo>
                <a:cubicBezTo>
                  <a:pt x="229219" y="0"/>
                  <a:pt x="237671" y="3568"/>
                  <a:pt x="244807" y="10704"/>
                </a:cubicBezTo>
                <a:lnTo>
                  <a:pt x="265935" y="31551"/>
                </a:lnTo>
                <a:cubicBezTo>
                  <a:pt x="273072" y="38688"/>
                  <a:pt x="276640" y="47233"/>
                  <a:pt x="276640" y="57187"/>
                </a:cubicBezTo>
                <a:cubicBezTo>
                  <a:pt x="276640" y="67141"/>
                  <a:pt x="273072" y="75686"/>
                  <a:pt x="265935" y="82822"/>
                </a:cubicBezTo>
                <a:lnTo>
                  <a:pt x="183394" y="165364"/>
                </a:lnTo>
                <a:lnTo>
                  <a:pt x="381718" y="165364"/>
                </a:lnTo>
                <a:cubicBezTo>
                  <a:pt x="391484" y="165364"/>
                  <a:pt x="399419" y="168885"/>
                  <a:pt x="405522" y="175928"/>
                </a:cubicBezTo>
                <a:cubicBezTo>
                  <a:pt x="411626" y="182970"/>
                  <a:pt x="414678" y="191469"/>
                  <a:pt x="414678" y="201422"/>
                </a:cubicBezTo>
                <a:lnTo>
                  <a:pt x="414678" y="237481"/>
                </a:lnTo>
                <a:cubicBezTo>
                  <a:pt x="414678" y="247435"/>
                  <a:pt x="411626" y="255933"/>
                  <a:pt x="405522" y="262976"/>
                </a:cubicBezTo>
                <a:cubicBezTo>
                  <a:pt x="399419" y="270019"/>
                  <a:pt x="391484" y="273540"/>
                  <a:pt x="381718" y="273540"/>
                </a:cubicBezTo>
                <a:lnTo>
                  <a:pt x="183394" y="273540"/>
                </a:lnTo>
                <a:lnTo>
                  <a:pt x="265935" y="356363"/>
                </a:lnTo>
                <a:cubicBezTo>
                  <a:pt x="273072" y="363124"/>
                  <a:pt x="276640" y="371575"/>
                  <a:pt x="276640" y="381717"/>
                </a:cubicBezTo>
                <a:cubicBezTo>
                  <a:pt x="276640" y="391859"/>
                  <a:pt x="273072" y="400310"/>
                  <a:pt x="265935" y="407071"/>
                </a:cubicBezTo>
                <a:lnTo>
                  <a:pt x="244807" y="428481"/>
                </a:lnTo>
                <a:cubicBezTo>
                  <a:pt x="237858" y="435430"/>
                  <a:pt x="229406" y="438904"/>
                  <a:pt x="219452" y="438904"/>
                </a:cubicBezTo>
                <a:cubicBezTo>
                  <a:pt x="209687" y="438904"/>
                  <a:pt x="201141" y="435430"/>
                  <a:pt x="193817" y="428481"/>
                </a:cubicBezTo>
                <a:lnTo>
                  <a:pt x="10423" y="244806"/>
                </a:lnTo>
                <a:cubicBezTo>
                  <a:pt x="3475" y="237857"/>
                  <a:pt x="0" y="229406"/>
                  <a:pt x="0" y="219452"/>
                </a:cubicBezTo>
                <a:cubicBezTo>
                  <a:pt x="0" y="209686"/>
                  <a:pt x="3475" y="201141"/>
                  <a:pt x="10423" y="193816"/>
                </a:cubicBezTo>
                <a:lnTo>
                  <a:pt x="193817" y="10704"/>
                </a:lnTo>
                <a:cubicBezTo>
                  <a:pt x="200954" y="3568"/>
                  <a:pt x="209499" y="0"/>
                  <a:pt x="21945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6" name="Freeform 131">
            <a:extLst>
              <a:ext uri="{FF2B5EF4-FFF2-40B4-BE49-F238E27FC236}">
                <a16:creationId xmlns:a16="http://schemas.microsoft.com/office/drawing/2014/main" id="{6823F22A-E272-7899-E863-51C328B39536}"/>
              </a:ext>
            </a:extLst>
          </p:cNvPr>
          <p:cNvSpPr>
            <a:spLocks noChangeAspect="1"/>
          </p:cNvSpPr>
          <p:nvPr/>
        </p:nvSpPr>
        <p:spPr>
          <a:xfrm>
            <a:off x="4900438" y="3995734"/>
            <a:ext cx="170063" cy="180000"/>
          </a:xfrm>
          <a:custGeom>
            <a:avLst/>
            <a:gdLst/>
            <a:ahLst/>
            <a:cxnLst/>
            <a:rect l="l" t="t" r="r" b="b"/>
            <a:pathLst>
              <a:path w="414678" h="438904">
                <a:moveTo>
                  <a:pt x="219452" y="0"/>
                </a:moveTo>
                <a:cubicBezTo>
                  <a:pt x="229219" y="0"/>
                  <a:pt x="237671" y="3568"/>
                  <a:pt x="244807" y="10704"/>
                </a:cubicBezTo>
                <a:lnTo>
                  <a:pt x="265935" y="31551"/>
                </a:lnTo>
                <a:cubicBezTo>
                  <a:pt x="273072" y="38688"/>
                  <a:pt x="276640" y="47233"/>
                  <a:pt x="276640" y="57187"/>
                </a:cubicBezTo>
                <a:cubicBezTo>
                  <a:pt x="276640" y="67141"/>
                  <a:pt x="273072" y="75686"/>
                  <a:pt x="265935" y="82822"/>
                </a:cubicBezTo>
                <a:lnTo>
                  <a:pt x="183394" y="165364"/>
                </a:lnTo>
                <a:lnTo>
                  <a:pt x="381718" y="165364"/>
                </a:lnTo>
                <a:cubicBezTo>
                  <a:pt x="391484" y="165364"/>
                  <a:pt x="399419" y="168885"/>
                  <a:pt x="405522" y="175928"/>
                </a:cubicBezTo>
                <a:cubicBezTo>
                  <a:pt x="411626" y="182970"/>
                  <a:pt x="414678" y="191469"/>
                  <a:pt x="414678" y="201422"/>
                </a:cubicBezTo>
                <a:lnTo>
                  <a:pt x="414678" y="237481"/>
                </a:lnTo>
                <a:cubicBezTo>
                  <a:pt x="414678" y="247435"/>
                  <a:pt x="411626" y="255933"/>
                  <a:pt x="405522" y="262976"/>
                </a:cubicBezTo>
                <a:cubicBezTo>
                  <a:pt x="399419" y="270019"/>
                  <a:pt x="391484" y="273540"/>
                  <a:pt x="381718" y="273540"/>
                </a:cubicBezTo>
                <a:lnTo>
                  <a:pt x="183394" y="273540"/>
                </a:lnTo>
                <a:lnTo>
                  <a:pt x="265935" y="356363"/>
                </a:lnTo>
                <a:cubicBezTo>
                  <a:pt x="273072" y="363124"/>
                  <a:pt x="276640" y="371575"/>
                  <a:pt x="276640" y="381717"/>
                </a:cubicBezTo>
                <a:cubicBezTo>
                  <a:pt x="276640" y="391859"/>
                  <a:pt x="273072" y="400310"/>
                  <a:pt x="265935" y="407071"/>
                </a:cubicBezTo>
                <a:lnTo>
                  <a:pt x="244807" y="428481"/>
                </a:lnTo>
                <a:cubicBezTo>
                  <a:pt x="237858" y="435430"/>
                  <a:pt x="229406" y="438904"/>
                  <a:pt x="219452" y="438904"/>
                </a:cubicBezTo>
                <a:cubicBezTo>
                  <a:pt x="209687" y="438904"/>
                  <a:pt x="201141" y="435430"/>
                  <a:pt x="193817" y="428481"/>
                </a:cubicBezTo>
                <a:lnTo>
                  <a:pt x="10423" y="244806"/>
                </a:lnTo>
                <a:cubicBezTo>
                  <a:pt x="3475" y="237857"/>
                  <a:pt x="0" y="229406"/>
                  <a:pt x="0" y="219452"/>
                </a:cubicBezTo>
                <a:cubicBezTo>
                  <a:pt x="0" y="209686"/>
                  <a:pt x="3475" y="201141"/>
                  <a:pt x="10423" y="193816"/>
                </a:cubicBezTo>
                <a:lnTo>
                  <a:pt x="193817" y="10704"/>
                </a:lnTo>
                <a:cubicBezTo>
                  <a:pt x="200954" y="3568"/>
                  <a:pt x="209499" y="0"/>
                  <a:pt x="21945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7" name="Freeform 131">
            <a:extLst>
              <a:ext uri="{FF2B5EF4-FFF2-40B4-BE49-F238E27FC236}">
                <a16:creationId xmlns:a16="http://schemas.microsoft.com/office/drawing/2014/main" id="{A7EBD1E2-3672-B834-3D60-90FB958DC8A1}"/>
              </a:ext>
            </a:extLst>
          </p:cNvPr>
          <p:cNvSpPr>
            <a:spLocks noChangeAspect="1"/>
          </p:cNvSpPr>
          <p:nvPr/>
        </p:nvSpPr>
        <p:spPr>
          <a:xfrm flipH="1">
            <a:off x="7341966" y="5185225"/>
            <a:ext cx="170063" cy="180000"/>
          </a:xfrm>
          <a:custGeom>
            <a:avLst/>
            <a:gdLst/>
            <a:ahLst/>
            <a:cxnLst/>
            <a:rect l="l" t="t" r="r" b="b"/>
            <a:pathLst>
              <a:path w="414678" h="438904">
                <a:moveTo>
                  <a:pt x="219452" y="0"/>
                </a:moveTo>
                <a:cubicBezTo>
                  <a:pt x="229219" y="0"/>
                  <a:pt x="237671" y="3568"/>
                  <a:pt x="244807" y="10704"/>
                </a:cubicBezTo>
                <a:lnTo>
                  <a:pt x="265935" y="31551"/>
                </a:lnTo>
                <a:cubicBezTo>
                  <a:pt x="273072" y="38688"/>
                  <a:pt x="276640" y="47233"/>
                  <a:pt x="276640" y="57187"/>
                </a:cubicBezTo>
                <a:cubicBezTo>
                  <a:pt x="276640" y="67141"/>
                  <a:pt x="273072" y="75686"/>
                  <a:pt x="265935" y="82822"/>
                </a:cubicBezTo>
                <a:lnTo>
                  <a:pt x="183394" y="165364"/>
                </a:lnTo>
                <a:lnTo>
                  <a:pt x="381718" y="165364"/>
                </a:lnTo>
                <a:cubicBezTo>
                  <a:pt x="391484" y="165364"/>
                  <a:pt x="399419" y="168885"/>
                  <a:pt x="405522" y="175928"/>
                </a:cubicBezTo>
                <a:cubicBezTo>
                  <a:pt x="411626" y="182970"/>
                  <a:pt x="414678" y="191469"/>
                  <a:pt x="414678" y="201422"/>
                </a:cubicBezTo>
                <a:lnTo>
                  <a:pt x="414678" y="237481"/>
                </a:lnTo>
                <a:cubicBezTo>
                  <a:pt x="414678" y="247435"/>
                  <a:pt x="411626" y="255933"/>
                  <a:pt x="405522" y="262976"/>
                </a:cubicBezTo>
                <a:cubicBezTo>
                  <a:pt x="399419" y="270019"/>
                  <a:pt x="391484" y="273540"/>
                  <a:pt x="381718" y="273540"/>
                </a:cubicBezTo>
                <a:lnTo>
                  <a:pt x="183394" y="273540"/>
                </a:lnTo>
                <a:lnTo>
                  <a:pt x="265935" y="356363"/>
                </a:lnTo>
                <a:cubicBezTo>
                  <a:pt x="273072" y="363124"/>
                  <a:pt x="276640" y="371575"/>
                  <a:pt x="276640" y="381717"/>
                </a:cubicBezTo>
                <a:cubicBezTo>
                  <a:pt x="276640" y="391859"/>
                  <a:pt x="273072" y="400310"/>
                  <a:pt x="265935" y="407071"/>
                </a:cubicBezTo>
                <a:lnTo>
                  <a:pt x="244807" y="428481"/>
                </a:lnTo>
                <a:cubicBezTo>
                  <a:pt x="237858" y="435430"/>
                  <a:pt x="229406" y="438904"/>
                  <a:pt x="219452" y="438904"/>
                </a:cubicBezTo>
                <a:cubicBezTo>
                  <a:pt x="209687" y="438904"/>
                  <a:pt x="201141" y="435430"/>
                  <a:pt x="193817" y="428481"/>
                </a:cubicBezTo>
                <a:lnTo>
                  <a:pt x="10423" y="244806"/>
                </a:lnTo>
                <a:cubicBezTo>
                  <a:pt x="3475" y="237857"/>
                  <a:pt x="0" y="229406"/>
                  <a:pt x="0" y="219452"/>
                </a:cubicBezTo>
                <a:cubicBezTo>
                  <a:pt x="0" y="209686"/>
                  <a:pt x="3475" y="201141"/>
                  <a:pt x="10423" y="193816"/>
                </a:cubicBezTo>
                <a:lnTo>
                  <a:pt x="193817" y="10704"/>
                </a:lnTo>
                <a:cubicBezTo>
                  <a:pt x="200954" y="3568"/>
                  <a:pt x="209499" y="0"/>
                  <a:pt x="21945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8" name="Freeform 131">
            <a:extLst>
              <a:ext uri="{FF2B5EF4-FFF2-40B4-BE49-F238E27FC236}">
                <a16:creationId xmlns:a16="http://schemas.microsoft.com/office/drawing/2014/main" id="{0DA28635-BA0B-423E-6FA5-56775544DEEE}"/>
              </a:ext>
            </a:extLst>
          </p:cNvPr>
          <p:cNvSpPr>
            <a:spLocks noChangeAspect="1"/>
          </p:cNvSpPr>
          <p:nvPr/>
        </p:nvSpPr>
        <p:spPr>
          <a:xfrm>
            <a:off x="4900438" y="5181281"/>
            <a:ext cx="170063" cy="180000"/>
          </a:xfrm>
          <a:custGeom>
            <a:avLst/>
            <a:gdLst/>
            <a:ahLst/>
            <a:cxnLst/>
            <a:rect l="l" t="t" r="r" b="b"/>
            <a:pathLst>
              <a:path w="414678" h="438904">
                <a:moveTo>
                  <a:pt x="219452" y="0"/>
                </a:moveTo>
                <a:cubicBezTo>
                  <a:pt x="229219" y="0"/>
                  <a:pt x="237671" y="3568"/>
                  <a:pt x="244807" y="10704"/>
                </a:cubicBezTo>
                <a:lnTo>
                  <a:pt x="265935" y="31551"/>
                </a:lnTo>
                <a:cubicBezTo>
                  <a:pt x="273072" y="38688"/>
                  <a:pt x="276640" y="47233"/>
                  <a:pt x="276640" y="57187"/>
                </a:cubicBezTo>
                <a:cubicBezTo>
                  <a:pt x="276640" y="67141"/>
                  <a:pt x="273072" y="75686"/>
                  <a:pt x="265935" y="82822"/>
                </a:cubicBezTo>
                <a:lnTo>
                  <a:pt x="183394" y="165364"/>
                </a:lnTo>
                <a:lnTo>
                  <a:pt x="381718" y="165364"/>
                </a:lnTo>
                <a:cubicBezTo>
                  <a:pt x="391484" y="165364"/>
                  <a:pt x="399419" y="168885"/>
                  <a:pt x="405522" y="175928"/>
                </a:cubicBezTo>
                <a:cubicBezTo>
                  <a:pt x="411626" y="182970"/>
                  <a:pt x="414678" y="191469"/>
                  <a:pt x="414678" y="201422"/>
                </a:cubicBezTo>
                <a:lnTo>
                  <a:pt x="414678" y="237481"/>
                </a:lnTo>
                <a:cubicBezTo>
                  <a:pt x="414678" y="247435"/>
                  <a:pt x="411626" y="255933"/>
                  <a:pt x="405522" y="262976"/>
                </a:cubicBezTo>
                <a:cubicBezTo>
                  <a:pt x="399419" y="270019"/>
                  <a:pt x="391484" y="273540"/>
                  <a:pt x="381718" y="273540"/>
                </a:cubicBezTo>
                <a:lnTo>
                  <a:pt x="183394" y="273540"/>
                </a:lnTo>
                <a:lnTo>
                  <a:pt x="265935" y="356363"/>
                </a:lnTo>
                <a:cubicBezTo>
                  <a:pt x="273072" y="363124"/>
                  <a:pt x="276640" y="371575"/>
                  <a:pt x="276640" y="381717"/>
                </a:cubicBezTo>
                <a:cubicBezTo>
                  <a:pt x="276640" y="391859"/>
                  <a:pt x="273072" y="400310"/>
                  <a:pt x="265935" y="407071"/>
                </a:cubicBezTo>
                <a:lnTo>
                  <a:pt x="244807" y="428481"/>
                </a:lnTo>
                <a:cubicBezTo>
                  <a:pt x="237858" y="435430"/>
                  <a:pt x="229406" y="438904"/>
                  <a:pt x="219452" y="438904"/>
                </a:cubicBezTo>
                <a:cubicBezTo>
                  <a:pt x="209687" y="438904"/>
                  <a:pt x="201141" y="435430"/>
                  <a:pt x="193817" y="428481"/>
                </a:cubicBezTo>
                <a:lnTo>
                  <a:pt x="10423" y="244806"/>
                </a:lnTo>
                <a:cubicBezTo>
                  <a:pt x="3475" y="237857"/>
                  <a:pt x="0" y="229406"/>
                  <a:pt x="0" y="219452"/>
                </a:cubicBezTo>
                <a:cubicBezTo>
                  <a:pt x="0" y="209686"/>
                  <a:pt x="3475" y="201141"/>
                  <a:pt x="10423" y="193816"/>
                </a:cubicBezTo>
                <a:lnTo>
                  <a:pt x="193817" y="10704"/>
                </a:lnTo>
                <a:cubicBezTo>
                  <a:pt x="200954" y="3568"/>
                  <a:pt x="209499" y="0"/>
                  <a:pt x="21945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ADDA61-6E00-451B-FF02-9FB08E231C61}"/>
              </a:ext>
            </a:extLst>
          </p:cNvPr>
          <p:cNvSpPr txBox="1"/>
          <p:nvPr/>
        </p:nvSpPr>
        <p:spPr>
          <a:xfrm>
            <a:off x="193964" y="5687201"/>
            <a:ext cx="8654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00" b="0" i="1" u="none" strike="noStrike" kern="1200" cap="none" spc="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ea typeface="+mn-ea"/>
                <a:cs typeface="+mn-cs"/>
              </a:rPr>
              <a:t>година доби:</a:t>
            </a:r>
            <a:endParaRPr kumimoji="0" lang="LID4096" sz="800" b="0" i="1" u="none" strike="noStrike" kern="1200" cap="none" spc="0" normalizeH="0" baseline="0" noProof="0">
              <a:ln>
                <a:noFill/>
              </a:ln>
              <a:solidFill>
                <a:srgbClr val="151515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530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U">
      <a:dk1>
        <a:srgbClr val="151515"/>
      </a:dk1>
      <a:lt1>
        <a:srgbClr val="FFFFFF"/>
      </a:lt1>
      <a:dk2>
        <a:srgbClr val="151515"/>
      </a:dk2>
      <a:lt2>
        <a:srgbClr val="D9D9D9"/>
      </a:lt2>
      <a:accent1>
        <a:srgbClr val="173A99"/>
      </a:accent1>
      <a:accent2>
        <a:srgbClr val="D33F26"/>
      </a:accent2>
      <a:accent3>
        <a:srgbClr val="F9B75F"/>
      </a:accent3>
      <a:accent4>
        <a:srgbClr val="56B792"/>
      </a:accent4>
      <a:accent5>
        <a:srgbClr val="516CB3"/>
      </a:accent5>
      <a:accent6>
        <a:srgbClr val="8B9CCC"/>
      </a:accent6>
      <a:hlink>
        <a:srgbClr val="173A99"/>
      </a:hlink>
      <a:folHlink>
        <a:srgbClr val="A2B0D6"/>
      </a:folHlink>
    </a:clrScheme>
    <a:fontScheme name="ECU Aptos Font">
      <a:majorFont>
        <a:latin typeface="Aptos ExtraBold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U Presentation Template" id="{6682F319-114D-274F-9769-D628739AD762}" vid="{B99E4C4A-6886-A44D-B856-7674472337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EC9B0CB77C23B408424CC79EC359348" ma:contentTypeVersion="11" ma:contentTypeDescription="Створення нового документа." ma:contentTypeScope="" ma:versionID="f214a9437ae56946465099a9dd7c681c">
  <xsd:schema xmlns:xsd="http://www.w3.org/2001/XMLSchema" xmlns:xs="http://www.w3.org/2001/XMLSchema" xmlns:p="http://schemas.microsoft.com/office/2006/metadata/properties" xmlns:ns2="db7ac32a-9760-4907-909f-4e655b3352d7" targetNamespace="http://schemas.microsoft.com/office/2006/metadata/properties" ma:root="true" ma:fieldsID="c777f8b4fdee0bf492ccbc0d7a86f09f" ns2:_="">
    <xsd:import namespace="db7ac32a-9760-4907-909f-4e655b3352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7ac32a-9760-4907-909f-4e655b3352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fc888ab3-4963-42b7-97df-21ddca73bc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b7ac32a-9760-4907-909f-4e655b3352d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66921E4-AAF4-4EF5-B381-88368C9C4C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3E2FA2-29F5-44AC-820D-EA86A1702F20}">
  <ds:schemaRefs>
    <ds:schemaRef ds:uri="db7ac32a-9760-4907-909f-4e655b3352d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D9F444B-AC51-4D64-8E9C-E237B58791B1}">
  <ds:schemaRefs>
    <ds:schemaRef ds:uri="db7ac32a-9760-4907-909f-4e655b3352d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</TotalTime>
  <Words>3650</Words>
  <Application>Microsoft Office PowerPoint</Application>
  <PresentationFormat>Широкий екран</PresentationFormat>
  <Paragraphs>758</Paragraphs>
  <Slides>33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33</vt:i4>
      </vt:variant>
    </vt:vector>
  </HeadingPairs>
  <TitlesOfParts>
    <vt:vector size="43" baseType="lpstr">
      <vt:lpstr>Aptos</vt:lpstr>
      <vt:lpstr>Aptos ExtraBold</vt:lpstr>
      <vt:lpstr>Aptos Light</vt:lpstr>
      <vt:lpstr>Arial</vt:lpstr>
      <vt:lpstr>Calibri</vt:lpstr>
      <vt:lpstr>e-Ukraine</vt:lpstr>
      <vt:lpstr>Open Sans</vt:lpstr>
      <vt:lpstr>Open Sans Light</vt:lpstr>
      <vt:lpstr>Times New Roman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Управління розподіленою генерацією | Самостійна робота </vt:lpstr>
      <vt:lpstr>Принцип отримання економічного ефекту Приклад однієї доби по котельні  з власною генеруючою установкою </vt:lpstr>
      <vt:lpstr>Приклад структури економічного ефекту по підприємству</vt:lpstr>
      <vt:lpstr>Порівняння економічного ефекту відносно варіанту «Бізнес як є» </vt:lpstr>
      <vt:lpstr>Волатильність цін на енергетичному ринку</vt:lpstr>
      <vt:lpstr>Ризики, з якими зіштовхується  розподілена генерація, яка працює самостійно</vt:lpstr>
      <vt:lpstr>Новий функціонал, якій необхідно створити при самостійній роботі</vt:lpstr>
      <vt:lpstr>Презентація PowerPoint</vt:lpstr>
      <vt:lpstr>Що таке Агрегована група</vt:lpstr>
      <vt:lpstr>Як працює Агрегована група</vt:lpstr>
      <vt:lpstr>Роль Агрегатора у нівелюванні ринкових ризиків розподіленої генерації – учасників Агрегованій групі</vt:lpstr>
      <vt:lpstr>Приклад ефекту від комерційного управління в Агрегованій групі </vt:lpstr>
      <vt:lpstr>Потенційний ефект від оптимізації небалансів</vt:lpstr>
      <vt:lpstr>Створення додаткового економічного ефекту для інвесторів та власників розподіленої генерації</vt:lpstr>
      <vt:lpstr>Контакти</vt:lpstr>
      <vt:lpstr>Презентація PowerPoint</vt:lpstr>
      <vt:lpstr>Презентація PowerPoint</vt:lpstr>
      <vt:lpstr>Що таке балансуюча група</vt:lpstr>
      <vt:lpstr>Як працює Балансуюча група</vt:lpstr>
      <vt:lpstr>Принцип роботи балансуючої групи:  win-win для всіх учасників</vt:lpstr>
      <vt:lpstr>Презентація PowerPoint</vt:lpstr>
      <vt:lpstr>Презентація PowerPoint</vt:lpstr>
      <vt:lpstr>Структура економічного ефекту по кейсах пілотного проєкту</vt:lpstr>
      <vt:lpstr>Пілотний проєкт для теплокомуненерго</vt:lpstr>
      <vt:lpstr>Потенційний дохід окремого бізнесу   |   Газова генерація</vt:lpstr>
      <vt:lpstr>Про АТ «Енергетична компанія України»</vt:lpstr>
      <vt:lpstr>Про АТ «Енергетична компанія України» </vt:lpstr>
      <vt:lpstr>Клієнти ЕКУ – лідери у своїх галузях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Євген Гончаров</dc:creator>
  <cp:keywords>ECU</cp:keywords>
  <cp:lastModifiedBy>Олександр Кісільов</cp:lastModifiedBy>
  <cp:revision>3</cp:revision>
  <cp:lastPrinted>2025-02-26T07:33:20Z</cp:lastPrinted>
  <dcterms:created xsi:type="dcterms:W3CDTF">2025-02-20T14:18:35Z</dcterms:created>
  <dcterms:modified xsi:type="dcterms:W3CDTF">2025-05-14T07:02:49Z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0x0101008EC9B0CB77C23B408424CC79EC359348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{"FileActivityType":"9","FileActivityTimeStamp":"2025-02-28T12:32:19.013Z","FileActivityUsersOnPage":[{"DisplayName":"Євген Гончаров","Id":"ievgen.goncharov@ecu.gov.ua"}],"FileActivityNavigationId":null}</vt:lpwstr>
  </property>
  <property fmtid="{D5CDD505-2E9C-101B-9397-08002B2CF9AE}" pid="7" name="TriggerFlowInfo">
    <vt:lpwstr/>
  </property>
</Properties>
</file>