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4156" r:id="rId1"/>
  </p:sldMasterIdLst>
  <p:notesMasterIdLst>
    <p:notesMasterId r:id="rId9"/>
  </p:notesMasterIdLst>
  <p:handoutMasterIdLst>
    <p:handoutMasterId r:id="rId10"/>
  </p:handoutMasterIdLst>
  <p:sldIdLst>
    <p:sldId id="347" r:id="rId2"/>
    <p:sldId id="446" r:id="rId3"/>
    <p:sldId id="447" r:id="rId4"/>
    <p:sldId id="448" r:id="rId5"/>
    <p:sldId id="449" r:id="rId6"/>
    <p:sldId id="450" r:id="rId7"/>
    <p:sldId id="451" r:id="rId8"/>
  </p:sldIdLst>
  <p:sldSz cx="10287000" cy="6858000" type="35mm"/>
  <p:notesSz cx="6797675" cy="9926638"/>
  <p:defaultTextStyle>
    <a:defPPr>
      <a:defRPr lang="uk-UA"/>
    </a:defPPr>
    <a:lvl1pPr marL="0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235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470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705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940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6175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9410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2645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5880" algn="l" defTabSz="9264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F55229C-CA52-40B9-9352-F2FCB061FC38}">
          <p14:sldIdLst>
            <p14:sldId id="347"/>
            <p14:sldId id="446"/>
            <p14:sldId id="447"/>
            <p14:sldId id="448"/>
            <p14:sldId id="449"/>
            <p14:sldId id="450"/>
            <p14:sldId id="4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FFFF"/>
    <a:srgbClr val="0000FF"/>
    <a:srgbClr val="6600FF"/>
    <a:srgbClr val="FFFFFF"/>
    <a:srgbClr val="FFFEE6"/>
    <a:srgbClr val="FCFDBF"/>
    <a:srgbClr val="666699"/>
    <a:srgbClr val="FFCCCC"/>
    <a:srgbClr val="B9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38" autoAdjust="0"/>
    <p:restoredTop sz="96056" autoAdjust="0"/>
  </p:normalViewPr>
  <p:slideViewPr>
    <p:cSldViewPr>
      <p:cViewPr varScale="1">
        <p:scale>
          <a:sx n="110" d="100"/>
          <a:sy n="110" d="100"/>
        </p:scale>
        <p:origin x="1758" y="102"/>
      </p:cViewPr>
      <p:guideLst>
        <p:guide orient="horz" pos="2161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6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5DF29-52BE-441A-84A2-C85784956EEA}" type="datetimeFigureOut">
              <a:rPr lang="uk-UA" smtClean="0"/>
              <a:pPr/>
              <a:t>14.05.2025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6702E-C6FF-4696-BCD4-9AFA30A76E7F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98597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31AF2-3B96-4608-B4A5-26E1EA0F5F0E}" type="datetimeFigureOut">
              <a:rPr lang="uk-UA" smtClean="0"/>
              <a:pPr/>
              <a:t>14.05.2025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06425" y="744538"/>
            <a:ext cx="5584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6A015-C0F6-4A53-8AF8-DA444A029D68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90039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235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470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705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940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6175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9410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2645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5880" algn="l" defTabSz="9264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06425" y="744538"/>
            <a:ext cx="5584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662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7417" y="1300787"/>
            <a:ext cx="7332167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7417" y="3886202"/>
            <a:ext cx="7332167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402A0-5D79-493F-AD7E-43B383624204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06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014" y="4289374"/>
            <a:ext cx="8744990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9629" y="698261"/>
            <a:ext cx="8287761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998" y="5108728"/>
            <a:ext cx="8745006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90849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998" y="609601"/>
            <a:ext cx="8745006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998" y="4204821"/>
            <a:ext cx="8745006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50566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0241" y="872589"/>
            <a:ext cx="7849197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1794" y="3610032"/>
            <a:ext cx="7384752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998" y="4372798"/>
            <a:ext cx="8745006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829" y="887859"/>
            <a:ext cx="61524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31397" y="3120015"/>
            <a:ext cx="62284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3034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998" y="2138723"/>
            <a:ext cx="8745006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998" y="4662335"/>
            <a:ext cx="8745006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07669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70998" y="609600"/>
            <a:ext cx="8745006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70997" y="2367093"/>
            <a:ext cx="2783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770997" y="2943357"/>
            <a:ext cx="278351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6704" y="2367093"/>
            <a:ext cx="27772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47389" y="2943357"/>
            <a:ext cx="278720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727471" y="2367093"/>
            <a:ext cx="278853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727471" y="2943357"/>
            <a:ext cx="278853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2629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770998" y="610772"/>
            <a:ext cx="8745006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770998" y="4204820"/>
            <a:ext cx="278134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70998" y="2367093"/>
            <a:ext cx="2781345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770998" y="4781082"/>
            <a:ext cx="2781345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8578" y="4204820"/>
            <a:ext cx="278591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747388" y="2367093"/>
            <a:ext cx="2787203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47388" y="4781082"/>
            <a:ext cx="2787203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727471" y="4204820"/>
            <a:ext cx="278495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727471" y="2367093"/>
            <a:ext cx="2788533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727365" y="4781080"/>
            <a:ext cx="2788639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55558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70998" y="2367095"/>
            <a:ext cx="8745006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F103-642C-4AC6-9270-636811BD438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956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609603"/>
            <a:ext cx="2154369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70998" y="609603"/>
            <a:ext cx="6462048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3503-954A-48C6-8BA9-31E93073855F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29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70996" y="2367094"/>
            <a:ext cx="8744479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8492-AA2A-42A2-B9BA-4EEECF2D2AD7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41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997" y="828565"/>
            <a:ext cx="8734291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0997" y="3657459"/>
            <a:ext cx="8734291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7DD6-3B60-4F23-A9B0-304F5D1C2262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64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70999" y="618519"/>
            <a:ext cx="8745005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70996" y="2367094"/>
            <a:ext cx="430821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207794" y="2367094"/>
            <a:ext cx="4307681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08BA-9101-4692-8BD6-4E9CDD84FFDE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21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70999" y="618519"/>
            <a:ext cx="8745005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214" y="2371018"/>
            <a:ext cx="4111994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770997" y="3051014"/>
            <a:ext cx="430821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6982" y="2371018"/>
            <a:ext cx="4119022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207795" y="3051014"/>
            <a:ext cx="4307682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6385-769A-42F0-A327-C1035BF980CA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46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8DDA-D79A-412B-8622-077BC0214FB0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910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504CD-B605-4C0B-8D4B-A99FFD7410A3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87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997" y="609600"/>
            <a:ext cx="3320737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4284616" y="609602"/>
            <a:ext cx="5231387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998" y="2632852"/>
            <a:ext cx="3320738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D03F-EA7D-43E3-98E5-28D512E3411F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44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999" y="609600"/>
            <a:ext cx="4645820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29805" y="609601"/>
            <a:ext cx="3381582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014" y="2632854"/>
            <a:ext cx="4645805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77D0-EDD6-4BC0-B789-95F43F9E0FD4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4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0287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0999" y="618519"/>
            <a:ext cx="8745005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0998" y="2367095"/>
            <a:ext cx="8745006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78935" y="5883277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A4BE1F6-8B8B-492E-9C79-446FC1A88CF9}" type="datetime1">
              <a:rPr lang="uk-UA" smtClean="0">
                <a:solidFill>
                  <a:prstClr val="white"/>
                </a:solidFill>
              </a:rPr>
              <a:pPr/>
              <a:t>14.05.2025</a:t>
            </a:fld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0998" y="5883277"/>
            <a:ext cx="5630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71198" y="5883277"/>
            <a:ext cx="644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937A597-85FB-47E6-99D5-AD09EE8E03FA}" type="slidenum">
              <a:rPr lang="uk-UA" smtClean="0">
                <a:solidFill>
                  <a:prstClr val="white"/>
                </a:solidFill>
              </a:rPr>
              <a:pPr/>
              <a:t>‹№›</a:t>
            </a:fld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25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7" r:id="rId1"/>
    <p:sldLayoutId id="2147484158" r:id="rId2"/>
    <p:sldLayoutId id="2147484159" r:id="rId3"/>
    <p:sldLayoutId id="2147484160" r:id="rId4"/>
    <p:sldLayoutId id="2147484161" r:id="rId5"/>
    <p:sldLayoutId id="2147484162" r:id="rId6"/>
    <p:sldLayoutId id="2147484163" r:id="rId7"/>
    <p:sldLayoutId id="2147484164" r:id="rId8"/>
    <p:sldLayoutId id="2147484165" r:id="rId9"/>
    <p:sldLayoutId id="2147484166" r:id="rId10"/>
    <p:sldLayoutId id="2147484167" r:id="rId11"/>
    <p:sldLayoutId id="2147484168" r:id="rId12"/>
    <p:sldLayoutId id="2147484169" r:id="rId13"/>
    <p:sldLayoutId id="2147484170" r:id="rId14"/>
    <p:sldLayoutId id="2147484171" r:id="rId15"/>
    <p:sldLayoutId id="2147484172" r:id="rId16"/>
    <p:sldLayoutId id="2147484173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3629" y="5656647"/>
            <a:ext cx="9496726" cy="669580"/>
          </a:xfrm>
          <a:prstGeom prst="rect">
            <a:avLst/>
          </a:prstGeom>
        </p:spPr>
        <p:txBody>
          <a:bodyPr wrap="square" lIns="92647" tIns="46324" rIns="92647" bIns="46324">
            <a:spAutoFit/>
          </a:bodyPr>
          <a:lstStyle/>
          <a:p>
            <a:pPr>
              <a:lnSpc>
                <a:spcPct val="110000"/>
              </a:lnSpc>
            </a:pPr>
            <a:endParaRPr lang="uk-UA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uk-UA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18000, м. Черкаси,  вул. Остафія Дашковича, 62, тел./факс 54-06-92, </a:t>
            </a:r>
            <a:r>
              <a:rPr lang="de-DE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de-DE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uk-UA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de-DE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tke</a:t>
            </a:r>
            <a:r>
              <a:rPr lang="uk-UA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de-DE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ck</a:t>
            </a:r>
            <a:r>
              <a:rPr lang="uk-UA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de-DE" sz="1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endParaRPr lang="uk-UA" sz="1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43487" y="6309321"/>
            <a:ext cx="597472" cy="339774"/>
          </a:xfrm>
          <a:prstGeom prst="rect">
            <a:avLst/>
          </a:prstGeom>
        </p:spPr>
        <p:txBody>
          <a:bodyPr wrap="none" lIns="92647" tIns="46324" rIns="92647" bIns="46324">
            <a:spAutoFit/>
          </a:bodyPr>
          <a:lstStyle/>
          <a:p>
            <a:r>
              <a:rPr lang="uk-UA" sz="1600" b="1" dirty="0">
                <a:ln w="6350">
                  <a:solidFill>
                    <a:srgbClr val="6600CC"/>
                  </a:solidFill>
                </a:ln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2025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EE8168-062B-4650-9AD2-BDC9251BAA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089" y="170749"/>
            <a:ext cx="1087806" cy="775143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514101" y="1268760"/>
            <a:ext cx="8346604" cy="3805357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ln w="6350">
                  <a:solidFill>
                    <a:srgbClr val="6600CC"/>
                  </a:solidFill>
                </a:ln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Комунальне підприємство </a:t>
            </a:r>
            <a:br>
              <a:rPr lang="uk-UA" sz="3600" b="1" dirty="0">
                <a:ln w="6350">
                  <a:solidFill>
                    <a:srgbClr val="6600CC"/>
                  </a:solidFill>
                </a:ln>
                <a:solidFill>
                  <a:srgbClr val="FF0066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r>
              <a:rPr lang="uk-UA" sz="3600" b="1" dirty="0">
                <a:ln w="6350">
                  <a:solidFill>
                    <a:srgbClr val="6600CC"/>
                  </a:solidFill>
                </a:ln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теплових мереж «</a:t>
            </a:r>
            <a:r>
              <a:rPr lang="uk-UA" sz="3600" b="1" dirty="0">
                <a:ln w="63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ЧЕРКАСИТЕПЛОКОМУНЕНЕРГО»  Черкаської міської ради»</a:t>
            </a:r>
            <a:br>
              <a:rPr lang="uk-UA" b="1" dirty="0">
                <a:ln w="63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774391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Заголовок 1">
            <a:extLst>
              <a:ext uri="{FF2B5EF4-FFF2-40B4-BE49-F238E27FC236}">
                <a16:creationId xmlns:a16="http://schemas.microsoft.com/office/drawing/2014/main" id="{AC6E4E45-F55F-427A-B76B-848DF7585BC3}"/>
              </a:ext>
            </a:extLst>
          </p:cNvPr>
          <p:cNvSpPr>
            <a:spLocks noGrp="1"/>
          </p:cNvSpPr>
          <p:nvPr/>
        </p:nvSpPr>
        <p:spPr>
          <a:xfrm>
            <a:off x="2432070" y="32792"/>
            <a:ext cx="4536505" cy="346050"/>
          </a:xfrm>
          <a:prstGeom prst="rect">
            <a:avLst/>
          </a:prstGeom>
        </p:spPr>
        <p:txBody>
          <a:bodyPr vert="horz" wrap="square" lIns="92647" tIns="46324" rIns="92647" bIns="46324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3140" y="664469"/>
            <a:ext cx="7254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Підключення до мереж теплопостачання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38279" y="2913112"/>
            <a:ext cx="7254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ринку тепла в Україні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26856" y="4797152"/>
            <a:ext cx="7254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Тепловий кодекс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368525" y="1934617"/>
            <a:ext cx="612068" cy="9784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348225" y="3723129"/>
            <a:ext cx="612068" cy="9784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18921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Заголовок 1">
            <a:extLst>
              <a:ext uri="{FF2B5EF4-FFF2-40B4-BE49-F238E27FC236}">
                <a16:creationId xmlns:a16="http://schemas.microsoft.com/office/drawing/2014/main" id="{AC6E4E45-F55F-427A-B76B-848DF7585BC3}"/>
              </a:ext>
            </a:extLst>
          </p:cNvPr>
          <p:cNvSpPr>
            <a:spLocks noGrp="1"/>
          </p:cNvSpPr>
          <p:nvPr/>
        </p:nvSpPr>
        <p:spPr>
          <a:xfrm>
            <a:off x="2551213" y="116632"/>
            <a:ext cx="4536505" cy="346050"/>
          </a:xfrm>
          <a:prstGeom prst="rect">
            <a:avLst/>
          </a:prstGeom>
        </p:spPr>
        <p:txBody>
          <a:bodyPr vert="horz" wrap="square" lIns="92647" tIns="46324" rIns="92647" bIns="46324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9124" y="1319849"/>
            <a:ext cx="7254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підключень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6410" y="3289337"/>
            <a:ext cx="3449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Скидне тепло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7556" y="3140968"/>
            <a:ext cx="4279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Комерційне виробництво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>
            <a:cxnSpLocks/>
          </p:cNvCxnSpPr>
          <p:nvPr/>
        </p:nvCxnSpPr>
        <p:spPr>
          <a:xfrm flipH="1">
            <a:off x="3283753" y="2097281"/>
            <a:ext cx="1584176" cy="9993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cxnSpLocks/>
          </p:cNvCxnSpPr>
          <p:nvPr/>
        </p:nvCxnSpPr>
        <p:spPr>
          <a:xfrm>
            <a:off x="5719564" y="2069560"/>
            <a:ext cx="1728192" cy="107140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85676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Заголовок 1">
            <a:extLst>
              <a:ext uri="{FF2B5EF4-FFF2-40B4-BE49-F238E27FC236}">
                <a16:creationId xmlns:a16="http://schemas.microsoft.com/office/drawing/2014/main" id="{AC6E4E45-F55F-427A-B76B-848DF7585BC3}"/>
              </a:ext>
            </a:extLst>
          </p:cNvPr>
          <p:cNvSpPr>
            <a:spLocks noGrp="1"/>
          </p:cNvSpPr>
          <p:nvPr/>
        </p:nvSpPr>
        <p:spPr>
          <a:xfrm>
            <a:off x="2551213" y="116632"/>
            <a:ext cx="4536505" cy="346050"/>
          </a:xfrm>
          <a:prstGeom prst="rect">
            <a:avLst/>
          </a:prstGeom>
        </p:spPr>
        <p:txBody>
          <a:bodyPr vert="horz" wrap="square" lIns="92647" tIns="46324" rIns="92647" bIns="46324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90483" y="401312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Скидне тепло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17188" y="1928126"/>
            <a:ext cx="77048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податку на теплове забруднення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67236" y="4029060"/>
            <a:ext cx="7254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– розмір податку за теплове забруднення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160613" y="986087"/>
            <a:ext cx="612068" cy="9784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169615" y="3163382"/>
            <a:ext cx="612068" cy="97849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67236" y="5320727"/>
            <a:ext cx="7254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 в товар обов’язок оператора теплопостачання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1975148" y="695751"/>
            <a:ext cx="324035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cxnSpLocks/>
          </p:cNvCxnSpPr>
          <p:nvPr/>
        </p:nvCxnSpPr>
        <p:spPr>
          <a:xfrm>
            <a:off x="1975148" y="693699"/>
            <a:ext cx="0" cy="48955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cxnSpLocks/>
          </p:cNvCxnSpPr>
          <p:nvPr/>
        </p:nvCxnSpPr>
        <p:spPr>
          <a:xfrm>
            <a:off x="1975148" y="5589240"/>
            <a:ext cx="108012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33245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Заголовок 1">
            <a:extLst>
              <a:ext uri="{FF2B5EF4-FFF2-40B4-BE49-F238E27FC236}">
                <a16:creationId xmlns:a16="http://schemas.microsoft.com/office/drawing/2014/main" id="{AC6E4E45-F55F-427A-B76B-848DF7585BC3}"/>
              </a:ext>
            </a:extLst>
          </p:cNvPr>
          <p:cNvSpPr>
            <a:spLocks noGrp="1"/>
          </p:cNvSpPr>
          <p:nvPr/>
        </p:nvSpPr>
        <p:spPr>
          <a:xfrm>
            <a:off x="2767238" y="227180"/>
            <a:ext cx="4367652" cy="346050"/>
          </a:xfrm>
          <a:prstGeom prst="rect">
            <a:avLst/>
          </a:prstGeom>
        </p:spPr>
        <p:txBody>
          <a:bodyPr vert="horz" wrap="square" lIns="92647" tIns="46324" rIns="92647" bIns="46324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9674" y="150463"/>
            <a:ext cx="6915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Комерційне тепло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9674" y="3068996"/>
            <a:ext cx="6988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резерву потужностей чи плата за нього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91738" y="3992017"/>
            <a:ext cx="73955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резерву палива чи плата за нього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9674" y="5679682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диспетчирування та плата за неї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>
          <a:xfrm flipH="1">
            <a:off x="2292662" y="442850"/>
            <a:ext cx="25333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cxnSpLocks/>
          </p:cNvCxnSpPr>
          <p:nvPr/>
        </p:nvCxnSpPr>
        <p:spPr>
          <a:xfrm>
            <a:off x="2292662" y="442850"/>
            <a:ext cx="24038" cy="550643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292662" y="5949280"/>
            <a:ext cx="7626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79674" y="1473846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 прибуток</a:t>
            </a:r>
          </a:p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(основа – не збільшення витрат кінцевого споживача)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6367636" y="754158"/>
            <a:ext cx="589286" cy="803562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03712" y="4797405"/>
            <a:ext cx="7099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балансування (плата за позитивні чи негативні небаланси)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2316700" y="5085184"/>
            <a:ext cx="7626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292662" y="4293096"/>
            <a:ext cx="7626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292662" y="3356992"/>
            <a:ext cx="7626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12871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Заголовок 1">
            <a:extLst>
              <a:ext uri="{FF2B5EF4-FFF2-40B4-BE49-F238E27FC236}">
                <a16:creationId xmlns:a16="http://schemas.microsoft.com/office/drawing/2014/main" id="{AC6E4E45-F55F-427A-B76B-848DF7585BC3}"/>
              </a:ext>
            </a:extLst>
          </p:cNvPr>
          <p:cNvSpPr>
            <a:spLocks noGrp="1"/>
          </p:cNvSpPr>
          <p:nvPr/>
        </p:nvSpPr>
        <p:spPr>
          <a:xfrm>
            <a:off x="2635638" y="515212"/>
            <a:ext cx="4367652" cy="346050"/>
          </a:xfrm>
          <a:prstGeom prst="rect">
            <a:avLst/>
          </a:prstGeom>
        </p:spPr>
        <p:txBody>
          <a:bodyPr vert="horz" wrap="square" lIns="92647" tIns="46324" rIns="92647" bIns="46324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7564" y="445763"/>
            <a:ext cx="6915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Комерційне тепло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(технічні питання)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2900" y="2820970"/>
            <a:ext cx="698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підключення лише через незалежний контур (захист теплоносія від забруднення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0232" y="4226026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доведення параметрів до графіку мережі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7564" y="1453581"/>
            <a:ext cx="698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підключення лише до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подаючої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мережі (з метою збереження конденсаційного режиму)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 стрелкой 2"/>
          <p:cNvCxnSpPr>
            <a:cxnSpLocks/>
            <a:stCxn id="8" idx="2"/>
            <a:endCxn id="20" idx="0"/>
          </p:cNvCxnSpPr>
          <p:nvPr/>
        </p:nvCxnSpPr>
        <p:spPr>
          <a:xfrm flipH="1">
            <a:off x="3307296" y="4749246"/>
            <a:ext cx="2155324" cy="636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stCxn id="8" idx="2"/>
            <a:endCxn id="21" idx="0"/>
          </p:cNvCxnSpPr>
          <p:nvPr/>
        </p:nvCxnSpPr>
        <p:spPr>
          <a:xfrm>
            <a:off x="5462620" y="4749246"/>
            <a:ext cx="2091808" cy="6551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95128" y="538593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19564" y="5404419"/>
            <a:ext cx="36697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отримувача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 додаткову плату)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369856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Заголовок 1">
            <a:extLst>
              <a:ext uri="{FF2B5EF4-FFF2-40B4-BE49-F238E27FC236}">
                <a16:creationId xmlns:a16="http://schemas.microsoft.com/office/drawing/2014/main" id="{AC6E4E45-F55F-427A-B76B-848DF7585BC3}"/>
              </a:ext>
            </a:extLst>
          </p:cNvPr>
          <p:cNvSpPr>
            <a:spLocks noGrp="1"/>
          </p:cNvSpPr>
          <p:nvPr/>
        </p:nvSpPr>
        <p:spPr>
          <a:xfrm>
            <a:off x="2767238" y="227180"/>
            <a:ext cx="4367652" cy="346050"/>
          </a:xfrm>
          <a:prstGeom prst="rect">
            <a:avLst/>
          </a:prstGeom>
        </p:spPr>
        <p:txBody>
          <a:bodyPr vert="horz" wrap="square" lIns="92647" tIns="46324" rIns="92647" bIns="46324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9124" y="561101"/>
            <a:ext cx="6915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Ринок тепла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1092" y="1700009"/>
            <a:ext cx="3168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Нормативне регулювання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1092" y="3861048"/>
            <a:ext cx="3168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Тепловий кодекс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1572" y="1727167"/>
            <a:ext cx="3168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Тарифна</a:t>
            </a:r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лібералізація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>
            <a:stCxn id="6" idx="2"/>
            <a:endCxn id="14" idx="0"/>
          </p:cNvCxnSpPr>
          <p:nvPr/>
        </p:nvCxnSpPr>
        <p:spPr>
          <a:xfrm flipH="1">
            <a:off x="3055268" y="1145876"/>
            <a:ext cx="2161580" cy="5541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2"/>
            <a:endCxn id="12" idx="0"/>
          </p:cNvCxnSpPr>
          <p:nvPr/>
        </p:nvCxnSpPr>
        <p:spPr>
          <a:xfrm>
            <a:off x="5216848" y="1145876"/>
            <a:ext cx="2158900" cy="5812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трелка вниз 16"/>
          <p:cNvSpPr/>
          <p:nvPr/>
        </p:nvSpPr>
        <p:spPr>
          <a:xfrm>
            <a:off x="2767238" y="3057486"/>
            <a:ext cx="589286" cy="803562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10859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28592</TotalTime>
  <Words>160</Words>
  <Application>Microsoft Office PowerPoint</Application>
  <PresentationFormat>Слайд 35 мм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Капля</vt:lpstr>
      <vt:lpstr>Комунальне підприємство  теплових мереж «ЧЕРКАСИТЕПЛОКОМУНЕНЕРГО»  Черкаської міської ради»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Смирнова Алла</dc:creator>
  <cp:lastModifiedBy>Olga Muranova</cp:lastModifiedBy>
  <cp:revision>1853</cp:revision>
  <cp:lastPrinted>2025-01-30T11:54:10Z</cp:lastPrinted>
  <dcterms:created xsi:type="dcterms:W3CDTF">2014-02-24T14:32:48Z</dcterms:created>
  <dcterms:modified xsi:type="dcterms:W3CDTF">2025-05-14T06:45:09Z</dcterms:modified>
</cp:coreProperties>
</file>