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6" r:id="rId2"/>
    <p:sldId id="531" r:id="rId3"/>
    <p:sldId id="552" r:id="rId4"/>
    <p:sldId id="532" r:id="rId5"/>
    <p:sldId id="549" r:id="rId6"/>
    <p:sldId id="543" r:id="rId7"/>
    <p:sldId id="537" r:id="rId8"/>
    <p:sldId id="551" r:id="rId9"/>
    <p:sldId id="553" r:id="rId10"/>
    <p:sldId id="547" r:id="rId1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П ВМР Вінницяміськтеплоенерго" initials="КВВ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500"/>
    <a:srgbClr val="101BF8"/>
    <a:srgbClr val="00B0F0"/>
    <a:srgbClr val="DEBABB"/>
    <a:srgbClr val="C62223"/>
    <a:srgbClr val="57687B"/>
    <a:srgbClr val="A5A5A5"/>
    <a:srgbClr val="ED7D3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9644" autoAdjust="0"/>
  </p:normalViewPr>
  <p:slideViewPr>
    <p:cSldViewPr snapToGrid="0">
      <p:cViewPr>
        <p:scale>
          <a:sx n="126" d="100"/>
          <a:sy n="126" d="100"/>
        </p:scale>
        <p:origin x="-96" y="-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commentAuthors" Target="commentAuthor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 /><Relationship Id="rId1" Type="http://schemas.openxmlformats.org/officeDocument/2006/relationships/themeOverride" Target="../theme/themeOverrid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uk-UA" sz="1200" dirty="0"/>
              <a:t>Графік погодинних цін електричної енергії за 07 квітня 2025 року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988836200117282"/>
          <c:y val="0.18068497389515095"/>
          <c:w val="0.75394039374039301"/>
          <c:h val="0.58959590206099211"/>
        </c:manualLayout>
      </c:layout>
      <c:lineChart>
        <c:grouping val="standard"/>
        <c:varyColors val="0"/>
        <c:ser>
          <c:idx val="0"/>
          <c:order val="0"/>
          <c:tx>
            <c:v>Ринкова ціна , грн/кВт без ПДВ</c:v>
          </c:tx>
          <c:marker>
            <c:symbol val="none"/>
          </c:marker>
          <c:val>
            <c:numRef>
              <c:f>Ціна_РДН!$B$10:$Y$10</c:f>
              <c:numCache>
                <c:formatCode>##,##0.00</c:formatCode>
                <c:ptCount val="24"/>
                <c:pt idx="0">
                  <c:v>4200</c:v>
                </c:pt>
                <c:pt idx="1">
                  <c:v>2950</c:v>
                </c:pt>
                <c:pt idx="2">
                  <c:v>1000</c:v>
                </c:pt>
                <c:pt idx="3">
                  <c:v>180</c:v>
                </c:pt>
                <c:pt idx="4">
                  <c:v>180</c:v>
                </c:pt>
                <c:pt idx="5">
                  <c:v>3000</c:v>
                </c:pt>
                <c:pt idx="6">
                  <c:v>4449.1000000000004</c:v>
                </c:pt>
                <c:pt idx="7">
                  <c:v>6800</c:v>
                </c:pt>
                <c:pt idx="8">
                  <c:v>6900</c:v>
                </c:pt>
                <c:pt idx="9">
                  <c:v>6600</c:v>
                </c:pt>
                <c:pt idx="10">
                  <c:v>4000</c:v>
                </c:pt>
                <c:pt idx="11">
                  <c:v>3000</c:v>
                </c:pt>
                <c:pt idx="12">
                  <c:v>720</c:v>
                </c:pt>
                <c:pt idx="13">
                  <c:v>1698</c:v>
                </c:pt>
                <c:pt idx="14">
                  <c:v>2170</c:v>
                </c:pt>
                <c:pt idx="15">
                  <c:v>2950</c:v>
                </c:pt>
                <c:pt idx="16">
                  <c:v>3290</c:v>
                </c:pt>
                <c:pt idx="17">
                  <c:v>4000</c:v>
                </c:pt>
                <c:pt idx="18">
                  <c:v>6500</c:v>
                </c:pt>
                <c:pt idx="19">
                  <c:v>8600</c:v>
                </c:pt>
                <c:pt idx="20">
                  <c:v>9000</c:v>
                </c:pt>
                <c:pt idx="21">
                  <c:v>8891.75</c:v>
                </c:pt>
                <c:pt idx="22">
                  <c:v>7500</c:v>
                </c:pt>
                <c:pt idx="23">
                  <c:v>5600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26-40D6-BC9E-0D76AF60585B}"/>
            </c:ext>
          </c:extLst>
        </c:ser>
        <c:ser>
          <c:idx val="1"/>
          <c:order val="1"/>
          <c:tx>
            <c:v>Собівартість грн/кВт, без ПДВ</c:v>
          </c:tx>
          <c:marker>
            <c:symbol val="none"/>
          </c:marker>
          <c:val>
            <c:numRef>
              <c:f>Ціна_РДН!$B$13:$Y$13</c:f>
              <c:numCache>
                <c:formatCode>##,##0.00</c:formatCode>
                <c:ptCount val="24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  <c:pt idx="5">
                  <c:v>3000</c:v>
                </c:pt>
                <c:pt idx="6">
                  <c:v>3000</c:v>
                </c:pt>
                <c:pt idx="7">
                  <c:v>3000</c:v>
                </c:pt>
                <c:pt idx="8">
                  <c:v>3000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3000</c:v>
                </c:pt>
                <c:pt idx="13">
                  <c:v>3000</c:v>
                </c:pt>
                <c:pt idx="14">
                  <c:v>3000</c:v>
                </c:pt>
                <c:pt idx="15">
                  <c:v>3000</c:v>
                </c:pt>
                <c:pt idx="16">
                  <c:v>3000</c:v>
                </c:pt>
                <c:pt idx="17">
                  <c:v>3000</c:v>
                </c:pt>
                <c:pt idx="18">
                  <c:v>3000</c:v>
                </c:pt>
                <c:pt idx="19">
                  <c:v>3000</c:v>
                </c:pt>
                <c:pt idx="20">
                  <c:v>3000</c:v>
                </c:pt>
                <c:pt idx="21">
                  <c:v>3000</c:v>
                </c:pt>
                <c:pt idx="22">
                  <c:v>3000</c:v>
                </c:pt>
                <c:pt idx="23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26-40D6-BC9E-0D76AF605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17696"/>
        <c:axId val="135816896"/>
      </c:lineChart>
      <c:catAx>
        <c:axId val="1483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uk-UA"/>
          </a:p>
        </c:txPr>
        <c:crossAx val="135816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58168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Ринкова ціна, грн/кВт без ПДВ</a:t>
                </a:r>
              </a:p>
            </c:rich>
          </c:tx>
          <c:layout>
            <c:manualLayout>
              <c:xMode val="edge"/>
              <c:yMode val="edge"/>
              <c:x val="1.5011107521105795E-2"/>
              <c:y val="0.14564199796206764"/>
            </c:manualLayout>
          </c:layout>
          <c:overlay val="0"/>
        </c:title>
        <c:numFmt formatCode="##,##0.0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uk-UA"/>
          </a:p>
        </c:txPr>
        <c:crossAx val="14831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00651492021231"/>
          <c:y val="0.87657580063739571"/>
          <c:w val="0.88087856666754993"/>
          <c:h val="0.11421881559471554"/>
        </c:manualLayout>
      </c:layout>
      <c:overlay val="0"/>
      <c:txPr>
        <a:bodyPr/>
        <a:lstStyle/>
        <a:p>
          <a:pPr>
            <a:defRPr sz="8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67B25C5-7578-4BB0-A64B-460C56928A1E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FDC2322-6972-4806-AD68-58165845C5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5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379C52B-E651-4435-B0B1-6C7CC09E3CBC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28A2B44-7A47-4F78-A440-9C89B1FE86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767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29E-E3A8-4204-BDEE-0798EB9DD63B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4FE4-04C3-4447-A1BC-794AC5E9B3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 /><Relationship Id="rId3" Type="http://schemas.openxmlformats.org/officeDocument/2006/relationships/image" Target="../media/image10.png" /><Relationship Id="rId7" Type="http://schemas.openxmlformats.org/officeDocument/2006/relationships/image" Target="../media/image8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jpeg" /><Relationship Id="rId7" Type="http://schemas.openxmlformats.org/officeDocument/2006/relationships/image" Target="../media/image1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Relationship Id="rId9" Type="http://schemas.openxmlformats.org/officeDocument/2006/relationships/image" Target="../media/image21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7" Type="http://schemas.openxmlformats.org/officeDocument/2006/relationships/image" Target="../media/image30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png" /><Relationship Id="rId5" Type="http://schemas.openxmlformats.org/officeDocument/2006/relationships/image" Target="../media/image28.jpe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png" /><Relationship Id="rId4" Type="http://schemas.openxmlformats.org/officeDocument/2006/relationships/image" Target="../media/image3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5.png" /><Relationship Id="rId4" Type="http://schemas.openxmlformats.org/officeDocument/2006/relationships/chart" Target="../charts/char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jpeg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0910" y="1241721"/>
            <a:ext cx="7734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205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РІШЕННЯ ДЛЯ ЕФЕКТИВНОГО ЗАСТОСУВАННЯ КОГЕНЕРАЦІЇ </a:t>
            </a:r>
          </a:p>
          <a:p>
            <a:pPr algn="ctr">
              <a:tabLst>
                <a:tab pos="116205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ВМР«ВІННИЦЯМІСЬКТЕПЛОЕНЕРГО»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tabLst>
                <a:tab pos="116205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КОГЕНЕАРЦІЯ НА РИНКАХ ЕЛЕКТРОЕНЕРГІЇ </a:t>
            </a:r>
          </a:p>
          <a:p>
            <a:pPr algn="ctr">
              <a:tabLst>
                <a:tab pos="1162050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ТЕПЛА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4415" y="3205136"/>
            <a:ext cx="593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 директор – Максим БІЛИК</a:t>
            </a:r>
          </a:p>
        </p:txBody>
      </p:sp>
      <p:pic>
        <p:nvPicPr>
          <p:cNvPr id="11" name="Picture 3" descr="C:\Users\Leiter\Desktop\one31.png">
            <a:extLst>
              <a:ext uri="{FF2B5EF4-FFF2-40B4-BE49-F238E27FC236}">
                <a16:creationId xmlns:a16="http://schemas.microsoft.com/office/drawing/2014/main" id="{C582606B-72F3-49C6-96B1-0915B21A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84" y="176272"/>
            <a:ext cx="306781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58">
            <a:extLst>
              <a:ext uri="{FF2B5EF4-FFF2-40B4-BE49-F238E27FC236}">
                <a16:creationId xmlns:a16="http://schemas.microsoft.com/office/drawing/2014/main" id="{D34E3527-D64F-4736-9017-D13EE8BA5F83}"/>
              </a:ext>
            </a:extLst>
          </p:cNvPr>
          <p:cNvCxnSpPr>
            <a:cxnSpLocks/>
          </p:cNvCxnSpPr>
          <p:nvPr/>
        </p:nvCxnSpPr>
        <p:spPr>
          <a:xfrm flipH="1">
            <a:off x="1350910" y="3739372"/>
            <a:ext cx="4916685" cy="0"/>
          </a:xfrm>
          <a:prstGeom prst="line">
            <a:avLst/>
          </a:prstGeom>
          <a:ln w="38100">
            <a:solidFill>
              <a:schemeClr val="tx1"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">
            <a:extLst>
              <a:ext uri="{FF2B5EF4-FFF2-40B4-BE49-F238E27FC236}">
                <a16:creationId xmlns:a16="http://schemas.microsoft.com/office/drawing/2014/main" id="{9E5DC9FC-6D0C-4392-A6BB-F52AF938D3C5}"/>
              </a:ext>
            </a:extLst>
          </p:cNvPr>
          <p:cNvGrpSpPr/>
          <p:nvPr/>
        </p:nvGrpSpPr>
        <p:grpSpPr>
          <a:xfrm>
            <a:off x="1746545" y="3933534"/>
            <a:ext cx="979426" cy="285767"/>
            <a:chOff x="4828879" y="6002212"/>
            <a:chExt cx="979426" cy="285767"/>
          </a:xfrm>
        </p:grpSpPr>
        <p:sp>
          <p:nvSpPr>
            <p:cNvPr id="14" name="Прямоугольник 69">
              <a:extLst>
                <a:ext uri="{FF2B5EF4-FFF2-40B4-BE49-F238E27FC236}">
                  <a16:creationId xmlns:a16="http://schemas.microsoft.com/office/drawing/2014/main" id="{671B5EA0-86D6-4639-952B-F6E8EA0CF3F0}"/>
                </a:ext>
              </a:extLst>
            </p:cNvPr>
            <p:cNvSpPr/>
            <p:nvPr/>
          </p:nvSpPr>
          <p:spPr>
            <a:xfrm>
              <a:off x="5088158" y="6076426"/>
              <a:ext cx="720147" cy="192661"/>
            </a:xfrm>
            <a:prstGeom prst="rect">
              <a:avLst/>
            </a:prstGeom>
          </p:spPr>
          <p:txBody>
            <a:bodyPr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en-US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21100</a:t>
              </a:r>
              <a:endParaRPr lang="ru-RU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2" descr="Письмо – Бесплатные иконки: мультимедиа">
              <a:extLst>
                <a:ext uri="{FF2B5EF4-FFF2-40B4-BE49-F238E27FC236}">
                  <a16:creationId xmlns:a16="http://schemas.microsoft.com/office/drawing/2014/main" id="{4A65BD20-0C88-4E50-8969-6714C347E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879" y="6002212"/>
              <a:ext cx="285767" cy="28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9">
            <a:extLst>
              <a:ext uri="{FF2B5EF4-FFF2-40B4-BE49-F238E27FC236}">
                <a16:creationId xmlns:a16="http://schemas.microsoft.com/office/drawing/2014/main" id="{F246973F-D243-4621-93D0-67C2F8B34B39}"/>
              </a:ext>
            </a:extLst>
          </p:cNvPr>
          <p:cNvGrpSpPr/>
          <p:nvPr/>
        </p:nvGrpSpPr>
        <p:grpSpPr>
          <a:xfrm>
            <a:off x="2579387" y="4007748"/>
            <a:ext cx="1979631" cy="346550"/>
            <a:chOff x="5680626" y="6076426"/>
            <a:chExt cx="2089496" cy="346550"/>
          </a:xfrm>
        </p:grpSpPr>
        <p:sp>
          <p:nvSpPr>
            <p:cNvPr id="17" name="Прямоугольник 71">
              <a:extLst>
                <a:ext uri="{FF2B5EF4-FFF2-40B4-BE49-F238E27FC236}">
                  <a16:creationId xmlns:a16="http://schemas.microsoft.com/office/drawing/2014/main" id="{423F5D31-0582-492F-A5A2-17EB50DA2516}"/>
                </a:ext>
              </a:extLst>
            </p:cNvPr>
            <p:cNvSpPr/>
            <p:nvPr/>
          </p:nvSpPr>
          <p:spPr>
            <a:xfrm>
              <a:off x="5868687" y="6076426"/>
              <a:ext cx="1901435" cy="346550"/>
            </a:xfrm>
            <a:prstGeom prst="rect">
              <a:avLst/>
            </a:prstGeom>
          </p:spPr>
          <p:txBody>
            <a:bodyPr wrap="square"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Вінницька обл., </a:t>
              </a:r>
              <a:r>
                <a:rPr lang="uk-UA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м.Вінниця</a:t>
              </a: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endParaRPr lang="en-US" sz="1000" i="1" spc="2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626673">
                <a:defRPr/>
              </a:pP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вул. 600-річчя, буд.13.</a:t>
              </a:r>
              <a:endParaRPr lang="ru-RU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3" descr="C:\Users\Admin\Downloads\pngegg.png">
              <a:extLst>
                <a:ext uri="{FF2B5EF4-FFF2-40B4-BE49-F238E27FC236}">
                  <a16:creationId xmlns:a16="http://schemas.microsoft.com/office/drawing/2014/main" id="{40E55CA9-61F8-4FF2-B751-7E812DCEB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626" y="6085649"/>
              <a:ext cx="202330" cy="2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0">
            <a:extLst>
              <a:ext uri="{FF2B5EF4-FFF2-40B4-BE49-F238E27FC236}">
                <a16:creationId xmlns:a16="http://schemas.microsoft.com/office/drawing/2014/main" id="{780CB203-8642-4BB0-815C-2B42D1DDC927}"/>
              </a:ext>
            </a:extLst>
          </p:cNvPr>
          <p:cNvGrpSpPr/>
          <p:nvPr/>
        </p:nvGrpSpPr>
        <p:grpSpPr>
          <a:xfrm>
            <a:off x="4529709" y="3996341"/>
            <a:ext cx="1639207" cy="243589"/>
            <a:chOff x="7630948" y="6065019"/>
            <a:chExt cx="1639207" cy="243589"/>
          </a:xfrm>
        </p:grpSpPr>
        <p:sp>
          <p:nvSpPr>
            <p:cNvPr id="20" name="Прямоугольник 73">
              <a:extLst>
                <a:ext uri="{FF2B5EF4-FFF2-40B4-BE49-F238E27FC236}">
                  <a16:creationId xmlns:a16="http://schemas.microsoft.com/office/drawing/2014/main" id="{556755FB-FD84-47CA-8C29-0A9A3D57C4A5}"/>
                </a:ext>
              </a:extLst>
            </p:cNvPr>
            <p:cNvSpPr/>
            <p:nvPr/>
          </p:nvSpPr>
          <p:spPr>
            <a:xfrm>
              <a:off x="7874537" y="6076426"/>
              <a:ext cx="1395618" cy="192661"/>
            </a:xfrm>
            <a:prstGeom prst="rect">
              <a:avLst/>
            </a:prstGeom>
          </p:spPr>
          <p:txBody>
            <a:bodyPr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en-US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(0432) 55 16 55</a:t>
              </a:r>
              <a:endParaRPr lang="ru-RU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14" descr="C:\Users\Admin\Downloads\pngegg (1).png">
              <a:extLst>
                <a:ext uri="{FF2B5EF4-FFF2-40B4-BE49-F238E27FC236}">
                  <a16:creationId xmlns:a16="http://schemas.microsoft.com/office/drawing/2014/main" id="{C5ABED1A-3D79-462E-BE3A-92800C8FC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948" y="6065019"/>
              <a:ext cx="243589" cy="243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11">
            <a:extLst>
              <a:ext uri="{FF2B5EF4-FFF2-40B4-BE49-F238E27FC236}">
                <a16:creationId xmlns:a16="http://schemas.microsoft.com/office/drawing/2014/main" id="{FBEDC500-6905-42A6-95B8-1A0E4CC3F579}"/>
              </a:ext>
            </a:extLst>
          </p:cNvPr>
          <p:cNvGrpSpPr/>
          <p:nvPr/>
        </p:nvGrpSpPr>
        <p:grpSpPr>
          <a:xfrm>
            <a:off x="1773771" y="4435800"/>
            <a:ext cx="1524593" cy="231313"/>
            <a:chOff x="4856105" y="6504478"/>
            <a:chExt cx="1524593" cy="231313"/>
          </a:xfrm>
        </p:grpSpPr>
        <p:sp>
          <p:nvSpPr>
            <p:cNvPr id="26" name="Прямоугольник 75">
              <a:extLst>
                <a:ext uri="{FF2B5EF4-FFF2-40B4-BE49-F238E27FC236}">
                  <a16:creationId xmlns:a16="http://schemas.microsoft.com/office/drawing/2014/main" id="{D85A226D-2360-45FA-9E45-4812EBEA1E15}"/>
                </a:ext>
              </a:extLst>
            </p:cNvPr>
            <p:cNvSpPr/>
            <p:nvPr/>
          </p:nvSpPr>
          <p:spPr>
            <a:xfrm>
              <a:off x="5172245" y="6523803"/>
              <a:ext cx="1208453" cy="192661"/>
            </a:xfrm>
            <a:prstGeom prst="rect">
              <a:avLst/>
            </a:prstGeom>
          </p:spPr>
          <p:txBody>
            <a:bodyPr wrap="square"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en-US" sz="1000" i="1" kern="50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</a:rPr>
                <a:t>www.vmte.vn.ua</a:t>
              </a:r>
              <a:endParaRPr lang="ru-RU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15" descr="C:\Users\Admin\Downloads\pngegg (2).png">
              <a:extLst>
                <a:ext uri="{FF2B5EF4-FFF2-40B4-BE49-F238E27FC236}">
                  <a16:creationId xmlns:a16="http://schemas.microsoft.com/office/drawing/2014/main" id="{BEC9D200-B4A8-4E49-B5F5-60B820871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105" y="6504478"/>
              <a:ext cx="231313" cy="23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13">
            <a:extLst>
              <a:ext uri="{FF2B5EF4-FFF2-40B4-BE49-F238E27FC236}">
                <a16:creationId xmlns:a16="http://schemas.microsoft.com/office/drawing/2014/main" id="{BF262DD4-AB5C-4D78-8DBF-06BA0A3E3A9A}"/>
              </a:ext>
            </a:extLst>
          </p:cNvPr>
          <p:cNvGrpSpPr/>
          <p:nvPr/>
        </p:nvGrpSpPr>
        <p:grpSpPr>
          <a:xfrm>
            <a:off x="3693835" y="4403421"/>
            <a:ext cx="1831495" cy="296068"/>
            <a:chOff x="6795074" y="6472099"/>
            <a:chExt cx="1831495" cy="296068"/>
          </a:xfrm>
        </p:grpSpPr>
        <p:sp>
          <p:nvSpPr>
            <p:cNvPr id="29" name="Прямоугольник 77">
              <a:extLst>
                <a:ext uri="{FF2B5EF4-FFF2-40B4-BE49-F238E27FC236}">
                  <a16:creationId xmlns:a16="http://schemas.microsoft.com/office/drawing/2014/main" id="{7AE97D2C-1FCA-485A-AFC1-B124D6D85275}"/>
                </a:ext>
              </a:extLst>
            </p:cNvPr>
            <p:cNvSpPr/>
            <p:nvPr/>
          </p:nvSpPr>
          <p:spPr>
            <a:xfrm>
              <a:off x="7130846" y="6506551"/>
              <a:ext cx="1495723" cy="192661"/>
            </a:xfrm>
            <a:prstGeom prst="rect">
              <a:avLst/>
            </a:prstGeom>
          </p:spPr>
          <p:txBody>
            <a:bodyPr wrap="square"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uk-UA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office</a:t>
              </a: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n-US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vmte</a:t>
              </a:r>
              <a:r>
                <a:rPr lang="uk-UA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.vn</a:t>
              </a: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ua</a:t>
              </a:r>
              <a:endParaRPr lang="ru-RU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16" descr="C:\Users\Admin\Downloads\pngegg (3).png">
              <a:extLst>
                <a:ext uri="{FF2B5EF4-FFF2-40B4-BE49-F238E27FC236}">
                  <a16:creationId xmlns:a16="http://schemas.microsoft.com/office/drawing/2014/main" id="{F4A03BF9-AE03-4B58-97C3-F5A0F29EC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074" y="6472099"/>
              <a:ext cx="296068" cy="2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Admin\Downloads\qr-code.gif">
            <a:extLst>
              <a:ext uri="{FF2B5EF4-FFF2-40B4-BE49-F238E27FC236}">
                <a16:creationId xmlns:a16="http://schemas.microsoft.com/office/drawing/2014/main" id="{263D4319-176E-4ED0-823A-B1D5471B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31" y="3205136"/>
            <a:ext cx="1741590" cy="17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9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187" y="1613614"/>
            <a:ext cx="5311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</a:p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</a:p>
        </p:txBody>
      </p:sp>
      <p:cxnSp>
        <p:nvCxnSpPr>
          <p:cNvPr id="3" name="Straight Connector 58">
            <a:extLst>
              <a:ext uri="{FF2B5EF4-FFF2-40B4-BE49-F238E27FC236}">
                <a16:creationId xmlns:a16="http://schemas.microsoft.com/office/drawing/2014/main" id="{144897AE-64C1-4FF9-86EA-5BCAE2592A63}"/>
              </a:ext>
            </a:extLst>
          </p:cNvPr>
          <p:cNvCxnSpPr>
            <a:cxnSpLocks/>
          </p:cNvCxnSpPr>
          <p:nvPr/>
        </p:nvCxnSpPr>
        <p:spPr>
          <a:xfrm flipH="1">
            <a:off x="336430" y="3948342"/>
            <a:ext cx="6360816" cy="0"/>
          </a:xfrm>
          <a:prstGeom prst="line">
            <a:avLst/>
          </a:prstGeom>
          <a:ln w="38100">
            <a:solidFill>
              <a:schemeClr val="tx1"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8">
            <a:extLst>
              <a:ext uri="{FF2B5EF4-FFF2-40B4-BE49-F238E27FC236}">
                <a16:creationId xmlns:a16="http://schemas.microsoft.com/office/drawing/2014/main" id="{01A6E108-2AF0-4145-ADBE-5495B84D4C54}"/>
              </a:ext>
            </a:extLst>
          </p:cNvPr>
          <p:cNvGrpSpPr/>
          <p:nvPr/>
        </p:nvGrpSpPr>
        <p:grpSpPr>
          <a:xfrm>
            <a:off x="1543666" y="4145290"/>
            <a:ext cx="979426" cy="285767"/>
            <a:chOff x="4828879" y="6002212"/>
            <a:chExt cx="979426" cy="285767"/>
          </a:xfrm>
        </p:grpSpPr>
        <p:sp>
          <p:nvSpPr>
            <p:cNvPr id="5" name="Прямоугольник 69">
              <a:extLst>
                <a:ext uri="{FF2B5EF4-FFF2-40B4-BE49-F238E27FC236}">
                  <a16:creationId xmlns:a16="http://schemas.microsoft.com/office/drawing/2014/main" id="{D32026CD-245E-4B99-ABF6-808E8A33F10D}"/>
                </a:ext>
              </a:extLst>
            </p:cNvPr>
            <p:cNvSpPr/>
            <p:nvPr/>
          </p:nvSpPr>
          <p:spPr>
            <a:xfrm>
              <a:off x="5088158" y="6076426"/>
              <a:ext cx="720147" cy="192661"/>
            </a:xfrm>
            <a:prstGeom prst="rect">
              <a:avLst/>
            </a:prstGeom>
          </p:spPr>
          <p:txBody>
            <a:bodyPr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en-US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21100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Письмо – Бесплатные иконки: мультимедиа">
              <a:extLst>
                <a:ext uri="{FF2B5EF4-FFF2-40B4-BE49-F238E27FC236}">
                  <a16:creationId xmlns:a16="http://schemas.microsoft.com/office/drawing/2014/main" id="{F4E7C852-3D59-4BAD-91E0-B24FFA936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879" y="6002212"/>
              <a:ext cx="285767" cy="28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22229125-0209-4F15-8994-635BF03F0EE0}"/>
              </a:ext>
            </a:extLst>
          </p:cNvPr>
          <p:cNvGrpSpPr/>
          <p:nvPr/>
        </p:nvGrpSpPr>
        <p:grpSpPr>
          <a:xfrm>
            <a:off x="2395413" y="4219504"/>
            <a:ext cx="1979631" cy="346550"/>
            <a:chOff x="5680626" y="6076426"/>
            <a:chExt cx="2089496" cy="346550"/>
          </a:xfrm>
        </p:grpSpPr>
        <p:sp>
          <p:nvSpPr>
            <p:cNvPr id="8" name="Прямоугольник 71">
              <a:extLst>
                <a:ext uri="{FF2B5EF4-FFF2-40B4-BE49-F238E27FC236}">
                  <a16:creationId xmlns:a16="http://schemas.microsoft.com/office/drawing/2014/main" id="{2A503B6C-E893-4725-8C15-A8C6A4ED857E}"/>
                </a:ext>
              </a:extLst>
            </p:cNvPr>
            <p:cNvSpPr/>
            <p:nvPr/>
          </p:nvSpPr>
          <p:spPr>
            <a:xfrm>
              <a:off x="5868687" y="6076426"/>
              <a:ext cx="1901435" cy="346550"/>
            </a:xfrm>
            <a:prstGeom prst="rect">
              <a:avLst/>
            </a:prstGeom>
          </p:spPr>
          <p:txBody>
            <a:bodyPr wrap="square"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Вінницька обл., </a:t>
              </a:r>
              <a:r>
                <a:rPr lang="uk-UA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м.Вінниця</a:t>
              </a: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, </a:t>
              </a:r>
              <a:endParaRPr lang="en-US" sz="1000" i="1" spc="2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endParaRPr>
            </a:p>
            <a:p>
              <a:pPr defTabSz="626673">
                <a:defRPr/>
              </a:pP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вул. 600-річчя, буд.13.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13" descr="C:\Users\Admin\Downloads\pngegg.png">
              <a:extLst>
                <a:ext uri="{FF2B5EF4-FFF2-40B4-BE49-F238E27FC236}">
                  <a16:creationId xmlns:a16="http://schemas.microsoft.com/office/drawing/2014/main" id="{7E50367B-36C1-4245-B318-0BF7718BB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626" y="6085649"/>
              <a:ext cx="202330" cy="2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10">
            <a:extLst>
              <a:ext uri="{FF2B5EF4-FFF2-40B4-BE49-F238E27FC236}">
                <a16:creationId xmlns:a16="http://schemas.microsoft.com/office/drawing/2014/main" id="{28C6CF6B-C7E6-462A-A9F4-F72BFAD5FB40}"/>
              </a:ext>
            </a:extLst>
          </p:cNvPr>
          <p:cNvGrpSpPr/>
          <p:nvPr/>
        </p:nvGrpSpPr>
        <p:grpSpPr>
          <a:xfrm>
            <a:off x="4345735" y="4208097"/>
            <a:ext cx="1639207" cy="243589"/>
            <a:chOff x="7630948" y="6065019"/>
            <a:chExt cx="1639207" cy="243589"/>
          </a:xfrm>
        </p:grpSpPr>
        <p:sp>
          <p:nvSpPr>
            <p:cNvPr id="11" name="Прямоугольник 73">
              <a:extLst>
                <a:ext uri="{FF2B5EF4-FFF2-40B4-BE49-F238E27FC236}">
                  <a16:creationId xmlns:a16="http://schemas.microsoft.com/office/drawing/2014/main" id="{A7A5900E-3359-47DA-A56C-714DA3244111}"/>
                </a:ext>
              </a:extLst>
            </p:cNvPr>
            <p:cNvSpPr/>
            <p:nvPr/>
          </p:nvSpPr>
          <p:spPr>
            <a:xfrm>
              <a:off x="7874537" y="6076426"/>
              <a:ext cx="1395618" cy="192661"/>
            </a:xfrm>
            <a:prstGeom prst="rect">
              <a:avLst/>
            </a:prstGeom>
          </p:spPr>
          <p:txBody>
            <a:bodyPr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en-US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(0432) 55 16 55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4" descr="C:\Users\Admin\Downloads\pngegg (1).png">
              <a:extLst>
                <a:ext uri="{FF2B5EF4-FFF2-40B4-BE49-F238E27FC236}">
                  <a16:creationId xmlns:a16="http://schemas.microsoft.com/office/drawing/2014/main" id="{3F076108-70D9-4A6D-B289-6A5E066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948" y="6065019"/>
              <a:ext cx="243589" cy="243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1">
            <a:extLst>
              <a:ext uri="{FF2B5EF4-FFF2-40B4-BE49-F238E27FC236}">
                <a16:creationId xmlns:a16="http://schemas.microsoft.com/office/drawing/2014/main" id="{8A348E0F-CE35-43F5-8B3C-A2AA06BEC119}"/>
              </a:ext>
            </a:extLst>
          </p:cNvPr>
          <p:cNvGrpSpPr/>
          <p:nvPr/>
        </p:nvGrpSpPr>
        <p:grpSpPr>
          <a:xfrm>
            <a:off x="1570892" y="4647556"/>
            <a:ext cx="1524593" cy="231313"/>
            <a:chOff x="4856105" y="6504478"/>
            <a:chExt cx="1524593" cy="231313"/>
          </a:xfrm>
        </p:grpSpPr>
        <p:sp>
          <p:nvSpPr>
            <p:cNvPr id="14" name="Прямоугольник 75">
              <a:extLst>
                <a:ext uri="{FF2B5EF4-FFF2-40B4-BE49-F238E27FC236}">
                  <a16:creationId xmlns:a16="http://schemas.microsoft.com/office/drawing/2014/main" id="{30665704-BE40-4D05-851E-194D033845C4}"/>
                </a:ext>
              </a:extLst>
            </p:cNvPr>
            <p:cNvSpPr/>
            <p:nvPr/>
          </p:nvSpPr>
          <p:spPr>
            <a:xfrm>
              <a:off x="5172245" y="6523803"/>
              <a:ext cx="1208453" cy="192661"/>
            </a:xfrm>
            <a:prstGeom prst="rect">
              <a:avLst/>
            </a:prstGeom>
          </p:spPr>
          <p:txBody>
            <a:bodyPr wrap="square"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en-US" sz="1000" i="1" kern="50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ea typeface="Lucida Sans Unicode"/>
                  <a:cs typeface="Times New Roman" pitchFamily="18" charset="0"/>
                </a:rPr>
                <a:t>www.vmte.vn.ua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5" descr="C:\Users\Admin\Downloads\pngegg (2).png">
              <a:extLst>
                <a:ext uri="{FF2B5EF4-FFF2-40B4-BE49-F238E27FC236}">
                  <a16:creationId xmlns:a16="http://schemas.microsoft.com/office/drawing/2014/main" id="{4843F7F2-F51F-44FC-831B-CCF191A10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105" y="6504478"/>
              <a:ext cx="231313" cy="23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3">
            <a:extLst>
              <a:ext uri="{FF2B5EF4-FFF2-40B4-BE49-F238E27FC236}">
                <a16:creationId xmlns:a16="http://schemas.microsoft.com/office/drawing/2014/main" id="{0AC338FE-7055-4D4A-8F4F-755E09E39935}"/>
              </a:ext>
            </a:extLst>
          </p:cNvPr>
          <p:cNvGrpSpPr/>
          <p:nvPr/>
        </p:nvGrpSpPr>
        <p:grpSpPr>
          <a:xfrm>
            <a:off x="3509861" y="4615177"/>
            <a:ext cx="1831495" cy="296068"/>
            <a:chOff x="6795074" y="6472099"/>
            <a:chExt cx="1831495" cy="296068"/>
          </a:xfrm>
        </p:grpSpPr>
        <p:sp>
          <p:nvSpPr>
            <p:cNvPr id="17" name="Прямоугольник 77">
              <a:extLst>
                <a:ext uri="{FF2B5EF4-FFF2-40B4-BE49-F238E27FC236}">
                  <a16:creationId xmlns:a16="http://schemas.microsoft.com/office/drawing/2014/main" id="{5CF1FF15-CE3D-40C9-A366-ACBA694E7FE1}"/>
                </a:ext>
              </a:extLst>
            </p:cNvPr>
            <p:cNvSpPr/>
            <p:nvPr/>
          </p:nvSpPr>
          <p:spPr>
            <a:xfrm>
              <a:off x="7130846" y="6506551"/>
              <a:ext cx="1495723" cy="192661"/>
            </a:xfrm>
            <a:prstGeom prst="rect">
              <a:avLst/>
            </a:prstGeom>
          </p:spPr>
          <p:txBody>
            <a:bodyPr wrap="square" lIns="38399" tIns="19199" rIns="38399" bIns="19199">
              <a:spAutoFit/>
            </a:bodyPr>
            <a:lstStyle/>
            <a:p>
              <a:pPr defTabSz="626673">
                <a:defRPr/>
              </a:pPr>
              <a:r>
                <a:rPr lang="uk-UA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office</a:t>
              </a: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@</a:t>
              </a:r>
              <a:r>
                <a:rPr lang="en-US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vmte</a:t>
              </a:r>
              <a:r>
                <a:rPr lang="uk-UA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.vn</a:t>
              </a:r>
              <a:r>
                <a:rPr lang="uk-UA" sz="1000" i="1" spc="2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.</a:t>
              </a:r>
              <a:r>
                <a:rPr lang="en-US" sz="1000" i="1" spc="2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Times New Roman" pitchFamily="18" charset="0"/>
                </a:rPr>
                <a:t>ua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6" descr="C:\Users\Admin\Downloads\pngegg (3).png">
              <a:extLst>
                <a:ext uri="{FF2B5EF4-FFF2-40B4-BE49-F238E27FC236}">
                  <a16:creationId xmlns:a16="http://schemas.microsoft.com/office/drawing/2014/main" id="{9D094D0C-AD27-4144-919A-CC63CBAAC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074" y="6472099"/>
              <a:ext cx="296068" cy="29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3" descr="C:\Users\Leiter\Desktop\one31.png">
            <a:extLst>
              <a:ext uri="{FF2B5EF4-FFF2-40B4-BE49-F238E27FC236}">
                <a16:creationId xmlns:a16="http://schemas.microsoft.com/office/drawing/2014/main" id="{D9280FE6-2712-47C5-AE37-9B7F9543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" y="364684"/>
            <a:ext cx="306781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qr-code.gif">
            <a:extLst>
              <a:ext uri="{FF2B5EF4-FFF2-40B4-BE49-F238E27FC236}">
                <a16:creationId xmlns:a16="http://schemas.microsoft.com/office/drawing/2014/main" id="{263D4319-176E-4ED0-823A-B1D5471B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00" y="3217077"/>
            <a:ext cx="1741590" cy="17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1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5311" y="102260"/>
            <a:ext cx="63926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Енергонезалежність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985E0B-BF45-4F4B-96C0-041B537B0439}"/>
              </a:ext>
            </a:extLst>
          </p:cNvPr>
          <p:cNvSpPr txBox="1"/>
          <p:nvPr/>
        </p:nvSpPr>
        <p:spPr>
          <a:xfrm>
            <a:off x="1343068" y="372958"/>
            <a:ext cx="757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керуючись концептуальними рішеннями Схем теплопостачання м. Вінниці на періоди до 2020 та 2030 років щодо впровадження енергоефективних рішень реалізовувало заходи щодо зменшення споживання електричної енергії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саме: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9C8B47-2A19-4B02-AA12-CBACA40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20030"/>
          <a:stretch/>
        </p:blipFill>
        <p:spPr>
          <a:xfrm>
            <a:off x="3643982" y="3760379"/>
            <a:ext cx="3237685" cy="1271220"/>
          </a:xfrm>
          <a:custGeom>
            <a:avLst/>
            <a:gdLst>
              <a:gd name="connsiteX0" fmla="*/ 0 w 24377650"/>
              <a:gd name="connsiteY0" fmla="*/ 0 h 5797296"/>
              <a:gd name="connsiteX1" fmla="*/ 24377650 w 24377650"/>
              <a:gd name="connsiteY1" fmla="*/ 0 h 5797296"/>
              <a:gd name="connsiteX2" fmla="*/ 24377650 w 24377650"/>
              <a:gd name="connsiteY2" fmla="*/ 5797296 h 5797296"/>
              <a:gd name="connsiteX3" fmla="*/ 0 w 24377650"/>
              <a:gd name="connsiteY3" fmla="*/ 5797296 h 57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50" h="5797296">
                <a:moveTo>
                  <a:pt x="0" y="0"/>
                </a:moveTo>
                <a:lnTo>
                  <a:pt x="24377650" y="0"/>
                </a:lnTo>
                <a:lnTo>
                  <a:pt x="24377650" y="5797296"/>
                </a:lnTo>
                <a:lnTo>
                  <a:pt x="0" y="5797296"/>
                </a:lnTo>
                <a:close/>
              </a:path>
            </a:pathLst>
          </a:cu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3DF74-B3A8-44FC-BAD0-4153775DB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32804"/>
          <a:stretch/>
        </p:blipFill>
        <p:spPr>
          <a:xfrm rot="5400000">
            <a:off x="1344838" y="3962312"/>
            <a:ext cx="1271219" cy="8797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E8E6A-3F15-40D0-A7C4-E2AA63F76D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26"/>
          <a:stretch/>
        </p:blipFill>
        <p:spPr>
          <a:xfrm rot="5400000">
            <a:off x="2356893" y="3966967"/>
            <a:ext cx="1271220" cy="8704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E8F13E7-F9BF-4D10-8325-930D844404AE}"/>
              </a:ext>
            </a:extLst>
          </p:cNvPr>
          <p:cNvSpPr/>
          <p:nvPr/>
        </p:nvSpPr>
        <p:spPr>
          <a:xfrm>
            <a:off x="1350562" y="1311725"/>
            <a:ext cx="2613471" cy="2400657"/>
          </a:xfrm>
          <a:prstGeom prst="rect">
            <a:avLst/>
          </a:prstGeom>
          <a:solidFill>
            <a:srgbClr val="5B9BD5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ПРИСТРОЇВ ПЛАВНОГО ПУСКУ ТА ЧАСТОТНИХ ПЕРЕТВОРЮВАЧІВ НА МЕРЕЖНИХ НАСОСАХ ТА ТЯГОДУТТЄВОМУ ОБЛАДНАННІ КОТЕЛЕНЬ</a:t>
            </a: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пускових струмів електродвигунів;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витрати електроенергії;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численних захистів від аварійних ситуацій;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широкі можливості для автоматизації роботи приводів залежно від значень технологічних параметрів.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0A5A296-8491-4F8B-AE08-134C7E028787}"/>
              </a:ext>
            </a:extLst>
          </p:cNvPr>
          <p:cNvSpPr/>
          <p:nvPr/>
        </p:nvSpPr>
        <p:spPr>
          <a:xfrm>
            <a:off x="2203323" y="996801"/>
            <a:ext cx="664116" cy="646332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06204E-448F-4E38-8DAB-1541C22F59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7" y="1060180"/>
            <a:ext cx="513870" cy="513870"/>
          </a:xfrm>
          <a:prstGeom prst="rect">
            <a:avLst/>
          </a:prstGeom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DCB93A6-0706-4C63-88C2-220BA8A6D11F}"/>
              </a:ext>
            </a:extLst>
          </p:cNvPr>
          <p:cNvSpPr/>
          <p:nvPr/>
        </p:nvSpPr>
        <p:spPr>
          <a:xfrm>
            <a:off x="4071736" y="1311725"/>
            <a:ext cx="2357833" cy="2400657"/>
          </a:xfrm>
          <a:prstGeom prst="rect">
            <a:avLst/>
          </a:prstGeom>
          <a:solidFill>
            <a:srgbClr val="57687B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ТЕПЛОТЕХНОЛОГІЧНИХ ПРОЦЕСІВ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ДЖЕРЕЛАХ ТЕПЛОВОЇ ЕНЕРГІЇ, ЦТП ТА ІТП </a:t>
            </a: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  <a:endParaRPr lang="uk-UA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 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і моніторинг функціонування та управління технологічними процесами;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кількість відмов у роботі обладнання до початку погіршення якості послуг ;</a:t>
            </a:r>
            <a:endParaRPr 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скарг споживачів.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7F04C87-02A7-406D-9BF9-3F49C0A0F003}"/>
              </a:ext>
            </a:extLst>
          </p:cNvPr>
          <p:cNvSpPr/>
          <p:nvPr/>
        </p:nvSpPr>
        <p:spPr>
          <a:xfrm>
            <a:off x="4876593" y="981811"/>
            <a:ext cx="664116" cy="646332"/>
          </a:xfrm>
          <a:prstGeom prst="ellipse">
            <a:avLst/>
          </a:prstGeom>
          <a:solidFill>
            <a:srgbClr val="5768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Automation, controller, industry, plc, scada, factory icon - Download on Iconfinder">
            <a:extLst>
              <a:ext uri="{FF2B5EF4-FFF2-40B4-BE49-F238E27FC236}">
                <a16:creationId xmlns:a16="http://schemas.microsoft.com/office/drawing/2014/main" id="{2329728F-E56F-4637-832F-123ED809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96" y="1072380"/>
            <a:ext cx="448709" cy="4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EC796461-4649-42D4-8F3F-D8B96223DE06}"/>
              </a:ext>
            </a:extLst>
          </p:cNvPr>
          <p:cNvSpPr/>
          <p:nvPr/>
        </p:nvSpPr>
        <p:spPr>
          <a:xfrm>
            <a:off x="6537273" y="1309319"/>
            <a:ext cx="2466909" cy="2400657"/>
          </a:xfrm>
          <a:prstGeom prst="rect">
            <a:avLst/>
          </a:prstGeom>
          <a:solidFill>
            <a:srgbClr val="A5A5A5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АВТОМАТИКИ БЕЗПЕКИ ІЗ ЗАМІНОЮ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ПАЛЬНИКІВ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КОТЛОАГРЕГАТІВ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надійності та безпечності функціонування;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надійний розпал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ККД;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шкідливих викидів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атмосферу;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витрат електроенергії за рахунок малого аеродинамічного опору пальників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7233E0D-51CD-4ADE-8D9F-42BA700D8174}"/>
              </a:ext>
            </a:extLst>
          </p:cNvPr>
          <p:cNvSpPr/>
          <p:nvPr/>
        </p:nvSpPr>
        <p:spPr>
          <a:xfrm>
            <a:off x="7342129" y="979405"/>
            <a:ext cx="664116" cy="646332"/>
          </a:xfrm>
          <a:prstGeom prst="ellipse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727980-9368-4D30-B5CE-F28FD7A7D5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32" y="1122741"/>
            <a:ext cx="451309" cy="45130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E42A6AD-ECF8-4B13-A38E-13F3CC22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08" y="3760379"/>
            <a:ext cx="1709466" cy="128086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5680" y="256906"/>
            <a:ext cx="63926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та Енергонезалежність  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680" y="641627"/>
            <a:ext cx="757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 є ліцензіатом: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 електричної енергії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 НКРЕКП №1619 від 01.08.2019  року);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 електричної енергії споживачу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 НКРЕКП №1942 від 14.12.2018). </a:t>
            </a:r>
          </a:p>
          <a:p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 з 2020 року є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 ринку електричної енергії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F642160-C6CF-4EB7-A0FC-C8F54FB3AFA6}"/>
              </a:ext>
            </a:extLst>
          </p:cNvPr>
          <p:cNvSpPr/>
          <p:nvPr/>
        </p:nvSpPr>
        <p:spPr>
          <a:xfrm>
            <a:off x="1375680" y="1726035"/>
            <a:ext cx="7688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стійкості, підвищення енергетичної безпеки об’єктів Підприємства, зменшення витрат щодо розподілу та передачі електроенергії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будівництва об'єктів генерації електричної енергії та кабельної лінії, Підприємством в 2024 році на потужностях розподіленої генерації створено власну енергетичну систему.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A5E15447-E882-4BBC-9E04-A473242F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09" y="2656298"/>
            <a:ext cx="3913175" cy="2339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D8145E3A-010F-43CA-97D6-1DEDF025F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r="13916"/>
          <a:stretch/>
        </p:blipFill>
        <p:spPr bwMode="auto">
          <a:xfrm>
            <a:off x="5696614" y="2660639"/>
            <a:ext cx="3069073" cy="233513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9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2685" y="458591"/>
            <a:ext cx="4561740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 будівництво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кабельної лінії 10 кВ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котельнями по вул.600-річчя, 13, Магістратська, 2 та ТЕЦ-1 по вул. Немирівське шосе, 26, загальною протяжністю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8,3 км</a:t>
            </a:r>
          </a:p>
          <a:p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впроваджених заходів: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 незалежність та можливість безперебійної роботи основних потужних джерел виробництва теплової енергії в умовах повного “блек-ауту”;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електричних мереж в реверсному режимі;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категорії надійності електропостачання.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02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новостворена енергетична система охоплює об’єкти, які забезпечують 65% споживачів системи теплопостачання Підприємства.</a:t>
            </a:r>
            <a:endParaRPr lang="uk-UA" sz="10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85" y="2638484"/>
            <a:ext cx="7801315" cy="23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49BA4-D672-420E-87ED-EAC2C56C1EAA}"/>
              </a:ext>
            </a:extLst>
          </p:cNvPr>
          <p:cNvSpPr txBox="1"/>
          <p:nvPr/>
        </p:nvSpPr>
        <p:spPr>
          <a:xfrm>
            <a:off x="1452805" y="75847"/>
            <a:ext cx="69807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 з підвищення та стійкості енергетичної безпеки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BE6ED-685C-4219-8857-FE6E5B0234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2"/>
          <a:stretch/>
        </p:blipFill>
        <p:spPr>
          <a:xfrm>
            <a:off x="5826360" y="386231"/>
            <a:ext cx="3153469" cy="198805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35C0B0-1AA8-4547-A169-A06E20EDC09F}"/>
              </a:ext>
            </a:extLst>
          </p:cNvPr>
          <p:cNvSpPr txBox="1"/>
          <p:nvPr/>
        </p:nvSpPr>
        <p:spPr>
          <a:xfrm>
            <a:off x="1342684" y="2389386"/>
            <a:ext cx="6669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ефект: </a:t>
            </a:r>
            <a:r>
              <a:rPr lang="uk-UA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</a:t>
            </a:r>
            <a:r>
              <a:rPr lang="uk-UA" sz="1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 за розподіл та передачу </a:t>
            </a:r>
            <a:r>
              <a:rPr lang="uk-UA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3,6 грн. з ПДВ за 1 кВт*год. </a:t>
            </a:r>
          </a:p>
        </p:txBody>
      </p:sp>
    </p:spTree>
    <p:extLst>
      <p:ext uri="{BB962C8B-B14F-4D97-AF65-F5344CB8AC3E}">
        <p14:creationId xmlns:p14="http://schemas.microsoft.com/office/powerpoint/2010/main" val="26080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70">
            <a:extLst>
              <a:ext uri="{FF2B5EF4-FFF2-40B4-BE49-F238E27FC236}">
                <a16:creationId xmlns:a16="http://schemas.microsoft.com/office/drawing/2014/main" id="{6F5F35D8-A2A1-4DA8-8E23-7A4B8F5633BF}"/>
              </a:ext>
            </a:extLst>
          </p:cNvPr>
          <p:cNvSpPr/>
          <p:nvPr/>
        </p:nvSpPr>
        <p:spPr>
          <a:xfrm>
            <a:off x="5741571" y="2410659"/>
            <a:ext cx="1231163" cy="52273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rgbClr val="E7E7E5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ОСР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20">
            <a:extLst>
              <a:ext uri="{FF2B5EF4-FFF2-40B4-BE49-F238E27FC236}">
                <a16:creationId xmlns:a16="http://schemas.microsoft.com/office/drawing/2014/main" id="{59A513DA-5D4B-4462-AF77-AA2960675079}"/>
              </a:ext>
            </a:extLst>
          </p:cNvPr>
          <p:cNvCxnSpPr>
            <a:cxnSpLocks/>
          </p:cNvCxnSpPr>
          <p:nvPr/>
        </p:nvCxnSpPr>
        <p:spPr>
          <a:xfrm>
            <a:off x="1517348" y="3809338"/>
            <a:ext cx="95259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40">
            <a:extLst>
              <a:ext uri="{FF2B5EF4-FFF2-40B4-BE49-F238E27FC236}">
                <a16:creationId xmlns:a16="http://schemas.microsoft.com/office/drawing/2014/main" id="{961DBA0E-FA3A-4EFC-B776-E8C0987DCDE3}"/>
              </a:ext>
            </a:extLst>
          </p:cNvPr>
          <p:cNvSpPr/>
          <p:nvPr/>
        </p:nvSpPr>
        <p:spPr>
          <a:xfrm>
            <a:off x="2469950" y="3613834"/>
            <a:ext cx="1212554" cy="3571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 ТЕ</a:t>
            </a:r>
            <a:endParaRPr lang="uk-UA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525994A0-15D3-4786-BCC4-3E95671E4270}"/>
              </a:ext>
            </a:extLst>
          </p:cNvPr>
          <p:cNvGrpSpPr/>
          <p:nvPr/>
        </p:nvGrpSpPr>
        <p:grpSpPr>
          <a:xfrm>
            <a:off x="3670751" y="388598"/>
            <a:ext cx="1043495" cy="1024380"/>
            <a:chOff x="1731087" y="2266539"/>
            <a:chExt cx="1043495" cy="10243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B3773F1-30E5-4BBD-B890-D5CEE690B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87" y="2357910"/>
              <a:ext cx="933009" cy="933009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93BC0382-3231-4FB2-A3A9-8E618C0593FB}"/>
                </a:ext>
              </a:extLst>
            </p:cNvPr>
            <p:cNvSpPr/>
            <p:nvPr/>
          </p:nvSpPr>
          <p:spPr>
            <a:xfrm>
              <a:off x="1747926" y="2266539"/>
              <a:ext cx="10266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Котельні</a:t>
              </a:r>
            </a:p>
          </p:txBody>
        </p: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358EEF7-DA44-4BC8-93AB-B85F287BF686}"/>
              </a:ext>
            </a:extLst>
          </p:cNvPr>
          <p:cNvGrpSpPr/>
          <p:nvPr/>
        </p:nvGrpSpPr>
        <p:grpSpPr>
          <a:xfrm>
            <a:off x="1150062" y="1040703"/>
            <a:ext cx="1631160" cy="1767349"/>
            <a:chOff x="2720694" y="1999369"/>
            <a:chExt cx="1631160" cy="1767349"/>
          </a:xfrm>
        </p:grpSpPr>
        <p:sp>
          <p:nvSpPr>
            <p:cNvPr id="40" name="Прямокутник 39">
              <a:extLst>
                <a:ext uri="{FF2B5EF4-FFF2-40B4-BE49-F238E27FC236}">
                  <a16:creationId xmlns:a16="http://schemas.microsoft.com/office/drawing/2014/main" id="{BB803034-EEA0-49A7-A450-47AC8C4BBAEC}"/>
                </a:ext>
              </a:extLst>
            </p:cNvPr>
            <p:cNvSpPr/>
            <p:nvPr/>
          </p:nvSpPr>
          <p:spPr>
            <a:xfrm>
              <a:off x="2720694" y="1999369"/>
              <a:ext cx="1631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Споживачі </a:t>
              </a:r>
            </a:p>
            <a:p>
              <a:pPr algn="ctr"/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ЦТ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F6405DF-E968-4EC7-844C-8E74411A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292" y="2499935"/>
              <a:ext cx="1266783" cy="1266783"/>
            </a:xfrm>
            <a:prstGeom prst="rect">
              <a:avLst/>
            </a:prstGeom>
          </p:spPr>
        </p:pic>
      </p:grpSp>
      <p:pic>
        <p:nvPicPr>
          <p:cNvPr id="41" name="Picture 3" descr="C:\Users\Leiter\Desktop\one31.png">
            <a:extLst>
              <a:ext uri="{FF2B5EF4-FFF2-40B4-BE49-F238E27FC236}">
                <a16:creationId xmlns:a16="http://schemas.microsoft.com/office/drawing/2014/main" id="{8346ABC9-B977-445A-8BFE-EEDCBFC67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B2EE2AD1-A4EC-4F84-B794-1DB0A7D7E0EB}"/>
              </a:ext>
            </a:extLst>
          </p:cNvPr>
          <p:cNvSpPr/>
          <p:nvPr/>
        </p:nvSpPr>
        <p:spPr>
          <a:xfrm>
            <a:off x="1383598" y="100867"/>
            <a:ext cx="761159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 схема розподілу енергетичних </a:t>
            </a:r>
            <a:r>
              <a:rPr lang="uk-U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Підприємства</a:t>
            </a: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2E735E11-B124-4F55-93BA-34F01E656FAC}"/>
              </a:ext>
            </a:extLst>
          </p:cNvPr>
          <p:cNvGrpSpPr/>
          <p:nvPr/>
        </p:nvGrpSpPr>
        <p:grpSpPr>
          <a:xfrm>
            <a:off x="3557816" y="1441316"/>
            <a:ext cx="1133892" cy="2198764"/>
            <a:chOff x="3532456" y="1417254"/>
            <a:chExt cx="1133892" cy="2198764"/>
          </a:xfrm>
        </p:grpSpPr>
        <p:grpSp>
          <p:nvGrpSpPr>
            <p:cNvPr id="4" name="Групувати 3">
              <a:extLst>
                <a:ext uri="{FF2B5EF4-FFF2-40B4-BE49-F238E27FC236}">
                  <a16:creationId xmlns:a16="http://schemas.microsoft.com/office/drawing/2014/main" id="{861A0586-995E-44E0-B99F-36DBC1AF24F3}"/>
                </a:ext>
              </a:extLst>
            </p:cNvPr>
            <p:cNvGrpSpPr/>
            <p:nvPr/>
          </p:nvGrpSpPr>
          <p:grpSpPr>
            <a:xfrm>
              <a:off x="3636940" y="1417254"/>
              <a:ext cx="1019136" cy="925891"/>
              <a:chOff x="3952648" y="866557"/>
              <a:chExt cx="1019136" cy="925891"/>
            </a:xfrm>
          </p:grpSpPr>
          <p:pic>
            <p:nvPicPr>
              <p:cNvPr id="2050" name="Picture 2" descr="Піктограми лінійних фабрик - Роялті-фрі Значок стокове векторне зображення">
                <a:extLst>
                  <a:ext uri="{FF2B5EF4-FFF2-40B4-BE49-F238E27FC236}">
                    <a16:creationId xmlns:a16="http://schemas.microsoft.com/office/drawing/2014/main" id="{28114AFB-1100-4C30-9A7E-6ECEF6B48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87" t="10457" r="24804" b="74641"/>
              <a:stretch/>
            </p:blipFill>
            <p:spPr bwMode="auto">
              <a:xfrm>
                <a:off x="3952648" y="961013"/>
                <a:ext cx="1019136" cy="831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38A68E5-E08D-4620-A375-AB988A2A587B}"/>
                  </a:ext>
                </a:extLst>
              </p:cNvPr>
              <p:cNvSpPr/>
              <p:nvPr/>
            </p:nvSpPr>
            <p:spPr>
              <a:xfrm>
                <a:off x="4058672" y="866557"/>
                <a:ext cx="72848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ТЕЦ</a:t>
                </a:r>
              </a:p>
            </p:txBody>
          </p:sp>
        </p:grpSp>
        <p:grpSp>
          <p:nvGrpSpPr>
            <p:cNvPr id="45" name="Групувати 44">
              <a:extLst>
                <a:ext uri="{FF2B5EF4-FFF2-40B4-BE49-F238E27FC236}">
                  <a16:creationId xmlns:a16="http://schemas.microsoft.com/office/drawing/2014/main" id="{4248E74F-D222-4FA1-954F-3EBE2C6DF84E}"/>
                </a:ext>
              </a:extLst>
            </p:cNvPr>
            <p:cNvGrpSpPr/>
            <p:nvPr/>
          </p:nvGrpSpPr>
          <p:grpSpPr>
            <a:xfrm>
              <a:off x="3532456" y="2533179"/>
              <a:ext cx="1133892" cy="1082839"/>
              <a:chOff x="3281183" y="2608254"/>
              <a:chExt cx="1133892" cy="1082839"/>
            </a:xfrm>
          </p:grpSpPr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CC9F0AA4-9ACF-4323-9DE2-F9CFEBEE7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1183" y="2707829"/>
                <a:ext cx="1133892" cy="983264"/>
              </a:xfrm>
              <a:prstGeom prst="rect">
                <a:avLst/>
              </a:prstGeom>
            </p:spPr>
          </p:pic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id="{89E748E3-103A-4A3B-AA4E-74D2370E3D39}"/>
                  </a:ext>
                </a:extLst>
              </p:cNvPr>
              <p:cNvSpPr/>
              <p:nvPr/>
            </p:nvSpPr>
            <p:spPr>
              <a:xfrm>
                <a:off x="3444401" y="2608254"/>
                <a:ext cx="72848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КГУ</a:t>
                </a:r>
              </a:p>
            </p:txBody>
          </p:sp>
        </p:grpSp>
      </p:grpSp>
      <p:sp>
        <p:nvSpPr>
          <p:cNvPr id="48" name="Rectangle 40">
            <a:extLst>
              <a:ext uri="{FF2B5EF4-FFF2-40B4-BE49-F238E27FC236}">
                <a16:creationId xmlns:a16="http://schemas.microsoft.com/office/drawing/2014/main" id="{C52FB4F6-56DA-4CD0-AABD-EC91C3E710CF}"/>
              </a:ext>
            </a:extLst>
          </p:cNvPr>
          <p:cNvSpPr/>
          <p:nvPr/>
        </p:nvSpPr>
        <p:spPr>
          <a:xfrm>
            <a:off x="2469950" y="3939017"/>
            <a:ext cx="1212554" cy="3571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 ЕЕ</a:t>
            </a:r>
            <a:endParaRPr lang="uk-UA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20">
            <a:extLst>
              <a:ext uri="{FF2B5EF4-FFF2-40B4-BE49-F238E27FC236}">
                <a16:creationId xmlns:a16="http://schemas.microsoft.com/office/drawing/2014/main" id="{3608DD26-9812-458E-8F21-9F7A70EB72D5}"/>
              </a:ext>
            </a:extLst>
          </p:cNvPr>
          <p:cNvCxnSpPr>
            <a:cxnSpLocks/>
          </p:cNvCxnSpPr>
          <p:nvPr/>
        </p:nvCxnSpPr>
        <p:spPr>
          <a:xfrm>
            <a:off x="1518183" y="4140547"/>
            <a:ext cx="952592" cy="0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20">
            <a:extLst>
              <a:ext uri="{FF2B5EF4-FFF2-40B4-BE49-F238E27FC236}">
                <a16:creationId xmlns:a16="http://schemas.microsoft.com/office/drawing/2014/main" id="{1E072C52-2D03-47FC-AB81-B7DDE46F4E32}"/>
              </a:ext>
            </a:extLst>
          </p:cNvPr>
          <p:cNvCxnSpPr>
            <a:cxnSpLocks/>
          </p:cNvCxnSpPr>
          <p:nvPr/>
        </p:nvCxnSpPr>
        <p:spPr>
          <a:xfrm flipH="1">
            <a:off x="2576668" y="2749508"/>
            <a:ext cx="98114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20">
            <a:extLst>
              <a:ext uri="{FF2B5EF4-FFF2-40B4-BE49-F238E27FC236}">
                <a16:creationId xmlns:a16="http://schemas.microsoft.com/office/drawing/2014/main" id="{D24DF305-9388-4AC8-814C-6EB65D8F6FF3}"/>
              </a:ext>
            </a:extLst>
          </p:cNvPr>
          <p:cNvCxnSpPr>
            <a:cxnSpLocks/>
          </p:cNvCxnSpPr>
          <p:nvPr/>
        </p:nvCxnSpPr>
        <p:spPr>
          <a:xfrm flipH="1">
            <a:off x="2576669" y="1966480"/>
            <a:ext cx="98114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20">
            <a:extLst>
              <a:ext uri="{FF2B5EF4-FFF2-40B4-BE49-F238E27FC236}">
                <a16:creationId xmlns:a16="http://schemas.microsoft.com/office/drawing/2014/main" id="{98597E52-EDCD-46A7-AFFE-0CB1B3E2A6BC}"/>
              </a:ext>
            </a:extLst>
          </p:cNvPr>
          <p:cNvCxnSpPr>
            <a:cxnSpLocks/>
          </p:cNvCxnSpPr>
          <p:nvPr/>
        </p:nvCxnSpPr>
        <p:spPr>
          <a:xfrm flipH="1">
            <a:off x="2531354" y="1109547"/>
            <a:ext cx="98114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Rectangle 270">
            <a:extLst>
              <a:ext uri="{FF2B5EF4-FFF2-40B4-BE49-F238E27FC236}">
                <a16:creationId xmlns:a16="http://schemas.microsoft.com/office/drawing/2014/main" id="{3384413A-8EB4-4990-B9C8-693171C32F8A}"/>
              </a:ext>
            </a:extLst>
          </p:cNvPr>
          <p:cNvSpPr/>
          <p:nvPr/>
        </p:nvSpPr>
        <p:spPr>
          <a:xfrm>
            <a:off x="5770044" y="1661091"/>
            <a:ext cx="1231163" cy="52273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rgbClr val="E7E7E5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мережі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20">
            <a:extLst>
              <a:ext uri="{FF2B5EF4-FFF2-40B4-BE49-F238E27FC236}">
                <a16:creationId xmlns:a16="http://schemas.microsoft.com/office/drawing/2014/main" id="{8BC801EF-3354-45D8-9049-10091231CEE2}"/>
              </a:ext>
            </a:extLst>
          </p:cNvPr>
          <p:cNvCxnSpPr>
            <a:cxnSpLocks/>
          </p:cNvCxnSpPr>
          <p:nvPr/>
        </p:nvCxnSpPr>
        <p:spPr>
          <a:xfrm>
            <a:off x="4788979" y="1951489"/>
            <a:ext cx="952592" cy="0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20">
            <a:extLst>
              <a:ext uri="{FF2B5EF4-FFF2-40B4-BE49-F238E27FC236}">
                <a16:creationId xmlns:a16="http://schemas.microsoft.com/office/drawing/2014/main" id="{1A0F5BF7-1079-410D-B49D-3A617875AA7A}"/>
              </a:ext>
            </a:extLst>
          </p:cNvPr>
          <p:cNvCxnSpPr>
            <a:cxnSpLocks/>
          </p:cNvCxnSpPr>
          <p:nvPr/>
        </p:nvCxnSpPr>
        <p:spPr>
          <a:xfrm>
            <a:off x="4788979" y="2656816"/>
            <a:ext cx="952592" cy="0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20">
            <a:extLst>
              <a:ext uri="{FF2B5EF4-FFF2-40B4-BE49-F238E27FC236}">
                <a16:creationId xmlns:a16="http://schemas.microsoft.com/office/drawing/2014/main" id="{3BA4440A-4095-464E-8202-59E847104722}"/>
              </a:ext>
            </a:extLst>
          </p:cNvPr>
          <p:cNvCxnSpPr>
            <a:cxnSpLocks/>
          </p:cNvCxnSpPr>
          <p:nvPr/>
        </p:nvCxnSpPr>
        <p:spPr>
          <a:xfrm>
            <a:off x="7001207" y="1902313"/>
            <a:ext cx="952592" cy="0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20">
            <a:extLst>
              <a:ext uri="{FF2B5EF4-FFF2-40B4-BE49-F238E27FC236}">
                <a16:creationId xmlns:a16="http://schemas.microsoft.com/office/drawing/2014/main" id="{B880C16E-A902-455D-9ECE-9EA917304018}"/>
              </a:ext>
            </a:extLst>
          </p:cNvPr>
          <p:cNvCxnSpPr>
            <a:cxnSpLocks/>
          </p:cNvCxnSpPr>
          <p:nvPr/>
        </p:nvCxnSpPr>
        <p:spPr>
          <a:xfrm>
            <a:off x="6972734" y="2655632"/>
            <a:ext cx="952592" cy="0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3160297-78CC-49C9-BA7A-E704FEB507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04" y="2207240"/>
            <a:ext cx="700001" cy="700001"/>
          </a:xfrm>
          <a:prstGeom prst="rect">
            <a:avLst/>
          </a:prstGeom>
        </p:spPr>
      </p:pic>
      <p:sp>
        <p:nvSpPr>
          <p:cNvPr id="76" name="Прямокутник 75">
            <a:extLst>
              <a:ext uri="{FF2B5EF4-FFF2-40B4-BE49-F238E27FC236}">
                <a16:creationId xmlns:a16="http://schemas.microsoft.com/office/drawing/2014/main" id="{A96BEC74-69D2-45D3-9778-018BFE2620A0}"/>
              </a:ext>
            </a:extLst>
          </p:cNvPr>
          <p:cNvSpPr/>
          <p:nvPr/>
        </p:nvSpPr>
        <p:spPr>
          <a:xfrm>
            <a:off x="7823011" y="1541267"/>
            <a:ext cx="1320989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об'єкти Підприємства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90FE385-B8AF-4CE8-A9AE-DCBFCFA0088F}"/>
              </a:ext>
            </a:extLst>
          </p:cNvPr>
          <p:cNvSpPr/>
          <p:nvPr/>
        </p:nvSpPr>
        <p:spPr>
          <a:xfrm>
            <a:off x="1383598" y="4214614"/>
            <a:ext cx="7659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Підприємство, у ролі учасника ринку,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продаж надлишків кількості виробленої електричної енергії на ТЕЦ та КГУ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сегментах ринку “на добу наперед” та внутрішньодобовому ринку. </a:t>
            </a:r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8767329A-F842-46C2-A60B-DE6F647A37F5}"/>
              </a:ext>
            </a:extLst>
          </p:cNvPr>
          <p:cNvCxnSpPr>
            <a:cxnSpLocks/>
          </p:cNvCxnSpPr>
          <p:nvPr/>
        </p:nvCxnSpPr>
        <p:spPr>
          <a:xfrm>
            <a:off x="6364462" y="2955606"/>
            <a:ext cx="1465859" cy="802521"/>
          </a:xfrm>
          <a:prstGeom prst="bentConnector3">
            <a:avLst>
              <a:gd name="adj1" fmla="val 1937"/>
            </a:avLst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11F1EF15-D918-49A7-8D9A-BCF99560473C}"/>
              </a:ext>
            </a:extLst>
          </p:cNvPr>
          <p:cNvSpPr/>
          <p:nvPr/>
        </p:nvSpPr>
        <p:spPr>
          <a:xfrm>
            <a:off x="7835414" y="3335959"/>
            <a:ext cx="1208029" cy="692497"/>
          </a:xfrm>
          <a:prstGeom prst="rect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на сегментах ринку 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7BB488B0-645B-454B-87D8-8B7AF5A311A9}"/>
              </a:ext>
            </a:extLst>
          </p:cNvPr>
          <p:cNvSpPr/>
          <p:nvPr/>
        </p:nvSpPr>
        <p:spPr>
          <a:xfrm>
            <a:off x="3557816" y="1329490"/>
            <a:ext cx="1231163" cy="224942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85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156EC8-06BF-46E4-AB29-D1E719726EF4}"/>
              </a:ext>
            </a:extLst>
          </p:cNvPr>
          <p:cNvSpPr txBox="1"/>
          <p:nvPr/>
        </p:nvSpPr>
        <p:spPr>
          <a:xfrm>
            <a:off x="1562972" y="4689216"/>
            <a:ext cx="676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*тариф на розподіл для АТ «ВІННИЦЯОБЛЕНЕРГО» з 01.01.2025 року	 – 2 237,25 грн без ПДВ за МВт*год </a:t>
            </a:r>
          </a:p>
          <a:p>
            <a:r>
              <a:rPr lang="uk-UA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*тариф на передачу для НЕК «Укренерго» з 01.01.2025 року 	 	 –    686,23 грн без ПДВ за МВт*год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D1F80-8DAC-16F6-0524-3AA71E869585}"/>
              </a:ext>
            </a:extLst>
          </p:cNvPr>
          <p:cNvSpPr txBox="1"/>
          <p:nvPr/>
        </p:nvSpPr>
        <p:spPr>
          <a:xfrm>
            <a:off x="1369180" y="72250"/>
            <a:ext cx="10367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 №1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600-річчя, 13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МВт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F3434-1307-080E-EE06-3A2950738BB6}"/>
              </a:ext>
            </a:extLst>
          </p:cNvPr>
          <p:cNvSpPr txBox="1"/>
          <p:nvPr/>
        </p:nvSpPr>
        <p:spPr>
          <a:xfrm>
            <a:off x="3303719" y="1819633"/>
            <a:ext cx="288962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потреби </a:t>
            </a:r>
            <a:r>
              <a:rPr lang="uk-UA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котелень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яких встановлені КГУ </a:t>
            </a:r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1,9 МВт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634B5-2776-BDB2-140F-FA3C1F60E68C}"/>
              </a:ext>
            </a:extLst>
          </p:cNvPr>
          <p:cNvSpPr txBox="1"/>
          <p:nvPr/>
        </p:nvSpPr>
        <p:spPr>
          <a:xfrm>
            <a:off x="2405973" y="1001988"/>
            <a:ext cx="55087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 електричної енергії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7,46 МВт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D0EFF-07A7-BB98-7DFA-91FFE0AE37F1}"/>
              </a:ext>
            </a:extLst>
          </p:cNvPr>
          <p:cNvSpPr txBox="1"/>
          <p:nvPr/>
        </p:nvSpPr>
        <p:spPr>
          <a:xfrm>
            <a:off x="6696075" y="1832212"/>
            <a:ext cx="1158671" cy="1506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млн. грн. </a:t>
            </a:r>
          </a:p>
          <a:p>
            <a:pPr algn="ctr">
              <a:lnSpc>
                <a:spcPts val="1000"/>
              </a:lnSpc>
            </a:pP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місяць</a:t>
            </a:r>
          </a:p>
          <a:p>
            <a:pPr algn="ctr">
              <a:lnSpc>
                <a:spcPts val="1000"/>
              </a:lnSpc>
            </a:pP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</a:t>
            </a:r>
            <a:r>
              <a:rPr lang="uk-UA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витрат на розподіл та передачу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 через мережі ОСР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27B4D-70EC-EC3F-4E38-CCFFEA3EAA1C}"/>
              </a:ext>
            </a:extLst>
          </p:cNvPr>
          <p:cNvSpPr txBox="1"/>
          <p:nvPr/>
        </p:nvSpPr>
        <p:spPr>
          <a:xfrm>
            <a:off x="2592477" y="72250"/>
            <a:ext cx="10367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 №2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600-річчя, 13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МВт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141ED1-2ABE-1E01-0CEF-B40E52081716}"/>
              </a:ext>
            </a:extLst>
          </p:cNvPr>
          <p:cNvSpPr txBox="1"/>
          <p:nvPr/>
        </p:nvSpPr>
        <p:spPr>
          <a:xfrm>
            <a:off x="3793362" y="72249"/>
            <a:ext cx="10367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Кішки,12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МВт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A73CE-DDB8-84C5-3D14-D340FA1B8889}"/>
              </a:ext>
            </a:extLst>
          </p:cNvPr>
          <p:cNvSpPr txBox="1"/>
          <p:nvPr/>
        </p:nvSpPr>
        <p:spPr>
          <a:xfrm>
            <a:off x="5016659" y="72249"/>
            <a:ext cx="10367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Зулінського,9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0,26 МВт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B0F0B8-5EE9-998C-E7DA-482FD566A4E8}"/>
              </a:ext>
            </a:extLst>
          </p:cNvPr>
          <p:cNvSpPr txBox="1"/>
          <p:nvPr/>
        </p:nvSpPr>
        <p:spPr>
          <a:xfrm>
            <a:off x="6219131" y="72248"/>
            <a:ext cx="14109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</a:p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Магістратська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МВт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3A1CC5-6983-C445-B3AE-7351FAAD0E8B}"/>
              </a:ext>
            </a:extLst>
          </p:cNvPr>
          <p:cNvSpPr txBox="1"/>
          <p:nvPr/>
        </p:nvSpPr>
        <p:spPr>
          <a:xfrm>
            <a:off x="7720928" y="72250"/>
            <a:ext cx="13019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ТЕЦ1 (турбогенератор)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МВт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A5EB90-D8B1-7E0A-58CF-6C0AFD064A55}"/>
              </a:ext>
            </a:extLst>
          </p:cNvPr>
          <p:cNvSpPr txBox="1"/>
          <p:nvPr/>
        </p:nvSpPr>
        <p:spPr>
          <a:xfrm>
            <a:off x="3759802" y="2379818"/>
            <a:ext cx="28084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Котельня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ПТВМ 600-річчя, 13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 МВт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AAEC23-DC62-F799-E869-AB7F05D53726}"/>
              </a:ext>
            </a:extLst>
          </p:cNvPr>
          <p:cNvSpPr txBox="1"/>
          <p:nvPr/>
        </p:nvSpPr>
        <p:spPr>
          <a:xfrm>
            <a:off x="3421407" y="3960656"/>
            <a:ext cx="31468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ТЕЦ-1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 МВт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3E09C5-2F66-D6F9-B0D5-1DDFB4EF0FEB}"/>
              </a:ext>
            </a:extLst>
          </p:cNvPr>
          <p:cNvSpPr txBox="1"/>
          <p:nvPr/>
        </p:nvSpPr>
        <p:spPr>
          <a:xfrm>
            <a:off x="3759699" y="3591220"/>
            <a:ext cx="2801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Котельня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Магістратська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МВт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004D2B-9737-8560-2A3D-2F41F3C5EF1D}"/>
              </a:ext>
            </a:extLst>
          </p:cNvPr>
          <p:cNvSpPr txBox="1"/>
          <p:nvPr/>
        </p:nvSpPr>
        <p:spPr>
          <a:xfrm>
            <a:off x="3766982" y="3198061"/>
            <a:ext cx="2801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Котельня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Зулінського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0,15 МВт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D99A26-1361-3130-A724-F11CFC3F9A8A}"/>
              </a:ext>
            </a:extLst>
          </p:cNvPr>
          <p:cNvSpPr txBox="1"/>
          <p:nvPr/>
        </p:nvSpPr>
        <p:spPr>
          <a:xfrm>
            <a:off x="3766982" y="2782439"/>
            <a:ext cx="2801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Котельня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Кішки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0,25 МВт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70FF83C-9927-0D18-2EF5-E28508464526}"/>
              </a:ext>
            </a:extLst>
          </p:cNvPr>
          <p:cNvSpPr txBox="1"/>
          <p:nvPr/>
        </p:nvSpPr>
        <p:spPr>
          <a:xfrm>
            <a:off x="1465506" y="2118207"/>
            <a:ext cx="1351826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сегментах ринку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 МВт</a:t>
            </a:r>
          </a:p>
        </p:txBody>
      </p:sp>
      <p:cxnSp>
        <p:nvCxnSpPr>
          <p:cNvPr id="31" name="Соединительная линия уступом 30"/>
          <p:cNvCxnSpPr>
            <a:stCxn id="2" idx="2"/>
          </p:cNvCxnSpPr>
          <p:nvPr/>
        </p:nvCxnSpPr>
        <p:spPr>
          <a:xfrm rot="16200000" flipH="1">
            <a:off x="1909958" y="696199"/>
            <a:ext cx="473636" cy="5183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</p:cNvCxnSpPr>
          <p:nvPr/>
        </p:nvCxnSpPr>
        <p:spPr>
          <a:xfrm>
            <a:off x="3110874" y="718581"/>
            <a:ext cx="0" cy="283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262452" y="718579"/>
            <a:ext cx="0" cy="283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401580" y="718581"/>
            <a:ext cx="0" cy="283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924612" y="718579"/>
            <a:ext cx="0" cy="283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cxnSpLocks/>
          </p:cNvCxnSpPr>
          <p:nvPr/>
        </p:nvCxnSpPr>
        <p:spPr>
          <a:xfrm rot="16200000" flipH="1">
            <a:off x="2882751" y="2838894"/>
            <a:ext cx="1415707" cy="3383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cxnSpLocks/>
          </p:cNvCxnSpPr>
          <p:nvPr/>
        </p:nvCxnSpPr>
        <p:spPr>
          <a:xfrm>
            <a:off x="3428586" y="3349838"/>
            <a:ext cx="3383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428586" y="2937209"/>
            <a:ext cx="3383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427678" y="2550065"/>
            <a:ext cx="3383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65CF3434-1307-080E-EE06-3A2950738BB6}"/>
              </a:ext>
            </a:extLst>
          </p:cNvPr>
          <p:cNvSpPr txBox="1"/>
          <p:nvPr/>
        </p:nvSpPr>
        <p:spPr>
          <a:xfrm>
            <a:off x="3288729" y="4343077"/>
            <a:ext cx="4747006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ОСР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1,35 МВт</a:t>
            </a:r>
          </a:p>
        </p:txBody>
      </p:sp>
      <p:cxnSp>
        <p:nvCxnSpPr>
          <p:cNvPr id="142" name="Прямая со стрелкой 141"/>
          <p:cNvCxnSpPr>
            <a:cxnSpLocks/>
            <a:stCxn id="5" idx="3"/>
          </p:cNvCxnSpPr>
          <p:nvPr/>
        </p:nvCxnSpPr>
        <p:spPr>
          <a:xfrm>
            <a:off x="6193339" y="2065855"/>
            <a:ext cx="492274" cy="0"/>
          </a:xfrm>
          <a:prstGeom prst="straightConnector1">
            <a:avLst/>
          </a:prstGeom>
          <a:ln>
            <a:solidFill>
              <a:srgbClr val="FF3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7" y="3304617"/>
            <a:ext cx="1158671" cy="69452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5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Соединительная линия уступом 20"/>
          <p:cNvCxnSpPr>
            <a:cxnSpLocks/>
            <a:stCxn id="39" idx="2"/>
          </p:cNvCxnSpPr>
          <p:nvPr/>
        </p:nvCxnSpPr>
        <p:spPr>
          <a:xfrm rot="5400000">
            <a:off x="7958609" y="674683"/>
            <a:ext cx="369403" cy="4571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5CF3434-1307-080E-EE06-3A2950738BB6}"/>
              </a:ext>
            </a:extLst>
          </p:cNvPr>
          <p:cNvSpPr txBox="1"/>
          <p:nvPr/>
        </p:nvSpPr>
        <p:spPr>
          <a:xfrm>
            <a:off x="2863318" y="1456098"/>
            <a:ext cx="34615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потреби                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4,16 МВт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т.ч.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525197" y="1371320"/>
            <a:ext cx="0" cy="746887"/>
          </a:xfrm>
          <a:prstGeom prst="straightConnector1">
            <a:avLst/>
          </a:prstGeom>
          <a:ln>
            <a:solidFill>
              <a:srgbClr val="FF3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cxnSpLocks/>
            <a:endCxn id="47" idx="1"/>
          </p:cNvCxnSpPr>
          <p:nvPr/>
        </p:nvCxnSpPr>
        <p:spPr>
          <a:xfrm rot="16200000" flipH="1">
            <a:off x="2634536" y="1381205"/>
            <a:ext cx="238668" cy="2188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cxnSpLocks/>
            <a:endCxn id="106" idx="1"/>
          </p:cNvCxnSpPr>
          <p:nvPr/>
        </p:nvCxnSpPr>
        <p:spPr>
          <a:xfrm rot="16200000" flipH="1">
            <a:off x="1781044" y="2981586"/>
            <a:ext cx="2717556" cy="2978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cxnSpLocks/>
            <a:endCxn id="53" idx="1"/>
          </p:cNvCxnSpPr>
          <p:nvPr/>
        </p:nvCxnSpPr>
        <p:spPr>
          <a:xfrm>
            <a:off x="2990915" y="4114545"/>
            <a:ext cx="4304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2994075" y="2065855"/>
            <a:ext cx="3053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07" y="2802154"/>
            <a:ext cx="1351826" cy="984391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6" name="Соединительная линия уступом 20">
            <a:extLst>
              <a:ext uri="{FF2B5EF4-FFF2-40B4-BE49-F238E27FC236}">
                <a16:creationId xmlns:a16="http://schemas.microsoft.com/office/drawing/2014/main" id="{5DFE4171-0F6D-493B-9B2E-1ECEF3DB0244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7904050" y="1281677"/>
            <a:ext cx="589992" cy="544997"/>
          </a:xfrm>
          <a:prstGeom prst="bentConnector2">
            <a:avLst/>
          </a:prstGeom>
          <a:ln>
            <a:solidFill>
              <a:srgbClr val="FF3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A607560-119B-4530-962C-FBABA2EE734C}"/>
              </a:ext>
            </a:extLst>
          </p:cNvPr>
          <p:cNvSpPr txBox="1"/>
          <p:nvPr/>
        </p:nvSpPr>
        <p:spPr>
          <a:xfrm>
            <a:off x="7914706" y="1826674"/>
            <a:ext cx="1158671" cy="1490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 млн. грн. </a:t>
            </a:r>
          </a:p>
          <a:p>
            <a:pPr algn="ctr">
              <a:lnSpc>
                <a:spcPts val="1100"/>
              </a:lnSpc>
            </a:pPr>
            <a:r>
              <a:rPr lang="uk-UA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місяць  економія </a:t>
            </a:r>
            <a:r>
              <a:rPr lang="uk-UA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</a:t>
            </a:r>
            <a:r>
              <a:rPr lang="uk-UA" sz="1150" b="1" dirty="0">
                <a:solidFill>
                  <a:srgbClr val="FF3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витрат на закупівлю </a:t>
            </a:r>
            <a:r>
              <a:rPr lang="uk-UA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 у Постачальника</a:t>
            </a:r>
          </a:p>
        </p:txBody>
      </p:sp>
      <p:pic>
        <p:nvPicPr>
          <p:cNvPr id="75" name="Picture 2" descr="Вільні ціни на постачання електроенергії споживачам - Постачальник  електроенергії ДАТА ЕНЕРДЖИ">
            <a:extLst>
              <a:ext uri="{FF2B5EF4-FFF2-40B4-BE49-F238E27FC236}">
                <a16:creationId xmlns:a16="http://schemas.microsoft.com/office/drawing/2014/main" id="{88D6B6AE-4646-40E3-BB8E-1AAE244B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50" y="3300584"/>
            <a:ext cx="1169327" cy="6985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4602" y="113032"/>
            <a:ext cx="5613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надлишків виробленої електроенергії </a:t>
            </a:r>
          </a:p>
          <a:p>
            <a:pPr algn="ctr"/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сегментах ринку -  РДН та ВДР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82521-861B-8A74-67BC-0A1129E564AB}"/>
              </a:ext>
            </a:extLst>
          </p:cNvPr>
          <p:cNvSpPr txBox="1"/>
          <p:nvPr/>
        </p:nvSpPr>
        <p:spPr>
          <a:xfrm>
            <a:off x="1376084" y="1096456"/>
            <a:ext cx="3808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надлишку електричної енергії власного виробництва становить орієнтовно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МВт на добу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опалювальний період.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A4CF3E-8B5F-9860-0A08-09C5B8E3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84" y="2443825"/>
            <a:ext cx="3727858" cy="230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82521-861B-8A74-67BC-0A1129E564AB}"/>
              </a:ext>
            </a:extLst>
          </p:cNvPr>
          <p:cNvSpPr txBox="1"/>
          <p:nvPr/>
        </p:nvSpPr>
        <p:spPr>
          <a:xfrm>
            <a:off x="5304113" y="3962316"/>
            <a:ext cx="37278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значенні ринкової ціни нижче собівартості виробництва електричної енергії потужність генерації обмежується до рівня власних потреб.</a:t>
            </a:r>
          </a:p>
        </p:txBody>
      </p:sp>
      <p:graphicFrame>
        <p:nvGraphicFramePr>
          <p:cNvPr id="15" name="Диаграмма 1">
            <a:extLst>
              <a:ext uri="{FF2B5EF4-FFF2-40B4-BE49-F238E27FC236}">
                <a16:creationId xmlns:a16="http://schemas.microsoft.com/office/drawing/2014/main" id="{DFAC4D77-E7C5-408B-9B98-480574300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526550"/>
              </p:ext>
            </p:extLst>
          </p:nvPr>
        </p:nvGraphicFramePr>
        <p:xfrm>
          <a:off x="5163814" y="1534515"/>
          <a:ext cx="3980186" cy="253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A1DC93-AD54-4B04-AD4F-476D5DFE9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1" y="238270"/>
            <a:ext cx="1375920" cy="13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BEC31-37A8-49B6-A0BD-669E6A29373E}"/>
              </a:ext>
            </a:extLst>
          </p:cNvPr>
          <p:cNvSpPr txBox="1"/>
          <p:nvPr/>
        </p:nvSpPr>
        <p:spPr>
          <a:xfrm>
            <a:off x="1487287" y="225171"/>
            <a:ext cx="69276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Виклики, що </a:t>
            </a:r>
            <a:r>
              <a:rPr lang="uk-U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встановленням КГУ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8E70097-690E-4C8E-8917-12C6574621F2}"/>
              </a:ext>
            </a:extLst>
          </p:cNvPr>
          <p:cNvSpPr/>
          <p:nvPr/>
        </p:nvSpPr>
        <p:spPr>
          <a:xfrm>
            <a:off x="1434660" y="734883"/>
            <a:ext cx="74283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частині газопостачання довготривалі процедури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та впровадження комерційного обліку газу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до «Кодексу газорозподільних систем»;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силового обладнання на об’єктах будівництва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8800" lvl="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схеми АВР;</a:t>
            </a:r>
          </a:p>
          <a:p>
            <a:pPr marL="558800" lvl="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існуючої схеми електропостачання;</a:t>
            </a:r>
          </a:p>
          <a:p>
            <a:pPr marL="558800" lvl="0" indent="-285750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класу напруги 0,4 кВ або 6,0 чи 10,0 кВ;</a:t>
            </a:r>
          </a:p>
          <a:p>
            <a:pPr marL="558800" lvl="0" indent="-285750">
              <a:buFontTx/>
              <a:buChar char="-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підборі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50%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щодо улаштування телеметрії для забезпечення можливості відпуску профіциту електричної енергії в мережі ОСР;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 параметри роботи теплової схеми;</a:t>
            </a:r>
          </a:p>
          <a:p>
            <a:pPr marL="273050" lvl="0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кваліфікованих спеціалістів по монтажу КГУ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зв'язку з воєнним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5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7237" y="631495"/>
            <a:ext cx="7469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забезпечення власних потреб Підприємства у повному обсязі електроенергією власного виробництва;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категорії надійності електропостачання;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власної енергетичної системи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енергетична незалежність та можливість безперебійної роботи основних потужних джерел виробництва теплової енергії в умовах повного “блек-ауту”;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електричної енергії по власній кабельній лінії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покриття власних потреб,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витрат на розподіл мережами оператора системи розподілу та передачу електричної енергії мережами оператора системи постачання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 від зменшення витрат на розподіл та передачу електроенергії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мережами АТ “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Вінницяобленерго” та НЕК “Укренерго”;</a:t>
            </a:r>
            <a:endParaRPr lang="uk-UA" sz="1400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 за рахунок зменшення витрат на закупівлю електроенергії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Постачальника.</a:t>
            </a:r>
            <a:endParaRPr lang="uk-UA" sz="1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Leiter\Desktop\one31.png">
            <a:extLst>
              <a:ext uri="{FF2B5EF4-FFF2-40B4-BE49-F238E27FC236}">
                <a16:creationId xmlns:a16="http://schemas.microsoft.com/office/drawing/2014/main" id="{2BD01624-DB31-4BA7-813F-578DC2AC5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68721"/>
          <a:stretch/>
        </p:blipFill>
        <p:spPr bwMode="auto">
          <a:xfrm>
            <a:off x="228412" y="3659841"/>
            <a:ext cx="879767" cy="1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BEC31-37A8-49B6-A0BD-669E6A29373E}"/>
              </a:ext>
            </a:extLst>
          </p:cNvPr>
          <p:cNvSpPr txBox="1"/>
          <p:nvPr/>
        </p:nvSpPr>
        <p:spPr>
          <a:xfrm>
            <a:off x="1545820" y="75299"/>
            <a:ext cx="74789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встановлення КГУ та об’єднаної енергетичної системи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AEC9DE-36D6-43FA-9384-77666C8C1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7"/>
          <a:stretch/>
        </p:blipFill>
        <p:spPr>
          <a:xfrm>
            <a:off x="3577741" y="3516897"/>
            <a:ext cx="1751231" cy="148926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6F32AC-7E68-4BEB-9EDF-50FA45956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0" y="3517973"/>
            <a:ext cx="1984256" cy="148819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B2EA9A-71A6-4E23-B3AF-37BC080517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/>
          <a:stretch/>
        </p:blipFill>
        <p:spPr>
          <a:xfrm>
            <a:off x="7052571" y="3516897"/>
            <a:ext cx="1895072" cy="148819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EC8680-14C4-425D-8C6D-ADA9F989AF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/>
          <a:stretch/>
        </p:blipFill>
        <p:spPr>
          <a:xfrm>
            <a:off x="5416440" y="3516897"/>
            <a:ext cx="1548431" cy="148819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0154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фіс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6145</TotalTime>
  <Words>866</Words>
  <Application>Microsoft Office PowerPoint</Application>
  <PresentationFormat>Екран (16:9)</PresentationFormat>
  <Paragraphs>135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Мірчук Сергій Валерійович</dc:creator>
  <cp:lastModifiedBy>Olga Muranova</cp:lastModifiedBy>
  <cp:revision>419</cp:revision>
  <cp:lastPrinted>2025-04-09T06:04:11Z</cp:lastPrinted>
  <dcterms:created xsi:type="dcterms:W3CDTF">2020-06-23T09:28:56Z</dcterms:created>
  <dcterms:modified xsi:type="dcterms:W3CDTF">2025-05-13T14:08:10Z</dcterms:modified>
</cp:coreProperties>
</file>