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8" r:id="rId3"/>
    <p:sldId id="261" r:id="rId4"/>
    <p:sldId id="262" r:id="rId5"/>
    <p:sldId id="266" r:id="rId6"/>
    <p:sldId id="268" r:id="rId7"/>
    <p:sldId id="267" r:id="rId8"/>
    <p:sldId id="26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654781-A151-4E3A-B583-2B0AFE37E448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CE5E94-A0CD-4677-82B9-906312C33C03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4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05A6E-7E7B-4151-A1C5-1257455B6B41}" type="slidenum">
              <a:rPr lang="uk-UA" smtClean="0"/>
              <a:t>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080191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05A6E-7E7B-4151-A1C5-1257455B6B41}" type="slidenum">
              <a:rPr lang="uk-UA" smtClean="0"/>
              <a:t>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287136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2FE23E-5F2D-CB32-621E-24BC88A2B7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>
            <a:extLst>
              <a:ext uri="{FF2B5EF4-FFF2-40B4-BE49-F238E27FC236}">
                <a16:creationId xmlns:a16="http://schemas.microsoft.com/office/drawing/2014/main" id="{69605F66-A005-C5FE-A736-9E45BCA6F5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>
            <a:extLst>
              <a:ext uri="{FF2B5EF4-FFF2-40B4-BE49-F238E27FC236}">
                <a16:creationId xmlns:a16="http://schemas.microsoft.com/office/drawing/2014/main" id="{D6D9F470-40C8-F49F-C94F-A07364D0FB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F56D5D9-8302-DD62-DBE1-958AAF599D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05A6E-7E7B-4151-A1C5-1257455B6B41}" type="slidenum">
              <a:rPr lang="uk-UA" smtClean="0"/>
              <a:t>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215280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B69917-C7D2-CA49-BC8F-C39B41D3C3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>
            <a:extLst>
              <a:ext uri="{FF2B5EF4-FFF2-40B4-BE49-F238E27FC236}">
                <a16:creationId xmlns:a16="http://schemas.microsoft.com/office/drawing/2014/main" id="{08996AC3-0F64-8F2E-2A99-E629059DD72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>
            <a:extLst>
              <a:ext uri="{FF2B5EF4-FFF2-40B4-BE49-F238E27FC236}">
                <a16:creationId xmlns:a16="http://schemas.microsoft.com/office/drawing/2014/main" id="{6836AB27-C338-B362-6186-FCEA045946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F8C3E16B-855D-7447-62C3-658E84BD42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05A6E-7E7B-4151-A1C5-1257455B6B41}" type="slidenum">
              <a:rPr lang="uk-UA" smtClean="0"/>
              <a:t>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504697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05A6E-7E7B-4151-A1C5-1257455B6B41}" type="slidenum">
              <a:rPr lang="uk-UA" smtClean="0"/>
              <a:t>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460151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CB801A-FDD3-82FD-0AC2-09E7E5AB81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>
            <a:extLst>
              <a:ext uri="{FF2B5EF4-FFF2-40B4-BE49-F238E27FC236}">
                <a16:creationId xmlns:a16="http://schemas.microsoft.com/office/drawing/2014/main" id="{898D0D4B-3D28-083A-8D93-7BB92281947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>
            <a:extLst>
              <a:ext uri="{FF2B5EF4-FFF2-40B4-BE49-F238E27FC236}">
                <a16:creationId xmlns:a16="http://schemas.microsoft.com/office/drawing/2014/main" id="{AC6B2C39-E95E-A0D4-8BE0-60307014CC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E83AA849-FFE0-F897-F50E-F003932AA9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05A6E-7E7B-4151-A1C5-1257455B6B41}" type="slidenum">
              <a:rPr lang="uk-UA" smtClean="0"/>
              <a:t>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409599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EE5D4A-F82F-B8DF-FB85-216E6FEB25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>
            <a:extLst>
              <a:ext uri="{FF2B5EF4-FFF2-40B4-BE49-F238E27FC236}">
                <a16:creationId xmlns:a16="http://schemas.microsoft.com/office/drawing/2014/main" id="{41C05947-181F-9223-D542-E2C76694BB2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>
            <a:extLst>
              <a:ext uri="{FF2B5EF4-FFF2-40B4-BE49-F238E27FC236}">
                <a16:creationId xmlns:a16="http://schemas.microsoft.com/office/drawing/2014/main" id="{DA3CDEEB-3FCC-EEA0-5F89-8757FB29A9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2DC3C758-5329-9385-DA7A-B46FDA944C8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05A6E-7E7B-4151-A1C5-1257455B6B41}" type="slidenum">
              <a:rPr lang="uk-UA" smtClean="0"/>
              <a:t>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614857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Зразок заголовка</a:t>
            </a:r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748C2-F705-4408-AF9B-3D9423CD436F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45786-EB46-4ADF-82F9-AC147F4EB6E3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014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748C2-F705-4408-AF9B-3D9423CD436F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45786-EB46-4ADF-82F9-AC147F4EB6E3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149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748C2-F705-4408-AF9B-3D9423CD436F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45786-EB46-4ADF-82F9-AC147F4EB6E3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40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’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748C2-F705-4408-AF9B-3D9423CD436F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45786-EB46-4ADF-82F9-AC147F4EB6E3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266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748C2-F705-4408-AF9B-3D9423CD436F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45786-EB46-4ADF-82F9-AC147F4EB6E3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849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748C2-F705-4408-AF9B-3D9423CD436F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45786-EB46-4ADF-82F9-AC147F4EB6E3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189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748C2-F705-4408-AF9B-3D9423CD436F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45786-EB46-4ADF-82F9-AC147F4EB6E3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365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748C2-F705-4408-AF9B-3D9423CD436F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45786-EB46-4ADF-82F9-AC147F4EB6E3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782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748C2-F705-4408-AF9B-3D9423CD436F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45786-EB46-4ADF-82F9-AC147F4EB6E3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211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748C2-F705-4408-AF9B-3D9423CD436F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45786-EB46-4ADF-82F9-AC147F4EB6E3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31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  <a:endParaRPr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748C2-F705-4408-AF9B-3D9423CD436F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45786-EB46-4ADF-82F9-AC147F4EB6E3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646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0748C2-F705-4408-AF9B-3D9423CD436F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B45786-EB46-4ADF-82F9-AC147F4EB6E3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874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zakon.rada.gov.ua/laws/show/547-2024-%D0%BF#Text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hyperlink" Target="https://www.nerc.gov.ua/acts/pro-vnesennya-zmin-do-postanovi-nkrekp-vid-29-bereznya-2022-roku-355-2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erc.gov.ua/acts/pro-vnesennya-zmin-do-postanovi-nkrekp-vid-29-bereznya-2022-roku-355-2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hyperlink" Target="https://ikp.oree.com.ua/" TargetMode="Externa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61FDCAE-A3F2-1B99-708D-150ABA202B5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1"/>
            <a:ext cx="12192000" cy="229631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2A2ED47-2C95-B84C-9F2F-07DBF78ADD9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7121" t="11452" r="16763" b="6956"/>
          <a:stretch/>
        </p:blipFill>
        <p:spPr>
          <a:xfrm>
            <a:off x="8427427" y="2656926"/>
            <a:ext cx="3058868" cy="2520461"/>
          </a:xfrm>
          <a:prstGeom prst="rect">
            <a:avLst/>
          </a:prstGeom>
        </p:spPr>
      </p:pic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-74399" y="5202238"/>
            <a:ext cx="12340797" cy="1655762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algn="r"/>
            <a:r>
              <a:rPr lang="uk-UA" sz="3600" b="1" dirty="0">
                <a:solidFill>
                  <a:schemeClr val="tx2">
                    <a:lumMod val="75000"/>
                  </a:schemeClr>
                </a:solidFill>
              </a:rPr>
              <a:t>Олександр </a:t>
            </a:r>
            <a:r>
              <a:rPr lang="uk-UA" sz="3600" b="1" dirty="0" err="1">
                <a:solidFill>
                  <a:schemeClr val="tx2">
                    <a:lumMod val="75000"/>
                  </a:schemeClr>
                </a:solidFill>
              </a:rPr>
              <a:t>Душенко</a:t>
            </a:r>
            <a:r>
              <a:rPr lang="uk-UA" sz="36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 algn="r"/>
            <a:r>
              <a:rPr lang="uk-UA" b="1" dirty="0">
                <a:solidFill>
                  <a:schemeClr val="tx2">
                    <a:lumMod val="75000"/>
                  </a:schemeClr>
                </a:solidFill>
              </a:rPr>
              <a:t>Керівник КП «</a:t>
            </a:r>
            <a:r>
              <a:rPr lang="uk-UA" b="1" dirty="0" err="1">
                <a:solidFill>
                  <a:schemeClr val="tx2">
                    <a:lumMod val="75000"/>
                  </a:schemeClr>
                </a:solidFill>
              </a:rPr>
              <a:t>Тепловик</a:t>
            </a:r>
            <a:r>
              <a:rPr lang="uk-UA" b="1" dirty="0">
                <a:solidFill>
                  <a:schemeClr val="tx2">
                    <a:lumMod val="75000"/>
                  </a:schemeClr>
                </a:solidFill>
              </a:rPr>
              <a:t>»</a:t>
            </a:r>
          </a:p>
          <a:p>
            <a:pPr algn="r"/>
            <a:r>
              <a:rPr lang="uk-UA" b="1" dirty="0">
                <a:solidFill>
                  <a:schemeClr val="tx2">
                    <a:lumMod val="75000"/>
                  </a:schemeClr>
                </a:solidFill>
              </a:rPr>
              <a:t>м. </a:t>
            </a:r>
            <a:r>
              <a:rPr lang="uk-UA" b="1" dirty="0" err="1">
                <a:solidFill>
                  <a:schemeClr val="tx2">
                    <a:lumMod val="75000"/>
                  </a:schemeClr>
                </a:solidFill>
              </a:rPr>
              <a:t>Староконстантинів</a:t>
            </a:r>
            <a:endParaRPr lang="uk-UA" b="1" dirty="0">
              <a:solidFill>
                <a:schemeClr val="tx2">
                  <a:lumMod val="75000"/>
                </a:schemeClr>
              </a:solidFill>
            </a:endParaRPr>
          </a:p>
          <a:p>
            <a:pPr algn="r"/>
            <a:endParaRPr lang="en-US" dirty="0"/>
          </a:p>
        </p:txBody>
      </p:sp>
      <p:sp>
        <p:nvSpPr>
          <p:cNvPr id="5" name="AutoShape 2" descr="Когенерационная газовая установка DCU19-NG - 15 кВт для комбинированной  выработки электрической и тепловой энергии">
            <a:extLst>
              <a:ext uri="{FF2B5EF4-FFF2-40B4-BE49-F238E27FC236}">
                <a16:creationId xmlns:a16="http://schemas.microsoft.com/office/drawing/2014/main" id="{CAC3CE1A-D4A9-29A8-B866-E2D077E797A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8" name="Рисунок 7" descr="Зображення, що містить мультфільм, бензонасос, дизайн&#10;&#10;Вміст, створений ШІ, може бути неправильним.">
            <a:extLst>
              <a:ext uri="{FF2B5EF4-FFF2-40B4-BE49-F238E27FC236}">
                <a16:creationId xmlns:a16="http://schemas.microsoft.com/office/drawing/2014/main" id="{EF8C4503-E9D9-12FF-B4A9-8D713AB3E0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1151" y="1358107"/>
            <a:ext cx="6407150" cy="64071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2222" y="-162369"/>
            <a:ext cx="11455155" cy="2070456"/>
          </a:xfrm>
        </p:spPr>
        <p:txBody>
          <a:bodyPr>
            <a:normAutofit/>
          </a:bodyPr>
          <a:lstStyle/>
          <a:p>
            <a:r>
              <a:rPr lang="uk-UA" b="1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Приєднання </a:t>
            </a:r>
            <a:r>
              <a:rPr lang="uk-UA" b="1" cap="al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Газопоршневих</a:t>
            </a:r>
            <a:r>
              <a:rPr lang="uk-UA" b="1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та </a:t>
            </a:r>
            <a:r>
              <a:rPr lang="uk-UA" b="1" cap="al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Когенераційних</a:t>
            </a:r>
            <a:r>
              <a:rPr lang="uk-UA" b="1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установок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233142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кутник: округлені кути 5">
            <a:extLst>
              <a:ext uri="{FF2B5EF4-FFF2-40B4-BE49-F238E27FC236}">
                <a16:creationId xmlns:a16="http://schemas.microsoft.com/office/drawing/2014/main" id="{AFC24CC2-7C46-7BC5-F4E4-A1C1D465D7EA}"/>
              </a:ext>
            </a:extLst>
          </p:cNvPr>
          <p:cNvSpPr/>
          <p:nvPr/>
        </p:nvSpPr>
        <p:spPr>
          <a:xfrm>
            <a:off x="719333" y="2905125"/>
            <a:ext cx="7568281" cy="128587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6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AE515B3-F6AE-BADE-43A3-55B8C057000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16200000">
            <a:off x="-2952783" y="2943188"/>
            <a:ext cx="6896100" cy="1009724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66B92CB2-6DF3-7A46-FDEA-F7877B819AEB}"/>
              </a:ext>
            </a:extLst>
          </p:cNvPr>
          <p:cNvSpPr txBox="1"/>
          <p:nvPr/>
        </p:nvSpPr>
        <p:spPr>
          <a:xfrm rot="16200000">
            <a:off x="-3074144" y="3233127"/>
            <a:ext cx="70547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cap="all" dirty="0">
                <a:solidFill>
                  <a:schemeClr val="bg1"/>
                </a:solidFill>
              </a:rPr>
              <a:t>Встановлення КГУ/ГПУ</a:t>
            </a:r>
          </a:p>
        </p:txBody>
      </p:sp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F12CA009-7940-EE6C-9667-DEF6304D6CFA}"/>
              </a:ext>
            </a:extLst>
          </p:cNvPr>
          <p:cNvSpPr/>
          <p:nvPr/>
        </p:nvSpPr>
        <p:spPr>
          <a:xfrm>
            <a:off x="1269557" y="938844"/>
            <a:ext cx="940793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b="1" kern="0">
              <a:solidFill>
                <a:srgbClr val="00206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1F4754F-91F8-4DDC-B0AF-72161367D9C1}"/>
              </a:ext>
            </a:extLst>
          </p:cNvPr>
          <p:cNvSpPr txBox="1"/>
          <p:nvPr/>
        </p:nvSpPr>
        <p:spPr>
          <a:xfrm>
            <a:off x="2040743" y="3023939"/>
            <a:ext cx="49887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tx2"/>
                </a:solidFill>
              </a:rPr>
              <a:t> КГУ/ГПУ має працювати </a:t>
            </a:r>
          </a:p>
          <a:p>
            <a:pPr algn="ctr"/>
            <a:r>
              <a:rPr lang="uk-UA" sz="2800" b="1" dirty="0">
                <a:solidFill>
                  <a:schemeClr val="tx2"/>
                </a:solidFill>
              </a:rPr>
              <a:t>мінімум на </a:t>
            </a:r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50% потужності</a:t>
            </a:r>
            <a:endParaRPr lang="uk-UA" sz="2800" dirty="0">
              <a:solidFill>
                <a:schemeClr val="tx2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32FB8BD-5430-4B44-A023-0EBF92A5FB83}"/>
              </a:ext>
            </a:extLst>
          </p:cNvPr>
          <p:cNvSpPr txBox="1"/>
          <p:nvPr/>
        </p:nvSpPr>
        <p:spPr>
          <a:xfrm>
            <a:off x="1139809" y="4093070"/>
            <a:ext cx="1063452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1600" dirty="0">
                <a:solidFill>
                  <a:schemeClr val="tx2"/>
                </a:solidFill>
              </a:rPr>
              <a:t>Необхідне визначення місцерозташування електроустановки. </a:t>
            </a:r>
          </a:p>
          <a:p>
            <a:pPr algn="just"/>
            <a:r>
              <a:rPr lang="uk-UA" sz="1600" dirty="0">
                <a:solidFill>
                  <a:schemeClr val="tx2"/>
                </a:solidFill>
              </a:rPr>
              <a:t>Проектування та будівництво генеруючих </a:t>
            </a:r>
            <a:r>
              <a:rPr lang="uk-UA" sz="1600" dirty="0" err="1">
                <a:solidFill>
                  <a:schemeClr val="tx2"/>
                </a:solidFill>
              </a:rPr>
              <a:t>потужностей</a:t>
            </a:r>
            <a:r>
              <a:rPr lang="uk-UA" sz="1600" dirty="0">
                <a:solidFill>
                  <a:schemeClr val="tx2"/>
                </a:solidFill>
              </a:rPr>
              <a:t> здійснюється відповідно до законодавства у сфері містобудівної діяльності, зокрема, Закону України «Про регулювання містобудівної діяльності».</a:t>
            </a:r>
          </a:p>
          <a:p>
            <a:pPr algn="just"/>
            <a:endParaRPr lang="uk-UA" sz="1600" dirty="0">
              <a:solidFill>
                <a:schemeClr val="tx2"/>
              </a:solidFill>
            </a:endParaRPr>
          </a:p>
          <a:p>
            <a:pPr algn="just"/>
            <a:r>
              <a:rPr lang="uk-UA" sz="1600" dirty="0">
                <a:solidFill>
                  <a:schemeClr val="tx2"/>
                </a:solidFill>
              </a:rPr>
              <a:t>Основні аспекти для оцінки якості місцерозташування: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chemeClr val="tx2"/>
                </a:solidFill>
              </a:rPr>
              <a:t>наявність мережі природного газу, відповідної до потреб електроустановки,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chemeClr val="tx2"/>
                </a:solidFill>
              </a:rPr>
              <a:t>достатній рівень тиску, необхідний для потреб електроустановки,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chemeClr val="tx2"/>
                </a:solidFill>
              </a:rPr>
              <a:t>наявність електрична підстанція з необхідною напругою і потужністю,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chemeClr val="tx2"/>
                </a:solidFill>
              </a:rPr>
              <a:t>наявність тепловідведення (за необхідності).</a:t>
            </a:r>
            <a:endParaRPr lang="en-US" sz="1600" dirty="0">
              <a:solidFill>
                <a:schemeClr val="tx2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uk-UA" sz="1600" dirty="0">
              <a:solidFill>
                <a:schemeClr val="tx2"/>
              </a:solidFill>
            </a:endParaRPr>
          </a:p>
          <a:p>
            <a:pPr algn="just"/>
            <a:r>
              <a:rPr lang="uk-UA" sz="1600" dirty="0">
                <a:solidFill>
                  <a:schemeClr val="tx2"/>
                </a:solidFill>
              </a:rPr>
              <a:t>Споживач </a:t>
            </a:r>
            <a:r>
              <a:rPr lang="uk-UA" sz="1600" b="1" dirty="0">
                <a:solidFill>
                  <a:schemeClr val="tx2"/>
                </a:solidFill>
              </a:rPr>
              <a:t>самостійно</a:t>
            </a:r>
            <a:r>
              <a:rPr lang="uk-UA" sz="1600" dirty="0">
                <a:solidFill>
                  <a:schemeClr val="tx2"/>
                </a:solidFill>
              </a:rPr>
              <a:t> має визначити для себе потужність ГПУ, яка має </a:t>
            </a:r>
            <a:r>
              <a:rPr lang="uk-UA" sz="1600" b="1" dirty="0">
                <a:solidFill>
                  <a:schemeClr val="tx2"/>
                </a:solidFill>
              </a:rPr>
              <a:t>покрити</a:t>
            </a:r>
            <a:r>
              <a:rPr lang="uk-UA" sz="1600" dirty="0">
                <a:solidFill>
                  <a:schemeClr val="tx2"/>
                </a:solidFill>
              </a:rPr>
              <a:t> </a:t>
            </a:r>
            <a:r>
              <a:rPr lang="uk-UA" sz="1600" b="1" dirty="0">
                <a:solidFill>
                  <a:schemeClr val="tx2"/>
                </a:solidFill>
              </a:rPr>
              <a:t>власні</a:t>
            </a:r>
            <a:r>
              <a:rPr lang="uk-UA" sz="1600" dirty="0">
                <a:solidFill>
                  <a:schemeClr val="tx2"/>
                </a:solidFill>
              </a:rPr>
              <a:t> </a:t>
            </a:r>
            <a:r>
              <a:rPr lang="uk-UA" sz="1600" b="1" dirty="0">
                <a:solidFill>
                  <a:schemeClr val="tx2"/>
                </a:solidFill>
              </a:rPr>
              <a:t>потреби</a:t>
            </a:r>
            <a:r>
              <a:rPr lang="uk-UA" sz="1600" dirty="0">
                <a:solidFill>
                  <a:schemeClr val="tx2"/>
                </a:solidFill>
              </a:rPr>
              <a:t> підприємства</a:t>
            </a:r>
          </a:p>
          <a:p>
            <a:pPr algn="just"/>
            <a:endParaRPr lang="uk-UA" sz="1600" b="1" dirty="0">
              <a:solidFill>
                <a:schemeClr val="tx2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79B19DA-53BB-49F4-9CB6-FA78B5493BEC}"/>
              </a:ext>
            </a:extLst>
          </p:cNvPr>
          <p:cNvSpPr txBox="1"/>
          <p:nvPr/>
        </p:nvSpPr>
        <p:spPr>
          <a:xfrm>
            <a:off x="1164629" y="121649"/>
            <a:ext cx="6911341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sz="1600" dirty="0">
                <a:solidFill>
                  <a:schemeClr val="tx2"/>
                </a:solidFill>
              </a:rPr>
              <a:t>Електроустановка може працювати в діапазоні 50-100%, проте краще на 95% потужності, якщо електроустановка українського виробництва, то допустима норма 85% потужності. </a:t>
            </a:r>
          </a:p>
          <a:p>
            <a:pPr algn="just"/>
            <a:endParaRPr lang="uk-UA" sz="1600" dirty="0">
              <a:solidFill>
                <a:schemeClr val="tx2"/>
              </a:solidFill>
            </a:endParaRPr>
          </a:p>
          <a:p>
            <a:pPr algn="just"/>
            <a:r>
              <a:rPr lang="uk-UA" sz="1600" dirty="0">
                <a:solidFill>
                  <a:schemeClr val="tx2"/>
                </a:solidFill>
              </a:rPr>
              <a:t>Необхідне </a:t>
            </a:r>
            <a:r>
              <a:rPr lang="uk-UA" sz="1600" b="1" dirty="0" err="1">
                <a:solidFill>
                  <a:schemeClr val="tx2"/>
                </a:solidFill>
              </a:rPr>
              <a:t>рівноірне</a:t>
            </a:r>
            <a:r>
              <a:rPr lang="uk-UA" sz="1600" dirty="0">
                <a:solidFill>
                  <a:schemeClr val="tx2"/>
                </a:solidFill>
              </a:rPr>
              <a:t> </a:t>
            </a:r>
            <a:r>
              <a:rPr lang="uk-UA" sz="1600" b="1" dirty="0">
                <a:solidFill>
                  <a:schemeClr val="tx2"/>
                </a:solidFill>
              </a:rPr>
              <a:t>розподілення</a:t>
            </a:r>
            <a:r>
              <a:rPr lang="uk-UA" sz="1600" dirty="0">
                <a:solidFill>
                  <a:schemeClr val="tx2"/>
                </a:solidFill>
              </a:rPr>
              <a:t> </a:t>
            </a:r>
            <a:r>
              <a:rPr lang="uk-UA" sz="1600" b="1" dirty="0">
                <a:solidFill>
                  <a:schemeClr val="tx2"/>
                </a:solidFill>
              </a:rPr>
              <a:t>навантаження </a:t>
            </a:r>
            <a:r>
              <a:rPr lang="uk-UA" sz="1600" dirty="0">
                <a:solidFill>
                  <a:schemeClr val="tx2"/>
                </a:solidFill>
              </a:rPr>
              <a:t>між фазами. Допустиме значення відхилення між фазами коливається на рівні 7-8%. </a:t>
            </a:r>
          </a:p>
          <a:p>
            <a:pPr algn="just"/>
            <a:endParaRPr lang="uk-UA" sz="1600" dirty="0">
              <a:solidFill>
                <a:schemeClr val="tx2"/>
              </a:solidFill>
            </a:endParaRPr>
          </a:p>
          <a:p>
            <a:pPr algn="just"/>
            <a:r>
              <a:rPr lang="uk-UA" sz="1600" dirty="0">
                <a:solidFill>
                  <a:schemeClr val="tx2"/>
                </a:solidFill>
              </a:rPr>
              <a:t>Споживачі, які приєднані до КГУ/ГПУ мають бути оснащені </a:t>
            </a:r>
            <a:r>
              <a:rPr lang="uk-UA" sz="1600" b="1" dirty="0">
                <a:solidFill>
                  <a:schemeClr val="tx2"/>
                </a:solidFill>
              </a:rPr>
              <a:t>частотними перетворювачами</a:t>
            </a:r>
            <a:r>
              <a:rPr lang="uk-UA" sz="1600" dirty="0">
                <a:solidFill>
                  <a:schemeClr val="tx2"/>
                </a:solidFill>
              </a:rPr>
              <a:t>, для уникнення різких перепадів навантаження та  пускового струму (</a:t>
            </a:r>
            <a:r>
              <a:rPr lang="uk-UA" sz="1600" i="1" dirty="0">
                <a:solidFill>
                  <a:schemeClr val="tx2"/>
                </a:solidFill>
              </a:rPr>
              <a:t>електрострум, споживаний силовим</a:t>
            </a:r>
            <a:r>
              <a:rPr lang="ru-RU" sz="1600" i="1" dirty="0">
                <a:solidFill>
                  <a:schemeClr val="tx2"/>
                </a:solidFill>
              </a:rPr>
              <a:t> агрегатом у момент старту</a:t>
            </a:r>
            <a:r>
              <a:rPr lang="ru-RU" sz="1600" dirty="0">
                <a:solidFill>
                  <a:schemeClr val="tx2"/>
                </a:solidFill>
              </a:rPr>
              <a:t>).</a:t>
            </a:r>
            <a:endParaRPr lang="uk-UA" sz="1600" dirty="0">
              <a:solidFill>
                <a:schemeClr val="tx2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FD599B8-B889-DC79-7EE3-B54CB7BC76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0469" y="121649"/>
            <a:ext cx="3927415" cy="4069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4384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4182242-3233-0070-6653-3C54F3429FE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16200000">
            <a:off x="-2952783" y="2943188"/>
            <a:ext cx="6896100" cy="1009724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</p:pic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D0933F0F-30A1-3988-BE8C-464169F55E4D}"/>
              </a:ext>
            </a:extLst>
          </p:cNvPr>
          <p:cNvSpPr/>
          <p:nvPr/>
        </p:nvSpPr>
        <p:spPr>
          <a:xfrm>
            <a:off x="6694453" y="3429000"/>
            <a:ext cx="4945097" cy="322446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3066746D-0B5B-4F58-3367-E43A7B5CB4D6}"/>
              </a:ext>
            </a:extLst>
          </p:cNvPr>
          <p:cNvSpPr/>
          <p:nvPr/>
        </p:nvSpPr>
        <p:spPr>
          <a:xfrm>
            <a:off x="1733550" y="3429000"/>
            <a:ext cx="4953000" cy="32244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6B92CB2-6DF3-7A46-FDEA-F7877B819AEB}"/>
              </a:ext>
            </a:extLst>
          </p:cNvPr>
          <p:cNvSpPr txBox="1"/>
          <p:nvPr/>
        </p:nvSpPr>
        <p:spPr>
          <a:xfrm rot="16200000">
            <a:off x="-2511816" y="3400892"/>
            <a:ext cx="600587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500" b="1" cap="all" dirty="0">
                <a:solidFill>
                  <a:schemeClr val="bg1"/>
                </a:solidFill>
              </a:rPr>
              <a:t>Використання КГУ/ГПУ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8202223-FAE7-4D12-BE5A-9500A444660D}"/>
              </a:ext>
            </a:extLst>
          </p:cNvPr>
          <p:cNvSpPr txBox="1"/>
          <p:nvPr/>
        </p:nvSpPr>
        <p:spPr>
          <a:xfrm>
            <a:off x="1087872" y="931349"/>
            <a:ext cx="10851535" cy="91940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31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buClr>
                <a:schemeClr val="accent1">
                  <a:lumMod val="50000"/>
                </a:schemeClr>
              </a:buClr>
            </a:pPr>
            <a:r>
              <a:rPr lang="en-US" sz="2400" dirty="0">
                <a:solidFill>
                  <a:schemeClr val="bg1"/>
                </a:solidFill>
              </a:rPr>
              <a:t>1</a:t>
            </a:r>
            <a:r>
              <a:rPr lang="uk-UA" sz="2400" dirty="0">
                <a:solidFill>
                  <a:schemeClr val="bg1"/>
                </a:solidFill>
              </a:rPr>
              <a:t>. Використання електричної енергії з КГУ/ГПУ </a:t>
            </a:r>
            <a:r>
              <a:rPr lang="uk-UA" sz="2400" b="1" dirty="0">
                <a:solidFill>
                  <a:schemeClr val="bg1"/>
                </a:solidFill>
              </a:rPr>
              <a:t>виключно для власних потреб власною технологічною мережею, без підключення мереж системи розподілу</a:t>
            </a:r>
            <a:r>
              <a:rPr lang="uk-UA" sz="240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C1D5A0E-90D5-4801-A723-37D30606A0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8191" y="4078705"/>
            <a:ext cx="1861297" cy="193926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8068981-2B39-4B24-948A-FFE18202B1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4461" y="5033262"/>
            <a:ext cx="1039985" cy="988967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F8CB358-9EA1-49DE-9F7C-4014BABFAE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67391" y="5269983"/>
            <a:ext cx="849007" cy="746329"/>
          </a:xfrm>
          <a:prstGeom prst="rect">
            <a:avLst/>
          </a:prstGeom>
        </p:spPr>
      </p:pic>
      <p:cxnSp>
        <p:nvCxnSpPr>
          <p:cNvPr id="27" name="Сполучна лінія: вигнута 26">
            <a:extLst>
              <a:ext uri="{FF2B5EF4-FFF2-40B4-BE49-F238E27FC236}">
                <a16:creationId xmlns:a16="http://schemas.microsoft.com/office/drawing/2014/main" id="{2C95DFDF-6ECA-4FCD-99D1-43BAA4FB32A3}"/>
              </a:ext>
            </a:extLst>
          </p:cNvPr>
          <p:cNvCxnSpPr>
            <a:cxnSpLocks/>
            <a:endCxn id="17" idx="1"/>
          </p:cNvCxnSpPr>
          <p:nvPr/>
        </p:nvCxnSpPr>
        <p:spPr>
          <a:xfrm rot="16200000" flipH="1">
            <a:off x="3873217" y="5248974"/>
            <a:ext cx="466772" cy="321574"/>
          </a:xfrm>
          <a:prstGeom prst="curvedConnector2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Сполучна лінія: вигнута 28">
            <a:extLst>
              <a:ext uri="{FF2B5EF4-FFF2-40B4-BE49-F238E27FC236}">
                <a16:creationId xmlns:a16="http://schemas.microsoft.com/office/drawing/2014/main" id="{B142E1C2-C2BD-4E24-91B5-FF3D3C14098B}"/>
              </a:ext>
            </a:extLst>
          </p:cNvPr>
          <p:cNvCxnSpPr>
            <a:cxnSpLocks/>
            <a:endCxn id="17" idx="1"/>
          </p:cNvCxnSpPr>
          <p:nvPr/>
        </p:nvCxnSpPr>
        <p:spPr>
          <a:xfrm rot="16200000" flipH="1">
            <a:off x="3610692" y="4986449"/>
            <a:ext cx="991824" cy="321572"/>
          </a:xfrm>
          <a:prstGeom prst="curvedConnector2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Сполучна лінія: вигнута 31">
            <a:extLst>
              <a:ext uri="{FF2B5EF4-FFF2-40B4-BE49-F238E27FC236}">
                <a16:creationId xmlns:a16="http://schemas.microsoft.com/office/drawing/2014/main" id="{0145AE12-94CD-4732-98A7-C12FEF559815}"/>
              </a:ext>
            </a:extLst>
          </p:cNvPr>
          <p:cNvCxnSpPr>
            <a:cxnSpLocks/>
            <a:endCxn id="17" idx="1"/>
          </p:cNvCxnSpPr>
          <p:nvPr/>
        </p:nvCxnSpPr>
        <p:spPr>
          <a:xfrm>
            <a:off x="2761922" y="4651323"/>
            <a:ext cx="1505469" cy="991824"/>
          </a:xfrm>
          <a:prstGeom prst="curvedConnector3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Сполучна лінія: вигнута 33">
            <a:extLst>
              <a:ext uri="{FF2B5EF4-FFF2-40B4-BE49-F238E27FC236}">
                <a16:creationId xmlns:a16="http://schemas.microsoft.com/office/drawing/2014/main" id="{E3ED4AB9-4F61-42FC-AC7E-ED6C4C922299}"/>
              </a:ext>
            </a:extLst>
          </p:cNvPr>
          <p:cNvCxnSpPr>
            <a:cxnSpLocks/>
            <a:endCxn id="17" idx="1"/>
          </p:cNvCxnSpPr>
          <p:nvPr/>
        </p:nvCxnSpPr>
        <p:spPr>
          <a:xfrm>
            <a:off x="2761922" y="5176375"/>
            <a:ext cx="1505469" cy="466773"/>
          </a:xfrm>
          <a:prstGeom prst="curvedConnector3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Сполучна лінія: вигнута 35">
            <a:extLst>
              <a:ext uri="{FF2B5EF4-FFF2-40B4-BE49-F238E27FC236}">
                <a16:creationId xmlns:a16="http://schemas.microsoft.com/office/drawing/2014/main" id="{230D2711-2EF6-436A-8AE0-5039332B6C0E}"/>
              </a:ext>
            </a:extLst>
          </p:cNvPr>
          <p:cNvCxnSpPr>
            <a:cxnSpLocks/>
          </p:cNvCxnSpPr>
          <p:nvPr/>
        </p:nvCxnSpPr>
        <p:spPr>
          <a:xfrm>
            <a:off x="5044341" y="5770433"/>
            <a:ext cx="1122217" cy="86465"/>
          </a:xfrm>
          <a:prstGeom prst="curvedConnector3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F2AC92AD-F4B5-406C-A3CC-42357FB5DE3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22937" y="4220873"/>
            <a:ext cx="2286697" cy="1795439"/>
          </a:xfrm>
          <a:prstGeom prst="rect">
            <a:avLst/>
          </a:prstGeom>
        </p:spPr>
      </p:pic>
      <p:cxnSp>
        <p:nvCxnSpPr>
          <p:cNvPr id="40" name="Сполучна лінія: вигнута 39">
            <a:extLst>
              <a:ext uri="{FF2B5EF4-FFF2-40B4-BE49-F238E27FC236}">
                <a16:creationId xmlns:a16="http://schemas.microsoft.com/office/drawing/2014/main" id="{6DC7BF30-5DB1-453F-AEB5-B31F89DCAFC8}"/>
              </a:ext>
            </a:extLst>
          </p:cNvPr>
          <p:cNvCxnSpPr>
            <a:cxnSpLocks/>
          </p:cNvCxnSpPr>
          <p:nvPr/>
        </p:nvCxnSpPr>
        <p:spPr>
          <a:xfrm flipV="1">
            <a:off x="7214446" y="5654044"/>
            <a:ext cx="1408491" cy="181209"/>
          </a:xfrm>
          <a:prstGeom prst="curvedConnector3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8FC37F23-8DD7-4FC5-8C4C-878B077EDBC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61939" y="4388116"/>
            <a:ext cx="435748" cy="435748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id="{0EAAB561-C174-41E7-AFFC-5AFCD194C99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57511" y="4784630"/>
            <a:ext cx="325240" cy="325240"/>
          </a:xfrm>
          <a:prstGeom prst="rect">
            <a:avLst/>
          </a:prstGeom>
        </p:spPr>
      </p:pic>
      <p:pic>
        <p:nvPicPr>
          <p:cNvPr id="80" name="Рисунок 79">
            <a:extLst>
              <a:ext uri="{FF2B5EF4-FFF2-40B4-BE49-F238E27FC236}">
                <a16:creationId xmlns:a16="http://schemas.microsoft.com/office/drawing/2014/main" id="{4934ACFE-BD04-4DEF-9066-2678939FB6B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77478" y="5552646"/>
            <a:ext cx="187214" cy="187214"/>
          </a:xfrm>
          <a:prstGeom prst="rect">
            <a:avLst/>
          </a:prstGeom>
        </p:spPr>
      </p:pic>
      <p:pic>
        <p:nvPicPr>
          <p:cNvPr id="83" name="Рисунок 82">
            <a:extLst>
              <a:ext uri="{FF2B5EF4-FFF2-40B4-BE49-F238E27FC236}">
                <a16:creationId xmlns:a16="http://schemas.microsoft.com/office/drawing/2014/main" id="{AF721A2B-F155-4803-85D3-EF1F7345C66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908069" y="5417195"/>
            <a:ext cx="187214" cy="187214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1F19A85E-D14F-486B-9876-E2F62466ED2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24599" y="5082768"/>
            <a:ext cx="187214" cy="187214"/>
          </a:xfrm>
          <a:prstGeom prst="rect">
            <a:avLst/>
          </a:prstGeom>
        </p:spPr>
      </p:pic>
      <p:sp>
        <p:nvSpPr>
          <p:cNvPr id="92" name="TextBox 91">
            <a:extLst>
              <a:ext uri="{FF2B5EF4-FFF2-40B4-BE49-F238E27FC236}">
                <a16:creationId xmlns:a16="http://schemas.microsoft.com/office/drawing/2014/main" id="{4CC86417-02D7-4600-8505-7CFEDC35AE38}"/>
              </a:ext>
            </a:extLst>
          </p:cNvPr>
          <p:cNvSpPr txBox="1"/>
          <p:nvPr/>
        </p:nvSpPr>
        <p:spPr>
          <a:xfrm>
            <a:off x="7270542" y="3738186"/>
            <a:ext cx="2152331" cy="340519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1400" b="1" dirty="0">
                <a:solidFill>
                  <a:schemeClr val="accent6">
                    <a:lumMod val="50000"/>
                  </a:schemeClr>
                </a:solidFill>
              </a:rPr>
              <a:t>Для власних потреб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16159333-0C57-48D0-8EF3-D762237D57B1}"/>
              </a:ext>
            </a:extLst>
          </p:cNvPr>
          <p:cNvSpPr txBox="1"/>
          <p:nvPr/>
        </p:nvSpPr>
        <p:spPr>
          <a:xfrm>
            <a:off x="4092690" y="3738652"/>
            <a:ext cx="2047415" cy="340519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1400" b="1" dirty="0">
                <a:solidFill>
                  <a:schemeClr val="accent6">
                    <a:lumMod val="50000"/>
                  </a:schemeClr>
                </a:solidFill>
              </a:rPr>
              <a:t>Приєднання до мережі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8A86CE5-7AD9-FC09-F81F-3825F71ABAD3}"/>
              </a:ext>
            </a:extLst>
          </p:cNvPr>
          <p:cNvSpPr txBox="1"/>
          <p:nvPr/>
        </p:nvSpPr>
        <p:spPr>
          <a:xfrm>
            <a:off x="1087872" y="1974408"/>
            <a:ext cx="10851535" cy="132802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>
              <a:buClr>
                <a:schemeClr val="accent1">
                  <a:lumMod val="50000"/>
                </a:schemeClr>
              </a:buClr>
            </a:pPr>
            <a:r>
              <a:rPr lang="uk-UA" sz="2400" dirty="0">
                <a:solidFill>
                  <a:schemeClr val="bg1"/>
                </a:solidFill>
              </a:rPr>
              <a:t>2. Приєднання установки </a:t>
            </a:r>
            <a:r>
              <a:rPr lang="uk-UA" sz="2400" b="1" dirty="0">
                <a:solidFill>
                  <a:schemeClr val="bg1"/>
                </a:solidFill>
              </a:rPr>
              <a:t>до об’єднаної енергосистеми України задля продажу надлишків електричної енергії в ринок </a:t>
            </a:r>
            <a:r>
              <a:rPr lang="uk-UA" sz="2400" dirty="0">
                <a:solidFill>
                  <a:schemeClr val="bg1"/>
                </a:solidFill>
              </a:rPr>
              <a:t>(у разі якщо потужність КГУ/ГПУ вище за обсяг споживання підприємства)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B43D28B-B53E-F90E-FD83-AB9B55E78969}"/>
              </a:ext>
            </a:extLst>
          </p:cNvPr>
          <p:cNvSpPr txBox="1"/>
          <p:nvPr/>
        </p:nvSpPr>
        <p:spPr>
          <a:xfrm>
            <a:off x="1175614" y="294198"/>
            <a:ext cx="108515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400" b="1" dirty="0">
                <a:solidFill>
                  <a:schemeClr val="tx2"/>
                </a:solidFill>
              </a:rPr>
              <a:t>Після встановлення електроустановки підприємство може обрати два варіанти:</a:t>
            </a:r>
          </a:p>
        </p:txBody>
      </p:sp>
    </p:spTree>
    <p:extLst>
      <p:ext uri="{BB962C8B-B14F-4D97-AF65-F5344CB8AC3E}">
        <p14:creationId xmlns:p14="http://schemas.microsoft.com/office/powerpoint/2010/main" val="31601202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389FAD-8CAB-7EB7-91B0-1BD22B9AEC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2BCF05F-3122-1275-B486-EACE9AF1EE7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16200000">
            <a:off x="-2952783" y="2943188"/>
            <a:ext cx="6896100" cy="1009724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71BCC08A-D342-F7B9-245B-694474EFD82C}"/>
              </a:ext>
            </a:extLst>
          </p:cNvPr>
          <p:cNvSpPr txBox="1"/>
          <p:nvPr/>
        </p:nvSpPr>
        <p:spPr>
          <a:xfrm rot="16200000">
            <a:off x="-2628368" y="2884656"/>
            <a:ext cx="608227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cap="all" dirty="0">
                <a:solidFill>
                  <a:schemeClr val="bg1"/>
                </a:solidFill>
              </a:rPr>
              <a:t>Спрощення умов для будівництва</a:t>
            </a:r>
            <a:endParaRPr lang="en-US" sz="2400" b="1" cap="all" dirty="0">
              <a:solidFill>
                <a:schemeClr val="bg1"/>
              </a:solidFill>
            </a:endParaRPr>
          </a:p>
          <a:p>
            <a:r>
              <a:rPr lang="uk-UA" sz="2800" b="1" cap="all" dirty="0">
                <a:solidFill>
                  <a:schemeClr val="bg1"/>
                </a:solidFill>
              </a:rPr>
              <a:t>розміщення КГУ/ГПУ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AAF3A8-C47D-BC2E-4DA3-52E2DD4A1178}"/>
              </a:ext>
            </a:extLst>
          </p:cNvPr>
          <p:cNvSpPr txBox="1"/>
          <p:nvPr/>
        </p:nvSpPr>
        <p:spPr>
          <a:xfrm>
            <a:off x="1220741" y="981269"/>
            <a:ext cx="10766655" cy="5766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chemeClr val="tx2"/>
                </a:solidFill>
              </a:rPr>
              <a:t>На період воєнного стану будівництво та/або розміщення суб’єктами господарювання КГУ та ГПУ </a:t>
            </a:r>
            <a:r>
              <a:rPr lang="uk-UA" sz="1600" b="1" dirty="0">
                <a:solidFill>
                  <a:schemeClr val="tx2"/>
                </a:solidFill>
              </a:rPr>
              <a:t>здійснюється</a:t>
            </a:r>
            <a:r>
              <a:rPr lang="uk-UA" sz="1600" dirty="0">
                <a:solidFill>
                  <a:schemeClr val="tx2"/>
                </a:solidFill>
              </a:rPr>
              <a:t> </a:t>
            </a:r>
            <a:r>
              <a:rPr lang="uk-UA" sz="1600" b="1" dirty="0">
                <a:solidFill>
                  <a:schemeClr val="tx2"/>
                </a:solidFill>
              </a:rPr>
              <a:t>без</a:t>
            </a:r>
            <a:r>
              <a:rPr lang="uk-UA" sz="1600" dirty="0">
                <a:solidFill>
                  <a:schemeClr val="tx2"/>
                </a:solidFill>
              </a:rPr>
              <a:t>:</a:t>
            </a:r>
          </a:p>
          <a:p>
            <a:pPr marL="742950" lvl="1" indent="-285750" algn="just">
              <a:lnSpc>
                <a:spcPct val="110000"/>
              </a:lnSpc>
              <a:buFont typeface="Calibri" panose="020F0502020204030204" pitchFamily="34" charset="0"/>
              <a:buChar char="-"/>
            </a:pPr>
            <a:r>
              <a:rPr lang="uk-UA" sz="1600" dirty="0">
                <a:solidFill>
                  <a:schemeClr val="tx2"/>
                </a:solidFill>
              </a:rPr>
              <a:t>відповідної містобудівної документації; </a:t>
            </a:r>
          </a:p>
          <a:p>
            <a:pPr marL="742950" lvl="1" indent="-285750" algn="just">
              <a:lnSpc>
                <a:spcPct val="110000"/>
              </a:lnSpc>
              <a:buFont typeface="Calibri" panose="020F0502020204030204" pitchFamily="34" charset="0"/>
              <a:buChar char="-"/>
            </a:pPr>
            <a:r>
              <a:rPr lang="uk-UA" sz="1600" dirty="0">
                <a:solidFill>
                  <a:schemeClr val="tx2"/>
                </a:solidFill>
              </a:rPr>
              <a:t>отримання містобудівних умов та обмежень забудови земельної ділянки; </a:t>
            </a:r>
          </a:p>
          <a:p>
            <a:pPr marL="742950" lvl="1" indent="-285750" algn="just">
              <a:lnSpc>
                <a:spcPct val="110000"/>
              </a:lnSpc>
              <a:buFont typeface="Calibri" panose="020F0502020204030204" pitchFamily="34" charset="0"/>
              <a:buChar char="-"/>
            </a:pPr>
            <a:r>
              <a:rPr lang="uk-UA" sz="1600" dirty="0">
                <a:solidFill>
                  <a:schemeClr val="tx2"/>
                </a:solidFill>
              </a:rPr>
              <a:t>отримання звіту про результати проведення експертизи проектної документації на будівництво об’єктів;</a:t>
            </a:r>
          </a:p>
          <a:p>
            <a:pPr marL="742950" lvl="1" indent="-285750" algn="just">
              <a:lnSpc>
                <a:spcPct val="110000"/>
              </a:lnSpc>
              <a:buFont typeface="Calibri" panose="020F0502020204030204" pitchFamily="34" charset="0"/>
              <a:buChar char="-"/>
            </a:pPr>
            <a:r>
              <a:rPr lang="uk-UA" sz="1600" dirty="0">
                <a:solidFill>
                  <a:schemeClr val="tx2"/>
                </a:solidFill>
              </a:rPr>
              <a:t>отримання права на виконання будівельних робіт;</a:t>
            </a:r>
          </a:p>
          <a:p>
            <a:pPr marL="742950" lvl="1" indent="-285750" algn="just">
              <a:lnSpc>
                <a:spcPct val="110000"/>
              </a:lnSpc>
              <a:buFont typeface="Calibri" panose="020F0502020204030204" pitchFamily="34" charset="0"/>
              <a:buChar char="-"/>
            </a:pPr>
            <a:r>
              <a:rPr lang="uk-UA" sz="1600" dirty="0">
                <a:solidFill>
                  <a:schemeClr val="tx2"/>
                </a:solidFill>
              </a:rPr>
              <a:t>використання Єдиної державної електронної системи у сфері будівництва;</a:t>
            </a:r>
          </a:p>
          <a:p>
            <a:pPr marL="742950" lvl="1" indent="-285750" algn="just">
              <a:lnSpc>
                <a:spcPct val="110000"/>
              </a:lnSpc>
              <a:buFont typeface="Calibri" panose="020F0502020204030204" pitchFamily="34" charset="0"/>
              <a:buChar char="-"/>
            </a:pPr>
            <a:r>
              <a:rPr lang="uk-UA" sz="1600" dirty="0">
                <a:solidFill>
                  <a:schemeClr val="tx2"/>
                </a:solidFill>
              </a:rPr>
              <a:t>схем теплопостачання населених пунктів;</a:t>
            </a:r>
          </a:p>
          <a:p>
            <a:pPr marL="742950" lvl="1" indent="-285750" algn="just">
              <a:lnSpc>
                <a:spcPct val="110000"/>
              </a:lnSpc>
              <a:buFont typeface="Calibri" panose="020F0502020204030204" pitchFamily="34" charset="0"/>
              <a:buChar char="-"/>
            </a:pPr>
            <a:r>
              <a:rPr lang="uk-UA" sz="1600" dirty="0">
                <a:solidFill>
                  <a:schemeClr val="tx2"/>
                </a:solidFill>
              </a:rPr>
              <a:t>відведення земельної ділянки.</a:t>
            </a:r>
          </a:p>
          <a:p>
            <a:pPr marL="285750" indent="-28575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uk-UA" sz="1600" dirty="0">
              <a:solidFill>
                <a:schemeClr val="tx2"/>
              </a:solidFill>
            </a:endParaRPr>
          </a:p>
          <a:p>
            <a:pPr marL="285750" indent="-28575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chemeClr val="tx2"/>
                </a:solidFill>
              </a:rPr>
              <a:t>Використання земельних ділянок здійснюється за умови погодження такого використання з власником земельної ділянки, ОВА (обласна військова адміністрація</a:t>
            </a:r>
            <a:r>
              <a:rPr lang="en-US" sz="1600" dirty="0">
                <a:solidFill>
                  <a:schemeClr val="tx2"/>
                </a:solidFill>
              </a:rPr>
              <a:t>)</a:t>
            </a:r>
            <a:r>
              <a:rPr lang="uk-UA" sz="1600" dirty="0">
                <a:solidFill>
                  <a:schemeClr val="tx2"/>
                </a:solidFill>
              </a:rPr>
              <a:t>, ОМС (органи місцевого самоврядування).</a:t>
            </a:r>
          </a:p>
          <a:p>
            <a:pPr marL="285750" indent="-28575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uk-UA" sz="1600" dirty="0">
              <a:solidFill>
                <a:schemeClr val="tx2"/>
              </a:solidFill>
            </a:endParaRPr>
          </a:p>
          <a:p>
            <a:pPr marL="285750" indent="-28575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chemeClr val="tx2"/>
                </a:solidFill>
              </a:rPr>
              <a:t>Будівельні роботи можуть проводитися одночасно з розробленням проектної документації.</a:t>
            </a:r>
          </a:p>
          <a:p>
            <a:pPr marL="285750" indent="-28575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uk-UA" sz="1600" dirty="0">
              <a:solidFill>
                <a:schemeClr val="tx2"/>
              </a:solidFill>
            </a:endParaRPr>
          </a:p>
          <a:p>
            <a:pPr marL="285750" indent="-28575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chemeClr val="tx2"/>
                </a:solidFill>
              </a:rPr>
              <a:t>Початок експлуатації електроустановок, здійснюється без сертифіката про прийняття в експлуатацію закінченого будівництвом об’єкта, виданого відповідно до законодавства у сфері містобудівної діяльності, </a:t>
            </a:r>
            <a:r>
              <a:rPr lang="uk-UA" sz="1600" b="1" dirty="0">
                <a:solidFill>
                  <a:schemeClr val="tx2"/>
                </a:solidFill>
              </a:rPr>
              <a:t>за умови проведення</a:t>
            </a:r>
            <a:r>
              <a:rPr lang="uk-UA" sz="1600" dirty="0">
                <a:solidFill>
                  <a:schemeClr val="tx2"/>
                </a:solidFill>
              </a:rPr>
              <a:t> комплексних випробувань електроустановок в обсягах, передбачених галузевими нормативними документами та на підставі </a:t>
            </a:r>
            <a:r>
              <a:rPr lang="uk-UA" sz="1600" dirty="0" err="1">
                <a:solidFill>
                  <a:schemeClr val="tx2"/>
                </a:solidFill>
              </a:rPr>
              <a:t>акта</a:t>
            </a:r>
            <a:r>
              <a:rPr lang="uk-UA" sz="1600" dirty="0">
                <a:solidFill>
                  <a:schemeClr val="tx2"/>
                </a:solidFill>
              </a:rPr>
              <a:t> готовності об’єкта до експлуатації.</a:t>
            </a:r>
          </a:p>
          <a:p>
            <a:pPr marL="285750" indent="-28575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uk-UA" sz="1600" dirty="0">
              <a:solidFill>
                <a:schemeClr val="tx2"/>
              </a:solidFill>
            </a:endParaRPr>
          </a:p>
          <a:p>
            <a:pPr marL="285750" indent="-28575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chemeClr val="tx2"/>
                </a:solidFill>
              </a:rPr>
              <a:t>Оцінці впливу на довкілля не підлягає планова діяльність , щодо будівництва або розміщення газотурбінних установок на період воєнного стану.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A5310F-31F2-4BA7-9AFE-791F22655AD1}"/>
              </a:ext>
            </a:extLst>
          </p:cNvPr>
          <p:cNvSpPr txBox="1"/>
          <p:nvPr/>
        </p:nvSpPr>
        <p:spPr>
          <a:xfrm>
            <a:off x="1000130" y="150272"/>
            <a:ext cx="11191870" cy="830997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uk-UA" sz="2400" dirty="0">
                <a:solidFill>
                  <a:schemeClr val="bg1"/>
                </a:solidFill>
              </a:rPr>
              <a:t>Спрощення умов </a:t>
            </a:r>
            <a:r>
              <a:rPr lang="uk-UA" sz="2400" b="1" dirty="0">
                <a:solidFill>
                  <a:schemeClr val="bg1"/>
                </a:solidFill>
              </a:rPr>
              <a:t>для будівництва та/або розміщення </a:t>
            </a:r>
            <a:r>
              <a:rPr lang="uk-UA" sz="2400" dirty="0">
                <a:solidFill>
                  <a:schemeClr val="bg1"/>
                </a:solidFill>
              </a:rPr>
              <a:t>КГУ/ГПУ </a:t>
            </a:r>
          </a:p>
          <a:p>
            <a:pPr algn="just"/>
            <a:r>
              <a:rPr lang="uk-UA" sz="2400" dirty="0">
                <a:solidFill>
                  <a:schemeClr val="bg1"/>
                </a:solidFill>
              </a:rPr>
              <a:t>(</a:t>
            </a:r>
            <a:r>
              <a:rPr lang="uk-UA" sz="2400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Постанова КМУ від 14.05.2024</a:t>
            </a:r>
            <a:r>
              <a:rPr lang="uk-UA" sz="2400" dirty="0">
                <a:solidFill>
                  <a:schemeClr val="bg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155754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CAF98B-39A9-19FF-712A-5A556EFDF4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5E1A07F-A0F4-B3A4-A3E5-6DA67AF5508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16200000">
            <a:off x="-2952783" y="2943188"/>
            <a:ext cx="6896100" cy="1009724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3C8C0B51-5F31-BB61-132C-BA16B668CD33}"/>
              </a:ext>
            </a:extLst>
          </p:cNvPr>
          <p:cNvSpPr txBox="1"/>
          <p:nvPr/>
        </p:nvSpPr>
        <p:spPr>
          <a:xfrm rot="16200000">
            <a:off x="-4552233" y="1217139"/>
            <a:ext cx="1021728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500" b="1" cap="all" dirty="0">
                <a:solidFill>
                  <a:schemeClr val="bg1"/>
                </a:solidFill>
              </a:rPr>
              <a:t>Спрощення умов Підключення КГУ/ГПУ</a:t>
            </a:r>
            <a:endParaRPr lang="en-US" sz="2500" b="1" cap="all" dirty="0">
              <a:solidFill>
                <a:schemeClr val="bg1"/>
              </a:solidFill>
            </a:endParaRPr>
          </a:p>
          <a:p>
            <a:r>
              <a:rPr lang="uk-UA" sz="2500" b="1" cap="all" dirty="0">
                <a:solidFill>
                  <a:schemeClr val="bg1"/>
                </a:solidFill>
              </a:rPr>
              <a:t> до газових мереж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48585F6-0B11-C064-6546-AD376F8F2432}"/>
              </a:ext>
            </a:extLst>
          </p:cNvPr>
          <p:cNvSpPr txBox="1"/>
          <p:nvPr/>
        </p:nvSpPr>
        <p:spPr>
          <a:xfrm>
            <a:off x="987297" y="1280652"/>
            <a:ext cx="5817695" cy="46861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chemeClr val="tx2"/>
                </a:solidFill>
              </a:rPr>
              <a:t>Термін видачі технічних умов </a:t>
            </a:r>
            <a:r>
              <a:rPr lang="uk-UA" sz="1600" b="1" dirty="0">
                <a:solidFill>
                  <a:schemeClr val="tx2"/>
                </a:solidFill>
              </a:rPr>
              <a:t>скорочено до 5 днів</a:t>
            </a:r>
            <a:r>
              <a:rPr lang="uk-UA" sz="1600" dirty="0">
                <a:solidFill>
                  <a:schemeClr val="tx2"/>
                </a:solidFill>
              </a:rPr>
              <a:t>.</a:t>
            </a:r>
          </a:p>
          <a:p>
            <a:pPr marL="285750" indent="-285750" algn="just">
              <a:lnSpc>
                <a:spcPct val="125000"/>
              </a:lnSpc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2"/>
              </a:solidFill>
            </a:endParaRPr>
          </a:p>
          <a:p>
            <a:pPr marL="285750" indent="-285750" algn="just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chemeClr val="tx2"/>
                </a:solidFill>
              </a:rPr>
              <a:t>Термін надання послуги приєднання до газорозподільних мереж </a:t>
            </a:r>
            <a:r>
              <a:rPr lang="uk-UA" sz="1600" b="1" dirty="0">
                <a:solidFill>
                  <a:schemeClr val="tx2"/>
                </a:solidFill>
              </a:rPr>
              <a:t>скорочено до 1 місяця</a:t>
            </a:r>
            <a:r>
              <a:rPr lang="uk-UA" sz="1600" dirty="0">
                <a:solidFill>
                  <a:schemeClr val="tx2"/>
                </a:solidFill>
              </a:rPr>
              <a:t>.</a:t>
            </a:r>
          </a:p>
          <a:p>
            <a:pPr marL="285750" indent="-285750" algn="just">
              <a:lnSpc>
                <a:spcPct val="125000"/>
              </a:lnSpc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2"/>
              </a:solidFill>
            </a:endParaRPr>
          </a:p>
          <a:p>
            <a:pPr marL="285750" indent="-285750" algn="just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chemeClr val="tx2"/>
                </a:solidFill>
              </a:rPr>
              <a:t>Термін строків пуску газу </a:t>
            </a:r>
            <a:r>
              <a:rPr lang="uk-UA" sz="1600" b="1" dirty="0">
                <a:solidFill>
                  <a:schemeClr val="tx2"/>
                </a:solidFill>
              </a:rPr>
              <a:t>скорочено до 2 днів</a:t>
            </a:r>
            <a:r>
              <a:rPr lang="uk-UA" sz="1600" dirty="0">
                <a:solidFill>
                  <a:schemeClr val="tx2"/>
                </a:solidFill>
              </a:rPr>
              <a:t>.</a:t>
            </a:r>
          </a:p>
          <a:p>
            <a:pPr marL="285750" indent="-285750" algn="just">
              <a:lnSpc>
                <a:spcPct val="125000"/>
              </a:lnSpc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2"/>
              </a:solidFill>
            </a:endParaRPr>
          </a:p>
          <a:p>
            <a:pPr marL="285750" indent="-285750" algn="just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chemeClr val="tx2"/>
                </a:solidFill>
              </a:rPr>
              <a:t>Кількість документів для отримання послуги приєднання зменшено (</a:t>
            </a:r>
            <a:r>
              <a:rPr lang="ru-RU" sz="1600" b="1" dirty="0">
                <a:solidFill>
                  <a:schemeClr val="tx2"/>
                </a:solidFill>
              </a:rPr>
              <a:t>не обов’язково </a:t>
            </a:r>
            <a:r>
              <a:rPr lang="ru-RU" sz="1600" dirty="0">
                <a:solidFill>
                  <a:schemeClr val="tx2"/>
                </a:solidFill>
              </a:rPr>
              <a:t>копії </a:t>
            </a:r>
            <a:r>
              <a:rPr lang="uk-UA" sz="1600" dirty="0">
                <a:solidFill>
                  <a:schemeClr val="tx2"/>
                </a:solidFill>
              </a:rPr>
              <a:t>документів, якими визначено право власності чи користування замовника на об’єкт (приміщення), та/або копію документа, що підтверджує </a:t>
            </a:r>
            <a:r>
              <a:rPr lang="ru-RU" sz="1600" dirty="0">
                <a:solidFill>
                  <a:schemeClr val="tx2"/>
                </a:solidFill>
              </a:rPr>
              <a:t>право </a:t>
            </a:r>
            <a:r>
              <a:rPr lang="uk-UA" sz="1600" dirty="0">
                <a:solidFill>
                  <a:schemeClr val="tx2"/>
                </a:solidFill>
              </a:rPr>
              <a:t>власності чи користування на земельну ділянку).</a:t>
            </a:r>
          </a:p>
          <a:p>
            <a:pPr marL="285750" indent="-285750" algn="just">
              <a:lnSpc>
                <a:spcPct val="125000"/>
              </a:lnSpc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2"/>
              </a:solidFill>
            </a:endParaRPr>
          </a:p>
          <a:p>
            <a:pPr marL="285750" indent="-285750" algn="just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chemeClr val="tx2"/>
                </a:solidFill>
              </a:rPr>
              <a:t>Можливість використання матеріалів замовника.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8F47B7-CA52-41CE-AC1E-FCFD1335D57C}"/>
              </a:ext>
            </a:extLst>
          </p:cNvPr>
          <p:cNvSpPr txBox="1"/>
          <p:nvPr/>
        </p:nvSpPr>
        <p:spPr>
          <a:xfrm>
            <a:off x="987297" y="310223"/>
            <a:ext cx="11204703" cy="830997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uk-UA" sz="2400" dirty="0">
                <a:solidFill>
                  <a:schemeClr val="bg1"/>
                </a:solidFill>
              </a:rPr>
              <a:t>Спрощення умов приєднання КГУ/ГПУ  до </a:t>
            </a:r>
            <a:r>
              <a:rPr lang="uk-UA" sz="2400" b="1" dirty="0">
                <a:solidFill>
                  <a:schemeClr val="bg1"/>
                </a:solidFill>
              </a:rPr>
              <a:t>газових мереж</a:t>
            </a:r>
          </a:p>
          <a:p>
            <a:pPr algn="just"/>
            <a:r>
              <a:rPr lang="uk-UA" sz="2400" dirty="0">
                <a:solidFill>
                  <a:schemeClr val="bg1"/>
                </a:solidFill>
              </a:rPr>
              <a:t>(</a:t>
            </a:r>
            <a:r>
              <a:rPr lang="uk-UA" sz="2400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Постанова НКРЕКП від 30.04.2024 №832</a:t>
            </a:r>
            <a:r>
              <a:rPr lang="uk-UA" sz="2400" dirty="0">
                <a:solidFill>
                  <a:schemeClr val="bg1"/>
                </a:solidFill>
              </a:rPr>
              <a:t>)</a:t>
            </a:r>
          </a:p>
        </p:txBody>
      </p:sp>
      <p:pic>
        <p:nvPicPr>
          <p:cNvPr id="6" name="Рисунок 5" descr="Зображення, що містить одежа, мультфільм, текст&#10;&#10;Вміст, створений ШІ, може бути неправильним.">
            <a:extLst>
              <a:ext uri="{FF2B5EF4-FFF2-40B4-BE49-F238E27FC236}">
                <a16:creationId xmlns:a16="http://schemas.microsoft.com/office/drawing/2014/main" id="{F4E903D6-434E-96B3-9FD9-CAB0CF66020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082" y="778006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2855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BBCE6D6-0AD3-9829-C9E8-28860550367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16200000">
            <a:off x="-2952783" y="2943188"/>
            <a:ext cx="6896100" cy="1009724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66B92CB2-6DF3-7A46-FDEA-F7877B819AEB}"/>
              </a:ext>
            </a:extLst>
          </p:cNvPr>
          <p:cNvSpPr txBox="1"/>
          <p:nvPr/>
        </p:nvSpPr>
        <p:spPr>
          <a:xfrm rot="16200000">
            <a:off x="-5687269" y="3909787"/>
            <a:ext cx="12191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cap="all" dirty="0">
                <a:solidFill>
                  <a:schemeClr val="bg1"/>
                </a:solidFill>
              </a:rPr>
              <a:t>Закупівля газу та Газове ПСО</a:t>
            </a:r>
          </a:p>
        </p:txBody>
      </p:sp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F12CA009-7940-EE6C-9667-DEF6304D6CFA}"/>
              </a:ext>
            </a:extLst>
          </p:cNvPr>
          <p:cNvSpPr/>
          <p:nvPr/>
        </p:nvSpPr>
        <p:spPr>
          <a:xfrm>
            <a:off x="1267854" y="284407"/>
            <a:ext cx="940793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b="1" kern="0">
              <a:solidFill>
                <a:srgbClr val="00206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24EE51-4B4B-42CB-941B-468B5ED8F324}"/>
              </a:ext>
            </a:extLst>
          </p:cNvPr>
          <p:cNvSpPr txBox="1"/>
          <p:nvPr/>
        </p:nvSpPr>
        <p:spPr>
          <a:xfrm>
            <a:off x="938065" y="35149"/>
            <a:ext cx="4828146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b="1" dirty="0">
                <a:solidFill>
                  <a:srgbClr val="C55A11"/>
                </a:solidFill>
              </a:rPr>
              <a:t>Споживач:</a:t>
            </a:r>
          </a:p>
          <a:p>
            <a:pPr marL="442913" indent="-179388">
              <a:buFont typeface="+mj-lt"/>
              <a:buAutoNum type="arabicPeriod"/>
            </a:pPr>
            <a:r>
              <a:rPr lang="uk-UA" b="1" dirty="0">
                <a:solidFill>
                  <a:schemeClr val="tx2"/>
                </a:solidFill>
              </a:rPr>
              <a:t>при наявності газопостачання </a:t>
            </a:r>
            <a:r>
              <a:rPr lang="uk-UA" dirty="0">
                <a:solidFill>
                  <a:schemeClr val="tx2"/>
                </a:solidFill>
              </a:rPr>
              <a:t>на об’єкті споживача, необхідне звернення до </a:t>
            </a:r>
            <a:r>
              <a:rPr lang="uk-UA" dirty="0">
                <a:solidFill>
                  <a:schemeClr val="accent2">
                    <a:lumMod val="75000"/>
                  </a:schemeClr>
                </a:solidFill>
              </a:rPr>
              <a:t>облгазу </a:t>
            </a:r>
            <a:r>
              <a:rPr lang="uk-UA" dirty="0">
                <a:solidFill>
                  <a:schemeClr val="tx2"/>
                </a:solidFill>
              </a:rPr>
              <a:t>та до </a:t>
            </a:r>
            <a:r>
              <a:rPr lang="uk-UA" dirty="0">
                <a:solidFill>
                  <a:schemeClr val="accent2">
                    <a:lumMod val="75000"/>
                  </a:schemeClr>
                </a:solidFill>
              </a:rPr>
              <a:t>служби метрології </a:t>
            </a:r>
            <a:r>
              <a:rPr lang="uk-UA" dirty="0">
                <a:solidFill>
                  <a:schemeClr val="tx2"/>
                </a:solidFill>
              </a:rPr>
              <a:t>для перевірки вже наявного лічильника газу. Після перевірки може виникнути необхідність у збільшенні лічильника або у встановлені нового комерційного обліку на електроустановку.  </a:t>
            </a:r>
            <a:r>
              <a:rPr lang="uk-UA" b="1" dirty="0">
                <a:solidFill>
                  <a:schemeClr val="tx2"/>
                </a:solidFill>
              </a:rPr>
              <a:t>Ціна газу буде ринковою, </a:t>
            </a:r>
            <a:r>
              <a:rPr lang="uk-UA" dirty="0">
                <a:solidFill>
                  <a:schemeClr val="tx2"/>
                </a:solidFill>
              </a:rPr>
              <a:t>визначеною постачальником.</a:t>
            </a:r>
          </a:p>
          <a:p>
            <a:pPr marL="442913" indent="-179388">
              <a:buFont typeface="+mj-lt"/>
              <a:buAutoNum type="arabicPeriod"/>
            </a:pPr>
            <a:r>
              <a:rPr lang="uk-UA" b="1" dirty="0">
                <a:solidFill>
                  <a:schemeClr val="tx2"/>
                </a:solidFill>
              </a:rPr>
              <a:t>при відсутності газопостачання на об’єкті споживача</a:t>
            </a:r>
            <a:r>
              <a:rPr lang="uk-UA" dirty="0">
                <a:solidFill>
                  <a:schemeClr val="tx2"/>
                </a:solidFill>
              </a:rPr>
              <a:t>, то необхідно звернутись до </a:t>
            </a:r>
            <a:r>
              <a:rPr lang="uk-UA" dirty="0">
                <a:solidFill>
                  <a:schemeClr val="accent2">
                    <a:lumMod val="75000"/>
                  </a:schemeClr>
                </a:solidFill>
              </a:rPr>
              <a:t>облгазу</a:t>
            </a:r>
            <a:r>
              <a:rPr lang="uk-UA" dirty="0">
                <a:solidFill>
                  <a:schemeClr val="tx2"/>
                </a:solidFill>
              </a:rPr>
              <a:t>, після чого облгаз розробить проєкт постачання газу споживачу. </a:t>
            </a:r>
            <a:r>
              <a:rPr lang="uk-UA" b="1" dirty="0">
                <a:solidFill>
                  <a:schemeClr val="tx2"/>
                </a:solidFill>
              </a:rPr>
              <a:t>Ціна газу буде ринковою, </a:t>
            </a:r>
            <a:r>
              <a:rPr lang="uk-UA" dirty="0">
                <a:solidFill>
                  <a:schemeClr val="tx2"/>
                </a:solidFill>
              </a:rPr>
              <a:t>визначеною постачальником.</a:t>
            </a:r>
          </a:p>
          <a:p>
            <a:pPr algn="just"/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4EF369F-BBB3-4048-A7BA-F0A2266DDFFA}"/>
              </a:ext>
            </a:extLst>
          </p:cNvPr>
          <p:cNvSpPr txBox="1"/>
          <p:nvPr/>
        </p:nvSpPr>
        <p:spPr>
          <a:xfrm>
            <a:off x="4416833" y="6400921"/>
            <a:ext cx="3337170" cy="34051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tx2"/>
                </a:solidFill>
              </a:rPr>
              <a:t>1</a:t>
            </a:r>
            <a:r>
              <a:rPr lang="uk-UA" sz="1400" dirty="0">
                <a:solidFill>
                  <a:schemeClr val="tx2"/>
                </a:solidFill>
              </a:rPr>
              <a:t>4 000 / 18 000 грн за 1000 куб. метрів</a:t>
            </a:r>
          </a:p>
        </p:txBody>
      </p:sp>
      <p:grpSp>
        <p:nvGrpSpPr>
          <p:cNvPr id="3" name="Групувати 2">
            <a:extLst>
              <a:ext uri="{FF2B5EF4-FFF2-40B4-BE49-F238E27FC236}">
                <a16:creationId xmlns:a16="http://schemas.microsoft.com/office/drawing/2014/main" id="{86900B78-0084-6580-C866-C5CF214C48FD}"/>
              </a:ext>
            </a:extLst>
          </p:cNvPr>
          <p:cNvGrpSpPr/>
          <p:nvPr/>
        </p:nvGrpSpPr>
        <p:grpSpPr>
          <a:xfrm>
            <a:off x="2277072" y="4673601"/>
            <a:ext cx="8194656" cy="1612691"/>
            <a:chOff x="449685" y="4382700"/>
            <a:chExt cx="9083103" cy="1960207"/>
          </a:xfrm>
        </p:grpSpPr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61EC5FAB-C9CD-4278-B8D7-470A27323BB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9685" y="4382700"/>
              <a:ext cx="1531031" cy="1395196"/>
            </a:xfrm>
            <a:prstGeom prst="rect">
              <a:avLst/>
            </a:prstGeom>
          </p:spPr>
        </p:pic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C91E366C-DCB3-421C-823E-9031F2CDFAE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725358" y="5080630"/>
              <a:ext cx="955246" cy="872769"/>
            </a:xfrm>
            <a:prstGeom prst="rect">
              <a:avLst/>
            </a:prstGeom>
          </p:spPr>
        </p:pic>
        <p:cxnSp>
          <p:nvCxnSpPr>
            <p:cNvPr id="9" name="Сполучна лінія: вигнута 8">
              <a:extLst>
                <a:ext uri="{FF2B5EF4-FFF2-40B4-BE49-F238E27FC236}">
                  <a16:creationId xmlns:a16="http://schemas.microsoft.com/office/drawing/2014/main" id="{A03DA7C5-AC0C-4271-A577-532AB82DFBDA}"/>
                </a:ext>
              </a:extLst>
            </p:cNvPr>
            <p:cNvCxnSpPr>
              <a:cxnSpLocks/>
              <a:stCxn id="7" idx="3"/>
              <a:endCxn id="8" idx="1"/>
            </p:cNvCxnSpPr>
            <p:nvPr/>
          </p:nvCxnSpPr>
          <p:spPr>
            <a:xfrm>
              <a:off x="1980716" y="5080298"/>
              <a:ext cx="744642" cy="436717"/>
            </a:xfrm>
            <a:prstGeom prst="curvedConnector3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DE01E1DF-247B-4514-A2EE-C6174B68284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040361" y="4700995"/>
              <a:ext cx="325240" cy="297158"/>
            </a:xfrm>
            <a:prstGeom prst="rect">
              <a:avLst/>
            </a:prstGeom>
          </p:spPr>
        </p:pic>
        <p:sp>
          <p:nvSpPr>
            <p:cNvPr id="10" name="Стрілка: вправо 9">
              <a:extLst>
                <a:ext uri="{FF2B5EF4-FFF2-40B4-BE49-F238E27FC236}">
                  <a16:creationId xmlns:a16="http://schemas.microsoft.com/office/drawing/2014/main" id="{8E966E78-99FF-4937-A7AF-43C8EBC77B42}"/>
                </a:ext>
              </a:extLst>
            </p:cNvPr>
            <p:cNvSpPr/>
            <p:nvPr/>
          </p:nvSpPr>
          <p:spPr>
            <a:xfrm>
              <a:off x="3854795" y="5488910"/>
              <a:ext cx="955246" cy="138974"/>
            </a:xfrm>
            <a:prstGeom prst="rightArrow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55121BDB-924F-4784-9296-A87E2F0727D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162104" y="5157820"/>
              <a:ext cx="952500" cy="870260"/>
            </a:xfrm>
            <a:prstGeom prst="rect">
              <a:avLst/>
            </a:prstGeom>
          </p:spPr>
        </p:pic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6CDFBA9D-F5EB-4A9E-8496-FF82381CB07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246788" y="5009876"/>
              <a:ext cx="2286000" cy="1018204"/>
            </a:xfrm>
            <a:prstGeom prst="rect">
              <a:avLst/>
            </a:prstGeom>
          </p:spPr>
        </p:pic>
        <p:sp>
          <p:nvSpPr>
            <p:cNvPr id="19" name="Стрілка: вправо 18">
              <a:extLst>
                <a:ext uri="{FF2B5EF4-FFF2-40B4-BE49-F238E27FC236}">
                  <a16:creationId xmlns:a16="http://schemas.microsoft.com/office/drawing/2014/main" id="{2EA2B7BF-3BD5-46FA-9973-9940078DF3A3}"/>
                </a:ext>
              </a:extLst>
            </p:cNvPr>
            <p:cNvSpPr/>
            <p:nvPr/>
          </p:nvSpPr>
          <p:spPr>
            <a:xfrm>
              <a:off x="6133380" y="5484000"/>
              <a:ext cx="955246" cy="138974"/>
            </a:xfrm>
            <a:prstGeom prst="rightArrow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8" name="Стрілка: розгорнута 17">
              <a:extLst>
                <a:ext uri="{FF2B5EF4-FFF2-40B4-BE49-F238E27FC236}">
                  <a16:creationId xmlns:a16="http://schemas.microsoft.com/office/drawing/2014/main" id="{1FB05CB0-9048-4CAA-88EB-DB35275AD887}"/>
                </a:ext>
              </a:extLst>
            </p:cNvPr>
            <p:cNvSpPr/>
            <p:nvPr/>
          </p:nvSpPr>
          <p:spPr>
            <a:xfrm rot="10800000">
              <a:off x="1127226" y="5907330"/>
              <a:ext cx="7426518" cy="435577"/>
            </a:xfrm>
            <a:prstGeom prst="uturnArrow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>
                <a:solidFill>
                  <a:schemeClr val="tx1"/>
                </a:solidFill>
              </a:endParaRPr>
            </a:p>
          </p:txBody>
        </p:sp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C4550A79-ABB1-4D81-BBCB-A9502F26DED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645709" y="5894251"/>
              <a:ext cx="325240" cy="297158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26841FA0-909C-D8EF-1507-F2ADA7390E4D}"/>
              </a:ext>
            </a:extLst>
          </p:cNvPr>
          <p:cNvSpPr txBox="1"/>
          <p:nvPr/>
        </p:nvSpPr>
        <p:spPr>
          <a:xfrm>
            <a:off x="5948880" y="60648"/>
            <a:ext cx="6096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>
                <a:solidFill>
                  <a:srgbClr val="C55A11"/>
                </a:solidFill>
              </a:rPr>
              <a:t>Виробник:</a:t>
            </a:r>
          </a:p>
          <a:p>
            <a:pPr marL="342900" indent="-342900">
              <a:buFont typeface="+mj-lt"/>
              <a:buAutoNum type="arabicPeriod"/>
            </a:pPr>
            <a:r>
              <a:rPr lang="uk-UA" b="1" dirty="0">
                <a:solidFill>
                  <a:schemeClr val="tx2"/>
                </a:solidFill>
              </a:rPr>
              <a:t>при</a:t>
            </a:r>
            <a:r>
              <a:rPr lang="uk-UA" dirty="0">
                <a:solidFill>
                  <a:schemeClr val="tx2"/>
                </a:solidFill>
              </a:rPr>
              <a:t> </a:t>
            </a:r>
            <a:r>
              <a:rPr lang="uk-UA" b="1" dirty="0">
                <a:solidFill>
                  <a:schemeClr val="tx2"/>
                </a:solidFill>
              </a:rPr>
              <a:t>споживанні на  власні потреби </a:t>
            </a:r>
            <a:r>
              <a:rPr lang="uk-UA" dirty="0">
                <a:solidFill>
                  <a:schemeClr val="tx2"/>
                </a:solidFill>
              </a:rPr>
              <a:t>без</a:t>
            </a:r>
            <a:r>
              <a:rPr lang="uk-UA" b="1" dirty="0">
                <a:solidFill>
                  <a:schemeClr val="tx2"/>
                </a:solidFill>
              </a:rPr>
              <a:t> </a:t>
            </a:r>
            <a:r>
              <a:rPr lang="uk-UA" dirty="0">
                <a:solidFill>
                  <a:schemeClr val="tx2"/>
                </a:solidFill>
              </a:rPr>
              <a:t>видачі</a:t>
            </a:r>
            <a:r>
              <a:rPr lang="uk-UA" b="1" dirty="0">
                <a:solidFill>
                  <a:schemeClr val="tx2"/>
                </a:solidFill>
              </a:rPr>
              <a:t> </a:t>
            </a:r>
            <a:r>
              <a:rPr lang="uk-UA" dirty="0">
                <a:solidFill>
                  <a:schemeClr val="tx2"/>
                </a:solidFill>
              </a:rPr>
              <a:t>теплової енергії в тепломережу , здебільшого, буде закуповувати газ за </a:t>
            </a:r>
            <a:r>
              <a:rPr lang="uk-UA" b="1" dirty="0">
                <a:solidFill>
                  <a:schemeClr val="tx2"/>
                </a:solidFill>
              </a:rPr>
              <a:t>ринковою ціною</a:t>
            </a:r>
            <a:r>
              <a:rPr lang="uk-UA" dirty="0">
                <a:solidFill>
                  <a:schemeClr val="tx2"/>
                </a:solidFill>
              </a:rPr>
              <a:t>, визначеною постачальником.</a:t>
            </a:r>
          </a:p>
          <a:p>
            <a:pPr marL="342900" indent="-342900">
              <a:buFont typeface="+mj-lt"/>
              <a:buAutoNum type="arabicPeriod"/>
            </a:pPr>
            <a:r>
              <a:rPr lang="uk-UA" b="1" dirty="0">
                <a:solidFill>
                  <a:schemeClr val="tx2"/>
                </a:solidFill>
              </a:rPr>
              <a:t>при видачі теплової енергії </a:t>
            </a:r>
            <a:r>
              <a:rPr lang="uk-UA" dirty="0">
                <a:solidFill>
                  <a:schemeClr val="tx2"/>
                </a:solidFill>
              </a:rPr>
              <a:t>в тепломережу для подальшого постачання, має можливість  укласти договір з </a:t>
            </a:r>
            <a:r>
              <a:rPr lang="uk-UA" dirty="0">
                <a:solidFill>
                  <a:schemeClr val="accent2">
                    <a:lumMod val="75000"/>
                  </a:schemeClr>
                </a:solidFill>
              </a:rPr>
              <a:t>ТОВ «ГК «Нафтогаз </a:t>
            </a:r>
            <a:r>
              <a:rPr lang="uk-UA" dirty="0" err="1">
                <a:solidFill>
                  <a:schemeClr val="accent2">
                    <a:lumMod val="75000"/>
                  </a:schemeClr>
                </a:solidFill>
              </a:rPr>
              <a:t>Трейдинг</a:t>
            </a:r>
            <a:r>
              <a:rPr lang="uk-UA" dirty="0">
                <a:solidFill>
                  <a:schemeClr val="accent2">
                    <a:lumMod val="75000"/>
                  </a:schemeClr>
                </a:solidFill>
              </a:rPr>
              <a:t>»</a:t>
            </a:r>
            <a:r>
              <a:rPr lang="uk-UA" dirty="0">
                <a:solidFill>
                  <a:schemeClr val="tx2"/>
                </a:solidFill>
              </a:rPr>
              <a:t>,  договір постачання природного газу (при наявності такого суб’єкта у відповідному переліку Міненерго). </a:t>
            </a:r>
            <a:r>
              <a:rPr lang="en-US" dirty="0">
                <a:solidFill>
                  <a:schemeClr val="tx2"/>
                </a:solidFill>
              </a:rPr>
              <a:t/>
            </a:r>
            <a:br>
              <a:rPr lang="en-US" dirty="0">
                <a:solidFill>
                  <a:schemeClr val="tx2"/>
                </a:solidFill>
              </a:rPr>
            </a:br>
            <a:r>
              <a:rPr lang="uk-UA" b="1" dirty="0">
                <a:solidFill>
                  <a:schemeClr val="tx2"/>
                </a:solidFill>
              </a:rPr>
              <a:t>Ціна газу </a:t>
            </a:r>
            <a:r>
              <a:rPr lang="uk-UA" dirty="0">
                <a:solidFill>
                  <a:schemeClr val="tx2"/>
                </a:solidFill>
              </a:rPr>
              <a:t>за цим договором:</a:t>
            </a:r>
          </a:p>
          <a:p>
            <a:pPr marL="355600" indent="-190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uk-UA" dirty="0">
                <a:solidFill>
                  <a:schemeClr val="tx2"/>
                </a:solidFill>
              </a:rPr>
              <a:t>для ГПУ та ГТУ, які виробляють </a:t>
            </a:r>
            <a:r>
              <a:rPr lang="uk-UA" b="1" dirty="0">
                <a:solidFill>
                  <a:schemeClr val="accent2">
                    <a:lumMod val="75000"/>
                  </a:schemeClr>
                </a:solidFill>
              </a:rPr>
              <a:t>виключно електричну енергію  </a:t>
            </a:r>
            <a:r>
              <a:rPr lang="uk-UA" dirty="0">
                <a:solidFill>
                  <a:schemeClr val="tx2"/>
                </a:solidFill>
              </a:rPr>
              <a:t>становитиме</a:t>
            </a:r>
            <a:r>
              <a:rPr lang="uk-UA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uk-UA" b="1" dirty="0">
                <a:solidFill>
                  <a:schemeClr val="accent2">
                    <a:lumMod val="75000"/>
                  </a:schemeClr>
                </a:solidFill>
              </a:rPr>
              <a:t>14 000 грн </a:t>
            </a:r>
            <a:r>
              <a:rPr lang="uk-UA" dirty="0">
                <a:solidFill>
                  <a:schemeClr val="tx2"/>
                </a:solidFill>
              </a:rPr>
              <a:t>(з ПДВ) за </a:t>
            </a:r>
            <a:r>
              <a:rPr lang="uk-UA" b="1" dirty="0">
                <a:solidFill>
                  <a:schemeClr val="tx2"/>
                </a:solidFill>
              </a:rPr>
              <a:t>1000</a:t>
            </a:r>
            <a:r>
              <a:rPr lang="uk-UA" dirty="0">
                <a:solidFill>
                  <a:schemeClr val="tx2"/>
                </a:solidFill>
              </a:rPr>
              <a:t> куб. метрів газу,</a:t>
            </a:r>
          </a:p>
          <a:p>
            <a:pPr marL="355600" indent="-19050">
              <a:buFont typeface="Arial" panose="020B0604020202020204" pitchFamily="34" charset="0"/>
              <a:buChar char="•"/>
            </a:pPr>
            <a:r>
              <a:rPr lang="uk-UA" dirty="0">
                <a:solidFill>
                  <a:schemeClr val="tx2"/>
                </a:solidFill>
              </a:rPr>
              <a:t> для ГПУ та ГТУ, які виробляють </a:t>
            </a:r>
            <a:r>
              <a:rPr lang="uk-UA" b="1" dirty="0">
                <a:solidFill>
                  <a:schemeClr val="accent2">
                    <a:lumMod val="75000"/>
                  </a:schemeClr>
                </a:solidFill>
              </a:rPr>
              <a:t>електричну та теплову енергію</a:t>
            </a:r>
            <a:r>
              <a:rPr lang="uk-UA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uk-UA" dirty="0">
                <a:solidFill>
                  <a:schemeClr val="tx2"/>
                </a:solidFill>
              </a:rPr>
              <a:t>становитиме</a:t>
            </a:r>
            <a:r>
              <a:rPr lang="uk-UA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uk-UA" b="1" dirty="0">
                <a:solidFill>
                  <a:schemeClr val="accent2">
                    <a:lumMod val="75000"/>
                  </a:schemeClr>
                </a:solidFill>
              </a:rPr>
              <a:t>18 000 грн </a:t>
            </a:r>
            <a:r>
              <a:rPr lang="uk-UA" dirty="0">
                <a:solidFill>
                  <a:schemeClr val="tx2"/>
                </a:solidFill>
              </a:rPr>
              <a:t>(з ПДВ) за </a:t>
            </a:r>
            <a:r>
              <a:rPr lang="uk-UA" b="1" dirty="0">
                <a:solidFill>
                  <a:schemeClr val="tx2"/>
                </a:solidFill>
              </a:rPr>
              <a:t>1000</a:t>
            </a:r>
            <a:r>
              <a:rPr lang="uk-UA" dirty="0">
                <a:solidFill>
                  <a:schemeClr val="tx2"/>
                </a:solidFill>
              </a:rPr>
              <a:t> куб. метрів газу.</a:t>
            </a:r>
          </a:p>
          <a:p>
            <a:r>
              <a:rPr lang="uk-UA" dirty="0">
                <a:solidFill>
                  <a:schemeClr val="tx2"/>
                </a:solidFill>
              </a:rPr>
              <a:t>Зазначені умови діють з дати укладання договору до </a:t>
            </a:r>
            <a:r>
              <a:rPr lang="uk-UA" b="1" dirty="0">
                <a:solidFill>
                  <a:schemeClr val="tx2"/>
                </a:solidFill>
              </a:rPr>
              <a:t>31 жовтня 2025 року </a:t>
            </a:r>
            <a:r>
              <a:rPr lang="uk-UA" dirty="0">
                <a:solidFill>
                  <a:schemeClr val="tx2"/>
                </a:solidFill>
              </a:rPr>
              <a:t>(Постанова КМУ </a:t>
            </a:r>
            <a:r>
              <a:rPr lang="ru-RU" dirty="0">
                <a:solidFill>
                  <a:schemeClr val="tx2"/>
                </a:solidFill>
              </a:rPr>
              <a:t>від 28.03.2025 № 356</a:t>
            </a:r>
            <a:r>
              <a:rPr lang="uk-UA" dirty="0">
                <a:solidFill>
                  <a:schemeClr val="tx2"/>
                </a:solidFill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7995706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79D852-65E4-B46D-158B-160ED03472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3CD9D64-2EF9-F051-1CC4-7A89A497EACF}"/>
              </a:ext>
            </a:extLst>
          </p:cNvPr>
          <p:cNvSpPr txBox="1"/>
          <p:nvPr/>
        </p:nvSpPr>
        <p:spPr>
          <a:xfrm>
            <a:off x="1001014" y="1576876"/>
            <a:ext cx="6134631" cy="43783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chemeClr val="tx2"/>
                </a:solidFill>
              </a:rPr>
              <a:t>Термін розгляду заяви на приєднання </a:t>
            </a:r>
            <a:r>
              <a:rPr lang="uk-UA" sz="1600" b="1" dirty="0">
                <a:solidFill>
                  <a:schemeClr val="tx2"/>
                </a:solidFill>
              </a:rPr>
              <a:t>скорочено до 1 дня.</a:t>
            </a:r>
          </a:p>
          <a:p>
            <a:pPr marL="285750" indent="-285750" algn="just">
              <a:lnSpc>
                <a:spcPct val="125000"/>
              </a:lnSpc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2"/>
              </a:solidFill>
            </a:endParaRPr>
          </a:p>
          <a:p>
            <a:pPr marL="285750" indent="-285750" algn="just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chemeClr val="tx2"/>
                </a:solidFill>
              </a:rPr>
              <a:t>Термін надання проєкту договору на приєднання </a:t>
            </a:r>
            <a:r>
              <a:rPr lang="uk-UA" sz="1600" b="1" dirty="0">
                <a:solidFill>
                  <a:schemeClr val="tx2"/>
                </a:solidFill>
              </a:rPr>
              <a:t>скорочено до 1 дня.</a:t>
            </a:r>
          </a:p>
          <a:p>
            <a:pPr marL="285750" indent="-285750" algn="just">
              <a:lnSpc>
                <a:spcPct val="125000"/>
              </a:lnSpc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2"/>
              </a:solidFill>
            </a:endParaRPr>
          </a:p>
          <a:p>
            <a:pPr marL="285750" indent="-285750" algn="just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chemeClr val="tx2"/>
                </a:solidFill>
              </a:rPr>
              <a:t>Кількість документів для отримання послуги приєднання зменшено </a:t>
            </a:r>
            <a:r>
              <a:rPr lang="uk-UA" sz="1600" b="1" dirty="0">
                <a:solidFill>
                  <a:schemeClr val="tx2"/>
                </a:solidFill>
              </a:rPr>
              <a:t>(не потребується </a:t>
            </a:r>
            <a:r>
              <a:rPr lang="uk-UA" sz="1600" dirty="0">
                <a:solidFill>
                  <a:schemeClr val="tx2"/>
                </a:solidFill>
              </a:rPr>
              <a:t>копії документів, якими визначено право власності чи користування замовника на об’єкт (приміщення), та/або копію документа, що підтверджує право власності чи користування на земельну ділянку).</a:t>
            </a:r>
          </a:p>
          <a:p>
            <a:pPr marL="285750" indent="-285750" algn="just">
              <a:lnSpc>
                <a:spcPct val="125000"/>
              </a:lnSpc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2"/>
              </a:solidFill>
            </a:endParaRPr>
          </a:p>
          <a:p>
            <a:pPr marL="285750" indent="-285750" algn="just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2"/>
                </a:solidFill>
              </a:rPr>
              <a:t>Плата за приєднання </a:t>
            </a:r>
            <a:r>
              <a:rPr lang="uk-UA" sz="1600" dirty="0">
                <a:solidFill>
                  <a:schemeClr val="tx2"/>
                </a:solidFill>
              </a:rPr>
              <a:t>до теплових мереж </a:t>
            </a:r>
            <a:r>
              <a:rPr lang="uk-UA" sz="1600" b="1" dirty="0">
                <a:solidFill>
                  <a:schemeClr val="tx2"/>
                </a:solidFill>
              </a:rPr>
              <a:t>не стягується </a:t>
            </a:r>
            <a:r>
              <a:rPr lang="uk-UA" sz="1600" dirty="0">
                <a:solidFill>
                  <a:schemeClr val="tx2"/>
                </a:solidFill>
              </a:rPr>
              <a:t>за умови прийняття відповідним ОМС рішення про виділення коштів з місцевого бюджету для компенсації відповідних витрат.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917A4F-0EB0-4C01-ABAA-9157C9D82206}"/>
              </a:ext>
            </a:extLst>
          </p:cNvPr>
          <p:cNvSpPr txBox="1"/>
          <p:nvPr/>
        </p:nvSpPr>
        <p:spPr>
          <a:xfrm>
            <a:off x="1000130" y="131816"/>
            <a:ext cx="11191870" cy="830997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uk-UA" sz="2400" dirty="0">
                <a:solidFill>
                  <a:schemeClr val="bg1"/>
                </a:solidFill>
              </a:rPr>
              <a:t>Спрощення умов приєднання КГУ/ГПУ  до </a:t>
            </a:r>
            <a:r>
              <a:rPr lang="uk-UA" sz="2400" b="1" dirty="0">
                <a:solidFill>
                  <a:schemeClr val="bg1"/>
                </a:solidFill>
              </a:rPr>
              <a:t>теплових мереж</a:t>
            </a:r>
          </a:p>
          <a:p>
            <a:pPr algn="just"/>
            <a:r>
              <a:rPr lang="uk-UA" sz="2400" dirty="0">
                <a:solidFill>
                  <a:schemeClr val="bg1"/>
                </a:solidFill>
              </a:rPr>
              <a:t>(</a:t>
            </a:r>
            <a:r>
              <a:rPr lang="uk-UA" sz="24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Постанова НКРЕКП від 30.04.2024 №832</a:t>
            </a:r>
            <a:r>
              <a:rPr lang="uk-UA" sz="2400" dirty="0">
                <a:solidFill>
                  <a:schemeClr val="bg1"/>
                </a:solidFill>
              </a:rPr>
              <a:t>)</a:t>
            </a:r>
          </a:p>
        </p:txBody>
      </p:sp>
      <p:pic>
        <p:nvPicPr>
          <p:cNvPr id="6" name="Рисунок 5" descr="Зображення, що містить одежа, мультфільм, знімок екрана, зелений&#10;&#10;Вміст, створений ШІ, може бути неправильним.">
            <a:extLst>
              <a:ext uri="{FF2B5EF4-FFF2-40B4-BE49-F238E27FC236}">
                <a16:creationId xmlns:a16="http://schemas.microsoft.com/office/drawing/2014/main" id="{515B0E80-BA70-1151-E754-CBA565A1A2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4" r="14229"/>
          <a:stretch/>
        </p:blipFill>
        <p:spPr>
          <a:xfrm>
            <a:off x="7287161" y="-381000"/>
            <a:ext cx="4903955" cy="78867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A0A64EF-D615-5D53-E2BA-E04E78146B02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16200000">
            <a:off x="-2942299" y="2943188"/>
            <a:ext cx="6896100" cy="1009724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55642847-824A-E2FF-D5AD-8466C8847328}"/>
              </a:ext>
            </a:extLst>
          </p:cNvPr>
          <p:cNvSpPr txBox="1"/>
          <p:nvPr/>
        </p:nvSpPr>
        <p:spPr>
          <a:xfrm rot="16200000">
            <a:off x="-5678274" y="236227"/>
            <a:ext cx="12192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500" b="1" cap="all" dirty="0">
                <a:solidFill>
                  <a:schemeClr val="bg1"/>
                </a:solidFill>
              </a:rPr>
              <a:t>Спрощення умов Підключення КГУ/ГПУ</a:t>
            </a:r>
            <a:endParaRPr lang="en-US" sz="2500" b="1" cap="all" dirty="0">
              <a:solidFill>
                <a:schemeClr val="bg1"/>
              </a:solidFill>
            </a:endParaRPr>
          </a:p>
          <a:p>
            <a:r>
              <a:rPr lang="uk-UA" sz="2500" b="1" cap="all" dirty="0">
                <a:solidFill>
                  <a:schemeClr val="bg1"/>
                </a:solidFill>
              </a:rPr>
              <a:t> до теплових мереж</a:t>
            </a:r>
          </a:p>
        </p:txBody>
      </p:sp>
    </p:spTree>
    <p:extLst>
      <p:ext uri="{BB962C8B-B14F-4D97-AF65-F5344CB8AC3E}">
        <p14:creationId xmlns:p14="http://schemas.microsoft.com/office/powerpoint/2010/main" val="3486342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5293A6-AA64-EFAF-8892-020E4EF841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4C7BF03-9A47-1139-E118-F9D84388F921}"/>
              </a:ext>
            </a:extLst>
          </p:cNvPr>
          <p:cNvSpPr txBox="1"/>
          <p:nvPr/>
        </p:nvSpPr>
        <p:spPr>
          <a:xfrm>
            <a:off x="895350" y="6347222"/>
            <a:ext cx="11296650" cy="510778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ВСІ ЗІБРАНІ КОШТИ ПЕРЕДАЮТЬСЯ НА ЗБРОЙНІ СИЛИ УКРАЇНИ</a:t>
            </a:r>
            <a:endParaRPr lang="uk-UA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67A36C1-EEF8-5749-2A1C-FD92DF35D00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16200000">
            <a:off x="-2943188" y="2943188"/>
            <a:ext cx="6896100" cy="1009724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F6373762-8E8B-0EDE-014F-74ED405F1B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1686" y="970198"/>
            <a:ext cx="3747563" cy="37475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6BCDDC0-1623-98B0-7D71-8598349031A7}"/>
              </a:ext>
            </a:extLst>
          </p:cNvPr>
          <p:cNvSpPr txBox="1"/>
          <p:nvPr/>
        </p:nvSpPr>
        <p:spPr>
          <a:xfrm rot="16200000">
            <a:off x="-3800230" y="2313055"/>
            <a:ext cx="8381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cap="all" dirty="0">
                <a:solidFill>
                  <a:schemeClr val="bg1"/>
                </a:solidFill>
              </a:rPr>
              <a:t>Отримання консультаційних Послуг з</a:t>
            </a:r>
          </a:p>
          <a:p>
            <a:r>
              <a:rPr lang="uk-UA" sz="2000" b="1" cap="all" dirty="0">
                <a:solidFill>
                  <a:schemeClr val="bg1"/>
                </a:solidFill>
              </a:rPr>
              <a:t>приєднання ГПУ/КГУ та реалізації електричної енергії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5950E05-12B4-B9C0-015A-636B18266AEE}"/>
              </a:ext>
            </a:extLst>
          </p:cNvPr>
          <p:cNvSpPr txBox="1"/>
          <p:nvPr/>
        </p:nvSpPr>
        <p:spPr>
          <a:xfrm>
            <a:off x="1009725" y="276709"/>
            <a:ext cx="11157546" cy="91940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uk-UA" sz="2400" b="1" dirty="0"/>
              <a:t>АТ «Оператор ринку» </a:t>
            </a:r>
            <a:r>
              <a:rPr lang="uk-UA" sz="2400" dirty="0"/>
              <a:t>надає інформаційні послуги з приєднання </a:t>
            </a:r>
            <a:r>
              <a:rPr lang="uk-UA" sz="2400" dirty="0" err="1"/>
              <a:t>газопоршневих</a:t>
            </a:r>
            <a:r>
              <a:rPr lang="uk-UA" sz="2400" dirty="0"/>
              <a:t> та </a:t>
            </a:r>
            <a:r>
              <a:rPr lang="uk-UA" sz="2400" dirty="0" err="1"/>
              <a:t>когенераційних</a:t>
            </a:r>
            <a:r>
              <a:rPr lang="uk-UA" sz="2400" dirty="0"/>
              <a:t> установок  та консультації щодо роботи ринку електричної енергії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97B8AF5-B299-6F6E-7390-7CC9CE3171D4}"/>
              </a:ext>
            </a:extLst>
          </p:cNvPr>
          <p:cNvSpPr txBox="1"/>
          <p:nvPr/>
        </p:nvSpPr>
        <p:spPr>
          <a:xfrm>
            <a:off x="8745243" y="3988200"/>
            <a:ext cx="33412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/>
              <a:t>Детальна інформація та календар консультацій – </a:t>
            </a:r>
            <a:r>
              <a:rPr lang="en-US" sz="1600" u="sng" dirty="0">
                <a:hlinkClick r:id="rId5"/>
              </a:rPr>
              <a:t>ikp.oree.com.ua</a:t>
            </a:r>
            <a:endParaRPr lang="uk-UA" sz="1600" u="sng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05E08F8-4CD8-95C2-045B-BC6B5F515FFC}"/>
              </a:ext>
            </a:extLst>
          </p:cNvPr>
          <p:cNvSpPr txBox="1"/>
          <p:nvPr/>
        </p:nvSpPr>
        <p:spPr>
          <a:xfrm>
            <a:off x="8761003" y="5163159"/>
            <a:ext cx="296586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400" dirty="0"/>
              <a:t>Консультації та відповіді на питання: </a:t>
            </a:r>
            <a:r>
              <a:rPr lang="uk-UA" sz="1400" dirty="0">
                <a:solidFill>
                  <a:schemeClr val="accent6">
                    <a:lumMod val="50000"/>
                  </a:schemeClr>
                </a:solidFill>
              </a:rPr>
              <a:t>(044) 205-01-91</a:t>
            </a:r>
            <a:r>
              <a:rPr lang="en-US" sz="1400" dirty="0"/>
              <a:t>| </a:t>
            </a:r>
            <a:r>
              <a:rPr lang="en-US" sz="1400" dirty="0">
                <a:solidFill>
                  <a:schemeClr val="accent6">
                    <a:lumMod val="50000"/>
                  </a:schemeClr>
                </a:solidFill>
              </a:rPr>
              <a:t>(044) 205-01-26</a:t>
            </a:r>
          </a:p>
          <a:p>
            <a:r>
              <a:rPr lang="en-US" sz="1400" dirty="0"/>
              <a:t>e-mail</a:t>
            </a:r>
            <a:r>
              <a:rPr lang="uk-UA" sz="1400" dirty="0"/>
              <a:t>: </a:t>
            </a:r>
            <a:r>
              <a:rPr lang="en-US" sz="1400" dirty="0">
                <a:solidFill>
                  <a:schemeClr val="accent6">
                    <a:lumMod val="50000"/>
                  </a:schemeClr>
                </a:solidFill>
              </a:rPr>
              <a:t>daree@oree.com.ua</a:t>
            </a:r>
            <a:endParaRPr lang="uk-UA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B338B90-9ABE-E976-0109-CFBA16E554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4454" y="1413452"/>
            <a:ext cx="7514164" cy="4438723"/>
          </a:xfrm>
          <a:prstGeom prst="rect">
            <a:avLst/>
          </a:prstGeom>
        </p:spPr>
      </p:pic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561EF452-FFC5-7228-B8D9-24FAD80027A8}"/>
              </a:ext>
            </a:extLst>
          </p:cNvPr>
          <p:cNvSpPr/>
          <p:nvPr/>
        </p:nvSpPr>
        <p:spPr>
          <a:xfrm>
            <a:off x="1252459" y="4628450"/>
            <a:ext cx="3539077" cy="13234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9150972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870</Words>
  <Application>Microsoft Office PowerPoint</Application>
  <PresentationFormat>Широкий екран</PresentationFormat>
  <Paragraphs>97</Paragraphs>
  <Slides>8</Slides>
  <Notes>7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Тема Office</vt:lpstr>
      <vt:lpstr>Приєднання Газопоршневих та Когенераційних установок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Приєднання Газопоршневих та Когенераційних установок</dc:title>
  <dc:creator>Admin</dc:creator>
  <cp:lastModifiedBy>Admin</cp:lastModifiedBy>
  <cp:revision>5</cp:revision>
  <dcterms:created xsi:type="dcterms:W3CDTF">2025-05-09T05:31:51Z</dcterms:created>
  <dcterms:modified xsi:type="dcterms:W3CDTF">2025-05-09T11:09:06Z</dcterms:modified>
</cp:coreProperties>
</file>