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06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71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0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1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3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41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38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22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91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65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0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9FE1-6329-45CC-AC87-18C4254B72B7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B4C3-C74B-4877-98F4-B95D6ADE4D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64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0664176564@gmail.com" TargetMode="External"/><Relationship Id="rId2" Type="http://schemas.openxmlformats.org/officeDocument/2006/relationships/hyperlink" Target="mailto:Sklochko@lanoil.com.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255" y="1"/>
            <a:ext cx="11649205" cy="717217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базі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Jenbacher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JMC 420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«Лан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Оіл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63255" y="864525"/>
            <a:ext cx="4665945" cy="5461119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«Лан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Оіл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оснащена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жаротрубним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теплообмінником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підприємства.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спроєктована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газу,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МВт/год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корегування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модернізацію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Jenbacher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JMC 420 GS-B.L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жаротрубний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теплообмінник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утилізаційний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котел)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BOSCH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864525"/>
            <a:ext cx="6843560" cy="513795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168899" y="6002478"/>
            <a:ext cx="6843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NewRomanPS-BoldItalicMT"/>
              </a:rPr>
              <a:t>Фото - завершеного об’єкту будівництва </a:t>
            </a:r>
            <a:r>
              <a:rPr lang="uk-UA" sz="1600" b="1" i="1" dirty="0" err="1" smtClean="0">
                <a:latin typeface="TimesNewRomanPS-BoldItalicMT"/>
              </a:rPr>
              <a:t>когенераційна</a:t>
            </a:r>
            <a:r>
              <a:rPr lang="uk-UA" sz="1600" b="1" i="1" dirty="0" smtClean="0">
                <a:latin typeface="TimesNewRomanPS-BoldItalicMT"/>
              </a:rPr>
              <a:t> установка.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639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1374" y="91441"/>
            <a:ext cx="5170515" cy="814646"/>
          </a:xfrm>
        </p:spPr>
        <p:txBody>
          <a:bodyPr>
            <a:norm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Jenbacher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JMC 420 GS-B.L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57766"/>
              </p:ext>
            </p:extLst>
          </p:nvPr>
        </p:nvGraphicFramePr>
        <p:xfrm>
          <a:off x="6966064" y="1179123"/>
          <a:ext cx="5045825" cy="3208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4416">
                  <a:extLst>
                    <a:ext uri="{9D8B030D-6E8A-4147-A177-3AD203B41FA5}">
                      <a16:colId xmlns:a16="http://schemas.microsoft.com/office/drawing/2014/main" val="3862981125"/>
                    </a:ext>
                  </a:extLst>
                </a:gridCol>
                <a:gridCol w="435099">
                  <a:extLst>
                    <a:ext uri="{9D8B030D-6E8A-4147-A177-3AD203B41FA5}">
                      <a16:colId xmlns:a16="http://schemas.microsoft.com/office/drawing/2014/main" val="2447750272"/>
                    </a:ext>
                  </a:extLst>
                </a:gridCol>
                <a:gridCol w="691762">
                  <a:extLst>
                    <a:ext uri="{9D8B030D-6E8A-4147-A177-3AD203B41FA5}">
                      <a16:colId xmlns:a16="http://schemas.microsoft.com/office/drawing/2014/main" val="497529719"/>
                    </a:ext>
                  </a:extLst>
                </a:gridCol>
                <a:gridCol w="692274">
                  <a:extLst>
                    <a:ext uri="{9D8B030D-6E8A-4147-A177-3AD203B41FA5}">
                      <a16:colId xmlns:a16="http://schemas.microsoft.com/office/drawing/2014/main" val="2989468132"/>
                    </a:ext>
                  </a:extLst>
                </a:gridCol>
                <a:gridCol w="692274">
                  <a:extLst>
                    <a:ext uri="{9D8B030D-6E8A-4147-A177-3AD203B41FA5}">
                      <a16:colId xmlns:a16="http://schemas.microsoft.com/office/drawing/2014/main" val="112258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06543"/>
                  </a:ext>
                </a:extLst>
              </a:tr>
              <a:tr h="2368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Підведена енергія палива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кВт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3.539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2.727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1.914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24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Витрата газу (природній газ)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</a:t>
                      </a:r>
                      <a:r>
                        <a:rPr lang="uk-UA" sz="1000" baseline="30000">
                          <a:effectLst/>
                        </a:rPr>
                        <a:t>3</a:t>
                      </a:r>
                      <a:r>
                        <a:rPr lang="uk-UA" sz="1000">
                          <a:effectLst/>
                        </a:rPr>
                        <a:t>/г.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373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94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Витрата газу (біо. газ)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</a:t>
                      </a:r>
                      <a:r>
                        <a:rPr lang="uk-UA" sz="1000" baseline="30000">
                          <a:effectLst/>
                        </a:rPr>
                        <a:t>3</a:t>
                      </a:r>
                      <a:r>
                        <a:rPr lang="uk-UA" sz="1000">
                          <a:effectLst/>
                        </a:rPr>
                        <a:t>/г.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545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383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649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Електрична вихідна потужність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кВт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1.498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1.123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745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01258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90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Корисна теплова енергія (водяна сорочка, масло 1-й контур інтеркулера)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кВт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939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496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210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Електричний ККД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42.3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41.2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38.9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205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Тепловий ККД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26.5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26.0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25.9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05621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Контур гарячої води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09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Температура подача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effectLst/>
                        </a:rPr>
                        <a:t>0</a:t>
                      </a:r>
                      <a:r>
                        <a:rPr lang="uk-UA" sz="1000">
                          <a:effectLst/>
                        </a:rPr>
                        <a:t>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85.1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80.6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600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Температура повернення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effectLst/>
                        </a:rPr>
                        <a:t>0</a:t>
                      </a:r>
                      <a:r>
                        <a:rPr lang="uk-UA" sz="1000">
                          <a:effectLst/>
                        </a:rPr>
                        <a:t>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854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Витрата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</a:t>
                      </a:r>
                      <a:r>
                        <a:rPr lang="uk-UA" sz="1000" baseline="30000">
                          <a:effectLst/>
                        </a:rPr>
                        <a:t>3</a:t>
                      </a:r>
                      <a:r>
                        <a:rPr lang="uk-UA" sz="1000">
                          <a:effectLst/>
                        </a:rPr>
                        <a:t>/г.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40.3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182422"/>
                  </a:ext>
                </a:extLst>
              </a:tr>
            </a:tbl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141962" y="318333"/>
            <a:ext cx="61673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Специфікація обладнання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когенераційна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Jenbacher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JMC 420 GS-B.L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0321"/>
              </p:ext>
            </p:extLst>
          </p:nvPr>
        </p:nvGraphicFramePr>
        <p:xfrm>
          <a:off x="332859" y="1179123"/>
          <a:ext cx="6272637" cy="4353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071">
                  <a:extLst>
                    <a:ext uri="{9D8B030D-6E8A-4147-A177-3AD203B41FA5}">
                      <a16:colId xmlns:a16="http://schemas.microsoft.com/office/drawing/2014/main" val="2707538340"/>
                    </a:ext>
                  </a:extLst>
                </a:gridCol>
                <a:gridCol w="806599">
                  <a:extLst>
                    <a:ext uri="{9D8B030D-6E8A-4147-A177-3AD203B41FA5}">
                      <a16:colId xmlns:a16="http://schemas.microsoft.com/office/drawing/2014/main" val="4005389110"/>
                    </a:ext>
                  </a:extLst>
                </a:gridCol>
                <a:gridCol w="805967">
                  <a:extLst>
                    <a:ext uri="{9D8B030D-6E8A-4147-A177-3AD203B41FA5}">
                      <a16:colId xmlns:a16="http://schemas.microsoft.com/office/drawing/2014/main" val="1544756173"/>
                    </a:ext>
                  </a:extLst>
                </a:gridCol>
              </a:tblGrid>
              <a:tr h="322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Найменування позицій поставки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Од. виміру.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Кількість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2226460178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k-UA" sz="1000">
                          <a:effectLst/>
                        </a:rPr>
                        <a:t>Когенераційна установка Jenbacher JMC 420 GS-B.L у складі: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компл.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4094151125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Двигун J 420 GS-В25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3288622795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930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Витрата палива при теплотворній здатності палива LHV=5 кВт*г/нм3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Нм3/год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708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1427100803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930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Витрата палива при теплотворній здатності палива LHV=9,5 кВт*г/нм3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Нм3/год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373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3977176926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Генератор (0,4 кВ, 50 Гц)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2477801105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Газовий тракт 120 – 200 мбар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компл.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4246825484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930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Режим роботи параллельно з мережею та острівний режим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281397617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Регулятор тиску газу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3452004852"/>
                  </a:ext>
                </a:extLst>
              </a:tr>
              <a:tr h="425804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Суха градирня системи охолодження двигуна</a:t>
                      </a:r>
                      <a:endParaRPr lang="uk-U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(контур охолодження контуру інтеркулера, контуру охолодження двигуна)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компл.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3049634071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Теплообмінник охолодження контуру двигуна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4175971447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Насос охолодження контуру інтеркулера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3600635671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Насос охолодження контуру двигуна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172590814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Клапан термостатичний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1975553832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Акумулятори стартові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2384756454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Шафа керування DIA.NE XT4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компл.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621562305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Система віддаленого керування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918488634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Труба вихлопних газів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компл.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89187296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Глушник вихлопних газів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1379917387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Автоматична система поповнення мастила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компл.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972120232"/>
                  </a:ext>
                </a:extLst>
              </a:tr>
              <a:tr h="189639">
                <a:tc>
                  <a:txBody>
                    <a:bodyPr/>
                    <a:lstStyle/>
                    <a:p>
                      <a:pPr indent="1841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- Бак оливи 800 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шт.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70" marR="68270" marT="0" marB="0" anchor="ctr"/>
                </a:tc>
                <a:extLst>
                  <a:ext uri="{0D108BD9-81ED-4DB2-BD59-A6C34878D82A}">
                    <a16:rowId xmlns:a16="http://schemas.microsoft.com/office/drawing/2014/main" val="163764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0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04874"/>
          </a:xfrm>
        </p:spPr>
        <p:txBody>
          <a:bodyPr>
            <a:norm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 потужність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Jenbacher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JMC 420 GS-B.L в номіналі становить 939 кВт. Встановлений паровий модуля забезпечує генерацію перегрітої пари з параметрами: (тиск12 бар в кількості до 0.88 тони на годину). </a:t>
            </a:r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1019176"/>
            <a:ext cx="5361181" cy="45205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38" y="1019175"/>
            <a:ext cx="5902038" cy="452056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24477" y="5813086"/>
            <a:ext cx="1144609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-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жаротрубний паровий теплообмінник (утилізаційний котел) BOSCH HRSB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 схема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Jenbacher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JMC 420 GS-B.L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6600" y="1428234"/>
            <a:ext cx="10325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93888"/>
              </p:ext>
            </p:extLst>
          </p:nvPr>
        </p:nvGraphicFramePr>
        <p:xfrm>
          <a:off x="5629274" y="635000"/>
          <a:ext cx="6462505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3" imgW="8343770" imgH="8286596" progId="Visio.Drawing.15">
                  <p:embed/>
                </p:oleObj>
              </mc:Choice>
              <mc:Fallback>
                <p:oleObj name="Visio" r:id="rId3" imgW="8343770" imgH="828659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4" y="635000"/>
                        <a:ext cx="6462505" cy="559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5876409"/>
            <a:ext cx="10325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50863" y="1219200"/>
            <a:ext cx="48593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тепловій схемі зображено роботу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когенераційної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на базі двигуна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JMC 420GS-BL.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від димових газів утилізується в жаротрубному теплообміннику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BOSCH HRSB,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забезпечує генерацію перегрітої пари з параметрами: тиск 12 бар, до 0,88 тони на годину. Також відбір тепла відбувається через контури охолодження двигуна — масла,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тосолу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інтеркулера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Низькотемпературний контур може бути ефективно використаний для підігріву води в системах гарячого водопостачання, технологічного підігріву або опалення, що підвищує загальний ККД установки та забезпечує енергоефективність проекту.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913820"/>
              </p:ext>
            </p:extLst>
          </p:nvPr>
        </p:nvGraphicFramePr>
        <p:xfrm>
          <a:off x="660400" y="801728"/>
          <a:ext cx="8445500" cy="192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465">
                  <a:extLst>
                    <a:ext uri="{9D8B030D-6E8A-4147-A177-3AD203B41FA5}">
                      <a16:colId xmlns:a16="http://schemas.microsoft.com/office/drawing/2014/main" val="2413839681"/>
                    </a:ext>
                  </a:extLst>
                </a:gridCol>
                <a:gridCol w="7169035">
                  <a:extLst>
                    <a:ext uri="{9D8B030D-6E8A-4147-A177-3AD203B41FA5}">
                      <a16:colId xmlns:a16="http://schemas.microsoft.com/office/drawing/2014/main" val="3184778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Етапи реалізації проекту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985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Проектні роботи (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двостадійне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проходження експертизи). 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522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 дозволу на проведення будівельних робіт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516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 будівельно монтажних робіт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915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Пусконалагоджувальні роти та навчання персоналу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18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 дозволу на експлуатацію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0057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280202"/>
            <a:ext cx="10515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реалізованого проекту: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забезпечено автономності підприємства;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зменшено споживання теплової енергії завдяки утилізації димових газів;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забезпечено гнучкість енергопостачання та знижено експлуатаційні витрати.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alt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 проекту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Радник керівника ТОВ «Лан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Оіл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	 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			</a:t>
            </a:r>
            <a:r>
              <a:rPr lang="ru-RU" alt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Сергій Клочко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Tel:                                                                                  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+38(066)417 65 64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Mail: 					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uk-UA" alt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Sklochko@lanoil.com.ua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								</a:t>
            </a:r>
            <a:r>
              <a:rPr kumimoji="0" lang="uk-UA" alt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S0664176564@gmail.com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60400" y="278654"/>
            <a:ext cx="3200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етапи реалізації проекту: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8328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699</Words>
  <Application>Microsoft Office PowerPoint</Application>
  <PresentationFormat>Широкий екран</PresentationFormat>
  <Paragraphs>160</Paragraphs>
  <Slides>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TimesNewRomanPS-BoldItalicMT</vt:lpstr>
      <vt:lpstr>Тема Office</vt:lpstr>
      <vt:lpstr>Креслення Microsoft Visio</vt:lpstr>
      <vt:lpstr>Проєкт когенерація на базі Jenbacher JMC 420 ТОВ «Лан Оіл»</vt:lpstr>
      <vt:lpstr>Технічні дані когенераційна установка Jenbacher JMC 420 GS-B.L</vt:lpstr>
      <vt:lpstr>Теплова потужність когенераційної установка Jenbacher JMC 420 GS-B.L в номіналі становить 939 кВт. Встановлений паровий модуля забезпечує генерацію перегрітої пари з параметрами: (тиск12 бар в кількості до 0.88 тони на годину). </vt:lpstr>
      <vt:lpstr>Теплова схема когенераційна установка Jenbacher JMC 420 GS-B.L  </vt:lpstr>
      <vt:lpstr>Результати реалізованого проекту: забезпечено автономності підприємства; зменшено споживання теплової енергії завдяки утилізації димових газів; забезпечено гнучкість енергопостачання та знижено експлуатаційні витрати.   ДЯКУЮ ЗА УВАГУ!  Керівник проекту Радник керівника ТОВ «Лан Оіл»                            Сергій Клочко Tel:                                                                                                  +38(066)417 65 64 Mail:                                                  Sklochko@lanoil.com.ua                          S0664176564@gmail.com </vt:lpstr>
    </vt:vector>
  </TitlesOfParts>
  <Company>KGNG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когенерація на базі Jenbacher JMC 420 ТОВ «Лан Оіл»</dc:title>
  <dc:creator>Клочко Сергій</dc:creator>
  <cp:lastModifiedBy>Клочко Сергій</cp:lastModifiedBy>
  <cp:revision>5</cp:revision>
  <dcterms:created xsi:type="dcterms:W3CDTF">2025-05-12T07:41:58Z</dcterms:created>
  <dcterms:modified xsi:type="dcterms:W3CDTF">2025-05-12T08:15:29Z</dcterms:modified>
</cp:coreProperties>
</file>