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2D5_76E755F2.xml" ContentType="application/vnd.ms-powerpoint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15"/>
  </p:notesMasterIdLst>
  <p:sldIdLst>
    <p:sldId id="256" r:id="rId4"/>
    <p:sldId id="267" r:id="rId5"/>
    <p:sldId id="725" r:id="rId6"/>
    <p:sldId id="727" r:id="rId7"/>
    <p:sldId id="672" r:id="rId8"/>
    <p:sldId id="402" r:id="rId9"/>
    <p:sldId id="685" r:id="rId10"/>
    <p:sldId id="728" r:id="rId11"/>
    <p:sldId id="729" r:id="rId12"/>
    <p:sldId id="671" r:id="rId13"/>
    <p:sldId id="65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551" userDrawn="1">
          <p15:clr>
            <a:srgbClr val="A4A3A4"/>
          </p15:clr>
        </p15:guide>
        <p15:guide id="2" orient="horz" pos="686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E70C82C-A51B-B89C-6C3F-F9C30DB42A16}" name="Kseniia Supruniuk" initials="KS" userId="S::kseniia.supruniuk@undp.org::d6221615-1721-4b7e-a4bb-cc78ed71d03c" providerId="AD"/>
  <p188:author id="{2D31C34E-5869-43E9-EFC2-60D9CFDA06E2}" name="Sergii Novosolov" initials="SN" userId="S::sergii.novosolov@undp.org::2b3aea24-0303-418c-87a3-341a5fb6053b" providerId="AD"/>
  <p188:author id="{FDCE0976-D64B-A475-91C9-36B114799090}" name="Roman Shakhmatenko" initials="RS" userId="S::roman.shakhmatenko@undp.org::4f291c80-26ab-4980-b9b1-8302516662db" providerId="AD"/>
  <p188:author id="{21637D98-BA4B-1322-CDFB-73D7B8E768B0}" name="Nataliia Kovb" initials="NK" userId="S::nataliia.kovb@undp.org::4ea807ee-92d8-4122-86b1-05db3a11d82b" providerId="AD"/>
  <p188:author id="{8C260DF9-03CA-902E-07FE-D4974BF71749}" name="Anastasia Vuico" initials="AV" userId="S::anastasia.vuico@undp.org::f57900fd-e668-4818-aaba-f43b54c9ade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65A1"/>
    <a:srgbClr val="FFFBEF"/>
    <a:srgbClr val="E2F0FF"/>
    <a:srgbClr val="FFFFFF"/>
    <a:srgbClr val="DDE9FB"/>
    <a:srgbClr val="E83418"/>
    <a:srgbClr val="155489"/>
    <a:srgbClr val="F8F8F8"/>
    <a:srgbClr val="D1DDED"/>
    <a:srgbClr val="E4E4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9"/>
    <p:restoredTop sz="94655"/>
  </p:normalViewPr>
  <p:slideViewPr>
    <p:cSldViewPr snapToGrid="0">
      <p:cViewPr varScale="1">
        <p:scale>
          <a:sx n="70" d="100"/>
          <a:sy n="70" d="100"/>
        </p:scale>
        <p:origin x="460" y="52"/>
      </p:cViewPr>
      <p:guideLst>
        <p:guide pos="551"/>
        <p:guide orient="horz" pos="68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 /><Relationship Id="rId13" Type="http://schemas.openxmlformats.org/officeDocument/2006/relationships/slide" Target="slides/slide10.xml" /><Relationship Id="rId18" Type="http://schemas.openxmlformats.org/officeDocument/2006/relationships/theme" Target="theme/theme1.xml" /><Relationship Id="rId3" Type="http://schemas.openxmlformats.org/officeDocument/2006/relationships/slideMaster" Target="slideMasters/slideMaster1.xml" /><Relationship Id="rId7" Type="http://schemas.openxmlformats.org/officeDocument/2006/relationships/slide" Target="slides/slide4.xml" /><Relationship Id="rId12" Type="http://schemas.openxmlformats.org/officeDocument/2006/relationships/slide" Target="slides/slide9.xml" /><Relationship Id="rId17" Type="http://schemas.openxmlformats.org/officeDocument/2006/relationships/viewProps" Target="viewProps.xml" /><Relationship Id="rId2" Type="http://schemas.openxmlformats.org/officeDocument/2006/relationships/customXml" Target="../customXml/item2.xml" /><Relationship Id="rId16" Type="http://schemas.openxmlformats.org/officeDocument/2006/relationships/presProps" Target="presProps.xml" /><Relationship Id="rId20" Type="http://schemas.microsoft.com/office/2018/10/relationships/authors" Target="authors.xml" /><Relationship Id="rId1" Type="http://schemas.openxmlformats.org/officeDocument/2006/relationships/customXml" Target="../customXml/item1.xml" /><Relationship Id="rId6" Type="http://schemas.openxmlformats.org/officeDocument/2006/relationships/slide" Target="slides/slide3.xml" /><Relationship Id="rId11" Type="http://schemas.openxmlformats.org/officeDocument/2006/relationships/slide" Target="slides/slide8.xml" /><Relationship Id="rId5" Type="http://schemas.openxmlformats.org/officeDocument/2006/relationships/slide" Target="slides/slide2.xml" /><Relationship Id="rId15" Type="http://schemas.openxmlformats.org/officeDocument/2006/relationships/notesMaster" Target="notesMasters/notesMaster1.xml" /><Relationship Id="rId10" Type="http://schemas.openxmlformats.org/officeDocument/2006/relationships/slide" Target="slides/slide7.xml" /><Relationship Id="rId19" Type="http://schemas.openxmlformats.org/officeDocument/2006/relationships/tableStyles" Target="tableStyles.xml" /><Relationship Id="rId4" Type="http://schemas.openxmlformats.org/officeDocument/2006/relationships/slide" Target="slides/slide1.xml" /><Relationship Id="rId9" Type="http://schemas.openxmlformats.org/officeDocument/2006/relationships/slide" Target="slides/slide6.xml" /><Relationship Id="rId14" Type="http://schemas.openxmlformats.org/officeDocument/2006/relationships/slide" Target="slides/slide11.xml" /></Relationships>
</file>

<file path=ppt/comments/modernComment_2D5_76E755F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46806BE-0B49-4F8B-A569-8E7D00F2ACF4}" authorId="{8C260DF9-03CA-902E-07FE-D4974BF71749}" status="resolved" created="2025-05-11T08:16:08.915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994872306" sldId="725"/>
      <ac:spMk id="23" creationId="{E277B3F5-2E5A-705B-2ACD-07FA43FF5775}"/>
      <ac:txMk cp="0" len="38">
        <ac:context len="39" hash="2410844734"/>
      </ac:txMk>
    </ac:txMkLst>
    <p188:pos x="2946180" y="296243"/>
    <p188:txBody>
      <a:bodyPr/>
      <a:lstStyle/>
      <a:p>
        <a:r>
          <a:rPr lang="en-US"/>
          <a:t>Тут простав, пліз, щоб було рівно в рядок.
бо в мене не вийшло((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A707A2-AF67-458E-B223-4FECD86FE1C6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15BF70-B073-4C75-8270-95D4135B83A0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829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BFF05-EAC6-4C6E-8234-0E94E3F018B0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48426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6B05A-DFF6-4459-F361-0ACEBC296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D5CAFB-9DBA-2872-B88C-4933DF8AE0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2DAF62-F51F-E96C-9F1D-688EFE10F0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B5F03-266C-9A5E-F421-0B6B0AD6C3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7CE10-F5C6-4162-8E10-C75BACF56868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1039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34412-6824-1EF3-7F1A-A54799BEF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902226-85CB-F67F-101B-BB2B712D37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D47B75-47DF-B460-AF7A-EE8359654C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68CC78-80CF-A1AF-F846-62A5304D9B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EEB2C-E50A-472F-9DD8-F8C81D00EC4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664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430D5-89C3-E676-092A-43E634C2E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542DE7-D3BA-A50F-4DA6-8CF840F1FE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46F712-6C45-AACC-3DB9-281162B9A2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C2D7B-9C0B-E0C7-1C8F-5F828934D5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EEB2C-E50A-472F-9DD8-F8C81D00EC4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425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EEB2C-E50A-472F-9DD8-F8C81D00EC4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16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15BF70-B073-4C75-8270-95D4135B83A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599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7D310-4F10-40CA-86DF-95B88646E3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6994FC-83D5-82B0-0591-0C3D1959D3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CC7A7D-4387-DE5D-5724-F7C9CBB25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AE21B-4DB9-4747-B97C-0DB421DC7E9F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2043EB-07D1-3B5D-B2FE-355CB2D60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1BEFC-24FD-4D0C-88FF-ECAE3E3C2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3618E-B713-4E99-A547-3E425A2A8306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119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4086A-9AF6-AD00-902C-D98072C12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E2951B-891E-E521-6ECA-4A1B7857D6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228CC-24AB-71A6-9131-1A4EA56B6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AE21B-4DB9-4747-B97C-0DB421DC7E9F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D63C8-31CB-A3D6-E9AF-8A3945C90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864A8-5EFF-CAEE-889F-B9AC10967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3618E-B713-4E99-A547-3E425A2A8306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494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CAFA4E-5128-9C43-EFF5-99EA3D64B6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8A0776-A798-BED8-2D9C-B09DAE5448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09D08D-626D-3365-C8BF-92ABCEFEA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AE21B-4DB9-4747-B97C-0DB421DC7E9F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4B5FDC-B51D-66A1-08A9-50B93797A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59E4A-D4C1-8DEF-0E91-5E63DE3BC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3618E-B713-4E99-A547-3E425A2A8306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5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8B133-F6CA-A93F-A61B-065F5C02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24BCD-4D76-4717-383B-00713AF934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151E6-8EAC-3DEF-65A5-04BB14093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AE21B-4DB9-4747-B97C-0DB421DC7E9F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E9EA39-92D4-C946-486B-418289751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27745-B2A6-3F67-66EB-BA4F8484E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3618E-B713-4E99-A547-3E425A2A8306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662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6DCD6-44EB-C4B3-65E5-FB3CD0E9C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F757E6-22CA-F013-8DA6-72BF762870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3A181B-D746-567A-2E99-B50418B8A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AE21B-4DB9-4747-B97C-0DB421DC7E9F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C5FAE4-0B91-CB15-D4EB-920A1A8F0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17EFF-1A86-D7A7-F6EB-4F3782C30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3618E-B713-4E99-A547-3E425A2A8306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682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FDDF9-FD45-45A1-E73A-9432BC269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BD598-3D52-3966-4D64-5285120006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D1108F-20FB-8B72-76FA-F4EE345CFF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6E305B-5978-C32A-9AAC-9B9D2859B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AE21B-4DB9-4747-B97C-0DB421DC7E9F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282545-CFCC-A792-654D-56346282C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702022-375D-4663-9C7E-3A122CCA9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3618E-B713-4E99-A547-3E425A2A8306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172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C042D-0160-1960-1C2D-429BC9546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E98911-58A3-B669-5587-6FB24C24D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761142-DF36-641F-77D6-9D7B061ED1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755CF4-CC2A-32CC-9D64-CFE12259BB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74F28D-B4EA-F375-1416-3FF5D36D77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E0C3BA-CC83-21C8-52B6-1CF8A2855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AE21B-4DB9-4747-B97C-0DB421DC7E9F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E0AE39-CA5A-72C2-82AF-709E50D16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FECEC9-1073-7CDA-CBE7-517441492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3618E-B713-4E99-A547-3E425A2A8306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805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A972A-E489-ECF5-0E62-B86531D02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0C2460-3D67-8768-A229-8C413A63A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AE21B-4DB9-4747-B97C-0DB421DC7E9F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6065D5-C273-88AA-BB5A-A0007A7BE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A0022A-29DA-A4F9-2899-6041F3407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3618E-B713-4E99-A547-3E425A2A8306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218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6F3AF5-1D93-BAE1-46B7-C56B67CDB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AE21B-4DB9-4747-B97C-0DB421DC7E9F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06CC36-283A-5EA8-4474-579FBC106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8B0427-8B09-EAFF-EAA5-910D3CAA9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3618E-B713-4E99-A547-3E425A2A8306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53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B673E-87E3-50D1-3F8C-B7E0695BD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298A10-07AB-B96A-3449-D5A75C853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873436-9408-2EAE-0F14-E613C9368B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ACDAF5-4D5A-126C-1360-E25AF4814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AE21B-4DB9-4747-B97C-0DB421DC7E9F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A8A124-4D97-1CAD-4676-F4E9BCD9A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5C6F65-8350-0C59-C009-AD086EFEA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3618E-B713-4E99-A547-3E425A2A8306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379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8816A-CB2D-F56E-D636-E3C74EDE8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9CEE6F-0C1C-48E9-E333-F41B3C6E78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1A1AF4-409A-3C25-BD4C-E6D81A527C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A00301-F1E7-BCBC-EB50-7AE97E5F5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AE21B-4DB9-4747-B97C-0DB421DC7E9F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2AE715-2564-88C3-B613-F928AFBAA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FED421-5E7D-E78F-84F4-5DD024EF0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3618E-B713-4E99-A547-3E425A2A8306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735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1A9FC2-292C-2D40-50E9-C7AD99F0C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5496AE-8B0E-580B-8796-25E4620902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7A5D5-40C1-80E5-8837-1B0159CEA4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AE21B-4DB9-4747-B97C-0DB421DC7E9F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0148B-77E0-2753-E793-DFB0D49F7D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E96F5F-CC55-93F3-1037-72A139238C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3618E-B713-4E99-A547-3E425A2A8306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015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3.pn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26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48.png" /><Relationship Id="rId1" Type="http://schemas.openxmlformats.org/officeDocument/2006/relationships/slideLayout" Target="../slideLayouts/slideLayout12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2.xml" /><Relationship Id="rId6" Type="http://schemas.openxmlformats.org/officeDocument/2006/relationships/image" Target="../media/image7.png" /><Relationship Id="rId5" Type="http://schemas.openxmlformats.org/officeDocument/2006/relationships/image" Target="../media/image6.svg" /><Relationship Id="rId4" Type="http://schemas.openxmlformats.org/officeDocument/2006/relationships/image" Target="../media/image5.png" 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 /><Relationship Id="rId13" Type="http://schemas.openxmlformats.org/officeDocument/2006/relationships/image" Target="../media/image17.svg" /><Relationship Id="rId18" Type="http://schemas.openxmlformats.org/officeDocument/2006/relationships/image" Target="../media/image22.png" /><Relationship Id="rId3" Type="http://schemas.microsoft.com/office/2018/10/relationships/comments" Target="../comments/modernComment_2D5_76E755F2.xml" /><Relationship Id="rId21" Type="http://schemas.openxmlformats.org/officeDocument/2006/relationships/image" Target="../media/image25.svg" /><Relationship Id="rId7" Type="http://schemas.openxmlformats.org/officeDocument/2006/relationships/image" Target="../media/image11.svg" /><Relationship Id="rId12" Type="http://schemas.openxmlformats.org/officeDocument/2006/relationships/image" Target="../media/image16.png" /><Relationship Id="rId17" Type="http://schemas.openxmlformats.org/officeDocument/2006/relationships/image" Target="../media/image21.svg" /><Relationship Id="rId2" Type="http://schemas.openxmlformats.org/officeDocument/2006/relationships/notesSlide" Target="../notesSlides/notesSlide2.xml" /><Relationship Id="rId16" Type="http://schemas.openxmlformats.org/officeDocument/2006/relationships/image" Target="../media/image20.png" /><Relationship Id="rId20" Type="http://schemas.openxmlformats.org/officeDocument/2006/relationships/image" Target="../media/image24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0.png" /><Relationship Id="rId11" Type="http://schemas.openxmlformats.org/officeDocument/2006/relationships/image" Target="../media/image15.svg" /><Relationship Id="rId5" Type="http://schemas.openxmlformats.org/officeDocument/2006/relationships/image" Target="../media/image9.png" /><Relationship Id="rId15" Type="http://schemas.openxmlformats.org/officeDocument/2006/relationships/image" Target="../media/image19.svg" /><Relationship Id="rId10" Type="http://schemas.openxmlformats.org/officeDocument/2006/relationships/image" Target="../media/image14.png" /><Relationship Id="rId19" Type="http://schemas.openxmlformats.org/officeDocument/2006/relationships/image" Target="../media/image23.svg" /><Relationship Id="rId4" Type="http://schemas.openxmlformats.org/officeDocument/2006/relationships/image" Target="../media/image8.png" /><Relationship Id="rId9" Type="http://schemas.openxmlformats.org/officeDocument/2006/relationships/image" Target="../media/image13.svg" /><Relationship Id="rId14" Type="http://schemas.openxmlformats.org/officeDocument/2006/relationships/image" Target="../media/image18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 /><Relationship Id="rId7" Type="http://schemas.openxmlformats.org/officeDocument/2006/relationships/image" Target="../media/image17.sv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6.png" /><Relationship Id="rId5" Type="http://schemas.openxmlformats.org/officeDocument/2006/relationships/image" Target="../media/image7.png" /><Relationship Id="rId4" Type="http://schemas.openxmlformats.org/officeDocument/2006/relationships/image" Target="../media/image27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7.png" /><Relationship Id="rId4" Type="http://schemas.microsoft.com/office/2007/relationships/hdphoto" Target="../media/hdphoto1.wdp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0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5.png" /><Relationship Id="rId5" Type="http://schemas.openxmlformats.org/officeDocument/2006/relationships/image" Target="../media/image34.svg" /><Relationship Id="rId4" Type="http://schemas.openxmlformats.org/officeDocument/2006/relationships/image" Target="../media/image33.png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 /><Relationship Id="rId13" Type="http://schemas.openxmlformats.org/officeDocument/2006/relationships/image" Target="../media/image46.png" /><Relationship Id="rId3" Type="http://schemas.openxmlformats.org/officeDocument/2006/relationships/image" Target="../media/image36.png" /><Relationship Id="rId7" Type="http://schemas.openxmlformats.org/officeDocument/2006/relationships/image" Target="../media/image40.svg" /><Relationship Id="rId12" Type="http://schemas.openxmlformats.org/officeDocument/2006/relationships/image" Target="../media/image45.sv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9.png" /><Relationship Id="rId11" Type="http://schemas.openxmlformats.org/officeDocument/2006/relationships/image" Target="../media/image44.png" /><Relationship Id="rId5" Type="http://schemas.openxmlformats.org/officeDocument/2006/relationships/image" Target="../media/image38.svg" /><Relationship Id="rId10" Type="http://schemas.openxmlformats.org/officeDocument/2006/relationships/image" Target="../media/image43.png" /><Relationship Id="rId4" Type="http://schemas.openxmlformats.org/officeDocument/2006/relationships/image" Target="../media/image37.png" /><Relationship Id="rId9" Type="http://schemas.openxmlformats.org/officeDocument/2006/relationships/image" Target="../media/image42.svg" /><Relationship Id="rId14" Type="http://schemas.openxmlformats.org/officeDocument/2006/relationships/image" Target="../media/image47.sv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uple of men in yellow vests standing in a field with wind turbines&#10;&#10;Description automatically generated">
            <a:extLst>
              <a:ext uri="{FF2B5EF4-FFF2-40B4-BE49-F238E27FC236}">
                <a16:creationId xmlns:a16="http://schemas.microsoft.com/office/drawing/2014/main" id="{9F266A75-AB73-D115-B33C-40A2AE5F01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" t="910" r="722" b="9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 descr="A black background with yellow lights&#10;&#10;Description automatically generated">
            <a:extLst>
              <a:ext uri="{FF2B5EF4-FFF2-40B4-BE49-F238E27FC236}">
                <a16:creationId xmlns:a16="http://schemas.microsoft.com/office/drawing/2014/main" id="{C144EADE-113E-E5D6-C473-2CBAE09ADF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1"/>
            <a:ext cx="9655344" cy="3429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63F8BA-33C6-89FE-7FB7-D8CB0353F21E}"/>
              </a:ext>
            </a:extLst>
          </p:cNvPr>
          <p:cNvSpPr txBox="1"/>
          <p:nvPr/>
        </p:nvSpPr>
        <p:spPr>
          <a:xfrm>
            <a:off x="8240304" y="6278447"/>
            <a:ext cx="34766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1000" dirty="0">
                <a:solidFill>
                  <a:schemeClr val="bg1"/>
                </a:solidFill>
                <a:latin typeface="Montserrat Medium" pitchFamily="2" charset="77"/>
              </a:rPr>
              <a:t>Травень</a:t>
            </a:r>
            <a:r>
              <a:rPr lang="en-US" sz="1000" dirty="0">
                <a:solidFill>
                  <a:schemeClr val="bg1"/>
                </a:solidFill>
                <a:latin typeface="Montserrat Medium" pitchFamily="2" charset="77"/>
              </a:rPr>
              <a:t> 2025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6F61A36-EDCA-B6E9-BF89-DC6487D15B4F}"/>
              </a:ext>
            </a:extLst>
          </p:cNvPr>
          <p:cNvSpPr txBox="1">
            <a:spLocks/>
          </p:cNvSpPr>
          <p:nvPr/>
        </p:nvSpPr>
        <p:spPr>
          <a:xfrm>
            <a:off x="811941" y="3651358"/>
            <a:ext cx="9864470" cy="218703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sz="4400" b="1" dirty="0">
                <a:solidFill>
                  <a:schemeClr val="bg1"/>
                </a:solidFill>
                <a:latin typeface="Montserrat ExtraBold" pitchFamily="2" charset="77"/>
                <a:ea typeface="Apple Color Emoji" pitchFamily="2" charset="0"/>
              </a:rPr>
              <a:t>Програма зеленого енергетичного відновлення України</a:t>
            </a:r>
          </a:p>
        </p:txBody>
      </p:sp>
      <p:pic>
        <p:nvPicPr>
          <p:cNvPr id="8" name="Picture 7" descr="A logo of the united nations&#10;&#10;Description automatically generated">
            <a:extLst>
              <a:ext uri="{FF2B5EF4-FFF2-40B4-BE49-F238E27FC236}">
                <a16:creationId xmlns:a16="http://schemas.microsoft.com/office/drawing/2014/main" id="{CDF1F5A1-5CAB-8F24-FCCB-5591E8537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411" y="0"/>
            <a:ext cx="1245631" cy="1897956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3403AB6-F4FD-21DF-1EEE-E314D4880674}"/>
              </a:ext>
            </a:extLst>
          </p:cNvPr>
          <p:cNvSpPr/>
          <p:nvPr/>
        </p:nvSpPr>
        <p:spPr>
          <a:xfrm>
            <a:off x="862366" y="5827709"/>
            <a:ext cx="3348579" cy="444913"/>
          </a:xfrm>
          <a:prstGeom prst="roundRect">
            <a:avLst>
              <a:gd name="adj" fmla="val 29177"/>
            </a:avLst>
          </a:prstGeom>
          <a:noFill/>
          <a:ln w="19050">
            <a:solidFill>
              <a:srgbClr val="0661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b="1" dirty="0" err="1">
                <a:solidFill>
                  <a:schemeClr val="bg1"/>
                </a:solidFill>
                <a:latin typeface="Montserrat SemiBold"/>
                <a:ea typeface="Calibri"/>
                <a:cs typeface="Calibri"/>
              </a:rPr>
              <a:t>CogenEnergy</a:t>
            </a:r>
            <a:r>
              <a:rPr lang="en-US" b="1" dirty="0">
                <a:solidFill>
                  <a:schemeClr val="bg1"/>
                </a:solidFill>
                <a:latin typeface="Montserrat SemiBold"/>
                <a:ea typeface="Calibri"/>
                <a:cs typeface="Calibri"/>
              </a:rPr>
              <a:t> Forum </a:t>
            </a:r>
            <a:r>
              <a:rPr lang="en-AU" b="1" dirty="0">
                <a:solidFill>
                  <a:schemeClr val="bg1"/>
                </a:solidFill>
                <a:latin typeface="Montserrat SemiBold"/>
                <a:ea typeface="Calibri"/>
                <a:cs typeface="Calibri"/>
              </a:rPr>
              <a:t>2025</a:t>
            </a:r>
            <a:endParaRPr lang="en-AU" sz="18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 SemiBold" pitchFamily="2" charset="77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8888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36FF565-9DEC-45C2-796D-9EB7DBA110C7}"/>
              </a:ext>
            </a:extLst>
          </p:cNvPr>
          <p:cNvSpPr/>
          <p:nvPr/>
        </p:nvSpPr>
        <p:spPr>
          <a:xfrm rot="10800000">
            <a:off x="-114300" y="-86376"/>
            <a:ext cx="12522003" cy="7030751"/>
          </a:xfrm>
          <a:prstGeom prst="rect">
            <a:avLst/>
          </a:prstGeom>
          <a:gradFill flip="none" rotWithShape="1">
            <a:gsLst>
              <a:gs pos="47000">
                <a:srgbClr val="F4F5FB"/>
              </a:gs>
              <a:gs pos="100000">
                <a:srgbClr val="F4F5F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pic>
        <p:nvPicPr>
          <p:cNvPr id="11" name="Picture 53" descr="A blue and white logo with white text&#10;&#10;Description automatically generated">
            <a:extLst>
              <a:ext uri="{FF2B5EF4-FFF2-40B4-BE49-F238E27FC236}">
                <a16:creationId xmlns:a16="http://schemas.microsoft.com/office/drawing/2014/main" id="{C4216617-0120-5FF0-6118-F0EAE5FA8D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2268" y="0"/>
            <a:ext cx="699232" cy="10649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8A5827-85A4-9655-A5F5-13613BF02425}"/>
              </a:ext>
            </a:extLst>
          </p:cNvPr>
          <p:cNvSpPr txBox="1"/>
          <p:nvPr/>
        </p:nvSpPr>
        <p:spPr>
          <a:xfrm>
            <a:off x="508259" y="980002"/>
            <a:ext cx="10674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noProof="0" dirty="0">
                <a:solidFill>
                  <a:srgbClr val="1E65A1"/>
                </a:solidFill>
                <a:latin typeface="Montserrat ExtraBold"/>
                <a:cs typeface="Calibri Light"/>
              </a:rPr>
              <a:t>Масштабування </a:t>
            </a:r>
            <a:r>
              <a:rPr lang="uk-UA" b="1" noProof="0" dirty="0" err="1">
                <a:solidFill>
                  <a:srgbClr val="1E65A1"/>
                </a:solidFill>
                <a:latin typeface="Montserrat ExtraBold"/>
                <a:cs typeface="Calibri Light"/>
              </a:rPr>
              <a:t>проєктів</a:t>
            </a:r>
            <a:r>
              <a:rPr lang="uk-UA" b="1" noProof="0" dirty="0">
                <a:solidFill>
                  <a:srgbClr val="1E65A1"/>
                </a:solidFill>
                <a:latin typeface="Montserrat ExtraBold"/>
                <a:cs typeface="Calibri Light"/>
              </a:rPr>
              <a:t> з </a:t>
            </a:r>
            <a:r>
              <a:rPr lang="uk-UA" b="1" noProof="0" dirty="0" err="1">
                <a:solidFill>
                  <a:srgbClr val="1E65A1"/>
                </a:solidFill>
                <a:latin typeface="Montserrat ExtraBold"/>
                <a:cs typeface="Calibri Light"/>
              </a:rPr>
              <a:t>когенерації</a:t>
            </a:r>
            <a:r>
              <a:rPr lang="uk-UA" b="1" noProof="0" dirty="0">
                <a:solidFill>
                  <a:srgbClr val="1E65A1"/>
                </a:solidFill>
                <a:latin typeface="Montserrat ExtraBold"/>
                <a:cs typeface="Calibri Light"/>
              </a:rPr>
              <a:t> в Україні потребує об'єднання зусиль донорів, державних інституцій, банків та приватного сектору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6AC9F9-FD0D-F324-DD6C-CE201C9CC4D1}"/>
              </a:ext>
            </a:extLst>
          </p:cNvPr>
          <p:cNvSpPr txBox="1"/>
          <p:nvPr/>
        </p:nvSpPr>
        <p:spPr>
          <a:xfrm>
            <a:off x="524788" y="185170"/>
            <a:ext cx="4477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Montserrat ExtraBold"/>
                <a:cs typeface="Calibri Light"/>
              </a:rPr>
              <a:t>ПРОПОЗИЦІЯ ДЛЯ ПАРТНЕРІВ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A575BF-96C4-7F41-6A68-9A78396A3719}"/>
              </a:ext>
            </a:extLst>
          </p:cNvPr>
          <p:cNvSpPr txBox="1"/>
          <p:nvPr/>
        </p:nvSpPr>
        <p:spPr>
          <a:xfrm>
            <a:off x="508259" y="2015667"/>
            <a:ext cx="558773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400" b="1" noProof="0" dirty="0">
                <a:effectLst/>
                <a:latin typeface="Montserrat SemiBold" pitchFamily="2" charset="77"/>
                <a:ea typeface="MS Mincho" panose="02020609040205080304" pitchFamily="49" charset="-128"/>
                <a:cs typeface="Calibri" panose="020F0502020204030204" pitchFamily="34" charset="0"/>
              </a:rPr>
              <a:t>Синергія грантових програм, національних механізмів стимулювання та приватних інвестицій дозволить:</a:t>
            </a:r>
          </a:p>
          <a:p>
            <a:pPr algn="just"/>
            <a:endParaRPr lang="ru-RU" sz="1400" b="1" dirty="0">
              <a:effectLst/>
              <a:latin typeface="Montserrat Medium" panose="00000600000000000000" pitchFamily="2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algn="just"/>
            <a:r>
              <a:rPr lang="ru-RU" sz="1400" dirty="0">
                <a:latin typeface="Montserrat Medium" panose="00000600000000000000" pitchFamily="2" charset="0"/>
              </a:rPr>
              <a:t>🗂️ </a:t>
            </a:r>
            <a:r>
              <a:rPr lang="uk-UA" sz="1400" noProof="0" dirty="0">
                <a:latin typeface="Montserrat Medium" panose="00000600000000000000" pitchFamily="2" charset="0"/>
              </a:rPr>
              <a:t>Створити портфель життєздатних </a:t>
            </a:r>
            <a:r>
              <a:rPr lang="uk-UA" sz="1400" noProof="0" dirty="0" err="1">
                <a:latin typeface="Montserrat Medium" panose="00000600000000000000" pitchFamily="2" charset="0"/>
              </a:rPr>
              <a:t>проєктів</a:t>
            </a:r>
            <a:r>
              <a:rPr lang="uk-UA" sz="1400" noProof="0" dirty="0">
                <a:latin typeface="Montserrat Medium" panose="00000600000000000000" pitchFamily="2" charset="0"/>
              </a:rPr>
              <a:t> для громад та підприємств</a:t>
            </a:r>
            <a:endParaRPr lang="en-US" sz="1400" noProof="0" dirty="0">
              <a:latin typeface="Montserrat Medium" panose="00000600000000000000" pitchFamily="2" charset="0"/>
            </a:endParaRPr>
          </a:p>
          <a:p>
            <a:pPr algn="just"/>
            <a:endParaRPr lang="ru-RU" sz="1400" dirty="0">
              <a:latin typeface="Montserrat Medium" panose="00000600000000000000" pitchFamily="2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algn="just"/>
            <a:r>
              <a:rPr lang="ru-RU" sz="1400" dirty="0">
                <a:latin typeface="Montserrat Medium" panose="00000600000000000000" pitchFamily="2" charset="0"/>
              </a:rPr>
              <a:t>💳 </a:t>
            </a:r>
            <a:r>
              <a:rPr lang="uk-UA" sz="1400" noProof="0" dirty="0">
                <a:latin typeface="Montserrat Medium" panose="00000600000000000000" pitchFamily="2" charset="0"/>
              </a:rPr>
              <a:t>Забезпечити фінансову досяжність встановлення </a:t>
            </a:r>
            <a:r>
              <a:rPr lang="uk-UA" sz="1400" noProof="0" dirty="0" err="1">
                <a:latin typeface="Montserrat Medium" panose="00000600000000000000" pitchFamily="2" charset="0"/>
              </a:rPr>
              <a:t>когенераційних</a:t>
            </a:r>
            <a:r>
              <a:rPr lang="uk-UA" sz="1400" noProof="0" dirty="0">
                <a:latin typeface="Montserrat Medium" panose="00000600000000000000" pitchFamily="2" charset="0"/>
              </a:rPr>
              <a:t> систем</a:t>
            </a:r>
            <a:endParaRPr lang="en-US" sz="1400" noProof="0" dirty="0">
              <a:latin typeface="Montserrat Medium" panose="00000600000000000000" pitchFamily="2" charset="0"/>
            </a:endParaRPr>
          </a:p>
          <a:p>
            <a:pPr algn="just"/>
            <a:endParaRPr lang="uk-UA" sz="1400" noProof="0" dirty="0">
              <a:latin typeface="Montserrat Medium" panose="00000600000000000000" pitchFamily="2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algn="just"/>
            <a:r>
              <a:rPr lang="ru-RU" sz="1400" dirty="0">
                <a:latin typeface="Montserrat Medium" panose="00000600000000000000" pitchFamily="2" charset="0"/>
              </a:rPr>
              <a:t>🏥 </a:t>
            </a:r>
            <a:r>
              <a:rPr lang="uk-UA" sz="1400" noProof="0" dirty="0">
                <a:latin typeface="Montserrat Medium" panose="00000600000000000000" pitchFamily="2" charset="0"/>
              </a:rPr>
              <a:t>Досягти масштабного покриття об’єктів критичної інфраструктури по всій Україні</a:t>
            </a:r>
            <a:endParaRPr lang="ru-UA" sz="1400" dirty="0">
              <a:effectLst/>
              <a:latin typeface="Montserrat Medium" panose="00000600000000000000" pitchFamily="2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3" name="Picture 2" descr="A crane lifting a large white container&#10;&#10;AI-generated content may be incorrect.">
            <a:extLst>
              <a:ext uri="{FF2B5EF4-FFF2-40B4-BE49-F238E27FC236}">
                <a16:creationId xmlns:a16="http://schemas.microsoft.com/office/drawing/2014/main" id="{F119851A-79A3-3772-0313-CC686D8D11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4409313"/>
            <a:ext cx="5755684" cy="3085911"/>
          </a:xfrm>
          <a:prstGeom prst="rect">
            <a:avLst/>
          </a:prstGeom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B68C3101-210C-682C-6AFD-F3B504A94DE4}"/>
              </a:ext>
            </a:extLst>
          </p:cNvPr>
          <p:cNvCxnSpPr>
            <a:cxnSpLocks/>
          </p:cNvCxnSpPr>
          <p:nvPr/>
        </p:nvCxnSpPr>
        <p:spPr>
          <a:xfrm>
            <a:off x="6296025" y="2015666"/>
            <a:ext cx="0" cy="3531776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F487E62-4290-AB3E-F93B-DEB4765A75A6}"/>
              </a:ext>
            </a:extLst>
          </p:cNvPr>
          <p:cNvSpPr txBox="1"/>
          <p:nvPr/>
        </p:nvSpPr>
        <p:spPr>
          <a:xfrm>
            <a:off x="6496057" y="2015667"/>
            <a:ext cx="544486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400" b="1" noProof="0" dirty="0">
                <a:effectLst/>
                <a:latin typeface="Montserrat Medium" panose="00000600000000000000" pitchFamily="2" charset="0"/>
                <a:ea typeface="MS Mincho" panose="02020609040205080304" pitchFamily="49" charset="-128"/>
                <a:cs typeface="Calibri" panose="020F0502020204030204" pitchFamily="34" charset="0"/>
              </a:rPr>
              <a:t>ПРООН вже виступає </a:t>
            </a:r>
            <a:r>
              <a:rPr lang="uk-UA" sz="1400" b="1" noProof="0" dirty="0" err="1">
                <a:effectLst/>
                <a:latin typeface="Montserrat Medium" panose="00000600000000000000" pitchFamily="2" charset="0"/>
                <a:ea typeface="MS Mincho" panose="02020609040205080304" pitchFamily="49" charset="-128"/>
                <a:cs typeface="Calibri" panose="020F0502020204030204" pitchFamily="34" charset="0"/>
              </a:rPr>
              <a:t>фасилітатором</a:t>
            </a:r>
            <a:r>
              <a:rPr lang="uk-UA" sz="1400" b="1" noProof="0" dirty="0">
                <a:effectLst/>
                <a:latin typeface="Montserrat Medium" panose="00000600000000000000" pitchFamily="2" charset="0"/>
                <a:ea typeface="MS Mincho" panose="02020609040205080304" pitchFamily="49" charset="-128"/>
                <a:cs typeface="Calibri" panose="020F0502020204030204" pitchFamily="34" charset="0"/>
              </a:rPr>
              <a:t> цього процесу, забезпечуючи:</a:t>
            </a:r>
          </a:p>
          <a:p>
            <a:pPr algn="just"/>
            <a:endParaRPr lang="ru-RU" sz="1400" b="1" dirty="0">
              <a:latin typeface="Montserrat Medium" panose="00000600000000000000" pitchFamily="2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algn="just"/>
            <a:r>
              <a:rPr lang="en-GB" sz="1400" dirty="0">
                <a:latin typeface="Montserrat Medium" panose="00000600000000000000" pitchFamily="2" charset="0"/>
              </a:rPr>
              <a:t>🛠️ </a:t>
            </a:r>
            <a:r>
              <a:rPr lang="uk-UA" sz="1400" b="1" noProof="0" dirty="0">
                <a:latin typeface="Montserrat Medium" panose="00000600000000000000" pitchFamily="2" charset="0"/>
              </a:rPr>
              <a:t>Технічну підготовку: </a:t>
            </a:r>
            <a:r>
              <a:rPr lang="uk-UA" sz="1400" noProof="0" dirty="0">
                <a:latin typeface="Montserrat Medium" panose="00000600000000000000" pitchFamily="2" charset="0"/>
              </a:rPr>
              <a:t>Проведення </a:t>
            </a:r>
            <a:r>
              <a:rPr lang="uk-UA" sz="1400" noProof="0" dirty="0" err="1">
                <a:latin typeface="Montserrat Medium" panose="00000600000000000000" pitchFamily="2" charset="0"/>
              </a:rPr>
              <a:t>енергоаудитів</a:t>
            </a:r>
            <a:r>
              <a:rPr lang="uk-UA" sz="1400" noProof="0" dirty="0">
                <a:latin typeface="Montserrat Medium" panose="00000600000000000000" pitchFamily="2" charset="0"/>
              </a:rPr>
              <a:t>, розробка ТЕО, підготовка технічної документації</a:t>
            </a:r>
            <a:endParaRPr lang="ru-RU" sz="1400" b="1" dirty="0">
              <a:latin typeface="Montserrat Medium" panose="00000600000000000000" pitchFamily="2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algn="just"/>
            <a:endParaRPr lang="ru-RU" sz="1400" b="1" dirty="0">
              <a:effectLst/>
              <a:latin typeface="Montserrat Medium" panose="00000600000000000000" pitchFamily="2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algn="just"/>
            <a:r>
              <a:rPr lang="en-GB" sz="1400" dirty="0">
                <a:latin typeface="Montserrat Medium" panose="00000600000000000000" pitchFamily="2" charset="0"/>
              </a:rPr>
              <a:t>🎯 </a:t>
            </a:r>
            <a:r>
              <a:rPr lang="uk-UA" sz="1400" b="1" noProof="0" dirty="0">
                <a:latin typeface="Montserrat Medium" panose="00000600000000000000" pitchFamily="2" charset="0"/>
              </a:rPr>
              <a:t>Грантову підтримку: </a:t>
            </a:r>
            <a:r>
              <a:rPr lang="uk-UA" sz="1400" noProof="0" dirty="0">
                <a:latin typeface="Montserrat Medium" panose="00000600000000000000" pitchFamily="2" charset="0"/>
              </a:rPr>
              <a:t>Фінансування обладнання, монтажу, інженерних рішень для об’єктів критичної інфраструктури</a:t>
            </a:r>
            <a:endParaRPr lang="uk-UA" sz="1400" b="1" noProof="0" dirty="0">
              <a:latin typeface="Montserrat Medium" panose="00000600000000000000" pitchFamily="2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algn="just"/>
            <a:endParaRPr lang="ru-RU" sz="1400" b="1" dirty="0">
              <a:effectLst/>
              <a:latin typeface="Montserrat Medium" panose="00000600000000000000" pitchFamily="2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algn="just"/>
            <a:r>
              <a:rPr lang="ru-RU" sz="1400" dirty="0">
                <a:latin typeface="Montserrat Medium" panose="00000600000000000000" pitchFamily="2" charset="0"/>
              </a:rPr>
              <a:t>💼 </a:t>
            </a:r>
            <a:r>
              <a:rPr lang="uk-UA" sz="1400" b="1" noProof="0" dirty="0">
                <a:latin typeface="Montserrat Medium" panose="00000600000000000000" pitchFamily="2" charset="0"/>
              </a:rPr>
              <a:t>Супровід у залученні банківського фінансування: </a:t>
            </a:r>
            <a:r>
              <a:rPr lang="uk-UA" sz="1400" noProof="0" dirty="0">
                <a:latin typeface="Montserrat Medium" panose="00000600000000000000" pitchFamily="2" charset="0"/>
              </a:rPr>
              <a:t>Взаємодія з банками, допомога в структуризації змішаних моделей (грант + кредит)</a:t>
            </a:r>
            <a:endParaRPr lang="uk-UA" sz="1400" b="1" noProof="0" dirty="0">
              <a:latin typeface="Montserrat Medium" panose="00000600000000000000" pitchFamily="2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algn="just"/>
            <a:endParaRPr lang="ru-RU" sz="1400" b="1" dirty="0">
              <a:effectLst/>
              <a:latin typeface="Montserrat Medium" panose="00000600000000000000" pitchFamily="2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algn="just"/>
            <a:r>
              <a:rPr lang="ru-RU" sz="1400" dirty="0">
                <a:latin typeface="Montserrat Medium" panose="00000600000000000000" pitchFamily="2" charset="0"/>
              </a:rPr>
              <a:t>🌍 </a:t>
            </a:r>
            <a:r>
              <a:rPr lang="uk-UA" sz="1400" b="1" noProof="0" dirty="0">
                <a:latin typeface="Montserrat Medium" panose="00000600000000000000" pitchFamily="2" charset="0"/>
              </a:rPr>
              <a:t>Партнерство з міжнародними фінансовими установами та фондами: </a:t>
            </a:r>
            <a:r>
              <a:rPr lang="uk-UA" sz="1400" noProof="0" dirty="0">
                <a:latin typeface="Montserrat Medium" panose="00000600000000000000" pitchFamily="2" charset="0"/>
              </a:rPr>
              <a:t>Координація з МФО, двосторонніми донорами, страховими механізмами та гарантійними фондами</a:t>
            </a:r>
            <a:endParaRPr lang="ru-UA" sz="1400" dirty="0">
              <a:effectLst/>
              <a:latin typeface="Montserrat Medium" panose="00000600000000000000" pitchFamily="2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7974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olar panels and power lines in front of a sunset&#10;&#10;Description automatically generated">
            <a:extLst>
              <a:ext uri="{FF2B5EF4-FFF2-40B4-BE49-F238E27FC236}">
                <a16:creationId xmlns:a16="http://schemas.microsoft.com/office/drawing/2014/main" id="{FD20E331-5F8E-1F14-5E39-0C2068A79C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" t="4443"/>
          <a:stretch/>
        </p:blipFill>
        <p:spPr>
          <a:xfrm>
            <a:off x="-1" y="0"/>
            <a:ext cx="12185419" cy="68593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CF84A9-9DD2-667E-D746-06D9F854EE83}"/>
              </a:ext>
            </a:extLst>
          </p:cNvPr>
          <p:cNvSpPr txBox="1"/>
          <p:nvPr/>
        </p:nvSpPr>
        <p:spPr>
          <a:xfrm>
            <a:off x="5443870" y="3407755"/>
            <a:ext cx="531123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uk-UA" sz="4400" spc="-13" dirty="0">
                <a:solidFill>
                  <a:srgbClr val="FFFBEF"/>
                </a:solidFill>
                <a:latin typeface="Montserrat ExtraBold"/>
              </a:rPr>
              <a:t>Дякую</a:t>
            </a:r>
            <a:endParaRPr lang="en-US" sz="4400" spc="-13" dirty="0">
              <a:solidFill>
                <a:srgbClr val="FFFBEF"/>
              </a:solidFill>
              <a:latin typeface="Montserrat ExtraBold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8FD808-5A87-A28B-6636-FE481A2D2493}"/>
              </a:ext>
            </a:extLst>
          </p:cNvPr>
          <p:cNvSpPr txBox="1"/>
          <p:nvPr/>
        </p:nvSpPr>
        <p:spPr>
          <a:xfrm>
            <a:off x="6173960" y="4656354"/>
            <a:ext cx="45811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uk-UA" b="1" dirty="0">
                <a:solidFill>
                  <a:srgbClr val="FFFBEF"/>
                </a:solidFill>
                <a:effectLst/>
                <a:latin typeface="Montserrat SemiBold" pitchFamily="2" charset="77"/>
              </a:rPr>
              <a:t> </a:t>
            </a:r>
            <a:endParaRPr lang="en-GB" b="1" dirty="0">
              <a:solidFill>
                <a:srgbClr val="FFFBEF"/>
              </a:solidFill>
              <a:effectLst/>
              <a:latin typeface="Montserrat SemiBold" pitchFamily="2" charset="77"/>
            </a:endParaRPr>
          </a:p>
        </p:txBody>
      </p:sp>
      <p:pic>
        <p:nvPicPr>
          <p:cNvPr id="10" name="Picture 9" descr="A logo of the united nations&#10;&#10;Description automatically generated">
            <a:extLst>
              <a:ext uri="{FF2B5EF4-FFF2-40B4-BE49-F238E27FC236}">
                <a16:creationId xmlns:a16="http://schemas.microsoft.com/office/drawing/2014/main" id="{D9D53FDC-B361-E56B-3C1D-A45689211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411" y="0"/>
            <a:ext cx="1245631" cy="1897956"/>
          </a:xfrm>
          <a:prstGeom prst="rect">
            <a:avLst/>
          </a:prstGeom>
        </p:spPr>
      </p:pic>
      <p:sp>
        <p:nvSpPr>
          <p:cNvPr id="11" name="Rectangle: Rounded Corners 47">
            <a:extLst>
              <a:ext uri="{FF2B5EF4-FFF2-40B4-BE49-F238E27FC236}">
                <a16:creationId xmlns:a16="http://schemas.microsoft.com/office/drawing/2014/main" id="{7689C59E-83C8-6043-3397-A2B858F899A9}"/>
              </a:ext>
            </a:extLst>
          </p:cNvPr>
          <p:cNvSpPr/>
          <p:nvPr/>
        </p:nvSpPr>
        <p:spPr>
          <a:xfrm>
            <a:off x="4398265" y="4410487"/>
            <a:ext cx="7192546" cy="500324"/>
          </a:xfrm>
          <a:prstGeom prst="roundRect">
            <a:avLst>
              <a:gd name="adj" fmla="val 30346"/>
            </a:avLst>
          </a:prstGeom>
          <a:solidFill>
            <a:srgbClr val="2065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uk-UA" sz="1600" b="1" dirty="0">
                <a:solidFill>
                  <a:srgbClr val="FFFBEF"/>
                </a:solidFill>
                <a:latin typeface="Montserrat SemiBold" pitchFamily="2" charset="77"/>
                <a:ea typeface="+mn-lt"/>
                <a:cs typeface="+mn-lt"/>
              </a:rPr>
              <a:t>Програма </a:t>
            </a:r>
            <a:r>
              <a:rPr lang="ru-RU" sz="1600" b="1" dirty="0">
                <a:solidFill>
                  <a:srgbClr val="FFFBEF"/>
                </a:solidFill>
                <a:latin typeface="Montserrat SemiBold" pitchFamily="2" charset="77"/>
                <a:ea typeface="+mn-lt"/>
                <a:cs typeface="+mn-lt"/>
              </a:rPr>
              <a:t>зеленого </a:t>
            </a:r>
            <a:r>
              <a:rPr lang="uk-UA" sz="1600" b="1" noProof="0" dirty="0">
                <a:solidFill>
                  <a:srgbClr val="FFFBEF"/>
                </a:solidFill>
                <a:latin typeface="Montserrat SemiBold" pitchFamily="2" charset="77"/>
                <a:ea typeface="+mn-lt"/>
                <a:cs typeface="+mn-lt"/>
              </a:rPr>
              <a:t>енергетичного</a:t>
            </a:r>
            <a:r>
              <a:rPr lang="ru-RU" sz="1600" b="1" dirty="0">
                <a:solidFill>
                  <a:srgbClr val="FFFBEF"/>
                </a:solidFill>
                <a:latin typeface="Montserrat SemiBold" pitchFamily="2" charset="77"/>
                <a:ea typeface="+mn-lt"/>
                <a:cs typeface="+mn-lt"/>
              </a:rPr>
              <a:t> в</a:t>
            </a:r>
            <a:r>
              <a:rPr lang="uk-UA" sz="1600" b="1" dirty="0" err="1">
                <a:solidFill>
                  <a:srgbClr val="FFFBEF"/>
                </a:solidFill>
                <a:latin typeface="Montserrat SemiBold" pitchFamily="2" charset="77"/>
                <a:ea typeface="+mn-lt"/>
                <a:cs typeface="+mn-lt"/>
              </a:rPr>
              <a:t>ідновлення</a:t>
            </a:r>
            <a:r>
              <a:rPr lang="uk-UA" sz="1600" b="1" dirty="0">
                <a:solidFill>
                  <a:srgbClr val="FFFBEF"/>
                </a:solidFill>
                <a:latin typeface="Montserrat SemiBold" pitchFamily="2" charset="77"/>
                <a:ea typeface="+mn-lt"/>
                <a:cs typeface="+mn-lt"/>
              </a:rPr>
              <a:t> ПРООН</a:t>
            </a:r>
            <a:endParaRPr lang="en-US" sz="2400" b="1" dirty="0">
              <a:solidFill>
                <a:srgbClr val="FFFBEF"/>
              </a:solidFill>
              <a:latin typeface="Montserrat SemiBold" pitchFamily="2" charset="77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7489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2">
            <a:extLst>
              <a:ext uri="{FF2B5EF4-FFF2-40B4-BE49-F238E27FC236}">
                <a16:creationId xmlns:a16="http://schemas.microsoft.com/office/drawing/2014/main" id="{E4B21552-815E-39E0-71EE-655C57E2C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3792"/>
          <a:stretch>
            <a:fillRect/>
          </a:stretch>
        </p:blipFill>
        <p:spPr bwMode="auto">
          <a:xfrm>
            <a:off x="0" y="1600336"/>
            <a:ext cx="12192000" cy="5256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AB1AE7C-BD27-894E-388D-A0735079137E}"/>
              </a:ext>
            </a:extLst>
          </p:cNvPr>
          <p:cNvSpPr/>
          <p:nvPr/>
        </p:nvSpPr>
        <p:spPr>
          <a:xfrm rot="10800000">
            <a:off x="0" y="1107073"/>
            <a:ext cx="10276765" cy="5763113"/>
          </a:xfrm>
          <a:prstGeom prst="rect">
            <a:avLst/>
          </a:prstGeom>
          <a:gradFill flip="none" rotWithShape="1">
            <a:gsLst>
              <a:gs pos="47000">
                <a:srgbClr val="F4F5FB"/>
              </a:gs>
              <a:gs pos="100000">
                <a:srgbClr val="F4F5F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98" name="Rounded Rectangle 23">
            <a:extLst>
              <a:ext uri="{FF2B5EF4-FFF2-40B4-BE49-F238E27FC236}">
                <a16:creationId xmlns:a16="http://schemas.microsoft.com/office/drawing/2014/main" id="{3D709655-BFE8-3936-E01D-FBC74295C48A}"/>
              </a:ext>
            </a:extLst>
          </p:cNvPr>
          <p:cNvSpPr/>
          <p:nvPr/>
        </p:nvSpPr>
        <p:spPr>
          <a:xfrm>
            <a:off x="6865559" y="1386600"/>
            <a:ext cx="4904985" cy="4777527"/>
          </a:xfrm>
          <a:prstGeom prst="roundRect">
            <a:avLst>
              <a:gd name="adj" fmla="val 3608"/>
            </a:avLst>
          </a:prstGeom>
          <a:solidFill>
            <a:srgbClr val="FFFFFF">
              <a:alpha val="67451"/>
            </a:srgbClr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285750" lvl="0" indent="-285750" rtl="0">
              <a:buClr>
                <a:srgbClr val="0661AC"/>
              </a:buClr>
              <a:buFont typeface="Wingdings,Sans-Serif"/>
              <a:buChar char="Ø"/>
            </a:pPr>
            <a:endParaRPr lang="en-UA">
              <a:solidFill>
                <a:schemeClr val="tx1"/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00F6EBC-CB22-847D-067B-BF03A43A5344}"/>
              </a:ext>
            </a:extLst>
          </p:cNvPr>
          <p:cNvSpPr/>
          <p:nvPr/>
        </p:nvSpPr>
        <p:spPr>
          <a:xfrm>
            <a:off x="799628" y="1999525"/>
            <a:ext cx="5951140" cy="1427685"/>
          </a:xfrm>
          <a:prstGeom prst="roundRect">
            <a:avLst>
              <a:gd name="adj" fmla="val 6405"/>
            </a:avLst>
          </a:prstGeom>
          <a:solidFill>
            <a:srgbClr val="FFFFFF">
              <a:alpha val="6745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A"/>
          </a:p>
        </p:txBody>
      </p:sp>
      <p:sp>
        <p:nvSpPr>
          <p:cNvPr id="4" name="object 4"/>
          <p:cNvSpPr txBox="1"/>
          <p:nvPr/>
        </p:nvSpPr>
        <p:spPr>
          <a:xfrm>
            <a:off x="4276392" y="3680264"/>
            <a:ext cx="2339663" cy="14230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6" marR="0">
              <a:lnSpc>
                <a:spcPts val="1579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1200" spc="-23" dirty="0">
                <a:solidFill>
                  <a:srgbClr val="000000"/>
                </a:solidFill>
                <a:latin typeface="Montserrat Medium" pitchFamily="2" charset="77"/>
                <a:cs typeface="RODDCE+Montserrat-Medium"/>
              </a:rPr>
              <a:t>Мешканці Запорізької, Дніпропетровської та Київської областей зіткнулися з найдовшими відключеннями електроенергії у липні-серпні 2024 року.</a:t>
            </a:r>
            <a:endParaRPr lang="en-US" sz="1200" spc="-22" dirty="0">
              <a:solidFill>
                <a:srgbClr val="000000"/>
              </a:solidFill>
              <a:latin typeface="Montserrat Medium" pitchFamily="2" charset="77"/>
              <a:cs typeface="RODDCE+Montserrat-Medium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54287" y="2474154"/>
            <a:ext cx="1726723" cy="75597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algn="r">
              <a:lnSpc>
                <a:spcPts val="2000"/>
              </a:lnSpc>
            </a:pPr>
            <a:r>
              <a:rPr lang="uk-UA" sz="1600" b="1" dirty="0">
                <a:solidFill>
                  <a:srgbClr val="000000"/>
                </a:solidFill>
                <a:latin typeface="Montserrat" pitchFamily="2" charset="77"/>
                <a:cs typeface="MRHEFQ+Raleway-SemiBold"/>
              </a:rPr>
              <a:t>Пошкоджено або окуповано понад</a:t>
            </a:r>
            <a:endParaRPr lang="en-US" sz="1600" b="1" dirty="0">
              <a:solidFill>
                <a:srgbClr val="000000"/>
              </a:solidFill>
              <a:latin typeface="Montserrat" pitchFamily="2" charset="77"/>
              <a:cs typeface="MRHEFQ+Raleway-SemiBold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50811" y="2312924"/>
            <a:ext cx="2490107" cy="10772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" marR="0">
              <a:spcBef>
                <a:spcPts val="0"/>
              </a:spcBef>
              <a:spcAft>
                <a:spcPts val="0"/>
              </a:spcAft>
            </a:pPr>
            <a:r>
              <a:rPr lang="ru-RU" sz="1400" spc="-23" dirty="0" err="1">
                <a:solidFill>
                  <a:srgbClr val="000000"/>
                </a:solidFill>
                <a:latin typeface="Montserrat Medium" pitchFamily="2" charset="77"/>
                <a:cs typeface="RODDCE+Montserrat-Medium"/>
              </a:rPr>
              <a:t>Зменшення</a:t>
            </a:r>
            <a:r>
              <a:rPr lang="ru-RU" sz="1400" spc="-23" dirty="0">
                <a:solidFill>
                  <a:srgbClr val="000000"/>
                </a:solidFill>
                <a:latin typeface="Montserrat Medium" pitchFamily="2" charset="77"/>
                <a:cs typeface="RODDCE+Montserrat-Medium"/>
              </a:rPr>
              <a:t> </a:t>
            </a:r>
            <a:r>
              <a:rPr lang="ru-RU" sz="1400" spc="-23" dirty="0" err="1">
                <a:solidFill>
                  <a:srgbClr val="000000"/>
                </a:solidFill>
                <a:latin typeface="Montserrat Medium" pitchFamily="2" charset="77"/>
                <a:cs typeface="RODDCE+Montserrat-Medium"/>
              </a:rPr>
              <a:t>потужностей</a:t>
            </a:r>
            <a:r>
              <a:rPr lang="ru-RU" sz="1400" spc="-23" dirty="0">
                <a:solidFill>
                  <a:srgbClr val="000000"/>
                </a:solidFill>
                <a:latin typeface="Montserrat Medium" pitchFamily="2" charset="77"/>
                <a:cs typeface="RODDCE+Montserrat-Medium"/>
              </a:rPr>
              <a:t> </a:t>
            </a:r>
            <a:r>
              <a:rPr lang="ru-RU" sz="1400" spc="-23" dirty="0" err="1">
                <a:solidFill>
                  <a:srgbClr val="000000"/>
                </a:solidFill>
                <a:latin typeface="Montserrat Medium" pitchFamily="2" charset="77"/>
                <a:cs typeface="RODDCE+Montserrat-Medium"/>
              </a:rPr>
              <a:t>генерації</a:t>
            </a:r>
            <a:r>
              <a:rPr lang="ru-RU" sz="1400" spc="-23" dirty="0">
                <a:solidFill>
                  <a:srgbClr val="000000"/>
                </a:solidFill>
                <a:latin typeface="Montserrat Medium" pitchFamily="2" charset="77"/>
                <a:cs typeface="RODDCE+Montserrat-Medium"/>
              </a:rPr>
              <a:t> </a:t>
            </a:r>
            <a:r>
              <a:rPr lang="ru-RU" sz="1400" spc="-23" dirty="0" err="1">
                <a:solidFill>
                  <a:srgbClr val="000000"/>
                </a:solidFill>
                <a:latin typeface="Montserrat Medium" pitchFamily="2" charset="77"/>
                <a:cs typeface="RODDCE+Montserrat-Medium"/>
              </a:rPr>
              <a:t>електроенергії</a:t>
            </a:r>
            <a:r>
              <a:rPr lang="ru-RU" sz="1400" spc="-23" dirty="0">
                <a:solidFill>
                  <a:srgbClr val="000000"/>
                </a:solidFill>
                <a:latin typeface="Montserrat Medium" pitchFamily="2" charset="77"/>
                <a:cs typeface="RODDCE+Montserrat-Medium"/>
              </a:rPr>
              <a:t> </a:t>
            </a:r>
            <a:r>
              <a:rPr lang="ru-RU" sz="1400" spc="-23" dirty="0" err="1">
                <a:solidFill>
                  <a:srgbClr val="000000"/>
                </a:solidFill>
                <a:latin typeface="Montserrat Medium" pitchFamily="2" charset="77"/>
                <a:cs typeface="RODDCE+Montserrat-Medium"/>
              </a:rPr>
              <a:t>призвело</a:t>
            </a:r>
            <a:r>
              <a:rPr lang="ru-RU" sz="1400" spc="-23" dirty="0">
                <a:solidFill>
                  <a:srgbClr val="000000"/>
                </a:solidFill>
                <a:latin typeface="Montserrat Medium" pitchFamily="2" charset="77"/>
                <a:cs typeface="RODDCE+Montserrat-Medium"/>
              </a:rPr>
              <a:t> до </a:t>
            </a:r>
            <a:r>
              <a:rPr lang="ru-RU" sz="1400" spc="-23" dirty="0" err="1">
                <a:solidFill>
                  <a:srgbClr val="000000"/>
                </a:solidFill>
                <a:latin typeface="Montserrat Medium" pitchFamily="2" charset="77"/>
                <a:cs typeface="RODDCE+Montserrat-Medium"/>
              </a:rPr>
              <a:t>тривалих</a:t>
            </a:r>
            <a:r>
              <a:rPr lang="ru-RU" sz="1400" spc="-23" dirty="0">
                <a:solidFill>
                  <a:srgbClr val="000000"/>
                </a:solidFill>
                <a:latin typeface="Montserrat Medium" pitchFamily="2" charset="77"/>
                <a:cs typeface="RODDCE+Montserrat-Medium"/>
              </a:rPr>
              <a:t> </a:t>
            </a:r>
            <a:r>
              <a:rPr lang="ru-RU" sz="1400" spc="-23" dirty="0" err="1">
                <a:solidFill>
                  <a:srgbClr val="000000"/>
                </a:solidFill>
                <a:latin typeface="Montserrat Medium" pitchFamily="2" charset="77"/>
                <a:cs typeface="RODDCE+Montserrat-Medium"/>
              </a:rPr>
              <a:t>відключень</a:t>
            </a:r>
            <a:r>
              <a:rPr lang="ru-RU" sz="1400" spc="-23" dirty="0">
                <a:solidFill>
                  <a:srgbClr val="000000"/>
                </a:solidFill>
                <a:latin typeface="Montserrat Medium" pitchFamily="2" charset="77"/>
                <a:cs typeface="RODDCE+Montserrat-Medium"/>
              </a:rPr>
              <a:t> </a:t>
            </a:r>
            <a:r>
              <a:rPr lang="ru-RU" sz="1400" spc="-23" dirty="0" err="1">
                <a:solidFill>
                  <a:srgbClr val="000000"/>
                </a:solidFill>
                <a:latin typeface="Montserrat Medium" pitchFamily="2" charset="77"/>
                <a:cs typeface="RODDCE+Montserrat-Medium"/>
              </a:rPr>
              <a:t>електрики</a:t>
            </a:r>
            <a:r>
              <a:rPr lang="ru-RU" sz="1400" spc="-23" dirty="0">
                <a:solidFill>
                  <a:srgbClr val="000000"/>
                </a:solidFill>
                <a:latin typeface="Montserrat Medium" pitchFamily="2" charset="77"/>
                <a:cs typeface="RODDCE+Montserrat-Medium"/>
              </a:rPr>
              <a:t> у 2024 </a:t>
            </a:r>
            <a:r>
              <a:rPr lang="ru-RU" sz="1400" spc="-23" dirty="0" err="1">
                <a:solidFill>
                  <a:srgbClr val="000000"/>
                </a:solidFill>
                <a:latin typeface="Montserrat Medium" pitchFamily="2" charset="77"/>
                <a:cs typeface="RODDCE+Montserrat-Medium"/>
              </a:rPr>
              <a:t>році</a:t>
            </a:r>
            <a:r>
              <a:rPr lang="ru-RU" sz="1400" spc="-23" dirty="0">
                <a:solidFill>
                  <a:srgbClr val="000000"/>
                </a:solidFill>
                <a:latin typeface="Montserrat Medium" pitchFamily="2" charset="77"/>
                <a:cs typeface="RODDCE+Montserrat-Medium"/>
              </a:rPr>
              <a:t>.</a:t>
            </a:r>
            <a:endParaRPr lang="en-US" sz="1400" spc="-22" dirty="0">
              <a:solidFill>
                <a:srgbClr val="000000"/>
              </a:solidFill>
              <a:latin typeface="Montserrat Medium" pitchFamily="2" charset="77"/>
              <a:cs typeface="RODDCE+Montserrat-Medium"/>
            </a:endParaRPr>
          </a:p>
        </p:txBody>
      </p:sp>
      <p:sp>
        <p:nvSpPr>
          <p:cNvPr id="25" name="object 3">
            <a:extLst>
              <a:ext uri="{FF2B5EF4-FFF2-40B4-BE49-F238E27FC236}">
                <a16:creationId xmlns:a16="http://schemas.microsoft.com/office/drawing/2014/main" id="{C5FFA85F-6626-4672-A6DE-F15D4C779100}"/>
              </a:ext>
            </a:extLst>
          </p:cNvPr>
          <p:cNvSpPr txBox="1"/>
          <p:nvPr/>
        </p:nvSpPr>
        <p:spPr>
          <a:xfrm>
            <a:off x="2949316" y="2312924"/>
            <a:ext cx="1291645" cy="8220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250" b="1" spc="-25">
                <a:latin typeface="Montserrat" pitchFamily="2" charset="77"/>
                <a:cs typeface="Arial Black"/>
              </a:rPr>
              <a:t>60</a:t>
            </a:r>
            <a:r>
              <a:rPr sz="1950" b="1" spc="-25">
                <a:latin typeface="Montserrat" pitchFamily="2" charset="77"/>
                <a:cs typeface="Arial Black"/>
              </a:rPr>
              <a:t>%</a:t>
            </a:r>
            <a:endParaRPr sz="1950" b="1">
              <a:latin typeface="Montserrat" pitchFamily="2" charset="77"/>
              <a:cs typeface="Arial Black"/>
            </a:endParaRPr>
          </a:p>
        </p:txBody>
      </p:sp>
      <p:grpSp>
        <p:nvGrpSpPr>
          <p:cNvPr id="26" name="object 24">
            <a:extLst>
              <a:ext uri="{FF2B5EF4-FFF2-40B4-BE49-F238E27FC236}">
                <a16:creationId xmlns:a16="http://schemas.microsoft.com/office/drawing/2014/main" id="{BB7DF739-D1C0-44E2-BF8C-4029FA608FE2}"/>
              </a:ext>
            </a:extLst>
          </p:cNvPr>
          <p:cNvGrpSpPr/>
          <p:nvPr/>
        </p:nvGrpSpPr>
        <p:grpSpPr>
          <a:xfrm>
            <a:off x="2811941" y="2072149"/>
            <a:ext cx="1316420" cy="1292225"/>
            <a:chOff x="1003200" y="1469087"/>
            <a:chExt cx="1713643" cy="1800225"/>
          </a:xfrm>
        </p:grpSpPr>
        <p:sp>
          <p:nvSpPr>
            <p:cNvPr id="27" name="object 25">
              <a:extLst>
                <a:ext uri="{FF2B5EF4-FFF2-40B4-BE49-F238E27FC236}">
                  <a16:creationId xmlns:a16="http://schemas.microsoft.com/office/drawing/2014/main" id="{9B1ACA29-44BE-4747-8BB4-8A2753D22FB8}"/>
                </a:ext>
              </a:extLst>
            </p:cNvPr>
            <p:cNvSpPr/>
            <p:nvPr/>
          </p:nvSpPr>
          <p:spPr>
            <a:xfrm>
              <a:off x="1023933" y="1523282"/>
              <a:ext cx="1692910" cy="1692910"/>
            </a:xfrm>
            <a:custGeom>
              <a:avLst/>
              <a:gdLst/>
              <a:ahLst/>
              <a:cxnLst/>
              <a:rect l="l" t="t" r="r" b="b"/>
              <a:pathLst>
                <a:path w="1692910" h="1692910">
                  <a:moveTo>
                    <a:pt x="0" y="846255"/>
                  </a:moveTo>
                  <a:lnTo>
                    <a:pt x="1339" y="798237"/>
                  </a:lnTo>
                  <a:lnTo>
                    <a:pt x="5311" y="750922"/>
                  </a:lnTo>
                  <a:lnTo>
                    <a:pt x="11843" y="704380"/>
                  </a:lnTo>
                  <a:lnTo>
                    <a:pt x="20864" y="658683"/>
                  </a:lnTo>
                  <a:lnTo>
                    <a:pt x="32302" y="613903"/>
                  </a:lnTo>
                  <a:lnTo>
                    <a:pt x="46087" y="570111"/>
                  </a:lnTo>
                  <a:lnTo>
                    <a:pt x="62146" y="527379"/>
                  </a:lnTo>
                  <a:lnTo>
                    <a:pt x="80408" y="485778"/>
                  </a:lnTo>
                  <a:lnTo>
                    <a:pt x="100802" y="445379"/>
                  </a:lnTo>
                  <a:lnTo>
                    <a:pt x="123256" y="406255"/>
                  </a:lnTo>
                  <a:lnTo>
                    <a:pt x="147698" y="368475"/>
                  </a:lnTo>
                  <a:lnTo>
                    <a:pt x="174058" y="332113"/>
                  </a:lnTo>
                  <a:lnTo>
                    <a:pt x="202263" y="297239"/>
                  </a:lnTo>
                  <a:lnTo>
                    <a:pt x="232243" y="263926"/>
                  </a:lnTo>
                  <a:lnTo>
                    <a:pt x="263926" y="232243"/>
                  </a:lnTo>
                  <a:lnTo>
                    <a:pt x="297239" y="202263"/>
                  </a:lnTo>
                  <a:lnTo>
                    <a:pt x="332113" y="174058"/>
                  </a:lnTo>
                  <a:lnTo>
                    <a:pt x="368475" y="147698"/>
                  </a:lnTo>
                  <a:lnTo>
                    <a:pt x="406255" y="123256"/>
                  </a:lnTo>
                  <a:lnTo>
                    <a:pt x="445379" y="100802"/>
                  </a:lnTo>
                  <a:lnTo>
                    <a:pt x="485778" y="80408"/>
                  </a:lnTo>
                  <a:lnTo>
                    <a:pt x="527379" y="62146"/>
                  </a:lnTo>
                  <a:lnTo>
                    <a:pt x="570111" y="46087"/>
                  </a:lnTo>
                  <a:lnTo>
                    <a:pt x="613903" y="32302"/>
                  </a:lnTo>
                  <a:lnTo>
                    <a:pt x="658683" y="20864"/>
                  </a:lnTo>
                  <a:lnTo>
                    <a:pt x="704380" y="11843"/>
                  </a:lnTo>
                  <a:lnTo>
                    <a:pt x="750922" y="5311"/>
                  </a:lnTo>
                  <a:lnTo>
                    <a:pt x="798237" y="1339"/>
                  </a:lnTo>
                  <a:lnTo>
                    <a:pt x="846255" y="0"/>
                  </a:lnTo>
                  <a:lnTo>
                    <a:pt x="894273" y="1339"/>
                  </a:lnTo>
                  <a:lnTo>
                    <a:pt x="941589" y="5311"/>
                  </a:lnTo>
                  <a:lnTo>
                    <a:pt x="988131" y="11843"/>
                  </a:lnTo>
                  <a:lnTo>
                    <a:pt x="1033827" y="20864"/>
                  </a:lnTo>
                  <a:lnTo>
                    <a:pt x="1078607" y="32302"/>
                  </a:lnTo>
                  <a:lnTo>
                    <a:pt x="1122399" y="46087"/>
                  </a:lnTo>
                  <a:lnTo>
                    <a:pt x="1165131" y="62146"/>
                  </a:lnTo>
                  <a:lnTo>
                    <a:pt x="1206732" y="80408"/>
                  </a:lnTo>
                  <a:lnTo>
                    <a:pt x="1247131" y="100802"/>
                  </a:lnTo>
                  <a:lnTo>
                    <a:pt x="1286256" y="123256"/>
                  </a:lnTo>
                  <a:lnTo>
                    <a:pt x="1324035" y="147698"/>
                  </a:lnTo>
                  <a:lnTo>
                    <a:pt x="1360397" y="174058"/>
                  </a:lnTo>
                  <a:lnTo>
                    <a:pt x="1395271" y="202263"/>
                  </a:lnTo>
                  <a:lnTo>
                    <a:pt x="1428585" y="232243"/>
                  </a:lnTo>
                  <a:lnTo>
                    <a:pt x="1460267" y="263926"/>
                  </a:lnTo>
                  <a:lnTo>
                    <a:pt x="1490247" y="297239"/>
                  </a:lnTo>
                  <a:lnTo>
                    <a:pt x="1518452" y="332113"/>
                  </a:lnTo>
                  <a:lnTo>
                    <a:pt x="1544812" y="368475"/>
                  </a:lnTo>
                  <a:lnTo>
                    <a:pt x="1569255" y="406255"/>
                  </a:lnTo>
                  <a:lnTo>
                    <a:pt x="1591709" y="445379"/>
                  </a:lnTo>
                  <a:lnTo>
                    <a:pt x="1612102" y="485778"/>
                  </a:lnTo>
                  <a:lnTo>
                    <a:pt x="1630364" y="527379"/>
                  </a:lnTo>
                  <a:lnTo>
                    <a:pt x="1646423" y="570111"/>
                  </a:lnTo>
                  <a:lnTo>
                    <a:pt x="1660208" y="613903"/>
                  </a:lnTo>
                  <a:lnTo>
                    <a:pt x="1671646" y="658683"/>
                  </a:lnTo>
                  <a:lnTo>
                    <a:pt x="1680667" y="704380"/>
                  </a:lnTo>
                  <a:lnTo>
                    <a:pt x="1687199" y="750922"/>
                  </a:lnTo>
                  <a:lnTo>
                    <a:pt x="1691171" y="798237"/>
                  </a:lnTo>
                  <a:lnTo>
                    <a:pt x="1692511" y="846255"/>
                  </a:lnTo>
                  <a:lnTo>
                    <a:pt x="1691171" y="894273"/>
                  </a:lnTo>
                  <a:lnTo>
                    <a:pt x="1687199" y="941589"/>
                  </a:lnTo>
                  <a:lnTo>
                    <a:pt x="1680667" y="988131"/>
                  </a:lnTo>
                  <a:lnTo>
                    <a:pt x="1671646" y="1033827"/>
                  </a:lnTo>
                  <a:lnTo>
                    <a:pt x="1660208" y="1078607"/>
                  </a:lnTo>
                  <a:lnTo>
                    <a:pt x="1646423" y="1122399"/>
                  </a:lnTo>
                  <a:lnTo>
                    <a:pt x="1630364" y="1165131"/>
                  </a:lnTo>
                  <a:lnTo>
                    <a:pt x="1612102" y="1206732"/>
                  </a:lnTo>
                  <a:lnTo>
                    <a:pt x="1591709" y="1247131"/>
                  </a:lnTo>
                  <a:lnTo>
                    <a:pt x="1569255" y="1286256"/>
                  </a:lnTo>
                  <a:lnTo>
                    <a:pt x="1544812" y="1324035"/>
                  </a:lnTo>
                  <a:lnTo>
                    <a:pt x="1518452" y="1360397"/>
                  </a:lnTo>
                  <a:lnTo>
                    <a:pt x="1490247" y="1395271"/>
                  </a:lnTo>
                  <a:lnTo>
                    <a:pt x="1460267" y="1428585"/>
                  </a:lnTo>
                  <a:lnTo>
                    <a:pt x="1428585" y="1460267"/>
                  </a:lnTo>
                  <a:lnTo>
                    <a:pt x="1395271" y="1490247"/>
                  </a:lnTo>
                  <a:lnTo>
                    <a:pt x="1360397" y="1518452"/>
                  </a:lnTo>
                  <a:lnTo>
                    <a:pt x="1324035" y="1544812"/>
                  </a:lnTo>
                  <a:lnTo>
                    <a:pt x="1286256" y="1569255"/>
                  </a:lnTo>
                  <a:lnTo>
                    <a:pt x="1247131" y="1591709"/>
                  </a:lnTo>
                  <a:lnTo>
                    <a:pt x="1206732" y="1612102"/>
                  </a:lnTo>
                  <a:lnTo>
                    <a:pt x="1165131" y="1630364"/>
                  </a:lnTo>
                  <a:lnTo>
                    <a:pt x="1122399" y="1646423"/>
                  </a:lnTo>
                  <a:lnTo>
                    <a:pt x="1078607" y="1660208"/>
                  </a:lnTo>
                  <a:lnTo>
                    <a:pt x="1033827" y="1671646"/>
                  </a:lnTo>
                  <a:lnTo>
                    <a:pt x="988131" y="1680667"/>
                  </a:lnTo>
                  <a:lnTo>
                    <a:pt x="941589" y="1687199"/>
                  </a:lnTo>
                  <a:lnTo>
                    <a:pt x="894273" y="1691171"/>
                  </a:lnTo>
                  <a:lnTo>
                    <a:pt x="846255" y="1692511"/>
                  </a:lnTo>
                  <a:lnTo>
                    <a:pt x="798237" y="1691171"/>
                  </a:lnTo>
                  <a:lnTo>
                    <a:pt x="750922" y="1687199"/>
                  </a:lnTo>
                  <a:lnTo>
                    <a:pt x="704380" y="1680667"/>
                  </a:lnTo>
                  <a:lnTo>
                    <a:pt x="658683" y="1671646"/>
                  </a:lnTo>
                  <a:lnTo>
                    <a:pt x="613903" y="1660208"/>
                  </a:lnTo>
                  <a:lnTo>
                    <a:pt x="570111" y="1646423"/>
                  </a:lnTo>
                  <a:lnTo>
                    <a:pt x="527379" y="1630364"/>
                  </a:lnTo>
                  <a:lnTo>
                    <a:pt x="485778" y="1612102"/>
                  </a:lnTo>
                  <a:lnTo>
                    <a:pt x="445379" y="1591709"/>
                  </a:lnTo>
                  <a:lnTo>
                    <a:pt x="406255" y="1569255"/>
                  </a:lnTo>
                  <a:lnTo>
                    <a:pt x="368475" y="1544812"/>
                  </a:lnTo>
                  <a:lnTo>
                    <a:pt x="332113" y="1518452"/>
                  </a:lnTo>
                  <a:lnTo>
                    <a:pt x="297239" y="1490247"/>
                  </a:lnTo>
                  <a:lnTo>
                    <a:pt x="263926" y="1460267"/>
                  </a:lnTo>
                  <a:lnTo>
                    <a:pt x="232243" y="1428585"/>
                  </a:lnTo>
                  <a:lnTo>
                    <a:pt x="202263" y="1395271"/>
                  </a:lnTo>
                  <a:lnTo>
                    <a:pt x="174058" y="1360397"/>
                  </a:lnTo>
                  <a:lnTo>
                    <a:pt x="147698" y="1324035"/>
                  </a:lnTo>
                  <a:lnTo>
                    <a:pt x="123256" y="1286256"/>
                  </a:lnTo>
                  <a:lnTo>
                    <a:pt x="100802" y="1247131"/>
                  </a:lnTo>
                  <a:lnTo>
                    <a:pt x="80408" y="1206732"/>
                  </a:lnTo>
                  <a:lnTo>
                    <a:pt x="62146" y="1165131"/>
                  </a:lnTo>
                  <a:lnTo>
                    <a:pt x="46087" y="1122399"/>
                  </a:lnTo>
                  <a:lnTo>
                    <a:pt x="32302" y="1078607"/>
                  </a:lnTo>
                  <a:lnTo>
                    <a:pt x="20864" y="1033827"/>
                  </a:lnTo>
                  <a:lnTo>
                    <a:pt x="11843" y="988131"/>
                  </a:lnTo>
                  <a:lnTo>
                    <a:pt x="5311" y="941589"/>
                  </a:lnTo>
                  <a:lnTo>
                    <a:pt x="1339" y="894273"/>
                  </a:lnTo>
                  <a:lnTo>
                    <a:pt x="0" y="846255"/>
                  </a:lnTo>
                  <a:close/>
                </a:path>
              </a:pathLst>
            </a:custGeom>
            <a:ln w="12701">
              <a:solidFill>
                <a:srgbClr val="D2D3D3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Montserrat" panose="00000500000000000000" pitchFamily="2" charset="0"/>
              </a:endParaRPr>
            </a:p>
          </p:txBody>
        </p:sp>
        <p:sp>
          <p:nvSpPr>
            <p:cNvPr id="28" name="object 26">
              <a:extLst>
                <a:ext uri="{FF2B5EF4-FFF2-40B4-BE49-F238E27FC236}">
                  <a16:creationId xmlns:a16="http://schemas.microsoft.com/office/drawing/2014/main" id="{50BFB62E-B6A8-4AE6-AF95-B1C00278C4EB}"/>
                </a:ext>
              </a:extLst>
            </p:cNvPr>
            <p:cNvSpPr/>
            <p:nvPr/>
          </p:nvSpPr>
          <p:spPr>
            <a:xfrm>
              <a:off x="1003200" y="1469087"/>
              <a:ext cx="1494791" cy="1800225"/>
            </a:xfrm>
            <a:custGeom>
              <a:avLst/>
              <a:gdLst/>
              <a:ahLst/>
              <a:cxnLst/>
              <a:rect l="l" t="t" r="r" b="b"/>
              <a:pathLst>
                <a:path w="1494789" h="1800225">
                  <a:moveTo>
                    <a:pt x="899911" y="0"/>
                  </a:moveTo>
                  <a:lnTo>
                    <a:pt x="849272" y="1422"/>
                  </a:lnTo>
                  <a:lnTo>
                    <a:pt x="799097" y="5656"/>
                  </a:lnTo>
                  <a:lnTo>
                    <a:pt x="749488" y="12648"/>
                  </a:lnTo>
                  <a:lnTo>
                    <a:pt x="700548" y="22347"/>
                  </a:lnTo>
                  <a:lnTo>
                    <a:pt x="652379" y="34700"/>
                  </a:lnTo>
                  <a:lnTo>
                    <a:pt x="605084" y="49654"/>
                  </a:lnTo>
                  <a:lnTo>
                    <a:pt x="558767" y="67158"/>
                  </a:lnTo>
                  <a:lnTo>
                    <a:pt x="513528" y="87159"/>
                  </a:lnTo>
                  <a:lnTo>
                    <a:pt x="469472" y="109606"/>
                  </a:lnTo>
                  <a:lnTo>
                    <a:pt x="426700" y="134445"/>
                  </a:lnTo>
                  <a:lnTo>
                    <a:pt x="385315" y="161625"/>
                  </a:lnTo>
                  <a:lnTo>
                    <a:pt x="345420" y="191093"/>
                  </a:lnTo>
                  <a:lnTo>
                    <a:pt x="307117" y="222797"/>
                  </a:lnTo>
                  <a:lnTo>
                    <a:pt x="270509" y="256685"/>
                  </a:lnTo>
                  <a:lnTo>
                    <a:pt x="235698" y="292705"/>
                  </a:lnTo>
                  <a:lnTo>
                    <a:pt x="202788" y="330804"/>
                  </a:lnTo>
                  <a:lnTo>
                    <a:pt x="171880" y="370930"/>
                  </a:lnTo>
                  <a:lnTo>
                    <a:pt x="144789" y="410336"/>
                  </a:lnTo>
                  <a:lnTo>
                    <a:pt x="120066" y="450658"/>
                  </a:lnTo>
                  <a:lnTo>
                    <a:pt x="97696" y="491809"/>
                  </a:lnTo>
                  <a:lnTo>
                    <a:pt x="77665" y="533701"/>
                  </a:lnTo>
                  <a:lnTo>
                    <a:pt x="59961" y="576249"/>
                  </a:lnTo>
                  <a:lnTo>
                    <a:pt x="44568" y="619365"/>
                  </a:lnTo>
                  <a:lnTo>
                    <a:pt x="31475" y="662963"/>
                  </a:lnTo>
                  <a:lnTo>
                    <a:pt x="20665" y="706955"/>
                  </a:lnTo>
                  <a:lnTo>
                    <a:pt x="12127" y="751255"/>
                  </a:lnTo>
                  <a:lnTo>
                    <a:pt x="5846" y="795776"/>
                  </a:lnTo>
                  <a:lnTo>
                    <a:pt x="1808" y="840431"/>
                  </a:lnTo>
                  <a:lnTo>
                    <a:pt x="0" y="885133"/>
                  </a:lnTo>
                  <a:lnTo>
                    <a:pt x="407" y="929795"/>
                  </a:lnTo>
                  <a:lnTo>
                    <a:pt x="3017" y="974331"/>
                  </a:lnTo>
                  <a:lnTo>
                    <a:pt x="7815" y="1018653"/>
                  </a:lnTo>
                  <a:lnTo>
                    <a:pt x="14787" y="1062675"/>
                  </a:lnTo>
                  <a:lnTo>
                    <a:pt x="23920" y="1106310"/>
                  </a:lnTo>
                  <a:lnTo>
                    <a:pt x="35201" y="1149471"/>
                  </a:lnTo>
                  <a:lnTo>
                    <a:pt x="48614" y="1192071"/>
                  </a:lnTo>
                  <a:lnTo>
                    <a:pt x="64147" y="1234023"/>
                  </a:lnTo>
                  <a:lnTo>
                    <a:pt x="81786" y="1275241"/>
                  </a:lnTo>
                  <a:lnTo>
                    <a:pt x="101517" y="1315638"/>
                  </a:lnTo>
                  <a:lnTo>
                    <a:pt x="123326" y="1355126"/>
                  </a:lnTo>
                  <a:lnTo>
                    <a:pt x="147200" y="1393619"/>
                  </a:lnTo>
                  <a:lnTo>
                    <a:pt x="173124" y="1431030"/>
                  </a:lnTo>
                  <a:lnTo>
                    <a:pt x="201085" y="1467273"/>
                  </a:lnTo>
                  <a:lnTo>
                    <a:pt x="231070" y="1502259"/>
                  </a:lnTo>
                  <a:lnTo>
                    <a:pt x="263063" y="1535903"/>
                  </a:lnTo>
                  <a:lnTo>
                    <a:pt x="297053" y="1568118"/>
                  </a:lnTo>
                  <a:lnTo>
                    <a:pt x="333024" y="1598817"/>
                  </a:lnTo>
                  <a:lnTo>
                    <a:pt x="370964" y="1627912"/>
                  </a:lnTo>
                  <a:lnTo>
                    <a:pt x="411549" y="1655776"/>
                  </a:lnTo>
                  <a:lnTo>
                    <a:pt x="453104" y="1681128"/>
                  </a:lnTo>
                  <a:lnTo>
                    <a:pt x="495535" y="1703985"/>
                  </a:lnTo>
                  <a:lnTo>
                    <a:pt x="538745" y="1724361"/>
                  </a:lnTo>
                  <a:lnTo>
                    <a:pt x="582641" y="1742271"/>
                  </a:lnTo>
                  <a:lnTo>
                    <a:pt x="627128" y="1757731"/>
                  </a:lnTo>
                  <a:lnTo>
                    <a:pt x="672109" y="1770755"/>
                  </a:lnTo>
                  <a:lnTo>
                    <a:pt x="717491" y="1781359"/>
                  </a:lnTo>
                  <a:lnTo>
                    <a:pt x="763178" y="1789558"/>
                  </a:lnTo>
                  <a:lnTo>
                    <a:pt x="809076" y="1795366"/>
                  </a:lnTo>
                  <a:lnTo>
                    <a:pt x="855089" y="1798799"/>
                  </a:lnTo>
                  <a:lnTo>
                    <a:pt x="901123" y="1799871"/>
                  </a:lnTo>
                  <a:lnTo>
                    <a:pt x="947082" y="1798599"/>
                  </a:lnTo>
                  <a:lnTo>
                    <a:pt x="992872" y="1794997"/>
                  </a:lnTo>
                  <a:lnTo>
                    <a:pt x="1038398" y="1789079"/>
                  </a:lnTo>
                  <a:lnTo>
                    <a:pt x="1083565" y="1780862"/>
                  </a:lnTo>
                  <a:lnTo>
                    <a:pt x="1128277" y="1770360"/>
                  </a:lnTo>
                  <a:lnTo>
                    <a:pt x="1172440" y="1757589"/>
                  </a:lnTo>
                  <a:lnTo>
                    <a:pt x="1215959" y="1742562"/>
                  </a:lnTo>
                  <a:lnTo>
                    <a:pt x="1258738" y="1725296"/>
                  </a:lnTo>
                  <a:lnTo>
                    <a:pt x="1300684" y="1705806"/>
                  </a:lnTo>
                  <a:lnTo>
                    <a:pt x="1341700" y="1684106"/>
                  </a:lnTo>
                  <a:lnTo>
                    <a:pt x="1381693" y="1660212"/>
                  </a:lnTo>
                  <a:lnTo>
                    <a:pt x="1420567" y="1634139"/>
                  </a:lnTo>
                  <a:lnTo>
                    <a:pt x="1458226" y="1605901"/>
                  </a:lnTo>
                  <a:lnTo>
                    <a:pt x="1494577" y="1575515"/>
                  </a:lnTo>
                  <a:lnTo>
                    <a:pt x="1404311" y="1475024"/>
                  </a:lnTo>
                  <a:lnTo>
                    <a:pt x="1365651" y="1506743"/>
                  </a:lnTo>
                  <a:lnTo>
                    <a:pt x="1325121" y="1535789"/>
                  </a:lnTo>
                  <a:lnTo>
                    <a:pt x="1282863" y="1562091"/>
                  </a:lnTo>
                  <a:lnTo>
                    <a:pt x="1239023" y="1585574"/>
                  </a:lnTo>
                  <a:lnTo>
                    <a:pt x="1193743" y="1606164"/>
                  </a:lnTo>
                  <a:lnTo>
                    <a:pt x="1147169" y="1623789"/>
                  </a:lnTo>
                  <a:lnTo>
                    <a:pt x="1099444" y="1638374"/>
                  </a:lnTo>
                  <a:lnTo>
                    <a:pt x="1050711" y="1649846"/>
                  </a:lnTo>
                  <a:lnTo>
                    <a:pt x="1001116" y="1658132"/>
                  </a:lnTo>
                  <a:lnTo>
                    <a:pt x="950801" y="1663157"/>
                  </a:lnTo>
                  <a:lnTo>
                    <a:pt x="899911" y="1664849"/>
                  </a:lnTo>
                  <a:lnTo>
                    <a:pt x="851540" y="1663344"/>
                  </a:lnTo>
                  <a:lnTo>
                    <a:pt x="803968" y="1658890"/>
                  </a:lnTo>
                  <a:lnTo>
                    <a:pt x="757284" y="1651576"/>
                  </a:lnTo>
                  <a:lnTo>
                    <a:pt x="711578" y="1641491"/>
                  </a:lnTo>
                  <a:lnTo>
                    <a:pt x="666939" y="1628725"/>
                  </a:lnTo>
                  <a:lnTo>
                    <a:pt x="623457" y="1613367"/>
                  </a:lnTo>
                  <a:lnTo>
                    <a:pt x="581223" y="1595508"/>
                  </a:lnTo>
                  <a:lnTo>
                    <a:pt x="540325" y="1575236"/>
                  </a:lnTo>
                  <a:lnTo>
                    <a:pt x="500853" y="1552641"/>
                  </a:lnTo>
                  <a:lnTo>
                    <a:pt x="462897" y="1527813"/>
                  </a:lnTo>
                  <a:lnTo>
                    <a:pt x="426547" y="1500841"/>
                  </a:lnTo>
                  <a:lnTo>
                    <a:pt x="391892" y="1471815"/>
                  </a:lnTo>
                  <a:lnTo>
                    <a:pt x="359022" y="1440824"/>
                  </a:lnTo>
                  <a:lnTo>
                    <a:pt x="328027" y="1407957"/>
                  </a:lnTo>
                  <a:lnTo>
                    <a:pt x="298996" y="1373305"/>
                  </a:lnTo>
                  <a:lnTo>
                    <a:pt x="272018" y="1336957"/>
                  </a:lnTo>
                  <a:lnTo>
                    <a:pt x="247185" y="1299002"/>
                  </a:lnTo>
                  <a:lnTo>
                    <a:pt x="224585" y="1259530"/>
                  </a:lnTo>
                  <a:lnTo>
                    <a:pt x="204308" y="1218631"/>
                  </a:lnTo>
                  <a:lnTo>
                    <a:pt x="186443" y="1176393"/>
                  </a:lnTo>
                  <a:lnTo>
                    <a:pt x="171081" y="1132907"/>
                  </a:lnTo>
                  <a:lnTo>
                    <a:pt x="158311" y="1088261"/>
                  </a:lnTo>
                  <a:lnTo>
                    <a:pt x="148223" y="1042547"/>
                  </a:lnTo>
                  <a:lnTo>
                    <a:pt x="140906" y="995852"/>
                  </a:lnTo>
                  <a:lnTo>
                    <a:pt x="136450" y="948267"/>
                  </a:lnTo>
                  <a:lnTo>
                    <a:pt x="134945" y="899881"/>
                  </a:lnTo>
                  <a:lnTo>
                    <a:pt x="136450" y="851510"/>
                  </a:lnTo>
                  <a:lnTo>
                    <a:pt x="140906" y="803937"/>
                  </a:lnTo>
                  <a:lnTo>
                    <a:pt x="148223" y="757253"/>
                  </a:lnTo>
                  <a:lnTo>
                    <a:pt x="158311" y="711546"/>
                  </a:lnTo>
                  <a:lnTo>
                    <a:pt x="171081" y="666907"/>
                  </a:lnTo>
                  <a:lnTo>
                    <a:pt x="186443" y="623426"/>
                  </a:lnTo>
                  <a:lnTo>
                    <a:pt x="204308" y="581191"/>
                  </a:lnTo>
                  <a:lnTo>
                    <a:pt x="224585" y="540293"/>
                  </a:lnTo>
                  <a:lnTo>
                    <a:pt x="247185" y="500821"/>
                  </a:lnTo>
                  <a:lnTo>
                    <a:pt x="272018" y="462865"/>
                  </a:lnTo>
                  <a:lnTo>
                    <a:pt x="298996" y="426514"/>
                  </a:lnTo>
                  <a:lnTo>
                    <a:pt x="328027" y="391859"/>
                  </a:lnTo>
                  <a:lnTo>
                    <a:pt x="359022" y="358989"/>
                  </a:lnTo>
                  <a:lnTo>
                    <a:pt x="391892" y="327994"/>
                  </a:lnTo>
                  <a:lnTo>
                    <a:pt x="426547" y="298962"/>
                  </a:lnTo>
                  <a:lnTo>
                    <a:pt x="462897" y="271985"/>
                  </a:lnTo>
                  <a:lnTo>
                    <a:pt x="500853" y="247152"/>
                  </a:lnTo>
                  <a:lnTo>
                    <a:pt x="540325" y="224551"/>
                  </a:lnTo>
                  <a:lnTo>
                    <a:pt x="581223" y="204274"/>
                  </a:lnTo>
                  <a:lnTo>
                    <a:pt x="623457" y="186409"/>
                  </a:lnTo>
                  <a:lnTo>
                    <a:pt x="666939" y="171047"/>
                  </a:lnTo>
                  <a:lnTo>
                    <a:pt x="711578" y="158277"/>
                  </a:lnTo>
                  <a:lnTo>
                    <a:pt x="757284" y="148189"/>
                  </a:lnTo>
                  <a:lnTo>
                    <a:pt x="803968" y="140872"/>
                  </a:lnTo>
                  <a:lnTo>
                    <a:pt x="851540" y="136416"/>
                  </a:lnTo>
                  <a:lnTo>
                    <a:pt x="899911" y="134910"/>
                  </a:lnTo>
                  <a:lnTo>
                    <a:pt x="899911" y="0"/>
                  </a:lnTo>
                  <a:close/>
                </a:path>
              </a:pathLst>
            </a:custGeom>
            <a:solidFill>
              <a:srgbClr val="0462AB"/>
            </a:solidFill>
          </p:spPr>
          <p:txBody>
            <a:bodyPr wrap="square" lIns="0" tIns="0" rIns="0" bIns="0" rtlCol="0"/>
            <a:lstStyle/>
            <a:p>
              <a:endParaRPr>
                <a:latin typeface="Montserrat" panose="00000500000000000000" pitchFamily="2" charset="0"/>
              </a:endParaRPr>
            </a:p>
          </p:txBody>
        </p:sp>
      </p:grp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CF9A1A4E-E03C-452D-A573-D90568F2B0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9228" y="3475900"/>
            <a:ext cx="3728662" cy="2585206"/>
          </a:xfrm>
          <a:prstGeom prst="rect">
            <a:avLst/>
          </a:prstGeom>
        </p:spPr>
      </p:pic>
      <p:pic>
        <p:nvPicPr>
          <p:cNvPr id="45" name="Picture 53" descr="A blue and white logo with white text&#10;&#10;Description automatically generated">
            <a:extLst>
              <a:ext uri="{FF2B5EF4-FFF2-40B4-BE49-F238E27FC236}">
                <a16:creationId xmlns:a16="http://schemas.microsoft.com/office/drawing/2014/main" id="{A5E58B12-437D-415F-A155-F748663CCB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2268" y="0"/>
            <a:ext cx="699232" cy="1064984"/>
          </a:xfrm>
          <a:prstGeom prst="rect">
            <a:avLst/>
          </a:prstGeom>
        </p:spPr>
      </p:pic>
      <p:sp>
        <p:nvSpPr>
          <p:cNvPr id="14" name="object 4">
            <a:extLst>
              <a:ext uri="{FF2B5EF4-FFF2-40B4-BE49-F238E27FC236}">
                <a16:creationId xmlns:a16="http://schemas.microsoft.com/office/drawing/2014/main" id="{D184A31B-610D-D85A-5268-0FF5BAB0EC05}"/>
              </a:ext>
            </a:extLst>
          </p:cNvPr>
          <p:cNvSpPr txBox="1"/>
          <p:nvPr/>
        </p:nvSpPr>
        <p:spPr>
          <a:xfrm>
            <a:off x="4260403" y="5313543"/>
            <a:ext cx="2285017" cy="12178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6" marR="0">
              <a:lnSpc>
                <a:spcPts val="1579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b="1" spc="-23" dirty="0">
                <a:solidFill>
                  <a:srgbClr val="000000"/>
                </a:solidFill>
                <a:latin typeface="Montserrat" panose="00000500000000000000" pitchFamily="2" charset="0"/>
                <a:cs typeface="RODDCE+Montserrat-Medium"/>
              </a:rPr>
              <a:t>Масштаб </a:t>
            </a:r>
            <a:r>
              <a:rPr lang="ru-RU" sz="1200" b="1" spc="-23" dirty="0" err="1">
                <a:solidFill>
                  <a:srgbClr val="000000"/>
                </a:solidFill>
                <a:latin typeface="Montserrat" panose="00000500000000000000" pitchFamily="2" charset="0"/>
                <a:cs typeface="RODDCE+Montserrat-Medium"/>
              </a:rPr>
              <a:t>відключень</a:t>
            </a:r>
            <a:r>
              <a:rPr lang="ru-RU" sz="1200" b="1" spc="-23" dirty="0">
                <a:solidFill>
                  <a:srgbClr val="000000"/>
                </a:solidFill>
                <a:latin typeface="Montserrat" panose="00000500000000000000" pitchFamily="2" charset="0"/>
                <a:cs typeface="RODDCE+Montserrat-Medium"/>
              </a:rPr>
              <a:t> </a:t>
            </a:r>
            <a:r>
              <a:rPr lang="ru-RU" sz="1200" b="1" spc="-23" dirty="0" err="1">
                <a:solidFill>
                  <a:srgbClr val="000000"/>
                </a:solidFill>
                <a:latin typeface="Montserrat" panose="00000500000000000000" pitchFamily="2" charset="0"/>
                <a:cs typeface="RODDCE+Montserrat-Medium"/>
              </a:rPr>
              <a:t>узимку</a:t>
            </a:r>
            <a:r>
              <a:rPr lang="ru-RU" sz="1200" b="1" spc="-23" dirty="0">
                <a:solidFill>
                  <a:srgbClr val="000000"/>
                </a:solidFill>
                <a:latin typeface="Montserrat" panose="00000500000000000000" pitchFamily="2" charset="0"/>
                <a:cs typeface="RODDCE+Montserrat-Medium"/>
              </a:rPr>
              <a:t> </a:t>
            </a:r>
            <a:r>
              <a:rPr lang="ru-RU" sz="1200" b="1" spc="-23" dirty="0" err="1">
                <a:solidFill>
                  <a:srgbClr val="000000"/>
                </a:solidFill>
                <a:latin typeface="Montserrat" panose="00000500000000000000" pitchFamily="2" charset="0"/>
                <a:cs typeface="RODDCE+Montserrat-Medium"/>
              </a:rPr>
              <a:t>залежатиме</a:t>
            </a:r>
            <a:r>
              <a:rPr lang="ru-RU" sz="1200" b="1" spc="-23" dirty="0">
                <a:solidFill>
                  <a:srgbClr val="000000"/>
                </a:solidFill>
                <a:latin typeface="Montserrat" panose="00000500000000000000" pitchFamily="2" charset="0"/>
                <a:cs typeface="RODDCE+Montserrat-Medium"/>
              </a:rPr>
              <a:t> </a:t>
            </a:r>
            <a:r>
              <a:rPr lang="ru-RU" sz="1200" b="1" spc="-23" dirty="0" err="1">
                <a:solidFill>
                  <a:srgbClr val="000000"/>
                </a:solidFill>
                <a:latin typeface="Montserrat" panose="00000500000000000000" pitchFamily="2" charset="0"/>
                <a:cs typeface="RODDCE+Montserrat-Medium"/>
              </a:rPr>
              <a:t>від</a:t>
            </a:r>
            <a:r>
              <a:rPr lang="ru-RU" sz="1200" b="1" spc="-23" dirty="0">
                <a:solidFill>
                  <a:srgbClr val="000000"/>
                </a:solidFill>
                <a:latin typeface="Montserrat" panose="00000500000000000000" pitchFamily="2" charset="0"/>
                <a:cs typeface="RODDCE+Montserrat-Medium"/>
              </a:rPr>
              <a:t> </a:t>
            </a:r>
            <a:r>
              <a:rPr lang="ru-RU" sz="1200" b="1" spc="-23" dirty="0" err="1">
                <a:solidFill>
                  <a:srgbClr val="000000"/>
                </a:solidFill>
                <a:latin typeface="Montserrat" panose="00000500000000000000" pitchFamily="2" charset="0"/>
                <a:cs typeface="RODDCE+Montserrat-Medium"/>
              </a:rPr>
              <a:t>темпів</a:t>
            </a:r>
            <a:r>
              <a:rPr lang="ru-RU" sz="1200" b="1" spc="-23" dirty="0">
                <a:solidFill>
                  <a:srgbClr val="000000"/>
                </a:solidFill>
                <a:latin typeface="Montserrat" panose="00000500000000000000" pitchFamily="2" charset="0"/>
                <a:cs typeface="RODDCE+Montserrat-Medium"/>
              </a:rPr>
              <a:t> ремонту, атак та характеристик </a:t>
            </a:r>
            <a:r>
              <a:rPr lang="ru-RU" sz="1200" b="1" spc="-23" dirty="0" err="1">
                <a:solidFill>
                  <a:srgbClr val="000000"/>
                </a:solidFill>
                <a:latin typeface="Montserrat" panose="00000500000000000000" pitchFamily="2" charset="0"/>
                <a:cs typeface="RODDCE+Montserrat-Medium"/>
              </a:rPr>
              <a:t>регіональної</a:t>
            </a:r>
            <a:r>
              <a:rPr lang="ru-RU" sz="1200" b="1" spc="-23" dirty="0">
                <a:solidFill>
                  <a:srgbClr val="000000"/>
                </a:solidFill>
                <a:latin typeface="Montserrat" panose="00000500000000000000" pitchFamily="2" charset="0"/>
                <a:cs typeface="RODDCE+Montserrat-Medium"/>
              </a:rPr>
              <a:t> </a:t>
            </a:r>
            <a:r>
              <a:rPr lang="ru-RU" sz="1200" b="1" spc="-23" dirty="0" err="1">
                <a:solidFill>
                  <a:srgbClr val="000000"/>
                </a:solidFill>
                <a:latin typeface="Montserrat" panose="00000500000000000000" pitchFamily="2" charset="0"/>
                <a:cs typeface="RODDCE+Montserrat-Medium"/>
              </a:rPr>
              <a:t>енергетичної</a:t>
            </a:r>
            <a:r>
              <a:rPr lang="ru-RU" sz="1200" b="1" spc="-23" dirty="0">
                <a:solidFill>
                  <a:srgbClr val="000000"/>
                </a:solidFill>
                <a:latin typeface="Montserrat" panose="00000500000000000000" pitchFamily="2" charset="0"/>
                <a:cs typeface="RODDCE+Montserrat-Medium"/>
              </a:rPr>
              <a:t> </a:t>
            </a:r>
            <a:r>
              <a:rPr lang="ru-RU" sz="1200" b="1" spc="-23" dirty="0" err="1">
                <a:solidFill>
                  <a:srgbClr val="000000"/>
                </a:solidFill>
                <a:latin typeface="Montserrat" panose="00000500000000000000" pitchFamily="2" charset="0"/>
                <a:cs typeface="RODDCE+Montserrat-Medium"/>
              </a:rPr>
              <a:t>інфраструктури</a:t>
            </a:r>
            <a:r>
              <a:rPr lang="ru-RU" sz="1200" b="1" spc="-23" dirty="0">
                <a:solidFill>
                  <a:srgbClr val="000000"/>
                </a:solidFill>
                <a:latin typeface="Montserrat" panose="00000500000000000000" pitchFamily="2" charset="0"/>
                <a:cs typeface="RODDCE+Montserrat-Medium"/>
              </a:rPr>
              <a:t>.</a:t>
            </a:r>
            <a:endParaRPr lang="en-US" sz="1200" spc="-22" dirty="0">
              <a:solidFill>
                <a:srgbClr val="000000"/>
              </a:solidFill>
              <a:latin typeface="Montserrat Medium" pitchFamily="2" charset="77"/>
              <a:cs typeface="RODDCE+Montserrat-Medium"/>
            </a:endParaRPr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FA1EA1C5-030D-E346-12EF-17BA5EFA2D05}"/>
              </a:ext>
            </a:extLst>
          </p:cNvPr>
          <p:cNvSpPr txBox="1"/>
          <p:nvPr/>
        </p:nvSpPr>
        <p:spPr>
          <a:xfrm>
            <a:off x="874713" y="358926"/>
            <a:ext cx="8367465" cy="61555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Montserrat ExtraBold"/>
                <a:cs typeface="IJIASG+Montserrat-ExtraBold"/>
              </a:rPr>
              <a:t>ПОШКОДЖЕННЯ ЕНЕРГЕТИЧНИХ ОБ’ЄКТІВ УКРАЇНИ ТА ВІДКЛЮЧЕННЯ ЕЛЕКТРОЕНЕРГІЇ</a:t>
            </a:r>
            <a:endParaRPr lang="en-US" sz="1400" dirty="0">
              <a:solidFill>
                <a:srgbClr val="000000"/>
              </a:solidFill>
              <a:latin typeface="Montserrat ExtraBold"/>
              <a:cs typeface="IJIASG+Montserrat-ExtraBold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3440D60-6DD5-D459-1957-BDCD9809C4BF}"/>
              </a:ext>
            </a:extLst>
          </p:cNvPr>
          <p:cNvSpPr txBox="1"/>
          <p:nvPr/>
        </p:nvSpPr>
        <p:spPr>
          <a:xfrm>
            <a:off x="799628" y="1182020"/>
            <a:ext cx="476250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400" dirty="0" err="1">
                <a:latin typeface="Montserrat ExtraBold"/>
                <a:cs typeface="Segoe UI"/>
              </a:rPr>
              <a:t>Вплив</a:t>
            </a:r>
            <a:r>
              <a:rPr lang="ru-RU" sz="1400" dirty="0">
                <a:latin typeface="Montserrat ExtraBold"/>
                <a:cs typeface="Segoe UI"/>
              </a:rPr>
              <a:t> </a:t>
            </a:r>
            <a:r>
              <a:rPr lang="ru-RU" sz="1400" dirty="0" err="1">
                <a:latin typeface="Montserrat ExtraBold"/>
                <a:cs typeface="Segoe UI"/>
              </a:rPr>
              <a:t>енергетичної</a:t>
            </a:r>
            <a:r>
              <a:rPr lang="ru-RU" sz="1400" dirty="0">
                <a:latin typeface="Montserrat ExtraBold"/>
                <a:cs typeface="Segoe UI"/>
              </a:rPr>
              <a:t> </a:t>
            </a:r>
            <a:r>
              <a:rPr lang="ru-RU" sz="1400" dirty="0" err="1">
                <a:latin typeface="Montserrat ExtraBold"/>
                <a:cs typeface="Segoe UI"/>
              </a:rPr>
              <a:t>кризи</a:t>
            </a:r>
            <a:r>
              <a:rPr lang="ru-RU" sz="1400" dirty="0">
                <a:latin typeface="Montserrat ExtraBold"/>
                <a:cs typeface="Segoe UI"/>
              </a:rPr>
              <a:t> в </a:t>
            </a:r>
            <a:r>
              <a:rPr lang="ru-RU" sz="1400" dirty="0" err="1">
                <a:latin typeface="Montserrat ExtraBold"/>
                <a:cs typeface="Segoe UI"/>
              </a:rPr>
              <a:t>Україні</a:t>
            </a:r>
            <a:r>
              <a:rPr lang="ru-RU" sz="1400" dirty="0">
                <a:latin typeface="Montserrat ExtraBold"/>
                <a:cs typeface="Segoe UI"/>
              </a:rPr>
              <a:t> на </a:t>
            </a:r>
            <a:r>
              <a:rPr lang="ru-RU" sz="1400" dirty="0" err="1">
                <a:latin typeface="Montserrat ExtraBold"/>
                <a:cs typeface="Segoe UI"/>
              </a:rPr>
              <a:t>населення</a:t>
            </a:r>
            <a:r>
              <a:rPr lang="ru-RU" sz="1400" dirty="0">
                <a:latin typeface="Montserrat ExtraBold"/>
                <a:cs typeface="Segoe UI"/>
              </a:rPr>
              <a:t>: оперативна </a:t>
            </a:r>
            <a:r>
              <a:rPr lang="ru-RU" sz="1400" dirty="0" err="1">
                <a:latin typeface="Montserrat ExtraBold"/>
                <a:cs typeface="Segoe UI"/>
              </a:rPr>
              <a:t>оцінка</a:t>
            </a:r>
            <a:r>
              <a:rPr lang="ru-RU" sz="1400" dirty="0">
                <a:latin typeface="Montserrat ExtraBold"/>
                <a:cs typeface="Segoe UI"/>
              </a:rPr>
              <a:t> ПРООН (липень-</a:t>
            </a:r>
            <a:r>
              <a:rPr lang="ru-RU" sz="1400" dirty="0" err="1">
                <a:latin typeface="Montserrat ExtraBold"/>
                <a:cs typeface="Segoe UI"/>
              </a:rPr>
              <a:t>серпень</a:t>
            </a:r>
            <a:r>
              <a:rPr lang="ru-RU" sz="1400" dirty="0">
                <a:latin typeface="Montserrat ExtraBold"/>
                <a:cs typeface="Segoe UI"/>
              </a:rPr>
              <a:t> 2024)</a:t>
            </a:r>
            <a:endParaRPr lang="en-US" sz="1400" dirty="0">
              <a:latin typeface="Montserrat ExtraBold"/>
              <a:cs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B55FDF-55DD-35F2-F7B8-474C984DC6FC}"/>
              </a:ext>
            </a:extLst>
          </p:cNvPr>
          <p:cNvSpPr txBox="1"/>
          <p:nvPr/>
        </p:nvSpPr>
        <p:spPr>
          <a:xfrm>
            <a:off x="6855710" y="1166677"/>
            <a:ext cx="4795854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br>
              <a:rPr lang="en-US" sz="1400" dirty="0">
                <a:latin typeface="Montserrat ExtraBold"/>
                <a:cs typeface="Segoe UI"/>
              </a:rPr>
            </a:br>
            <a:r>
              <a:rPr lang="ru-RU" sz="1400" dirty="0">
                <a:latin typeface="Montserrat ExtraBold"/>
                <a:cs typeface="Segoe UI"/>
              </a:rPr>
              <a:t>Доступ до </a:t>
            </a:r>
            <a:r>
              <a:rPr lang="ru-RU" sz="1400" dirty="0" err="1">
                <a:latin typeface="Montserrat ExtraBold"/>
                <a:cs typeface="Segoe UI"/>
              </a:rPr>
              <a:t>електроенергії</a:t>
            </a:r>
            <a:r>
              <a:rPr lang="ru-RU" sz="1400" dirty="0">
                <a:latin typeface="Montserrat ExtraBold"/>
                <a:cs typeface="Segoe UI"/>
              </a:rPr>
              <a:t> у </a:t>
            </a:r>
            <a:r>
              <a:rPr lang="ru-RU" sz="1400" dirty="0" err="1">
                <a:latin typeface="Montserrat ExtraBold"/>
                <a:cs typeface="Segoe UI"/>
              </a:rPr>
              <a:t>грудні</a:t>
            </a:r>
            <a:r>
              <a:rPr lang="ru-RU" sz="1400" dirty="0">
                <a:latin typeface="Montserrat ExtraBold"/>
                <a:cs typeface="Segoe UI"/>
              </a:rPr>
              <a:t> 2024 року (</a:t>
            </a:r>
            <a:r>
              <a:rPr lang="ru-RU" sz="1400" dirty="0" err="1">
                <a:latin typeface="Montserrat ExtraBold"/>
                <a:cs typeface="Segoe UI"/>
              </a:rPr>
              <a:t>середня</a:t>
            </a:r>
            <a:r>
              <a:rPr lang="ru-RU" sz="1400" dirty="0">
                <a:latin typeface="Montserrat ExtraBold"/>
                <a:cs typeface="Segoe UI"/>
              </a:rPr>
              <a:t> </a:t>
            </a:r>
            <a:r>
              <a:rPr lang="ru-RU" sz="1400" dirty="0" err="1">
                <a:latin typeface="Montserrat ExtraBold"/>
                <a:cs typeface="Segoe UI"/>
              </a:rPr>
              <a:t>кількість</a:t>
            </a:r>
            <a:r>
              <a:rPr lang="ru-RU" sz="1400" dirty="0">
                <a:latin typeface="Montserrat ExtraBold"/>
                <a:cs typeface="Segoe UI"/>
              </a:rPr>
              <a:t> годин без </a:t>
            </a:r>
            <a:r>
              <a:rPr lang="ru-RU" sz="1400" dirty="0" err="1">
                <a:latin typeface="Montserrat ExtraBold"/>
                <a:cs typeface="Segoe UI"/>
              </a:rPr>
              <a:t>електропостачання</a:t>
            </a:r>
            <a:r>
              <a:rPr lang="ru-RU" sz="1400" dirty="0">
                <a:latin typeface="Montserrat ExtraBold"/>
                <a:cs typeface="Segoe UI"/>
              </a:rPr>
              <a:t>)</a:t>
            </a:r>
          </a:p>
          <a:p>
            <a:r>
              <a:rPr lang="ru-RU" sz="1400" dirty="0">
                <a:latin typeface="Montserrat" panose="00000500000000000000" pitchFamily="2" charset="0"/>
                <a:cs typeface="Segoe UI"/>
              </a:rPr>
              <a:t>за </a:t>
            </a:r>
            <a:r>
              <a:rPr lang="ru-RU" sz="1400" dirty="0" err="1">
                <a:latin typeface="Montserrat" panose="00000500000000000000" pitchFamily="2" charset="0"/>
                <a:cs typeface="Segoe UI"/>
              </a:rPr>
              <a:t>даними</a:t>
            </a:r>
            <a:r>
              <a:rPr lang="ru-RU" sz="1400" dirty="0">
                <a:latin typeface="Montserrat" panose="00000500000000000000" pitchFamily="2" charset="0"/>
                <a:cs typeface="Segoe UI"/>
              </a:rPr>
              <a:t> оперативного </a:t>
            </a:r>
            <a:r>
              <a:rPr lang="ru-RU" sz="1400" dirty="0" err="1">
                <a:latin typeface="Montserrat" panose="00000500000000000000" pitchFamily="2" charset="0"/>
                <a:cs typeface="Segoe UI"/>
              </a:rPr>
              <a:t>звіту</a:t>
            </a:r>
            <a:r>
              <a:rPr lang="ru-RU" sz="1400" dirty="0">
                <a:latin typeface="Montserrat" panose="00000500000000000000" pitchFamily="2" charset="0"/>
                <a:cs typeface="Segoe UI"/>
              </a:rPr>
              <a:t> Штабу </a:t>
            </a:r>
            <a:r>
              <a:rPr lang="ru-RU" sz="1400" dirty="0" err="1">
                <a:latin typeface="Montserrat" panose="00000500000000000000" pitchFamily="2" charset="0"/>
                <a:cs typeface="Segoe UI"/>
              </a:rPr>
              <a:t>технічного</a:t>
            </a:r>
            <a:r>
              <a:rPr lang="ru-RU" sz="1400" dirty="0">
                <a:latin typeface="Montserrat" panose="00000500000000000000" pitchFamily="2" charset="0"/>
                <a:cs typeface="Segoe UI"/>
              </a:rPr>
              <a:t> </a:t>
            </a:r>
            <a:r>
              <a:rPr lang="ru-RU" sz="1400" dirty="0" err="1">
                <a:latin typeface="Montserrat" panose="00000500000000000000" pitchFamily="2" charset="0"/>
                <a:cs typeface="Segoe UI"/>
              </a:rPr>
              <a:t>реагування</a:t>
            </a:r>
            <a:r>
              <a:rPr lang="ru-RU" sz="1400" dirty="0">
                <a:latin typeface="Montserrat" panose="00000500000000000000" pitchFamily="2" charset="0"/>
                <a:cs typeface="Segoe UI"/>
              </a:rPr>
              <a:t> на </a:t>
            </a:r>
            <a:r>
              <a:rPr lang="ru-RU" sz="1400" dirty="0" err="1">
                <a:latin typeface="Montserrat" panose="00000500000000000000" pitchFamily="2" charset="0"/>
                <a:cs typeface="Segoe UI"/>
              </a:rPr>
              <a:t>енергетичну</a:t>
            </a:r>
            <a:r>
              <a:rPr lang="ru-RU" sz="1400" dirty="0">
                <a:latin typeface="Montserrat" panose="00000500000000000000" pitchFamily="2" charset="0"/>
                <a:cs typeface="Segoe UI"/>
              </a:rPr>
              <a:t> кризу (при </a:t>
            </a:r>
            <a:r>
              <a:rPr lang="ru-RU" sz="1400" dirty="0" err="1">
                <a:latin typeface="Montserrat" panose="00000500000000000000" pitchFamily="2" charset="0"/>
                <a:cs typeface="Segoe UI"/>
              </a:rPr>
              <a:t>Міністерстві</a:t>
            </a:r>
            <a:r>
              <a:rPr lang="ru-RU" sz="1400" dirty="0">
                <a:latin typeface="Montserrat" panose="00000500000000000000" pitchFamily="2" charset="0"/>
                <a:cs typeface="Segoe UI"/>
              </a:rPr>
              <a:t> </a:t>
            </a:r>
            <a:r>
              <a:rPr lang="ru-RU" sz="1400" dirty="0" err="1">
                <a:latin typeface="Montserrat" panose="00000500000000000000" pitchFamily="2" charset="0"/>
                <a:cs typeface="Segoe UI"/>
              </a:rPr>
              <a:t>енергетики</a:t>
            </a:r>
            <a:r>
              <a:rPr lang="ru-RU" sz="1400" dirty="0">
                <a:latin typeface="Montserrat" panose="00000500000000000000" pitchFamily="2" charset="0"/>
                <a:cs typeface="Segoe UI"/>
              </a:rPr>
              <a:t>).</a:t>
            </a:r>
            <a:endParaRPr lang="en-US" sz="1200" dirty="0">
              <a:latin typeface="Montserrat" panose="00000500000000000000" pitchFamily="2" charset="0"/>
              <a:ea typeface="Calibri" panose="020F0502020204030204"/>
              <a:cs typeface="Calibri" panose="020F0502020204030204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89F5176-8380-1F94-05FA-E86C29FEE366}"/>
              </a:ext>
            </a:extLst>
          </p:cNvPr>
          <p:cNvGrpSpPr/>
          <p:nvPr/>
        </p:nvGrpSpPr>
        <p:grpSpPr>
          <a:xfrm>
            <a:off x="8313253" y="2836923"/>
            <a:ext cx="685800" cy="112394"/>
            <a:chOff x="8332797" y="3134944"/>
            <a:chExt cx="685800" cy="11239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E635541-1750-28F8-D6B2-239D6F6E5083}"/>
                </a:ext>
              </a:extLst>
            </p:cNvPr>
            <p:cNvSpPr/>
            <p:nvPr/>
          </p:nvSpPr>
          <p:spPr>
            <a:xfrm>
              <a:off x="8332797" y="3134944"/>
              <a:ext cx="342900" cy="11239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D217A2F-63FF-A7E8-553D-0DA2B6DE5FAC}"/>
                </a:ext>
              </a:extLst>
            </p:cNvPr>
            <p:cNvSpPr/>
            <p:nvPr/>
          </p:nvSpPr>
          <p:spPr>
            <a:xfrm>
              <a:off x="8675697" y="3134944"/>
              <a:ext cx="342900" cy="11239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59EA43F-FD44-5CE4-AA2B-858DF47B59E3}"/>
              </a:ext>
            </a:extLst>
          </p:cNvPr>
          <p:cNvGrpSpPr/>
          <p:nvPr/>
        </p:nvGrpSpPr>
        <p:grpSpPr>
          <a:xfrm>
            <a:off x="8313253" y="3319816"/>
            <a:ext cx="1028700" cy="114183"/>
            <a:chOff x="8332797" y="3382918"/>
            <a:chExt cx="1028700" cy="114183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7EE0710-E84A-8D31-1C29-946568D14522}"/>
                </a:ext>
              </a:extLst>
            </p:cNvPr>
            <p:cNvSpPr/>
            <p:nvPr/>
          </p:nvSpPr>
          <p:spPr>
            <a:xfrm>
              <a:off x="8332797" y="3384707"/>
              <a:ext cx="342900" cy="11239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8D4D32D-16AB-7903-5945-CC73C0FA8036}"/>
                </a:ext>
              </a:extLst>
            </p:cNvPr>
            <p:cNvSpPr/>
            <p:nvPr/>
          </p:nvSpPr>
          <p:spPr>
            <a:xfrm>
              <a:off x="8675697" y="3384707"/>
              <a:ext cx="342900" cy="11239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D5BD40A-68C8-F678-0297-B724C6A74CE6}"/>
                </a:ext>
              </a:extLst>
            </p:cNvPr>
            <p:cNvSpPr/>
            <p:nvPr/>
          </p:nvSpPr>
          <p:spPr>
            <a:xfrm>
              <a:off x="9018597" y="3382918"/>
              <a:ext cx="342900" cy="11239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6FE51169-DB7F-D52A-8F3E-46B8E42E70AD}"/>
              </a:ext>
            </a:extLst>
          </p:cNvPr>
          <p:cNvSpPr txBox="1"/>
          <p:nvPr/>
        </p:nvSpPr>
        <p:spPr>
          <a:xfrm>
            <a:off x="7354325" y="2698275"/>
            <a:ext cx="940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1400" b="1" dirty="0">
                <a:latin typeface="Montserrat" pitchFamily="2" charset="77"/>
                <a:cs typeface="Arial"/>
              </a:rPr>
              <a:t>Львів</a:t>
            </a:r>
            <a:endParaRPr lang="en-UA" sz="1400" b="1" dirty="0">
              <a:latin typeface="Montserrat" pitchFamily="2" charset="77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1B38D13-97FE-D022-3B39-0D43365E4960}"/>
              </a:ext>
            </a:extLst>
          </p:cNvPr>
          <p:cNvGrpSpPr/>
          <p:nvPr/>
        </p:nvGrpSpPr>
        <p:grpSpPr>
          <a:xfrm>
            <a:off x="8313253" y="4776004"/>
            <a:ext cx="1371600" cy="116325"/>
            <a:chOff x="8332797" y="3857431"/>
            <a:chExt cx="1371600" cy="116325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174A051-4005-67AF-4461-0F69FCD080FB}"/>
                </a:ext>
              </a:extLst>
            </p:cNvPr>
            <p:cNvSpPr/>
            <p:nvPr/>
          </p:nvSpPr>
          <p:spPr>
            <a:xfrm>
              <a:off x="8332797" y="3861362"/>
              <a:ext cx="342900" cy="11239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57E2D67-6228-4B44-C2B6-56958C3BFE4E}"/>
                </a:ext>
              </a:extLst>
            </p:cNvPr>
            <p:cNvSpPr/>
            <p:nvPr/>
          </p:nvSpPr>
          <p:spPr>
            <a:xfrm>
              <a:off x="8675697" y="3861362"/>
              <a:ext cx="342900" cy="11239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1E6AEA46-45C5-9C99-ABDC-264AC4EDDF70}"/>
                </a:ext>
              </a:extLst>
            </p:cNvPr>
            <p:cNvSpPr/>
            <p:nvPr/>
          </p:nvSpPr>
          <p:spPr>
            <a:xfrm>
              <a:off x="9018597" y="3859573"/>
              <a:ext cx="342900" cy="11239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C3B79994-D389-1BC1-1524-4A1B1B1A5AFB}"/>
                </a:ext>
              </a:extLst>
            </p:cNvPr>
            <p:cNvSpPr/>
            <p:nvPr/>
          </p:nvSpPr>
          <p:spPr>
            <a:xfrm>
              <a:off x="9361497" y="3857431"/>
              <a:ext cx="342900" cy="11239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754697C-6D0B-E607-2B1D-76E420F3BB83}"/>
              </a:ext>
            </a:extLst>
          </p:cNvPr>
          <p:cNvGrpSpPr/>
          <p:nvPr/>
        </p:nvGrpSpPr>
        <p:grpSpPr>
          <a:xfrm>
            <a:off x="8313253" y="4289180"/>
            <a:ext cx="1371600" cy="116325"/>
            <a:chOff x="8556378" y="4361917"/>
            <a:chExt cx="1371600" cy="116325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2AB7C897-FB60-85C2-B11F-33DFFFC2CD9C}"/>
                </a:ext>
              </a:extLst>
            </p:cNvPr>
            <p:cNvSpPr/>
            <p:nvPr/>
          </p:nvSpPr>
          <p:spPr>
            <a:xfrm>
              <a:off x="8556378" y="4365848"/>
              <a:ext cx="342900" cy="11239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C810F821-7B0C-1947-5BB6-903255E4024A}"/>
                </a:ext>
              </a:extLst>
            </p:cNvPr>
            <p:cNvSpPr/>
            <p:nvPr/>
          </p:nvSpPr>
          <p:spPr>
            <a:xfrm>
              <a:off x="8899278" y="4365848"/>
              <a:ext cx="342900" cy="11239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EA5237F-DD08-9A7E-3E18-C715203C64BF}"/>
                </a:ext>
              </a:extLst>
            </p:cNvPr>
            <p:cNvSpPr/>
            <p:nvPr/>
          </p:nvSpPr>
          <p:spPr>
            <a:xfrm>
              <a:off x="9242178" y="4364059"/>
              <a:ext cx="342900" cy="11239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4EAE83F3-95D6-E377-C8BA-61407ADA4921}"/>
                </a:ext>
              </a:extLst>
            </p:cNvPr>
            <p:cNvSpPr/>
            <p:nvPr/>
          </p:nvSpPr>
          <p:spPr>
            <a:xfrm>
              <a:off x="9585078" y="4361917"/>
              <a:ext cx="342900" cy="112394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D04B6497-B6C4-CFFB-A012-802EAEF74982}"/>
                </a:ext>
              </a:extLst>
            </p:cNvPr>
            <p:cNvSpPr/>
            <p:nvPr/>
          </p:nvSpPr>
          <p:spPr>
            <a:xfrm>
              <a:off x="9585078" y="4364142"/>
              <a:ext cx="174889" cy="112394"/>
            </a:xfrm>
            <a:prstGeom prst="rect">
              <a:avLst/>
            </a:prstGeom>
            <a:solidFill>
              <a:srgbClr val="0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F9F06F08-3FBA-3E52-E5FC-8F4EEA0E2570}"/>
              </a:ext>
            </a:extLst>
          </p:cNvPr>
          <p:cNvSpPr txBox="1"/>
          <p:nvPr/>
        </p:nvSpPr>
        <p:spPr>
          <a:xfrm>
            <a:off x="9131179" y="2706510"/>
            <a:ext cx="2069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baseline="0" dirty="0">
                <a:solidFill>
                  <a:schemeClr val="tx1"/>
                </a:solidFill>
                <a:latin typeface="Montserrat ExtraBold" pitchFamily="2" charset="77"/>
                <a:ea typeface="Arial"/>
                <a:cs typeface="Arial"/>
              </a:rPr>
              <a:t>2</a:t>
            </a:r>
            <a:r>
              <a:rPr lang="en-US" sz="1800" baseline="0" dirty="0">
                <a:solidFill>
                  <a:schemeClr val="tx1"/>
                </a:solidFill>
                <a:latin typeface="Montserrat Medium"/>
                <a:ea typeface="Arial"/>
                <a:cs typeface="Arial"/>
              </a:rPr>
              <a:t> </a:t>
            </a:r>
            <a:r>
              <a:rPr lang="uk-UA" sz="1200" dirty="0">
                <a:latin typeface="Montserrat Medium"/>
                <a:ea typeface="Arial"/>
                <a:cs typeface="Arial"/>
              </a:rPr>
              <a:t>години на день</a:t>
            </a:r>
            <a:endParaRPr lang="en-UA" sz="1200" b="1" dirty="0">
              <a:latin typeface="Montserrat" pitchFamily="2" charset="77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AB2A80-3DF8-AB9F-5F84-982967A79207}"/>
              </a:ext>
            </a:extLst>
          </p:cNvPr>
          <p:cNvSpPr txBox="1"/>
          <p:nvPr/>
        </p:nvSpPr>
        <p:spPr>
          <a:xfrm>
            <a:off x="6965138" y="3190551"/>
            <a:ext cx="13293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1400" b="1" baseline="0" dirty="0">
                <a:solidFill>
                  <a:schemeClr val="tx1"/>
                </a:solidFill>
                <a:latin typeface="Montserrat" pitchFamily="2" charset="77"/>
                <a:ea typeface="Arial"/>
                <a:cs typeface="Arial"/>
              </a:rPr>
              <a:t>Харків</a:t>
            </a:r>
            <a:endParaRPr lang="en-UA" sz="1400" b="1" dirty="0">
              <a:latin typeface="Montserrat" pitchFamily="2" charset="77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93FC7BF-5AC9-FBFB-FEF5-965765FB30ED}"/>
              </a:ext>
            </a:extLst>
          </p:cNvPr>
          <p:cNvSpPr txBox="1"/>
          <p:nvPr/>
        </p:nvSpPr>
        <p:spPr>
          <a:xfrm>
            <a:off x="9367465" y="3137985"/>
            <a:ext cx="2069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b="1" baseline="0" dirty="0">
                <a:solidFill>
                  <a:schemeClr val="tx1"/>
                </a:solidFill>
                <a:latin typeface="Montserrat ExtraBold" pitchFamily="2" charset="77"/>
                <a:ea typeface="Arial"/>
                <a:cs typeface="Arial"/>
              </a:rPr>
              <a:t>3</a:t>
            </a:r>
            <a:r>
              <a:rPr lang="en-US" sz="1800" baseline="0" dirty="0">
                <a:solidFill>
                  <a:schemeClr val="tx1"/>
                </a:solidFill>
                <a:latin typeface="Montserrat Medium"/>
                <a:ea typeface="Arial"/>
                <a:cs typeface="Arial"/>
              </a:rPr>
              <a:t> </a:t>
            </a:r>
            <a:r>
              <a:rPr lang="uk-UA" sz="1200" dirty="0">
                <a:latin typeface="Montserrat Medium"/>
                <a:ea typeface="Arial"/>
                <a:cs typeface="Arial"/>
              </a:rPr>
              <a:t>години на день</a:t>
            </a:r>
            <a:endParaRPr lang="en-UA" sz="1200" b="1" dirty="0">
              <a:latin typeface="Montserrat" pitchFamily="2" charset="77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E210938-B6EB-0C7F-55B3-AD48F16D0D18}"/>
              </a:ext>
            </a:extLst>
          </p:cNvPr>
          <p:cNvSpPr txBox="1"/>
          <p:nvPr/>
        </p:nvSpPr>
        <p:spPr>
          <a:xfrm>
            <a:off x="6965138" y="3682827"/>
            <a:ext cx="13293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1400" b="1" baseline="0" dirty="0">
                <a:solidFill>
                  <a:schemeClr val="tx1"/>
                </a:solidFill>
                <a:latin typeface="Montserrat" pitchFamily="2" charset="77"/>
                <a:ea typeface="Arial"/>
                <a:cs typeface="Arial"/>
              </a:rPr>
              <a:t>Київ</a:t>
            </a:r>
            <a:endParaRPr lang="en-UA" sz="1400" b="1" dirty="0">
              <a:latin typeface="Montserrat" pitchFamily="2" charset="77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6301DEC-2E1B-943E-8E91-8DCC3538D651}"/>
              </a:ext>
            </a:extLst>
          </p:cNvPr>
          <p:cNvSpPr txBox="1"/>
          <p:nvPr/>
        </p:nvSpPr>
        <p:spPr>
          <a:xfrm>
            <a:off x="6670172" y="4175103"/>
            <a:ext cx="16243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1400" b="1" baseline="0" dirty="0">
                <a:solidFill>
                  <a:schemeClr val="tx1"/>
                </a:solidFill>
                <a:latin typeface="Montserrat" pitchFamily="2" charset="77"/>
                <a:ea typeface="Arial"/>
                <a:cs typeface="Arial"/>
              </a:rPr>
              <a:t>Запоріжжя</a:t>
            </a:r>
            <a:endParaRPr lang="en-UA" sz="1400" b="1" dirty="0">
              <a:latin typeface="Montserrat" pitchFamily="2" charset="77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E7AC22A-00D4-F2AF-9FC8-E48C84582E0E}"/>
              </a:ext>
            </a:extLst>
          </p:cNvPr>
          <p:cNvGrpSpPr/>
          <p:nvPr/>
        </p:nvGrpSpPr>
        <p:grpSpPr>
          <a:xfrm>
            <a:off x="8313253" y="3804498"/>
            <a:ext cx="1028700" cy="114183"/>
            <a:chOff x="8332797" y="3382918"/>
            <a:chExt cx="1028700" cy="114183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7AD58957-4949-45C7-9376-CFB20ACF0BEE}"/>
                </a:ext>
              </a:extLst>
            </p:cNvPr>
            <p:cNvSpPr/>
            <p:nvPr/>
          </p:nvSpPr>
          <p:spPr>
            <a:xfrm>
              <a:off x="8332797" y="3384707"/>
              <a:ext cx="342900" cy="11239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A5C60E33-D30A-8655-29AA-915882A384D8}"/>
                </a:ext>
              </a:extLst>
            </p:cNvPr>
            <p:cNvSpPr/>
            <p:nvPr/>
          </p:nvSpPr>
          <p:spPr>
            <a:xfrm>
              <a:off x="8675697" y="3384707"/>
              <a:ext cx="342900" cy="11239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022237A6-834D-CF78-9F2D-C8536BC9D434}"/>
                </a:ext>
              </a:extLst>
            </p:cNvPr>
            <p:cNvSpPr/>
            <p:nvPr/>
          </p:nvSpPr>
          <p:spPr>
            <a:xfrm>
              <a:off x="9018597" y="3382918"/>
              <a:ext cx="342900" cy="11239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E7B8A688-E717-D764-82F4-06625B54802E}"/>
              </a:ext>
            </a:extLst>
          </p:cNvPr>
          <p:cNvSpPr txBox="1"/>
          <p:nvPr/>
        </p:nvSpPr>
        <p:spPr>
          <a:xfrm>
            <a:off x="6670172" y="4667379"/>
            <a:ext cx="16243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1400" b="1" baseline="0" dirty="0">
                <a:solidFill>
                  <a:schemeClr val="tx1"/>
                </a:solidFill>
                <a:latin typeface="Montserrat" pitchFamily="2" charset="77"/>
                <a:ea typeface="Arial"/>
                <a:cs typeface="Arial"/>
              </a:rPr>
              <a:t>Тернопіль</a:t>
            </a:r>
            <a:endParaRPr lang="en-UA" sz="1400" b="1" dirty="0">
              <a:latin typeface="Montserrat" pitchFamily="2" charset="77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05EAC5E5-1009-65FA-72E3-041863C405E2}"/>
              </a:ext>
            </a:extLst>
          </p:cNvPr>
          <p:cNvGrpSpPr/>
          <p:nvPr/>
        </p:nvGrpSpPr>
        <p:grpSpPr>
          <a:xfrm>
            <a:off x="8313253" y="5262828"/>
            <a:ext cx="1371600" cy="116325"/>
            <a:chOff x="8332797" y="3857431"/>
            <a:chExt cx="1371600" cy="116325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94DDEC46-F0CB-6EE2-9A04-83FDF93F3078}"/>
                </a:ext>
              </a:extLst>
            </p:cNvPr>
            <p:cNvSpPr/>
            <p:nvPr/>
          </p:nvSpPr>
          <p:spPr>
            <a:xfrm>
              <a:off x="8332797" y="3861362"/>
              <a:ext cx="342900" cy="11239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F9D77319-8036-85B4-972E-6D158CE80A1F}"/>
                </a:ext>
              </a:extLst>
            </p:cNvPr>
            <p:cNvSpPr/>
            <p:nvPr/>
          </p:nvSpPr>
          <p:spPr>
            <a:xfrm>
              <a:off x="8675697" y="3861362"/>
              <a:ext cx="342900" cy="11239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19137F9A-6EBB-A73B-2DD9-2C7EC69108B4}"/>
                </a:ext>
              </a:extLst>
            </p:cNvPr>
            <p:cNvSpPr/>
            <p:nvPr/>
          </p:nvSpPr>
          <p:spPr>
            <a:xfrm>
              <a:off x="9018597" y="3859573"/>
              <a:ext cx="342900" cy="11239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A2DA4D9F-2982-5038-30B1-FFCC60E87723}"/>
                </a:ext>
              </a:extLst>
            </p:cNvPr>
            <p:cNvSpPr/>
            <p:nvPr/>
          </p:nvSpPr>
          <p:spPr>
            <a:xfrm>
              <a:off x="9361497" y="3857431"/>
              <a:ext cx="342900" cy="11239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40C44BE4-1293-B4AA-3275-22CDC95950D8}"/>
              </a:ext>
            </a:extLst>
          </p:cNvPr>
          <p:cNvSpPr txBox="1"/>
          <p:nvPr/>
        </p:nvSpPr>
        <p:spPr>
          <a:xfrm>
            <a:off x="6670172" y="5159655"/>
            <a:ext cx="16243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1400" b="1" baseline="0" dirty="0">
                <a:solidFill>
                  <a:schemeClr val="tx1"/>
                </a:solidFill>
                <a:latin typeface="Montserrat" pitchFamily="2" charset="77"/>
                <a:ea typeface="Arial"/>
                <a:cs typeface="Arial"/>
              </a:rPr>
              <a:t>Дніпро</a:t>
            </a:r>
            <a:endParaRPr lang="en-UA" sz="1400" b="1" dirty="0">
              <a:latin typeface="Montserrat" pitchFamily="2" charset="77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61FB8A3-C7D3-F1CA-6820-FE9BFC16966D}"/>
              </a:ext>
            </a:extLst>
          </p:cNvPr>
          <p:cNvSpPr txBox="1"/>
          <p:nvPr/>
        </p:nvSpPr>
        <p:spPr>
          <a:xfrm>
            <a:off x="6670172" y="5651929"/>
            <a:ext cx="16243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1400" b="1" baseline="0" dirty="0">
                <a:solidFill>
                  <a:schemeClr val="tx1"/>
                </a:solidFill>
                <a:latin typeface="Montserrat" pitchFamily="2" charset="77"/>
                <a:ea typeface="Arial"/>
                <a:cs typeface="Arial"/>
              </a:rPr>
              <a:t>Одеса</a:t>
            </a:r>
            <a:endParaRPr lang="en-UA" sz="1400" b="1" dirty="0">
              <a:latin typeface="Montserrat" pitchFamily="2" charset="77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A3FB8048-B8E9-B888-B4FD-3E021EEA0DF9}"/>
              </a:ext>
            </a:extLst>
          </p:cNvPr>
          <p:cNvGrpSpPr/>
          <p:nvPr/>
        </p:nvGrpSpPr>
        <p:grpSpPr>
          <a:xfrm>
            <a:off x="8313253" y="5749653"/>
            <a:ext cx="1714500" cy="116325"/>
            <a:chOff x="8463262" y="6071244"/>
            <a:chExt cx="1714500" cy="116325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A92B19F4-56DE-D78C-1BD1-BCC1BDEB9D4D}"/>
                </a:ext>
              </a:extLst>
            </p:cNvPr>
            <p:cNvGrpSpPr/>
            <p:nvPr/>
          </p:nvGrpSpPr>
          <p:grpSpPr>
            <a:xfrm>
              <a:off x="8463262" y="6071244"/>
              <a:ext cx="1371600" cy="116325"/>
              <a:chOff x="8332797" y="3857431"/>
              <a:chExt cx="1371600" cy="116325"/>
            </a:xfrm>
          </p:grpSpPr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2F73F13B-9EB7-5613-588F-44B728242E32}"/>
                  </a:ext>
                </a:extLst>
              </p:cNvPr>
              <p:cNvSpPr/>
              <p:nvPr/>
            </p:nvSpPr>
            <p:spPr>
              <a:xfrm>
                <a:off x="8332797" y="3861362"/>
                <a:ext cx="342900" cy="112394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A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C3E8B5B4-61E6-0886-5302-87FC4E19E753}"/>
                  </a:ext>
                </a:extLst>
              </p:cNvPr>
              <p:cNvSpPr/>
              <p:nvPr/>
            </p:nvSpPr>
            <p:spPr>
              <a:xfrm>
                <a:off x="8675697" y="3861362"/>
                <a:ext cx="342900" cy="112394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A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75B440F4-352A-F87F-1C08-A7FB9C088276}"/>
                  </a:ext>
                </a:extLst>
              </p:cNvPr>
              <p:cNvSpPr/>
              <p:nvPr/>
            </p:nvSpPr>
            <p:spPr>
              <a:xfrm>
                <a:off x="9018597" y="3859573"/>
                <a:ext cx="342900" cy="112394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A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E272375A-7920-7D56-7C49-DD0CC9702FC9}"/>
                  </a:ext>
                </a:extLst>
              </p:cNvPr>
              <p:cNvSpPr/>
              <p:nvPr/>
            </p:nvSpPr>
            <p:spPr>
              <a:xfrm>
                <a:off x="9361497" y="3857431"/>
                <a:ext cx="342900" cy="112394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A"/>
              </a:p>
            </p:txBody>
          </p:sp>
        </p:grp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4A8A490D-716E-5BE9-A9B7-763EB1C03D2C}"/>
                </a:ext>
              </a:extLst>
            </p:cNvPr>
            <p:cNvSpPr/>
            <p:nvPr/>
          </p:nvSpPr>
          <p:spPr>
            <a:xfrm>
              <a:off x="9834862" y="6071885"/>
              <a:ext cx="342900" cy="112394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0BE5E622-9679-8C6E-6435-0DC99A7F4409}"/>
                </a:ext>
              </a:extLst>
            </p:cNvPr>
            <p:cNvSpPr/>
            <p:nvPr/>
          </p:nvSpPr>
          <p:spPr>
            <a:xfrm>
              <a:off x="9834862" y="6074110"/>
              <a:ext cx="174889" cy="112394"/>
            </a:xfrm>
            <a:prstGeom prst="rect">
              <a:avLst/>
            </a:prstGeom>
            <a:solidFill>
              <a:srgbClr val="0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52CD75C0-039B-1B16-CF4B-1A9B15685DA4}"/>
              </a:ext>
            </a:extLst>
          </p:cNvPr>
          <p:cNvSpPr txBox="1"/>
          <p:nvPr/>
        </p:nvSpPr>
        <p:spPr>
          <a:xfrm>
            <a:off x="9367464" y="3619832"/>
            <a:ext cx="2069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b="1" baseline="0" dirty="0">
                <a:solidFill>
                  <a:schemeClr val="tx1"/>
                </a:solidFill>
                <a:latin typeface="Montserrat ExtraBold" pitchFamily="2" charset="77"/>
                <a:ea typeface="Arial"/>
                <a:cs typeface="Arial"/>
              </a:rPr>
              <a:t>3</a:t>
            </a:r>
            <a:r>
              <a:rPr lang="en-US" sz="1800" baseline="0" dirty="0">
                <a:solidFill>
                  <a:schemeClr val="tx1"/>
                </a:solidFill>
                <a:latin typeface="Montserrat Medium"/>
                <a:ea typeface="Arial"/>
                <a:cs typeface="Arial"/>
              </a:rPr>
              <a:t> </a:t>
            </a:r>
            <a:r>
              <a:rPr lang="uk-UA" sz="1200" dirty="0">
                <a:latin typeface="Montserrat Medium"/>
                <a:ea typeface="Arial"/>
                <a:cs typeface="Arial"/>
              </a:rPr>
              <a:t>години на день</a:t>
            </a:r>
            <a:endParaRPr lang="en-UA" sz="1200" b="1" dirty="0">
              <a:latin typeface="Montserrat" pitchFamily="2" charset="77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F7D3BB5-9D4B-A086-2DCF-43E0A160C26D}"/>
              </a:ext>
            </a:extLst>
          </p:cNvPr>
          <p:cNvSpPr txBox="1"/>
          <p:nvPr/>
        </p:nvSpPr>
        <p:spPr>
          <a:xfrm>
            <a:off x="9691583" y="4148991"/>
            <a:ext cx="2069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b="1" baseline="0" dirty="0">
                <a:solidFill>
                  <a:schemeClr val="tx1"/>
                </a:solidFill>
                <a:latin typeface="Montserrat ExtraBold" pitchFamily="2" charset="77"/>
                <a:ea typeface="Arial"/>
                <a:cs typeface="Arial"/>
              </a:rPr>
              <a:t>3,5</a:t>
            </a:r>
            <a:r>
              <a:rPr lang="en-US" sz="1800" baseline="0" dirty="0">
                <a:solidFill>
                  <a:schemeClr val="tx1"/>
                </a:solidFill>
                <a:latin typeface="Montserrat Medium"/>
                <a:ea typeface="Arial"/>
                <a:cs typeface="Arial"/>
              </a:rPr>
              <a:t> </a:t>
            </a:r>
            <a:r>
              <a:rPr lang="uk-UA" sz="1200" dirty="0">
                <a:latin typeface="Montserrat Medium"/>
                <a:ea typeface="Arial"/>
                <a:cs typeface="Arial"/>
              </a:rPr>
              <a:t>години на день</a:t>
            </a:r>
            <a:endParaRPr lang="en-UA" sz="1200" b="1" dirty="0">
              <a:latin typeface="Montserrat" pitchFamily="2" charset="77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083598A-79CE-825C-9EDB-AB2ABA0085F1}"/>
              </a:ext>
            </a:extLst>
          </p:cNvPr>
          <p:cNvSpPr txBox="1"/>
          <p:nvPr/>
        </p:nvSpPr>
        <p:spPr>
          <a:xfrm>
            <a:off x="9700884" y="4627979"/>
            <a:ext cx="2069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b="1" baseline="0" dirty="0">
                <a:solidFill>
                  <a:schemeClr val="tx1"/>
                </a:solidFill>
                <a:latin typeface="Montserrat ExtraBold" pitchFamily="2" charset="77"/>
                <a:ea typeface="Arial"/>
                <a:cs typeface="Arial"/>
              </a:rPr>
              <a:t>4</a:t>
            </a:r>
            <a:r>
              <a:rPr lang="en-US" sz="1800" baseline="0" dirty="0">
                <a:solidFill>
                  <a:schemeClr val="tx1"/>
                </a:solidFill>
                <a:latin typeface="Montserrat Medium"/>
                <a:ea typeface="Arial"/>
                <a:cs typeface="Arial"/>
              </a:rPr>
              <a:t> </a:t>
            </a:r>
            <a:r>
              <a:rPr lang="uk-UA" sz="1200" dirty="0">
                <a:latin typeface="Montserrat Medium"/>
                <a:ea typeface="Arial"/>
                <a:cs typeface="Arial"/>
              </a:rPr>
              <a:t>години на день</a:t>
            </a:r>
            <a:endParaRPr lang="en-UA" sz="1200" b="1" dirty="0">
              <a:latin typeface="Montserrat" pitchFamily="2" charset="77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A94CBD2-5AFE-E38A-AA80-F25DCDBD1ACB}"/>
              </a:ext>
            </a:extLst>
          </p:cNvPr>
          <p:cNvSpPr txBox="1"/>
          <p:nvPr/>
        </p:nvSpPr>
        <p:spPr>
          <a:xfrm>
            <a:off x="9700884" y="5100154"/>
            <a:ext cx="2069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b="1" baseline="0" dirty="0">
                <a:solidFill>
                  <a:schemeClr val="tx1"/>
                </a:solidFill>
                <a:latin typeface="Montserrat ExtraBold" pitchFamily="2" charset="77"/>
                <a:ea typeface="Arial"/>
                <a:cs typeface="Arial"/>
              </a:rPr>
              <a:t>4</a:t>
            </a:r>
            <a:r>
              <a:rPr lang="en-US" sz="1800" baseline="0" dirty="0">
                <a:solidFill>
                  <a:schemeClr val="tx1"/>
                </a:solidFill>
                <a:latin typeface="Montserrat Medium"/>
                <a:ea typeface="Arial"/>
                <a:cs typeface="Arial"/>
              </a:rPr>
              <a:t> </a:t>
            </a:r>
            <a:r>
              <a:rPr lang="uk-UA" sz="1200" dirty="0">
                <a:latin typeface="Montserrat Medium"/>
                <a:ea typeface="Arial"/>
                <a:cs typeface="Arial"/>
              </a:rPr>
              <a:t>години на день</a:t>
            </a:r>
            <a:endParaRPr lang="en-UA" sz="1200" b="1" dirty="0">
              <a:latin typeface="Montserrat" pitchFamily="2" charset="77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D677B810-1DB7-D9CE-1648-E95816100470}"/>
              </a:ext>
            </a:extLst>
          </p:cNvPr>
          <p:cNvSpPr txBox="1"/>
          <p:nvPr/>
        </p:nvSpPr>
        <p:spPr>
          <a:xfrm>
            <a:off x="9984174" y="5616672"/>
            <a:ext cx="2069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b="1" baseline="0" dirty="0">
                <a:solidFill>
                  <a:schemeClr val="tx1"/>
                </a:solidFill>
                <a:latin typeface="Montserrat ExtraBold" pitchFamily="2" charset="77"/>
                <a:ea typeface="Arial"/>
                <a:cs typeface="Arial"/>
              </a:rPr>
              <a:t>4,5</a:t>
            </a:r>
            <a:r>
              <a:rPr lang="en-US" sz="1800" baseline="0" dirty="0">
                <a:solidFill>
                  <a:schemeClr val="tx1"/>
                </a:solidFill>
                <a:latin typeface="Montserrat Medium"/>
                <a:ea typeface="Arial"/>
                <a:cs typeface="Arial"/>
              </a:rPr>
              <a:t> </a:t>
            </a:r>
            <a:r>
              <a:rPr lang="uk-UA" sz="1200" dirty="0">
                <a:latin typeface="Montserrat Medium"/>
                <a:ea typeface="Arial"/>
                <a:cs typeface="Arial"/>
              </a:rPr>
              <a:t>години на день</a:t>
            </a:r>
            <a:endParaRPr lang="en-UA" sz="1200" b="1" dirty="0">
              <a:latin typeface="Montserrat" pitchFamily="2" charset="77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97A3E3-9211-C791-EBE6-062E4E046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39DB57B-BAB5-D378-E3C3-01C66B320FD5}"/>
              </a:ext>
            </a:extLst>
          </p:cNvPr>
          <p:cNvSpPr/>
          <p:nvPr/>
        </p:nvSpPr>
        <p:spPr>
          <a:xfrm rot="10800000">
            <a:off x="-6176" y="-30996"/>
            <a:ext cx="9756600" cy="6888996"/>
          </a:xfrm>
          <a:prstGeom prst="rect">
            <a:avLst/>
          </a:prstGeom>
          <a:gradFill flip="none" rotWithShape="1">
            <a:gsLst>
              <a:gs pos="47000">
                <a:srgbClr val="F4F5FB"/>
              </a:gs>
              <a:gs pos="100000">
                <a:srgbClr val="F4F5F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pic>
        <p:nvPicPr>
          <p:cNvPr id="6" name="Picture 5" descr="A wind turbine on a solar panel&#10;&#10;AI-generated content may be incorrect.">
            <a:extLst>
              <a:ext uri="{FF2B5EF4-FFF2-40B4-BE49-F238E27FC236}">
                <a16:creationId xmlns:a16="http://schemas.microsoft.com/office/drawing/2014/main" id="{3D44ECE2-F695-1D4C-7F26-3C58E3BC8B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0" r="39041"/>
          <a:stretch/>
        </p:blipFill>
        <p:spPr>
          <a:xfrm>
            <a:off x="7845270" y="15951"/>
            <a:ext cx="4356224" cy="6856004"/>
          </a:xfrm>
          <a:prstGeom prst="rect">
            <a:avLst/>
          </a:prstGeom>
        </p:spPr>
      </p:pic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BFE3E59D-E295-73EE-C88E-6BE27CE80F74}"/>
              </a:ext>
            </a:extLst>
          </p:cNvPr>
          <p:cNvSpPr/>
          <p:nvPr/>
        </p:nvSpPr>
        <p:spPr>
          <a:xfrm>
            <a:off x="6135530" y="5725343"/>
            <a:ext cx="5075064" cy="783145"/>
          </a:xfrm>
          <a:prstGeom prst="roundRect">
            <a:avLst>
              <a:gd name="adj" fmla="val 14615"/>
            </a:avLst>
          </a:prstGeom>
          <a:solidFill>
            <a:srgbClr val="FFFFFF">
              <a:alpha val="67451"/>
            </a:srgbClr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A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3AED2DA-F344-5043-1557-13FC8961A5F2}"/>
              </a:ext>
            </a:extLst>
          </p:cNvPr>
          <p:cNvSpPr/>
          <p:nvPr/>
        </p:nvSpPr>
        <p:spPr>
          <a:xfrm>
            <a:off x="5979393" y="5856048"/>
            <a:ext cx="276933" cy="274410"/>
          </a:xfrm>
          <a:prstGeom prst="ellipse">
            <a:avLst/>
          </a:prstGeom>
          <a:solidFill>
            <a:srgbClr val="1E65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2" name="Прямоугольник: скругленные углы 14">
            <a:extLst>
              <a:ext uri="{FF2B5EF4-FFF2-40B4-BE49-F238E27FC236}">
                <a16:creationId xmlns:a16="http://schemas.microsoft.com/office/drawing/2014/main" id="{BDA95340-1515-840A-3894-16CE35A8C70B}"/>
              </a:ext>
            </a:extLst>
          </p:cNvPr>
          <p:cNvSpPr/>
          <p:nvPr/>
        </p:nvSpPr>
        <p:spPr>
          <a:xfrm>
            <a:off x="711658" y="1558976"/>
            <a:ext cx="8452077" cy="693046"/>
          </a:xfrm>
          <a:prstGeom prst="roundRect">
            <a:avLst>
              <a:gd name="adj" fmla="val 13564"/>
            </a:avLst>
          </a:prstGeom>
          <a:solidFill>
            <a:srgbClr val="DEEBF7">
              <a:alpha val="76863"/>
            </a:srgbClr>
          </a:solidFill>
          <a:ln w="12700">
            <a:solidFill>
              <a:srgbClr val="0661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6" descr="A blue and white logo with white text&#10;&#10;Description automatically generated">
            <a:extLst>
              <a:ext uri="{FF2B5EF4-FFF2-40B4-BE49-F238E27FC236}">
                <a16:creationId xmlns:a16="http://schemas.microsoft.com/office/drawing/2014/main" id="{1895B7A0-3E7E-40CD-3B7F-D841D67ED3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174" y="100013"/>
            <a:ext cx="825500" cy="1257300"/>
          </a:xfrm>
          <a:prstGeom prst="rect">
            <a:avLst/>
          </a:prstGeom>
        </p:spPr>
      </p:pic>
      <p:pic>
        <p:nvPicPr>
          <p:cNvPr id="24" name="Рисунок 23" descr="Лампочка и шестеренка контур">
            <a:extLst>
              <a:ext uri="{FF2B5EF4-FFF2-40B4-BE49-F238E27FC236}">
                <a16:creationId xmlns:a16="http://schemas.microsoft.com/office/drawing/2014/main" id="{F218F86A-0F52-62DA-C4C2-E6D4CE55F0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63475" y="1004187"/>
            <a:ext cx="405563" cy="40556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A4E109C-CABC-A3F3-0BAC-F6DB8E7D9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364" y="1386346"/>
            <a:ext cx="8634257" cy="1078255"/>
          </a:xfrm>
        </p:spPr>
        <p:txBody>
          <a:bodyPr>
            <a:noAutofit/>
          </a:bodyPr>
          <a:lstStyle/>
          <a:p>
            <a:r>
              <a:rPr lang="uk-UA" sz="1600" b="1" noProof="0" dirty="0">
                <a:solidFill>
                  <a:srgbClr val="000000"/>
                </a:solidFill>
                <a:latin typeface="Montserrat"/>
                <a:ea typeface="Arial"/>
                <a:cs typeface="Arial"/>
              </a:rPr>
              <a:t>Провідна енергетична програма ПРООН в Україні, що підтримує перехід до стійкої, децентралізованої та сталої енергетичної системи.</a:t>
            </a:r>
            <a:endParaRPr lang="uk-UA" sz="1600" b="1" noProof="0" dirty="0">
              <a:solidFill>
                <a:srgbClr val="1E65A1"/>
              </a:solidFill>
              <a:latin typeface="Montserrat"/>
            </a:endParaRPr>
          </a:p>
        </p:txBody>
      </p:sp>
      <p:sp>
        <p:nvSpPr>
          <p:cNvPr id="8" name="Rectangle: Rounded Corners 47">
            <a:extLst>
              <a:ext uri="{FF2B5EF4-FFF2-40B4-BE49-F238E27FC236}">
                <a16:creationId xmlns:a16="http://schemas.microsoft.com/office/drawing/2014/main" id="{3CDC885C-32B6-7B60-5750-B2DC42111D8F}"/>
              </a:ext>
            </a:extLst>
          </p:cNvPr>
          <p:cNvSpPr/>
          <p:nvPr/>
        </p:nvSpPr>
        <p:spPr>
          <a:xfrm>
            <a:off x="720421" y="991432"/>
            <a:ext cx="6628424" cy="488303"/>
          </a:xfrm>
          <a:prstGeom prst="roundRect">
            <a:avLst>
              <a:gd name="adj" fmla="val 37232"/>
            </a:avLst>
          </a:prstGeom>
          <a:solidFill>
            <a:srgbClr val="0D41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b="1" dirty="0">
                <a:solidFill>
                  <a:schemeClr val="bg1"/>
                </a:solidFill>
                <a:latin typeface="Montserrat ExtraBold" pitchFamily="2" charset="77"/>
              </a:rPr>
              <a:t>Програма зеленого енергетичного відновлення</a:t>
            </a:r>
            <a:endParaRPr kumimoji="0" lang="en-US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 SemiBold" pitchFamily="2" charset="77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9E2BFF8-8457-93DE-8460-DF926B72A8A8}"/>
              </a:ext>
            </a:extLst>
          </p:cNvPr>
          <p:cNvSpPr txBox="1">
            <a:spLocks/>
          </p:cNvSpPr>
          <p:nvPr/>
        </p:nvSpPr>
        <p:spPr>
          <a:xfrm>
            <a:off x="650458" y="15951"/>
            <a:ext cx="9596391" cy="13684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000" b="1" dirty="0">
                <a:solidFill>
                  <a:srgbClr val="000000"/>
                </a:solidFill>
                <a:latin typeface="Montserrat ExtraBold"/>
                <a:ea typeface="+mn-ea"/>
              </a:rPr>
              <a:t>МІСІЯ ТА СТРАТЕГІЧНІ ПЕРЕВАГИ</a:t>
            </a:r>
            <a:endParaRPr lang="en-US" sz="2000" b="1" dirty="0">
              <a:solidFill>
                <a:srgbClr val="000000"/>
              </a:solidFill>
              <a:latin typeface="Montserrat ExtraBold"/>
              <a:ea typeface="+mn-ea"/>
            </a:endParaRPr>
          </a:p>
        </p:txBody>
      </p:sp>
      <p:sp>
        <p:nvSpPr>
          <p:cNvPr id="10" name="Rounded Rectangle 12">
            <a:extLst>
              <a:ext uri="{FF2B5EF4-FFF2-40B4-BE49-F238E27FC236}">
                <a16:creationId xmlns:a16="http://schemas.microsoft.com/office/drawing/2014/main" id="{50DE59D4-3963-2DDC-27CF-FFBEF89F722A}"/>
              </a:ext>
            </a:extLst>
          </p:cNvPr>
          <p:cNvSpPr/>
          <p:nvPr/>
        </p:nvSpPr>
        <p:spPr>
          <a:xfrm>
            <a:off x="729108" y="2793108"/>
            <a:ext cx="4972661" cy="1840684"/>
          </a:xfrm>
          <a:prstGeom prst="roundRect">
            <a:avLst>
              <a:gd name="adj" fmla="val 7587"/>
            </a:avLst>
          </a:prstGeom>
          <a:solidFill>
            <a:srgbClr val="FFFFFF">
              <a:alpha val="67451"/>
            </a:srgbClr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F91CCB-B396-6110-0637-658B0F0F2DC2}"/>
              </a:ext>
            </a:extLst>
          </p:cNvPr>
          <p:cNvSpPr txBox="1"/>
          <p:nvPr/>
        </p:nvSpPr>
        <p:spPr>
          <a:xfrm>
            <a:off x="636719" y="2352485"/>
            <a:ext cx="7368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b="1" kern="0" dirty="0">
                <a:solidFill>
                  <a:srgbClr val="155489"/>
                </a:solidFill>
                <a:effectLst/>
                <a:latin typeface="Montserrat" pitchFamily="2" charset="77"/>
                <a:cs typeface="Calibri"/>
              </a:rPr>
              <a:t>СТРУКТУРА ПРОГРАМИ ТА ОСНОВНІ ПЕРЕВАГИ</a:t>
            </a:r>
            <a:endParaRPr kumimoji="0" lang="en-US" sz="1800" b="1" u="none" strike="noStrike" kern="1200" cap="none" spc="0" normalizeH="0" baseline="0" noProof="0" dirty="0">
              <a:ln>
                <a:noFill/>
              </a:ln>
              <a:solidFill>
                <a:srgbClr val="155489"/>
              </a:solidFill>
              <a:effectLst/>
              <a:uLnTx/>
              <a:uFillTx/>
              <a:latin typeface="Montserrat" pitchFamily="2" charset="77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2EFCBBE-6726-8100-8020-5CFFE19A9892}"/>
              </a:ext>
            </a:extLst>
          </p:cNvPr>
          <p:cNvSpPr/>
          <p:nvPr/>
        </p:nvSpPr>
        <p:spPr>
          <a:xfrm>
            <a:off x="6118376" y="2800153"/>
            <a:ext cx="5075064" cy="914034"/>
          </a:xfrm>
          <a:prstGeom prst="roundRect">
            <a:avLst>
              <a:gd name="adj" fmla="val 14615"/>
            </a:avLst>
          </a:prstGeom>
          <a:solidFill>
            <a:srgbClr val="FFFFFF">
              <a:alpha val="67451"/>
            </a:srgbClr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A"/>
          </a:p>
        </p:txBody>
      </p:sp>
      <p:sp>
        <p:nvSpPr>
          <p:cNvPr id="14" name="Rounded Rectangle 12">
            <a:extLst>
              <a:ext uri="{FF2B5EF4-FFF2-40B4-BE49-F238E27FC236}">
                <a16:creationId xmlns:a16="http://schemas.microsoft.com/office/drawing/2014/main" id="{68AE422F-5922-8391-500F-D2A863D323A5}"/>
              </a:ext>
            </a:extLst>
          </p:cNvPr>
          <p:cNvSpPr/>
          <p:nvPr/>
        </p:nvSpPr>
        <p:spPr>
          <a:xfrm>
            <a:off x="730098" y="4826333"/>
            <a:ext cx="4972661" cy="925894"/>
          </a:xfrm>
          <a:prstGeom prst="roundRect">
            <a:avLst>
              <a:gd name="adj" fmla="val 10197"/>
            </a:avLst>
          </a:prstGeom>
          <a:solidFill>
            <a:srgbClr val="FFFFFF">
              <a:alpha val="67451"/>
            </a:srgbClr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A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53D766A-A55A-E284-E247-70D2093C5922}"/>
              </a:ext>
            </a:extLst>
          </p:cNvPr>
          <p:cNvSpPr/>
          <p:nvPr/>
        </p:nvSpPr>
        <p:spPr>
          <a:xfrm>
            <a:off x="6136141" y="3809261"/>
            <a:ext cx="5099268" cy="783145"/>
          </a:xfrm>
          <a:prstGeom prst="roundRect">
            <a:avLst>
              <a:gd name="adj" fmla="val 14615"/>
            </a:avLst>
          </a:prstGeom>
          <a:solidFill>
            <a:srgbClr val="FFFFFF">
              <a:alpha val="67451"/>
            </a:srgbClr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A"/>
          </a:p>
        </p:txBody>
      </p:sp>
      <p:sp>
        <p:nvSpPr>
          <p:cNvPr id="16" name="Rounded Rectangle 12">
            <a:extLst>
              <a:ext uri="{FF2B5EF4-FFF2-40B4-BE49-F238E27FC236}">
                <a16:creationId xmlns:a16="http://schemas.microsoft.com/office/drawing/2014/main" id="{5C08433F-4F4F-FC37-EC74-CB60CCB3FCD8}"/>
              </a:ext>
            </a:extLst>
          </p:cNvPr>
          <p:cNvSpPr/>
          <p:nvPr/>
        </p:nvSpPr>
        <p:spPr>
          <a:xfrm>
            <a:off x="697627" y="5787144"/>
            <a:ext cx="4972661" cy="783145"/>
          </a:xfrm>
          <a:prstGeom prst="roundRect">
            <a:avLst>
              <a:gd name="adj" fmla="val 10617"/>
            </a:avLst>
          </a:prstGeom>
          <a:solidFill>
            <a:srgbClr val="FFFFFF">
              <a:alpha val="67451"/>
            </a:srgbClr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A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AE08D15-BEF1-91C0-AB40-72621C8DAA02}"/>
              </a:ext>
            </a:extLst>
          </p:cNvPr>
          <p:cNvSpPr/>
          <p:nvPr/>
        </p:nvSpPr>
        <p:spPr>
          <a:xfrm>
            <a:off x="6117859" y="4699071"/>
            <a:ext cx="5114316" cy="783145"/>
          </a:xfrm>
          <a:prstGeom prst="roundRect">
            <a:avLst>
              <a:gd name="adj" fmla="val 14615"/>
            </a:avLst>
          </a:prstGeom>
          <a:solidFill>
            <a:srgbClr val="FFFFFF">
              <a:alpha val="67451"/>
            </a:srgbClr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A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0D5484-6963-2AE7-68C2-809237FA11E6}"/>
              </a:ext>
            </a:extLst>
          </p:cNvPr>
          <p:cNvSpPr txBox="1"/>
          <p:nvPr/>
        </p:nvSpPr>
        <p:spPr>
          <a:xfrm>
            <a:off x="994339" y="2902870"/>
            <a:ext cx="4406037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40"/>
              </a:lnSpc>
            </a:pPr>
            <a:r>
              <a:rPr lang="uk-UA" sz="1200" b="1" noProof="0" dirty="0">
                <a:latin typeface="Montserrat" pitchFamily="2" charset="77"/>
                <a:cs typeface="Arial"/>
              </a:rPr>
              <a:t>Відповідає законодавству України </a:t>
            </a:r>
            <a:r>
              <a:rPr lang="uk-UA" sz="1200" noProof="0" dirty="0">
                <a:latin typeface="Montserrat" pitchFamily="2" charset="77"/>
                <a:cs typeface="Arial"/>
              </a:rPr>
              <a:t>та спрямована на досягнення національних енергетичних цілей, підвищення енергетичної безпеки та незалежності</a:t>
            </a:r>
            <a:endParaRPr lang="uk-UA" sz="1200" noProof="0" dirty="0">
              <a:latin typeface="Montserrat Medium" pitchFamily="2" charset="77"/>
              <a:cs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DA2F57-6B80-AB47-EE77-4663563FF7FA}"/>
              </a:ext>
            </a:extLst>
          </p:cNvPr>
          <p:cNvSpPr txBox="1"/>
          <p:nvPr/>
        </p:nvSpPr>
        <p:spPr>
          <a:xfrm>
            <a:off x="893375" y="4834295"/>
            <a:ext cx="4790570" cy="925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40"/>
              </a:lnSpc>
            </a:pPr>
            <a:r>
              <a:rPr lang="uk-UA" sz="1200" b="1" noProof="0" dirty="0">
                <a:latin typeface="Montserrat Medium" panose="00000600000000000000" pitchFamily="2" charset="0"/>
                <a:cs typeface="Arial"/>
              </a:rPr>
              <a:t>Хаб енергетичного переходу</a:t>
            </a:r>
            <a:r>
              <a:rPr lang="uk-UA" sz="1200" noProof="0" dirty="0">
                <a:latin typeface="Montserrat Medium" panose="00000600000000000000" pitchFamily="2" charset="0"/>
                <a:cs typeface="Arial"/>
              </a:rPr>
              <a:t>: підтримка України у прагненні стати регіональним лідером у сфері розподіленої генерації. Портфель ПРООН — 0,5 </a:t>
            </a:r>
            <a:r>
              <a:rPr lang="uk-UA" sz="1200" noProof="0" dirty="0" err="1">
                <a:latin typeface="Montserrat Medium" panose="00000600000000000000" pitchFamily="2" charset="0"/>
                <a:cs typeface="Arial"/>
              </a:rPr>
              <a:t>ГВт</a:t>
            </a:r>
            <a:r>
              <a:rPr lang="uk-UA" sz="1200" noProof="0" dirty="0">
                <a:latin typeface="Montserrat Medium" panose="00000600000000000000" pitchFamily="2" charset="0"/>
                <a:cs typeface="Arial"/>
              </a:rPr>
              <a:t>, що узгоджується з національною ціллю — досягти </a:t>
            </a:r>
            <a:r>
              <a:rPr lang="uk-UA" sz="1200" b="1" noProof="0" dirty="0">
                <a:latin typeface="Montserrat Medium" panose="00000600000000000000" pitchFamily="2" charset="0"/>
                <a:cs typeface="Arial"/>
              </a:rPr>
              <a:t>4 </a:t>
            </a:r>
            <a:r>
              <a:rPr lang="uk-UA" sz="1200" b="1" noProof="0" dirty="0" err="1">
                <a:latin typeface="Montserrat Medium" panose="00000600000000000000" pitchFamily="2" charset="0"/>
                <a:cs typeface="Arial"/>
              </a:rPr>
              <a:t>ГВт</a:t>
            </a:r>
            <a:r>
              <a:rPr lang="uk-UA" sz="1200" b="1" noProof="0" dirty="0">
                <a:latin typeface="Montserrat Medium" panose="00000600000000000000" pitchFamily="2" charset="0"/>
                <a:cs typeface="Arial"/>
              </a:rPr>
              <a:t> до 2026 року</a:t>
            </a:r>
            <a:endParaRPr lang="en-GB" sz="1200" b="1" dirty="0">
              <a:latin typeface="Montserrat Medium" panose="00000600000000000000" pitchFamily="2" charset="0"/>
              <a:cs typeface="Arial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5CCF179-110A-D74C-29D7-31840B664FCD}"/>
              </a:ext>
            </a:extLst>
          </p:cNvPr>
          <p:cNvSpPr/>
          <p:nvPr/>
        </p:nvSpPr>
        <p:spPr>
          <a:xfrm>
            <a:off x="591779" y="2950004"/>
            <a:ext cx="276933" cy="274410"/>
          </a:xfrm>
          <a:prstGeom prst="ellipse">
            <a:avLst/>
          </a:prstGeom>
          <a:solidFill>
            <a:srgbClr val="1E65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5D0EDD6-2EE5-F6FE-0A90-A6C022F1C776}"/>
              </a:ext>
            </a:extLst>
          </p:cNvPr>
          <p:cNvSpPr/>
          <p:nvPr/>
        </p:nvSpPr>
        <p:spPr>
          <a:xfrm>
            <a:off x="564821" y="5112414"/>
            <a:ext cx="276933" cy="274410"/>
          </a:xfrm>
          <a:prstGeom prst="ellipse">
            <a:avLst/>
          </a:prstGeom>
          <a:solidFill>
            <a:srgbClr val="1E65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A42B6AA-AEE8-EDA4-F8BF-0D73A090F268}"/>
              </a:ext>
            </a:extLst>
          </p:cNvPr>
          <p:cNvSpPr/>
          <p:nvPr/>
        </p:nvSpPr>
        <p:spPr>
          <a:xfrm>
            <a:off x="532645" y="5994980"/>
            <a:ext cx="276933" cy="274410"/>
          </a:xfrm>
          <a:prstGeom prst="ellipse">
            <a:avLst/>
          </a:prstGeom>
          <a:solidFill>
            <a:srgbClr val="1E65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7B18931-1AC4-E2D7-B1B0-6574916D4E68}"/>
              </a:ext>
            </a:extLst>
          </p:cNvPr>
          <p:cNvSpPr/>
          <p:nvPr/>
        </p:nvSpPr>
        <p:spPr>
          <a:xfrm>
            <a:off x="5991551" y="3042054"/>
            <a:ext cx="276933" cy="274410"/>
          </a:xfrm>
          <a:prstGeom prst="ellipse">
            <a:avLst/>
          </a:prstGeom>
          <a:solidFill>
            <a:srgbClr val="1E65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0C5AF05-6055-F597-1685-FFAE8E829F2E}"/>
              </a:ext>
            </a:extLst>
          </p:cNvPr>
          <p:cNvSpPr/>
          <p:nvPr/>
        </p:nvSpPr>
        <p:spPr>
          <a:xfrm>
            <a:off x="6019979" y="3901529"/>
            <a:ext cx="276933" cy="274410"/>
          </a:xfrm>
          <a:prstGeom prst="ellipse">
            <a:avLst/>
          </a:prstGeom>
          <a:solidFill>
            <a:srgbClr val="1E65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74AD0A4-88B5-E9C3-878B-EA8C6AF5AD85}"/>
              </a:ext>
            </a:extLst>
          </p:cNvPr>
          <p:cNvSpPr/>
          <p:nvPr/>
        </p:nvSpPr>
        <p:spPr>
          <a:xfrm>
            <a:off x="6030610" y="4873147"/>
            <a:ext cx="276933" cy="274410"/>
          </a:xfrm>
          <a:prstGeom prst="ellipse">
            <a:avLst/>
          </a:prstGeom>
          <a:solidFill>
            <a:srgbClr val="1E65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D52C6E-3D73-E8A9-DA8C-FB2D8487C8C9}"/>
              </a:ext>
            </a:extLst>
          </p:cNvPr>
          <p:cNvSpPr txBox="1"/>
          <p:nvPr/>
        </p:nvSpPr>
        <p:spPr>
          <a:xfrm>
            <a:off x="916966" y="5915840"/>
            <a:ext cx="4790570" cy="501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uk-UA" sz="1200" b="1" dirty="0">
                <a:latin typeface="Montserrat Medium" panose="00000600000000000000" pitchFamily="2" charset="0"/>
                <a:cs typeface="Arial"/>
              </a:rPr>
              <a:t>Комплексний підхід, </a:t>
            </a:r>
            <a:r>
              <a:rPr lang="uk-UA" sz="1200" dirty="0">
                <a:latin typeface="Montserrat Medium" panose="00000600000000000000" pitchFamily="2" charset="0"/>
                <a:cs typeface="Arial"/>
              </a:rPr>
              <a:t>що поєднує комплексну підтримку з довгостроковою стійкістю</a:t>
            </a:r>
            <a:endParaRPr lang="en-US" sz="1200" dirty="0">
              <a:latin typeface="Montserrat Medium" panose="00000600000000000000" pitchFamily="2" charset="0"/>
              <a:cs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6812124-508B-1445-A08C-2964B13A1388}"/>
              </a:ext>
            </a:extLst>
          </p:cNvPr>
          <p:cNvSpPr txBox="1"/>
          <p:nvPr/>
        </p:nvSpPr>
        <p:spPr>
          <a:xfrm>
            <a:off x="6244941" y="2835647"/>
            <a:ext cx="4915221" cy="926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uk-UA" sz="1200" b="1" noProof="0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Підхід, заснований на даних і орієнтований на результат: </a:t>
            </a:r>
            <a:r>
              <a:rPr lang="uk-UA" sz="1200" noProof="0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системне та обґрунтоване прийняття рішень щодо вибору обладнання та визначення пріоритетних </a:t>
            </a:r>
            <a:r>
              <a:rPr lang="uk-UA" sz="1200" noProof="0" dirty="0" err="1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бенефіціарів</a:t>
            </a:r>
            <a:endParaRPr lang="uk-UA" sz="1200" noProof="0" dirty="0">
              <a:effectLst/>
              <a:latin typeface="Montserrat Medium" panose="00000600000000000000" pitchFamily="2" charset="0"/>
              <a:ea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740B258-AA94-2D25-4AF1-29D23EF80655}"/>
              </a:ext>
            </a:extLst>
          </p:cNvPr>
          <p:cNvSpPr txBox="1"/>
          <p:nvPr/>
        </p:nvSpPr>
        <p:spPr>
          <a:xfrm>
            <a:off x="6277777" y="3805665"/>
            <a:ext cx="5010374" cy="714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ru-RU" sz="1200" b="1" dirty="0" err="1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Комплексні</a:t>
            </a:r>
            <a:r>
              <a:rPr lang="ru-RU" sz="1200" b="1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 </a:t>
            </a:r>
            <a:r>
              <a:rPr lang="ru-RU" sz="1200" b="1" dirty="0" err="1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рішення</a:t>
            </a:r>
            <a:r>
              <a:rPr lang="ru-RU" sz="1200" b="1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: </a:t>
            </a:r>
            <a:r>
              <a:rPr lang="ru-RU" sz="1200" dirty="0" err="1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спроможн</a:t>
            </a:r>
            <a:r>
              <a:rPr lang="uk-UA" sz="1200" dirty="0" err="1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ість</a:t>
            </a:r>
            <a:r>
              <a:rPr lang="uk-UA" sz="1200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 </a:t>
            </a:r>
            <a:r>
              <a:rPr lang="ru-RU" sz="1200" dirty="0" err="1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забезпечувати</a:t>
            </a:r>
            <a:r>
              <a:rPr lang="ru-RU" sz="1200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 </a:t>
            </a:r>
            <a:r>
              <a:rPr lang="ru-RU" sz="1200" b="1" dirty="0" err="1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повний</a:t>
            </a:r>
            <a:r>
              <a:rPr lang="ru-RU" sz="1200" b="1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 цикл </a:t>
            </a:r>
            <a:r>
              <a:rPr lang="ru-RU" sz="1200" b="1" dirty="0" err="1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підтримки</a:t>
            </a:r>
            <a:r>
              <a:rPr lang="ru-RU" sz="1200" b="1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 </a:t>
            </a:r>
            <a:r>
              <a:rPr lang="ru-RU" sz="1200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— </a:t>
            </a:r>
            <a:r>
              <a:rPr lang="ru-RU" sz="1200" dirty="0" err="1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від</a:t>
            </a:r>
            <a:r>
              <a:rPr lang="ru-RU" sz="1200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 </a:t>
            </a:r>
            <a:r>
              <a:rPr lang="ru-RU" sz="1200" dirty="0" err="1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закупівель</a:t>
            </a:r>
            <a:r>
              <a:rPr lang="ru-RU" sz="1200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 до </a:t>
            </a:r>
            <a:r>
              <a:rPr lang="ru-RU" sz="1200" dirty="0" err="1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встановлення</a:t>
            </a:r>
            <a:r>
              <a:rPr lang="ru-RU" sz="1200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 </a:t>
            </a:r>
            <a:r>
              <a:rPr lang="ru-RU" sz="1200" dirty="0" err="1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технологій</a:t>
            </a:r>
            <a:r>
              <a:rPr lang="ru-RU" sz="1200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 </a:t>
            </a:r>
            <a:r>
              <a:rPr lang="ru-RU" sz="1200" dirty="0" err="1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розподіленої</a:t>
            </a:r>
            <a:r>
              <a:rPr lang="ru-RU" sz="1200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 </a:t>
            </a:r>
            <a:r>
              <a:rPr lang="ru-RU" sz="1200" dirty="0" err="1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генерації</a:t>
            </a:r>
            <a:r>
              <a:rPr lang="ru-RU" sz="1200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 та </a:t>
            </a:r>
            <a:r>
              <a:rPr lang="ru-RU" sz="1200" dirty="0" err="1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зберігання</a:t>
            </a:r>
            <a:r>
              <a:rPr lang="ru-RU" sz="1200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 </a:t>
            </a:r>
            <a:r>
              <a:rPr lang="ru-RU" sz="1200" dirty="0" err="1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енергії</a:t>
            </a:r>
            <a:endParaRPr lang="en-US" sz="1200" dirty="0">
              <a:effectLst/>
              <a:latin typeface="Montserrat Medium" panose="00000600000000000000" pitchFamily="2" charset="0"/>
              <a:ea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7F08585-58B8-9E2B-698E-68FB03EE263F}"/>
              </a:ext>
            </a:extLst>
          </p:cNvPr>
          <p:cNvSpPr txBox="1"/>
          <p:nvPr/>
        </p:nvSpPr>
        <p:spPr>
          <a:xfrm>
            <a:off x="6277777" y="4701270"/>
            <a:ext cx="4790570" cy="714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ru-RU" sz="1200" b="1" dirty="0" err="1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Унікальна</a:t>
            </a:r>
            <a:r>
              <a:rPr lang="ru-RU" sz="1200" b="1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 </a:t>
            </a:r>
            <a:r>
              <a:rPr lang="ru-RU" sz="1200" b="1" dirty="0" err="1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галузева</a:t>
            </a:r>
            <a:r>
              <a:rPr lang="ru-RU" sz="1200" b="1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 </a:t>
            </a:r>
            <a:r>
              <a:rPr lang="ru-RU" sz="1200" b="1" dirty="0" err="1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експертиза</a:t>
            </a:r>
            <a:r>
              <a:rPr lang="ru-RU" sz="1200" b="1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: </a:t>
            </a:r>
            <a:r>
              <a:rPr lang="uk-UA" sz="1200" noProof="0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команда з понад 50 фахівців із </a:t>
            </a:r>
            <a:r>
              <a:rPr lang="uk-UA" sz="1200" noProof="0" dirty="0" err="1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потужн</a:t>
            </a:r>
            <a:r>
              <a:rPr lang="ru-RU" sz="1200" noProof="0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ими</a:t>
            </a:r>
            <a:r>
              <a:rPr lang="uk-UA" sz="1200" noProof="0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 технічними, </a:t>
            </a:r>
            <a:r>
              <a:rPr lang="uk-UA" sz="1200" noProof="0" dirty="0" err="1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управлінськи</a:t>
            </a:r>
            <a:r>
              <a:rPr lang="uk-UA" sz="1200" dirty="0">
                <a:latin typeface="Montserrat Medium" panose="00000600000000000000" pitchFamily="2" charset="0"/>
                <a:ea typeface="Arial" panose="020B0604020202020204" pitchFamily="34" charset="0"/>
              </a:rPr>
              <a:t>ми та фінансовими компетенціями</a:t>
            </a:r>
            <a:endParaRPr lang="en-UA" sz="1200" dirty="0">
              <a:effectLst/>
              <a:latin typeface="Montserrat Medium" panose="00000600000000000000" pitchFamily="2" charset="0"/>
              <a:ea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2827838-6D60-35DA-C55C-74D2F5EC59D2}"/>
              </a:ext>
            </a:extLst>
          </p:cNvPr>
          <p:cNvSpPr txBox="1"/>
          <p:nvPr/>
        </p:nvSpPr>
        <p:spPr>
          <a:xfrm>
            <a:off x="6278546" y="5725343"/>
            <a:ext cx="4881616" cy="714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uk-UA" sz="1200" b="1" dirty="0" err="1">
                <a:effectLst/>
                <a:latin typeface="Montserrat" pitchFamily="2" charset="77"/>
                <a:ea typeface="Arial" panose="020B0604020202020204" pitchFamily="34" charset="0"/>
              </a:rPr>
              <a:t>Співпрація</a:t>
            </a:r>
            <a:r>
              <a:rPr lang="uk-UA" sz="1200" b="1" dirty="0">
                <a:effectLst/>
                <a:latin typeface="Montserrat" pitchFamily="2" charset="77"/>
                <a:ea typeface="Arial" panose="020B0604020202020204" pitchFamily="34" charset="0"/>
              </a:rPr>
              <a:t> з громадами</a:t>
            </a:r>
            <a:r>
              <a:rPr lang="en-US" sz="1200" b="1" dirty="0">
                <a:effectLst/>
                <a:latin typeface="Montserrat" pitchFamily="2" charset="77"/>
                <a:ea typeface="Arial" panose="020B0604020202020204" pitchFamily="34" charset="0"/>
              </a:rPr>
              <a:t>: </a:t>
            </a:r>
            <a:r>
              <a:rPr lang="uk-UA" sz="1200" dirty="0" err="1">
                <a:effectLst/>
                <a:latin typeface="Montserrat" pitchFamily="2" charset="77"/>
                <a:ea typeface="Arial" panose="020B0604020202020204" pitchFamily="34" charset="0"/>
              </a:rPr>
              <a:t>проєкти</a:t>
            </a:r>
            <a:r>
              <a:rPr lang="uk-UA" sz="1200" dirty="0">
                <a:effectLst/>
                <a:latin typeface="Montserrat" pitchFamily="2" charset="77"/>
                <a:ea typeface="Arial" panose="020B0604020202020204" pitchFamily="34" charset="0"/>
              </a:rPr>
              <a:t> в більш, </a:t>
            </a:r>
            <a:r>
              <a:rPr lang="uk-UA" sz="1200" b="1" dirty="0">
                <a:effectLst/>
                <a:latin typeface="Montserrat" pitchFamily="2" charset="77"/>
                <a:ea typeface="Arial" panose="020B0604020202020204" pitchFamily="34" charset="0"/>
              </a:rPr>
              <a:t>ніж</a:t>
            </a:r>
            <a:r>
              <a:rPr lang="en-US" sz="1200" b="1" dirty="0">
                <a:effectLst/>
                <a:latin typeface="Montserrat" pitchFamily="2" charset="77"/>
                <a:ea typeface="Arial" panose="020B0604020202020204" pitchFamily="34" charset="0"/>
              </a:rPr>
              <a:t> 34 </a:t>
            </a:r>
            <a:r>
              <a:rPr lang="uk-UA" sz="1200" b="1" dirty="0">
                <a:effectLst/>
                <a:latin typeface="Montserrat" pitchFamily="2" charset="77"/>
                <a:ea typeface="Arial" panose="020B0604020202020204" pitchFamily="34" charset="0"/>
              </a:rPr>
              <a:t>муніципалітетах</a:t>
            </a:r>
            <a:r>
              <a:rPr lang="en-US" sz="1200" b="1" dirty="0">
                <a:effectLst/>
                <a:latin typeface="Montserrat" pitchFamily="2" charset="77"/>
                <a:ea typeface="Arial" panose="020B0604020202020204" pitchFamily="34" charset="0"/>
              </a:rPr>
              <a:t>, </a:t>
            </a:r>
            <a:r>
              <a:rPr lang="uk-UA" sz="1200" dirty="0">
                <a:effectLst/>
                <a:latin typeface="Montserrat" pitchFamily="2" charset="77"/>
                <a:ea typeface="Arial" panose="020B0604020202020204" pitchFamily="34" charset="0"/>
              </a:rPr>
              <a:t>більшість- в сфері розподіленої генерації та критичної інфраструктури</a:t>
            </a:r>
            <a:endParaRPr lang="en-US" sz="1200" dirty="0">
              <a:effectLst/>
              <a:latin typeface="Montserrat Medium" pitchFamily="2" charset="77"/>
              <a:ea typeface="Arial" panose="020B0604020202020204" pitchFamily="34" charset="0"/>
            </a:endParaRPr>
          </a:p>
        </p:txBody>
      </p:sp>
      <p:pic>
        <p:nvPicPr>
          <p:cNvPr id="42" name="Graphic 41" descr="Scales of justice outline">
            <a:extLst>
              <a:ext uri="{FF2B5EF4-FFF2-40B4-BE49-F238E27FC236}">
                <a16:creationId xmlns:a16="http://schemas.microsoft.com/office/drawing/2014/main" id="{C1524231-EB4D-35EE-43DF-2F58847269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4331" y="2955247"/>
            <a:ext cx="211828" cy="211828"/>
          </a:xfrm>
          <a:prstGeom prst="rect">
            <a:avLst/>
          </a:prstGeom>
        </p:spPr>
      </p:pic>
      <p:pic>
        <p:nvPicPr>
          <p:cNvPr id="44" name="Graphic 43" descr="High voltage outline">
            <a:extLst>
              <a:ext uri="{FF2B5EF4-FFF2-40B4-BE49-F238E27FC236}">
                <a16:creationId xmlns:a16="http://schemas.microsoft.com/office/drawing/2014/main" id="{E3BC992D-EFC7-79B0-80E8-A92866F099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1316" y="5152472"/>
            <a:ext cx="194293" cy="194293"/>
          </a:xfrm>
          <a:prstGeom prst="rect">
            <a:avLst/>
          </a:prstGeom>
        </p:spPr>
      </p:pic>
      <p:pic>
        <p:nvPicPr>
          <p:cNvPr id="45" name="Graphic 44" descr="Gears outline">
            <a:extLst>
              <a:ext uri="{FF2B5EF4-FFF2-40B4-BE49-F238E27FC236}">
                <a16:creationId xmlns:a16="http://schemas.microsoft.com/office/drawing/2014/main" id="{2D55E4AF-1A0D-8567-203F-B87D19882E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50872" y="5998564"/>
            <a:ext cx="245593" cy="245593"/>
          </a:xfrm>
          <a:prstGeom prst="rect">
            <a:avLst/>
          </a:prstGeom>
        </p:spPr>
      </p:pic>
      <p:pic>
        <p:nvPicPr>
          <p:cNvPr id="47" name="Graphic 46" descr="Bar graph with upward trend outline">
            <a:extLst>
              <a:ext uri="{FF2B5EF4-FFF2-40B4-BE49-F238E27FC236}">
                <a16:creationId xmlns:a16="http://schemas.microsoft.com/office/drawing/2014/main" id="{50F86EE3-184A-F2E7-D4C2-725C5733496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033742" y="3081217"/>
            <a:ext cx="192549" cy="192549"/>
          </a:xfrm>
          <a:prstGeom prst="rect">
            <a:avLst/>
          </a:prstGeom>
        </p:spPr>
      </p:pic>
      <p:pic>
        <p:nvPicPr>
          <p:cNvPr id="49" name="Graphic 48" descr="Handshake outline">
            <a:extLst>
              <a:ext uri="{FF2B5EF4-FFF2-40B4-BE49-F238E27FC236}">
                <a16:creationId xmlns:a16="http://schemas.microsoft.com/office/drawing/2014/main" id="{C2AA8862-3927-8040-67CA-1B08D563C9D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043443" y="3927488"/>
            <a:ext cx="238446" cy="238446"/>
          </a:xfrm>
          <a:prstGeom prst="rect">
            <a:avLst/>
          </a:prstGeom>
        </p:spPr>
      </p:pic>
      <p:pic>
        <p:nvPicPr>
          <p:cNvPr id="51" name="Graphic 50" descr="Puzzle outline">
            <a:extLst>
              <a:ext uri="{FF2B5EF4-FFF2-40B4-BE49-F238E27FC236}">
                <a16:creationId xmlns:a16="http://schemas.microsoft.com/office/drawing/2014/main" id="{F4C2CD00-8F3E-2186-CB3E-93793CC761B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074670" y="4907313"/>
            <a:ext cx="207236" cy="207236"/>
          </a:xfrm>
          <a:prstGeom prst="rect">
            <a:avLst/>
          </a:prstGeom>
        </p:spPr>
      </p:pic>
      <p:pic>
        <p:nvPicPr>
          <p:cNvPr id="53" name="Graphic 52" descr="House outline">
            <a:extLst>
              <a:ext uri="{FF2B5EF4-FFF2-40B4-BE49-F238E27FC236}">
                <a16:creationId xmlns:a16="http://schemas.microsoft.com/office/drawing/2014/main" id="{D7EBED2D-8356-7B9A-A1DF-68A78B846A3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992166" y="5881612"/>
            <a:ext cx="222521" cy="22252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1E7F50D-E858-3FD9-B7E1-5549E62F1CC5}"/>
              </a:ext>
            </a:extLst>
          </p:cNvPr>
          <p:cNvSpPr txBox="1"/>
          <p:nvPr/>
        </p:nvSpPr>
        <p:spPr>
          <a:xfrm>
            <a:off x="957498" y="3695843"/>
            <a:ext cx="44526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E65A1"/>
              </a:buClr>
            </a:pPr>
            <a:r>
              <a:rPr lang="ro-MD" sz="1000" b="1" dirty="0">
                <a:solidFill>
                  <a:schemeClr val="accent1">
                    <a:lumMod val="76000"/>
                  </a:schemeClr>
                </a:solidFill>
                <a:latin typeface="Montserrat SemiBold" pitchFamily="2" charset="77"/>
                <a:ea typeface="Arial"/>
                <a:cs typeface="Arial"/>
              </a:rPr>
              <a:t> </a:t>
            </a:r>
            <a:r>
              <a:rPr lang="uk-UA" sz="1000" b="1" dirty="0">
                <a:solidFill>
                  <a:schemeClr val="accent1">
                    <a:lumMod val="76000"/>
                  </a:schemeClr>
                </a:solidFill>
                <a:latin typeface="Montserrat SemiBold" pitchFamily="2" charset="77"/>
                <a:ea typeface="Arial"/>
                <a:cs typeface="Arial"/>
              </a:rPr>
              <a:t>Стратегія розвитку розподіленої генерації</a:t>
            </a:r>
            <a:endParaRPr lang="en-US" sz="1000" b="1" dirty="0">
              <a:solidFill>
                <a:schemeClr val="tx1"/>
              </a:solidFill>
              <a:latin typeface="Montserrat SemiBold" pitchFamily="2" charset="77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77B3F5-2E5A-705B-2ACD-07FA43FF5775}"/>
              </a:ext>
            </a:extLst>
          </p:cNvPr>
          <p:cNvSpPr txBox="1"/>
          <p:nvPr/>
        </p:nvSpPr>
        <p:spPr>
          <a:xfrm>
            <a:off x="957498" y="3474952"/>
            <a:ext cx="38853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76000"/>
                  </a:schemeClr>
                </a:solidFill>
                <a:latin typeface="Montserrat SemiBold" pitchFamily="2" charset="77"/>
                <a:ea typeface="Arial"/>
                <a:cs typeface="Arial"/>
              </a:rPr>
              <a:t> </a:t>
            </a:r>
            <a:r>
              <a:rPr lang="uk-UA" sz="1000" b="1" dirty="0">
                <a:solidFill>
                  <a:schemeClr val="accent1">
                    <a:lumMod val="76000"/>
                  </a:schemeClr>
                </a:solidFill>
                <a:latin typeface="Montserrat SemiBold" pitchFamily="2" charset="77"/>
                <a:ea typeface="Arial"/>
                <a:cs typeface="Arial"/>
              </a:rPr>
              <a:t>Енергетична стратегія України </a:t>
            </a:r>
            <a:r>
              <a:rPr lang="uk-UA" sz="1000" b="1" dirty="0">
                <a:latin typeface="Montserrat SemiBold" pitchFamily="2" charset="77"/>
                <a:ea typeface="Arial"/>
                <a:cs typeface="Arial"/>
              </a:rPr>
              <a:t>до</a:t>
            </a:r>
            <a:r>
              <a:rPr lang="en-GB" sz="1000" b="1" dirty="0">
                <a:solidFill>
                  <a:schemeClr val="tx1"/>
                </a:solidFill>
                <a:latin typeface="Montserrat SemiBold" pitchFamily="2" charset="77"/>
                <a:ea typeface="Arial"/>
                <a:cs typeface="Arial"/>
              </a:rPr>
              <a:t> 2050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E1168FD-8736-1434-DEB2-3DBCC8052756}"/>
              </a:ext>
            </a:extLst>
          </p:cNvPr>
          <p:cNvSpPr txBox="1"/>
          <p:nvPr/>
        </p:nvSpPr>
        <p:spPr>
          <a:xfrm>
            <a:off x="957498" y="3886456"/>
            <a:ext cx="43164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E65A1"/>
              </a:buClr>
            </a:pPr>
            <a:r>
              <a:rPr lang="ro-MD" sz="1000" b="1" baseline="0" dirty="0">
                <a:solidFill>
                  <a:schemeClr val="accent1">
                    <a:lumMod val="76000"/>
                  </a:schemeClr>
                </a:solidFill>
                <a:latin typeface="Montserrat SemiBold" pitchFamily="2" charset="77"/>
                <a:ea typeface="Arial"/>
                <a:cs typeface="Arial"/>
              </a:rPr>
              <a:t> </a:t>
            </a:r>
            <a:r>
              <a:rPr lang="uk-UA" sz="1000" b="1" baseline="0" dirty="0">
                <a:solidFill>
                  <a:schemeClr val="accent1">
                    <a:lumMod val="76000"/>
                  </a:schemeClr>
                </a:solidFill>
                <a:latin typeface="Montserrat SemiBold" pitchFamily="2" charset="77"/>
                <a:ea typeface="Arial"/>
                <a:cs typeface="Arial"/>
              </a:rPr>
              <a:t>Національний план з енергетики та клімату</a:t>
            </a:r>
            <a:r>
              <a:rPr lang="en-GB" sz="1000" b="1" baseline="0" dirty="0">
                <a:solidFill>
                  <a:schemeClr val="tx1"/>
                </a:solidFill>
                <a:latin typeface="Montserrat SemiBold" pitchFamily="2" charset="77"/>
                <a:ea typeface="Arial"/>
                <a:cs typeface="Arial"/>
              </a:rPr>
              <a:t> </a:t>
            </a:r>
            <a:r>
              <a:rPr lang="uk-UA" sz="1000" b="1" baseline="0" dirty="0">
                <a:solidFill>
                  <a:schemeClr val="tx1"/>
                </a:solidFill>
                <a:latin typeface="Montserrat SemiBold" pitchFamily="2" charset="77"/>
                <a:ea typeface="Arial"/>
                <a:cs typeface="Arial"/>
              </a:rPr>
              <a:t>до</a:t>
            </a:r>
            <a:r>
              <a:rPr lang="en-GB" sz="1000" b="1" baseline="0" dirty="0">
                <a:solidFill>
                  <a:schemeClr val="tx1"/>
                </a:solidFill>
                <a:latin typeface="Montserrat SemiBold" pitchFamily="2" charset="77"/>
                <a:ea typeface="Arial"/>
                <a:cs typeface="Arial"/>
              </a:rPr>
              <a:t> 2030 </a:t>
            </a:r>
            <a:endParaRPr lang="en-GB" sz="1000" b="1" dirty="0">
              <a:solidFill>
                <a:schemeClr val="tx1"/>
              </a:solidFill>
              <a:latin typeface="Montserrat SemiBold" pitchFamily="2" charset="77"/>
              <a:ea typeface="+mn-lt"/>
              <a:cs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B31A015-F9A8-318C-FE04-D8E85B54D036}"/>
              </a:ext>
            </a:extLst>
          </p:cNvPr>
          <p:cNvSpPr txBox="1"/>
          <p:nvPr/>
        </p:nvSpPr>
        <p:spPr>
          <a:xfrm>
            <a:off x="957498" y="4109849"/>
            <a:ext cx="4662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sz="1000" b="1" dirty="0">
                <a:solidFill>
                  <a:schemeClr val="accent1">
                    <a:lumMod val="76000"/>
                  </a:schemeClr>
                </a:solidFill>
                <a:latin typeface="Montserrat SemiBold" pitchFamily="2" charset="77"/>
                <a:ea typeface="+mn-lt"/>
                <a:cs typeface="+mn-lt"/>
              </a:rPr>
              <a:t> </a:t>
            </a:r>
            <a:r>
              <a:rPr lang="uk-UA" sz="1000" b="1" dirty="0">
                <a:solidFill>
                  <a:schemeClr val="accent1">
                    <a:lumMod val="76000"/>
                  </a:schemeClr>
                </a:solidFill>
                <a:latin typeface="Montserrat SemiBold" pitchFamily="2" charset="77"/>
                <a:ea typeface="+mn-lt"/>
                <a:cs typeface="+mn-lt"/>
              </a:rPr>
              <a:t>Національний план дій з відновлювальної енергетики </a:t>
            </a:r>
            <a:r>
              <a:rPr lang="uk-UA" sz="1000" b="1" dirty="0">
                <a:solidFill>
                  <a:schemeClr val="tx1"/>
                </a:solidFill>
                <a:latin typeface="Montserrat SemiBold" pitchFamily="2" charset="77"/>
                <a:ea typeface="+mn-lt"/>
                <a:cs typeface="+mn-lt"/>
              </a:rPr>
              <a:t>до 2030</a:t>
            </a:r>
            <a:endParaRPr lang="uk-UA" sz="1000" b="1" dirty="0">
              <a:solidFill>
                <a:schemeClr val="tx1"/>
              </a:solidFill>
              <a:latin typeface="Montserrat SemiBold" pitchFamily="2" charset="77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BF4EB76-6725-1C32-B7AE-7DC45DE36675}"/>
              </a:ext>
            </a:extLst>
          </p:cNvPr>
          <p:cNvSpPr txBox="1"/>
          <p:nvPr/>
        </p:nvSpPr>
        <p:spPr>
          <a:xfrm>
            <a:off x="971268" y="4326958"/>
            <a:ext cx="46819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E65A1"/>
              </a:buClr>
            </a:pPr>
            <a:r>
              <a:rPr lang="uk-UA" sz="1000" b="1" baseline="0" dirty="0">
                <a:solidFill>
                  <a:schemeClr val="accent1">
                    <a:lumMod val="76000"/>
                  </a:schemeClr>
                </a:solidFill>
                <a:latin typeface="Montserrat SemiBold" pitchFamily="2" charset="77"/>
                <a:ea typeface="Arial"/>
                <a:cs typeface="Arial"/>
              </a:rPr>
              <a:t>Формула Миру України</a:t>
            </a:r>
            <a:r>
              <a:rPr lang="uk-UA" sz="1000" b="1" dirty="0">
                <a:solidFill>
                  <a:schemeClr val="tx1"/>
                </a:solidFill>
                <a:latin typeface="Montserrat SemiBold" pitchFamily="2" charset="77"/>
                <a:ea typeface="Arial"/>
                <a:cs typeface="Arial"/>
              </a:rPr>
              <a:t>​</a:t>
            </a:r>
            <a:endParaRPr lang="en-GB" sz="1000" b="1" dirty="0">
              <a:solidFill>
                <a:schemeClr val="tx1"/>
              </a:solidFill>
              <a:latin typeface="Montserrat SemiBold" pitchFamily="2" charset="77"/>
              <a:ea typeface="Arial"/>
              <a:cs typeface="Arial"/>
            </a:endParaRPr>
          </a:p>
          <a:p>
            <a:pPr lvl="0" rtl="0">
              <a:buClr>
                <a:srgbClr val="1E65A1"/>
              </a:buClr>
            </a:pPr>
            <a:endParaRPr lang="en-GB" sz="1000" b="1" dirty="0">
              <a:solidFill>
                <a:schemeClr val="tx1"/>
              </a:solidFill>
              <a:latin typeface="Montserrat SemiBold" pitchFamily="2" charset="77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487230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27B6B-CC2A-972C-A10D-C4216E5BD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8D375A6-813C-2D0E-3007-315D528A1E4A}"/>
              </a:ext>
            </a:extLst>
          </p:cNvPr>
          <p:cNvSpPr/>
          <p:nvPr/>
        </p:nvSpPr>
        <p:spPr>
          <a:xfrm rot="10800000">
            <a:off x="-12390" y="0"/>
            <a:ext cx="9756600" cy="6888996"/>
          </a:xfrm>
          <a:prstGeom prst="rect">
            <a:avLst/>
          </a:prstGeom>
          <a:gradFill flip="none" rotWithShape="1">
            <a:gsLst>
              <a:gs pos="47000">
                <a:srgbClr val="F4F5FB"/>
              </a:gs>
              <a:gs pos="100000">
                <a:srgbClr val="F4F5F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pic>
        <p:nvPicPr>
          <p:cNvPr id="3" name="Picture 2" descr="A crane lifting a large white container&#10;&#10;AI-generated content may be incorrect.">
            <a:extLst>
              <a:ext uri="{FF2B5EF4-FFF2-40B4-BE49-F238E27FC236}">
                <a16:creationId xmlns:a16="http://schemas.microsoft.com/office/drawing/2014/main" id="{E12065F7-B5D0-7232-A704-A459CDDC9E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78" y="3811888"/>
            <a:ext cx="5755684" cy="3085911"/>
          </a:xfrm>
          <a:prstGeom prst="rect">
            <a:avLst/>
          </a:prstGeom>
        </p:spPr>
      </p:pic>
      <p:pic>
        <p:nvPicPr>
          <p:cNvPr id="33" name="Picture 32" descr="A group of green containers&#10;&#10;AI-generated content may be incorrect.">
            <a:extLst>
              <a:ext uri="{FF2B5EF4-FFF2-40B4-BE49-F238E27FC236}">
                <a16:creationId xmlns:a16="http://schemas.microsoft.com/office/drawing/2014/main" id="{13AA0BD6-C071-61C4-2757-DFB3E852ABB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88"/>
          <a:stretch/>
        </p:blipFill>
        <p:spPr>
          <a:xfrm>
            <a:off x="8876738" y="1324839"/>
            <a:ext cx="3321238" cy="5538916"/>
          </a:xfrm>
          <a:prstGeom prst="rect">
            <a:avLst/>
          </a:prstGeom>
        </p:spPr>
      </p:pic>
      <p:sp>
        <p:nvSpPr>
          <p:cNvPr id="12" name="Rounded Rectangle 12">
            <a:extLst>
              <a:ext uri="{FF2B5EF4-FFF2-40B4-BE49-F238E27FC236}">
                <a16:creationId xmlns:a16="http://schemas.microsoft.com/office/drawing/2014/main" id="{759550D9-64C1-2EB2-8F98-9C23ADD80019}"/>
              </a:ext>
            </a:extLst>
          </p:cNvPr>
          <p:cNvSpPr/>
          <p:nvPr/>
        </p:nvSpPr>
        <p:spPr>
          <a:xfrm>
            <a:off x="750890" y="1260837"/>
            <a:ext cx="4379646" cy="4379799"/>
          </a:xfrm>
          <a:prstGeom prst="roundRect">
            <a:avLst>
              <a:gd name="adj" fmla="val 2414"/>
            </a:avLst>
          </a:prstGeom>
          <a:solidFill>
            <a:srgbClr val="FFFFFF">
              <a:alpha val="67451"/>
            </a:srgbClr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A"/>
          </a:p>
        </p:txBody>
      </p:sp>
      <p:sp>
        <p:nvSpPr>
          <p:cNvPr id="8" name="object 22">
            <a:extLst>
              <a:ext uri="{FF2B5EF4-FFF2-40B4-BE49-F238E27FC236}">
                <a16:creationId xmlns:a16="http://schemas.microsoft.com/office/drawing/2014/main" id="{572DBA11-4DFC-D6BB-45A8-A5F23DA9240D}"/>
              </a:ext>
            </a:extLst>
          </p:cNvPr>
          <p:cNvSpPr txBox="1"/>
          <p:nvPr/>
        </p:nvSpPr>
        <p:spPr>
          <a:xfrm>
            <a:off x="6973960" y="5161456"/>
            <a:ext cx="3360456" cy="951748"/>
          </a:xfrm>
          <a:prstGeom prst="rect">
            <a:avLst/>
          </a:prstGeom>
        </p:spPr>
        <p:txBody>
          <a:bodyPr vert="horz" wrap="square" lIns="0" tIns="27093" rIns="0" bIns="0" rtlCol="0" anchor="ctr">
            <a:noAutofit/>
          </a:bodyPr>
          <a:lstStyle/>
          <a:p>
            <a:pPr marR="6773">
              <a:lnSpc>
                <a:spcPct val="90000"/>
              </a:lnSpc>
            </a:pPr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6" name="Picture 53" descr="A blue and white logo with white text&#10;&#10;Description automatically generated">
            <a:extLst>
              <a:ext uri="{FF2B5EF4-FFF2-40B4-BE49-F238E27FC236}">
                <a16:creationId xmlns:a16="http://schemas.microsoft.com/office/drawing/2014/main" id="{0C9F61E6-2480-A793-6125-D4180A64E0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174" y="100013"/>
            <a:ext cx="825500" cy="12573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0EEC868E-AF23-BB5A-4948-9C1C595D7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909" y="304201"/>
            <a:ext cx="11139940" cy="758018"/>
          </a:xfrm>
        </p:spPr>
        <p:txBody>
          <a:bodyPr>
            <a:noAutofit/>
          </a:bodyPr>
          <a:lstStyle/>
          <a:p>
            <a:r>
              <a:rPr lang="uk-UA" sz="2000" b="1" dirty="0">
                <a:latin typeface="Montserrat ExtraBold" pitchFamily="2" charset="77"/>
                <a:ea typeface="Calibri Light"/>
                <a:cs typeface="Calibri Light"/>
              </a:rPr>
              <a:t>ГРАНТОВА ПІДТРИМКА: ВІДНОВЛЕННЯ КРИТИЧНОЇ ІНФРАСТРУКТУРИ В МІСТАХ</a:t>
            </a:r>
            <a:endParaRPr lang="en-US" sz="2000" b="1" dirty="0">
              <a:latin typeface="Montserrat"/>
              <a:ea typeface="Calibri Light"/>
              <a:cs typeface="Calibri Light"/>
            </a:endParaRPr>
          </a:p>
        </p:txBody>
      </p:sp>
      <p:sp>
        <p:nvSpPr>
          <p:cNvPr id="13" name="object 22">
            <a:extLst>
              <a:ext uri="{FF2B5EF4-FFF2-40B4-BE49-F238E27FC236}">
                <a16:creationId xmlns:a16="http://schemas.microsoft.com/office/drawing/2014/main" id="{D0B0B688-0743-77B3-5A40-F0E310D58742}"/>
              </a:ext>
            </a:extLst>
          </p:cNvPr>
          <p:cNvSpPr txBox="1"/>
          <p:nvPr/>
        </p:nvSpPr>
        <p:spPr>
          <a:xfrm>
            <a:off x="6973960" y="5161456"/>
            <a:ext cx="3360456" cy="951748"/>
          </a:xfrm>
          <a:prstGeom prst="rect">
            <a:avLst/>
          </a:prstGeom>
        </p:spPr>
        <p:txBody>
          <a:bodyPr vert="horz" wrap="square" lIns="0" tIns="27093" rIns="0" bIns="0" rtlCol="0" anchor="ctr">
            <a:noAutofit/>
          </a:bodyPr>
          <a:lstStyle/>
          <a:p>
            <a:pPr marR="6773">
              <a:lnSpc>
                <a:spcPct val="90000"/>
              </a:lnSpc>
            </a:pPr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856B6F-D0DF-CBB3-CE6F-5BBF776EBAC3}"/>
              </a:ext>
            </a:extLst>
          </p:cNvPr>
          <p:cNvSpPr txBox="1"/>
          <p:nvPr/>
        </p:nvSpPr>
        <p:spPr>
          <a:xfrm>
            <a:off x="1023819" y="1511473"/>
            <a:ext cx="4029504" cy="41549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 b="1" kern="100" dirty="0">
                <a:latin typeface="Montserrat"/>
                <a:ea typeface="Calibri"/>
                <a:cs typeface="Times New Roman"/>
              </a:rPr>
              <a:t>7</a:t>
            </a:r>
            <a:r>
              <a:rPr lang="en-US" sz="1200" b="1" kern="100" dirty="0">
                <a:effectLst/>
                <a:latin typeface="Montserrat"/>
                <a:ea typeface="Calibri"/>
                <a:cs typeface="Times New Roman"/>
              </a:rPr>
              <a:t> </a:t>
            </a:r>
            <a:r>
              <a:rPr lang="uk-UA" sz="1200" b="1" kern="100" dirty="0">
                <a:latin typeface="Montserrat"/>
                <a:ea typeface="Calibri"/>
                <a:cs typeface="Times New Roman"/>
              </a:rPr>
              <a:t>КРИТЕРІЇВ ЕФЕКТИВНОСТІ</a:t>
            </a:r>
            <a:endParaRPr lang="uk-UA" sz="1200" b="1" kern="100" dirty="0">
              <a:effectLst/>
              <a:latin typeface="Montserrat"/>
              <a:ea typeface="Calibri"/>
              <a:cs typeface="Times New Roman"/>
            </a:endParaRPr>
          </a:p>
          <a:p>
            <a:endParaRPr lang="en-US" sz="1200" b="1" kern="100" dirty="0">
              <a:latin typeface="Montserrat"/>
              <a:ea typeface="Calibri"/>
              <a:cs typeface="Times New Roman"/>
            </a:endParaRPr>
          </a:p>
          <a:p>
            <a:pPr marL="285750" indent="-285750">
              <a:buClr>
                <a:srgbClr val="1E65A1"/>
              </a:buClr>
              <a:buFont typeface="Wingdings" pitchFamily="2" charset="2"/>
              <a:buChar char="ü"/>
            </a:pPr>
            <a:r>
              <a:rPr lang="uk-UA" sz="1200" kern="100" dirty="0">
                <a:latin typeface="Montserrat Medium"/>
                <a:ea typeface="Calibri"/>
                <a:cs typeface="Calibri"/>
              </a:rPr>
              <a:t>просте і швидке встановлення, введення в експлуатацію та доступність</a:t>
            </a:r>
            <a:endParaRPr lang="en-US" sz="1200" kern="100" dirty="0">
              <a:effectLst/>
              <a:latin typeface="Montserrat Medium"/>
              <a:ea typeface="Calibri"/>
              <a:cs typeface="Calibri"/>
            </a:endParaRPr>
          </a:p>
          <a:p>
            <a:pPr marL="285750" indent="-285750">
              <a:buClr>
                <a:srgbClr val="1E65A1"/>
              </a:buClr>
              <a:buFont typeface="Wingdings" pitchFamily="2" charset="2"/>
              <a:buChar char="ü"/>
            </a:pPr>
            <a:r>
              <a:rPr lang="uk-UA" sz="1200" kern="100" dirty="0">
                <a:effectLst/>
                <a:latin typeface="Montserrat Medium"/>
                <a:ea typeface="Calibri"/>
                <a:cs typeface="Calibri"/>
              </a:rPr>
              <a:t>незалежність від погодних умов</a:t>
            </a:r>
            <a:endParaRPr lang="en-US" sz="1200" kern="100" dirty="0">
              <a:effectLst/>
              <a:latin typeface="Montserrat Medium"/>
              <a:ea typeface="Calibri"/>
              <a:cs typeface="Calibri"/>
            </a:endParaRPr>
          </a:p>
          <a:p>
            <a:pPr marL="285750" indent="-285750">
              <a:buClr>
                <a:srgbClr val="1E65A1"/>
              </a:buClr>
              <a:buFont typeface="Wingdings" pitchFamily="2" charset="2"/>
              <a:buChar char="ü"/>
            </a:pPr>
            <a:r>
              <a:rPr lang="uk-UA" sz="1200" kern="100" dirty="0">
                <a:latin typeface="Montserrat Medium"/>
                <a:ea typeface="Calibri"/>
                <a:cs typeface="Calibri"/>
              </a:rPr>
              <a:t>г</a:t>
            </a:r>
            <a:r>
              <a:rPr lang="uk-UA" sz="1200" kern="100" dirty="0">
                <a:effectLst/>
                <a:latin typeface="Montserrat Medium"/>
                <a:ea typeface="Calibri"/>
                <a:cs typeface="Calibri"/>
              </a:rPr>
              <a:t>нучкість і мінімальний час запуску</a:t>
            </a:r>
            <a:endParaRPr lang="en-US" sz="1200" kern="100" dirty="0">
              <a:effectLst/>
              <a:latin typeface="Montserrat Medium"/>
              <a:ea typeface="Calibri"/>
              <a:cs typeface="Calibri"/>
            </a:endParaRPr>
          </a:p>
          <a:p>
            <a:pPr marL="285750" indent="-285750">
              <a:buClr>
                <a:srgbClr val="1E65A1"/>
              </a:buClr>
              <a:buFont typeface="Wingdings" pitchFamily="2" charset="2"/>
              <a:buChar char="ü"/>
            </a:pPr>
            <a:r>
              <a:rPr lang="uk-UA" sz="1200" kern="100" dirty="0">
                <a:latin typeface="Montserrat Medium"/>
                <a:ea typeface="Calibri"/>
                <a:cs typeface="Calibri"/>
              </a:rPr>
              <a:t>р</a:t>
            </a:r>
            <a:r>
              <a:rPr lang="uk-UA" sz="1200" kern="100" dirty="0">
                <a:effectLst/>
                <a:latin typeface="Montserrat Medium"/>
                <a:ea typeface="Calibri"/>
                <a:cs typeface="Calibri"/>
              </a:rPr>
              <a:t>обота на паливі, постійно доступному на будь-якому майданчику</a:t>
            </a:r>
            <a:endParaRPr lang="en-US" sz="1200" kern="100" dirty="0">
              <a:effectLst/>
              <a:latin typeface="Montserrat Medium"/>
              <a:ea typeface="Calibri"/>
              <a:cs typeface="Calibri"/>
            </a:endParaRPr>
          </a:p>
          <a:p>
            <a:pPr marL="285750" indent="-285750">
              <a:buClr>
                <a:srgbClr val="1E65A1"/>
              </a:buClr>
              <a:buFont typeface="Wingdings" pitchFamily="2" charset="2"/>
              <a:buChar char="ü"/>
            </a:pPr>
            <a:r>
              <a:rPr lang="uk-UA" sz="1200" kern="100" noProof="0" dirty="0">
                <a:effectLst/>
                <a:latin typeface="Montserrat Medium"/>
                <a:ea typeface="Calibri"/>
                <a:cs typeface="Calibri"/>
              </a:rPr>
              <a:t>здатність до безперервної роботи в режимі гнучкого забезпечення потужності в системі</a:t>
            </a:r>
          </a:p>
          <a:p>
            <a:pPr marL="285750" indent="-285750">
              <a:buClr>
                <a:srgbClr val="1E65A1"/>
              </a:buClr>
              <a:buFont typeface="Wingdings" pitchFamily="2" charset="2"/>
              <a:buChar char="ü"/>
            </a:pPr>
            <a:r>
              <a:rPr lang="uk-UA" sz="1200" kern="100" noProof="0" dirty="0">
                <a:latin typeface="Montserrat Medium"/>
                <a:ea typeface="Calibri"/>
                <a:cs typeface="Calibri"/>
              </a:rPr>
              <a:t>відсутність потреби в механізмах підтримки з державного/місцевого бюджетів або в спеціальних економічних умовах</a:t>
            </a:r>
          </a:p>
          <a:p>
            <a:pPr marL="285750" indent="-285750">
              <a:buClr>
                <a:srgbClr val="1E65A1"/>
              </a:buClr>
              <a:buFont typeface="Wingdings" pitchFamily="2" charset="2"/>
              <a:buChar char="ü"/>
            </a:pPr>
            <a:r>
              <a:rPr lang="uk-UA" sz="1200" kern="100" noProof="0" dirty="0">
                <a:latin typeface="Montserrat Medium"/>
                <a:ea typeface="Calibri"/>
                <a:cs typeface="Calibri"/>
              </a:rPr>
              <a:t>тривала безперервна експлуатація (до 20 років) і потенційні економічні вигоди</a:t>
            </a:r>
          </a:p>
          <a:p>
            <a:pPr marL="285750" indent="-285750">
              <a:buClr>
                <a:srgbClr val="1E65A1"/>
              </a:buClr>
              <a:buFont typeface="Wingdings" pitchFamily="2" charset="2"/>
              <a:buChar char="ü"/>
            </a:pPr>
            <a:endParaRPr lang="en-US" sz="1200" b="1" kern="100" dirty="0">
              <a:solidFill>
                <a:srgbClr val="0D419D"/>
              </a:solidFill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sz="1200" b="1" kern="100" dirty="0">
                <a:solidFill>
                  <a:srgbClr val="0D419D"/>
                </a:solidFill>
                <a:effectLst/>
                <a:latin typeface="Montserrat"/>
                <a:ea typeface="Calibri"/>
                <a:cs typeface="Times New Roman"/>
              </a:rPr>
              <a:t>Висновок</a:t>
            </a:r>
            <a:r>
              <a:rPr lang="en-US" sz="1200" b="1" kern="100" dirty="0">
                <a:solidFill>
                  <a:srgbClr val="0D419D"/>
                </a:solidFill>
                <a:effectLst/>
                <a:latin typeface="Montserrat"/>
                <a:ea typeface="Calibri"/>
                <a:cs typeface="Times New Roman"/>
              </a:rPr>
              <a:t>: </a:t>
            </a:r>
            <a:r>
              <a:rPr lang="uk-UA" sz="1200" kern="100" dirty="0">
                <a:latin typeface="Montserrat Medium"/>
                <a:ea typeface="Calibri"/>
                <a:cs typeface="Times New Roman"/>
              </a:rPr>
              <a:t>генерація на природному газі — єдина технологія</a:t>
            </a:r>
            <a:r>
              <a:rPr lang="uk-UA" sz="1200" kern="100" noProof="0" dirty="0">
                <a:effectLst/>
                <a:latin typeface="Montserrat Medium"/>
                <a:ea typeface="Calibri"/>
                <a:cs typeface="Times New Roman"/>
              </a:rPr>
              <a:t>, що відповідає всім зазначеним критеріям.</a:t>
            </a:r>
            <a:endParaRPr lang="en-US" sz="1200" kern="100" dirty="0">
              <a:effectLst/>
              <a:latin typeface="Montserrat Medium"/>
              <a:ea typeface="Calibri"/>
              <a:cs typeface="Times New Roman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4224E4-7FBE-AE8B-8CF7-6D4242200BF1}"/>
              </a:ext>
            </a:extLst>
          </p:cNvPr>
          <p:cNvSpPr txBox="1"/>
          <p:nvPr/>
        </p:nvSpPr>
        <p:spPr>
          <a:xfrm>
            <a:off x="5361220" y="3204151"/>
            <a:ext cx="61286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600" b="1" dirty="0">
                <a:latin typeface="Montserrat ExtraBold"/>
                <a:ea typeface="Calibri Light"/>
                <a:cs typeface="Calibri Light"/>
              </a:rPr>
              <a:t>Методологія відбору та </a:t>
            </a:r>
            <a:r>
              <a:rPr lang="uk-UA" sz="1600" b="1" dirty="0" err="1">
                <a:latin typeface="Montserrat ExtraBold"/>
                <a:ea typeface="Calibri Light"/>
                <a:cs typeface="Calibri Light"/>
              </a:rPr>
              <a:t>пріоритезації</a:t>
            </a:r>
            <a:r>
              <a:rPr lang="uk-UA" sz="1600" b="1" dirty="0">
                <a:latin typeface="Montserrat ExtraBold"/>
                <a:ea typeface="Calibri Light"/>
                <a:cs typeface="Calibri Light"/>
              </a:rPr>
              <a:t> міст</a:t>
            </a:r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51BAA0-3594-1360-61AB-4D5F94755F58}"/>
              </a:ext>
            </a:extLst>
          </p:cNvPr>
          <p:cNvSpPr txBox="1"/>
          <p:nvPr/>
        </p:nvSpPr>
        <p:spPr>
          <a:xfrm>
            <a:off x="1004666" y="1333787"/>
            <a:ext cx="41258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600" b="1" dirty="0">
                <a:solidFill>
                  <a:srgbClr val="0D419D"/>
                </a:solidFill>
                <a:latin typeface="Montserrat ExtraBold"/>
                <a:ea typeface="Calibri Light"/>
                <a:cs typeface="Calibri Light"/>
              </a:rPr>
              <a:t>Вибір технічного рішення</a:t>
            </a:r>
            <a:endParaRPr lang="en-US" sz="1600" b="1" dirty="0">
              <a:solidFill>
                <a:srgbClr val="0D419D"/>
              </a:solidFill>
              <a:latin typeface="Montserrat ExtraBold"/>
              <a:ea typeface="Calibri Light"/>
              <a:cs typeface="Calibri Light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F002B11-E569-560D-361F-C6CCE6B9B82E}"/>
              </a:ext>
            </a:extLst>
          </p:cNvPr>
          <p:cNvSpPr/>
          <p:nvPr/>
        </p:nvSpPr>
        <p:spPr>
          <a:xfrm>
            <a:off x="612422" y="1564068"/>
            <a:ext cx="276933" cy="274410"/>
          </a:xfrm>
          <a:prstGeom prst="ellipse">
            <a:avLst/>
          </a:prstGeom>
          <a:solidFill>
            <a:srgbClr val="1E65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16" name="Прямоугольник: скругленные углы 14">
            <a:extLst>
              <a:ext uri="{FF2B5EF4-FFF2-40B4-BE49-F238E27FC236}">
                <a16:creationId xmlns:a16="http://schemas.microsoft.com/office/drawing/2014/main" id="{17175F3A-3A60-1410-90A5-10D67136011E}"/>
              </a:ext>
            </a:extLst>
          </p:cNvPr>
          <p:cNvSpPr/>
          <p:nvPr/>
        </p:nvSpPr>
        <p:spPr>
          <a:xfrm>
            <a:off x="5468521" y="3936054"/>
            <a:ext cx="5395705" cy="588170"/>
          </a:xfrm>
          <a:prstGeom prst="roundRect">
            <a:avLst>
              <a:gd name="adj" fmla="val 9684"/>
            </a:avLst>
          </a:prstGeom>
          <a:solidFill>
            <a:srgbClr val="DEEBF7">
              <a:alpha val="76863"/>
            </a:srgbClr>
          </a:solidFill>
          <a:ln w="12700">
            <a:solidFill>
              <a:srgbClr val="0661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Rectangle: Rounded Corners 47">
            <a:extLst>
              <a:ext uri="{FF2B5EF4-FFF2-40B4-BE49-F238E27FC236}">
                <a16:creationId xmlns:a16="http://schemas.microsoft.com/office/drawing/2014/main" id="{26ADABC4-C2A4-3C61-59D3-BCC8CA2E3E3C}"/>
              </a:ext>
            </a:extLst>
          </p:cNvPr>
          <p:cNvSpPr/>
          <p:nvPr/>
        </p:nvSpPr>
        <p:spPr>
          <a:xfrm>
            <a:off x="5470006" y="3540099"/>
            <a:ext cx="1823244" cy="315507"/>
          </a:xfrm>
          <a:prstGeom prst="roundRect">
            <a:avLst/>
          </a:prstGeom>
          <a:solidFill>
            <a:srgbClr val="0D41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000" b="1" dirty="0">
                <a:solidFill>
                  <a:schemeClr val="bg1"/>
                </a:solidFill>
                <a:latin typeface="Montserrat SemiBold" pitchFamily="2" charset="77"/>
              </a:rPr>
              <a:t>Три головних критерія</a:t>
            </a:r>
            <a:r>
              <a:rPr lang="en-US" sz="1000" b="1" dirty="0">
                <a:solidFill>
                  <a:schemeClr val="bg1"/>
                </a:solidFill>
                <a:latin typeface="Montserrat SemiBold" pitchFamily="2" charset="77"/>
              </a:rPr>
              <a:t>: </a:t>
            </a:r>
            <a:endParaRPr kumimoji="0" lang="en-US" sz="10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 SemiBold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4674CD-1314-E048-D1EF-7F74591822A7}"/>
              </a:ext>
            </a:extLst>
          </p:cNvPr>
          <p:cNvSpPr txBox="1"/>
          <p:nvPr/>
        </p:nvSpPr>
        <p:spPr>
          <a:xfrm>
            <a:off x="5524537" y="3979258"/>
            <a:ext cx="1270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>
                <a:solidFill>
                  <a:srgbClr val="0D419D"/>
                </a:solidFill>
                <a:latin typeface="Montserrat" pitchFamily="2" charset="77"/>
              </a:rPr>
              <a:t>01</a:t>
            </a:r>
            <a:endParaRPr lang="en-UA" sz="2800" b="1">
              <a:solidFill>
                <a:srgbClr val="0D419D"/>
              </a:solidFill>
              <a:latin typeface="Montserrat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126949-B3A1-5BDE-51CA-F6DE2DCA41BA}"/>
              </a:ext>
            </a:extLst>
          </p:cNvPr>
          <p:cNvSpPr txBox="1"/>
          <p:nvPr/>
        </p:nvSpPr>
        <p:spPr>
          <a:xfrm>
            <a:off x="6231990" y="3990048"/>
            <a:ext cx="3948357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 kern="100" dirty="0">
                <a:effectLst/>
                <a:latin typeface="Montserrat SemiBold"/>
                <a:ea typeface="Calibri"/>
                <a:cs typeface="Segoe UI Symbol" panose="020B0502040204020203" pitchFamily="34" charset="0"/>
              </a:rPr>
              <a:t>⁠</a:t>
            </a:r>
            <a:r>
              <a:rPr lang="uk-UA" sz="1400" b="1" kern="100" dirty="0">
                <a:effectLst/>
                <a:latin typeface="Montserrat SemiBold"/>
                <a:ea typeface="Calibri"/>
                <a:cs typeface="Times New Roman"/>
              </a:rPr>
              <a:t>Кількість населення</a:t>
            </a:r>
            <a:endParaRPr lang="en-US" sz="1400" b="1" kern="100" dirty="0">
              <a:effectLst/>
              <a:latin typeface="Montserrat SemiBold"/>
              <a:ea typeface="Calibri"/>
              <a:cs typeface="Times New Roman"/>
            </a:endParaRPr>
          </a:p>
          <a:p>
            <a:r>
              <a:rPr lang="uk-UA" sz="1200" kern="100" dirty="0">
                <a:latin typeface="Montserrat Medium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від </a:t>
            </a:r>
            <a:r>
              <a:rPr lang="en-US" sz="1200" kern="100" dirty="0">
                <a:latin typeface="Montserrat Medium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250,000</a:t>
            </a:r>
            <a:r>
              <a:rPr lang="uk-UA" sz="1200" kern="100" dirty="0">
                <a:latin typeface="Montserrat Medium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мешканців</a:t>
            </a:r>
            <a:endParaRPr lang="en-US" sz="1200" kern="100" dirty="0">
              <a:latin typeface="Montserrat Medium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b="1" kern="100" dirty="0">
                <a:effectLst/>
                <a:latin typeface="Montserrat SemiBold"/>
                <a:ea typeface="Calibri"/>
                <a:cs typeface="Times New Roman"/>
              </a:rPr>
              <a:t> </a:t>
            </a:r>
            <a:endParaRPr lang="en-US" sz="1200" kern="100" dirty="0">
              <a:effectLst/>
              <a:latin typeface="Montserrat Medium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: скругленные углы 14">
            <a:extLst>
              <a:ext uri="{FF2B5EF4-FFF2-40B4-BE49-F238E27FC236}">
                <a16:creationId xmlns:a16="http://schemas.microsoft.com/office/drawing/2014/main" id="{91359D53-107E-BF67-4986-BD3673AE092D}"/>
              </a:ext>
            </a:extLst>
          </p:cNvPr>
          <p:cNvSpPr/>
          <p:nvPr/>
        </p:nvSpPr>
        <p:spPr>
          <a:xfrm>
            <a:off x="5464924" y="4684570"/>
            <a:ext cx="5413023" cy="617033"/>
          </a:xfrm>
          <a:prstGeom prst="roundRect">
            <a:avLst>
              <a:gd name="adj" fmla="val 9684"/>
            </a:avLst>
          </a:prstGeom>
          <a:solidFill>
            <a:srgbClr val="DEEBF7">
              <a:alpha val="76863"/>
            </a:srgbClr>
          </a:solidFill>
          <a:ln w="12700">
            <a:solidFill>
              <a:srgbClr val="0661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9A5C7AD-1E8B-35C0-26F9-16805FB9C98B}"/>
              </a:ext>
            </a:extLst>
          </p:cNvPr>
          <p:cNvSpPr txBox="1"/>
          <p:nvPr/>
        </p:nvSpPr>
        <p:spPr>
          <a:xfrm>
            <a:off x="5524537" y="4766424"/>
            <a:ext cx="1270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>
                <a:solidFill>
                  <a:srgbClr val="0D419D"/>
                </a:solidFill>
                <a:latin typeface="Montserrat" pitchFamily="2" charset="77"/>
              </a:rPr>
              <a:t>02</a:t>
            </a:r>
            <a:endParaRPr lang="en-UA" sz="2800" b="1">
              <a:solidFill>
                <a:srgbClr val="0D419D"/>
              </a:solidFill>
              <a:latin typeface="Montserrat" pitchFamily="2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D28DC28-74BE-287A-2325-830DAA8775BC}"/>
              </a:ext>
            </a:extLst>
          </p:cNvPr>
          <p:cNvSpPr txBox="1"/>
          <p:nvPr/>
        </p:nvSpPr>
        <p:spPr>
          <a:xfrm>
            <a:off x="6231988" y="4728712"/>
            <a:ext cx="4705571" cy="4924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uk-UA" sz="1400" b="1" kern="100" dirty="0">
                <a:effectLst/>
                <a:latin typeface="Montserrat SemiBold"/>
                <a:ea typeface="Calibri"/>
                <a:cs typeface="Times New Roman"/>
              </a:rPr>
              <a:t>Рівень ризику</a:t>
            </a:r>
            <a:br>
              <a:rPr lang="uk-UA" sz="1400" b="1" kern="100" dirty="0">
                <a:latin typeface="Montserrat SemiBold"/>
                <a:ea typeface="Calibri"/>
                <a:cs typeface="Times New Roman"/>
              </a:rPr>
            </a:br>
            <a:r>
              <a:rPr lang="uk-UA" sz="1200" kern="100" noProof="0" dirty="0">
                <a:latin typeface="Montserrat Medium"/>
                <a:ea typeface="Calibri"/>
                <a:cs typeface="Times New Roman"/>
              </a:rPr>
              <a:t>близькість до зони бойових дій; стратегічне значення</a:t>
            </a:r>
            <a:endParaRPr lang="en-US" sz="1200" kern="100" dirty="0">
              <a:effectLst/>
              <a:latin typeface="Montserrat Medium"/>
              <a:ea typeface="Calibri"/>
              <a:cs typeface="Times New Roman"/>
            </a:endParaRPr>
          </a:p>
        </p:txBody>
      </p:sp>
      <p:sp>
        <p:nvSpPr>
          <p:cNvPr id="24" name="Прямоугольник: скругленные углы 14">
            <a:extLst>
              <a:ext uri="{FF2B5EF4-FFF2-40B4-BE49-F238E27FC236}">
                <a16:creationId xmlns:a16="http://schemas.microsoft.com/office/drawing/2014/main" id="{A9FDCD1D-A2C4-88C1-6F8F-EC02AD8DDBFF}"/>
              </a:ext>
            </a:extLst>
          </p:cNvPr>
          <p:cNvSpPr/>
          <p:nvPr/>
        </p:nvSpPr>
        <p:spPr>
          <a:xfrm>
            <a:off x="5464924" y="5494413"/>
            <a:ext cx="5418796" cy="634351"/>
          </a:xfrm>
          <a:prstGeom prst="roundRect">
            <a:avLst>
              <a:gd name="adj" fmla="val 9684"/>
            </a:avLst>
          </a:prstGeom>
          <a:solidFill>
            <a:srgbClr val="DEEBF7">
              <a:alpha val="76863"/>
            </a:srgbClr>
          </a:solidFill>
          <a:ln w="12700">
            <a:solidFill>
              <a:srgbClr val="0661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55D381-E382-2302-8BDE-CA69A5B4D82F}"/>
              </a:ext>
            </a:extLst>
          </p:cNvPr>
          <p:cNvSpPr txBox="1"/>
          <p:nvPr/>
        </p:nvSpPr>
        <p:spPr>
          <a:xfrm>
            <a:off x="5524537" y="5520603"/>
            <a:ext cx="1270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>
                <a:solidFill>
                  <a:srgbClr val="0D419D"/>
                </a:solidFill>
                <a:latin typeface="Montserrat" pitchFamily="2" charset="77"/>
              </a:rPr>
              <a:t>03</a:t>
            </a:r>
            <a:endParaRPr lang="en-UA" sz="2800" b="1">
              <a:solidFill>
                <a:srgbClr val="0D419D"/>
              </a:solidFill>
              <a:latin typeface="Montserrat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7F2677-8BA7-CF45-F16B-9762E3F89B09}"/>
              </a:ext>
            </a:extLst>
          </p:cNvPr>
          <p:cNvSpPr txBox="1"/>
          <p:nvPr/>
        </p:nvSpPr>
        <p:spPr>
          <a:xfrm>
            <a:off x="6231990" y="5505410"/>
            <a:ext cx="4463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kern="100" dirty="0">
                <a:effectLst/>
                <a:latin typeface="Montserrat Semi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Вразливість енергетичної інфраструктури</a:t>
            </a:r>
            <a:endParaRPr lang="en-US" sz="1200" b="1" kern="100" dirty="0">
              <a:effectLst/>
              <a:latin typeface="Montserrat SemiBold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CB3C7B5-9A2A-DCF5-E829-A59DAD4B927E}"/>
              </a:ext>
            </a:extLst>
          </p:cNvPr>
          <p:cNvSpPr txBox="1"/>
          <p:nvPr/>
        </p:nvSpPr>
        <p:spPr>
          <a:xfrm>
            <a:off x="6237761" y="5766284"/>
            <a:ext cx="473922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rgbClr val="0D419D"/>
              </a:buClr>
            </a:pPr>
            <a:r>
              <a:rPr lang="uk-UA" sz="1200" kern="100" dirty="0">
                <a:latin typeface="Montserrat Medium"/>
                <a:ea typeface="Calibri"/>
                <a:cs typeface="Times New Roman"/>
              </a:rPr>
              <a:t>стан мереж і підстанцій, доступ до генерації</a:t>
            </a:r>
            <a:endParaRPr lang="en-US" sz="1200" kern="100" dirty="0">
              <a:effectLst/>
              <a:latin typeface="Montserrat Medium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078C7A7-DEAD-5AFC-ED98-5CA330E9AF51}"/>
              </a:ext>
            </a:extLst>
          </p:cNvPr>
          <p:cNvSpPr txBox="1"/>
          <p:nvPr/>
        </p:nvSpPr>
        <p:spPr>
          <a:xfrm>
            <a:off x="5457474" y="6154954"/>
            <a:ext cx="5919509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uk-UA" sz="1200" b="1" kern="100" dirty="0">
                <a:solidFill>
                  <a:srgbClr val="0D419D"/>
                </a:solidFill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Результат</a:t>
            </a:r>
            <a:r>
              <a:rPr lang="en-US" sz="1200" b="1" kern="100" dirty="0">
                <a:solidFill>
                  <a:srgbClr val="0D419D"/>
                </a:solidFill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uk-UA" sz="1200" b="1" kern="100" noProof="0" dirty="0">
                <a:effectLst/>
                <a:latin typeface="Montserrat Semi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Прозорий, заснований на даних рейтинг для впровадження </a:t>
            </a:r>
            <a:r>
              <a:rPr lang="uk-UA" sz="1200" b="1" kern="100" noProof="0" dirty="0" err="1">
                <a:effectLst/>
                <a:latin typeface="Montserrat Semi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проєктів</a:t>
            </a:r>
            <a:r>
              <a:rPr lang="uk-UA" sz="1200" b="1" kern="100" noProof="0" dirty="0">
                <a:effectLst/>
                <a:latin typeface="Montserrat Semi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у сфері  розподіленої генерації</a:t>
            </a:r>
            <a:endParaRPr lang="en-US" sz="1200" b="1" kern="100" dirty="0">
              <a:effectLst/>
              <a:latin typeface="Montserrat SemiBold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5" name="Graphic 34" descr="Gears outline">
            <a:extLst>
              <a:ext uri="{FF2B5EF4-FFF2-40B4-BE49-F238E27FC236}">
                <a16:creationId xmlns:a16="http://schemas.microsoft.com/office/drawing/2014/main" id="{9080F2B0-C2A7-833B-734D-779DC1E3FE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8342" y="1559968"/>
            <a:ext cx="265092" cy="265092"/>
          </a:xfrm>
          <a:prstGeom prst="rect">
            <a:avLst/>
          </a:prstGeom>
        </p:spPr>
      </p:pic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9AAEE37-C5DB-D80F-6FD9-C3535204C9EB}"/>
              </a:ext>
            </a:extLst>
          </p:cNvPr>
          <p:cNvCxnSpPr>
            <a:cxnSpLocks/>
          </p:cNvCxnSpPr>
          <p:nvPr/>
        </p:nvCxnSpPr>
        <p:spPr>
          <a:xfrm>
            <a:off x="6729994" y="2455977"/>
            <a:ext cx="243966" cy="0"/>
          </a:xfrm>
          <a:prstGeom prst="straightConnector1">
            <a:avLst/>
          </a:prstGeom>
          <a:ln w="12700">
            <a:solidFill>
              <a:srgbClr val="1E65A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ounded Rectangle 6">
            <a:extLst>
              <a:ext uri="{FF2B5EF4-FFF2-40B4-BE49-F238E27FC236}">
                <a16:creationId xmlns:a16="http://schemas.microsoft.com/office/drawing/2014/main" id="{085B095B-587E-23C1-A355-A5DC323AD0EB}"/>
              </a:ext>
            </a:extLst>
          </p:cNvPr>
          <p:cNvSpPr/>
          <p:nvPr/>
        </p:nvSpPr>
        <p:spPr>
          <a:xfrm>
            <a:off x="5227787" y="1933477"/>
            <a:ext cx="1486237" cy="1128996"/>
          </a:xfrm>
          <a:prstGeom prst="roundRect">
            <a:avLst>
              <a:gd name="adj" fmla="val 13813"/>
            </a:avLst>
          </a:prstGeom>
          <a:solidFill>
            <a:srgbClr val="DEEBF7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269864" sx="98240" sy="98240" algn="ctr" rotWithShape="0">
              <a:srgbClr val="D2DBF2">
                <a:alpha val="46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22398AC-21C8-DE0B-338F-9A30EF2EA920}"/>
              </a:ext>
            </a:extLst>
          </p:cNvPr>
          <p:cNvSpPr txBox="1"/>
          <p:nvPr/>
        </p:nvSpPr>
        <p:spPr>
          <a:xfrm>
            <a:off x="5315074" y="2001776"/>
            <a:ext cx="146614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uk-UA" sz="1200" b="1" noProof="0" dirty="0">
                <a:latin typeface="Montserrat"/>
                <a:ea typeface="Calibri"/>
                <a:cs typeface="Calibri"/>
              </a:rPr>
              <a:t>70% </a:t>
            </a:r>
            <a:r>
              <a:rPr lang="uk-UA" sz="1200" noProof="0" dirty="0">
                <a:latin typeface="Montserrat"/>
                <a:ea typeface="Calibri"/>
                <a:cs typeface="Calibri"/>
              </a:rPr>
              <a:t>населення зосереджено </a:t>
            </a:r>
            <a:r>
              <a:rPr lang="uk-UA" sz="1200" b="1" noProof="0" dirty="0">
                <a:latin typeface="Montserrat"/>
                <a:ea typeface="Calibri"/>
                <a:cs typeface="Calibri"/>
              </a:rPr>
              <a:t>у 25 </a:t>
            </a:r>
            <a:r>
              <a:rPr lang="uk-UA" sz="1200" noProof="0" dirty="0">
                <a:latin typeface="Montserrat"/>
                <a:ea typeface="Calibri"/>
                <a:cs typeface="Calibri"/>
              </a:rPr>
              <a:t>найбільших містах</a:t>
            </a:r>
            <a:endParaRPr lang="uk-UA" sz="1200" noProof="0" dirty="0">
              <a:latin typeface="Montserrat" pitchFamily="2" charset="77"/>
              <a:ea typeface="Calibri"/>
              <a:cs typeface="Calibri"/>
            </a:endParaRPr>
          </a:p>
        </p:txBody>
      </p:sp>
      <p:sp>
        <p:nvSpPr>
          <p:cNvPr id="59" name="Rounded Rectangle 6">
            <a:extLst>
              <a:ext uri="{FF2B5EF4-FFF2-40B4-BE49-F238E27FC236}">
                <a16:creationId xmlns:a16="http://schemas.microsoft.com/office/drawing/2014/main" id="{6B3A81FB-9042-FA8F-585F-7328116AE6F0}"/>
              </a:ext>
            </a:extLst>
          </p:cNvPr>
          <p:cNvSpPr/>
          <p:nvPr/>
        </p:nvSpPr>
        <p:spPr>
          <a:xfrm>
            <a:off x="7131441" y="1933476"/>
            <a:ext cx="1371140" cy="1123223"/>
          </a:xfrm>
          <a:prstGeom prst="roundRect">
            <a:avLst>
              <a:gd name="adj" fmla="val 13813"/>
            </a:avLst>
          </a:prstGeom>
          <a:solidFill>
            <a:srgbClr val="DEEBF7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269864" sx="98240" sy="98240" algn="ctr" rotWithShape="0">
              <a:srgbClr val="D2DBF2">
                <a:alpha val="46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96FE37C-B5F2-A318-671A-88E0D8C56D36}"/>
              </a:ext>
            </a:extLst>
          </p:cNvPr>
          <p:cNvSpPr txBox="1"/>
          <p:nvPr/>
        </p:nvSpPr>
        <p:spPr>
          <a:xfrm>
            <a:off x="7165147" y="2142877"/>
            <a:ext cx="137800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uk-UA" sz="1200" b="1" dirty="0">
                <a:latin typeface="Montserrat"/>
                <a:ea typeface="Calibri"/>
                <a:cs typeface="Calibri"/>
              </a:rPr>
              <a:t>Найбільші центри споживання</a:t>
            </a:r>
            <a:endParaRPr lang="en-US" sz="1200" b="1" dirty="0">
              <a:latin typeface="Montserrat"/>
              <a:ea typeface="Calibri"/>
              <a:cs typeface="Calibri"/>
            </a:endParaRPr>
          </a:p>
          <a:p>
            <a:endParaRPr lang="en-US" sz="1200" b="1" dirty="0">
              <a:latin typeface="Montserrat"/>
              <a:ea typeface="Calibri"/>
              <a:cs typeface="Calibri"/>
            </a:endParaRPr>
          </a:p>
        </p:txBody>
      </p:sp>
      <p:sp>
        <p:nvSpPr>
          <p:cNvPr id="61" name="Rounded Rectangle 6">
            <a:extLst>
              <a:ext uri="{FF2B5EF4-FFF2-40B4-BE49-F238E27FC236}">
                <a16:creationId xmlns:a16="http://schemas.microsoft.com/office/drawing/2014/main" id="{6E6231D8-9001-1DEF-2265-AC9F7B4304EE}"/>
              </a:ext>
            </a:extLst>
          </p:cNvPr>
          <p:cNvSpPr/>
          <p:nvPr/>
        </p:nvSpPr>
        <p:spPr>
          <a:xfrm>
            <a:off x="10676882" y="1847588"/>
            <a:ext cx="1371140" cy="1198268"/>
          </a:xfrm>
          <a:prstGeom prst="roundRect">
            <a:avLst>
              <a:gd name="adj" fmla="val 13813"/>
            </a:avLst>
          </a:prstGeom>
          <a:solidFill>
            <a:srgbClr val="DEEBF7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269864" sx="98240" sy="98240" algn="ctr" rotWithShape="0">
              <a:srgbClr val="D2DBF2">
                <a:alpha val="46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62" name="Rounded Rectangle 6">
            <a:extLst>
              <a:ext uri="{FF2B5EF4-FFF2-40B4-BE49-F238E27FC236}">
                <a16:creationId xmlns:a16="http://schemas.microsoft.com/office/drawing/2014/main" id="{9A0B7979-9FFF-B5F1-A700-7FCA2183CD1D}"/>
              </a:ext>
            </a:extLst>
          </p:cNvPr>
          <p:cNvSpPr/>
          <p:nvPr/>
        </p:nvSpPr>
        <p:spPr>
          <a:xfrm>
            <a:off x="8780822" y="1902076"/>
            <a:ext cx="1624537" cy="1163633"/>
          </a:xfrm>
          <a:prstGeom prst="roundRect">
            <a:avLst>
              <a:gd name="adj" fmla="val 13813"/>
            </a:avLst>
          </a:prstGeom>
          <a:solidFill>
            <a:srgbClr val="DEEBF7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269864" sx="98240" sy="98240" algn="ctr" rotWithShape="0">
              <a:srgbClr val="D2DBF2">
                <a:alpha val="46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84FBE16-FB66-3372-2199-4EEC73D7A456}"/>
              </a:ext>
            </a:extLst>
          </p:cNvPr>
          <p:cNvSpPr txBox="1"/>
          <p:nvPr/>
        </p:nvSpPr>
        <p:spPr>
          <a:xfrm>
            <a:off x="8714929" y="1967604"/>
            <a:ext cx="1718343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uk-UA" sz="1200" b="1" noProof="0" dirty="0">
                <a:latin typeface="Montserrat" pitchFamily="2" charset="77"/>
                <a:ea typeface="Calibri"/>
                <a:cs typeface="Calibri"/>
              </a:rPr>
              <a:t>Критично залежні від </a:t>
            </a:r>
            <a:r>
              <a:rPr lang="uk-UA" sz="1200" noProof="0" dirty="0">
                <a:latin typeface="Montserrat" pitchFamily="2" charset="77"/>
                <a:ea typeface="Calibri"/>
                <a:cs typeface="Calibri"/>
              </a:rPr>
              <a:t>централізованого тепло-, водопостачання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6A281D8-CE17-08DF-FC43-270F91A49E26}"/>
              </a:ext>
            </a:extLst>
          </p:cNvPr>
          <p:cNvSpPr txBox="1"/>
          <p:nvPr/>
        </p:nvSpPr>
        <p:spPr>
          <a:xfrm>
            <a:off x="10695022" y="1871017"/>
            <a:ext cx="1366455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uk-UA" sz="1200" b="1" noProof="0" dirty="0">
                <a:latin typeface="Montserrat"/>
                <a:ea typeface="Calibri"/>
                <a:cs typeface="Calibri"/>
              </a:rPr>
              <a:t>Місцева генерація </a:t>
            </a:r>
            <a:r>
              <a:rPr lang="uk-UA" sz="1200" noProof="0" dirty="0">
                <a:latin typeface="Montserrat"/>
                <a:ea typeface="Calibri"/>
                <a:cs typeface="Calibri"/>
              </a:rPr>
              <a:t>забезпечує</a:t>
            </a:r>
            <a:r>
              <a:rPr lang="uk-UA" sz="1200" b="1" noProof="0" dirty="0">
                <a:latin typeface="Montserrat"/>
                <a:ea typeface="Calibri"/>
                <a:cs typeface="Calibri"/>
              </a:rPr>
              <a:t> надійне резервування </a:t>
            </a:r>
            <a:r>
              <a:rPr lang="uk-UA" sz="1200" noProof="0" dirty="0">
                <a:latin typeface="Montserrat"/>
                <a:ea typeface="Calibri"/>
                <a:cs typeface="Calibri"/>
              </a:rPr>
              <a:t>цих систем</a:t>
            </a:r>
            <a:endParaRPr lang="uk-UA" sz="1200" noProof="0" dirty="0">
              <a:latin typeface="Montserrat" pitchFamily="2" charset="77"/>
              <a:ea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2E08B1-D7C6-7298-04B0-0F84454F38AC}"/>
              </a:ext>
            </a:extLst>
          </p:cNvPr>
          <p:cNvSpPr txBox="1"/>
          <p:nvPr/>
        </p:nvSpPr>
        <p:spPr>
          <a:xfrm>
            <a:off x="5880765" y="1414606"/>
            <a:ext cx="6128655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uk-UA" sz="1600" b="1" dirty="0">
                <a:latin typeface="Montserrat ExtraBold"/>
                <a:ea typeface="Calibri Light"/>
                <a:cs typeface="Calibri Light"/>
              </a:rPr>
              <a:t>Великі міста та агломерації- пріоритетний фокус</a:t>
            </a:r>
            <a:endParaRPr lang="en-US" sz="1600" b="1" dirty="0">
              <a:latin typeface="Montserrat ExtraBold"/>
              <a:ea typeface="Calibri Light"/>
              <a:cs typeface="Calibri Light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4ADF15A-BF2B-3B3F-659A-828FF6D5AE70}"/>
              </a:ext>
            </a:extLst>
          </p:cNvPr>
          <p:cNvCxnSpPr>
            <a:cxnSpLocks/>
          </p:cNvCxnSpPr>
          <p:nvPr/>
        </p:nvCxnSpPr>
        <p:spPr>
          <a:xfrm>
            <a:off x="8523355" y="2446722"/>
            <a:ext cx="243966" cy="0"/>
          </a:xfrm>
          <a:prstGeom prst="straightConnector1">
            <a:avLst/>
          </a:prstGeom>
          <a:ln w="12700">
            <a:solidFill>
              <a:srgbClr val="1E65A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14">
            <a:extLst>
              <a:ext uri="{FF2B5EF4-FFF2-40B4-BE49-F238E27FC236}">
                <a16:creationId xmlns:a16="http://schemas.microsoft.com/office/drawing/2014/main" id="{50E1D7AE-6312-975B-90A5-C6D38D528B65}"/>
              </a:ext>
            </a:extLst>
          </p:cNvPr>
          <p:cNvCxnSpPr>
            <a:cxnSpLocks/>
          </p:cNvCxnSpPr>
          <p:nvPr/>
        </p:nvCxnSpPr>
        <p:spPr>
          <a:xfrm>
            <a:off x="10433272" y="2446722"/>
            <a:ext cx="243966" cy="0"/>
          </a:xfrm>
          <a:prstGeom prst="straightConnector1">
            <a:avLst/>
          </a:prstGeom>
          <a:ln w="12700">
            <a:solidFill>
              <a:srgbClr val="1E65A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4618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2A01FD-773A-D517-E0B1-396ED4E09E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6CD71B80-A0EE-B25A-CB49-C376BD085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976" y="127716"/>
            <a:ext cx="7551925" cy="906617"/>
          </a:xfrm>
        </p:spPr>
        <p:txBody>
          <a:bodyPr>
            <a:noAutofit/>
          </a:bodyPr>
          <a:lstStyle/>
          <a:p>
            <a:r>
              <a:rPr lang="ru-RU" sz="2000" b="1" dirty="0">
                <a:latin typeface="Montserrat ExtraBold"/>
                <a:ea typeface="Calibri Light"/>
                <a:cs typeface="Calibri Light"/>
              </a:rPr>
              <a:t>МЕТОДОЛОГІЯ ПРООН З ВІДБОРУ ПРОЕКТІВ ДЛЯ ЗАЛУЧЕННЯ ГРАНТОВИХ КОШТІВ</a:t>
            </a:r>
            <a:endParaRPr lang="en-US" sz="2000" b="1" dirty="0">
              <a:latin typeface="Montserrat"/>
              <a:ea typeface="Calibri Light"/>
              <a:cs typeface="Calibri Ligh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1F9FB4-A6AC-0FC4-E94F-4C4CA5D06381}"/>
              </a:ext>
            </a:extLst>
          </p:cNvPr>
          <p:cNvSpPr/>
          <p:nvPr/>
        </p:nvSpPr>
        <p:spPr>
          <a:xfrm rot="10800000">
            <a:off x="-1334" y="1095468"/>
            <a:ext cx="10276765" cy="5702533"/>
          </a:xfrm>
          <a:prstGeom prst="rect">
            <a:avLst/>
          </a:prstGeom>
          <a:gradFill flip="none" rotWithShape="1">
            <a:gsLst>
              <a:gs pos="47000">
                <a:srgbClr val="F4F5FB"/>
              </a:gs>
              <a:gs pos="100000">
                <a:srgbClr val="F4F5F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 dirty="0"/>
          </a:p>
        </p:txBody>
      </p:sp>
      <p:pic>
        <p:nvPicPr>
          <p:cNvPr id="5" name="Picture 22" descr="A power lines and smoke at night&#10;&#10;AI-generated content may be incorrect.">
            <a:extLst>
              <a:ext uri="{FF2B5EF4-FFF2-40B4-BE49-F238E27FC236}">
                <a16:creationId xmlns:a16="http://schemas.microsoft.com/office/drawing/2014/main" id="{3721CCA8-4908-D0FD-917A-04DB79D1CD4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" b="23792"/>
          <a:stretch>
            <a:fillRect/>
          </a:stretch>
        </p:blipFill>
        <p:spPr bwMode="auto">
          <a:xfrm>
            <a:off x="-1333" y="1601234"/>
            <a:ext cx="12192000" cy="5256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23">
            <a:extLst>
              <a:ext uri="{FF2B5EF4-FFF2-40B4-BE49-F238E27FC236}">
                <a16:creationId xmlns:a16="http://schemas.microsoft.com/office/drawing/2014/main" id="{E90326CE-046D-BD9E-7F50-682B0F854033}"/>
              </a:ext>
            </a:extLst>
          </p:cNvPr>
          <p:cNvSpPr/>
          <p:nvPr/>
        </p:nvSpPr>
        <p:spPr>
          <a:xfrm>
            <a:off x="6789471" y="1244126"/>
            <a:ext cx="4757247" cy="5347075"/>
          </a:xfrm>
          <a:prstGeom prst="roundRect">
            <a:avLst>
              <a:gd name="adj" fmla="val 3608"/>
            </a:avLst>
          </a:prstGeom>
          <a:solidFill>
            <a:srgbClr val="FFFFFF">
              <a:alpha val="6745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285750" lvl="0" indent="-285750" rtl="0">
              <a:buClr>
                <a:srgbClr val="0661AC"/>
              </a:buClr>
              <a:buFont typeface="Wingdings,Sans-Serif"/>
              <a:buChar char="Ø"/>
            </a:pPr>
            <a:endParaRPr lang="en-UA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1DE001-3603-8B3E-A3CB-A5F5A7EE124C}"/>
              </a:ext>
            </a:extLst>
          </p:cNvPr>
          <p:cNvSpPr txBox="1"/>
          <p:nvPr/>
        </p:nvSpPr>
        <p:spPr>
          <a:xfrm>
            <a:off x="6871032" y="1461993"/>
            <a:ext cx="4221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dirty="0">
                <a:solidFill>
                  <a:srgbClr val="0070C0"/>
                </a:solidFill>
                <a:latin typeface="Montserrat ExtraBold" pitchFamily="2" charset="77"/>
              </a:rPr>
              <a:t>Ключові географічні критерії відбору</a:t>
            </a:r>
            <a:r>
              <a:rPr lang="en-US" sz="1100" b="1" dirty="0">
                <a:latin typeface="Montserrat"/>
              </a:rPr>
              <a:t> </a:t>
            </a:r>
            <a:r>
              <a:rPr lang="en-US" sz="1100" b="1" i="1" dirty="0">
                <a:latin typeface="Montserrat"/>
              </a:rPr>
              <a:t>*</a:t>
            </a:r>
            <a:r>
              <a:rPr lang="ru-RU" sz="1100" b="1" i="1" dirty="0" err="1">
                <a:latin typeface="Montserrat"/>
              </a:rPr>
              <a:t>відповідно</a:t>
            </a:r>
            <a:r>
              <a:rPr lang="ru-RU" sz="1100" b="1" i="1" dirty="0">
                <a:latin typeface="Montserrat"/>
              </a:rPr>
              <a:t> до </a:t>
            </a:r>
            <a:r>
              <a:rPr lang="ru-RU" sz="1100" b="1" i="1" dirty="0" err="1">
                <a:latin typeface="Montserrat"/>
              </a:rPr>
              <a:t>методології</a:t>
            </a:r>
            <a:r>
              <a:rPr lang="ru-RU" sz="1100" b="1" i="1" dirty="0">
                <a:latin typeface="Montserrat"/>
              </a:rPr>
              <a:t> ПРООН </a:t>
            </a:r>
            <a:r>
              <a:rPr lang="ru-RU" sz="1100" b="1" i="1" dirty="0" err="1">
                <a:latin typeface="Montserrat"/>
              </a:rPr>
              <a:t>щодо</a:t>
            </a:r>
            <a:r>
              <a:rPr lang="ru-RU" sz="1100" b="1" i="1" dirty="0">
                <a:latin typeface="Montserrat"/>
              </a:rPr>
              <a:t> </a:t>
            </a:r>
            <a:r>
              <a:rPr lang="ru-RU" sz="1100" b="1" i="1" dirty="0" err="1">
                <a:latin typeface="Montserrat"/>
              </a:rPr>
              <a:t>вибору</a:t>
            </a:r>
            <a:r>
              <a:rPr lang="ru-RU" sz="1100" b="1" i="1" dirty="0">
                <a:latin typeface="Montserrat"/>
              </a:rPr>
              <a:t> </a:t>
            </a:r>
            <a:r>
              <a:rPr lang="ru-RU" sz="1100" b="1" i="1" dirty="0" err="1">
                <a:latin typeface="Montserrat"/>
              </a:rPr>
              <a:t>міст</a:t>
            </a:r>
            <a:r>
              <a:rPr lang="ru-RU" sz="1100" b="1" i="1" dirty="0">
                <a:latin typeface="Montserrat"/>
              </a:rPr>
              <a:t> для </a:t>
            </a:r>
            <a:r>
              <a:rPr lang="ru-RU" sz="1100" b="1" i="1" dirty="0" err="1">
                <a:latin typeface="Montserrat"/>
              </a:rPr>
              <a:t>енергетичної</a:t>
            </a:r>
            <a:r>
              <a:rPr lang="ru-RU" sz="1100" b="1" i="1" dirty="0">
                <a:latin typeface="Montserrat"/>
              </a:rPr>
              <a:t> </a:t>
            </a:r>
            <a:r>
              <a:rPr lang="ru-RU" sz="1100" b="1" i="1" dirty="0" err="1">
                <a:latin typeface="Montserrat"/>
              </a:rPr>
              <a:t>підтримки</a:t>
            </a:r>
            <a:endParaRPr lang="en-UA" dirty="0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E7BC39-B0F3-D26A-8B3F-63FD1799FBA3}"/>
              </a:ext>
            </a:extLst>
          </p:cNvPr>
          <p:cNvSpPr txBox="1"/>
          <p:nvPr/>
        </p:nvSpPr>
        <p:spPr>
          <a:xfrm>
            <a:off x="7028676" y="2100786"/>
            <a:ext cx="4204373" cy="54476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endParaRPr lang="en-US" sz="1200" b="1" dirty="0">
              <a:latin typeface="Montserrat" panose="00000500000000000000" pitchFamily="2" charset="0"/>
            </a:endParaRPr>
          </a:p>
          <a:p>
            <a:pPr algn="just"/>
            <a:r>
              <a:rPr lang="ru-RU" sz="1200" b="1" dirty="0" err="1">
                <a:latin typeface="Montserrat" panose="00000500000000000000" pitchFamily="2" charset="0"/>
              </a:rPr>
              <a:t>Населення</a:t>
            </a:r>
            <a:r>
              <a:rPr lang="ru-RU" sz="1200" b="1" dirty="0">
                <a:latin typeface="Montserrat" panose="00000500000000000000" pitchFamily="2" charset="0"/>
              </a:rPr>
              <a:t> та потреба в </a:t>
            </a:r>
            <a:r>
              <a:rPr lang="ru-RU" sz="1200" b="1" dirty="0" err="1">
                <a:latin typeface="Montserrat" panose="00000500000000000000" pitchFamily="2" charset="0"/>
              </a:rPr>
              <a:t>енергії</a:t>
            </a:r>
            <a:endParaRPr lang="ru-RU" sz="1200" b="1" dirty="0">
              <a:latin typeface="Montserrat" panose="00000500000000000000" pitchFamily="2" charset="0"/>
            </a:endParaRPr>
          </a:p>
          <a:p>
            <a:pPr algn="just"/>
            <a:r>
              <a:rPr lang="ru-RU" sz="1200" dirty="0" err="1">
                <a:latin typeface="Montserrat" panose="00000500000000000000" pitchFamily="2" charset="0"/>
              </a:rPr>
              <a:t>Розгляд</a:t>
            </a:r>
            <a:r>
              <a:rPr lang="ru-RU" sz="1200" dirty="0">
                <a:latin typeface="Montserrat" panose="00000500000000000000" pitchFamily="2" charset="0"/>
              </a:rPr>
              <a:t> великих </a:t>
            </a:r>
            <a:r>
              <a:rPr lang="ru-RU" sz="1200" dirty="0" err="1">
                <a:latin typeface="Montserrat" panose="00000500000000000000" pitchFamily="2" charset="0"/>
              </a:rPr>
              <a:t>населених</a:t>
            </a:r>
            <a:r>
              <a:rPr lang="ru-RU" sz="1200" dirty="0">
                <a:latin typeface="Montserrat" panose="00000500000000000000" pitchFamily="2" charset="0"/>
              </a:rPr>
              <a:t> </a:t>
            </a:r>
            <a:r>
              <a:rPr lang="ru-RU" sz="1200" dirty="0" err="1">
                <a:latin typeface="Montserrat" panose="00000500000000000000" pitchFamily="2" charset="0"/>
              </a:rPr>
              <a:t>центрів</a:t>
            </a:r>
            <a:r>
              <a:rPr lang="ru-RU" sz="1200" dirty="0">
                <a:latin typeface="Montserrat" panose="00000500000000000000" pitchFamily="2" charset="0"/>
              </a:rPr>
              <a:t> та </a:t>
            </a:r>
            <a:r>
              <a:rPr lang="ru-RU" sz="1200" dirty="0" err="1">
                <a:latin typeface="Montserrat" panose="00000500000000000000" pitchFamily="2" charset="0"/>
              </a:rPr>
              <a:t>переміщення</a:t>
            </a:r>
            <a:r>
              <a:rPr lang="ru-RU" sz="1200" dirty="0">
                <a:latin typeface="Montserrat" panose="00000500000000000000" pitchFamily="2" charset="0"/>
              </a:rPr>
              <a:t> ВПО, </a:t>
            </a:r>
            <a:r>
              <a:rPr lang="ru-RU" sz="1200" dirty="0" err="1">
                <a:latin typeface="Montserrat" panose="00000500000000000000" pitchFamily="2" charset="0"/>
              </a:rPr>
              <a:t>що</a:t>
            </a:r>
            <a:r>
              <a:rPr lang="ru-RU" sz="1200" dirty="0">
                <a:latin typeface="Montserrat" panose="00000500000000000000" pitchFamily="2" charset="0"/>
              </a:rPr>
              <a:t> </a:t>
            </a:r>
            <a:r>
              <a:rPr lang="ru-RU" sz="1200" dirty="0" err="1">
                <a:latin typeface="Montserrat" panose="00000500000000000000" pitchFamily="2" charset="0"/>
              </a:rPr>
              <a:t>впливають</a:t>
            </a:r>
            <a:r>
              <a:rPr lang="ru-RU" sz="1200" dirty="0">
                <a:latin typeface="Montserrat" panose="00000500000000000000" pitchFamily="2" charset="0"/>
              </a:rPr>
              <a:t> на </a:t>
            </a:r>
            <a:r>
              <a:rPr lang="ru-RU" sz="1200" dirty="0" err="1">
                <a:latin typeface="Montserrat" panose="00000500000000000000" pitchFamily="2" charset="0"/>
              </a:rPr>
              <a:t>енергетичні</a:t>
            </a:r>
            <a:r>
              <a:rPr lang="ru-RU" sz="1200" dirty="0">
                <a:latin typeface="Montserrat" panose="00000500000000000000" pitchFamily="2" charset="0"/>
              </a:rPr>
              <a:t> потреби.</a:t>
            </a:r>
          </a:p>
          <a:p>
            <a:pPr algn="just"/>
            <a:endParaRPr lang="ru-RU" sz="1200" b="1" dirty="0">
              <a:latin typeface="Montserrat" panose="00000500000000000000" pitchFamily="2" charset="0"/>
            </a:endParaRPr>
          </a:p>
          <a:p>
            <a:pPr algn="just"/>
            <a:r>
              <a:rPr lang="uk-UA" sz="1200" b="1" dirty="0">
                <a:latin typeface="Montserrat" panose="00000500000000000000" pitchFamily="2" charset="0"/>
              </a:rPr>
              <a:t>Вразливість до атак</a:t>
            </a:r>
          </a:p>
          <a:p>
            <a:pPr marL="228600" indent="-228600" algn="just">
              <a:buAutoNum type="arabicPeriod"/>
            </a:pPr>
            <a:r>
              <a:rPr lang="ru-RU" sz="1200" dirty="0" err="1">
                <a:latin typeface="Montserrat" panose="00000500000000000000" pitchFamily="2" charset="0"/>
              </a:rPr>
              <a:t>Близькість</a:t>
            </a:r>
            <a:r>
              <a:rPr lang="ru-RU" sz="1200" dirty="0">
                <a:latin typeface="Montserrat" panose="00000500000000000000" pitchFamily="2" charset="0"/>
              </a:rPr>
              <a:t> до зон </a:t>
            </a:r>
            <a:r>
              <a:rPr lang="ru-RU" sz="1200" dirty="0" err="1">
                <a:latin typeface="Montserrat" panose="00000500000000000000" pitchFamily="2" charset="0"/>
              </a:rPr>
              <a:t>активних</a:t>
            </a:r>
            <a:r>
              <a:rPr lang="ru-RU" sz="1200" dirty="0">
                <a:latin typeface="Montserrat" panose="00000500000000000000" pitchFamily="2" charset="0"/>
              </a:rPr>
              <a:t> </a:t>
            </a:r>
            <a:r>
              <a:rPr lang="ru-RU" sz="1200" dirty="0" err="1">
                <a:latin typeface="Montserrat" panose="00000500000000000000" pitchFamily="2" charset="0"/>
              </a:rPr>
              <a:t>бойових</a:t>
            </a:r>
            <a:r>
              <a:rPr lang="ru-RU" sz="1200" dirty="0">
                <a:latin typeface="Montserrat" panose="00000500000000000000" pitchFamily="2" charset="0"/>
              </a:rPr>
              <a:t> </a:t>
            </a:r>
            <a:r>
              <a:rPr lang="ru-RU" sz="1200" dirty="0" err="1">
                <a:latin typeface="Montserrat" panose="00000500000000000000" pitchFamily="2" charset="0"/>
              </a:rPr>
              <a:t>дій</a:t>
            </a:r>
            <a:r>
              <a:rPr lang="ru-RU" sz="1200" dirty="0">
                <a:latin typeface="Montserrat" panose="00000500000000000000" pitchFamily="2" charset="0"/>
              </a:rPr>
              <a:t> (</a:t>
            </a:r>
            <a:r>
              <a:rPr lang="ru-RU" sz="1200" dirty="0" err="1">
                <a:latin typeface="Montserrat" panose="00000500000000000000" pitchFamily="2" charset="0"/>
              </a:rPr>
              <a:t>високий</a:t>
            </a:r>
            <a:r>
              <a:rPr lang="ru-RU" sz="1200" dirty="0">
                <a:latin typeface="Montserrat" panose="00000500000000000000" pitchFamily="2" charset="0"/>
              </a:rPr>
              <a:t> </a:t>
            </a:r>
            <a:r>
              <a:rPr lang="ru-RU" sz="1200" dirty="0" err="1">
                <a:latin typeface="Montserrat" panose="00000500000000000000" pitchFamily="2" charset="0"/>
              </a:rPr>
              <a:t>ризик</a:t>
            </a:r>
            <a:r>
              <a:rPr lang="ru-RU" sz="1200" dirty="0">
                <a:latin typeface="Montserrat" panose="00000500000000000000" pitchFamily="2" charset="0"/>
              </a:rPr>
              <a:t> для </a:t>
            </a:r>
            <a:r>
              <a:rPr lang="ru-RU" sz="1200" dirty="0" err="1">
                <a:latin typeface="Montserrat" panose="00000500000000000000" pitchFamily="2" charset="0"/>
              </a:rPr>
              <a:t>міст</a:t>
            </a:r>
            <a:r>
              <a:rPr lang="ru-RU" sz="1200" dirty="0">
                <a:latin typeface="Montserrat" panose="00000500000000000000" pitchFamily="2" charset="0"/>
              </a:rPr>
              <a:t> у </a:t>
            </a:r>
            <a:r>
              <a:rPr lang="ru-RU" sz="1200" dirty="0" err="1">
                <a:latin typeface="Montserrat" panose="00000500000000000000" pitchFamily="2" charset="0"/>
              </a:rPr>
              <a:t>радіусі</a:t>
            </a:r>
            <a:r>
              <a:rPr lang="ru-RU" sz="1200" dirty="0">
                <a:latin typeface="Montserrat" panose="00000500000000000000" pitchFamily="2" charset="0"/>
              </a:rPr>
              <a:t> 100 км).</a:t>
            </a:r>
          </a:p>
          <a:p>
            <a:pPr marL="228600" indent="-228600" algn="just">
              <a:buAutoNum type="arabicPeriod"/>
            </a:pPr>
            <a:r>
              <a:rPr lang="ru-RU" sz="1200" dirty="0">
                <a:latin typeface="Montserrat" panose="00000500000000000000" pitchFamily="2" charset="0"/>
              </a:rPr>
              <a:t>Частота </a:t>
            </a:r>
            <a:r>
              <a:rPr lang="ru-RU" sz="1200" dirty="0" err="1">
                <a:latin typeface="Montserrat" panose="00000500000000000000" pitchFamily="2" charset="0"/>
              </a:rPr>
              <a:t>попередніх</a:t>
            </a:r>
            <a:r>
              <a:rPr lang="ru-RU" sz="1200" dirty="0">
                <a:latin typeface="Montserrat" panose="00000500000000000000" pitchFamily="2" charset="0"/>
              </a:rPr>
              <a:t> атак на </a:t>
            </a:r>
            <a:r>
              <a:rPr lang="ru-RU" sz="1200" dirty="0" err="1">
                <a:latin typeface="Montserrat" panose="00000500000000000000" pitchFamily="2" charset="0"/>
              </a:rPr>
              <a:t>енергетичну</a:t>
            </a:r>
            <a:r>
              <a:rPr lang="ru-RU" sz="1200" dirty="0">
                <a:latin typeface="Montserrat" panose="00000500000000000000" pitchFamily="2" charset="0"/>
              </a:rPr>
              <a:t> </a:t>
            </a:r>
            <a:r>
              <a:rPr lang="ru-RU" sz="1200" dirty="0" err="1">
                <a:latin typeface="Montserrat" panose="00000500000000000000" pitchFamily="2" charset="0"/>
              </a:rPr>
              <a:t>інфраструктуру</a:t>
            </a:r>
            <a:r>
              <a:rPr lang="ru-RU" sz="1200" dirty="0">
                <a:latin typeface="Montserrat" panose="00000500000000000000" pitchFamily="2" charset="0"/>
              </a:rPr>
              <a:t>.</a:t>
            </a:r>
          </a:p>
          <a:p>
            <a:pPr algn="just"/>
            <a:endParaRPr lang="uk-UA" sz="1200" b="1" dirty="0">
              <a:latin typeface="Montserrat" panose="00000500000000000000" pitchFamily="2" charset="0"/>
            </a:endParaRPr>
          </a:p>
          <a:p>
            <a:pPr algn="just"/>
            <a:endParaRPr lang="uk-UA" sz="1200" b="1" dirty="0">
              <a:latin typeface="Montserrat" panose="00000500000000000000" pitchFamily="2" charset="0"/>
            </a:endParaRPr>
          </a:p>
          <a:p>
            <a:pPr algn="just"/>
            <a:r>
              <a:rPr lang="uk-UA" sz="1200" b="1" dirty="0">
                <a:latin typeface="Montserrat" panose="00000500000000000000" pitchFamily="2" charset="0"/>
              </a:rPr>
              <a:t>Вразливість енергетичного вузла міста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uk-UA" sz="1200" dirty="0">
                <a:latin typeface="Montserrat" panose="00000500000000000000" pitchFamily="2" charset="0"/>
              </a:rPr>
              <a:t>Ризики </a:t>
            </a:r>
            <a:r>
              <a:rPr lang="uk-UA" sz="1200" dirty="0" err="1">
                <a:latin typeface="Montserrat" panose="00000500000000000000" pitchFamily="2" charset="0"/>
              </a:rPr>
              <a:t>блекаутів</a:t>
            </a:r>
            <a:r>
              <a:rPr lang="uk-UA" sz="1200" dirty="0">
                <a:latin typeface="Montserrat" panose="00000500000000000000" pitchFamily="2" charset="0"/>
              </a:rPr>
              <a:t> через залежність від високовольтних мереж.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uk-UA" sz="1200" dirty="0">
                <a:latin typeface="Montserrat" panose="00000500000000000000" pitchFamily="2" charset="0"/>
              </a:rPr>
              <a:t>Надійність інфраструктури (кількість підстанцій, резервні високовольтні лінії).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uk-UA" sz="1200" dirty="0">
                <a:latin typeface="Montserrat" panose="00000500000000000000" pitchFamily="2" charset="0"/>
              </a:rPr>
              <a:t>Перебої в електропостачанні через пошкоджені підстанції та лінії передачі.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uk-UA" sz="1200" dirty="0">
                <a:latin typeface="Montserrat" panose="00000500000000000000" pitchFamily="2" charset="0"/>
              </a:rPr>
              <a:t>Наявність локальної генерації для забезпечення критичних послуг незалежно від централізованої мережі.</a:t>
            </a:r>
          </a:p>
          <a:p>
            <a:pPr algn="just">
              <a:spcBef>
                <a:spcPct val="0"/>
              </a:spcBef>
              <a:spcAft>
                <a:spcPct val="0"/>
              </a:spcAft>
            </a:pPr>
            <a:endParaRPr lang="en-US" sz="1200" dirty="0">
              <a:latin typeface="Montserrat" panose="00000500000000000000" pitchFamily="2" charset="0"/>
            </a:endParaRPr>
          </a:p>
          <a:p>
            <a:pPr algn="just">
              <a:spcBef>
                <a:spcPct val="0"/>
              </a:spcBef>
              <a:spcAft>
                <a:spcPct val="0"/>
              </a:spcAft>
            </a:pPr>
            <a:endParaRPr lang="en-US" sz="1200" dirty="0">
              <a:latin typeface="Montserrat" panose="00000500000000000000" pitchFamily="2" charset="0"/>
            </a:endParaRPr>
          </a:p>
          <a:p>
            <a:pPr algn="just">
              <a:spcBef>
                <a:spcPct val="0"/>
              </a:spcBef>
              <a:spcAft>
                <a:spcPct val="0"/>
              </a:spcAft>
            </a:pPr>
            <a:endParaRPr lang="en-US" sz="1200" dirty="0">
              <a:latin typeface="Montserrat" panose="00000500000000000000" pitchFamily="2" charset="0"/>
            </a:endParaRPr>
          </a:p>
          <a:p>
            <a:pPr algn="just">
              <a:spcBef>
                <a:spcPct val="0"/>
              </a:spcBef>
              <a:spcAft>
                <a:spcPct val="0"/>
              </a:spcAft>
            </a:pPr>
            <a:endParaRPr lang="en-US" sz="1200" dirty="0">
              <a:latin typeface="Montserrat" panose="00000500000000000000" pitchFamily="2" charset="0"/>
            </a:endParaRPr>
          </a:p>
          <a:p>
            <a:pPr algn="just"/>
            <a:br>
              <a:rPr lang="en-US" sz="1200" b="1" dirty="0">
                <a:latin typeface="Montserrat" panose="00000500000000000000" pitchFamily="2" charset="0"/>
              </a:rPr>
            </a:br>
            <a:endParaRPr lang="en-US" sz="1200" b="1" dirty="0">
              <a:latin typeface="Montserrat" panose="00000500000000000000" pitchFamily="2" charset="0"/>
              <a:ea typeface="Calibri"/>
              <a:cs typeface="Calibri"/>
            </a:endParaRPr>
          </a:p>
        </p:txBody>
      </p:sp>
      <p:sp>
        <p:nvSpPr>
          <p:cNvPr id="14" name="Rectangle: Rounded Corners 47">
            <a:extLst>
              <a:ext uri="{FF2B5EF4-FFF2-40B4-BE49-F238E27FC236}">
                <a16:creationId xmlns:a16="http://schemas.microsoft.com/office/drawing/2014/main" id="{41264A4B-2B51-D904-8BE4-CC599C139847}"/>
              </a:ext>
            </a:extLst>
          </p:cNvPr>
          <p:cNvSpPr/>
          <p:nvPr/>
        </p:nvSpPr>
        <p:spPr>
          <a:xfrm>
            <a:off x="731837" y="1456580"/>
            <a:ext cx="5525553" cy="517418"/>
          </a:xfrm>
          <a:prstGeom prst="roundRect">
            <a:avLst>
              <a:gd name="adj" fmla="val 30890"/>
            </a:avLst>
          </a:prstGeom>
          <a:solidFill>
            <a:srgbClr val="005B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1400" b="1" kern="0" dirty="0" err="1"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Результати</a:t>
            </a:r>
            <a:r>
              <a:rPr lang="ru-RU" sz="1400" b="1" kern="0" dirty="0"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ru-RU" sz="1400" b="1" kern="0" dirty="0" err="1"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оцінки</a:t>
            </a:r>
            <a:r>
              <a:rPr lang="ru-RU" sz="1400" b="1" kern="0" dirty="0"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ru-RU" sz="1400" b="1" kern="0" dirty="0" err="1"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варіантів</a:t>
            </a:r>
            <a:r>
              <a:rPr lang="ru-RU" sz="1400" b="1" kern="0" dirty="0"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ru-RU" sz="1400" b="1" kern="0" dirty="0" err="1"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технічних</a:t>
            </a:r>
            <a:r>
              <a:rPr lang="ru-RU" sz="1400" b="1" kern="0" dirty="0"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/</a:t>
            </a:r>
            <a:r>
              <a:rPr lang="ru-RU" sz="1400" b="1" kern="0" dirty="0" err="1"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технологічних</a:t>
            </a:r>
            <a:r>
              <a:rPr lang="ru-RU" sz="1400" b="1" kern="0" dirty="0"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ru-RU" sz="1400" b="1" kern="0" dirty="0" err="1"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рішень</a:t>
            </a:r>
            <a:endParaRPr lang="en-US" sz="1400" b="1" i="1" dirty="0">
              <a:latin typeface="Montserrat" panose="00000500000000000000" pitchFamily="2" charset="0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81B526B-F98E-5BE1-DB8B-5225A1DB7A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0946451"/>
              </p:ext>
            </p:extLst>
          </p:nvPr>
        </p:nvGraphicFramePr>
        <p:xfrm>
          <a:off x="759864" y="2152502"/>
          <a:ext cx="5797499" cy="44125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22191">
                  <a:extLst>
                    <a:ext uri="{9D8B030D-6E8A-4147-A177-3AD203B41FA5}">
                      <a16:colId xmlns:a16="http://schemas.microsoft.com/office/drawing/2014/main" val="1208820568"/>
                    </a:ext>
                  </a:extLst>
                </a:gridCol>
                <a:gridCol w="695482">
                  <a:extLst>
                    <a:ext uri="{9D8B030D-6E8A-4147-A177-3AD203B41FA5}">
                      <a16:colId xmlns:a16="http://schemas.microsoft.com/office/drawing/2014/main" val="3430188936"/>
                    </a:ext>
                  </a:extLst>
                </a:gridCol>
                <a:gridCol w="696086">
                  <a:extLst>
                    <a:ext uri="{9D8B030D-6E8A-4147-A177-3AD203B41FA5}">
                      <a16:colId xmlns:a16="http://schemas.microsoft.com/office/drawing/2014/main" val="79949959"/>
                    </a:ext>
                  </a:extLst>
                </a:gridCol>
                <a:gridCol w="696086">
                  <a:extLst>
                    <a:ext uri="{9D8B030D-6E8A-4147-A177-3AD203B41FA5}">
                      <a16:colId xmlns:a16="http://schemas.microsoft.com/office/drawing/2014/main" val="3189950331"/>
                    </a:ext>
                  </a:extLst>
                </a:gridCol>
                <a:gridCol w="695482">
                  <a:extLst>
                    <a:ext uri="{9D8B030D-6E8A-4147-A177-3AD203B41FA5}">
                      <a16:colId xmlns:a16="http://schemas.microsoft.com/office/drawing/2014/main" val="189296788"/>
                    </a:ext>
                  </a:extLst>
                </a:gridCol>
                <a:gridCol w="696086">
                  <a:extLst>
                    <a:ext uri="{9D8B030D-6E8A-4147-A177-3AD203B41FA5}">
                      <a16:colId xmlns:a16="http://schemas.microsoft.com/office/drawing/2014/main" val="3017595679"/>
                    </a:ext>
                  </a:extLst>
                </a:gridCol>
                <a:gridCol w="696086">
                  <a:extLst>
                    <a:ext uri="{9D8B030D-6E8A-4147-A177-3AD203B41FA5}">
                      <a16:colId xmlns:a16="http://schemas.microsoft.com/office/drawing/2014/main" val="1309757536"/>
                    </a:ext>
                  </a:extLst>
                </a:gridCol>
              </a:tblGrid>
              <a:tr h="4011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Power generation source type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rgbClr val="005B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Wind PGFs*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rgbClr val="0E506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Solar PGFs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rgbClr val="0E506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Hydro- and pumped-storage PGFs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rgbClr val="0E506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Coal-fired PGFs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rgbClr val="0E506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Biomass PGFs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rgbClr val="0E506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Natural gas or biogas PGFs**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rgbClr val="0E50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3554090"/>
                  </a:ext>
                </a:extLst>
              </a:tr>
              <a:tr h="4011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The fastest possible equipment availability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rgbClr val="005B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No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Partially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rgbClr val="FFFA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No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No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Yes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Yes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1548647"/>
                  </a:ext>
                </a:extLst>
              </a:tr>
              <a:tr h="4011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Simple and fast installation and commissioning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rgbClr val="005B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No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Yes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>
                          <a:effectLst/>
                          <a:latin typeface="Montserrat Medium" pitchFamily="2" charset="77"/>
                        </a:rPr>
                        <a:t>No</a:t>
                      </a:r>
                      <a:endParaRPr lang="en-UA" sz="700" b="0" i="0" kern="10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No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Partially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rgbClr val="FFFA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Yes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034692"/>
                  </a:ext>
                </a:extLst>
              </a:tr>
              <a:tr h="4011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Maximum possible flexibility (ability to ensure system flexibility)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rgbClr val="005B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600" b="0" i="0" kern="100" dirty="0">
                          <a:effectLst/>
                          <a:latin typeface="Montserrat Medium" pitchFamily="2" charset="77"/>
                        </a:rPr>
                        <a:t>Conditionally***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rgbClr val="FFFA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600" b="0" i="0" kern="100" dirty="0">
                          <a:effectLst/>
                          <a:latin typeface="Montserrat Medium" pitchFamily="2" charset="77"/>
                        </a:rPr>
                        <a:t>Conditionally***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rgbClr val="FFFA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Yes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Partially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rgbClr val="FFFA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Partially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rgbClr val="FFFA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Yes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8585297"/>
                  </a:ext>
                </a:extLst>
              </a:tr>
              <a:tr h="4011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>
                          <a:effectLst/>
                          <a:latin typeface="Montserrat Medium" pitchFamily="2" charset="77"/>
                        </a:rPr>
                        <a:t>Independence from weather and other conditions (ability to operate continuously)</a:t>
                      </a:r>
                      <a:endParaRPr lang="en-UA" sz="700" b="0" i="0" kern="10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rgbClr val="005B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No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No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600" b="0" i="0" kern="100" dirty="0">
                          <a:effectLst/>
                          <a:latin typeface="Montserrat Medium" pitchFamily="2" charset="77"/>
                        </a:rPr>
                        <a:t>Conditionally****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rgbClr val="FFFA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Yes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600" b="0" i="0" kern="100" dirty="0">
                          <a:effectLst/>
                          <a:latin typeface="Montserrat Medium" pitchFamily="2" charset="77"/>
                        </a:rPr>
                        <a:t>Conditionally*****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rgbClr val="FFFA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Yes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9943350"/>
                  </a:ext>
                </a:extLst>
              </a:tr>
              <a:tr h="4011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Operation on the most widespread and available fuels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rgbClr val="005B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N/A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N/A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N/A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No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Yes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Yes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864502"/>
                  </a:ext>
                </a:extLst>
              </a:tr>
              <a:tr h="4011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No need for special support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rgbClr val="005B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No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No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Yes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Yes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Yes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Yes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740821"/>
                  </a:ext>
                </a:extLst>
              </a:tr>
              <a:tr h="4011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Possible long-term continuous use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rgbClr val="005B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Yes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Yes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Yes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No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Yes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Yes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402010"/>
                  </a:ext>
                </a:extLst>
              </a:tr>
              <a:tr h="4011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Additional possibilities for increasing of economic benefits from the use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rgbClr val="005B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Partially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rgbClr val="FFFA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Partially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rgbClr val="FFFA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No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Yes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Yes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Yes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4109239"/>
                  </a:ext>
                </a:extLst>
              </a:tr>
              <a:tr h="4011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Positive impact on the green transition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rgbClr val="005B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Yes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Yes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Yes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No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Yes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Partially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rgbClr val="FFF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349753"/>
                  </a:ext>
                </a:extLst>
              </a:tr>
              <a:tr h="4011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Overall score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rgbClr val="005B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1" i="0" kern="100" dirty="0">
                          <a:effectLst/>
                          <a:latin typeface="Montserrat" pitchFamily="2" charset="77"/>
                        </a:rPr>
                        <a:t>8</a:t>
                      </a:r>
                      <a:endParaRPr lang="en-UA" sz="700" b="1" i="0" kern="100" dirty="0">
                        <a:effectLst/>
                        <a:latin typeface="Montserra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1" i="0" kern="100" dirty="0">
                          <a:effectLst/>
                          <a:latin typeface="Montserrat" pitchFamily="2" charset="77"/>
                        </a:rPr>
                        <a:t>11</a:t>
                      </a:r>
                      <a:endParaRPr lang="en-UA" sz="700" b="1" i="0" kern="100" dirty="0">
                        <a:effectLst/>
                        <a:latin typeface="Montserra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1" i="0" kern="100" dirty="0">
                          <a:effectLst/>
                          <a:latin typeface="Montserrat" pitchFamily="2" charset="77"/>
                        </a:rPr>
                        <a:t>11</a:t>
                      </a:r>
                      <a:endParaRPr lang="en-UA" sz="700" b="1" i="0" kern="100" dirty="0">
                        <a:effectLst/>
                        <a:latin typeface="Montserra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1" i="0" kern="100" dirty="0">
                          <a:effectLst/>
                          <a:latin typeface="Montserrat" pitchFamily="2" charset="77"/>
                        </a:rPr>
                        <a:t>7</a:t>
                      </a:r>
                      <a:endParaRPr lang="en-UA" sz="700" b="1" i="0" kern="100" dirty="0">
                        <a:effectLst/>
                        <a:latin typeface="Montserra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1" i="0" kern="100" dirty="0">
                          <a:effectLst/>
                          <a:latin typeface="Montserrat" pitchFamily="2" charset="77"/>
                        </a:rPr>
                        <a:t>15</a:t>
                      </a:r>
                      <a:endParaRPr lang="en-UA" sz="700" b="1" i="0" kern="100" dirty="0">
                        <a:effectLst/>
                        <a:latin typeface="Montserra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1" i="0" kern="100" dirty="0">
                          <a:effectLst/>
                          <a:latin typeface="Montserrat" pitchFamily="2" charset="77"/>
                        </a:rPr>
                        <a:t>17</a:t>
                      </a:r>
                      <a:endParaRPr lang="en-UA" sz="700" b="1" i="0" kern="100" dirty="0">
                        <a:effectLst/>
                        <a:latin typeface="Montserra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8940602"/>
                  </a:ext>
                </a:extLst>
              </a:tr>
            </a:tbl>
          </a:graphicData>
        </a:graphic>
      </p:graphicFrame>
      <p:pic>
        <p:nvPicPr>
          <p:cNvPr id="17" name="Picture 53" descr="A blue and white logo with white text&#10;&#10;Description automatically generated">
            <a:extLst>
              <a:ext uri="{FF2B5EF4-FFF2-40B4-BE49-F238E27FC236}">
                <a16:creationId xmlns:a16="http://schemas.microsoft.com/office/drawing/2014/main" id="{9832CB16-AEB7-1D09-FD6A-DE9641219D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2268" y="0"/>
            <a:ext cx="699232" cy="106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691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735163-686B-41BC-927B-12DF6F1838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"/>
          <a:stretch/>
        </p:blipFill>
        <p:spPr>
          <a:xfrm>
            <a:off x="0" y="1089025"/>
            <a:ext cx="12192000" cy="5792211"/>
          </a:xfrm>
          <a:prstGeom prst="rect">
            <a:avLst/>
          </a:prstGeom>
        </p:spPr>
      </p:pic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9E146AF6-153F-E864-1350-89B91BEB3194}"/>
              </a:ext>
            </a:extLst>
          </p:cNvPr>
          <p:cNvSpPr/>
          <p:nvPr/>
        </p:nvSpPr>
        <p:spPr>
          <a:xfrm>
            <a:off x="8986783" y="4216968"/>
            <a:ext cx="2741245" cy="2249237"/>
          </a:xfrm>
          <a:prstGeom prst="roundRect">
            <a:avLst>
              <a:gd name="adj" fmla="val 6241"/>
            </a:avLst>
          </a:prstGeom>
          <a:solidFill>
            <a:srgbClr val="DDE9FB">
              <a:alpha val="78824"/>
            </a:srgbClr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A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CE03776-21B6-93F5-433F-DB48114A868A}"/>
              </a:ext>
            </a:extLst>
          </p:cNvPr>
          <p:cNvSpPr/>
          <p:nvPr/>
        </p:nvSpPr>
        <p:spPr>
          <a:xfrm>
            <a:off x="8986783" y="1612253"/>
            <a:ext cx="2741245" cy="2380539"/>
          </a:xfrm>
          <a:prstGeom prst="roundRect">
            <a:avLst>
              <a:gd name="adj" fmla="val 6241"/>
            </a:avLst>
          </a:prstGeom>
          <a:solidFill>
            <a:srgbClr val="FFFFFF">
              <a:alpha val="78824"/>
            </a:srgbClr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A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06C6DC7-51FB-5E2F-8EBB-A20C7691F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007" y="-67936"/>
            <a:ext cx="9395622" cy="1271453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Montserrat ExtraBold"/>
                <a:ea typeface="+mn-ea"/>
              </a:rPr>
              <a:t>0,5 ГВт </a:t>
            </a:r>
            <a:r>
              <a:rPr lang="ru-RU" sz="2000" b="1" dirty="0">
                <a:solidFill>
                  <a:srgbClr val="000000"/>
                </a:solidFill>
                <a:latin typeface="Montserrat ExtraBold"/>
                <a:ea typeface="+mn-ea"/>
              </a:rPr>
              <a:t>ГАЗОВОЇ КОГЕНЕРАЦІЇ ПРООН ЗАКУПЛЕНО </a:t>
            </a:r>
            <a:br>
              <a:rPr lang="en-US" sz="2000" b="1" dirty="0">
                <a:solidFill>
                  <a:srgbClr val="000000"/>
                </a:solidFill>
                <a:latin typeface="Montserrat ExtraBold"/>
                <a:ea typeface="+mn-ea"/>
              </a:rPr>
            </a:br>
            <a:r>
              <a:rPr lang="ru-RU" sz="2000" b="1" dirty="0">
                <a:solidFill>
                  <a:srgbClr val="000000"/>
                </a:solidFill>
                <a:latin typeface="Montserrat ExtraBold"/>
                <a:ea typeface="+mn-ea"/>
              </a:rPr>
              <a:t>ДЛЯ КРИТИЧНОЇ ІНФРАСТРУКТУРИ ГРОМАД</a:t>
            </a:r>
          </a:p>
        </p:txBody>
      </p:sp>
      <p:pic>
        <p:nvPicPr>
          <p:cNvPr id="23" name="Picture 22" descr="A map of different countries/regions&#10;&#10;Description automatically generated">
            <a:extLst>
              <a:ext uri="{FF2B5EF4-FFF2-40B4-BE49-F238E27FC236}">
                <a16:creationId xmlns:a16="http://schemas.microsoft.com/office/drawing/2014/main" id="{231AAD5A-1822-A6A1-AB2F-3A8E815E06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130" y="1263621"/>
            <a:ext cx="8015181" cy="5488983"/>
          </a:xfrm>
          <a:prstGeom prst="rect">
            <a:avLst/>
          </a:prstGeom>
        </p:spPr>
      </p:pic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id="{2206B1D5-EBDA-412F-A8BC-02C13B6219F3}"/>
              </a:ext>
            </a:extLst>
          </p:cNvPr>
          <p:cNvSpPr/>
          <p:nvPr/>
        </p:nvSpPr>
        <p:spPr>
          <a:xfrm>
            <a:off x="9065578" y="1743306"/>
            <a:ext cx="3286649" cy="2150072"/>
          </a:xfrm>
          <a:prstGeom prst="roundRect">
            <a:avLst>
              <a:gd name="adj" fmla="val 19305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ru-RU" sz="1200" b="1" dirty="0" err="1">
                <a:solidFill>
                  <a:schemeClr val="tx1"/>
                </a:solidFill>
                <a:latin typeface="Montserrat"/>
                <a:ea typeface="Calibri"/>
                <a:cs typeface="Calibri"/>
              </a:rPr>
              <a:t>Когенераційні</a:t>
            </a:r>
            <a:r>
              <a:rPr lang="ru-RU" sz="1200" b="1" dirty="0">
                <a:solidFill>
                  <a:schemeClr val="tx1"/>
                </a:solidFill>
                <a:latin typeface="Montserrat"/>
                <a:ea typeface="Calibri"/>
                <a:cs typeface="Calibri"/>
              </a:rPr>
              <a:t> установки – </a:t>
            </a:r>
            <a:br>
              <a:rPr lang="ru-RU" sz="1200" b="1" dirty="0">
                <a:solidFill>
                  <a:schemeClr val="tx1"/>
                </a:solidFill>
                <a:latin typeface="Montserrat"/>
                <a:ea typeface="Calibri"/>
                <a:cs typeface="Calibri"/>
              </a:rPr>
            </a:br>
            <a:r>
              <a:rPr lang="ru-RU" sz="2400" b="1" dirty="0">
                <a:solidFill>
                  <a:schemeClr val="tx1"/>
                </a:solidFill>
                <a:latin typeface="Montserrat"/>
                <a:ea typeface="Calibri"/>
                <a:cs typeface="Calibri"/>
              </a:rPr>
              <a:t>475</a:t>
            </a:r>
            <a:r>
              <a:rPr lang="uk-UA" sz="2400" b="1" dirty="0">
                <a:solidFill>
                  <a:srgbClr val="000000"/>
                </a:solidFill>
                <a:latin typeface="Montserrat ExtraBold" pitchFamily="2" charset="77"/>
              </a:rPr>
              <a:t> МВт</a:t>
            </a:r>
            <a:endParaRPr lang="en-US" sz="2400" dirty="0">
              <a:solidFill>
                <a:schemeClr val="tx1"/>
              </a:solidFill>
            </a:endParaRPr>
          </a:p>
          <a:p>
            <a:endParaRPr lang="ru-RU" sz="1200" b="1" dirty="0">
              <a:solidFill>
                <a:schemeClr val="tx1"/>
              </a:solidFill>
              <a:latin typeface="Montserrat"/>
              <a:ea typeface="Calibri"/>
              <a:cs typeface="Calibri"/>
            </a:endParaRPr>
          </a:p>
          <a:p>
            <a:r>
              <a:rPr lang="ru-RU" sz="1200" b="1" dirty="0" err="1">
                <a:solidFill>
                  <a:schemeClr val="tx1"/>
                </a:solidFill>
                <a:latin typeface="Montserrat"/>
                <a:ea typeface="Calibri"/>
                <a:cs typeface="Calibri"/>
              </a:rPr>
              <a:t>Біомасова</a:t>
            </a:r>
            <a:r>
              <a:rPr lang="ru-RU" sz="1200" b="1" dirty="0">
                <a:solidFill>
                  <a:schemeClr val="tx1"/>
                </a:solidFill>
                <a:latin typeface="Montserrat"/>
                <a:ea typeface="Calibri"/>
                <a:cs typeface="Calibri"/>
              </a:rPr>
              <a:t> котельня – </a:t>
            </a:r>
            <a:br>
              <a:rPr lang="ru-RU" sz="1200" b="1" dirty="0">
                <a:solidFill>
                  <a:schemeClr val="tx1"/>
                </a:solidFill>
                <a:latin typeface="Montserrat"/>
                <a:ea typeface="Calibri"/>
                <a:cs typeface="Calibri"/>
              </a:rPr>
            </a:br>
            <a:r>
              <a:rPr lang="ru-RU" sz="2400" b="1" dirty="0">
                <a:solidFill>
                  <a:schemeClr val="tx1"/>
                </a:solidFill>
                <a:latin typeface="Montserrat"/>
                <a:ea typeface="Calibri"/>
                <a:cs typeface="Calibri"/>
              </a:rPr>
              <a:t>8</a:t>
            </a:r>
            <a:r>
              <a:rPr lang="uk-UA" sz="2400" b="1" dirty="0">
                <a:solidFill>
                  <a:schemeClr val="tx1"/>
                </a:solidFill>
                <a:latin typeface="Montserrat"/>
                <a:ea typeface="Calibri"/>
                <a:cs typeface="Calibri"/>
              </a:rPr>
              <a:t> МВт</a:t>
            </a:r>
            <a:endParaRPr lang="ru-RU" sz="2400" b="1" dirty="0">
              <a:solidFill>
                <a:schemeClr val="tx1"/>
              </a:solidFill>
              <a:latin typeface="Montserrat"/>
              <a:ea typeface="Calibri"/>
              <a:cs typeface="Calibri"/>
            </a:endParaRPr>
          </a:p>
          <a:p>
            <a:endParaRPr lang="ru-RU" sz="1200" b="1" dirty="0">
              <a:solidFill>
                <a:schemeClr val="tx1"/>
              </a:solidFill>
              <a:latin typeface="Montserrat"/>
              <a:ea typeface="Calibri"/>
              <a:cs typeface="Calibri"/>
            </a:endParaRPr>
          </a:p>
          <a:p>
            <a:r>
              <a:rPr lang="ru-RU" sz="1200" b="1" dirty="0" err="1">
                <a:solidFill>
                  <a:schemeClr val="tx1"/>
                </a:solidFill>
                <a:latin typeface="Montserrat"/>
                <a:ea typeface="Calibri"/>
                <a:cs typeface="Calibri"/>
              </a:rPr>
              <a:t>Сонячні</a:t>
            </a:r>
            <a:r>
              <a:rPr lang="ru-RU" sz="1200" b="1" dirty="0">
                <a:solidFill>
                  <a:schemeClr val="tx1"/>
                </a:solidFill>
                <a:latin typeface="Montserrat"/>
                <a:ea typeface="Calibri"/>
                <a:cs typeface="Calibri"/>
              </a:rPr>
              <a:t> </a:t>
            </a:r>
            <a:r>
              <a:rPr lang="ru-RU" sz="1200" b="1" dirty="0" err="1">
                <a:solidFill>
                  <a:schemeClr val="tx1"/>
                </a:solidFill>
                <a:latin typeface="Montserrat"/>
                <a:ea typeface="Calibri"/>
                <a:cs typeface="Calibri"/>
              </a:rPr>
              <a:t>станції</a:t>
            </a:r>
            <a:r>
              <a:rPr lang="ru-RU" sz="1200" b="1" dirty="0">
                <a:solidFill>
                  <a:schemeClr val="tx1"/>
                </a:solidFill>
                <a:latin typeface="Montserrat"/>
                <a:ea typeface="Calibri"/>
                <a:cs typeface="Calibri"/>
              </a:rPr>
              <a:t> – </a:t>
            </a:r>
            <a:br>
              <a:rPr lang="ru-RU" sz="1200" b="1" dirty="0">
                <a:solidFill>
                  <a:schemeClr val="tx1"/>
                </a:solidFill>
                <a:latin typeface="Montserrat"/>
                <a:ea typeface="Calibri"/>
                <a:cs typeface="Calibri"/>
              </a:rPr>
            </a:br>
            <a:r>
              <a:rPr lang="ru-RU" sz="2400" b="1" dirty="0">
                <a:solidFill>
                  <a:schemeClr val="tx1"/>
                </a:solidFill>
                <a:latin typeface="Montserrat"/>
                <a:ea typeface="Calibri"/>
                <a:cs typeface="Calibri"/>
              </a:rPr>
              <a:t>1,9 </a:t>
            </a:r>
            <a:r>
              <a:rPr lang="uk-UA" sz="2400" b="1" dirty="0">
                <a:solidFill>
                  <a:srgbClr val="000000"/>
                </a:solidFill>
                <a:latin typeface="Montserrat ExtraBold" pitchFamily="2" charset="77"/>
              </a:rPr>
              <a:t>МВт</a:t>
            </a:r>
            <a:endParaRPr lang="ru-RU" sz="2400" b="1" dirty="0">
              <a:solidFill>
                <a:schemeClr val="tx1"/>
              </a:solidFill>
              <a:latin typeface="Montserrat"/>
              <a:ea typeface="Calibri"/>
              <a:cs typeface="Calibri"/>
            </a:endParaRPr>
          </a:p>
        </p:txBody>
      </p:sp>
      <p:sp>
        <p:nvSpPr>
          <p:cNvPr id="13" name="object 22">
            <a:extLst>
              <a:ext uri="{FF2B5EF4-FFF2-40B4-BE49-F238E27FC236}">
                <a16:creationId xmlns:a16="http://schemas.microsoft.com/office/drawing/2014/main" id="{87E68E9A-A9F9-5892-1048-ACF4E8FF6BE7}"/>
              </a:ext>
            </a:extLst>
          </p:cNvPr>
          <p:cNvSpPr txBox="1"/>
          <p:nvPr/>
        </p:nvSpPr>
        <p:spPr>
          <a:xfrm>
            <a:off x="7496271" y="3930452"/>
            <a:ext cx="3360456" cy="951748"/>
          </a:xfrm>
          <a:prstGeom prst="rect">
            <a:avLst/>
          </a:prstGeom>
        </p:spPr>
        <p:txBody>
          <a:bodyPr vert="horz" wrap="square" lIns="0" tIns="27093" rIns="0" bIns="0" rtlCol="0" anchor="ctr">
            <a:noAutofit/>
          </a:bodyPr>
          <a:lstStyle/>
          <a:p>
            <a:pPr marR="6773">
              <a:lnSpc>
                <a:spcPct val="90000"/>
              </a:lnSpc>
            </a:pPr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object 7">
            <a:extLst>
              <a:ext uri="{FF2B5EF4-FFF2-40B4-BE49-F238E27FC236}">
                <a16:creationId xmlns:a16="http://schemas.microsoft.com/office/drawing/2014/main" id="{DC6EA20E-4A0C-40DE-9B36-E93B0EA90723}"/>
              </a:ext>
            </a:extLst>
          </p:cNvPr>
          <p:cNvSpPr txBox="1"/>
          <p:nvPr/>
        </p:nvSpPr>
        <p:spPr>
          <a:xfrm>
            <a:off x="6042475" y="3803812"/>
            <a:ext cx="1173200" cy="311623"/>
          </a:xfrm>
          <a:prstGeom prst="rect">
            <a:avLst/>
          </a:prstGeom>
        </p:spPr>
        <p:txBody>
          <a:bodyPr vert="horz" wrap="square" lIns="0" tIns="64769" rIns="0" bIns="0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509"/>
              </a:spcBef>
            </a:pPr>
            <a:r>
              <a:rPr lang="uk-UA" sz="800" b="1" dirty="0">
                <a:solidFill>
                  <a:schemeClr val="bg1"/>
                </a:solidFill>
                <a:latin typeface="Montserrat SemiBold" pitchFamily="2" charset="77"/>
                <a:cs typeface="Raleway SemiBold"/>
              </a:rPr>
              <a:t>Дніпропетровська область</a:t>
            </a:r>
            <a:endParaRPr sz="800" b="1" dirty="0">
              <a:solidFill>
                <a:schemeClr val="bg1"/>
              </a:solidFill>
              <a:latin typeface="Montserrat SemiBold" pitchFamily="2" charset="77"/>
              <a:cs typeface="Raleway SemiBold"/>
            </a:endParaRPr>
          </a:p>
        </p:txBody>
      </p:sp>
      <p:sp>
        <p:nvSpPr>
          <p:cNvPr id="4" name="object 8">
            <a:extLst>
              <a:ext uri="{FF2B5EF4-FFF2-40B4-BE49-F238E27FC236}">
                <a16:creationId xmlns:a16="http://schemas.microsoft.com/office/drawing/2014/main" id="{062D7121-E32C-F118-D20C-B3596CBB4AE7}"/>
              </a:ext>
            </a:extLst>
          </p:cNvPr>
          <p:cNvSpPr txBox="1"/>
          <p:nvPr/>
        </p:nvSpPr>
        <p:spPr>
          <a:xfrm>
            <a:off x="4259955" y="2953241"/>
            <a:ext cx="796925" cy="26802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spcBef>
                <a:spcPts val="90"/>
              </a:spcBef>
            </a:pPr>
            <a:r>
              <a:rPr lang="uk-UA" sz="1000" b="1" spc="-35" dirty="0">
                <a:solidFill>
                  <a:schemeClr val="bg1"/>
                </a:solidFill>
                <a:latin typeface="Montserrat SemiBold" pitchFamily="2" charset="77"/>
              </a:rPr>
              <a:t>Київ</a:t>
            </a:r>
            <a:endParaRPr sz="1000" b="1" spc="-35" dirty="0">
              <a:solidFill>
                <a:schemeClr val="bg1"/>
              </a:solidFill>
              <a:latin typeface="Montserrat SemiBold" pitchFamily="2" charset="77"/>
            </a:endParaRPr>
          </a:p>
          <a:p>
            <a:pPr marL="99695">
              <a:lnSpc>
                <a:spcPct val="100000"/>
              </a:lnSpc>
              <a:spcBef>
                <a:spcPts val="20"/>
              </a:spcBef>
            </a:pPr>
            <a:endParaRPr sz="1000" b="1" baseline="3968" dirty="0">
              <a:latin typeface="Montserrat SemiBold" pitchFamily="2" charset="77"/>
              <a:cs typeface="Arial Black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A1B416B7-091D-A7CB-F8D0-E8570496D5D9}"/>
              </a:ext>
            </a:extLst>
          </p:cNvPr>
          <p:cNvSpPr txBox="1"/>
          <p:nvPr/>
        </p:nvSpPr>
        <p:spPr>
          <a:xfrm>
            <a:off x="4109127" y="4950596"/>
            <a:ext cx="809625" cy="171201"/>
          </a:xfrm>
          <a:prstGeom prst="rect">
            <a:avLst/>
          </a:prstGeom>
        </p:spPr>
        <p:txBody>
          <a:bodyPr vert="horz" wrap="square" lIns="0" tIns="17145" rIns="0" bIns="0" rtlCol="0" anchor="t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5"/>
              </a:spcBef>
            </a:pPr>
            <a:r>
              <a:rPr lang="uk-UA" sz="1000" b="1" dirty="0">
                <a:solidFill>
                  <a:schemeClr val="bg1"/>
                </a:solidFill>
                <a:latin typeface="Montserrat SemiBold" pitchFamily="2" charset="77"/>
                <a:cs typeface="Raleway SemiBold"/>
              </a:rPr>
              <a:t>Одеса</a:t>
            </a:r>
            <a:endParaRPr sz="1000" b="1" dirty="0">
              <a:solidFill>
                <a:schemeClr val="bg1"/>
              </a:solidFill>
              <a:latin typeface="Montserrat SemiBold" pitchFamily="2" charset="77"/>
              <a:cs typeface="Raleway SemiBold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C8DC1F7A-F0E4-ABF2-69C4-E770F636932C}"/>
              </a:ext>
            </a:extLst>
          </p:cNvPr>
          <p:cNvSpPr txBox="1"/>
          <p:nvPr/>
        </p:nvSpPr>
        <p:spPr>
          <a:xfrm>
            <a:off x="4786140" y="4570311"/>
            <a:ext cx="1002030" cy="219290"/>
          </a:xfrm>
          <a:prstGeom prst="rect">
            <a:avLst/>
          </a:prstGeom>
        </p:spPr>
        <p:txBody>
          <a:bodyPr vert="horz" wrap="square" lIns="0" tIns="64769" rIns="0" bIns="0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509"/>
              </a:spcBef>
            </a:pPr>
            <a:r>
              <a:rPr lang="uk-UA" sz="1000" b="1" dirty="0">
                <a:solidFill>
                  <a:schemeClr val="bg1"/>
                </a:solidFill>
                <a:latin typeface="Montserrat SemiBold" pitchFamily="2" charset="77"/>
                <a:cs typeface="Raleway SemiBold"/>
              </a:rPr>
              <a:t>Миколаїв</a:t>
            </a:r>
            <a:endParaRPr lang="en-US" sz="1000" b="1" dirty="0">
              <a:solidFill>
                <a:schemeClr val="bg1"/>
              </a:solidFill>
              <a:latin typeface="Montserrat SemiBold" pitchFamily="2" charset="77"/>
              <a:cs typeface="Raleway SemiBold"/>
            </a:endParaRPr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637A9E40-49FD-6F6C-EEC9-36E7258C9B31}"/>
              </a:ext>
            </a:extLst>
          </p:cNvPr>
          <p:cNvSpPr txBox="1"/>
          <p:nvPr/>
        </p:nvSpPr>
        <p:spPr>
          <a:xfrm>
            <a:off x="6749320" y="3307264"/>
            <a:ext cx="1002030" cy="219290"/>
          </a:xfrm>
          <a:prstGeom prst="rect">
            <a:avLst/>
          </a:prstGeom>
        </p:spPr>
        <p:txBody>
          <a:bodyPr vert="horz" wrap="square" lIns="0" tIns="64769" rIns="0" bIns="0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509"/>
              </a:spcBef>
            </a:pPr>
            <a:r>
              <a:rPr lang="uk-UA" sz="1000" b="1" dirty="0">
                <a:solidFill>
                  <a:schemeClr val="bg1"/>
                </a:solidFill>
                <a:latin typeface="Montserrat SemiBold" pitchFamily="2" charset="77"/>
                <a:cs typeface="Raleway SemiBold"/>
              </a:rPr>
              <a:t>Харків</a:t>
            </a:r>
            <a:endParaRPr sz="1000" b="1" dirty="0">
              <a:solidFill>
                <a:schemeClr val="bg1"/>
              </a:solidFill>
              <a:latin typeface="Montserrat SemiBold" pitchFamily="2" charset="77"/>
              <a:cs typeface="Raleway SemiBold"/>
            </a:endParaRPr>
          </a:p>
        </p:txBody>
      </p:sp>
      <p:sp>
        <p:nvSpPr>
          <p:cNvPr id="15" name="object 8">
            <a:extLst>
              <a:ext uri="{FF2B5EF4-FFF2-40B4-BE49-F238E27FC236}">
                <a16:creationId xmlns:a16="http://schemas.microsoft.com/office/drawing/2014/main" id="{B996868C-D942-F596-25AA-607CD051FDED}"/>
              </a:ext>
            </a:extLst>
          </p:cNvPr>
          <p:cNvSpPr txBox="1"/>
          <p:nvPr/>
        </p:nvSpPr>
        <p:spPr>
          <a:xfrm>
            <a:off x="1211214" y="3043010"/>
            <a:ext cx="796925" cy="268022"/>
          </a:xfrm>
          <a:prstGeom prst="rect">
            <a:avLst/>
          </a:prstGeom>
        </p:spPr>
        <p:txBody>
          <a:bodyPr vert="horz" wrap="square" lIns="0" tIns="11430" rIns="0" bIns="0" rtlCol="0" anchor="t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uk-UA" sz="1000" b="1" spc="-35" dirty="0">
                <a:solidFill>
                  <a:schemeClr val="bg1"/>
                </a:solidFill>
                <a:latin typeface="Montserrat SemiBold" pitchFamily="2" charset="77"/>
              </a:rPr>
              <a:t>Львів</a:t>
            </a:r>
            <a:endParaRPr lang="en-US" sz="1000" b="1" spc="-35" dirty="0">
              <a:solidFill>
                <a:schemeClr val="bg1"/>
              </a:solidFill>
              <a:latin typeface="Montserrat SemiBold" pitchFamily="2" charset="77"/>
            </a:endParaRPr>
          </a:p>
          <a:p>
            <a:pPr marL="99695">
              <a:lnSpc>
                <a:spcPct val="100000"/>
              </a:lnSpc>
              <a:spcBef>
                <a:spcPts val="20"/>
              </a:spcBef>
            </a:pPr>
            <a:endParaRPr lang="en-US" sz="1000" b="1" baseline="3968" dirty="0">
              <a:latin typeface="Montserrat SemiBold" pitchFamily="2" charset="77"/>
              <a:cs typeface="Arial Black"/>
            </a:endParaRPr>
          </a:p>
        </p:txBody>
      </p:sp>
      <p:sp>
        <p:nvSpPr>
          <p:cNvPr id="16" name="object 8">
            <a:extLst>
              <a:ext uri="{FF2B5EF4-FFF2-40B4-BE49-F238E27FC236}">
                <a16:creationId xmlns:a16="http://schemas.microsoft.com/office/drawing/2014/main" id="{CC9EB4F8-69D6-C27A-8CD4-ACF96436011D}"/>
              </a:ext>
            </a:extLst>
          </p:cNvPr>
          <p:cNvSpPr txBox="1"/>
          <p:nvPr/>
        </p:nvSpPr>
        <p:spPr>
          <a:xfrm>
            <a:off x="6403413" y="4850927"/>
            <a:ext cx="1148512" cy="268022"/>
          </a:xfrm>
          <a:prstGeom prst="rect">
            <a:avLst/>
          </a:prstGeom>
        </p:spPr>
        <p:txBody>
          <a:bodyPr vert="horz" wrap="square" lIns="0" tIns="11430" rIns="0" bIns="0" rtlCol="0" anchor="t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uk-UA" sz="1000" b="1" spc="-35" dirty="0">
                <a:solidFill>
                  <a:schemeClr val="bg1"/>
                </a:solidFill>
                <a:latin typeface="Montserrat SemiBold" pitchFamily="2" charset="77"/>
                <a:cs typeface="Raleway SemiBold"/>
              </a:rPr>
              <a:t>Запоріжжя</a:t>
            </a:r>
            <a:endParaRPr lang="en-US" sz="1000" b="1" dirty="0">
              <a:solidFill>
                <a:schemeClr val="bg1"/>
              </a:solidFill>
              <a:latin typeface="Montserrat SemiBold" pitchFamily="2" charset="77"/>
              <a:cs typeface="Raleway SemiBold"/>
            </a:endParaRPr>
          </a:p>
          <a:p>
            <a:pPr marL="99695">
              <a:lnSpc>
                <a:spcPct val="100000"/>
              </a:lnSpc>
              <a:spcBef>
                <a:spcPts val="20"/>
              </a:spcBef>
            </a:pPr>
            <a:endParaRPr lang="en-US" sz="1000" b="1" baseline="3968" dirty="0">
              <a:latin typeface="Montserrat SemiBold" pitchFamily="2" charset="77"/>
              <a:cs typeface="Arial Black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8D6364-F2B2-0746-557F-320B5F13E256}"/>
              </a:ext>
            </a:extLst>
          </p:cNvPr>
          <p:cNvSpPr/>
          <p:nvPr/>
        </p:nvSpPr>
        <p:spPr>
          <a:xfrm>
            <a:off x="6600845" y="4174832"/>
            <a:ext cx="723254" cy="697423"/>
          </a:xfrm>
          <a:prstGeom prst="ellipse">
            <a:avLst/>
          </a:prstGeom>
          <a:solidFill>
            <a:srgbClr val="DDE9FB"/>
          </a:solidFill>
          <a:ln>
            <a:solidFill>
              <a:srgbClr val="1E65A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Montserrat ExtraBold" pitchFamily="2" charset="77"/>
                <a:ea typeface="Calibri"/>
                <a:cs typeface="Calibri"/>
              </a:rPr>
              <a:t>40</a:t>
            </a:r>
            <a:r>
              <a:rPr lang="en-US" sz="1100" dirty="0">
                <a:solidFill>
                  <a:schemeClr val="tx1"/>
                </a:solidFill>
                <a:latin typeface="Montserrat"/>
                <a:ea typeface="Calibri"/>
                <a:cs typeface="Calibri"/>
              </a:rPr>
              <a:t> </a:t>
            </a:r>
            <a:r>
              <a:rPr lang="uk-UA" sz="1100" b="1" dirty="0">
                <a:solidFill>
                  <a:srgbClr val="000000"/>
                </a:solidFill>
                <a:latin typeface="Montserrat ExtraBold" pitchFamily="2" charset="77"/>
              </a:rPr>
              <a:t>МВт</a:t>
            </a:r>
            <a:endParaRPr lang="en-US" sz="1100" dirty="0">
              <a:solidFill>
                <a:schemeClr val="tx1"/>
              </a:solidFill>
              <a:latin typeface="Montserrat"/>
              <a:ea typeface="Calibri"/>
              <a:cs typeface="Calibri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E0A03EF-7244-8002-563A-558A8F9290B6}"/>
              </a:ext>
            </a:extLst>
          </p:cNvPr>
          <p:cNvSpPr/>
          <p:nvPr/>
        </p:nvSpPr>
        <p:spPr>
          <a:xfrm>
            <a:off x="4293997" y="2032825"/>
            <a:ext cx="846744" cy="849600"/>
          </a:xfrm>
          <a:prstGeom prst="ellipse">
            <a:avLst/>
          </a:prstGeom>
          <a:solidFill>
            <a:srgbClr val="DDE9FB"/>
          </a:solidFill>
          <a:ln>
            <a:solidFill>
              <a:srgbClr val="1E65A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Montserrat ExtraBold" pitchFamily="2" charset="77"/>
                <a:ea typeface="Calibri"/>
                <a:cs typeface="Calibri"/>
              </a:rPr>
              <a:t>120 </a:t>
            </a:r>
            <a:r>
              <a:rPr lang="uk-UA" sz="1100" b="1" dirty="0">
                <a:solidFill>
                  <a:srgbClr val="000000"/>
                </a:solidFill>
                <a:latin typeface="Montserrat ExtraBold" pitchFamily="2" charset="77"/>
              </a:rPr>
              <a:t>МВт</a:t>
            </a:r>
            <a:endParaRPr lang="en-US" sz="1100" dirty="0">
              <a:solidFill>
                <a:schemeClr val="tx1"/>
              </a:solidFill>
              <a:latin typeface="Montserrat"/>
              <a:ea typeface="Calibri"/>
              <a:cs typeface="Calibri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821B49F-A5A3-7E23-A5DF-EB138A2694A3}"/>
              </a:ext>
            </a:extLst>
          </p:cNvPr>
          <p:cNvSpPr/>
          <p:nvPr/>
        </p:nvSpPr>
        <p:spPr>
          <a:xfrm>
            <a:off x="7023962" y="2355612"/>
            <a:ext cx="945294" cy="942713"/>
          </a:xfrm>
          <a:prstGeom prst="ellipse">
            <a:avLst/>
          </a:prstGeom>
          <a:solidFill>
            <a:srgbClr val="DDE9FB"/>
          </a:solidFill>
          <a:ln>
            <a:solidFill>
              <a:srgbClr val="1E65A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Montserrat ExtraBold" pitchFamily="2" charset="77"/>
                <a:ea typeface="Calibri"/>
                <a:cs typeface="Calibri"/>
              </a:rPr>
              <a:t>108,7 </a:t>
            </a:r>
            <a:r>
              <a:rPr lang="uk-UA" sz="1100" b="1" dirty="0">
                <a:solidFill>
                  <a:srgbClr val="000000"/>
                </a:solidFill>
                <a:latin typeface="Montserrat ExtraBold" pitchFamily="2" charset="77"/>
              </a:rPr>
              <a:t> МВт</a:t>
            </a:r>
            <a:endParaRPr lang="en-US" sz="1100" dirty="0">
              <a:solidFill>
                <a:schemeClr val="tx1"/>
              </a:solidFill>
              <a:latin typeface="Montserrat"/>
              <a:ea typeface="Calibri"/>
              <a:cs typeface="Calibri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F536F78-3251-DF0E-ADF0-5AD6724DEB16}"/>
              </a:ext>
            </a:extLst>
          </p:cNvPr>
          <p:cNvSpPr/>
          <p:nvPr/>
        </p:nvSpPr>
        <p:spPr>
          <a:xfrm>
            <a:off x="3569374" y="4115435"/>
            <a:ext cx="948949" cy="924398"/>
          </a:xfrm>
          <a:prstGeom prst="ellipse">
            <a:avLst/>
          </a:prstGeom>
          <a:solidFill>
            <a:srgbClr val="DDE9FB"/>
          </a:solidFill>
          <a:ln>
            <a:solidFill>
              <a:srgbClr val="1E65A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Montserrat ExtraBold"/>
                <a:ea typeface="Calibri"/>
                <a:cs typeface="Calibri"/>
              </a:rPr>
              <a:t>19,8 </a:t>
            </a:r>
            <a:r>
              <a:rPr lang="uk-UA" sz="1100" b="1" dirty="0">
                <a:solidFill>
                  <a:srgbClr val="000000"/>
                </a:solidFill>
                <a:latin typeface="Montserrat ExtraBold" pitchFamily="2" charset="77"/>
              </a:rPr>
              <a:t> МВт</a:t>
            </a:r>
            <a:endParaRPr lang="en-US" sz="1100" dirty="0">
              <a:solidFill>
                <a:schemeClr val="tx1"/>
              </a:solidFill>
              <a:latin typeface="Montserrat"/>
              <a:ea typeface="Calibri"/>
              <a:cs typeface="Calibri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D070C96-111A-DEA9-5CA3-BB6F167ADC45}"/>
              </a:ext>
            </a:extLst>
          </p:cNvPr>
          <p:cNvSpPr/>
          <p:nvPr/>
        </p:nvSpPr>
        <p:spPr>
          <a:xfrm>
            <a:off x="4904647" y="3867994"/>
            <a:ext cx="723254" cy="697423"/>
          </a:xfrm>
          <a:prstGeom prst="ellipse">
            <a:avLst/>
          </a:prstGeom>
          <a:solidFill>
            <a:srgbClr val="DDE9FB"/>
          </a:solidFill>
          <a:ln>
            <a:solidFill>
              <a:srgbClr val="1E65A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Montserrat ExtraBold" pitchFamily="2" charset="77"/>
                <a:ea typeface="Calibri"/>
                <a:cs typeface="Calibri"/>
              </a:rPr>
              <a:t>6,6</a:t>
            </a:r>
            <a:r>
              <a:rPr lang="uk-UA" sz="1100" b="1" dirty="0">
                <a:solidFill>
                  <a:srgbClr val="000000"/>
                </a:solidFill>
                <a:latin typeface="Montserrat ExtraBold" pitchFamily="2" charset="77"/>
              </a:rPr>
              <a:t> МВт</a:t>
            </a:r>
            <a:endParaRPr lang="en-US" sz="1100" dirty="0">
              <a:solidFill>
                <a:schemeClr val="tx1"/>
              </a:solidFill>
              <a:latin typeface="Montserrat"/>
              <a:ea typeface="Calibri"/>
              <a:cs typeface="Calibri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28295E6-2A51-376B-387D-16B46FB1719E}"/>
              </a:ext>
            </a:extLst>
          </p:cNvPr>
          <p:cNvSpPr/>
          <p:nvPr/>
        </p:nvSpPr>
        <p:spPr>
          <a:xfrm>
            <a:off x="6151441" y="3171011"/>
            <a:ext cx="723254" cy="697423"/>
          </a:xfrm>
          <a:prstGeom prst="ellipse">
            <a:avLst/>
          </a:prstGeom>
          <a:solidFill>
            <a:srgbClr val="DDE9FB"/>
          </a:solidFill>
          <a:ln>
            <a:solidFill>
              <a:srgbClr val="1E65A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Montserrat ExtraBold" pitchFamily="2" charset="77"/>
                <a:ea typeface="Calibri"/>
                <a:cs typeface="Calibri"/>
              </a:rPr>
              <a:t>150</a:t>
            </a:r>
            <a:r>
              <a:rPr lang="en-US" sz="1100" dirty="0">
                <a:solidFill>
                  <a:schemeClr val="tx1"/>
                </a:solidFill>
                <a:latin typeface="Montserrat"/>
                <a:ea typeface="Calibri"/>
                <a:cs typeface="Calibri"/>
              </a:rPr>
              <a:t> </a:t>
            </a:r>
            <a:r>
              <a:rPr lang="uk-UA" sz="1100" b="1" dirty="0">
                <a:solidFill>
                  <a:srgbClr val="000000"/>
                </a:solidFill>
                <a:latin typeface="Montserrat ExtraBold" pitchFamily="2" charset="77"/>
              </a:rPr>
              <a:t>МВт</a:t>
            </a:r>
            <a:endParaRPr lang="en-US" sz="1100" dirty="0">
              <a:solidFill>
                <a:schemeClr val="tx1"/>
              </a:solidFill>
              <a:latin typeface="Montserrat"/>
              <a:ea typeface="Calibri"/>
              <a:cs typeface="Calibri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D76EA53-D2B6-08C0-56B0-35D9CC6DB689}"/>
              </a:ext>
            </a:extLst>
          </p:cNvPr>
          <p:cNvSpPr/>
          <p:nvPr/>
        </p:nvSpPr>
        <p:spPr>
          <a:xfrm>
            <a:off x="758686" y="2466379"/>
            <a:ext cx="723254" cy="697423"/>
          </a:xfrm>
          <a:prstGeom prst="ellipse">
            <a:avLst/>
          </a:prstGeom>
          <a:solidFill>
            <a:srgbClr val="DDE9FB"/>
          </a:solidFill>
          <a:ln>
            <a:solidFill>
              <a:srgbClr val="1E65A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Montserrat ExtraBold" pitchFamily="2" charset="77"/>
                <a:ea typeface="Calibri"/>
                <a:cs typeface="Calibri"/>
              </a:rPr>
              <a:t>20 </a:t>
            </a:r>
            <a:r>
              <a:rPr lang="uk-UA" sz="1100" b="1" dirty="0">
                <a:solidFill>
                  <a:srgbClr val="000000"/>
                </a:solidFill>
                <a:latin typeface="Montserrat ExtraBold" pitchFamily="2" charset="77"/>
              </a:rPr>
              <a:t>МВт</a:t>
            </a:r>
            <a:endParaRPr lang="en-US" sz="1100" dirty="0">
              <a:solidFill>
                <a:schemeClr val="tx1"/>
              </a:solidFill>
              <a:latin typeface="Montserrat"/>
              <a:ea typeface="Calibri"/>
              <a:cs typeface="Calibri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52EBB7D-F504-B3D3-6797-B1A80ACB8B76}"/>
              </a:ext>
            </a:extLst>
          </p:cNvPr>
          <p:cNvSpPr/>
          <p:nvPr/>
        </p:nvSpPr>
        <p:spPr>
          <a:xfrm>
            <a:off x="1266684" y="1523905"/>
            <a:ext cx="838807" cy="831707"/>
          </a:xfrm>
          <a:prstGeom prst="ellipse">
            <a:avLst/>
          </a:prstGeom>
          <a:solidFill>
            <a:srgbClr val="DDE9FB"/>
          </a:solidFill>
          <a:ln>
            <a:solidFill>
              <a:srgbClr val="1E65A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Montserrat ExtraBold" pitchFamily="2" charset="77"/>
                <a:ea typeface="Calibri"/>
                <a:cs typeface="Calibri"/>
              </a:rPr>
              <a:t>8</a:t>
            </a:r>
            <a:br>
              <a:rPr lang="en-US" sz="1100" dirty="0">
                <a:solidFill>
                  <a:schemeClr val="tx1"/>
                </a:solidFill>
                <a:latin typeface="Montserrat"/>
                <a:ea typeface="Calibri"/>
                <a:cs typeface="Calibri"/>
              </a:rPr>
            </a:br>
            <a:r>
              <a:rPr lang="uk-UA" sz="1100" b="1" dirty="0">
                <a:solidFill>
                  <a:schemeClr val="tx1"/>
                </a:solidFill>
                <a:latin typeface="Montserrat"/>
                <a:ea typeface="Calibri"/>
                <a:cs typeface="Calibri"/>
              </a:rPr>
              <a:t>МВт</a:t>
            </a:r>
            <a:endParaRPr lang="en-US" sz="1100" b="1" dirty="0">
              <a:solidFill>
                <a:schemeClr val="tx1"/>
              </a:solidFill>
              <a:latin typeface="Montserrat"/>
              <a:ea typeface="Calibri"/>
              <a:cs typeface="Calibri"/>
            </a:endParaRPr>
          </a:p>
        </p:txBody>
      </p:sp>
      <p:sp>
        <p:nvSpPr>
          <p:cNvPr id="25" name="object 8">
            <a:extLst>
              <a:ext uri="{FF2B5EF4-FFF2-40B4-BE49-F238E27FC236}">
                <a16:creationId xmlns:a16="http://schemas.microsoft.com/office/drawing/2014/main" id="{1343582D-7AD1-D00E-41EE-4E8226C6FD4C}"/>
              </a:ext>
            </a:extLst>
          </p:cNvPr>
          <p:cNvSpPr txBox="1"/>
          <p:nvPr/>
        </p:nvSpPr>
        <p:spPr>
          <a:xfrm>
            <a:off x="2004356" y="2239795"/>
            <a:ext cx="796925" cy="114134"/>
          </a:xfrm>
          <a:prstGeom prst="rect">
            <a:avLst/>
          </a:prstGeom>
        </p:spPr>
        <p:txBody>
          <a:bodyPr vert="horz" wrap="square" lIns="0" tIns="11430" rIns="0" bIns="0" rtlCol="0" anchor="t">
            <a:spAutoFit/>
          </a:bodyPr>
          <a:lstStyle/>
          <a:p>
            <a:pPr marL="99695">
              <a:lnSpc>
                <a:spcPct val="100000"/>
              </a:lnSpc>
              <a:spcBef>
                <a:spcPts val="20"/>
              </a:spcBef>
            </a:pPr>
            <a:r>
              <a:rPr lang="uk-UA" sz="1000" b="1" baseline="3968" dirty="0">
                <a:solidFill>
                  <a:schemeClr val="bg1"/>
                </a:solidFill>
                <a:latin typeface="Montserrat SemiBold" pitchFamily="2" charset="77"/>
                <a:cs typeface="Arial Black"/>
              </a:rPr>
              <a:t>Луцьк</a:t>
            </a:r>
            <a:endParaRPr lang="en-US" sz="1000" b="1" baseline="3968" dirty="0">
              <a:solidFill>
                <a:schemeClr val="bg1"/>
              </a:solidFill>
              <a:latin typeface="Montserrat SemiBold" pitchFamily="2" charset="77"/>
              <a:cs typeface="Arial Black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2FB090-43A2-9DBC-9B09-973877F1592D}"/>
              </a:ext>
            </a:extLst>
          </p:cNvPr>
          <p:cNvSpPr txBox="1"/>
          <p:nvPr/>
        </p:nvSpPr>
        <p:spPr>
          <a:xfrm>
            <a:off x="9196907" y="4455096"/>
            <a:ext cx="2531121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b="1" dirty="0">
                <a:latin typeface="Montserrat"/>
              </a:rPr>
              <a:t>K</a:t>
            </a:r>
            <a:r>
              <a:rPr lang="uk-UA" sz="900" b="1" dirty="0" err="1">
                <a:latin typeface="Montserrat"/>
              </a:rPr>
              <a:t>иїв</a:t>
            </a:r>
            <a:br>
              <a:rPr lang="en-US" sz="900" b="1" dirty="0">
                <a:latin typeface="Montserrat"/>
              </a:rPr>
            </a:br>
            <a:r>
              <a:rPr lang="en-US" sz="1400" b="1" dirty="0">
                <a:latin typeface="Montserrat"/>
              </a:rPr>
              <a:t>12 </a:t>
            </a:r>
            <a:r>
              <a:rPr lang="uk-UA" sz="1400" b="1" dirty="0">
                <a:solidFill>
                  <a:srgbClr val="000000"/>
                </a:solidFill>
                <a:latin typeface="Montserrat ExtraBold" pitchFamily="2" charset="77"/>
              </a:rPr>
              <a:t>МВт </a:t>
            </a:r>
            <a:r>
              <a:rPr lang="en-US" sz="1400" b="1" dirty="0">
                <a:latin typeface="Montserrat"/>
              </a:rPr>
              <a:t> </a:t>
            </a:r>
            <a:br>
              <a:rPr lang="en-US" sz="900" b="1" dirty="0">
                <a:latin typeface="Montserrat"/>
              </a:rPr>
            </a:br>
            <a:r>
              <a:rPr lang="en-US" sz="900" b="1" dirty="0">
                <a:latin typeface="Montserrat"/>
              </a:rPr>
              <a:t> </a:t>
            </a:r>
            <a:br>
              <a:rPr lang="en-US" sz="900" b="1" dirty="0">
                <a:latin typeface="Montserrat"/>
              </a:rPr>
            </a:br>
            <a:r>
              <a:rPr lang="uk-UA" sz="900" b="1" dirty="0">
                <a:latin typeface="Montserrat"/>
              </a:rPr>
              <a:t>Харків</a:t>
            </a:r>
            <a:r>
              <a:rPr lang="en-US" sz="900" b="1" dirty="0">
                <a:latin typeface="Montserrat"/>
              </a:rPr>
              <a:t> </a:t>
            </a:r>
            <a:br>
              <a:rPr lang="en-US" sz="900" b="1" dirty="0">
                <a:latin typeface="Montserrat"/>
              </a:rPr>
            </a:br>
            <a:r>
              <a:rPr lang="en-US" sz="1400" b="1" dirty="0">
                <a:latin typeface="Montserrat"/>
              </a:rPr>
              <a:t>16 </a:t>
            </a:r>
            <a:r>
              <a:rPr lang="uk-UA" sz="1400" b="1" dirty="0">
                <a:solidFill>
                  <a:srgbClr val="000000"/>
                </a:solidFill>
                <a:latin typeface="Montserrat ExtraBold" pitchFamily="2" charset="77"/>
              </a:rPr>
              <a:t>МВт </a:t>
            </a:r>
            <a:r>
              <a:rPr lang="en-US" sz="1400" b="1" dirty="0">
                <a:latin typeface="Montserrat"/>
              </a:rPr>
              <a:t> </a:t>
            </a:r>
            <a:br>
              <a:rPr lang="en-US" sz="900" b="1" dirty="0">
                <a:latin typeface="Montserrat"/>
              </a:rPr>
            </a:br>
            <a:r>
              <a:rPr lang="en-US" sz="900" b="1" dirty="0">
                <a:latin typeface="Montserrat"/>
              </a:rPr>
              <a:t> </a:t>
            </a:r>
            <a:br>
              <a:rPr lang="en-US" sz="900" b="1" dirty="0">
                <a:latin typeface="Montserrat"/>
              </a:rPr>
            </a:br>
            <a:r>
              <a:rPr lang="uk-UA" sz="900" b="1" dirty="0">
                <a:latin typeface="Montserrat"/>
              </a:rPr>
              <a:t>Дніпро</a:t>
            </a:r>
            <a:r>
              <a:rPr lang="en-US" sz="900" b="1" dirty="0">
                <a:latin typeface="Montserrat"/>
              </a:rPr>
              <a:t> </a:t>
            </a:r>
            <a:br>
              <a:rPr lang="en-US" sz="900" b="1" dirty="0">
                <a:latin typeface="Montserrat"/>
              </a:rPr>
            </a:br>
            <a:r>
              <a:rPr lang="en-US" sz="1400" b="1" dirty="0">
                <a:latin typeface="Montserrat"/>
              </a:rPr>
              <a:t>74.4 </a:t>
            </a:r>
            <a:r>
              <a:rPr lang="uk-UA" sz="1400" b="1" dirty="0">
                <a:solidFill>
                  <a:srgbClr val="000000"/>
                </a:solidFill>
                <a:latin typeface="Montserrat ExtraBold" pitchFamily="2" charset="77"/>
              </a:rPr>
              <a:t>МВт </a:t>
            </a:r>
            <a:r>
              <a:rPr lang="en-US" sz="1400" b="1" dirty="0">
                <a:latin typeface="Montserrat"/>
              </a:rPr>
              <a:t> </a:t>
            </a:r>
            <a:br>
              <a:rPr lang="en-US" sz="900" b="1" dirty="0">
                <a:latin typeface="Montserrat"/>
              </a:rPr>
            </a:br>
            <a:r>
              <a:rPr lang="en-US" sz="900" b="1" dirty="0">
                <a:latin typeface="Montserrat"/>
              </a:rPr>
              <a:t> </a:t>
            </a:r>
            <a:br>
              <a:rPr lang="en-US" sz="900" b="1" dirty="0">
                <a:latin typeface="Montserrat"/>
              </a:rPr>
            </a:br>
            <a:r>
              <a:rPr lang="uk-UA" sz="900" b="1" dirty="0">
                <a:latin typeface="Montserrat"/>
              </a:rPr>
              <a:t>Запоріжжя</a:t>
            </a:r>
            <a:r>
              <a:rPr lang="en-US" sz="900" b="1" dirty="0">
                <a:latin typeface="Montserrat"/>
              </a:rPr>
              <a:t> </a:t>
            </a:r>
            <a:br>
              <a:rPr lang="en-US" sz="900" b="1" dirty="0">
                <a:latin typeface="Montserrat"/>
              </a:rPr>
            </a:br>
            <a:r>
              <a:rPr lang="en-US" sz="1400" b="1" dirty="0">
                <a:latin typeface="Montserrat"/>
              </a:rPr>
              <a:t>20 </a:t>
            </a:r>
            <a:r>
              <a:rPr lang="uk-UA" sz="1400" b="1" dirty="0">
                <a:solidFill>
                  <a:srgbClr val="000000"/>
                </a:solidFill>
                <a:latin typeface="Montserrat ExtraBold" pitchFamily="2" charset="77"/>
              </a:rPr>
              <a:t>МВт</a:t>
            </a:r>
            <a:r>
              <a:rPr lang="en-US" sz="1400" b="1" dirty="0">
                <a:latin typeface="Montserrat"/>
              </a:rPr>
              <a:t> </a:t>
            </a:r>
            <a:br>
              <a:rPr lang="en-US" sz="900" b="1" dirty="0">
                <a:latin typeface="Montserrat"/>
              </a:rPr>
            </a:br>
            <a:endParaRPr lang="en-US" sz="900" b="1" dirty="0">
              <a:latin typeface="Montserrat"/>
              <a:ea typeface="Calibri"/>
              <a:cs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014349-DA0E-F774-D279-03F2D03843ED}"/>
              </a:ext>
            </a:extLst>
          </p:cNvPr>
          <p:cNvSpPr txBox="1"/>
          <p:nvPr/>
        </p:nvSpPr>
        <p:spPr>
          <a:xfrm>
            <a:off x="10324669" y="4393369"/>
            <a:ext cx="2531121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b="1" dirty="0">
                <a:latin typeface="Montserrat"/>
              </a:rPr>
              <a:t> </a:t>
            </a:r>
            <a:br>
              <a:rPr lang="en-US" sz="900" b="1" dirty="0">
                <a:latin typeface="Montserrat"/>
              </a:rPr>
            </a:br>
            <a:r>
              <a:rPr lang="uk-UA" sz="900" b="1" dirty="0">
                <a:latin typeface="Montserrat"/>
              </a:rPr>
              <a:t>Миколаїв</a:t>
            </a:r>
            <a:r>
              <a:rPr lang="en-US" sz="900" b="1" dirty="0">
                <a:latin typeface="Montserrat"/>
              </a:rPr>
              <a:t> </a:t>
            </a:r>
            <a:br>
              <a:rPr lang="en-US" sz="900" b="1" dirty="0">
                <a:latin typeface="Montserrat"/>
              </a:rPr>
            </a:br>
            <a:r>
              <a:rPr lang="en-US" sz="1400" b="1" dirty="0">
                <a:latin typeface="Montserrat"/>
              </a:rPr>
              <a:t>30.6 </a:t>
            </a:r>
            <a:r>
              <a:rPr lang="uk-UA" sz="1400" b="1" dirty="0">
                <a:solidFill>
                  <a:srgbClr val="000000"/>
                </a:solidFill>
                <a:latin typeface="Montserrat ExtraBold" pitchFamily="2" charset="77"/>
              </a:rPr>
              <a:t>МВт </a:t>
            </a:r>
            <a:r>
              <a:rPr lang="en-US" sz="1400" b="1" dirty="0">
                <a:latin typeface="Montserrat"/>
              </a:rPr>
              <a:t> </a:t>
            </a:r>
            <a:br>
              <a:rPr lang="en-US" sz="900" b="1" dirty="0">
                <a:latin typeface="Montserrat"/>
              </a:rPr>
            </a:br>
            <a:r>
              <a:rPr lang="en-US" sz="900" b="1" dirty="0">
                <a:latin typeface="Montserrat"/>
              </a:rPr>
              <a:t> </a:t>
            </a:r>
            <a:br>
              <a:rPr lang="en-US" sz="900" b="1" dirty="0">
                <a:latin typeface="Montserrat"/>
              </a:rPr>
            </a:br>
            <a:r>
              <a:rPr lang="uk-UA" sz="900" b="1" dirty="0">
                <a:latin typeface="Montserrat"/>
              </a:rPr>
              <a:t>Одеса</a:t>
            </a:r>
            <a:br>
              <a:rPr lang="en-US" sz="900" b="1" dirty="0">
                <a:latin typeface="Montserrat"/>
              </a:rPr>
            </a:br>
            <a:r>
              <a:rPr lang="en-US" sz="1400" b="1" dirty="0">
                <a:latin typeface="Montserrat"/>
              </a:rPr>
              <a:t>25.9 </a:t>
            </a:r>
            <a:r>
              <a:rPr lang="uk-UA" sz="1400" b="1" dirty="0">
                <a:solidFill>
                  <a:srgbClr val="000000"/>
                </a:solidFill>
                <a:latin typeface="Montserrat ExtraBold" pitchFamily="2" charset="77"/>
              </a:rPr>
              <a:t>МВт </a:t>
            </a:r>
            <a:r>
              <a:rPr lang="en-US" sz="1400" b="1" dirty="0">
                <a:latin typeface="Montserrat"/>
              </a:rPr>
              <a:t> </a:t>
            </a:r>
            <a:br>
              <a:rPr lang="en-US" sz="900" b="1" dirty="0">
                <a:latin typeface="Montserrat"/>
              </a:rPr>
            </a:br>
            <a:r>
              <a:rPr lang="en-US" sz="900" b="1" dirty="0">
                <a:latin typeface="Montserrat"/>
              </a:rPr>
              <a:t> </a:t>
            </a:r>
            <a:br>
              <a:rPr lang="en-US" sz="900" b="1" dirty="0">
                <a:latin typeface="Montserrat"/>
              </a:rPr>
            </a:br>
            <a:r>
              <a:rPr lang="uk-UA" sz="900" b="1" dirty="0">
                <a:latin typeface="Montserrat"/>
              </a:rPr>
              <a:t>Луцьк</a:t>
            </a:r>
            <a:br>
              <a:rPr lang="en-US" sz="900" b="1" dirty="0">
                <a:latin typeface="Montserrat"/>
              </a:rPr>
            </a:br>
            <a:r>
              <a:rPr lang="en-US" sz="1400" b="1" dirty="0">
                <a:latin typeface="Montserrat"/>
              </a:rPr>
              <a:t>8 </a:t>
            </a:r>
            <a:r>
              <a:rPr lang="uk-UA" sz="1400" b="1" dirty="0">
                <a:solidFill>
                  <a:schemeClr val="tx1"/>
                </a:solidFill>
                <a:latin typeface="Montserrat"/>
                <a:ea typeface="Calibri"/>
                <a:cs typeface="Calibri"/>
              </a:rPr>
              <a:t>МВт</a:t>
            </a:r>
            <a:endParaRPr lang="en-US" sz="1400" b="1" dirty="0">
              <a:latin typeface="Montserrat"/>
              <a:ea typeface="Calibri"/>
              <a:cs typeface="Calibri"/>
            </a:endParaRPr>
          </a:p>
        </p:txBody>
      </p:sp>
      <p:sp>
        <p:nvSpPr>
          <p:cNvPr id="26" name="Rectangle: Rounded Corners 47">
            <a:extLst>
              <a:ext uri="{FF2B5EF4-FFF2-40B4-BE49-F238E27FC236}">
                <a16:creationId xmlns:a16="http://schemas.microsoft.com/office/drawing/2014/main" id="{9BB5E2F5-1A57-0126-D428-4F63F6647153}"/>
              </a:ext>
            </a:extLst>
          </p:cNvPr>
          <p:cNvSpPr/>
          <p:nvPr/>
        </p:nvSpPr>
        <p:spPr>
          <a:xfrm>
            <a:off x="9817441" y="4091370"/>
            <a:ext cx="1981059" cy="251005"/>
          </a:xfrm>
          <a:prstGeom prst="roundRect">
            <a:avLst>
              <a:gd name="adj" fmla="val 30890"/>
            </a:avLst>
          </a:prstGeom>
          <a:solidFill>
            <a:srgbClr val="2065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latin typeface="Montserrat"/>
              </a:rPr>
              <a:t>Потреби</a:t>
            </a:r>
            <a:r>
              <a:rPr lang="en-US" sz="1200" b="1" dirty="0">
                <a:latin typeface="Montserrat"/>
              </a:rPr>
              <a:t> - 164 </a:t>
            </a:r>
            <a:r>
              <a:rPr lang="uk-UA" sz="1200" b="1" dirty="0">
                <a:latin typeface="Montserrat"/>
              </a:rPr>
              <a:t>МВт  </a:t>
            </a:r>
            <a:endParaRPr lang="en-UA" sz="1200" dirty="0"/>
          </a:p>
        </p:txBody>
      </p:sp>
    </p:spTree>
    <p:extLst>
      <p:ext uri="{BB962C8B-B14F-4D97-AF65-F5344CB8AC3E}">
        <p14:creationId xmlns:p14="http://schemas.microsoft.com/office/powerpoint/2010/main" val="1122616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DFA64E7-F602-8248-7FEA-4523D7EA02D9}"/>
              </a:ext>
            </a:extLst>
          </p:cNvPr>
          <p:cNvSpPr/>
          <p:nvPr/>
        </p:nvSpPr>
        <p:spPr>
          <a:xfrm rot="10800000">
            <a:off x="0" y="12806"/>
            <a:ext cx="11336198" cy="6858000"/>
          </a:xfrm>
          <a:prstGeom prst="rect">
            <a:avLst/>
          </a:prstGeom>
          <a:gradFill flip="none" rotWithShape="1">
            <a:gsLst>
              <a:gs pos="47000">
                <a:srgbClr val="F4F5FB"/>
              </a:gs>
              <a:gs pos="100000">
                <a:srgbClr val="F4F5F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 dirty="0"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CDADEA80-AD7D-A623-87ED-11B8A4C12EA0}"/>
              </a:ext>
            </a:extLst>
          </p:cNvPr>
          <p:cNvSpPr txBox="1">
            <a:spLocks/>
          </p:cNvSpPr>
          <p:nvPr/>
        </p:nvSpPr>
        <p:spPr>
          <a:xfrm>
            <a:off x="709434" y="292414"/>
            <a:ext cx="5521498" cy="63265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Myriad Pro" panose="020B0503030403020204"/>
                <a:ea typeface="+mj-ea"/>
                <a:cs typeface="Myriad Pro" panose="020B0503030403020204"/>
              </a:defRPr>
            </a:lvl1pPr>
          </a:lstStyle>
          <a:p>
            <a:pPr defTabSz="914400">
              <a:lnSpc>
                <a:spcPct val="100000"/>
              </a:lnSpc>
              <a:spcBef>
                <a:spcPts val="133"/>
              </a:spcBef>
            </a:pPr>
            <a:r>
              <a:rPr lang="uk-UA" sz="2000" dirty="0">
                <a:solidFill>
                  <a:schemeClr val="tx1"/>
                </a:solidFill>
                <a:latin typeface="Montserrat ExtraBold"/>
                <a:ea typeface="+mn-ea"/>
                <a:cs typeface="Calibri Light"/>
              </a:rPr>
              <a:t>ФІНАНСОВІ ІНСТРУМЕНТИ ДЛЯ ПРОЄКТІВ КОГЕНЕРАЦІЇ</a:t>
            </a:r>
            <a:endParaRPr lang="en-GB" sz="2000" dirty="0">
              <a:solidFill>
                <a:schemeClr val="tx1"/>
              </a:solidFill>
              <a:latin typeface="Montserrat ExtraBold"/>
              <a:ea typeface="+mn-ea"/>
              <a:cs typeface="Calibri Light"/>
            </a:endParaRPr>
          </a:p>
        </p:txBody>
      </p:sp>
      <p:pic>
        <p:nvPicPr>
          <p:cNvPr id="3" name="Picture 6" descr="A blue and white logo with white text&#10;&#10;Description automatically generated">
            <a:extLst>
              <a:ext uri="{FF2B5EF4-FFF2-40B4-BE49-F238E27FC236}">
                <a16:creationId xmlns:a16="http://schemas.microsoft.com/office/drawing/2014/main" id="{4EF546EA-9A73-58C0-6EBE-A2D70E362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174" y="100013"/>
            <a:ext cx="825500" cy="1257300"/>
          </a:xfrm>
          <a:prstGeom prst="rect">
            <a:avLst/>
          </a:prstGeom>
        </p:spPr>
      </p:pic>
      <p:pic>
        <p:nvPicPr>
          <p:cNvPr id="5" name="Picture 17" descr="A large machine with many parts&#10;&#10;AI-generated content may be incorrect.">
            <a:extLst>
              <a:ext uri="{FF2B5EF4-FFF2-40B4-BE49-F238E27FC236}">
                <a16:creationId xmlns:a16="http://schemas.microsoft.com/office/drawing/2014/main" id="{DB56F83A-C7F7-052E-2C3B-C05DF31174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94"/>
          <a:stretch/>
        </p:blipFill>
        <p:spPr>
          <a:xfrm>
            <a:off x="6698103" y="1939111"/>
            <a:ext cx="7189347" cy="4906083"/>
          </a:xfrm>
          <a:prstGeom prst="rect">
            <a:avLst/>
          </a:prstGeom>
        </p:spPr>
      </p:pic>
      <p:graphicFrame>
        <p:nvGraphicFramePr>
          <p:cNvPr id="24" name="Таблица 23">
            <a:extLst>
              <a:ext uri="{FF2B5EF4-FFF2-40B4-BE49-F238E27FC236}">
                <a16:creationId xmlns:a16="http://schemas.microsoft.com/office/drawing/2014/main" id="{F7FFAEA2-10E1-4763-DD3D-6942247C62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2528001"/>
              </p:ext>
            </p:extLst>
          </p:nvPr>
        </p:nvGraphicFramePr>
        <p:xfrm>
          <a:off x="621601" y="1357313"/>
          <a:ext cx="8598600" cy="5148970"/>
        </p:xfrm>
        <a:graphic>
          <a:graphicData uri="http://schemas.openxmlformats.org/drawingml/2006/table">
            <a:tbl>
              <a:tblPr/>
              <a:tblGrid>
                <a:gridCol w="2278589">
                  <a:extLst>
                    <a:ext uri="{9D8B030D-6E8A-4147-A177-3AD203B41FA5}">
                      <a16:colId xmlns:a16="http://schemas.microsoft.com/office/drawing/2014/main" val="1099228731"/>
                    </a:ext>
                  </a:extLst>
                </a:gridCol>
                <a:gridCol w="3732542">
                  <a:extLst>
                    <a:ext uri="{9D8B030D-6E8A-4147-A177-3AD203B41FA5}">
                      <a16:colId xmlns:a16="http://schemas.microsoft.com/office/drawing/2014/main" val="3113529974"/>
                    </a:ext>
                  </a:extLst>
                </a:gridCol>
                <a:gridCol w="2587469">
                  <a:extLst>
                    <a:ext uri="{9D8B030D-6E8A-4147-A177-3AD203B41FA5}">
                      <a16:colId xmlns:a16="http://schemas.microsoft.com/office/drawing/2014/main" val="472973027"/>
                    </a:ext>
                  </a:extLst>
                </a:gridCol>
              </a:tblGrid>
              <a:tr h="18130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FFFFFF"/>
                          </a:solidFill>
                          <a:effectLst/>
                          <a:latin typeface="Montserrat Medium" panose="00000600000000000000" pitchFamily="2" charset="0"/>
                        </a:rPr>
                        <a:t>Інструмент</a:t>
                      </a:r>
                    </a:p>
                  </a:txBody>
                  <a:tcPr marL="5666" marR="5666" marT="566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C9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FFFFFF"/>
                          </a:solidFill>
                          <a:effectLst/>
                          <a:latin typeface="Montserrat Medium" panose="00000600000000000000" pitchFamily="2" charset="0"/>
                        </a:rPr>
                        <a:t>Ключові умови</a:t>
                      </a:r>
                    </a:p>
                  </a:txBody>
                  <a:tcPr marL="5666" marR="5666" marT="566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C9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FFFFFF"/>
                          </a:solidFill>
                          <a:effectLst/>
                          <a:latin typeface="Montserrat Medium" panose="00000600000000000000" pitchFamily="2" charset="0"/>
                        </a:rPr>
                        <a:t>Джерело</a:t>
                      </a:r>
                    </a:p>
                  </a:txBody>
                  <a:tcPr marL="5666" marR="5666" marT="566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C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1134335"/>
                  </a:ext>
                </a:extLst>
              </a:tr>
              <a:tr h="725223">
                <a:tc>
                  <a:txBody>
                    <a:bodyPr/>
                    <a:lstStyle/>
                    <a:p>
                      <a:pPr algn="l" fontAlgn="ctr"/>
                      <a:r>
                        <a:rPr lang="uk-UA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</a:rPr>
                        <a:t>Грантова підтримка ПРООН</a:t>
                      </a:r>
                    </a:p>
                  </a:txBody>
                  <a:tcPr marL="5666" marR="5666" marT="566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</a:rPr>
                        <a:t>Фокус – критична інфраструктура у великих та середніх містах.</a:t>
                      </a:r>
                      <a:br>
                        <a:rPr lang="uk-UA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</a:rPr>
                      </a:br>
                      <a:r>
                        <a:rPr lang="uk-UA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</a:rPr>
                        <a:t>Покриття вартості обладнання+ монтажу</a:t>
                      </a:r>
                    </a:p>
                  </a:txBody>
                  <a:tcPr marL="5666" marR="5666" marT="566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</a:rPr>
                        <a:t>ПРООН+ двосторонні донори/партнери</a:t>
                      </a:r>
                    </a:p>
                  </a:txBody>
                  <a:tcPr marL="5666" marR="5666" marT="566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4728705"/>
                  </a:ext>
                </a:extLst>
              </a:tr>
              <a:tr h="145044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</a:rPr>
                        <a:t>Кредити</a:t>
                      </a:r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</a:rPr>
                        <a:t> </a:t>
                      </a:r>
                      <a:r>
                        <a:rPr lang="uk-U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</a:rPr>
                        <a:t>міжнародних фінансових організацій (МФО)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0"/>
                      </a:endParaRPr>
                    </a:p>
                  </a:txBody>
                  <a:tcPr marL="5666" marR="5666" marT="566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</a:rPr>
                        <a:t>Співфінансування або кредитування через EIB/NEFCO та інші МФО. Може комбінуватися з техдопомогою ПРООН (програми ЄІБ). У такому разі ПРООН </a:t>
                      </a:r>
                      <a:r>
                        <a:rPr lang="uk-UA" sz="14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</a:rPr>
                        <a:t>допом</a:t>
                      </a:r>
                      <a:r>
                        <a:rPr lang="ru-RU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</a:rPr>
                        <a:t>а</a:t>
                      </a:r>
                      <a:r>
                        <a:rPr lang="uk-UA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</a:rPr>
                        <a:t>гає підготувати необхідні технічні, фінансові та екологічні документи для реалізації </a:t>
                      </a:r>
                      <a:r>
                        <a:rPr lang="uk-UA" sz="14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</a:rPr>
                        <a:t>проєкту</a:t>
                      </a:r>
                      <a:endParaRPr lang="uk-UA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0"/>
                      </a:endParaRPr>
                    </a:p>
                  </a:txBody>
                  <a:tcPr marL="5666" marR="5666" marT="566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</a:rPr>
                        <a:t>МФО + ПРООН у якості технічної допомоги</a:t>
                      </a:r>
                    </a:p>
                  </a:txBody>
                  <a:tcPr marL="5666" marR="5666" marT="566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3612633"/>
                  </a:ext>
                </a:extLst>
              </a:tr>
              <a:tr h="108783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</a:rPr>
                        <a:t>Механізм змішаного фінансування (грант+кредит+гарантії)</a:t>
                      </a:r>
                    </a:p>
                  </a:txBody>
                  <a:tcPr marL="5666" marR="5666" marT="566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</a:rPr>
                        <a:t>Грант, кредити місцевих банків (наприклад, програма 5-7-9% на 7–10 років) – українські банки-учасники, </a:t>
                      </a:r>
                    </a:p>
                    <a:p>
                      <a:pPr algn="l" fontAlgn="ctr"/>
                      <a:r>
                        <a:rPr lang="uk-UA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</a:rPr>
                        <a:t>або кредити МФО, можливе </a:t>
                      </a:r>
                    </a:p>
                    <a:p>
                      <a:pPr algn="l" fontAlgn="ctr"/>
                      <a:r>
                        <a:rPr lang="uk-UA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</a:rPr>
                        <a:t>залучення Гарантійних фондів </a:t>
                      </a:r>
                    </a:p>
                    <a:p>
                      <a:pPr algn="l" fontAlgn="ctr"/>
                      <a:r>
                        <a:rPr lang="uk-UA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</a:rPr>
                        <a:t>(UNCDF, DFC, MIGA)</a:t>
                      </a:r>
                    </a:p>
                  </a:txBody>
                  <a:tcPr marL="5666" marR="5666" marT="566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</a:rPr>
                        <a:t>Донори</a:t>
                      </a: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</a:rPr>
                        <a:t> + 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</a:rPr>
                        <a:t>банки</a:t>
                      </a: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</a:rPr>
                        <a:t>+ 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</a:rPr>
                        <a:t>гарантійні</a:t>
                      </a: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</a:rPr>
                        <a:t> 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</a:rPr>
                        <a:t>фонди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0"/>
                      </a:endParaRPr>
                    </a:p>
                  </a:txBody>
                  <a:tcPr marL="5666" marR="5666" marT="566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5500875"/>
                  </a:ext>
                </a:extLst>
              </a:tr>
              <a:tr h="90652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</a:rPr>
                        <a:t>Фінансування через механізм ЕСКО</a:t>
                      </a:r>
                    </a:p>
                  </a:txBody>
                  <a:tcPr marL="5666" marR="5666" marT="566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</a:rPr>
                        <a:t>Погашення інвестицій за рахунок економії палива/електроенергії; ПРООН надає технічну підтримку+ допомогу в підготовці тендерної документаці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0"/>
                      </a:endParaRPr>
                    </a:p>
                  </a:txBody>
                  <a:tcPr marL="5666" marR="5666" marT="566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</a:rPr>
                        <a:t>ЕСКО-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</a:rPr>
                        <a:t>компанії</a:t>
                      </a: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</a:rPr>
                        <a:t> + ПРООН</a:t>
                      </a:r>
                    </a:p>
                  </a:txBody>
                  <a:tcPr marL="5666" marR="5666" marT="566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92906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7622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78A2C0-2FD3-599F-F7FE-B6AB22D60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33BC284-19CF-8CEB-F563-7B86B419139B}"/>
              </a:ext>
            </a:extLst>
          </p:cNvPr>
          <p:cNvSpPr/>
          <p:nvPr/>
        </p:nvSpPr>
        <p:spPr>
          <a:xfrm rot="10800000">
            <a:off x="0" y="13134"/>
            <a:ext cx="11336198" cy="6858000"/>
          </a:xfrm>
          <a:prstGeom prst="rect">
            <a:avLst/>
          </a:prstGeom>
          <a:gradFill flip="none" rotWithShape="1">
            <a:gsLst>
              <a:gs pos="47000">
                <a:srgbClr val="F4F5FB"/>
              </a:gs>
              <a:gs pos="100000">
                <a:srgbClr val="F4F5F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3D6FEC41-31A4-8EA2-F87C-83B670DB92DA}"/>
              </a:ext>
            </a:extLst>
          </p:cNvPr>
          <p:cNvSpPr txBox="1">
            <a:spLocks/>
          </p:cNvSpPr>
          <p:nvPr/>
        </p:nvSpPr>
        <p:spPr>
          <a:xfrm>
            <a:off x="709433" y="292414"/>
            <a:ext cx="6843891" cy="63265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Myriad Pro" panose="020B0503030403020204"/>
                <a:ea typeface="+mj-ea"/>
                <a:cs typeface="Myriad Pro" panose="020B0503030403020204"/>
              </a:defRPr>
            </a:lvl1pPr>
          </a:lstStyle>
          <a:p>
            <a:pPr defTabSz="914400">
              <a:lnSpc>
                <a:spcPct val="100000"/>
              </a:lnSpc>
              <a:spcBef>
                <a:spcPts val="133"/>
              </a:spcBef>
            </a:pPr>
            <a:r>
              <a:rPr lang="uk-UA" sz="2000" dirty="0">
                <a:solidFill>
                  <a:schemeClr val="tx1"/>
                </a:solidFill>
                <a:latin typeface="Montserrat ExtraBold"/>
                <a:ea typeface="+mn-ea"/>
                <a:cs typeface="Calibri Light"/>
              </a:rPr>
              <a:t>ФІНАНСОВІ ІНСТРУМЕНТИ ДЛЯ ПРОЄКТІВ КОГЕНЕРАЦІЇ: РОЛЬ ПРООН ТА ПЛАНИ</a:t>
            </a:r>
            <a:endParaRPr lang="en-GB" sz="2000" dirty="0">
              <a:solidFill>
                <a:schemeClr val="tx1"/>
              </a:solidFill>
              <a:latin typeface="Montserrat ExtraBold"/>
              <a:ea typeface="+mn-ea"/>
              <a:cs typeface="Calibri Light"/>
            </a:endParaRPr>
          </a:p>
        </p:txBody>
      </p:sp>
      <p:pic>
        <p:nvPicPr>
          <p:cNvPr id="3" name="Picture 6" descr="A blue and white logo with white text&#10;&#10;Description automatically generated">
            <a:extLst>
              <a:ext uri="{FF2B5EF4-FFF2-40B4-BE49-F238E27FC236}">
                <a16:creationId xmlns:a16="http://schemas.microsoft.com/office/drawing/2014/main" id="{D14BC954-DFD6-FA0F-E7BD-25E446FC25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174" y="100013"/>
            <a:ext cx="825500" cy="1257300"/>
          </a:xfrm>
          <a:prstGeom prst="rect">
            <a:avLst/>
          </a:prstGeom>
        </p:spPr>
      </p:pic>
      <p:sp>
        <p:nvSpPr>
          <p:cNvPr id="14" name="Rounded Rectangle 12">
            <a:extLst>
              <a:ext uri="{FF2B5EF4-FFF2-40B4-BE49-F238E27FC236}">
                <a16:creationId xmlns:a16="http://schemas.microsoft.com/office/drawing/2014/main" id="{1D956DD7-4A0E-3137-C4A7-A38E01066048}"/>
              </a:ext>
            </a:extLst>
          </p:cNvPr>
          <p:cNvSpPr/>
          <p:nvPr/>
        </p:nvSpPr>
        <p:spPr>
          <a:xfrm>
            <a:off x="709434" y="1340244"/>
            <a:ext cx="7271525" cy="1073497"/>
          </a:xfrm>
          <a:prstGeom prst="roundRect">
            <a:avLst>
              <a:gd name="adj" fmla="val 9916"/>
            </a:avLst>
          </a:prstGeom>
          <a:solidFill>
            <a:srgbClr val="FFFFFF">
              <a:alpha val="67451"/>
            </a:srgbClr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A"/>
          </a:p>
        </p:txBody>
      </p:sp>
      <p:sp>
        <p:nvSpPr>
          <p:cNvPr id="15" name="Rounded Rectangle 12">
            <a:extLst>
              <a:ext uri="{FF2B5EF4-FFF2-40B4-BE49-F238E27FC236}">
                <a16:creationId xmlns:a16="http://schemas.microsoft.com/office/drawing/2014/main" id="{E88A6C38-5B76-E821-48A3-F40B366D0F6A}"/>
              </a:ext>
            </a:extLst>
          </p:cNvPr>
          <p:cNvSpPr/>
          <p:nvPr/>
        </p:nvSpPr>
        <p:spPr>
          <a:xfrm>
            <a:off x="709433" y="2666469"/>
            <a:ext cx="9245057" cy="1028858"/>
          </a:xfrm>
          <a:prstGeom prst="roundRect">
            <a:avLst>
              <a:gd name="adj" fmla="val 6906"/>
            </a:avLst>
          </a:prstGeom>
          <a:solidFill>
            <a:srgbClr val="FFFFFF">
              <a:alpha val="67451"/>
            </a:srgbClr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4640C5-F77B-184C-4256-EBD65F51A08E}"/>
              </a:ext>
            </a:extLst>
          </p:cNvPr>
          <p:cNvSpPr txBox="1"/>
          <p:nvPr/>
        </p:nvSpPr>
        <p:spPr>
          <a:xfrm>
            <a:off x="1065591" y="1466146"/>
            <a:ext cx="6896219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ru-RU" sz="1400" b="1" dirty="0">
                <a:solidFill>
                  <a:srgbClr val="231F20"/>
                </a:solidFill>
                <a:latin typeface="Montserrat Medium" pitchFamily="2" charset="77"/>
                <a:cs typeface="Montserrat" panose="00000500000000000000"/>
              </a:rPr>
              <a:t>У 2025-2027 роках </a:t>
            </a:r>
            <a:r>
              <a:rPr lang="ru-RU" sz="1400" b="1" dirty="0" err="1">
                <a:solidFill>
                  <a:srgbClr val="231F20"/>
                </a:solidFill>
                <a:latin typeface="Montserrat Medium" pitchFamily="2" charset="77"/>
                <a:cs typeface="Montserrat" panose="00000500000000000000"/>
              </a:rPr>
              <a:t>Програма</a:t>
            </a:r>
            <a:r>
              <a:rPr lang="ru-RU" sz="1400" b="1" dirty="0">
                <a:solidFill>
                  <a:srgbClr val="231F20"/>
                </a:solidFill>
                <a:latin typeface="Montserrat Medium" pitchFamily="2" charset="77"/>
                <a:cs typeface="Montserrat" panose="00000500000000000000"/>
              </a:rPr>
              <a:t> зеленого </a:t>
            </a:r>
            <a:r>
              <a:rPr lang="ru-RU" sz="1400" b="1" dirty="0" err="1">
                <a:solidFill>
                  <a:srgbClr val="231F20"/>
                </a:solidFill>
                <a:latin typeface="Montserrat Medium" pitchFamily="2" charset="77"/>
                <a:cs typeface="Montserrat" panose="00000500000000000000"/>
              </a:rPr>
              <a:t>енергетичного</a:t>
            </a:r>
            <a:r>
              <a:rPr lang="ru-RU" sz="1400" b="1" dirty="0">
                <a:solidFill>
                  <a:srgbClr val="231F20"/>
                </a:solidFill>
                <a:latin typeface="Montserrat Medium" pitchFamily="2" charset="77"/>
                <a:cs typeface="Montserrat" panose="00000500000000000000"/>
              </a:rPr>
              <a:t> в</a:t>
            </a:r>
            <a:r>
              <a:rPr lang="uk-UA" sz="1400" b="1" dirty="0" err="1">
                <a:solidFill>
                  <a:srgbClr val="231F20"/>
                </a:solidFill>
                <a:latin typeface="Montserrat Medium" pitchFamily="2" charset="77"/>
                <a:cs typeface="Montserrat" panose="00000500000000000000"/>
              </a:rPr>
              <a:t>ідновлення</a:t>
            </a:r>
            <a:r>
              <a:rPr lang="uk-UA" sz="1400" b="1" dirty="0">
                <a:solidFill>
                  <a:srgbClr val="231F20"/>
                </a:solidFill>
                <a:latin typeface="Montserrat Medium" pitchFamily="2" charset="77"/>
                <a:cs typeface="Montserrat" panose="00000500000000000000"/>
              </a:rPr>
              <a:t> планує розгортання механізмів змішаного фінансування та адаптованих інвестиційних моделей для підтримки </a:t>
            </a:r>
            <a:r>
              <a:rPr lang="uk-UA" sz="1400" b="1" dirty="0" err="1">
                <a:solidFill>
                  <a:srgbClr val="231F20"/>
                </a:solidFill>
                <a:latin typeface="Montserrat Medium" pitchFamily="2" charset="77"/>
                <a:cs typeface="Montserrat" panose="00000500000000000000"/>
              </a:rPr>
              <a:t>проєктів</a:t>
            </a:r>
            <a:r>
              <a:rPr lang="uk-UA" sz="1400" b="1" dirty="0">
                <a:solidFill>
                  <a:srgbClr val="231F20"/>
                </a:solidFill>
                <a:latin typeface="Montserrat Medium" pitchFamily="2" charset="77"/>
                <a:cs typeface="Montserrat" panose="00000500000000000000"/>
              </a:rPr>
              <a:t> децентралізованої генерації в Україні</a:t>
            </a:r>
            <a:endParaRPr lang="en-GB" sz="1400" b="1" dirty="0">
              <a:solidFill>
                <a:srgbClr val="231F20"/>
              </a:solidFill>
              <a:latin typeface="Montserrat"/>
              <a:cs typeface="Montserrat" panose="00000500000000000000"/>
            </a:endParaRPr>
          </a:p>
          <a:p>
            <a:endParaRPr lang="en-GB" sz="1400" b="1" dirty="0">
              <a:solidFill>
                <a:srgbClr val="231F20"/>
              </a:solidFill>
              <a:latin typeface="Montserrat" pitchFamily="2" charset="77"/>
              <a:cs typeface="Montserrat" panose="00000500000000000000"/>
            </a:endParaRPr>
          </a:p>
        </p:txBody>
      </p:sp>
      <p:pic>
        <p:nvPicPr>
          <p:cNvPr id="7" name="Picture 19" descr="A blue and white sign with a magnifying glass and graph&#10;&#10;Description automatically generated">
            <a:extLst>
              <a:ext uri="{FF2B5EF4-FFF2-40B4-BE49-F238E27FC236}">
                <a16:creationId xmlns:a16="http://schemas.microsoft.com/office/drawing/2014/main" id="{30F8993A-354E-B203-484D-87B942730D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41" y="1510504"/>
            <a:ext cx="762000" cy="762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D46DFB-1A44-3859-327E-15C072311911}"/>
              </a:ext>
            </a:extLst>
          </p:cNvPr>
          <p:cNvSpPr txBox="1"/>
          <p:nvPr/>
        </p:nvSpPr>
        <p:spPr>
          <a:xfrm>
            <a:off x="1046441" y="2793625"/>
            <a:ext cx="867373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400" b="1" dirty="0">
                <a:solidFill>
                  <a:srgbClr val="231F20"/>
                </a:solidFill>
                <a:latin typeface="Montserrat"/>
              </a:rPr>
              <a:t>ПРООН виступатиме ключовим </a:t>
            </a:r>
            <a:r>
              <a:rPr lang="uk-UA" sz="1400" b="1" dirty="0" err="1">
                <a:solidFill>
                  <a:srgbClr val="231F20"/>
                </a:solidFill>
                <a:latin typeface="Montserrat"/>
              </a:rPr>
              <a:t>фасилітатором</a:t>
            </a:r>
            <a:r>
              <a:rPr lang="uk-UA" sz="1400" b="1" dirty="0">
                <a:solidFill>
                  <a:srgbClr val="231F20"/>
                </a:solidFill>
                <a:latin typeface="Montserrat"/>
              </a:rPr>
              <a:t>, підтримуючи як муніципалітети, так і приватний сектор у розробці та впровадженні </a:t>
            </a:r>
            <a:r>
              <a:rPr lang="uk-UA" sz="1400" b="1" dirty="0" err="1">
                <a:solidFill>
                  <a:srgbClr val="231F20"/>
                </a:solidFill>
                <a:latin typeface="Montserrat"/>
              </a:rPr>
              <a:t>проєктів</a:t>
            </a:r>
            <a:r>
              <a:rPr lang="uk-UA" sz="1400" b="1" dirty="0">
                <a:solidFill>
                  <a:srgbClr val="231F20"/>
                </a:solidFill>
                <a:latin typeface="Montserrat"/>
              </a:rPr>
              <a:t> децентралізованої генерації та відновлення</a:t>
            </a:r>
            <a:endParaRPr lang="en-GB" sz="1400" b="1" dirty="0">
              <a:solidFill>
                <a:srgbClr val="231F20"/>
              </a:solidFill>
              <a:latin typeface="Montserrat"/>
            </a:endParaRPr>
          </a:p>
          <a:p>
            <a:endParaRPr lang="en-GB" sz="1400" dirty="0">
              <a:solidFill>
                <a:srgbClr val="231F20"/>
              </a:solidFill>
              <a:latin typeface="Montserrat Medium" pitchFamily="2" charset="77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A61C6F30-10CE-7E6F-E1D1-FD75B6664DF2}"/>
              </a:ext>
            </a:extLst>
          </p:cNvPr>
          <p:cNvGrpSpPr/>
          <p:nvPr/>
        </p:nvGrpSpPr>
        <p:grpSpPr>
          <a:xfrm>
            <a:off x="665441" y="4111587"/>
            <a:ext cx="9222652" cy="1999243"/>
            <a:chOff x="731838" y="4229563"/>
            <a:chExt cx="9222652" cy="1999243"/>
          </a:xfrm>
        </p:grpSpPr>
        <p:sp>
          <p:nvSpPr>
            <p:cNvPr id="17" name="Прямоугольник: скругленные углы 14">
              <a:extLst>
                <a:ext uri="{FF2B5EF4-FFF2-40B4-BE49-F238E27FC236}">
                  <a16:creationId xmlns:a16="http://schemas.microsoft.com/office/drawing/2014/main" id="{14712860-5DFB-A562-5989-1EB2B771A67D}"/>
                </a:ext>
              </a:extLst>
            </p:cNvPr>
            <p:cNvSpPr/>
            <p:nvPr/>
          </p:nvSpPr>
          <p:spPr>
            <a:xfrm>
              <a:off x="731838" y="4400550"/>
              <a:ext cx="9222652" cy="1828256"/>
            </a:xfrm>
            <a:prstGeom prst="roundRect">
              <a:avLst>
                <a:gd name="adj" fmla="val 9479"/>
              </a:avLst>
            </a:prstGeom>
            <a:solidFill>
              <a:srgbClr val="DEEBF7">
                <a:alpha val="40000"/>
              </a:srgbClr>
            </a:solidFill>
            <a:ln w="12700">
              <a:solidFill>
                <a:srgbClr val="0661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Rectangle: Rounded Corners 47">
              <a:extLst>
                <a:ext uri="{FF2B5EF4-FFF2-40B4-BE49-F238E27FC236}">
                  <a16:creationId xmlns:a16="http://schemas.microsoft.com/office/drawing/2014/main" id="{8DC6C811-0E3A-686F-C2C5-F60C86615A21}"/>
                </a:ext>
              </a:extLst>
            </p:cNvPr>
            <p:cNvSpPr/>
            <p:nvPr/>
          </p:nvSpPr>
          <p:spPr>
            <a:xfrm>
              <a:off x="731838" y="4229563"/>
              <a:ext cx="2811462" cy="377737"/>
            </a:xfrm>
            <a:prstGeom prst="roundRect">
              <a:avLst/>
            </a:prstGeom>
            <a:solidFill>
              <a:srgbClr val="0D419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uk-UA" sz="1400" b="1" dirty="0">
                  <a:latin typeface="Montserrat" panose="00000500000000000000" pitchFamily="2" charset="0"/>
                </a:rPr>
                <a:t>Ці заходи сприятимуть</a:t>
              </a:r>
              <a:r>
                <a:rPr lang="en-GB" sz="1400" b="1" dirty="0">
                  <a:latin typeface="Montserrat" panose="00000500000000000000" pitchFamily="2" charset="0"/>
                </a:rPr>
                <a:t>: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301ED4C-AF0D-870F-E93B-C0E3C5003D99}"/>
                </a:ext>
              </a:extLst>
            </p:cNvPr>
            <p:cNvSpPr txBox="1"/>
            <p:nvPr/>
          </p:nvSpPr>
          <p:spPr>
            <a:xfrm>
              <a:off x="1208280" y="4906083"/>
              <a:ext cx="1857223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rgbClr val="231F20"/>
                  </a:solidFill>
                  <a:latin typeface="Montserrat Medium" pitchFamily="2" charset="77"/>
                </a:rPr>
                <a:t> </a:t>
              </a:r>
              <a:r>
                <a:rPr lang="uk-UA" sz="1400" noProof="0" dirty="0">
                  <a:solidFill>
                    <a:srgbClr val="231F20"/>
                  </a:solidFill>
                  <a:latin typeface="Montserrat Medium" pitchFamily="2" charset="77"/>
                </a:rPr>
                <a:t>ширшому доступу до спеціалізованих фінансових інструментів</a:t>
              </a:r>
              <a:endParaRPr lang="en-UA" sz="1400" dirty="0">
                <a:latin typeface="Montserrat Medium" pitchFamily="2" charset="77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BE163D-404A-652C-B93B-114632408B50}"/>
                </a:ext>
              </a:extLst>
            </p:cNvPr>
            <p:cNvSpPr txBox="1"/>
            <p:nvPr/>
          </p:nvSpPr>
          <p:spPr>
            <a:xfrm>
              <a:off x="3746778" y="4906083"/>
              <a:ext cx="215690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>
                  <a:solidFill>
                    <a:srgbClr val="231F20"/>
                  </a:solidFill>
                  <a:latin typeface="Montserrat Medium" pitchFamily="2" charset="77"/>
                </a:rPr>
                <a:t>посиленню технічного потенціалу на місцях</a:t>
              </a:r>
              <a:endParaRPr lang="en-UA" sz="1400" dirty="0">
                <a:latin typeface="Montserrat Medium" pitchFamily="2" charset="77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CF871C9-B3E6-A522-F0ED-E418EAF2557C}"/>
                </a:ext>
              </a:extLst>
            </p:cNvPr>
            <p:cNvSpPr txBox="1"/>
            <p:nvPr/>
          </p:nvSpPr>
          <p:spPr>
            <a:xfrm>
              <a:off x="6116716" y="4906083"/>
              <a:ext cx="2163795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noProof="0" dirty="0">
                  <a:solidFill>
                    <a:srgbClr val="231F20"/>
                  </a:solidFill>
                  <a:latin typeface="Montserrat Medium" pitchFamily="2" charset="77"/>
                </a:rPr>
                <a:t>відповідності </a:t>
              </a:r>
              <a:r>
                <a:rPr lang="uk-UA" sz="1400" noProof="0" dirty="0" err="1">
                  <a:solidFill>
                    <a:srgbClr val="231F20"/>
                  </a:solidFill>
                  <a:latin typeface="Montserrat Medium" pitchFamily="2" charset="77"/>
                </a:rPr>
                <a:t>проєктів</a:t>
              </a:r>
              <a:r>
                <a:rPr lang="uk-UA" sz="1400" noProof="0" dirty="0">
                  <a:solidFill>
                    <a:srgbClr val="231F20"/>
                  </a:solidFill>
                  <a:latin typeface="Montserrat Medium" pitchFamily="2" charset="77"/>
                </a:rPr>
                <a:t> національним та міжнародним цілям сталого розвитку</a:t>
              </a:r>
              <a:endParaRPr lang="uk-UA" sz="1400" noProof="0" dirty="0">
                <a:latin typeface="Montserrat Medium" pitchFamily="2" charset="77"/>
              </a:endParaRPr>
            </a:p>
          </p:txBody>
        </p:sp>
        <p:pic>
          <p:nvPicPr>
            <p:cNvPr id="23" name="Graphic 22" descr="Badge Tick1 outline">
              <a:extLst>
                <a:ext uri="{FF2B5EF4-FFF2-40B4-BE49-F238E27FC236}">
                  <a16:creationId xmlns:a16="http://schemas.microsoft.com/office/drawing/2014/main" id="{0C1E45A2-4952-6923-125B-2CECA27B5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872880" y="4963027"/>
              <a:ext cx="215192" cy="215192"/>
            </a:xfrm>
            <a:prstGeom prst="rect">
              <a:avLst/>
            </a:prstGeom>
          </p:spPr>
        </p:pic>
        <p:pic>
          <p:nvPicPr>
            <p:cNvPr id="25" name="Graphic 24" descr="Badge Tick1 outline">
              <a:extLst>
                <a:ext uri="{FF2B5EF4-FFF2-40B4-BE49-F238E27FC236}">
                  <a16:creationId xmlns:a16="http://schemas.microsoft.com/office/drawing/2014/main" id="{6E17D2D5-E5C7-0E51-72D6-4B6AFD54D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548565" y="4963027"/>
              <a:ext cx="215192" cy="215192"/>
            </a:xfrm>
            <a:prstGeom prst="rect">
              <a:avLst/>
            </a:prstGeom>
          </p:spPr>
        </p:pic>
        <p:pic>
          <p:nvPicPr>
            <p:cNvPr id="26" name="Graphic 25" descr="Badge Tick1 outline">
              <a:extLst>
                <a:ext uri="{FF2B5EF4-FFF2-40B4-BE49-F238E27FC236}">
                  <a16:creationId xmlns:a16="http://schemas.microsoft.com/office/drawing/2014/main" id="{55B3F794-452F-7EA9-7AF1-0A9315F6D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51572" y="4962620"/>
              <a:ext cx="215192" cy="215192"/>
            </a:xfrm>
            <a:prstGeom prst="rect">
              <a:avLst/>
            </a:prstGeom>
          </p:spPr>
        </p:pic>
      </p:grpSp>
      <p:pic>
        <p:nvPicPr>
          <p:cNvPr id="4" name="Picture 35" descr="A large industrial machine outside&#10;&#10;AI-generated content may be incorrect.">
            <a:extLst>
              <a:ext uri="{FF2B5EF4-FFF2-40B4-BE49-F238E27FC236}">
                <a16:creationId xmlns:a16="http://schemas.microsoft.com/office/drawing/2014/main" id="{6BD2EE52-06EA-AEF4-669E-EA767D93A01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28"/>
          <a:stretch/>
        </p:blipFill>
        <p:spPr>
          <a:xfrm>
            <a:off x="6500360" y="2615536"/>
            <a:ext cx="7260105" cy="422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37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531BA-7872-16E2-7EBF-430936BFE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12">
            <a:extLst>
              <a:ext uri="{FF2B5EF4-FFF2-40B4-BE49-F238E27FC236}">
                <a16:creationId xmlns:a16="http://schemas.microsoft.com/office/drawing/2014/main" id="{AB20610B-B064-5663-0A38-551179CEF3CD}"/>
              </a:ext>
            </a:extLst>
          </p:cNvPr>
          <p:cNvSpPr/>
          <p:nvPr/>
        </p:nvSpPr>
        <p:spPr>
          <a:xfrm rot="10800000">
            <a:off x="0" y="13134"/>
            <a:ext cx="11336198" cy="6858000"/>
          </a:xfrm>
          <a:prstGeom prst="rect">
            <a:avLst/>
          </a:prstGeom>
          <a:gradFill flip="none" rotWithShape="1">
            <a:gsLst>
              <a:gs pos="47000">
                <a:srgbClr val="F4F5FB"/>
              </a:gs>
              <a:gs pos="100000">
                <a:srgbClr val="F4F5F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3489499A-ADCB-6929-ED6F-5A39B7AD2026}"/>
              </a:ext>
            </a:extLst>
          </p:cNvPr>
          <p:cNvSpPr txBox="1">
            <a:spLocks/>
          </p:cNvSpPr>
          <p:nvPr/>
        </p:nvSpPr>
        <p:spPr>
          <a:xfrm>
            <a:off x="709433" y="446302"/>
            <a:ext cx="6843891" cy="324875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Myriad Pro" panose="020B0503030403020204"/>
                <a:ea typeface="+mj-ea"/>
                <a:cs typeface="Myriad Pro" panose="020B0503030403020204"/>
              </a:defRPr>
            </a:lvl1pPr>
          </a:lstStyle>
          <a:p>
            <a:pPr defTabSz="914400">
              <a:lnSpc>
                <a:spcPct val="100000"/>
              </a:lnSpc>
              <a:spcBef>
                <a:spcPts val="133"/>
              </a:spcBef>
            </a:pPr>
            <a:r>
              <a:rPr lang="uk-UA" sz="2000" dirty="0">
                <a:solidFill>
                  <a:schemeClr val="tx1"/>
                </a:solidFill>
                <a:latin typeface="Montserrat ExtraBold"/>
                <a:ea typeface="+mn-ea"/>
                <a:cs typeface="Calibri Light"/>
              </a:rPr>
              <a:t>ПРИКЛАД ФОНДУ ЗМІШАНОГО ФІНАНСУВАННЯ</a:t>
            </a:r>
            <a:endParaRPr lang="en-GB" sz="2000" dirty="0">
              <a:solidFill>
                <a:schemeClr val="tx1"/>
              </a:solidFill>
              <a:latin typeface="Montserrat ExtraBold"/>
              <a:ea typeface="+mn-ea"/>
              <a:cs typeface="Calibri Light"/>
            </a:endParaRPr>
          </a:p>
        </p:txBody>
      </p:sp>
      <p:pic>
        <p:nvPicPr>
          <p:cNvPr id="3" name="Picture 6" descr="A blue and white logo with white text&#10;&#10;Description automatically generated">
            <a:extLst>
              <a:ext uri="{FF2B5EF4-FFF2-40B4-BE49-F238E27FC236}">
                <a16:creationId xmlns:a16="http://schemas.microsoft.com/office/drawing/2014/main" id="{70AEE046-AC91-96BF-B894-B7FB27BC7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174" y="100013"/>
            <a:ext cx="825500" cy="1257300"/>
          </a:xfrm>
          <a:prstGeom prst="rect">
            <a:avLst/>
          </a:prstGeom>
        </p:spPr>
      </p:pic>
      <p:grpSp>
        <p:nvGrpSpPr>
          <p:cNvPr id="30" name="Group 77">
            <a:extLst>
              <a:ext uri="{FF2B5EF4-FFF2-40B4-BE49-F238E27FC236}">
                <a16:creationId xmlns:a16="http://schemas.microsoft.com/office/drawing/2014/main" id="{4608579F-149C-9609-8D9A-CFC6569684AB}"/>
              </a:ext>
            </a:extLst>
          </p:cNvPr>
          <p:cNvGrpSpPr/>
          <p:nvPr/>
        </p:nvGrpSpPr>
        <p:grpSpPr>
          <a:xfrm>
            <a:off x="559536" y="1273310"/>
            <a:ext cx="10480638" cy="5095691"/>
            <a:chOff x="-171539" y="7693606"/>
            <a:chExt cx="10480638" cy="5095691"/>
          </a:xfrm>
        </p:grpSpPr>
        <p:cxnSp>
          <p:nvCxnSpPr>
            <p:cNvPr id="31" name="Straight Arrow Connector 2">
              <a:extLst>
                <a:ext uri="{FF2B5EF4-FFF2-40B4-BE49-F238E27FC236}">
                  <a16:creationId xmlns:a16="http://schemas.microsoft.com/office/drawing/2014/main" id="{F344B0FF-BA09-4463-3DAA-4698BDD4AD19}"/>
                </a:ext>
              </a:extLst>
            </p:cNvPr>
            <p:cNvCxnSpPr>
              <a:cxnSpLocks/>
            </p:cNvCxnSpPr>
            <p:nvPr/>
          </p:nvCxnSpPr>
          <p:spPr>
            <a:xfrm>
              <a:off x="1695856" y="9308825"/>
              <a:ext cx="0" cy="434099"/>
            </a:xfrm>
            <a:prstGeom prst="straightConnector1">
              <a:avLst/>
            </a:prstGeom>
            <a:ln w="19050">
              <a:solidFill>
                <a:srgbClr val="1B973A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5">
              <a:extLst>
                <a:ext uri="{FF2B5EF4-FFF2-40B4-BE49-F238E27FC236}">
                  <a16:creationId xmlns:a16="http://schemas.microsoft.com/office/drawing/2014/main" id="{0D0582F5-5FE5-317A-B789-4172E7872CB4}"/>
                </a:ext>
              </a:extLst>
            </p:cNvPr>
            <p:cNvCxnSpPr>
              <a:cxnSpLocks/>
            </p:cNvCxnSpPr>
            <p:nvPr/>
          </p:nvCxnSpPr>
          <p:spPr>
            <a:xfrm>
              <a:off x="5070906" y="9308825"/>
              <a:ext cx="0" cy="434099"/>
            </a:xfrm>
            <a:prstGeom prst="straightConnector1">
              <a:avLst/>
            </a:prstGeom>
            <a:ln w="19050">
              <a:solidFill>
                <a:srgbClr val="1B973A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10">
              <a:extLst>
                <a:ext uri="{FF2B5EF4-FFF2-40B4-BE49-F238E27FC236}">
                  <a16:creationId xmlns:a16="http://schemas.microsoft.com/office/drawing/2014/main" id="{6BFA9973-75BE-9210-7CC2-8ECCE14D48DA}"/>
                </a:ext>
              </a:extLst>
            </p:cNvPr>
            <p:cNvCxnSpPr>
              <a:cxnSpLocks/>
            </p:cNvCxnSpPr>
            <p:nvPr/>
          </p:nvCxnSpPr>
          <p:spPr>
            <a:xfrm>
              <a:off x="8445956" y="9308825"/>
              <a:ext cx="0" cy="434099"/>
            </a:xfrm>
            <a:prstGeom prst="straightConnector1">
              <a:avLst/>
            </a:prstGeom>
            <a:ln w="19050">
              <a:solidFill>
                <a:srgbClr val="1B973A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: Rounded Corners 47">
              <a:extLst>
                <a:ext uri="{FF2B5EF4-FFF2-40B4-BE49-F238E27FC236}">
                  <a16:creationId xmlns:a16="http://schemas.microsoft.com/office/drawing/2014/main" id="{C6308019-3B96-71D5-EB13-63962BF16159}"/>
                </a:ext>
              </a:extLst>
            </p:cNvPr>
            <p:cNvSpPr/>
            <p:nvPr/>
          </p:nvSpPr>
          <p:spPr>
            <a:xfrm>
              <a:off x="1330421" y="7693606"/>
              <a:ext cx="7564890" cy="399711"/>
            </a:xfrm>
            <a:prstGeom prst="roundRect">
              <a:avLst>
                <a:gd name="adj" fmla="val 30965"/>
              </a:avLst>
            </a:prstGeom>
            <a:solidFill>
              <a:srgbClr val="0661A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16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 ExtraBold" pitchFamily="2" charset="77"/>
                  <a:cs typeface="Times New Roman" panose="02020603050405020304" pitchFamily="18" charset="0"/>
                </a:rPr>
                <a:t>ПРООН</a:t>
              </a:r>
              <a:r>
                <a:rPr kumimoji="0" lang="en-US" sz="16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 ExtraBold" pitchFamily="2" charset="77"/>
                  <a:cs typeface="Times New Roman" panose="02020603050405020304" pitchFamily="18" charset="0"/>
                </a:rPr>
                <a:t>+ </a:t>
              </a:r>
              <a:r>
                <a:rPr lang="uk-UA" sz="1600" b="1" dirty="0">
                  <a:solidFill>
                    <a:schemeClr val="bg1"/>
                  </a:solidFill>
                  <a:latin typeface="Montserrat ExtraBold" pitchFamily="2" charset="77"/>
                  <a:cs typeface="Times New Roman" panose="02020603050405020304" pitchFamily="18" charset="0"/>
                </a:rPr>
                <a:t>донори, МФО, приватний капітал</a:t>
              </a:r>
              <a:endParaRPr kumimoji="0" lang="en-US" sz="16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SemiBold" pitchFamily="2" charset="77"/>
              </a:endParaRPr>
            </a:p>
          </p:txBody>
        </p:sp>
        <p:sp>
          <p:nvSpPr>
            <p:cNvPr id="35" name="Rounded Rectangle 14">
              <a:extLst>
                <a:ext uri="{FF2B5EF4-FFF2-40B4-BE49-F238E27FC236}">
                  <a16:creationId xmlns:a16="http://schemas.microsoft.com/office/drawing/2014/main" id="{055E8616-6324-AF4B-120A-9B7DE7CDE572}"/>
                </a:ext>
              </a:extLst>
            </p:cNvPr>
            <p:cNvSpPr/>
            <p:nvPr/>
          </p:nvSpPr>
          <p:spPr>
            <a:xfrm>
              <a:off x="1342938" y="8217724"/>
              <a:ext cx="3015482" cy="711601"/>
            </a:xfrm>
            <a:prstGeom prst="roundRect">
              <a:avLst>
                <a:gd name="adj" fmla="val 18444"/>
              </a:avLst>
            </a:prstGeom>
            <a:solidFill>
              <a:schemeClr val="accent5">
                <a:lumMod val="20000"/>
                <a:lumOff val="80000"/>
                <a:alpha val="67451"/>
              </a:schemeClr>
            </a:solidFill>
            <a:ln>
              <a:solidFill>
                <a:srgbClr val="BFBFB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A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4B1BAD8-0D5E-D37B-AF1D-99D73033F6F8}"/>
                </a:ext>
              </a:extLst>
            </p:cNvPr>
            <p:cNvSpPr txBox="1"/>
            <p:nvPr/>
          </p:nvSpPr>
          <p:spPr>
            <a:xfrm>
              <a:off x="2043827" y="8261688"/>
              <a:ext cx="1926999" cy="73866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r"/>
              <a:r>
                <a:rPr lang="uk-UA" sz="1400" b="1" dirty="0">
                  <a:latin typeface="Montserrat SemiBold" pitchFamily="2" charset="77"/>
                </a:rPr>
                <a:t>Укладання угоди на </a:t>
              </a:r>
              <a:r>
                <a:rPr lang="ru-RU" sz="1400" b="1" dirty="0" err="1">
                  <a:latin typeface="Montserrat SemiBold" pitchFamily="2" charset="77"/>
                </a:rPr>
                <a:t>управл</a:t>
              </a:r>
              <a:r>
                <a:rPr lang="uk-UA" sz="1400" b="1" dirty="0" err="1">
                  <a:latin typeface="Montserrat SemiBold" pitchFamily="2" charset="77"/>
                </a:rPr>
                <a:t>іння</a:t>
              </a:r>
              <a:r>
                <a:rPr lang="uk-UA" sz="1400" b="1" dirty="0">
                  <a:latin typeface="Montserrat SemiBold" pitchFamily="2" charset="77"/>
                </a:rPr>
                <a:t> фондом</a:t>
              </a:r>
              <a:endParaRPr lang="en-US" sz="1400" b="1" dirty="0">
                <a:latin typeface="Montserrat SemiBold" pitchFamily="2" charset="77"/>
              </a:endParaRPr>
            </a:p>
          </p:txBody>
        </p:sp>
        <p:cxnSp>
          <p:nvCxnSpPr>
            <p:cNvPr id="37" name="Straight Arrow Connector 16">
              <a:extLst>
                <a:ext uri="{FF2B5EF4-FFF2-40B4-BE49-F238E27FC236}">
                  <a16:creationId xmlns:a16="http://schemas.microsoft.com/office/drawing/2014/main" id="{9E96CDA5-FD7E-EF29-2B80-98D2876E0694}"/>
                </a:ext>
              </a:extLst>
            </p:cNvPr>
            <p:cNvCxnSpPr>
              <a:cxnSpLocks/>
            </p:cNvCxnSpPr>
            <p:nvPr/>
          </p:nvCxnSpPr>
          <p:spPr>
            <a:xfrm>
              <a:off x="5070906" y="8093317"/>
              <a:ext cx="0" cy="727265"/>
            </a:xfrm>
            <a:prstGeom prst="straightConnector1">
              <a:avLst/>
            </a:prstGeom>
            <a:ln w="19050">
              <a:solidFill>
                <a:srgbClr val="0661AC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8" name="Picture 13" descr="A blue circle with white border&#10;&#10;Description automatically generated">
              <a:extLst>
                <a:ext uri="{FF2B5EF4-FFF2-40B4-BE49-F238E27FC236}">
                  <a16:creationId xmlns:a16="http://schemas.microsoft.com/office/drawing/2014/main" id="{C49A046E-42C9-04EC-9BDA-0C68E99EF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4620" y="8316583"/>
              <a:ext cx="460287" cy="460287"/>
            </a:xfrm>
            <a:prstGeom prst="rect">
              <a:avLst/>
            </a:prstGeom>
          </p:spPr>
        </p:pic>
        <p:sp>
          <p:nvSpPr>
            <p:cNvPr id="39" name="Rounded Rectangle 19">
              <a:extLst>
                <a:ext uri="{FF2B5EF4-FFF2-40B4-BE49-F238E27FC236}">
                  <a16:creationId xmlns:a16="http://schemas.microsoft.com/office/drawing/2014/main" id="{531C4F5F-4D63-9BE9-46CB-57A9726DA740}"/>
                </a:ext>
              </a:extLst>
            </p:cNvPr>
            <p:cNvSpPr/>
            <p:nvPr/>
          </p:nvSpPr>
          <p:spPr>
            <a:xfrm>
              <a:off x="5877177" y="8185932"/>
              <a:ext cx="3015482" cy="773519"/>
            </a:xfrm>
            <a:prstGeom prst="roundRect">
              <a:avLst>
                <a:gd name="adj" fmla="val 18444"/>
              </a:avLst>
            </a:prstGeom>
            <a:solidFill>
              <a:schemeClr val="accent5">
                <a:lumMod val="20000"/>
                <a:lumOff val="80000"/>
                <a:alpha val="67451"/>
              </a:schemeClr>
            </a:solidFill>
            <a:ln>
              <a:solidFill>
                <a:srgbClr val="BFBFB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A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14764B0-BE4A-963D-6AED-8B1C81B4105C}"/>
                </a:ext>
              </a:extLst>
            </p:cNvPr>
            <p:cNvSpPr txBox="1"/>
            <p:nvPr/>
          </p:nvSpPr>
          <p:spPr>
            <a:xfrm>
              <a:off x="6227622" y="8243189"/>
              <a:ext cx="2544735" cy="5232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uk-UA" sz="1400" b="1" dirty="0">
                  <a:latin typeface="Montserrat SemiBold" pitchFamily="2" charset="77"/>
                </a:rPr>
                <a:t>Передача коштів для фінансування </a:t>
              </a:r>
              <a:r>
                <a:rPr lang="uk-UA" sz="1400" b="1" dirty="0" err="1">
                  <a:latin typeface="Montserrat SemiBold" pitchFamily="2" charset="77"/>
                </a:rPr>
                <a:t>проєктів</a:t>
              </a:r>
              <a:endParaRPr lang="ru-UA" sz="1400" b="1" dirty="0">
                <a:latin typeface="Montserrat SemiBold" pitchFamily="2" charset="77"/>
              </a:endParaRPr>
            </a:p>
          </p:txBody>
        </p:sp>
        <p:pic>
          <p:nvPicPr>
            <p:cNvPr id="41" name="Picture 13" descr="A blue circle with white border&#10;&#10;Description automatically generated">
              <a:extLst>
                <a:ext uri="{FF2B5EF4-FFF2-40B4-BE49-F238E27FC236}">
                  <a16:creationId xmlns:a16="http://schemas.microsoft.com/office/drawing/2014/main" id="{87FD72CA-AF06-ACF1-F1E2-B1D31F020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7034" y="8301342"/>
              <a:ext cx="460287" cy="460287"/>
            </a:xfrm>
            <a:prstGeom prst="rect">
              <a:avLst/>
            </a:prstGeom>
          </p:spPr>
        </p:pic>
        <p:sp>
          <p:nvSpPr>
            <p:cNvPr id="42" name="Rectangle: Rounded Corners 47">
              <a:extLst>
                <a:ext uri="{FF2B5EF4-FFF2-40B4-BE49-F238E27FC236}">
                  <a16:creationId xmlns:a16="http://schemas.microsoft.com/office/drawing/2014/main" id="{18FB58DC-8907-2564-AB27-F1DD695BDEBB}"/>
                </a:ext>
              </a:extLst>
            </p:cNvPr>
            <p:cNvSpPr/>
            <p:nvPr/>
          </p:nvSpPr>
          <p:spPr>
            <a:xfrm>
              <a:off x="1330393" y="9124709"/>
              <a:ext cx="7564890" cy="399711"/>
            </a:xfrm>
            <a:prstGeom prst="roundRect">
              <a:avLst>
                <a:gd name="adj" fmla="val 30965"/>
              </a:avLst>
            </a:prstGeom>
            <a:solidFill>
              <a:srgbClr val="1B973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16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 ExtraBold" pitchFamily="2" charset="77"/>
                  <a:cs typeface="Times New Roman" panose="02020603050405020304" pitchFamily="18" charset="0"/>
                </a:rPr>
                <a:t>Менеджер фонду</a:t>
              </a:r>
              <a:endParaRPr kumimoji="0" lang="en-US" sz="16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SemiBold" pitchFamily="2" charset="77"/>
              </a:endParaRPr>
            </a:p>
          </p:txBody>
        </p:sp>
        <p:sp>
          <p:nvSpPr>
            <p:cNvPr id="43" name="Rounded Rectangle 25">
              <a:extLst>
                <a:ext uri="{FF2B5EF4-FFF2-40B4-BE49-F238E27FC236}">
                  <a16:creationId xmlns:a16="http://schemas.microsoft.com/office/drawing/2014/main" id="{ACBD3A06-484C-AE8F-FBEE-1FEF35E77E46}"/>
                </a:ext>
              </a:extLst>
            </p:cNvPr>
            <p:cNvSpPr/>
            <p:nvPr/>
          </p:nvSpPr>
          <p:spPr>
            <a:xfrm>
              <a:off x="-167287" y="9812277"/>
              <a:ext cx="3366632" cy="692194"/>
            </a:xfrm>
            <a:prstGeom prst="roundRect">
              <a:avLst>
                <a:gd name="adj" fmla="val 18444"/>
              </a:avLst>
            </a:prstGeom>
            <a:solidFill>
              <a:schemeClr val="bg1">
                <a:alpha val="67451"/>
              </a:schemeClr>
            </a:solidFill>
            <a:ln>
              <a:solidFill>
                <a:srgbClr val="BFBFB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A"/>
            </a:p>
          </p:txBody>
        </p:sp>
        <p:sp>
          <p:nvSpPr>
            <p:cNvPr id="44" name="Rounded Rectangle 26">
              <a:extLst>
                <a:ext uri="{FF2B5EF4-FFF2-40B4-BE49-F238E27FC236}">
                  <a16:creationId xmlns:a16="http://schemas.microsoft.com/office/drawing/2014/main" id="{E40AF16B-2AF2-404B-8A1B-525DF2C61573}"/>
                </a:ext>
              </a:extLst>
            </p:cNvPr>
            <p:cNvSpPr/>
            <p:nvPr/>
          </p:nvSpPr>
          <p:spPr>
            <a:xfrm>
              <a:off x="3387590" y="9812277"/>
              <a:ext cx="3366632" cy="692194"/>
            </a:xfrm>
            <a:prstGeom prst="roundRect">
              <a:avLst>
                <a:gd name="adj" fmla="val 18444"/>
              </a:avLst>
            </a:prstGeom>
            <a:solidFill>
              <a:schemeClr val="bg1">
                <a:alpha val="67451"/>
              </a:schemeClr>
            </a:solidFill>
            <a:ln>
              <a:solidFill>
                <a:srgbClr val="BFBFB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A"/>
            </a:p>
          </p:txBody>
        </p:sp>
        <p:sp>
          <p:nvSpPr>
            <p:cNvPr id="45" name="Rounded Rectangle 27">
              <a:extLst>
                <a:ext uri="{FF2B5EF4-FFF2-40B4-BE49-F238E27FC236}">
                  <a16:creationId xmlns:a16="http://schemas.microsoft.com/office/drawing/2014/main" id="{4AC48493-169C-9387-B06F-56E6B27FCCFB}"/>
                </a:ext>
              </a:extLst>
            </p:cNvPr>
            <p:cNvSpPr/>
            <p:nvPr/>
          </p:nvSpPr>
          <p:spPr>
            <a:xfrm>
              <a:off x="6942467" y="9812277"/>
              <a:ext cx="3366632" cy="692194"/>
            </a:xfrm>
            <a:prstGeom prst="roundRect">
              <a:avLst>
                <a:gd name="adj" fmla="val 18444"/>
              </a:avLst>
            </a:prstGeom>
            <a:solidFill>
              <a:schemeClr val="bg1">
                <a:alpha val="67451"/>
              </a:schemeClr>
            </a:solidFill>
            <a:ln>
              <a:solidFill>
                <a:srgbClr val="BFBFB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A"/>
            </a:p>
          </p:txBody>
        </p:sp>
        <p:sp>
          <p:nvSpPr>
            <p:cNvPr id="46" name="Rounded Rectangle 31">
              <a:extLst>
                <a:ext uri="{FF2B5EF4-FFF2-40B4-BE49-F238E27FC236}">
                  <a16:creationId xmlns:a16="http://schemas.microsoft.com/office/drawing/2014/main" id="{F6612158-8ACD-6FC2-0712-E1449882CC5D}"/>
                </a:ext>
              </a:extLst>
            </p:cNvPr>
            <p:cNvSpPr/>
            <p:nvPr/>
          </p:nvSpPr>
          <p:spPr>
            <a:xfrm>
              <a:off x="-167287" y="10689047"/>
              <a:ext cx="10420991" cy="464278"/>
            </a:xfrm>
            <a:prstGeom prst="roundRect">
              <a:avLst>
                <a:gd name="adj" fmla="val 18444"/>
              </a:avLst>
            </a:prstGeom>
            <a:solidFill>
              <a:schemeClr val="accent6">
                <a:lumMod val="20000"/>
                <a:lumOff val="80000"/>
                <a:alpha val="67451"/>
              </a:schemeClr>
            </a:solidFill>
            <a:ln>
              <a:solidFill>
                <a:srgbClr val="BFBFB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A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214B2AF-799F-0559-F191-778980D9E928}"/>
                </a:ext>
              </a:extLst>
            </p:cNvPr>
            <p:cNvSpPr txBox="1"/>
            <p:nvPr/>
          </p:nvSpPr>
          <p:spPr>
            <a:xfrm>
              <a:off x="-171539" y="9906746"/>
              <a:ext cx="33666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400" b="1" dirty="0">
                  <a:latin typeface="Montserrat SemiBold" pitchFamily="2" charset="77"/>
                </a:rPr>
                <a:t>Гарантії (фінансовий партнер, інші інституції)</a:t>
              </a:r>
              <a:endParaRPr lang="ru-UA" sz="1400" b="1" dirty="0">
                <a:latin typeface="Montserrat SemiBold" pitchFamily="2" charset="77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D75F6F7-D63F-546C-5133-BA306F76E20D}"/>
                </a:ext>
              </a:extLst>
            </p:cNvPr>
            <p:cNvSpPr txBox="1"/>
            <p:nvPr/>
          </p:nvSpPr>
          <p:spPr>
            <a:xfrm>
              <a:off x="3383338" y="9903738"/>
              <a:ext cx="33666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400" b="1" dirty="0">
                  <a:latin typeface="Montserrat SemiBold" pitchFamily="2" charset="77"/>
                </a:rPr>
                <a:t>Часткове відшкодування тіла кредиту (грант(</a:t>
              </a:r>
              <a:endParaRPr lang="ru-UA" sz="1400" b="1" dirty="0">
                <a:latin typeface="Montserrat SemiBold" pitchFamily="2" charset="77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4E06D41-40CF-8AB7-5866-60952A038D8C}"/>
                </a:ext>
              </a:extLst>
            </p:cNvPr>
            <p:cNvSpPr txBox="1"/>
            <p:nvPr/>
          </p:nvSpPr>
          <p:spPr>
            <a:xfrm>
              <a:off x="6929954" y="9835160"/>
              <a:ext cx="337513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400" b="1" dirty="0">
                  <a:latin typeface="Montserrat SemiBold" pitchFamily="2" charset="77"/>
                </a:rPr>
                <a:t>Часткове відшкодування відсоткової ставки (державні програми)</a:t>
              </a:r>
              <a:endParaRPr lang="ru-UA" sz="1400" b="1" dirty="0">
                <a:latin typeface="Montserrat SemiBold" pitchFamily="2" charset="77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C2FAEC1-22AC-5915-562E-CE08BE857610}"/>
                </a:ext>
              </a:extLst>
            </p:cNvPr>
            <p:cNvSpPr txBox="1"/>
            <p:nvPr/>
          </p:nvSpPr>
          <p:spPr>
            <a:xfrm>
              <a:off x="912798" y="10767297"/>
              <a:ext cx="87888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400" b="1" dirty="0">
                  <a:latin typeface="Montserrat SemiBold" pitchFamily="2" charset="77"/>
                </a:rPr>
                <a:t>Підтримка реалізації </a:t>
              </a:r>
              <a:r>
                <a:rPr lang="uk-UA" sz="1400" b="1" dirty="0" err="1">
                  <a:latin typeface="Montserrat SemiBold" pitchFamily="2" charset="77"/>
                </a:rPr>
                <a:t>проєктів</a:t>
              </a:r>
              <a:r>
                <a:rPr lang="uk-UA" sz="1400" b="1" dirty="0">
                  <a:latin typeface="Montserrat SemiBold" pitchFamily="2" charset="77"/>
                </a:rPr>
                <a:t>, що відповідають критеріям відбору</a:t>
              </a:r>
              <a:endParaRPr lang="ru-UA" sz="1400" b="1" dirty="0">
                <a:latin typeface="Montserrat SemiBold" pitchFamily="2" charset="77"/>
              </a:endParaRPr>
            </a:p>
          </p:txBody>
        </p:sp>
        <p:sp>
          <p:nvSpPr>
            <p:cNvPr id="51" name="Rectangle: Rounded Corners 47">
              <a:extLst>
                <a:ext uri="{FF2B5EF4-FFF2-40B4-BE49-F238E27FC236}">
                  <a16:creationId xmlns:a16="http://schemas.microsoft.com/office/drawing/2014/main" id="{9BA3832A-6B4F-68E9-47E1-3B9DD777036F}"/>
                </a:ext>
              </a:extLst>
            </p:cNvPr>
            <p:cNvSpPr/>
            <p:nvPr/>
          </p:nvSpPr>
          <p:spPr>
            <a:xfrm>
              <a:off x="1330393" y="11318582"/>
              <a:ext cx="7564890" cy="399711"/>
            </a:xfrm>
            <a:prstGeom prst="roundRect">
              <a:avLst>
                <a:gd name="adj" fmla="val 30965"/>
              </a:avLst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1600" b="1" dirty="0">
                  <a:latin typeface="Montserrat" pitchFamily="2" charset="77"/>
                </a:rPr>
                <a:t>Муніципалітети, державні  та приватні компанії</a:t>
              </a:r>
            </a:p>
          </p:txBody>
        </p:sp>
        <p:sp>
          <p:nvSpPr>
            <p:cNvPr id="52" name="Rounded Rectangle 64">
              <a:extLst>
                <a:ext uri="{FF2B5EF4-FFF2-40B4-BE49-F238E27FC236}">
                  <a16:creationId xmlns:a16="http://schemas.microsoft.com/office/drawing/2014/main" id="{EBF56818-A7F1-5ACF-7D23-D1B6C0A65E1A}"/>
                </a:ext>
              </a:extLst>
            </p:cNvPr>
            <p:cNvSpPr/>
            <p:nvPr/>
          </p:nvSpPr>
          <p:spPr>
            <a:xfrm>
              <a:off x="-167287" y="11989333"/>
              <a:ext cx="10420991" cy="799964"/>
            </a:xfrm>
            <a:prstGeom prst="roundRect">
              <a:avLst>
                <a:gd name="adj" fmla="val 18444"/>
              </a:avLst>
            </a:prstGeom>
            <a:solidFill>
              <a:schemeClr val="accent1">
                <a:lumMod val="20000"/>
                <a:lumOff val="80000"/>
                <a:alpha val="67451"/>
              </a:schemeClr>
            </a:solidFill>
            <a:ln>
              <a:solidFill>
                <a:srgbClr val="BFBFB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A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562AA01-E6FA-C5CD-7BF5-7600FA33378A}"/>
                </a:ext>
              </a:extLst>
            </p:cNvPr>
            <p:cNvSpPr txBox="1"/>
            <p:nvPr/>
          </p:nvSpPr>
          <p:spPr>
            <a:xfrm>
              <a:off x="1219960" y="12127705"/>
              <a:ext cx="69910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400" b="1" dirty="0" err="1">
                  <a:latin typeface="Montserrat" panose="00000500000000000000" pitchFamily="2" charset="0"/>
                </a:rPr>
                <a:t>Проєкти</a:t>
              </a:r>
              <a:r>
                <a:rPr lang="uk-UA" sz="1400" b="1" dirty="0">
                  <a:latin typeface="Montserrat" panose="00000500000000000000" pitchFamily="2" charset="0"/>
                </a:rPr>
                <a:t> в сфері розподіленої генерації та декарбонізації в муніципалітетах та промисловості</a:t>
              </a:r>
              <a:endParaRPr lang="ru-UA" sz="1400" b="1" dirty="0">
                <a:latin typeface="Montserrat" panose="00000500000000000000" pitchFamily="2" charset="0"/>
              </a:endParaRPr>
            </a:p>
          </p:txBody>
        </p:sp>
        <p:cxnSp>
          <p:nvCxnSpPr>
            <p:cNvPr id="54" name="Straight Arrow Connector 66">
              <a:extLst>
                <a:ext uri="{FF2B5EF4-FFF2-40B4-BE49-F238E27FC236}">
                  <a16:creationId xmlns:a16="http://schemas.microsoft.com/office/drawing/2014/main" id="{3A4690F7-2C0C-E571-0427-BDFFDB9384BE}"/>
                </a:ext>
              </a:extLst>
            </p:cNvPr>
            <p:cNvCxnSpPr>
              <a:cxnSpLocks/>
              <a:stCxn id="44" idx="2"/>
            </p:cNvCxnSpPr>
            <p:nvPr/>
          </p:nvCxnSpPr>
          <p:spPr>
            <a:xfrm>
              <a:off x="5070906" y="10504471"/>
              <a:ext cx="0" cy="139069"/>
            </a:xfrm>
            <a:prstGeom prst="straightConnector1">
              <a:avLst/>
            </a:prstGeom>
            <a:ln w="19050">
              <a:solidFill>
                <a:srgbClr val="1B973A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67">
              <a:extLst>
                <a:ext uri="{FF2B5EF4-FFF2-40B4-BE49-F238E27FC236}">
                  <a16:creationId xmlns:a16="http://schemas.microsoft.com/office/drawing/2014/main" id="{78EBB9BE-92C2-E127-6741-AF64DA81CF14}"/>
                </a:ext>
              </a:extLst>
            </p:cNvPr>
            <p:cNvCxnSpPr>
              <a:cxnSpLocks/>
            </p:cNvCxnSpPr>
            <p:nvPr/>
          </p:nvCxnSpPr>
          <p:spPr>
            <a:xfrm>
              <a:off x="5070906" y="11718293"/>
              <a:ext cx="0" cy="232130"/>
            </a:xfrm>
            <a:prstGeom prst="straightConnector1">
              <a:avLst/>
            </a:prstGeom>
            <a:ln w="19050">
              <a:solidFill>
                <a:srgbClr val="0661AC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6" name="Рисунок 41">
              <a:extLst>
                <a:ext uri="{FF2B5EF4-FFF2-40B4-BE49-F238E27FC236}">
                  <a16:creationId xmlns:a16="http://schemas.microsoft.com/office/drawing/2014/main" id="{A288181F-DA09-BD24-BB31-82BE2847E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214257" y="12004729"/>
              <a:ext cx="377346" cy="370631"/>
            </a:xfrm>
            <a:prstGeom prst="rect">
              <a:avLst/>
            </a:prstGeom>
          </p:spPr>
        </p:pic>
        <p:pic>
          <p:nvPicPr>
            <p:cNvPr id="57" name="Рисунок 42">
              <a:extLst>
                <a:ext uri="{FF2B5EF4-FFF2-40B4-BE49-F238E27FC236}">
                  <a16:creationId xmlns:a16="http://schemas.microsoft.com/office/drawing/2014/main" id="{22DA33BC-722D-6AC8-D08E-264A308D5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50209" y="12039120"/>
              <a:ext cx="319008" cy="327620"/>
            </a:xfrm>
            <a:prstGeom prst="rect">
              <a:avLst/>
            </a:prstGeom>
          </p:spPr>
        </p:pic>
        <p:pic>
          <p:nvPicPr>
            <p:cNvPr id="58" name="Рисунок 43">
              <a:extLst>
                <a:ext uri="{FF2B5EF4-FFF2-40B4-BE49-F238E27FC236}">
                  <a16:creationId xmlns:a16="http://schemas.microsoft.com/office/drawing/2014/main" id="{BEDE61A1-E717-6066-B764-0845CC51D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745197" y="12045315"/>
              <a:ext cx="329147" cy="323289"/>
            </a:xfrm>
            <a:prstGeom prst="rect">
              <a:avLst/>
            </a:prstGeom>
          </p:spPr>
        </p:pic>
        <p:pic>
          <p:nvPicPr>
            <p:cNvPr id="59" name="Рисунок 44">
              <a:extLst>
                <a:ext uri="{FF2B5EF4-FFF2-40B4-BE49-F238E27FC236}">
                  <a16:creationId xmlns:a16="http://schemas.microsoft.com/office/drawing/2014/main" id="{A02CEE11-EDC6-64FF-1C13-DF82659E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35" y="12058805"/>
              <a:ext cx="313354" cy="307777"/>
            </a:xfrm>
            <a:prstGeom prst="rect">
              <a:avLst/>
            </a:prstGeom>
          </p:spPr>
        </p:pic>
        <p:pic>
          <p:nvPicPr>
            <p:cNvPr id="60" name="Рисунок 58" descr="Договор (справа налево)">
              <a:extLst>
                <a:ext uri="{FF2B5EF4-FFF2-40B4-BE49-F238E27FC236}">
                  <a16:creationId xmlns:a16="http://schemas.microsoft.com/office/drawing/2014/main" id="{39EEF1C5-9F6B-ADFF-E455-B153A1A60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199094" y="8425002"/>
              <a:ext cx="253261" cy="248754"/>
            </a:xfrm>
            <a:prstGeom prst="rect">
              <a:avLst/>
            </a:prstGeom>
          </p:spPr>
        </p:pic>
        <p:pic>
          <p:nvPicPr>
            <p:cNvPr id="61" name="Рисунок 53" descr="Деньги">
              <a:extLst>
                <a:ext uri="{FF2B5EF4-FFF2-40B4-BE49-F238E27FC236}">
                  <a16:creationId xmlns:a16="http://schemas.microsoft.com/office/drawing/2014/main" id="{7B0FF0BF-B5EE-A4EA-1851-13E23E4E8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748042" y="8374143"/>
              <a:ext cx="249766" cy="2856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61390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F6A3DA1DDFC546A863EE87984365BA" ma:contentTypeVersion="5" ma:contentTypeDescription="Create a new document." ma:contentTypeScope="" ma:versionID="a9a180d59b3043f4df6b54778488f53d">
  <xsd:schema xmlns:xsd="http://www.w3.org/2001/XMLSchema" xmlns:xs="http://www.w3.org/2001/XMLSchema" xmlns:p="http://schemas.microsoft.com/office/2006/metadata/properties" xmlns:ns2="0B4BEC22-D390-4A2E-9A46-F20494C7A44C" xmlns:ns3="0124b8df-39c7-408d-b94b-f1b19326dac9" xmlns:ns4="0b4bec22-d390-4a2e-9a46-f20494c7a44c" targetNamespace="http://schemas.microsoft.com/office/2006/metadata/properties" ma:root="true" ma:fieldsID="f117d87ea993d2d6595bfa1b5aa8bb60" ns2:_="" ns3:_="" ns4:_="">
    <xsd:import namespace="0B4BEC22-D390-4A2E-9A46-F20494C7A44C"/>
    <xsd:import namespace="0124b8df-39c7-408d-b94b-f1b19326dac9"/>
    <xsd:import namespace="0b4bec22-d390-4a2e-9a46-f20494c7a44c"/>
    <xsd:element name="properties">
      <xsd:complexType>
        <xsd:sequence>
          <xsd:element name="documentManagement">
            <xsd:complexType>
              <xsd:all>
                <xsd:element ref="ns2:l03e5cdfef5f49978b074122ac2bf9c8" minOccurs="0"/>
                <xsd:element ref="ns3:TaxCatchAll" minOccurs="0"/>
                <xsd:element ref="ns2:j5e80d81b005492d874905166281091f" minOccurs="0"/>
                <xsd:element ref="ns2:c8045a6c13b6466e8fffcaab0220d020" minOccurs="0"/>
                <xsd:element ref="ns2:MediaServiceMetadata" minOccurs="0"/>
                <xsd:element ref="ns2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3:SharedWithUsers" minOccurs="0"/>
                <xsd:element ref="ns3:SharedWithDetails" minOccurs="0"/>
                <xsd:element ref="ns4:lcf76f155ced4ddcb4097134ff3c332f" minOccurs="0"/>
                <xsd:element ref="ns4:MediaServiceLocation" minOccurs="0"/>
                <xsd:element ref="ns4:MediaServiceObjectDetectorVersion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4BEC22-D390-4A2E-9A46-F20494C7A44C" elementFormDefault="qualified">
    <xsd:import namespace="http://schemas.microsoft.com/office/2006/documentManagement/types"/>
    <xsd:import namespace="http://schemas.microsoft.com/office/infopath/2007/PartnerControls"/>
    <xsd:element name="l03e5cdfef5f49978b074122ac2bf9c8" ma:index="9" nillable="true" ma:taxonomy="true" ma:internalName="l03e5cdfef5f49978b074122ac2bf9c8" ma:taxonomyFieldName="Donor_x0028_s_x0029_" ma:displayName="Donor(s)" ma:default="" ma:fieldId="{503e5cdf-ef5f-4997-8b07-4122ac2bf9c8}" ma:taxonomyMulti="true" ma:sspId="f8ebb0a5-c57d-4c3a-bec7-8a38252dd05c" ma:termSetId="126e5a2f-e0ba-4521-b21a-a75cbb8da76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5e80d81b005492d874905166281091f" ma:index="12" nillable="true" ma:taxonomy="true" ma:internalName="j5e80d81b005492d874905166281091f" ma:taxonomyFieldName="Govt_x002e__x0020_agencies" ma:displayName="Govt. agencies" ma:default="" ma:fieldId="{35e80d81-b005-492d-8749-05166281091f}" ma:taxonomyMulti="true" ma:sspId="f8ebb0a5-c57d-4c3a-bec7-8a38252dd05c" ma:termSetId="44d77e03-695e-487e-9f06-1b1128e0259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8045a6c13b6466e8fffcaab0220d020" ma:index="14" nillable="true" ma:taxonomy="true" ma:internalName="c8045a6c13b6466e8fffcaab0220d020" ma:taxonomyFieldName="Programme_x0020_area" ma:displayName="Programme area" ma:indexed="true" ma:default="" ma:fieldId="{c8045a6c-13b6-466e-8fff-caab0220d020}" ma:sspId="f8ebb0a5-c57d-4c3a-bec7-8a38252dd05c" ma:termSetId="023da9ef-bca9-4a3c-ba04-01e197dc5e3a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MediaServiceMetadata" ma:index="15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24b8df-39c7-408d-b94b-f1b19326dac9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eb8d2aaa-c693-4aa9-968c-177ed8a5fe63}" ma:internalName="TaxCatchAll" ma:showField="CatchAllData" ma:web="0124b8df-39c7-408d-b94b-f1b19326dac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4bec22-d390-4a2e-9a46-f20494c7a44c" elementFormDefault="qualified">
    <xsd:import namespace="http://schemas.microsoft.com/office/2006/documentManagement/types"/>
    <xsd:import namespace="http://schemas.microsoft.com/office/infopath/2007/PartnerControls"/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4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8" nillable="true" ma:taxonomy="true" ma:internalName="lcf76f155ced4ddcb4097134ff3c332f" ma:taxonomyFieldName="MediaServiceImageTags" ma:displayName="Image Tags" ma:readOnly="false" ma:fieldId="{5cf76f15-5ced-4ddc-b409-7134ff3c332f}" ma:taxonomyMulti="true" ma:sspId="f8ebb0a5-c57d-4c3a-bec7-8a38252dd05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9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3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D1D81E9-354F-4A32-880C-4BA934CFA491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0B4BEC22-D390-4A2E-9A46-F20494C7A44C"/>
    <ds:schemaRef ds:uri="0124b8df-39c7-408d-b94b-f1b19326dac9"/>
    <ds:schemaRef ds:uri="0b4bec22-d390-4a2e-9a46-f20494c7a44c"/>
  </ds:schemaRefs>
</ds:datastoreItem>
</file>

<file path=customXml/itemProps2.xml><?xml version="1.0" encoding="utf-8"?>
<ds:datastoreItem xmlns:ds="http://schemas.openxmlformats.org/officeDocument/2006/customXml" ds:itemID="{AC48AF59-13FF-4016-A761-79018DCC1E1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1086</TotalTime>
  <Words>1391</Words>
  <Application>Microsoft Office PowerPoint</Application>
  <PresentationFormat>Широкий екран</PresentationFormat>
  <Paragraphs>260</Paragraphs>
  <Slides>11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11</vt:i4>
      </vt:variant>
    </vt:vector>
  </HeadingPairs>
  <TitlesOfParts>
    <vt:vector size="12" baseType="lpstr">
      <vt:lpstr>Office Theme</vt:lpstr>
      <vt:lpstr>Презентація PowerPoint</vt:lpstr>
      <vt:lpstr>Презентація PowerPoint</vt:lpstr>
      <vt:lpstr>Провідна енергетична програма ПРООН в Україні, що підтримує перехід до стійкої, децентралізованої та сталої енергетичної системи.</vt:lpstr>
      <vt:lpstr>ГРАНТОВА ПІДТРИМКА: ВІДНОВЛЕННЯ КРИТИЧНОЇ ІНФРАСТРУКТУРИ В МІСТАХ</vt:lpstr>
      <vt:lpstr>МЕТОДОЛОГІЯ ПРООН З ВІДБОРУ ПРОЕКТІВ ДЛЯ ЗАЛУЧЕННЯ ГРАНТОВИХ КОШТІВ</vt:lpstr>
      <vt:lpstr>0,5 ГВт ГАЗОВОЇ КОГЕНЕРАЦІЇ ПРООН ЗАКУПЛЕНО  ДЛЯ КРИТИЧНОЇ ІНФРАСТРУКТУРИ ГРОМАД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BOARD</dc:title>
  <dc:creator>Roman Shakhmatenko</dc:creator>
  <cp:lastModifiedBy>Olga Muranova</cp:lastModifiedBy>
  <cp:revision>85</cp:revision>
  <dcterms:created xsi:type="dcterms:W3CDTF">2024-07-25T06:12:36Z</dcterms:created>
  <dcterms:modified xsi:type="dcterms:W3CDTF">2025-05-14T08:43:35Z</dcterms:modified>
</cp:coreProperties>
</file>