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43" r:id="rId3"/>
  </p:sldMasterIdLst>
  <p:notesMasterIdLst>
    <p:notesMasterId r:id="rId37"/>
  </p:notesMasterIdLst>
  <p:sldIdLst>
    <p:sldId id="285" r:id="rId4"/>
    <p:sldId id="321" r:id="rId5"/>
    <p:sldId id="287" r:id="rId6"/>
    <p:sldId id="322" r:id="rId7"/>
    <p:sldId id="291" r:id="rId8"/>
    <p:sldId id="357" r:id="rId9"/>
    <p:sldId id="296" r:id="rId10"/>
    <p:sldId id="284" r:id="rId11"/>
    <p:sldId id="352" r:id="rId12"/>
    <p:sldId id="360" r:id="rId13"/>
    <p:sldId id="361" r:id="rId14"/>
    <p:sldId id="323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24" r:id="rId30"/>
    <p:sldId id="342" r:id="rId31"/>
    <p:sldId id="343" r:id="rId32"/>
    <p:sldId id="344" r:id="rId33"/>
    <p:sldId id="345" r:id="rId34"/>
    <p:sldId id="346" r:id="rId35"/>
    <p:sldId id="34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27F92C"/>
    <a:srgbClr val="66CCFF"/>
    <a:srgbClr val="65EBDE"/>
    <a:srgbClr val="FFCC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1" autoAdjust="0"/>
  </p:normalViewPr>
  <p:slideViewPr>
    <p:cSldViewPr snapToGrid="0">
      <p:cViewPr varScale="1">
        <p:scale>
          <a:sx n="83" d="100"/>
          <a:sy n="83" d="100"/>
        </p:scale>
        <p:origin x="65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67413-5141-47B6-96F3-3E69907DDE43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410C-B42D-4E5E-B609-9895AAA2A5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01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410C-B42D-4E5E-B609-9895AAA2A5A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22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D410C-B42D-4E5E-B609-9895AAA2A5A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410C-B42D-4E5E-B609-9895AAA2A5A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51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410C-B42D-4E5E-B609-9895AAA2A5AA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70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84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72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38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5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63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55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67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ABAB6-D278-430E-8E4B-4721CF2ED66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35114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EA65A-E113-436D-BC5A-7174115AF52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97257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72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554E-0C70-43DA-B340-A7D3D914D50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511251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B8380-A652-472F-8ED4-9E939B13902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453083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9DE0B-F15E-4B11-BC66-4C4DFCBC19F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549609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9BB1D-7997-4F0B-8768-780F5F39D0B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524299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4CF40-E20F-449A-87A9-ABC916F874B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40340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EF53C-2D60-40F9-BA6B-B8E6D8D5B10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558583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328FB-3915-4FEC-8D68-CD12F2A3EC5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13114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060BE-6B23-40A9-A230-9E5FBEE1F32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02279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AC671-0E44-40A3-BB3C-CE01890430A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843041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2C9C4-E8D0-4939-AAF3-6AD5A1EA14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02335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03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37E6F-D753-43A4-9FC1-2CB3462CB7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927107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ABAB6-D278-430E-8E4B-4721CF2ED661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554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EA65A-E113-436D-BC5A-7174115AF52A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094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6554E-0C70-43DA-B340-A7D3D914D508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213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B8380-A652-472F-8ED4-9E939B13902E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8979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9DE0B-F15E-4B11-BC66-4C4DFCBC19FF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260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9BB1D-7997-4F0B-8768-780F5F39D0BB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506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4CF40-E20F-449A-87A9-ABC916F874BA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737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EF53C-2D60-40F9-BA6B-B8E6D8D5B106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113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328FB-3915-4FEC-8D68-CD12F2A3EC55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697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721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060BE-6B23-40A9-A230-9E5FBEE1F328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2428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AC671-0E44-40A3-BB3C-CE01890430A4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76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2C9C4-E8D0-4939-AAF3-6AD5A1EA1478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30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37E6F-D753-43A4-9FC1-2CB3462CB752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35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68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6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39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05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2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D3C1AB-28B3-459A-81A2-1240E84C8056}" type="datetimeFigureOut">
              <a:rPr lang="uk-UA" smtClean="0"/>
              <a:t>25.12.2024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EF437F-1F4F-4069-A3BF-590BCF99AD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33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BCBB81-83DE-4220-B864-1FF1EE68AE1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24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BB81-83DE-4220-B864-1FF1EE68AE11}" type="slidenum">
              <a:rPr kumimoji="0" lang="ru-RU" altLang="uk-U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352800"/>
            <a:ext cx="9144000" cy="8245475"/>
          </a:xfrm>
        </p:spPr>
        <p:txBody>
          <a:bodyPr/>
          <a:lstStyle/>
          <a:p>
            <a:pPr eaLnBrk="1" hangingPunct="1"/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4000" dirty="0"/>
              <a:t/>
            </a:r>
            <a:br>
              <a:rPr lang="uk-UA" altLang="uk-UA" sz="4000" dirty="0"/>
            </a:br>
            <a:r>
              <a:rPr lang="uk-UA" altLang="uk-UA" sz="5400" b="1" i="1" dirty="0">
                <a:solidFill>
                  <a:schemeClr val="bg1"/>
                </a:solidFill>
              </a:rPr>
              <a:t>Підсумки І семестру </a:t>
            </a:r>
            <a:br>
              <a:rPr lang="uk-UA" altLang="uk-UA" sz="5400" b="1" i="1" dirty="0">
                <a:solidFill>
                  <a:schemeClr val="bg1"/>
                </a:solidFill>
              </a:rPr>
            </a:br>
            <a:r>
              <a:rPr lang="uk-UA" altLang="uk-UA" sz="5400" b="1" i="1" dirty="0" smtClean="0">
                <a:solidFill>
                  <a:schemeClr val="bg1"/>
                </a:solidFill>
              </a:rPr>
              <a:t>2024-2025</a:t>
            </a:r>
            <a:r>
              <a:rPr lang="uk-UA" altLang="uk-UA" sz="5400" b="1" i="1" dirty="0">
                <a:solidFill>
                  <a:schemeClr val="bg1"/>
                </a:solidFill>
              </a:rPr>
              <a:t/>
            </a:r>
            <a:br>
              <a:rPr lang="uk-UA" altLang="uk-UA" sz="5400" b="1" i="1" dirty="0">
                <a:solidFill>
                  <a:schemeClr val="bg1"/>
                </a:solidFill>
              </a:rPr>
            </a:br>
            <a:r>
              <a:rPr lang="uk-UA" altLang="uk-UA" sz="5400" b="1" i="1" dirty="0">
                <a:solidFill>
                  <a:schemeClr val="bg1"/>
                </a:solidFill>
              </a:rPr>
              <a:t>навчального року</a:t>
            </a:r>
            <a:endParaRPr lang="ru-RU" altLang="uk-UA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9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uk-UA" altLang="uk-UA" sz="3200" b="1" dirty="0">
                <a:latin typeface="Times New Roman" panose="02020603050405020304" pitchFamily="18" charset="0"/>
              </a:rPr>
              <a:t>         Підсумки адаптації учнів 5-х класів</a:t>
            </a:r>
            <a:r>
              <a:rPr lang="uk-UA" altLang="uk-UA" sz="4000" b="1" dirty="0">
                <a:latin typeface="Times New Roman" panose="02020603050405020304" pitchFamily="18" charset="0"/>
              </a:rPr>
              <a:t/>
            </a:r>
            <a:br>
              <a:rPr lang="uk-UA" altLang="uk-UA" sz="4000" b="1" dirty="0">
                <a:latin typeface="Times New Roman" panose="02020603050405020304" pitchFamily="18" charset="0"/>
              </a:rPr>
            </a:br>
            <a:r>
              <a:rPr lang="uk-UA" altLang="uk-UA" sz="4000" b="1">
                <a:latin typeface="Times New Roman" panose="02020603050405020304" pitchFamily="18" charset="0"/>
              </a:rPr>
              <a:t>            </a:t>
            </a:r>
            <a:r>
              <a:rPr lang="uk-UA" altLang="uk-UA" sz="4000" b="1" smtClean="0">
                <a:latin typeface="Times New Roman" panose="02020603050405020304" pitchFamily="18" charset="0"/>
              </a:rPr>
              <a:t>    </a:t>
            </a:r>
            <a:r>
              <a:rPr lang="uk-UA" altLang="uk-UA" sz="4000" b="1" smtClean="0">
                <a:latin typeface="Times New Roman" panose="02020603050405020304" pitchFamily="18" charset="0"/>
              </a:rPr>
              <a:t>Математика</a:t>
            </a:r>
            <a:r>
              <a:rPr lang="uk-UA" altLang="uk-UA" sz="3200" b="1" dirty="0">
                <a:latin typeface="Times New Roman" panose="02020603050405020304" pitchFamily="18" charset="0"/>
              </a:rPr>
              <a:t/>
            </a:r>
            <a:br>
              <a:rPr lang="uk-UA" altLang="uk-UA" sz="3200" b="1" dirty="0">
                <a:latin typeface="Times New Roman" panose="02020603050405020304" pitchFamily="18" charset="0"/>
              </a:rPr>
            </a:br>
            <a:r>
              <a:rPr lang="uk-UA" altLang="uk-UA" sz="3200" b="1" dirty="0">
                <a:latin typeface="Times New Roman" panose="02020603050405020304" pitchFamily="18" charset="0"/>
              </a:rPr>
              <a:t>           </a:t>
            </a:r>
            <a:r>
              <a:rPr lang="uk-UA" altLang="uk-UA" sz="3600" b="1" dirty="0">
                <a:latin typeface="Times New Roman" panose="02020603050405020304" pitchFamily="18" charset="0"/>
              </a:rPr>
              <a:t>5-А                   5-Б                      5-В</a:t>
            </a:r>
            <a:endParaRPr lang="ru-RU" altLang="uk-UA" sz="3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8539150"/>
              </p:ext>
            </p:extLst>
          </p:nvPr>
        </p:nvGraphicFramePr>
        <p:xfrm>
          <a:off x="1473200" y="2274888"/>
          <a:ext cx="4811713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Диаграмма" r:id="rId3" imgW="35766331" imgH="35766414" progId="MSGraph.Chart.8">
                  <p:embed followColorScheme="full"/>
                </p:oleObj>
              </mc:Choice>
              <mc:Fallback>
                <p:oleObj name="Диаграмма" r:id="rId3" imgW="35766331" imgH="35766414" progId="MSGraph.Chart.8">
                  <p:embed followColorScheme="full"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274888"/>
                        <a:ext cx="4811713" cy="481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06683607"/>
              </p:ext>
            </p:extLst>
          </p:nvPr>
        </p:nvGraphicFramePr>
        <p:xfrm>
          <a:off x="4648994" y="2275466"/>
          <a:ext cx="48101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Диаграмма" r:id="rId5" imgW="36004500" imgH="36004500" progId="MSGraph.Chart.8">
                  <p:embed followColorScheme="full"/>
                </p:oleObj>
              </mc:Choice>
              <mc:Fallback>
                <p:oleObj name="Диаграмма" r:id="rId5" imgW="36004500" imgH="36004500" progId="MSGraph.Chart.8">
                  <p:embed followColorScheme="full"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94" y="2275466"/>
                        <a:ext cx="4810125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09533317"/>
              </p:ext>
            </p:extLst>
          </p:nvPr>
        </p:nvGraphicFramePr>
        <p:xfrm>
          <a:off x="7777018" y="2273879"/>
          <a:ext cx="4313382" cy="469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Диаграмма" r:id="rId7" imgW="35861492" imgH="35861861" progId="MSGraph.Chart.8">
                  <p:embed followColorScheme="full"/>
                </p:oleObj>
              </mc:Choice>
              <mc:Fallback>
                <p:oleObj name="Диаграмма" r:id="rId7" imgW="35861492" imgH="35861861" progId="MSGraph.Chart.8">
                  <p:embed followColorScheme="full"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018" y="2273879"/>
                        <a:ext cx="4313382" cy="4690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88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uk-UA" altLang="uk-UA" sz="3200" b="1" dirty="0">
                <a:latin typeface="Times New Roman" panose="02020603050405020304" pitchFamily="18" charset="0"/>
              </a:rPr>
              <a:t>         Підсумки адаптації учнів 5-х класів</a:t>
            </a:r>
            <a:r>
              <a:rPr lang="uk-UA" altLang="uk-UA" sz="4000" b="1" dirty="0">
                <a:latin typeface="Times New Roman" panose="02020603050405020304" pitchFamily="18" charset="0"/>
              </a:rPr>
              <a:t/>
            </a:r>
            <a:br>
              <a:rPr lang="uk-UA" altLang="uk-UA" sz="4000" b="1" dirty="0">
                <a:latin typeface="Times New Roman" panose="02020603050405020304" pitchFamily="18" charset="0"/>
              </a:rPr>
            </a:br>
            <a:r>
              <a:rPr lang="uk-UA" altLang="uk-UA" sz="4000" b="1" dirty="0">
                <a:latin typeface="Times New Roman" panose="02020603050405020304" pitchFamily="18" charset="0"/>
              </a:rPr>
              <a:t>            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    Англійська мова</a:t>
            </a:r>
            <a:r>
              <a:rPr lang="uk-UA" altLang="uk-UA" sz="3200" b="1" dirty="0">
                <a:latin typeface="Times New Roman" panose="02020603050405020304" pitchFamily="18" charset="0"/>
              </a:rPr>
              <a:t/>
            </a:r>
            <a:br>
              <a:rPr lang="uk-UA" altLang="uk-UA" sz="3200" b="1" dirty="0">
                <a:latin typeface="Times New Roman" panose="02020603050405020304" pitchFamily="18" charset="0"/>
              </a:rPr>
            </a:br>
            <a:r>
              <a:rPr lang="uk-UA" altLang="uk-UA" sz="3200" b="1" dirty="0">
                <a:latin typeface="Times New Roman" panose="02020603050405020304" pitchFamily="18" charset="0"/>
              </a:rPr>
              <a:t>           </a:t>
            </a:r>
            <a:r>
              <a:rPr lang="uk-UA" altLang="uk-UA" sz="3600" b="1" dirty="0">
                <a:latin typeface="Times New Roman" panose="02020603050405020304" pitchFamily="18" charset="0"/>
              </a:rPr>
              <a:t>5-А                   5-Б                      5-В</a:t>
            </a:r>
            <a:endParaRPr lang="ru-RU" altLang="uk-UA" sz="3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9520705"/>
              </p:ext>
            </p:extLst>
          </p:nvPr>
        </p:nvGraphicFramePr>
        <p:xfrm>
          <a:off x="1574800" y="1887538"/>
          <a:ext cx="4811713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Диаграмма" r:id="rId3" imgW="70425280" imgH="70425650" progId="MSGraph.Chart.8">
                  <p:embed followColorScheme="full"/>
                </p:oleObj>
              </mc:Choice>
              <mc:Fallback>
                <p:oleObj name="Диаграмма" r:id="rId3" imgW="70425280" imgH="70425650" progId="MSGraph.Chart.8">
                  <p:embed followColorScheme="full"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887538"/>
                        <a:ext cx="4811713" cy="481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21745204"/>
              </p:ext>
            </p:extLst>
          </p:nvPr>
        </p:nvGraphicFramePr>
        <p:xfrm>
          <a:off x="4746625" y="1887538"/>
          <a:ext cx="48101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Диаграмма" r:id="rId5" imgW="36004500" imgH="36004500" progId="MSGraph.Chart.8">
                  <p:embed followColorScheme="full"/>
                </p:oleObj>
              </mc:Choice>
              <mc:Fallback>
                <p:oleObj name="Диаграмма" r:id="rId5" imgW="36004500" imgH="36004500" progId="MSGraph.Chart.8">
                  <p:embed followColorScheme="full"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1887538"/>
                        <a:ext cx="4810125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25597078"/>
              </p:ext>
            </p:extLst>
          </p:nvPr>
        </p:nvGraphicFramePr>
        <p:xfrm>
          <a:off x="7823200" y="1973263"/>
          <a:ext cx="4567238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Диаграмма" r:id="rId7" imgW="35861492" imgH="35861861" progId="MSGraph.Chart.8">
                  <p:embed followColorScheme="full"/>
                </p:oleObj>
              </mc:Choice>
              <mc:Fallback>
                <p:oleObj name="Диаграмма" r:id="rId7" imgW="35861492" imgH="35861861" progId="MSGraph.Chart.8">
                  <p:embed followColorScheme="full"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973263"/>
                        <a:ext cx="4567238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09" y="0"/>
            <a:ext cx="11468100" cy="1143000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latin typeface="Times New Roman" panose="02020603050405020304" pitchFamily="18" charset="0"/>
              </a:rPr>
              <a:t>Узагальнені результати успішності 5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-х </a:t>
            </a:r>
            <a:r>
              <a:rPr lang="uk-UA" altLang="uk-UA" sz="4000" b="1" dirty="0">
                <a:latin typeface="Times New Roman" panose="02020603050405020304" pitchFamily="18" charset="0"/>
              </a:rPr>
              <a:t>класів</a:t>
            </a:r>
            <a:endParaRPr lang="ru-RU" altLang="uk-UA" sz="4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88757"/>
              </p:ext>
            </p:extLst>
          </p:nvPr>
        </p:nvGraphicFramePr>
        <p:xfrm>
          <a:off x="2712173" y="1143000"/>
          <a:ext cx="7059612" cy="705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Диаграмма" r:id="rId4" imgW="36004500" imgH="36004500" progId="MSGraph.Chart.8">
                  <p:embed followColorScheme="full"/>
                </p:oleObj>
              </mc:Choice>
              <mc:Fallback>
                <p:oleObj name="Диаграмма" r:id="rId4" imgW="36004500" imgH="36004500" progId="MSGraph.Chart.8">
                  <p:embed followColorScheme="full"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73" y="1143000"/>
                        <a:ext cx="7059612" cy="705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02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63" y="569047"/>
            <a:ext cx="10972800" cy="3878262"/>
          </a:xfrm>
        </p:spPr>
        <p:txBody>
          <a:bodyPr/>
          <a:lstStyle/>
          <a:p>
            <a:r>
              <a:rPr lang="uk-UA" sz="6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Система оцінювання </a:t>
            </a:r>
            <a:r>
              <a:rPr lang="uk-UA" sz="6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uk-UA" sz="6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uk-UA" sz="6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здобувачів </a:t>
            </a:r>
            <a:r>
              <a:rPr lang="uk-UA" sz="6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освіти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6" y="3962400"/>
            <a:ext cx="371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99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 до системи оцінювання: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4656" y="1417638"/>
            <a:ext cx="101382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Вимога</a:t>
            </a:r>
            <a:r>
              <a:rPr lang="ru-RU" sz="2400" dirty="0" smtClean="0"/>
              <a:t> 1.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, яка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справедливе</a:t>
            </a:r>
            <a:r>
              <a:rPr lang="ru-RU" sz="2400" dirty="0"/>
              <a:t>, </a:t>
            </a:r>
            <a:r>
              <a:rPr lang="ru-RU" sz="2400" dirty="0" err="1"/>
              <a:t>неупереджене</a:t>
            </a:r>
            <a:r>
              <a:rPr lang="ru-RU" sz="2400" dirty="0"/>
              <a:t>, </a:t>
            </a:r>
            <a:r>
              <a:rPr lang="ru-RU" sz="2400" dirty="0" err="1"/>
              <a:t>об’єктивне</a:t>
            </a:r>
            <a:r>
              <a:rPr lang="ru-RU" sz="2400" dirty="0"/>
              <a:t> та </a:t>
            </a:r>
            <a:r>
              <a:rPr lang="ru-RU" sz="2400" dirty="0" err="1"/>
              <a:t>доброчесне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Вимога</a:t>
            </a:r>
            <a:r>
              <a:rPr lang="ru-RU" sz="2400" dirty="0"/>
              <a:t> </a:t>
            </a:r>
            <a:r>
              <a:rPr lang="ru-RU" sz="2400" dirty="0" smtClean="0"/>
              <a:t>2.  </a:t>
            </a:r>
            <a:r>
              <a:rPr lang="ru-RU" sz="2400" dirty="0" err="1"/>
              <a:t>Систематичне</a:t>
            </a:r>
            <a:r>
              <a:rPr lang="ru-RU" sz="2400" dirty="0"/>
              <a:t> </a:t>
            </a:r>
            <a:r>
              <a:rPr lang="ru-RU" sz="2400" dirty="0" err="1"/>
              <a:t>відстеження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кожного </a:t>
            </a:r>
            <a:r>
              <a:rPr lang="ru-RU" sz="2400" dirty="0" err="1"/>
              <a:t>учня</a:t>
            </a:r>
            <a:r>
              <a:rPr lang="ru-RU" sz="2400" dirty="0"/>
              <a:t> та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(за потреби) </a:t>
            </a:r>
            <a:r>
              <a:rPr lang="ru-RU" sz="2400" dirty="0" err="1"/>
              <a:t>підтримки</a:t>
            </a:r>
            <a:r>
              <a:rPr lang="ru-RU" sz="2400" dirty="0"/>
              <a:t> в </a:t>
            </a:r>
            <a:r>
              <a:rPr lang="ru-RU" sz="2400" dirty="0" err="1"/>
              <a:t>освітньому</a:t>
            </a:r>
            <a:r>
              <a:rPr lang="ru-RU" sz="2400" dirty="0"/>
              <a:t>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Вимога</a:t>
            </a:r>
            <a:r>
              <a:rPr lang="ru-RU" sz="2400" dirty="0" smtClean="0"/>
              <a:t> 3. </a:t>
            </a:r>
            <a:r>
              <a:rPr lang="ru-RU" sz="2400" dirty="0" err="1" smtClean="0"/>
              <a:t>Спрямованість</a:t>
            </a:r>
            <a:r>
              <a:rPr lang="ru-RU" sz="2400" dirty="0" smtClean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на </a:t>
            </a:r>
            <a:r>
              <a:rPr lang="ru-RU" sz="2400" dirty="0" err="1"/>
              <a:t>формування</a:t>
            </a:r>
            <a:r>
              <a:rPr lang="ru-RU" sz="2400" dirty="0"/>
              <a:t> в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за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здатності</a:t>
            </a:r>
            <a:r>
              <a:rPr lang="ru-RU" sz="2400" dirty="0"/>
              <a:t> до </a:t>
            </a:r>
            <a:r>
              <a:rPr lang="ru-RU" sz="2400" dirty="0" err="1"/>
              <a:t>самооцінювання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620859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0436" y="393989"/>
            <a:ext cx="10363200" cy="1470025"/>
          </a:xfrm>
        </p:spPr>
        <p:txBody>
          <a:bodyPr/>
          <a:lstStyle/>
          <a:p>
            <a:r>
              <a:rPr lang="ru-RU" sz="3600" b="1" dirty="0"/>
              <a:t>Система </a:t>
            </a:r>
            <a:r>
              <a:rPr lang="ru-RU" sz="3600" b="1" dirty="0" err="1"/>
              <a:t>оцінювання</a:t>
            </a:r>
            <a:r>
              <a:rPr lang="ru-RU" sz="3600" b="1" dirty="0"/>
              <a:t> </a:t>
            </a:r>
            <a:r>
              <a:rPr lang="ru-RU" sz="3600" b="1" dirty="0" err="1"/>
              <a:t>результатів</a:t>
            </a:r>
            <a:r>
              <a:rPr lang="ru-RU" sz="3600" b="1" dirty="0"/>
              <a:t> </a:t>
            </a:r>
            <a:r>
              <a:rPr lang="ru-RU" sz="3600" b="1" dirty="0" err="1"/>
              <a:t>навчання</a:t>
            </a:r>
            <a:r>
              <a:rPr lang="ru-RU" sz="3600" b="1" dirty="0"/>
              <a:t> </a:t>
            </a:r>
            <a:r>
              <a:rPr lang="ru-RU" sz="3600" b="1" dirty="0" err="1"/>
              <a:t>учнів</a:t>
            </a:r>
            <a:r>
              <a:rPr lang="ru-RU" sz="3600" b="1" dirty="0"/>
              <a:t> повинна:</a:t>
            </a:r>
            <a:endParaRPr lang="uk-UA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0436" y="1864014"/>
            <a:ext cx="11055928" cy="339205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/>
              <a:t>ґрунтуватися на особистісно орієнтованому та </a:t>
            </a:r>
            <a:r>
              <a:rPr lang="uk-UA" sz="2400" dirty="0" err="1"/>
              <a:t>компетентнісному</a:t>
            </a:r>
            <a:r>
              <a:rPr lang="uk-UA" sz="2400" dirty="0"/>
              <a:t> підходах;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враховувати </a:t>
            </a:r>
            <a:r>
              <a:rPr lang="uk-UA" sz="2400" dirty="0"/>
              <a:t>особливості психофізичного розвитку дітей;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мати </a:t>
            </a:r>
            <a:r>
              <a:rPr lang="uk-UA" sz="2400" dirty="0"/>
              <a:t>у своїй основі чіткі та зрозумілі вимоги до навчальних результатів; </a:t>
            </a:r>
            <a:endParaRPr lang="uk-UA" sz="24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дозволяти </a:t>
            </a:r>
            <a:r>
              <a:rPr lang="uk-UA" sz="2400" dirty="0"/>
              <a:t>гарантовано досягти і перевищити ці вимоги;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заохочувати </a:t>
            </a:r>
            <a:r>
              <a:rPr lang="uk-UA" sz="2400" dirty="0"/>
              <a:t>учнів апробувати різні моделі досягнення результату без ризику отримати за це негативну оцінку;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розвивати </a:t>
            </a:r>
            <a:r>
              <a:rPr lang="uk-UA" sz="2400" dirty="0"/>
              <a:t>в учнів впевненість у своїх здібностях і можливостях; </a:t>
            </a:r>
            <a:endParaRPr lang="uk-UA" sz="24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/>
              <a:t> </a:t>
            </a:r>
            <a:r>
              <a:rPr lang="uk-UA" sz="2400" dirty="0"/>
              <a:t>використовувати </a:t>
            </a:r>
            <a:r>
              <a:rPr lang="uk-UA" sz="2400" dirty="0" err="1"/>
              <a:t>самооцінювання</a:t>
            </a:r>
            <a:r>
              <a:rPr lang="uk-UA" sz="2400" dirty="0"/>
              <a:t> і </a:t>
            </a:r>
            <a:r>
              <a:rPr lang="uk-UA" sz="2400" dirty="0" err="1"/>
              <a:t>взаємооцінювання</a:t>
            </a:r>
            <a:r>
              <a:rPr lang="uk-UA" sz="2400" dirty="0"/>
              <a:t> як важливий елемент навчальної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38316018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9734"/>
            <a:ext cx="4411022" cy="330826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218" y="4541551"/>
            <a:ext cx="11222182" cy="1037213"/>
          </a:xfrm>
        </p:spPr>
        <p:txBody>
          <a:bodyPr/>
          <a:lstStyle/>
          <a:p>
            <a:pPr algn="ctr"/>
            <a:r>
              <a:rPr lang="uk-UA" sz="4400" dirty="0"/>
              <a:t>Система оцінювання результатів навчання учнів у закладі освіти </a:t>
            </a:r>
            <a:r>
              <a:rPr lang="uk-UA" sz="4400" dirty="0" smtClean="0"/>
              <a:t>включає </a:t>
            </a:r>
            <a:r>
              <a:rPr lang="uk-UA" sz="4400" dirty="0"/>
              <a:t>принципи, види, форми, методи оцінювання, шкалу, критерії, правила і процедури, за якими здійснюється оцінювання, а також відповідний </a:t>
            </a:r>
            <a:r>
              <a:rPr lang="uk-UA" sz="4400" dirty="0" smtClean="0"/>
              <a:t>інструментарій</a:t>
            </a:r>
            <a:r>
              <a:rPr lang="uk-UA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9696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7" y="181884"/>
            <a:ext cx="10363200" cy="1470025"/>
          </a:xfrm>
        </p:spPr>
        <p:txBody>
          <a:bodyPr/>
          <a:lstStyle/>
          <a:p>
            <a:r>
              <a:rPr lang="ru-RU" sz="4000" b="1" dirty="0" err="1"/>
              <a:t>Форми</a:t>
            </a:r>
            <a:r>
              <a:rPr lang="ru-RU" sz="4000" b="1" dirty="0"/>
              <a:t> </a:t>
            </a:r>
            <a:r>
              <a:rPr lang="ru-RU" sz="4000" b="1" dirty="0" err="1"/>
              <a:t>оцінювання</a:t>
            </a:r>
            <a:r>
              <a:rPr lang="ru-RU" sz="4000" b="1" dirty="0"/>
              <a:t>, </a:t>
            </a:r>
            <a:r>
              <a:rPr lang="ru-RU" sz="4000" dirty="0" err="1"/>
              <a:t>відповідно</a:t>
            </a:r>
            <a:r>
              <a:rPr lang="ru-RU" sz="4000" dirty="0"/>
              <a:t> до </a:t>
            </a:r>
            <a:r>
              <a:rPr lang="ru-RU" sz="4000" dirty="0" err="1"/>
              <a:t>законодавства</a:t>
            </a:r>
            <a:r>
              <a:rPr lang="ru-RU" sz="4000" dirty="0"/>
              <a:t>, </a:t>
            </a:r>
            <a:r>
              <a:rPr lang="ru-RU" sz="4000" dirty="0" err="1"/>
              <a:t>визначаються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b="1" dirty="0"/>
              <a:t>:</a:t>
            </a:r>
            <a:endParaRPr lang="uk-UA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229" y="1651909"/>
            <a:ext cx="11832771" cy="544557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400" dirty="0"/>
              <a:t>усна (індивідуальне, групове та фронтальне опитування</a:t>
            </a:r>
            <a:r>
              <a:rPr lang="uk-UA" sz="2400" dirty="0" smtClean="0"/>
              <a:t>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400" dirty="0" smtClean="0"/>
              <a:t>письмова </a:t>
            </a:r>
            <a:r>
              <a:rPr lang="uk-UA" sz="2400" dirty="0"/>
              <a:t>(</a:t>
            </a:r>
            <a:r>
              <a:rPr lang="uk-UA" sz="2400" dirty="0" smtClean="0"/>
              <a:t>діагностичні</a:t>
            </a:r>
            <a:r>
              <a:rPr lang="uk-UA" sz="2400" dirty="0"/>
              <a:t>, самостійні та контрольні роботи, тестування); </a:t>
            </a:r>
            <a:endParaRPr lang="uk-UA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400" dirty="0" smtClean="0"/>
              <a:t>цифрова </a:t>
            </a:r>
            <a:r>
              <a:rPr lang="uk-UA" sz="2400" dirty="0"/>
              <a:t>(тестування в електронному форматі); </a:t>
            </a:r>
            <a:endParaRPr lang="uk-UA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400" dirty="0" smtClean="0"/>
              <a:t>графічна </a:t>
            </a:r>
            <a:r>
              <a:rPr lang="uk-UA" sz="2400" dirty="0"/>
              <a:t>(робота з діаграмами, графіками, </a:t>
            </a:r>
            <a:r>
              <a:rPr lang="uk-UA" sz="2400" dirty="0" smtClean="0"/>
              <a:t>схемами</a:t>
            </a:r>
            <a:r>
              <a:rPr lang="uk-UA" sz="2400" dirty="0"/>
              <a:t>, контурними картами); </a:t>
            </a:r>
            <a:endParaRPr lang="uk-UA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400" dirty="0" smtClean="0"/>
              <a:t>практична </a:t>
            </a:r>
            <a:r>
              <a:rPr lang="uk-UA" sz="2400" dirty="0"/>
              <a:t>(дослідження, навчальні </a:t>
            </a:r>
            <a:r>
              <a:rPr lang="uk-UA" sz="2400" dirty="0" err="1"/>
              <a:t>проєкти</a:t>
            </a:r>
            <a:r>
              <a:rPr lang="uk-UA" sz="2400" dirty="0"/>
              <a:t>, роботи з біологічними об’єктами, виготовлення виробів тощо</a:t>
            </a:r>
            <a:r>
              <a:rPr lang="uk-UA" sz="2400" dirty="0" smtClean="0"/>
              <a:t>).</a:t>
            </a:r>
          </a:p>
          <a:p>
            <a:pPr algn="l"/>
            <a:r>
              <a:rPr lang="uk-UA" dirty="0" smtClean="0"/>
              <a:t>       </a:t>
            </a:r>
            <a:r>
              <a:rPr lang="uk-UA" sz="3000" dirty="0" smtClean="0"/>
              <a:t>Педагогічні </a:t>
            </a:r>
            <a:r>
              <a:rPr lang="uk-UA" sz="3000" dirty="0"/>
              <a:t>працівники самостійно визначають форми оцінювання результатів </a:t>
            </a:r>
            <a:r>
              <a:rPr lang="uk-UA" sz="3000" dirty="0" smtClean="0"/>
              <a:t>навчання </a:t>
            </a:r>
            <a:r>
              <a:rPr lang="uk-UA" sz="3000" dirty="0"/>
              <a:t>учнів з певного предмета, орієнтуючись на принцип педагогічної </a:t>
            </a:r>
            <a:r>
              <a:rPr lang="uk-UA" sz="3000" dirty="0" smtClean="0"/>
              <a:t>доцільності </a:t>
            </a:r>
            <a:r>
              <a:rPr lang="uk-UA" sz="3000" dirty="0"/>
              <a:t>та враховуючи специфіку навчального предмета і особливості учнів.</a:t>
            </a:r>
          </a:p>
        </p:txBody>
      </p:sp>
    </p:spTree>
    <p:extLst>
      <p:ext uri="{BB962C8B-B14F-4D97-AF65-F5344CB8AC3E}">
        <p14:creationId xmlns:p14="http://schemas.microsoft.com/office/powerpoint/2010/main" val="15798932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5" y="217715"/>
            <a:ext cx="10972800" cy="4996543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/>
              <a:t>Методи оцінювання </a:t>
            </a:r>
            <a:r>
              <a:rPr lang="uk-UA" sz="4400" dirty="0"/>
              <a:t>педагогічні працівники закладу освіти добирають </a:t>
            </a:r>
            <a:r>
              <a:rPr lang="uk-UA" sz="4400" dirty="0" smtClean="0"/>
              <a:t>самостійно</a:t>
            </a:r>
            <a:r>
              <a:rPr lang="uk-UA" sz="4400" dirty="0"/>
              <a:t>. Це може бути спостереження, бесіда, тестування, аналіз </a:t>
            </a:r>
            <a:r>
              <a:rPr lang="uk-UA" sz="4400" dirty="0" smtClean="0"/>
              <a:t>письмових </a:t>
            </a:r>
            <a:r>
              <a:rPr lang="uk-UA" sz="4400" dirty="0"/>
              <a:t>робіт учнів тощо.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826" y="3715216"/>
            <a:ext cx="3519489" cy="2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19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983" y="3635828"/>
            <a:ext cx="4788147" cy="3222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Національна шкала оцінювання передбачає: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7" y="1665515"/>
            <a:ext cx="9394370" cy="3766458"/>
          </a:xfrm>
        </p:spPr>
        <p:txBody>
          <a:bodyPr/>
          <a:lstStyle/>
          <a:p>
            <a:r>
              <a:rPr lang="ru-RU" sz="3600" dirty="0" smtClean="0"/>
              <a:t>у </a:t>
            </a:r>
            <a:r>
              <a:rPr lang="ru-RU" sz="3600" dirty="0"/>
              <a:t>1-2 </a:t>
            </a:r>
            <a:r>
              <a:rPr lang="ru-RU" sz="3600" dirty="0" err="1"/>
              <a:t>класах</a:t>
            </a:r>
            <a:r>
              <a:rPr lang="ru-RU" sz="3600" dirty="0"/>
              <a:t> </a:t>
            </a:r>
            <a:r>
              <a:rPr lang="ru-RU" sz="3600" dirty="0" err="1"/>
              <a:t>виключно</a:t>
            </a:r>
            <a:r>
              <a:rPr lang="ru-RU" sz="3600" dirty="0"/>
              <a:t> </a:t>
            </a:r>
            <a:r>
              <a:rPr lang="ru-RU" sz="3600" dirty="0" err="1"/>
              <a:t>вербальне</a:t>
            </a:r>
            <a:r>
              <a:rPr lang="ru-RU" sz="3600" dirty="0"/>
              <a:t> </a:t>
            </a:r>
            <a:r>
              <a:rPr lang="ru-RU" sz="3600" dirty="0" err="1"/>
              <a:t>оцінювання</a:t>
            </a:r>
            <a:r>
              <a:rPr lang="ru-RU" sz="3600" dirty="0" smtClean="0"/>
              <a:t>,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у 3-4 </a:t>
            </a:r>
            <a:r>
              <a:rPr lang="ru-RU" sz="3600" dirty="0" err="1"/>
              <a:t>класах</a:t>
            </a:r>
            <a:r>
              <a:rPr lang="ru-RU" sz="3600" dirty="0"/>
              <a:t> — </a:t>
            </a:r>
            <a:r>
              <a:rPr lang="ru-RU" sz="3600" dirty="0" err="1"/>
              <a:t>оцінювання</a:t>
            </a:r>
            <a:r>
              <a:rPr lang="ru-RU" sz="3600" dirty="0"/>
              <a:t> за </a:t>
            </a:r>
            <a:r>
              <a:rPr lang="ru-RU" sz="3600" dirty="0" err="1"/>
              <a:t>чотирма</a:t>
            </a:r>
            <a:r>
              <a:rPr lang="ru-RU" sz="3600" dirty="0"/>
              <a:t> </a:t>
            </a:r>
            <a:r>
              <a:rPr lang="ru-RU" sz="3600" dirty="0" err="1"/>
              <a:t>рівнями</a:t>
            </a:r>
            <a:r>
              <a:rPr lang="ru-RU" sz="3600" dirty="0"/>
              <a:t>: </a:t>
            </a:r>
            <a:r>
              <a:rPr lang="ru-RU" sz="3600" dirty="0" err="1"/>
              <a:t>високий</a:t>
            </a:r>
            <a:r>
              <a:rPr lang="ru-RU" sz="3600" dirty="0"/>
              <a:t>, </a:t>
            </a:r>
            <a:r>
              <a:rPr lang="ru-RU" sz="3600" dirty="0" err="1"/>
              <a:t>достатній</a:t>
            </a:r>
            <a:r>
              <a:rPr lang="ru-RU" sz="3600" dirty="0"/>
              <a:t>, </a:t>
            </a:r>
            <a:r>
              <a:rPr lang="ru-RU" sz="3600" dirty="0" err="1" smtClean="0"/>
              <a:t>середній</a:t>
            </a:r>
            <a:r>
              <a:rPr lang="ru-RU" sz="3600" dirty="0"/>
              <a:t>, </a:t>
            </a:r>
            <a:r>
              <a:rPr lang="ru-RU" sz="3600" dirty="0" err="1"/>
              <a:t>початковий</a:t>
            </a:r>
            <a:r>
              <a:rPr lang="ru-RU" sz="3600" dirty="0"/>
              <a:t>, </a:t>
            </a:r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у 5-11 </a:t>
            </a:r>
            <a:r>
              <a:rPr lang="ru-RU" sz="3600" dirty="0" err="1"/>
              <a:t>класах</a:t>
            </a:r>
            <a:r>
              <a:rPr lang="ru-RU" sz="3600" dirty="0"/>
              <a:t> — </a:t>
            </a:r>
            <a:r>
              <a:rPr lang="ru-RU" sz="3600" dirty="0" err="1"/>
              <a:t>оцінювання</a:t>
            </a:r>
            <a:r>
              <a:rPr lang="ru-RU" sz="3600" dirty="0"/>
              <a:t> за 12-бальною шкалою.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29961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5529833"/>
              </p:ext>
            </p:extLst>
          </p:nvPr>
        </p:nvGraphicFramePr>
        <p:xfrm>
          <a:off x="4287838" y="1419225"/>
          <a:ext cx="6280150" cy="628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Диаграмма" r:id="rId3" imgW="36075738" imgH="36076085" progId="MSGraph.Chart.8">
                  <p:embed followColorScheme="full"/>
                </p:oleObj>
              </mc:Choice>
              <mc:Fallback>
                <p:oleObj name="Диаграмма" r:id="rId3" imgW="36075738" imgH="36076085" progId="MSGraph.Chart.8">
                  <p:embed followColorScheme="full"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1419225"/>
                        <a:ext cx="6280150" cy="628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854251"/>
          </a:xfrm>
        </p:spPr>
        <p:txBody>
          <a:bodyPr/>
          <a:lstStyle/>
          <a:p>
            <a:pPr eaLnBrk="1" hangingPunct="1"/>
            <a:r>
              <a:rPr lang="uk-UA" altLang="uk-UA" sz="3200" b="1" i="1" dirty="0">
                <a:latin typeface="Bookman Old Style" panose="02050604050505020204" pitchFamily="18" charset="0"/>
              </a:rPr>
              <a:t>Динаміка зміни кількості </a:t>
            </a:r>
            <a:br>
              <a:rPr lang="uk-UA" altLang="uk-UA" sz="3200" b="1" i="1" dirty="0">
                <a:latin typeface="Bookman Old Style" panose="02050604050505020204" pitchFamily="18" charset="0"/>
              </a:rPr>
            </a:br>
            <a:r>
              <a:rPr lang="uk-UA" altLang="uk-UA" sz="3200" b="1" i="1" dirty="0">
                <a:latin typeface="Bookman Old Style" panose="02050604050505020204" pitchFamily="18" charset="0"/>
              </a:rPr>
              <a:t>учнів школи за 5 років</a:t>
            </a:r>
            <a:endParaRPr lang="ru-RU" altLang="uk-UA" sz="32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2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609601"/>
            <a:ext cx="10972800" cy="520337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b="1" dirty="0"/>
              <a:t>Критерії оцінювання </a:t>
            </a:r>
            <a:r>
              <a:rPr lang="uk-UA" sz="4800" dirty="0"/>
              <a:t>в закладі освіти розробляються на основі державних нормативних документів з урахуванням культури оцінювання, сформованої у школі, шляхом їх конкретизації до окремих видів робіт і видів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24263412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Опис</a:t>
            </a:r>
            <a:r>
              <a:rPr lang="ru-RU" sz="3600" dirty="0"/>
              <a:t> </a:t>
            </a:r>
            <a:r>
              <a:rPr lang="ru-RU" sz="3600" dirty="0" err="1"/>
              <a:t>критеріїв</a:t>
            </a:r>
            <a:r>
              <a:rPr lang="ru-RU" sz="3600" dirty="0"/>
              <a:t> </a:t>
            </a:r>
            <a:r>
              <a:rPr lang="ru-RU" sz="3600" dirty="0" err="1"/>
              <a:t>оцінювання</a:t>
            </a:r>
            <a:r>
              <a:rPr lang="ru-RU" sz="3600" dirty="0"/>
              <a:t> </a:t>
            </a:r>
            <a:r>
              <a:rPr lang="ru-RU" sz="3600" dirty="0" err="1"/>
              <a:t>результатів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ru-RU" sz="3600" dirty="0"/>
              <a:t> </a:t>
            </a:r>
            <a:r>
              <a:rPr lang="ru-RU" sz="3600" dirty="0" err="1"/>
              <a:t>учнів</a:t>
            </a:r>
            <a:r>
              <a:rPr lang="ru-RU" sz="3600" dirty="0"/>
              <a:t>, </a:t>
            </a:r>
            <a:r>
              <a:rPr lang="ru-RU" sz="3600" dirty="0" err="1" smtClean="0"/>
              <a:t>ґрунтується</a:t>
            </a:r>
            <a:r>
              <a:rPr lang="ru-RU" sz="3600" dirty="0" smtClean="0"/>
              <a:t> </a:t>
            </a:r>
            <a:r>
              <a:rPr lang="ru-RU" sz="3600" dirty="0"/>
              <a:t>на таких </a:t>
            </a:r>
            <a:r>
              <a:rPr lang="ru-RU" sz="3600" dirty="0" err="1"/>
              <a:t>показниках</a:t>
            </a:r>
            <a:r>
              <a:rPr lang="ru-RU" sz="3600" dirty="0"/>
              <a:t>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230466" cy="4525963"/>
          </a:xfrm>
        </p:spPr>
        <p:txBody>
          <a:bodyPr/>
          <a:lstStyle/>
          <a:p>
            <a:r>
              <a:rPr lang="uk-UA" sz="2400" dirty="0" smtClean="0"/>
              <a:t>сформованість </a:t>
            </a:r>
            <a:r>
              <a:rPr lang="uk-UA" sz="2400" dirty="0"/>
              <a:t>пізнавальної діяльності (мотивації пізнання, </a:t>
            </a:r>
            <a:r>
              <a:rPr lang="uk-UA" sz="2400" dirty="0" smtClean="0"/>
              <a:t>сприймання, осмислення</a:t>
            </a:r>
            <a:r>
              <a:rPr lang="uk-UA" sz="2400" dirty="0"/>
              <a:t>, перетворення знання, практичної діяльності);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/>
              <a:t>сформованість знань, умінь, ціннісних ставлень як складників </a:t>
            </a:r>
            <a:r>
              <a:rPr lang="uk-UA" sz="2400" dirty="0" smtClean="0"/>
              <a:t>ключових </a:t>
            </a:r>
            <a:r>
              <a:rPr lang="uk-UA" sz="2400" dirty="0"/>
              <a:t>і </a:t>
            </a:r>
            <a:r>
              <a:rPr lang="uk-UA" sz="2400" dirty="0" smtClean="0"/>
              <a:t>         предметних </a:t>
            </a:r>
            <a:r>
              <a:rPr lang="uk-UA" sz="2400" dirty="0" err="1"/>
              <a:t>компетентностей</a:t>
            </a:r>
            <a:r>
              <a:rPr lang="uk-UA" sz="2400" dirty="0"/>
              <a:t>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/>
              <a:t>володіння розумовими операціями: вмінням аналізувати, синтезувати, порівнювати, класифікувати, узагальнювати, робити висновки тощо;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/>
              <a:t>пізнавальна активність;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/>
              <a:t>міра самостійності та творчості у виконанні навчальних завдань;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/>
              <a:t>сформованість вміння виявляти проблеми та розв’язувати їх, висувати і формулювати гіпотези.</a:t>
            </a:r>
          </a:p>
        </p:txBody>
      </p:sp>
    </p:spTree>
    <p:extLst>
      <p:ext uri="{BB962C8B-B14F-4D97-AF65-F5344CB8AC3E}">
        <p14:creationId xmlns:p14="http://schemas.microsoft.com/office/powerpoint/2010/main" val="2558548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474" y="131944"/>
            <a:ext cx="10363200" cy="1470025"/>
          </a:xfrm>
        </p:spPr>
        <p:txBody>
          <a:bodyPr/>
          <a:lstStyle/>
          <a:p>
            <a:r>
              <a:rPr lang="ru-RU" sz="2400" b="1" dirty="0" err="1"/>
              <a:t>Критерії</a:t>
            </a:r>
            <a:r>
              <a:rPr lang="ru-RU" sz="2400" b="1" dirty="0"/>
              <a:t> та </a:t>
            </a:r>
            <a:r>
              <a:rPr lang="ru-RU" sz="2400" b="1" dirty="0" err="1"/>
              <a:t>вимоги</a:t>
            </a:r>
            <a:r>
              <a:rPr lang="ru-RU" sz="2400" b="1" dirty="0"/>
              <a:t> до </a:t>
            </a:r>
            <a:r>
              <a:rPr lang="ru-RU" sz="2400" b="1" dirty="0" err="1"/>
              <a:t>оцінювання</a:t>
            </a:r>
            <a:r>
              <a:rPr lang="ru-RU" sz="2400" b="1" dirty="0"/>
              <a:t> </a:t>
            </a:r>
            <a:r>
              <a:rPr lang="ru-RU" sz="2400" b="1" dirty="0" err="1"/>
              <a:t>результатів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учнів</a:t>
            </a:r>
            <a:r>
              <a:rPr lang="ru-RU" sz="2400" b="1" dirty="0" smtClean="0"/>
              <a:t> </a:t>
            </a:r>
            <a:r>
              <a:rPr lang="ru-RU" sz="2400" b="1" dirty="0" err="1"/>
              <a:t>визначено</a:t>
            </a:r>
            <a:r>
              <a:rPr lang="ru-RU" sz="2400" b="1" dirty="0"/>
              <a:t> в таких </a:t>
            </a:r>
            <a:r>
              <a:rPr lang="ru-RU" sz="2400" b="1" dirty="0" err="1"/>
              <a:t>нормативних</a:t>
            </a:r>
            <a:r>
              <a:rPr lang="ru-RU" sz="2400" b="1" dirty="0"/>
              <a:t> документах:</a:t>
            </a:r>
            <a:endParaRPr lang="uk-UA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792" y="1677971"/>
            <a:ext cx="11679810" cy="4685122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uk-UA" sz="1800" dirty="0" smtClean="0"/>
              <a:t>Про </a:t>
            </a:r>
            <a:r>
              <a:rPr lang="uk-UA" sz="1800" dirty="0"/>
              <a:t>затвердження Критеріїв оцінювання навчальних досягнень учнів (вихованців) у системі загальної </a:t>
            </a:r>
            <a:r>
              <a:rPr lang="uk-UA" sz="1800" dirty="0" smtClean="0"/>
              <a:t>середньої </a:t>
            </a:r>
            <a:r>
              <a:rPr lang="uk-UA" sz="1800" dirty="0"/>
              <a:t>освіти: наказ Міністерства освіти і науки України від 13.04.2011 № 329 </a:t>
            </a:r>
            <a:endParaRPr lang="uk-UA" sz="1800" dirty="0" smtClean="0"/>
          </a:p>
          <a:p>
            <a:pPr marL="285750" indent="-285750" algn="l">
              <a:buFontTx/>
              <a:buChar char="-"/>
            </a:pPr>
            <a:endParaRPr lang="uk-UA" sz="1800" dirty="0" smtClean="0"/>
          </a:p>
          <a:p>
            <a:pPr marL="285750" indent="-285750" algn="l">
              <a:buFontTx/>
              <a:buChar char="-"/>
            </a:pPr>
            <a:r>
              <a:rPr lang="uk-UA" sz="1800" dirty="0" smtClean="0"/>
              <a:t>Про </a:t>
            </a:r>
            <a:r>
              <a:rPr lang="uk-UA" sz="1800" dirty="0"/>
              <a:t>затвердження орієнтовних вимог оцінювання </a:t>
            </a:r>
            <a:r>
              <a:rPr lang="uk-UA" sz="1800" dirty="0" smtClean="0"/>
              <a:t>навчальних </a:t>
            </a:r>
            <a:r>
              <a:rPr lang="uk-UA" sz="1800" dirty="0"/>
              <a:t>досягнень учнів із базових дисциплін у системі загальної середньої освіти: наказ Міністерства освіти і </a:t>
            </a:r>
            <a:r>
              <a:rPr lang="uk-UA" sz="1800" dirty="0" smtClean="0"/>
              <a:t>науки </a:t>
            </a:r>
            <a:r>
              <a:rPr lang="uk-UA" sz="1800" dirty="0"/>
              <a:t>України від 21.08.2013 № </a:t>
            </a:r>
            <a:r>
              <a:rPr lang="uk-UA" sz="1800" dirty="0" smtClean="0"/>
              <a:t>1222</a:t>
            </a:r>
          </a:p>
          <a:p>
            <a:pPr marL="285750" indent="-285750" algn="l">
              <a:buFontTx/>
              <a:buChar char="-"/>
            </a:pPr>
            <a:endParaRPr lang="uk-UA" sz="1800" dirty="0" smtClean="0"/>
          </a:p>
          <a:p>
            <a:pPr marL="285750" indent="-285750" algn="l">
              <a:buFontTx/>
              <a:buChar char="-"/>
            </a:pPr>
            <a:r>
              <a:rPr lang="uk-UA" sz="1800" dirty="0"/>
              <a:t>Методичні рекомендації щодо оцінювання учнів початкових класів НУШ : методичних рекомендацій щодо оцінювання результатів навчання учнів  1-4 класів </a:t>
            </a:r>
            <a:r>
              <a:rPr lang="uk-UA" sz="1800" dirty="0" err="1" smtClean="0"/>
              <a:t>загальнї</a:t>
            </a:r>
            <a:r>
              <a:rPr lang="uk-UA" sz="1800" dirty="0" smtClean="0"/>
              <a:t> </a:t>
            </a:r>
            <a:r>
              <a:rPr lang="uk-UA" sz="1800" dirty="0"/>
              <a:t>середньої освіти : наказ Міністерства освіти і науки України від 13.07.2021 № </a:t>
            </a:r>
            <a:r>
              <a:rPr lang="uk-UA" sz="1800" dirty="0" smtClean="0"/>
              <a:t>813</a:t>
            </a:r>
          </a:p>
          <a:p>
            <a:pPr algn="l"/>
            <a:endParaRPr lang="uk-UA" sz="1800" dirty="0" smtClean="0"/>
          </a:p>
          <a:p>
            <a:pPr marL="285750" indent="-285750" algn="l">
              <a:buFontTx/>
              <a:buChar char="-"/>
            </a:pPr>
            <a:r>
              <a:rPr lang="uk-UA" sz="1800" dirty="0" smtClean="0"/>
              <a:t>Про </a:t>
            </a:r>
            <a:r>
              <a:rPr lang="uk-UA" sz="1800" dirty="0"/>
              <a:t>затвердження методичних рекомендацій щодо оцінювання результатів навчання </a:t>
            </a:r>
            <a:r>
              <a:rPr lang="uk-UA" sz="1800" dirty="0" smtClean="0"/>
              <a:t>учнів 5-6 класів, які здобувають освіту відповідно до нового державного стандарту базової середньої освіти : </a:t>
            </a:r>
            <a:r>
              <a:rPr lang="uk-UA" sz="1800" dirty="0"/>
              <a:t>наказ Міністерства освіти і науки України від </a:t>
            </a:r>
            <a:r>
              <a:rPr lang="uk-UA" sz="1800" dirty="0" smtClean="0"/>
              <a:t>01.04.2022 </a:t>
            </a:r>
            <a:r>
              <a:rPr lang="uk-UA" sz="1800" dirty="0"/>
              <a:t>№ </a:t>
            </a:r>
            <a:r>
              <a:rPr lang="uk-UA" sz="1800" dirty="0" smtClean="0"/>
              <a:t>289</a:t>
            </a:r>
            <a:endParaRPr lang="uk-UA" sz="1800" dirty="0"/>
          </a:p>
          <a:p>
            <a:pPr marL="285750" indent="-285750" algn="l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89275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5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460" y="1696825"/>
            <a:ext cx="8371002" cy="50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27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9650" r="10239"/>
          <a:stretch/>
        </p:blipFill>
        <p:spPr>
          <a:xfrm>
            <a:off x="0" y="4996206"/>
            <a:ext cx="2298816" cy="1602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3" y="254491"/>
            <a:ext cx="11698664" cy="5542993"/>
          </a:xfrm>
        </p:spPr>
        <p:txBody>
          <a:bodyPr/>
          <a:lstStyle/>
          <a:p>
            <a:r>
              <a:rPr lang="ru-RU" sz="2800" dirty="0"/>
              <a:t>Графа </a:t>
            </a:r>
            <a:r>
              <a:rPr lang="ru-RU" sz="2800" b="1" dirty="0"/>
              <a:t>«Характеристика </a:t>
            </a:r>
            <a:r>
              <a:rPr lang="ru-RU" sz="2800" b="1" dirty="0" err="1"/>
              <a:t>навчальної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» </a:t>
            </a:r>
            <a:r>
              <a:rPr lang="ru-RU" sz="2800" dirty="0"/>
              <a:t>сформована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переліку</a:t>
            </a:r>
            <a:r>
              <a:rPr lang="ru-RU" sz="2800" dirty="0"/>
              <a:t> </a:t>
            </a:r>
            <a:r>
              <a:rPr lang="ru-RU" sz="2800" dirty="0" err="1"/>
              <a:t>наскрізних</a:t>
            </a:r>
            <a:r>
              <a:rPr lang="ru-RU" sz="2800" dirty="0"/>
              <a:t> </a:t>
            </a:r>
            <a:r>
              <a:rPr lang="ru-RU" sz="2800" dirty="0" err="1"/>
              <a:t>умінь</a:t>
            </a:r>
            <a:r>
              <a:rPr lang="ru-RU" sz="2800" dirty="0"/>
              <a:t>, </a:t>
            </a:r>
            <a:r>
              <a:rPr lang="ru-RU" sz="2800" dirty="0" err="1"/>
              <a:t>визначених</a:t>
            </a:r>
            <a:r>
              <a:rPr lang="ru-RU" sz="2800" dirty="0"/>
              <a:t> </a:t>
            </a:r>
            <a:r>
              <a:rPr lang="ru-RU" sz="2800" dirty="0" err="1"/>
              <a:t>Державним</a:t>
            </a:r>
            <a:r>
              <a:rPr lang="ru-RU" sz="2800" dirty="0"/>
              <a:t> стандартом </a:t>
            </a:r>
            <a:r>
              <a:rPr lang="ru-RU" sz="2800" dirty="0" err="1"/>
              <a:t>базової</a:t>
            </a:r>
            <a:r>
              <a:rPr lang="ru-RU" sz="2800" dirty="0"/>
              <a:t> </a:t>
            </a:r>
            <a:r>
              <a:rPr lang="ru-RU" sz="2800" dirty="0" err="1"/>
              <a:t>середньої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/>
              <a:t>З</a:t>
            </a:r>
            <a:r>
              <a:rPr lang="ru-RU" sz="2800" dirty="0" err="1" smtClean="0"/>
              <a:t>аповнюється</a:t>
            </a:r>
            <a:r>
              <a:rPr lang="ru-RU" sz="2800" dirty="0" smtClean="0"/>
              <a:t> </a:t>
            </a:r>
            <a:r>
              <a:rPr lang="ru-RU" sz="2800" dirty="0" err="1"/>
              <a:t>класним</a:t>
            </a:r>
            <a:r>
              <a:rPr lang="ru-RU" sz="2800" dirty="0"/>
              <a:t> </a:t>
            </a:r>
            <a:r>
              <a:rPr lang="ru-RU" sz="2800" dirty="0" err="1"/>
              <a:t>керівником</a:t>
            </a:r>
            <a:r>
              <a:rPr lang="ru-RU" sz="2800" dirty="0"/>
              <a:t> за результатами </a:t>
            </a:r>
            <a:r>
              <a:rPr lang="ru-RU" sz="2800" dirty="0" err="1"/>
              <a:t>спостережень</a:t>
            </a:r>
            <a:r>
              <a:rPr lang="ru-RU" sz="2800" dirty="0"/>
              <a:t>, </a:t>
            </a:r>
            <a:r>
              <a:rPr lang="ru-RU" sz="2800" dirty="0" err="1"/>
              <a:t>проведених</a:t>
            </a:r>
            <a:r>
              <a:rPr lang="ru-RU" sz="2800" dirty="0"/>
              <a:t> </a:t>
            </a:r>
            <a:r>
              <a:rPr lang="ru-RU" sz="2800" dirty="0" err="1"/>
              <a:t>спільно</a:t>
            </a:r>
            <a:r>
              <a:rPr lang="ru-RU" sz="2800" dirty="0"/>
              <a:t> з </a:t>
            </a:r>
            <a:r>
              <a:rPr lang="ru-RU" sz="2800" dirty="0" err="1"/>
              <a:t>вчителями</a:t>
            </a:r>
            <a:r>
              <a:rPr lang="ru-RU" sz="2800" dirty="0"/>
              <a:t>-предметниками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працюють</a:t>
            </a:r>
            <a:r>
              <a:rPr lang="ru-RU" sz="2800" dirty="0"/>
              <a:t> з </a:t>
            </a:r>
            <a:r>
              <a:rPr lang="ru-RU" sz="2800" dirty="0" err="1"/>
              <a:t>класом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Заповнення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здійснюється</a:t>
            </a:r>
            <a:r>
              <a:rPr lang="ru-RU" sz="2800" dirty="0" smtClean="0"/>
              <a:t> </a:t>
            </a:r>
            <a:r>
              <a:rPr lang="ru-RU" sz="2800" dirty="0"/>
              <a:t>по </a:t>
            </a:r>
            <a:r>
              <a:rPr lang="ru-RU" sz="2800" dirty="0" err="1"/>
              <a:t>завершенню</a:t>
            </a:r>
            <a:r>
              <a:rPr lang="ru-RU" sz="2800" dirty="0"/>
              <a:t> кожного </a:t>
            </a:r>
            <a:r>
              <a:rPr lang="ru-RU" sz="2800" dirty="0" err="1"/>
              <a:t>навчального</a:t>
            </a:r>
            <a:r>
              <a:rPr lang="ru-RU" sz="2800" dirty="0"/>
              <a:t> року </a:t>
            </a:r>
            <a:r>
              <a:rPr lang="ru-RU" sz="2800" dirty="0" err="1"/>
              <a:t>або</a:t>
            </a:r>
            <a:r>
              <a:rPr lang="ru-RU" sz="2800" dirty="0"/>
              <a:t> в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здобувачем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768576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81" y="122549"/>
            <a:ext cx="10120357" cy="64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98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Заповнення</a:t>
            </a:r>
            <a:r>
              <a:rPr lang="ru-RU" sz="2800" dirty="0"/>
              <a:t> графи </a:t>
            </a:r>
            <a:r>
              <a:rPr lang="ru-RU" sz="2800" b="1" dirty="0"/>
              <a:t>«Характеристика </a:t>
            </a:r>
            <a:r>
              <a:rPr lang="ru-RU" sz="2800" b="1" dirty="0" err="1"/>
              <a:t>результатів</a:t>
            </a:r>
            <a:r>
              <a:rPr lang="ru-RU" sz="2800" b="1" dirty="0"/>
              <a:t> </a:t>
            </a:r>
            <a:r>
              <a:rPr lang="ru-RU" sz="2800" b="1" dirty="0" err="1"/>
              <a:t>навчання</a:t>
            </a:r>
            <a:r>
              <a:rPr lang="ru-RU" sz="2800" b="1" dirty="0"/>
              <a:t>»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переліку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 smtClean="0"/>
              <a:t>предметів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090"/>
            <a:ext cx="6473112" cy="2767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57" y="3590179"/>
            <a:ext cx="6220822" cy="2669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95" y="4262428"/>
            <a:ext cx="3171922" cy="22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90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52455"/>
            <a:ext cx="10363200" cy="4883116"/>
          </a:xfrm>
        </p:spPr>
        <p:txBody>
          <a:bodyPr/>
          <a:lstStyle/>
          <a:p>
            <a:r>
              <a:rPr lang="uk-UA" sz="6000" b="1" dirty="0" smtClean="0"/>
              <a:t>Заповнення сторінок журналу 5-го класу НУШ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8124359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38" y="268426"/>
            <a:ext cx="11244033" cy="3191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8" y="3659513"/>
            <a:ext cx="11399494" cy="25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252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5274"/>
            <a:ext cx="10191707" cy="3210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76" y="3344208"/>
            <a:ext cx="10248998" cy="33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88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b="1" i="1">
                <a:latin typeface="Bookman Old Style" panose="02050604050505020204" pitchFamily="18" charset="0"/>
              </a:rPr>
              <a:t>Динаміка успішності учнів школи за 5 років</a:t>
            </a:r>
            <a:endParaRPr lang="ru-RU" altLang="uk-UA" sz="3200" b="1" i="1">
              <a:latin typeface="Bookman Old Style" panose="02050604050505020204" pitchFamily="18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40194"/>
              </p:ext>
            </p:extLst>
          </p:nvPr>
        </p:nvGraphicFramePr>
        <p:xfrm>
          <a:off x="3471863" y="1198563"/>
          <a:ext cx="6062662" cy="606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Диаграмма" r:id="rId3" imgW="44815169" imgH="44815262" progId="MSGraph.Chart.8">
                  <p:embed followColorScheme="full"/>
                </p:oleObj>
              </mc:Choice>
              <mc:Fallback>
                <p:oleObj name="Диаграмма" r:id="rId3" imgW="44815169" imgH="44815262" progId="MSGraph.Chart.8">
                  <p:embed followColorScheme="full"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1198563"/>
                        <a:ext cx="6062662" cy="606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14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866" y="299300"/>
            <a:ext cx="9292569" cy="63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26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24" y="798923"/>
            <a:ext cx="10972800" cy="500798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Система оцінювання неможлива без інформування учнів про критерії </a:t>
            </a:r>
            <a:r>
              <a:rPr lang="uk-UA" dirty="0" smtClean="0"/>
              <a:t>оцінювання </a:t>
            </a:r>
            <a:r>
              <a:rPr lang="uk-UA" dirty="0"/>
              <a:t>та розуміння того, як і за що їх оцінюють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Розроблення, </a:t>
            </a:r>
            <a:r>
              <a:rPr lang="uk-UA" dirty="0" smtClean="0"/>
              <a:t>оприлюднення </a:t>
            </a:r>
            <a:r>
              <a:rPr lang="uk-UA" dirty="0"/>
              <a:t>та інформування про критерії оцінювання робить процес </a:t>
            </a:r>
            <a:r>
              <a:rPr lang="uk-UA" dirty="0" smtClean="0"/>
              <a:t>оцінювання </a:t>
            </a:r>
            <a:r>
              <a:rPr lang="uk-UA" dirty="0"/>
              <a:t>прозорим і зрозумілим для всіх учасників освітнього процесу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01" y="4515637"/>
            <a:ext cx="3245373" cy="21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35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722" y="346436"/>
            <a:ext cx="10972800" cy="564901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Учнів </a:t>
            </a:r>
            <a:r>
              <a:rPr lang="uk-UA" dirty="0"/>
              <a:t>та їхніх </a:t>
            </a:r>
            <a:r>
              <a:rPr lang="uk-UA" dirty="0" smtClean="0"/>
              <a:t>батьків </a:t>
            </a:r>
            <a:r>
              <a:rPr lang="uk-UA" dirty="0"/>
              <a:t>необхідно інформувати також про </a:t>
            </a:r>
            <a:r>
              <a:rPr lang="uk-UA" b="1" dirty="0"/>
              <a:t>правила та процедури </a:t>
            </a:r>
            <a:r>
              <a:rPr lang="uk-UA" b="1" dirty="0" smtClean="0"/>
              <a:t>оцінювання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Передусім </a:t>
            </a:r>
            <a:r>
              <a:rPr lang="uk-UA" dirty="0"/>
              <a:t>— про </a:t>
            </a:r>
            <a:r>
              <a:rPr lang="uk-UA" dirty="0" smtClean="0"/>
              <a:t>порядок </a:t>
            </a:r>
            <a:r>
              <a:rPr lang="uk-UA" dirty="0"/>
              <a:t>поточного та підсумкового оцінювання, чинники (старанність, </a:t>
            </a:r>
            <a:r>
              <a:rPr lang="uk-UA" dirty="0" err="1"/>
              <a:t>вчасність</a:t>
            </a:r>
            <a:r>
              <a:rPr lang="uk-UA" dirty="0"/>
              <a:t> виконання робіт), які впливають на тематичне оцінювання учнів тощо.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З </a:t>
            </a:r>
            <a:r>
              <a:rPr lang="uk-UA" dirty="0"/>
              <a:t>правилами і процедурами оцінювання батьків і учнів доцільно </a:t>
            </a:r>
            <a:r>
              <a:rPr lang="uk-UA" dirty="0" smtClean="0"/>
              <a:t>ознайомити  </a:t>
            </a:r>
            <a:r>
              <a:rPr lang="uk-UA" dirty="0"/>
              <a:t>через </a:t>
            </a:r>
            <a:r>
              <a:rPr lang="uk-UA" dirty="0" smtClean="0"/>
              <a:t>різні форми комунікації.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44243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40661"/>
          </a:xfrm>
        </p:spPr>
        <p:txBody>
          <a:bodyPr/>
          <a:lstStyle/>
          <a:p>
            <a:r>
              <a:rPr lang="ru-RU" sz="3600" dirty="0"/>
              <a:t>При  </a:t>
            </a:r>
            <a:r>
              <a:rPr lang="ru-RU" sz="3600" dirty="0" err="1"/>
              <a:t>оцінюванні</a:t>
            </a:r>
            <a:r>
              <a:rPr lang="ru-RU" sz="3600" dirty="0"/>
              <a:t> </a:t>
            </a:r>
            <a:r>
              <a:rPr lang="ru-RU" sz="3600" dirty="0" err="1"/>
              <a:t>навчальних</a:t>
            </a:r>
            <a:r>
              <a:rPr lang="ru-RU" sz="3600" dirty="0"/>
              <a:t> </a:t>
            </a:r>
            <a:r>
              <a:rPr lang="ru-RU" sz="3600" dirty="0" err="1"/>
              <a:t>досягнень</a:t>
            </a:r>
            <a:r>
              <a:rPr lang="ru-RU" sz="3600" dirty="0"/>
              <a:t> </a:t>
            </a:r>
            <a:r>
              <a:rPr lang="ru-RU" sz="3600" dirty="0" err="1"/>
              <a:t>учнів</a:t>
            </a:r>
            <a:r>
              <a:rPr lang="ru-RU" sz="3600" dirty="0"/>
              <a:t>  </a:t>
            </a:r>
            <a:r>
              <a:rPr lang="ru-RU" sz="3600" dirty="0" err="1"/>
              <a:t>потрібно</a:t>
            </a:r>
            <a:r>
              <a:rPr lang="ru-RU" sz="3600" dirty="0"/>
              <a:t> </a:t>
            </a:r>
            <a:r>
              <a:rPr lang="ru-RU" sz="3600" dirty="0" err="1"/>
              <a:t>пам’ятати</a:t>
            </a:r>
            <a:r>
              <a:rPr lang="ru-RU" sz="3600" dirty="0"/>
              <a:t>:</a:t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4637"/>
            <a:ext cx="10972800" cy="5851527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4000" b="1" dirty="0" err="1" smtClean="0"/>
              <a:t>оцінка</a:t>
            </a:r>
            <a:r>
              <a:rPr lang="ru-RU" sz="4000" b="1" dirty="0" smtClean="0"/>
              <a:t> </a:t>
            </a:r>
            <a:r>
              <a:rPr lang="ru-RU" sz="4000" b="1" dirty="0" err="1"/>
              <a:t>має</a:t>
            </a:r>
            <a:r>
              <a:rPr lang="ru-RU" sz="4000" b="1" dirty="0"/>
              <a:t> </a:t>
            </a:r>
            <a:r>
              <a:rPr lang="ru-RU" sz="4000" b="1" dirty="0" err="1"/>
              <a:t>стимулювати</a:t>
            </a:r>
            <a:r>
              <a:rPr lang="ru-RU" sz="4000" b="1" dirty="0"/>
              <a:t> </a:t>
            </a:r>
            <a:r>
              <a:rPr lang="ru-RU" sz="4000" b="1" dirty="0" err="1"/>
              <a:t>учнів</a:t>
            </a:r>
            <a:r>
              <a:rPr lang="ru-RU" sz="4000" b="1" dirty="0"/>
              <a:t> до </a:t>
            </a:r>
            <a:r>
              <a:rPr lang="ru-RU" sz="4000" b="1" dirty="0" err="1"/>
              <a:t>навчання</a:t>
            </a:r>
            <a:r>
              <a:rPr lang="ru-RU" sz="4000" b="1" dirty="0"/>
              <a:t>, а не </a:t>
            </a:r>
            <a:r>
              <a:rPr lang="ru-RU" sz="4000" b="1" dirty="0" err="1"/>
              <a:t>використовуватись</a:t>
            </a:r>
            <a:r>
              <a:rPr lang="ru-RU" sz="4000" b="1" dirty="0"/>
              <a:t> для </a:t>
            </a:r>
            <a:r>
              <a:rPr lang="ru-RU" sz="4000" b="1" dirty="0" err="1" smtClean="0"/>
              <a:t>покарання</a:t>
            </a:r>
            <a:endParaRPr lang="uk-UA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1" y="3389533"/>
            <a:ext cx="6070441" cy="31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07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98775" y="149225"/>
            <a:ext cx="748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У</a:t>
            </a:r>
            <a:r>
              <a:rPr lang="uk-UA" altLang="uk-UA" b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спішність та рух учнів</a:t>
            </a:r>
            <a:r>
              <a:rPr lang="uk-UA" altLang="uk-UA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 СШ №313</a:t>
            </a:r>
            <a:endParaRPr lang="ru-RU" altLang="uk-UA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</a:t>
            </a:r>
            <a:r>
              <a:rPr lang="ru-RU" altLang="uk-UA" b="1" i="1" dirty="0" err="1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підсумками</a:t>
            </a:r>
            <a:r>
              <a:rPr lang="ru-RU" altLang="uk-UA" b="1" i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i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І семестру </a:t>
            </a:r>
            <a:r>
              <a:rPr lang="uk-UA" altLang="uk-UA" b="1" i="1" dirty="0" smtClean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</a:t>
            </a:r>
            <a:r>
              <a:rPr lang="uk-UA" altLang="uk-UA" b="1" i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b="1" i="1" dirty="0" smtClean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</a:t>
            </a:r>
            <a:r>
              <a:rPr lang="ru-RU" altLang="uk-UA" b="1" i="1" dirty="0" smtClean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i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навчального року</a:t>
            </a:r>
            <a:endParaRPr lang="ru-RU" altLang="uk-UA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uk-UA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443" name="Group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99063"/>
              </p:ext>
            </p:extLst>
          </p:nvPr>
        </p:nvGraphicFramePr>
        <p:xfrm>
          <a:off x="1097282" y="772160"/>
          <a:ext cx="10910232" cy="6014719"/>
        </p:xfrm>
        <a:graphic>
          <a:graphicData uri="http://schemas.openxmlformats.org/drawingml/2006/table">
            <a:tbl>
              <a:tblPr/>
              <a:tblGrid>
                <a:gridCol w="61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11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6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072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 учнів на початок  </a:t>
                      </a: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семестру</a:t>
                      </a: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844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Вибуло за</a:t>
                      </a: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семестр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Прибуло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 учнів на кінець</a:t>
                      </a: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І семестру</a:t>
                      </a: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89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навчальних досягнень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 (12-10б.)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 (7-12б.)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173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(4-12б.)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286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 (1-12б.)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Якість навчання(%)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28%</a:t>
                      </a:r>
                      <a:endParaRPr kumimoji="0" lang="uk-U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Початковий рівень (%)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15%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4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4000" b="1" dirty="0">
                <a:latin typeface="Times New Roman" panose="02020603050405020304" pitchFamily="18" charset="0"/>
              </a:rPr>
              <a:t>Узагальнені результати успішності 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9-х </a:t>
            </a:r>
            <a:r>
              <a:rPr lang="uk-UA" altLang="uk-UA" sz="4000" b="1" dirty="0">
                <a:latin typeface="Times New Roman" panose="02020603050405020304" pitchFamily="18" charset="0"/>
              </a:rPr>
              <a:t>класів</a:t>
            </a:r>
            <a:endParaRPr lang="ru-RU" altLang="uk-UA" sz="4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19264"/>
              </p:ext>
            </p:extLst>
          </p:nvPr>
        </p:nvGraphicFramePr>
        <p:xfrm>
          <a:off x="3222625" y="1557338"/>
          <a:ext cx="6375400" cy="637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Диаграмма" r:id="rId3" imgW="35897111" imgH="35897388" progId="MSGraph.Chart.8">
                  <p:embed followColorScheme="full"/>
                </p:oleObj>
              </mc:Choice>
              <mc:Fallback>
                <p:oleObj name="Диаграмма" r:id="rId3" imgW="35897111" imgH="35897388" progId="MSGraph.Chart.8">
                  <p:embed followColorScheme="full"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1557338"/>
                        <a:ext cx="6375400" cy="637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4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4000" b="1" dirty="0">
                <a:latin typeface="Times New Roman" panose="02020603050405020304" pitchFamily="18" charset="0"/>
              </a:rPr>
              <a:t>Узагальнені результати успішності 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10-х </a:t>
            </a:r>
            <a:r>
              <a:rPr lang="uk-UA" altLang="uk-UA" sz="4000" b="1" dirty="0">
                <a:latin typeface="Times New Roman" panose="02020603050405020304" pitchFamily="18" charset="0"/>
              </a:rPr>
              <a:t>класів</a:t>
            </a:r>
            <a:endParaRPr lang="ru-RU" altLang="uk-UA" sz="4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92405"/>
              </p:ext>
            </p:extLst>
          </p:nvPr>
        </p:nvGraphicFramePr>
        <p:xfrm>
          <a:off x="3222625" y="1557338"/>
          <a:ext cx="6373813" cy="637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Диаграмма" r:id="rId3" imgW="28741931" imgH="28741560" progId="MSGraph.Chart.8">
                  <p:embed followColorScheme="full"/>
                </p:oleObj>
              </mc:Choice>
              <mc:Fallback>
                <p:oleObj name="Диаграмма" r:id="rId3" imgW="28741931" imgH="28741560" progId="MSGraph.Chart.8">
                  <p:embed followColorScheme="full"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1557338"/>
                        <a:ext cx="6373813" cy="637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49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09" y="0"/>
            <a:ext cx="11468100" cy="1143000"/>
          </a:xfrm>
        </p:spPr>
        <p:txBody>
          <a:bodyPr/>
          <a:lstStyle/>
          <a:p>
            <a:pPr eaLnBrk="1" hangingPunct="1"/>
            <a:r>
              <a:rPr lang="uk-UA" altLang="uk-UA" sz="4000" b="1" dirty="0">
                <a:latin typeface="Times New Roman" panose="02020603050405020304" pitchFamily="18" charset="0"/>
              </a:rPr>
              <a:t>Узагальнені результати успішності 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11-го класу</a:t>
            </a:r>
            <a:endParaRPr lang="ru-RU" altLang="uk-UA" sz="4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080775"/>
              </p:ext>
            </p:extLst>
          </p:nvPr>
        </p:nvGraphicFramePr>
        <p:xfrm>
          <a:off x="2406650" y="966788"/>
          <a:ext cx="7232650" cy="723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Диаграмма" r:id="rId4" imgW="87629823" imgH="87629863" progId="MSGraph.Chart.8">
                  <p:embed followColorScheme="full"/>
                </p:oleObj>
              </mc:Choice>
              <mc:Fallback>
                <p:oleObj name="Диаграмма" r:id="rId4" imgW="87629823" imgH="87629863" progId="MSGraph.Chart.8">
                  <p:embed followColorScheme="full"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966788"/>
                        <a:ext cx="7232650" cy="723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15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ьтат пошуку зображень за запитом &quot;Картинки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19" y="2893147"/>
            <a:ext cx="45180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667" y="238605"/>
            <a:ext cx="8534400" cy="15070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Підсумки адаптації </a:t>
            </a:r>
            <a:b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учнів 5-х класів до навчання в </a:t>
            </a:r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ОСНОВНІЙ </a:t>
            </a: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школі</a:t>
            </a:r>
            <a:r>
              <a:rPr lang="uk-UA" b="1" dirty="0">
                <a:latin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77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uk-UA" altLang="uk-UA" sz="3200" b="1" dirty="0">
                <a:latin typeface="Times New Roman" panose="02020603050405020304" pitchFamily="18" charset="0"/>
              </a:rPr>
              <a:t>         Підсумки адаптації учнів 5-х класів</a:t>
            </a:r>
            <a:r>
              <a:rPr lang="uk-UA" altLang="uk-UA" sz="4000" b="1" dirty="0">
                <a:latin typeface="Times New Roman" panose="02020603050405020304" pitchFamily="18" charset="0"/>
              </a:rPr>
              <a:t/>
            </a:r>
            <a:br>
              <a:rPr lang="uk-UA" altLang="uk-UA" sz="4000" b="1" dirty="0">
                <a:latin typeface="Times New Roman" panose="02020603050405020304" pitchFamily="18" charset="0"/>
              </a:rPr>
            </a:br>
            <a:r>
              <a:rPr lang="uk-UA" altLang="uk-UA" sz="4000" b="1" dirty="0">
                <a:latin typeface="Times New Roman" panose="02020603050405020304" pitchFamily="18" charset="0"/>
              </a:rPr>
              <a:t>    </a:t>
            </a:r>
            <a:r>
              <a:rPr lang="uk-UA" altLang="uk-UA" sz="4000" b="1" dirty="0" smtClean="0">
                <a:latin typeface="Times New Roman" panose="02020603050405020304" pitchFamily="18" charset="0"/>
              </a:rPr>
              <a:t>               Українська мова</a:t>
            </a:r>
            <a:r>
              <a:rPr lang="uk-UA" altLang="uk-UA" sz="3200" b="1" dirty="0" smtClean="0">
                <a:latin typeface="Times New Roman" panose="02020603050405020304" pitchFamily="18" charset="0"/>
              </a:rPr>
              <a:t/>
            </a:r>
            <a:br>
              <a:rPr lang="uk-UA" altLang="uk-UA" sz="3200" b="1" dirty="0" smtClean="0">
                <a:latin typeface="Times New Roman" panose="02020603050405020304" pitchFamily="18" charset="0"/>
              </a:rPr>
            </a:br>
            <a:r>
              <a:rPr lang="uk-UA" altLang="uk-UA" sz="3200" b="1" dirty="0" smtClean="0">
                <a:latin typeface="Times New Roman" panose="02020603050405020304" pitchFamily="18" charset="0"/>
              </a:rPr>
              <a:t>           </a:t>
            </a:r>
            <a:r>
              <a:rPr lang="uk-UA" altLang="uk-UA" sz="3600" b="1" dirty="0">
                <a:latin typeface="Times New Roman" panose="02020603050405020304" pitchFamily="18" charset="0"/>
              </a:rPr>
              <a:t>5-А                   5-Б                      5-В</a:t>
            </a:r>
            <a:endParaRPr lang="ru-RU" altLang="uk-UA" sz="3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566173"/>
              </p:ext>
            </p:extLst>
          </p:nvPr>
        </p:nvGraphicFramePr>
        <p:xfrm>
          <a:off x="1574800" y="1887538"/>
          <a:ext cx="4811713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Диаграмма" r:id="rId3" imgW="45005492" imgH="45005625" progId="MSGraph.Chart.8">
                  <p:embed followColorScheme="full"/>
                </p:oleObj>
              </mc:Choice>
              <mc:Fallback>
                <p:oleObj name="Диаграмма" r:id="rId3" imgW="45005492" imgH="45005625" progId="MSGraph.Chart.8">
                  <p:embed followColorScheme="full"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887538"/>
                        <a:ext cx="4811713" cy="481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41854526"/>
              </p:ext>
            </p:extLst>
          </p:nvPr>
        </p:nvGraphicFramePr>
        <p:xfrm>
          <a:off x="4746625" y="1887538"/>
          <a:ext cx="48101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Диаграмма" r:id="rId5" imgW="87867992" imgH="87867948" progId="MSGraph.Chart.8">
                  <p:embed followColorScheme="full"/>
                </p:oleObj>
              </mc:Choice>
              <mc:Fallback>
                <p:oleObj name="Диаграмма" r:id="rId5" imgW="87867992" imgH="87867948" progId="MSGraph.Chart.8">
                  <p:embed followColorScheme="full"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1887538"/>
                        <a:ext cx="4810125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0320756"/>
              </p:ext>
            </p:extLst>
          </p:nvPr>
        </p:nvGraphicFramePr>
        <p:xfrm>
          <a:off x="7860146" y="2008981"/>
          <a:ext cx="4567238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Диаграмма" r:id="rId7" imgW="35861492" imgH="35861861" progId="MSGraph.Chart.8">
                  <p:embed followColorScheme="full"/>
                </p:oleObj>
              </mc:Choice>
              <mc:Fallback>
                <p:oleObj name="Диаграмма" r:id="rId7" imgW="35861492" imgH="35861861" progId="MSGraph.Chart.8">
                  <p:embed followColorScheme="full"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146" y="2008981"/>
                        <a:ext cx="4567238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9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1429</TotalTime>
  <Words>1020</Words>
  <Application>Microsoft Office PowerPoint</Application>
  <PresentationFormat>Широкоэкранный</PresentationFormat>
  <Paragraphs>210</Paragraphs>
  <Slides>33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Сектор</vt:lpstr>
      <vt:lpstr>Оформление по умолчанию</vt:lpstr>
      <vt:lpstr>2_Оформление по умолчанию</vt:lpstr>
      <vt:lpstr>Диаграмма</vt:lpstr>
      <vt:lpstr>Microsoft Graph Chart</vt:lpstr>
      <vt:lpstr>       Підсумки І семестру  2024-2025 навчального року</vt:lpstr>
      <vt:lpstr>Динаміка зміни кількості  учнів школи за 5 років</vt:lpstr>
      <vt:lpstr>Динаміка успішності учнів школи за 5 років</vt:lpstr>
      <vt:lpstr>Презентация PowerPoint</vt:lpstr>
      <vt:lpstr>Узагальнені результати успішності 9-х класів</vt:lpstr>
      <vt:lpstr>Узагальнені результати успішності 10-х класів</vt:lpstr>
      <vt:lpstr>Узагальнені результати успішності 11-го класу</vt:lpstr>
      <vt:lpstr>     Підсумки адаптації  учнів 5-х класів до навчання в ОСНОВНІЙ школі </vt:lpstr>
      <vt:lpstr>         Підсумки адаптації учнів 5-х класів                    Українська мова            5-А                   5-Б                      5-В</vt:lpstr>
      <vt:lpstr>         Підсумки адаптації учнів 5-х класів                 Математика            5-А                   5-Б                      5-В</vt:lpstr>
      <vt:lpstr>         Підсумки адаптації учнів 5-х класів                 Англійська мова            5-А                   5-Б                      5-В</vt:lpstr>
      <vt:lpstr>Узагальнені результати успішності 5-х класів</vt:lpstr>
      <vt:lpstr>Система оцінювання  здобувачів освіти</vt:lpstr>
      <vt:lpstr>Вимоги до системи оцінювання:</vt:lpstr>
      <vt:lpstr>Система оцінювання результатів навчання учнів повинна:</vt:lpstr>
      <vt:lpstr>Презентация PowerPoint</vt:lpstr>
      <vt:lpstr>Форми оцінювання, відповідно до законодавства, визначаються такі:</vt:lpstr>
      <vt:lpstr>Презентация PowerPoint</vt:lpstr>
      <vt:lpstr>Національна шкала оцінювання передбачає:</vt:lpstr>
      <vt:lpstr>Презентация PowerPoint</vt:lpstr>
      <vt:lpstr>Опис критеріїв оцінювання результатів навчання учнів, ґрунтується на таких показниках:</vt:lpstr>
      <vt:lpstr>Критерії та вимоги до оцінювання результатів навчання учнів визначено в таких нормативних документах:</vt:lpstr>
      <vt:lpstr>Результати навчальних досягнень учнів 5 класу відображає:</vt:lpstr>
      <vt:lpstr>Графа «Характеристика навчальної діяльності» сформована відповідно до переліку наскрізних умінь, визначених Державним стандартом базової середньої освіти.   Заповнюється класним керівником за результатами спостережень, проведених спільно з вчителями-предметниками,  які працюють з класом.  Заповнення здійснюється по завершенню кожного навчального року або в разі зміни здобувачем освіти навчального закладу.</vt:lpstr>
      <vt:lpstr>Презентация PowerPoint</vt:lpstr>
      <vt:lpstr>Заповнення графи «Характеристика результатів навчання» здійснюється відповідно до переліку навчальних предметів</vt:lpstr>
      <vt:lpstr>Заповнення сторінок журналу 5-го класу НУШ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 оцінюванні навчальних досягнень учнів  потрібно пам’ятати: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вивчає PISA?</dc:title>
  <dc:creator>Користувач Windows</dc:creator>
  <cp:lastModifiedBy>User</cp:lastModifiedBy>
  <cp:revision>137</cp:revision>
  <dcterms:created xsi:type="dcterms:W3CDTF">2019-12-25T16:49:20Z</dcterms:created>
  <dcterms:modified xsi:type="dcterms:W3CDTF">2024-12-25T13:55:11Z</dcterms:modified>
</cp:coreProperties>
</file>