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8"/>
  </p:notesMasterIdLst>
  <p:sldIdLst>
    <p:sldId id="426" r:id="rId2"/>
    <p:sldId id="439" r:id="rId3"/>
    <p:sldId id="428" r:id="rId4"/>
    <p:sldId id="429" r:id="rId5"/>
    <p:sldId id="430" r:id="rId6"/>
    <p:sldId id="431" r:id="rId7"/>
    <p:sldId id="441" r:id="rId8"/>
    <p:sldId id="493" r:id="rId9"/>
    <p:sldId id="522" r:id="rId10"/>
    <p:sldId id="518" r:id="rId11"/>
    <p:sldId id="520" r:id="rId12"/>
    <p:sldId id="521" r:id="rId13"/>
    <p:sldId id="497" r:id="rId14"/>
    <p:sldId id="442" r:id="rId15"/>
    <p:sldId id="501" r:id="rId16"/>
    <p:sldId id="50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FF0066"/>
    <a:srgbClr val="A2AEB9"/>
    <a:srgbClr val="8C2A85"/>
    <a:srgbClr val="CC00CC"/>
    <a:srgbClr val="FFC000"/>
    <a:srgbClr val="17009E"/>
    <a:srgbClr val="00B415"/>
    <a:srgbClr val="8D2FC7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049" autoAdjust="0"/>
    <p:restoredTop sz="94826" autoAdjust="0"/>
  </p:normalViewPr>
  <p:slideViewPr>
    <p:cSldViewPr>
      <p:cViewPr varScale="1">
        <p:scale>
          <a:sx n="82" d="100"/>
          <a:sy n="82" d="100"/>
        </p:scale>
        <p:origin x="134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EA6E38-82B1-47BB-A812-313B295FEFF2}" type="datetimeFigureOut">
              <a:rPr lang="en-US" smtClean="0"/>
              <a:pPr/>
              <a:t>7/6/2026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089E94-532B-494D-AD7A-712B16D9F5AA}" type="slidenum">
              <a:rPr lang="en-US" smtClean="0"/>
              <a:pPr/>
              <a:t>‹№›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1098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50D410C-B42D-4E5E-B609-9895AAA2A5AA}" type="slidenum">
              <a:rPr kumimoji="0" lang="uk-U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uk-U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32415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342900" indent="0" algn="ctr">
              <a:buNone/>
              <a:defRPr/>
            </a:lvl2pPr>
            <a:lvl3pPr marL="685800" indent="0" algn="ctr">
              <a:buNone/>
              <a:defRPr/>
            </a:lvl3pPr>
            <a:lvl4pPr marL="1028700" indent="0" algn="ctr">
              <a:buNone/>
              <a:defRPr/>
            </a:lvl4pPr>
            <a:lvl5pPr marL="1371600" indent="0" algn="ctr">
              <a:buNone/>
              <a:defRPr/>
            </a:lvl5pPr>
            <a:lvl6pPr marL="1714500" indent="0" algn="ctr">
              <a:buNone/>
              <a:defRPr/>
            </a:lvl6pPr>
            <a:lvl7pPr marL="2057400" indent="0" algn="ctr">
              <a:buNone/>
              <a:defRPr/>
            </a:lvl7pPr>
            <a:lvl8pPr marL="2400300" indent="0" algn="ctr">
              <a:buNone/>
              <a:defRPr/>
            </a:lvl8pPr>
            <a:lvl9pPr marL="2743200" indent="0" algn="ctr">
              <a:buNone/>
              <a:defRPr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C0ABAB6-D278-430E-8E4B-4721CF2ED661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508031669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B060BE-6B23-40A9-A230-9E5FBEE1F328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413711787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2AC671-0E44-40A3-BB3C-CE01890430A4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122716891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2"/>
            <a:ext cx="8229600" cy="4525963"/>
          </a:xfrm>
        </p:spPr>
        <p:txBody>
          <a:bodyPr/>
          <a:lstStyle/>
          <a:p>
            <a:pPr lvl="0"/>
            <a:endParaRPr lang="uk-UA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5D2C9C4-E8D0-4939-AAF3-6AD5A1EA1478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052769083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38590"/>
            <a:ext cx="4038600" cy="218757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037E6F-D753-43A4-9FC1-2CB3462CB752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08183178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64EA65A-E113-436D-BC5A-7174115AF52A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9963506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466554E-0C70-43DA-B340-A7D3D914D508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23972888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95B8380-A652-472F-8ED4-9E939B13902E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2069101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29DE0B-F15E-4B11-BC66-4C4DFCBC19FF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2275644854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79BB1D-7997-4F0B-8768-780F5F39D0BB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346837612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0C4CF40-E20F-449A-87A9-ABC916F874BA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414936079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F5EF53C-2D60-40F9-BA6B-B8E6D8D5B106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888531373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uk-UA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70328FB-3915-4FEC-8D68-CD12F2A3EC55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613495710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заголовка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2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uk-UA"/>
              <a:t>Образец текста</a:t>
            </a:r>
          </a:p>
          <a:p>
            <a:pPr lvl="1"/>
            <a:r>
              <a:rPr lang="ru-RU" altLang="uk-UA"/>
              <a:t>Второй уровень</a:t>
            </a:r>
          </a:p>
          <a:p>
            <a:pPr lvl="2"/>
            <a:r>
              <a:rPr lang="ru-RU" altLang="uk-UA"/>
              <a:t>Третий уровень</a:t>
            </a:r>
          </a:p>
          <a:p>
            <a:pPr lvl="3"/>
            <a:r>
              <a:rPr lang="ru-RU" altLang="uk-UA"/>
              <a:t>Четвертый уровень</a:t>
            </a:r>
          </a:p>
          <a:p>
            <a:pPr lvl="4"/>
            <a:r>
              <a:rPr lang="ru-RU" altLang="uk-UA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5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5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50"/>
            </a:lvl1pPr>
          </a:lstStyle>
          <a:p>
            <a:fld id="{36BCBB81-83DE-4220-B864-1FF1EE68AE11}" type="slidenum">
              <a:rPr lang="ru-RU" altLang="uk-UA"/>
              <a:pPr/>
              <a:t>‹№›</a:t>
            </a:fld>
            <a:endParaRPr lang="ru-RU" altLang="uk-UA"/>
          </a:p>
        </p:txBody>
      </p:sp>
    </p:spTree>
    <p:extLst>
      <p:ext uri="{BB962C8B-B14F-4D97-AF65-F5344CB8AC3E}">
        <p14:creationId xmlns:p14="http://schemas.microsoft.com/office/powerpoint/2010/main" val="10361545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5pPr>
      <a:lvl6pPr marL="3429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6pPr>
      <a:lvl7pPr marL="6858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7pPr>
      <a:lvl8pPr marL="10287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8pPr>
      <a:lvl9pPr marL="1371600" algn="ctr" rtl="0" fontAlgn="base">
        <a:spcBef>
          <a:spcPct val="0"/>
        </a:spcBef>
        <a:spcAft>
          <a:spcPct val="0"/>
        </a:spcAft>
        <a:defRPr sz="3300">
          <a:solidFill>
            <a:schemeClr val="tx2"/>
          </a:solidFill>
          <a:latin typeface="Arial" charset="0"/>
        </a:defRPr>
      </a:lvl9pPr>
    </p:titleStyle>
    <p:bodyStyle>
      <a:lvl1pPr marL="257175" indent="-257175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rtl="0" eaLnBrk="0" fontAlgn="base" hangingPunct="0">
        <a:spcBef>
          <a:spcPct val="20000"/>
        </a:spcBef>
        <a:spcAft>
          <a:spcPct val="0"/>
        </a:spcAft>
        <a:buChar char="–"/>
        <a:defRPr sz="2100">
          <a:solidFill>
            <a:schemeClr val="tx1"/>
          </a:solidFill>
          <a:latin typeface="+mn-lt"/>
        </a:defRPr>
      </a:lvl2pPr>
      <a:lvl3pPr marL="857250" indent="-171450" algn="l" rtl="0" eaLnBrk="0" fontAlgn="base" hangingPunct="0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</a:defRPr>
      </a:lvl3pPr>
      <a:lvl4pPr marL="1200150" indent="-171450" algn="l" rtl="0" eaLnBrk="0" fontAlgn="base" hangingPunct="0">
        <a:spcBef>
          <a:spcPct val="20000"/>
        </a:spcBef>
        <a:spcAft>
          <a:spcPct val="0"/>
        </a:spcAft>
        <a:buChar char="–"/>
        <a:defRPr sz="1500">
          <a:solidFill>
            <a:schemeClr val="tx1"/>
          </a:solidFill>
          <a:latin typeface="+mn-lt"/>
        </a:defRPr>
      </a:lvl4pPr>
      <a:lvl5pPr marL="1543050" indent="-171450" algn="l" rtl="0" eaLnBrk="0" fontAlgn="base" hangingPunct="0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5pPr>
      <a:lvl6pPr marL="18859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6pPr>
      <a:lvl7pPr marL="22288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7pPr>
      <a:lvl8pPr marL="25717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8pPr>
      <a:lvl9pPr marL="2914650" indent="-171450" algn="l" rtl="0" fontAlgn="base">
        <a:spcBef>
          <a:spcPct val="20000"/>
        </a:spcBef>
        <a:spcAft>
          <a:spcPct val="0"/>
        </a:spcAft>
        <a:buChar char="»"/>
        <a:defRPr sz="1500">
          <a:solidFill>
            <a:schemeClr val="tx1"/>
          </a:solidFill>
          <a:latin typeface="+mn-lt"/>
        </a:defRPr>
      </a:lvl9pPr>
    </p:bodyStyle>
    <p:otherStyle>
      <a:defPPr>
        <a:defRPr lang="uk-UA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9.e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8.emf"/><Relationship Id="rId4" Type="http://schemas.openxmlformats.org/officeDocument/2006/relationships/oleObject" Target="../embeddings/oleObject7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2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11.bin"/><Relationship Id="rId5" Type="http://schemas.openxmlformats.org/officeDocument/2006/relationships/image" Target="../media/image11.emf"/><Relationship Id="rId4" Type="http://schemas.openxmlformats.org/officeDocument/2006/relationships/oleObject" Target="../embeddings/oleObject10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7" Type="http://schemas.openxmlformats.org/officeDocument/2006/relationships/image" Target="../media/image15.e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13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8C2A85">
                <a:alpha val="46000"/>
              </a:srgbClr>
            </a:gs>
            <a:gs pos="56000">
              <a:schemeClr val="accent1">
                <a:lumMod val="45000"/>
                <a:lumOff val="55000"/>
              </a:schemeClr>
            </a:gs>
            <a:gs pos="84000">
              <a:schemeClr val="accent1">
                <a:lumMod val="45000"/>
                <a:lumOff val="55000"/>
              </a:schemeClr>
            </a:gs>
            <a:gs pos="85000">
              <a:srgbClr val="CC00CC">
                <a:alpha val="70000"/>
                <a:lumMod val="94000"/>
                <a:lumOff val="6000"/>
              </a:srgbClr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-1371600"/>
            <a:ext cx="8077200" cy="6184106"/>
          </a:xfrm>
        </p:spPr>
        <p:txBody>
          <a:bodyPr/>
          <a:lstStyle/>
          <a:p>
            <a:pPr eaLnBrk="1" hangingPunct="1"/>
            <a:br>
              <a:rPr lang="uk-UA" altLang="uk-UA" sz="3000" dirty="0"/>
            </a:br>
            <a:br>
              <a:rPr lang="uk-UA" altLang="uk-UA" sz="3000" dirty="0"/>
            </a:br>
            <a:br>
              <a:rPr lang="uk-UA" altLang="uk-UA" sz="3000" dirty="0"/>
            </a:br>
            <a:br>
              <a:rPr lang="uk-UA" altLang="uk-UA" sz="3000" dirty="0"/>
            </a:br>
            <a:br>
              <a:rPr lang="uk-UA" altLang="uk-UA" sz="3000" dirty="0"/>
            </a:br>
            <a:br>
              <a:rPr lang="uk-UA" altLang="uk-UA" sz="3000" dirty="0"/>
            </a:br>
            <a:br>
              <a:rPr lang="uk-UA" altLang="uk-UA" sz="3000" dirty="0"/>
            </a:br>
            <a:r>
              <a:rPr lang="uk-UA" altLang="uk-UA" sz="4800" b="1" i="1" dirty="0">
                <a:solidFill>
                  <a:srgbClr val="FF0066"/>
                </a:solidFill>
                <a:latin typeface="Bookman Old Style" panose="02050604050505020204" pitchFamily="18" charset="0"/>
              </a:rPr>
              <a:t>Підсумки  </a:t>
            </a:r>
            <a:br>
              <a:rPr lang="uk-UA" altLang="uk-UA" sz="4800" b="1" i="1" dirty="0">
                <a:solidFill>
                  <a:srgbClr val="FF0066"/>
                </a:solidFill>
                <a:latin typeface="Bookman Old Style" panose="02050604050505020204" pitchFamily="18" charset="0"/>
              </a:rPr>
            </a:br>
            <a:r>
              <a:rPr lang="uk-UA" altLang="uk-UA" sz="4800" b="1" i="1" dirty="0">
                <a:solidFill>
                  <a:srgbClr val="FF0066"/>
                </a:solidFill>
                <a:latin typeface="Bookman Old Style" panose="02050604050505020204" pitchFamily="18" charset="0"/>
              </a:rPr>
              <a:t>2025-2026</a:t>
            </a:r>
            <a:br>
              <a:rPr lang="uk-UA" altLang="uk-UA" sz="4800" b="1" i="1" dirty="0">
                <a:solidFill>
                  <a:srgbClr val="FF0066"/>
                </a:solidFill>
                <a:latin typeface="Bookman Old Style" panose="02050604050505020204" pitchFamily="18" charset="0"/>
              </a:rPr>
            </a:br>
            <a:r>
              <a:rPr lang="uk-UA" altLang="uk-UA" sz="4800" b="1" i="1" dirty="0">
                <a:solidFill>
                  <a:srgbClr val="FF0066"/>
                </a:solidFill>
                <a:latin typeface="Bookman Old Style" panose="02050604050505020204" pitchFamily="18" charset="0"/>
              </a:rPr>
              <a:t>навчального року</a:t>
            </a:r>
            <a:endParaRPr lang="ru-RU" altLang="uk-UA" sz="4800" b="1" i="1" dirty="0">
              <a:solidFill>
                <a:srgbClr val="FF0066"/>
              </a:solidFill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71060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07023" y="838200"/>
            <a:ext cx="6400800" cy="857250"/>
          </a:xfrm>
        </p:spPr>
        <p:txBody>
          <a:bodyPr/>
          <a:lstStyle/>
          <a:p>
            <a:pPr algn="l" eaLnBrk="1" hangingPunct="1"/>
            <a:r>
              <a:rPr lang="uk-UA" altLang="uk-UA" sz="2400" b="1" dirty="0">
                <a:latin typeface="Times New Roman" panose="02020603050405020304" pitchFamily="18" charset="0"/>
              </a:rPr>
              <a:t>         Підсумки адаптації учнів 5-х класів</a:t>
            </a:r>
            <a:br>
              <a:rPr lang="uk-UA" altLang="uk-UA" sz="3000" b="1" dirty="0">
                <a:latin typeface="Times New Roman" panose="02020603050405020304" pitchFamily="18" charset="0"/>
              </a:rPr>
            </a:br>
            <a:r>
              <a:rPr lang="uk-UA" altLang="uk-UA" sz="3000" b="1" dirty="0">
                <a:latin typeface="Times New Roman" panose="02020603050405020304" pitchFamily="18" charset="0"/>
              </a:rPr>
              <a:t>                   Українська мова</a:t>
            </a:r>
            <a:br>
              <a:rPr lang="uk-UA" altLang="uk-UA" sz="2400" b="1" dirty="0">
                <a:latin typeface="Times New Roman" panose="02020603050405020304" pitchFamily="18" charset="0"/>
              </a:rPr>
            </a:br>
            <a:r>
              <a:rPr lang="uk-UA" altLang="uk-UA" sz="2400" b="1" dirty="0">
                <a:latin typeface="Times New Roman" panose="02020603050405020304" pitchFamily="18" charset="0"/>
              </a:rPr>
              <a:t>           </a:t>
            </a:r>
            <a:r>
              <a:rPr lang="uk-UA" altLang="uk-UA" sz="2700" b="1" dirty="0">
                <a:latin typeface="Times New Roman" panose="02020603050405020304" pitchFamily="18" charset="0"/>
              </a:rPr>
              <a:t>5-А                   5-Б                      5-В</a:t>
            </a:r>
            <a:endParaRPr lang="ru-RU" altLang="uk-UA" sz="24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603295" y="2166960"/>
          <a:ext cx="3819480" cy="3819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2" imgW="11798950" imgH="11799295" progId="MSGraph.Chart.8">
                  <p:embed followColorScheme="full"/>
                </p:oleObj>
              </mc:Choice>
              <mc:Fallback>
                <p:oleObj name="Диаграмма" r:id="rId2" imgW="11798950" imgH="11799295" progId="MSGraph.Chart.8">
                  <p:embed followColorScheme="full"/>
                  <p:pic>
                    <p:nvPicPr>
                      <p:cNvPr id="40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3295" y="2166960"/>
                        <a:ext cx="3819480" cy="381947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743200" y="2438400"/>
          <a:ext cx="5942578" cy="342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4" imgW="11811177" imgH="11810961" progId="MSGraph.Chart.8">
                  <p:embed followColorScheme="full"/>
                </p:oleObj>
              </mc:Choice>
              <mc:Fallback>
                <p:oleObj name="Диаграмма" r:id="rId4" imgW="11811177" imgH="11810961" progId="MSGraph.Chart.8">
                  <p:embed followColorScheme="full"/>
                  <p:pic>
                    <p:nvPicPr>
                      <p:cNvPr id="409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3200" y="2438400"/>
                        <a:ext cx="5942578" cy="342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894388" y="2363788"/>
          <a:ext cx="3425825" cy="342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6" imgW="11763331" imgH="11763238" progId="MSGraph.Chart.8">
                  <p:embed followColorScheme="full"/>
                </p:oleObj>
              </mc:Choice>
              <mc:Fallback>
                <p:oleObj name="Диаграмма" r:id="rId6" imgW="11763331" imgH="11763238" progId="MSGraph.Chart.8">
                  <p:embed followColorScheme="full"/>
                  <p:pic>
                    <p:nvPicPr>
                      <p:cNvPr id="410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4388" y="2363788"/>
                        <a:ext cx="3425825" cy="342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30142464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1063229"/>
            <a:ext cx="6400800" cy="857250"/>
          </a:xfrm>
        </p:spPr>
        <p:txBody>
          <a:bodyPr/>
          <a:lstStyle/>
          <a:p>
            <a:pPr algn="l" eaLnBrk="1" hangingPunct="1"/>
            <a:r>
              <a:rPr lang="uk-UA" altLang="uk-UA" sz="2400" b="1" dirty="0">
                <a:latin typeface="Times New Roman" panose="02020603050405020304" pitchFamily="18" charset="0"/>
              </a:rPr>
              <a:t>         Підсумки адаптації учнів 5-х класів</a:t>
            </a:r>
            <a:br>
              <a:rPr lang="uk-UA" altLang="uk-UA" sz="3000" b="1" dirty="0">
                <a:latin typeface="Times New Roman" panose="02020603050405020304" pitchFamily="18" charset="0"/>
              </a:rPr>
            </a:br>
            <a:r>
              <a:rPr lang="uk-UA" altLang="uk-UA" sz="3000" b="1" dirty="0">
                <a:latin typeface="Times New Roman" panose="02020603050405020304" pitchFamily="18" charset="0"/>
              </a:rPr>
              <a:t>                      Математика</a:t>
            </a:r>
            <a:br>
              <a:rPr lang="uk-UA" altLang="uk-UA" sz="2400" b="1" dirty="0">
                <a:latin typeface="Times New Roman" panose="02020603050405020304" pitchFamily="18" charset="0"/>
              </a:rPr>
            </a:br>
            <a:r>
              <a:rPr lang="uk-UA" altLang="uk-UA" sz="2400" b="1" dirty="0">
                <a:latin typeface="Times New Roman" panose="02020603050405020304" pitchFamily="18" charset="0"/>
              </a:rPr>
              <a:t>           </a:t>
            </a:r>
            <a:r>
              <a:rPr lang="uk-UA" altLang="uk-UA" sz="2700" b="1" dirty="0">
                <a:latin typeface="Times New Roman" panose="02020603050405020304" pitchFamily="18" charset="0"/>
              </a:rPr>
              <a:t>5-А                   5-Б                      5-В</a:t>
            </a:r>
            <a:endParaRPr lang="ru-RU" altLang="uk-UA" sz="24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609600" y="2497930"/>
          <a:ext cx="4339389" cy="3694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2" imgW="11739407" imgH="11739376" progId="MSGraph.Chart.8">
                  <p:embed followColorScheme="full"/>
                </p:oleObj>
              </mc:Choice>
              <mc:Fallback>
                <p:oleObj name="Диаграмма" r:id="rId2" imgW="11739407" imgH="11739376" progId="MSGraph.Chart.8">
                  <p:embed followColorScheme="full"/>
                  <p:pic>
                    <p:nvPicPr>
                      <p:cNvPr id="40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497930"/>
                        <a:ext cx="4339389" cy="3694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581400" y="2517775"/>
          <a:ext cx="3608388" cy="360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4" imgW="14715992" imgH="14716243" progId="MSGraph.Chart.8">
                  <p:embed followColorScheme="full"/>
                </p:oleObj>
              </mc:Choice>
              <mc:Fallback>
                <p:oleObj name="Диаграмма" r:id="rId4" imgW="14715992" imgH="14716243" progId="MSGraph.Chart.8">
                  <p:embed followColorScheme="full"/>
                  <p:pic>
                    <p:nvPicPr>
                      <p:cNvPr id="409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517775"/>
                        <a:ext cx="3608388" cy="3608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6115050" y="2517775"/>
          <a:ext cx="3654425" cy="365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6" imgW="14751611" imgH="14751770" progId="MSGraph.Chart.8">
                  <p:embed followColorScheme="full"/>
                </p:oleObj>
              </mc:Choice>
              <mc:Fallback>
                <p:oleObj name="Диаграмма" r:id="rId6" imgW="14751611" imgH="14751770" progId="MSGraph.Chart.8">
                  <p:embed followColorScheme="full"/>
                  <p:pic>
                    <p:nvPicPr>
                      <p:cNvPr id="410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5050" y="2517775"/>
                        <a:ext cx="3654425" cy="365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83355367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1063229"/>
            <a:ext cx="6400800" cy="857250"/>
          </a:xfrm>
        </p:spPr>
        <p:txBody>
          <a:bodyPr/>
          <a:lstStyle/>
          <a:p>
            <a:pPr algn="l" eaLnBrk="1" hangingPunct="1"/>
            <a:r>
              <a:rPr lang="uk-UA" altLang="uk-UA" sz="2400" b="1" dirty="0">
                <a:latin typeface="Times New Roman" panose="02020603050405020304" pitchFamily="18" charset="0"/>
              </a:rPr>
              <a:t>         Підсумки адаптації учнів 5-х класів</a:t>
            </a:r>
            <a:br>
              <a:rPr lang="uk-UA" altLang="uk-UA" sz="3000" b="1" dirty="0">
                <a:latin typeface="Times New Roman" panose="02020603050405020304" pitchFamily="18" charset="0"/>
              </a:rPr>
            </a:br>
            <a:r>
              <a:rPr lang="uk-UA" altLang="uk-UA" sz="3000" b="1" dirty="0">
                <a:latin typeface="Times New Roman" panose="02020603050405020304" pitchFamily="18" charset="0"/>
              </a:rPr>
              <a:t>                     Англійська мова</a:t>
            </a:r>
            <a:br>
              <a:rPr lang="uk-UA" altLang="uk-UA" sz="2400" b="1" dirty="0">
                <a:latin typeface="Times New Roman" panose="02020603050405020304" pitchFamily="18" charset="0"/>
              </a:rPr>
            </a:br>
            <a:r>
              <a:rPr lang="uk-UA" altLang="uk-UA" sz="2400" b="1" dirty="0">
                <a:latin typeface="Times New Roman" panose="02020603050405020304" pitchFamily="18" charset="0"/>
              </a:rPr>
              <a:t>           </a:t>
            </a:r>
            <a:r>
              <a:rPr lang="uk-UA" altLang="uk-UA" sz="2700" b="1" dirty="0">
                <a:latin typeface="Times New Roman" panose="02020603050405020304" pitchFamily="18" charset="0"/>
              </a:rPr>
              <a:t>5-А                   5-Б                      5-В</a:t>
            </a:r>
            <a:endParaRPr lang="ru-RU" altLang="uk-UA" sz="24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4098" name="Object 3"/>
          <p:cNvGraphicFramePr>
            <a:graphicFrameLocks noGrp="1" noChangeAspect="1"/>
          </p:cNvGraphicFramePr>
          <p:nvPr>
            <p:ph sz="half" idx="1"/>
          </p:nvPr>
        </p:nvGraphicFramePr>
        <p:xfrm>
          <a:off x="685800" y="2245517"/>
          <a:ext cx="3608388" cy="3608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2" imgW="11775027" imgH="11775433" progId="MSGraph.Chart.8">
                  <p:embed followColorScheme="full"/>
                </p:oleObj>
              </mc:Choice>
              <mc:Fallback>
                <p:oleObj name="Диаграмма" r:id="rId2" imgW="11775027" imgH="11775433" progId="MSGraph.Chart.8">
                  <p:embed followColorScheme="full"/>
                  <p:pic>
                    <p:nvPicPr>
                      <p:cNvPr id="40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245517"/>
                        <a:ext cx="3608388" cy="36083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2895600" y="2336800"/>
          <a:ext cx="5257799" cy="3336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4" imgW="11787254" imgH="11787099" progId="MSGraph.Chart.8">
                  <p:embed followColorScheme="full"/>
                </p:oleObj>
              </mc:Choice>
              <mc:Fallback>
                <p:oleObj name="Диаграмма" r:id="rId4" imgW="11787254" imgH="11787099" progId="MSGraph.Chart.8">
                  <p:embed followColorScheme="full"/>
                  <p:pic>
                    <p:nvPicPr>
                      <p:cNvPr id="409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336800"/>
                        <a:ext cx="5257799" cy="3336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5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5867400" y="2336800"/>
          <a:ext cx="3425825" cy="342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6" imgW="11739407" imgH="11739376" progId="MSGraph.Chart.8">
                  <p:embed followColorScheme="full"/>
                </p:oleObj>
              </mc:Choice>
              <mc:Fallback>
                <p:oleObj name="Диаграмма" r:id="rId6" imgW="11739407" imgH="11739376" progId="MSGraph.Chart.8">
                  <p:embed followColorScheme="full"/>
                  <p:pic>
                    <p:nvPicPr>
                      <p:cNvPr id="410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2336800"/>
                        <a:ext cx="3425825" cy="342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67075607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304800"/>
            <a:ext cx="8601075" cy="857250"/>
          </a:xfrm>
        </p:spPr>
        <p:txBody>
          <a:bodyPr/>
          <a:lstStyle/>
          <a:p>
            <a:pPr eaLnBrk="1" hangingPunct="1"/>
            <a:r>
              <a:rPr lang="uk-UA" altLang="uk-UA" sz="3000" b="1" dirty="0">
                <a:latin typeface="Times New Roman" panose="02020603050405020304" pitchFamily="18" charset="0"/>
              </a:rPr>
              <a:t>Узагальнені результати успішності 5-х класів</a:t>
            </a:r>
            <a:endParaRPr lang="ru-RU" altLang="uk-UA" sz="3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248205944"/>
              </p:ext>
            </p:extLst>
          </p:nvPr>
        </p:nvGraphicFramePr>
        <p:xfrm>
          <a:off x="1447800" y="1295400"/>
          <a:ext cx="11113578" cy="87513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3" imgW="107270816" imgH="107270491" progId="MSGraph.Chart.8">
                  <p:embed followColorScheme="full"/>
                </p:oleObj>
              </mc:Choice>
              <mc:Fallback>
                <p:oleObj name="Диаграмма" r:id="rId3" imgW="107270816" imgH="107270491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295400"/>
                        <a:ext cx="11113578" cy="875137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9149139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4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0070" y="1371601"/>
            <a:ext cx="6858000" cy="1219200"/>
          </a:xfrm>
        </p:spPr>
        <p:txBody>
          <a:bodyPr>
            <a:normAutofit fontScale="90000"/>
          </a:bodyPr>
          <a:lstStyle/>
          <a:p>
            <a:br>
              <a:rPr lang="uk-UA" dirty="0"/>
            </a:br>
            <a:r>
              <a:rPr lang="ru-RU" dirty="0"/>
              <a:t> </a:t>
            </a: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sz="6700" i="1" dirty="0">
                <a:solidFill>
                  <a:srgbClr val="7030A0"/>
                </a:solidFill>
                <a:latin typeface="Arial Black" panose="020B0A04020102020204" pitchFamily="34" charset="0"/>
              </a:rPr>
              <a:t>Робота з </a:t>
            </a:r>
            <a:r>
              <a:rPr lang="ru-RU" sz="6700" i="1" dirty="0" err="1">
                <a:solidFill>
                  <a:srgbClr val="7030A0"/>
                </a:solidFill>
                <a:latin typeface="Arial Black" panose="020B0A04020102020204" pitchFamily="34" charset="0"/>
              </a:rPr>
              <a:t>обдарованими</a:t>
            </a:r>
            <a:r>
              <a:rPr lang="ru-RU" sz="6700" i="1" dirty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r>
              <a:rPr lang="ru-RU" sz="6700" i="1" dirty="0" err="1">
                <a:solidFill>
                  <a:srgbClr val="7030A0"/>
                </a:solidFill>
                <a:latin typeface="Arial Black" panose="020B0A04020102020204" pitchFamily="34" charset="0"/>
              </a:rPr>
              <a:t>учнями</a:t>
            </a:r>
            <a:r>
              <a:rPr lang="ru-RU" sz="6700" i="1" dirty="0">
                <a:solidFill>
                  <a:srgbClr val="7030A0"/>
                </a:solidFill>
                <a:latin typeface="Arial Black" panose="020B0A04020102020204" pitchFamily="34" charset="0"/>
              </a:rPr>
              <a:t> </a:t>
            </a:r>
            <a:endParaRPr lang="uk-UA" sz="6700" i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20823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/>
              <a:t>Переможці І (районного) етапу Всеукраїнських учнівських олімпіад з навчальних предметів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76084289"/>
              </p:ext>
            </p:extLst>
          </p:nvPr>
        </p:nvGraphicFramePr>
        <p:xfrm>
          <a:off x="533400" y="1770894"/>
          <a:ext cx="7619999" cy="4715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38057">
                  <a:extLst>
                    <a:ext uri="{9D8B030D-6E8A-4147-A177-3AD203B41FA5}">
                      <a16:colId xmlns:a16="http://schemas.microsoft.com/office/drawing/2014/main" val="1328663959"/>
                    </a:ext>
                  </a:extLst>
                </a:gridCol>
                <a:gridCol w="1989181">
                  <a:extLst>
                    <a:ext uri="{9D8B030D-6E8A-4147-A177-3AD203B41FA5}">
                      <a16:colId xmlns:a16="http://schemas.microsoft.com/office/drawing/2014/main" val="3100215113"/>
                    </a:ext>
                  </a:extLst>
                </a:gridCol>
                <a:gridCol w="1988402">
                  <a:extLst>
                    <a:ext uri="{9D8B030D-6E8A-4147-A177-3AD203B41FA5}">
                      <a16:colId xmlns:a16="http://schemas.microsoft.com/office/drawing/2014/main" val="2943643889"/>
                    </a:ext>
                  </a:extLst>
                </a:gridCol>
                <a:gridCol w="774003">
                  <a:extLst>
                    <a:ext uri="{9D8B030D-6E8A-4147-A177-3AD203B41FA5}">
                      <a16:colId xmlns:a16="http://schemas.microsoft.com/office/drawing/2014/main" val="2392528946"/>
                    </a:ext>
                  </a:extLst>
                </a:gridCol>
                <a:gridCol w="2430356">
                  <a:extLst>
                    <a:ext uri="{9D8B030D-6E8A-4147-A177-3AD203B41FA5}">
                      <a16:colId xmlns:a16="http://schemas.microsoft.com/office/drawing/2014/main" val="1790984987"/>
                    </a:ext>
                  </a:extLst>
                </a:gridCol>
              </a:tblGrid>
              <a:tr h="54543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№ з/п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ПІБ учня/учениці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Предмет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Клас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Досягнення (зазначити рівень і місце)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3674196412"/>
                  </a:ext>
                </a:extLst>
              </a:tr>
              <a:tr h="35245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Борода Валерія Русланівна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Англійська мова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Диплом І ступеня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61440119"/>
                  </a:ext>
                </a:extLst>
              </a:tr>
              <a:tr h="35245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2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Подиман Дмитро Олександрович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Англійська мова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Диплом І ступеня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3340972041"/>
                  </a:ext>
                </a:extLst>
              </a:tr>
              <a:tr h="35245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3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Сошко Оксана Ігорівна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Англійська мова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Диплом І ступеня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917148288"/>
                  </a:ext>
                </a:extLst>
              </a:tr>
              <a:tr h="35245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4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Яківець Віталіна Михайлівна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Біологія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Диплом І ступеня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4232225971"/>
                  </a:ext>
                </a:extLst>
              </a:tr>
              <a:tr h="35245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5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Шакун Таісія Вікторівна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Біологія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8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Диплом ІІІ ступеня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186374663"/>
                  </a:ext>
                </a:extLst>
              </a:tr>
              <a:tr h="35245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6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Красота Макар Ігорович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Інформатика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Диплом ІІІ ступеня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3563015677"/>
                  </a:ext>
                </a:extLst>
              </a:tr>
              <a:tr h="35245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7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Гуменюк Іван Ігорович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Історія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Диплом ІІІ ступеня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3936264131"/>
                  </a:ext>
                </a:extLst>
              </a:tr>
              <a:tr h="545430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8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Прянічнікова Анна Володимирівна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Історія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Диплом ІІІ ступеня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460213299"/>
                  </a:ext>
                </a:extLst>
              </a:tr>
              <a:tr h="352456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Яківець Віталіна Михайлівна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Історія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9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Диплом ІІІ ступеня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3840846849"/>
                  </a:ext>
                </a:extLst>
              </a:tr>
              <a:tr h="37364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10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Безшкура Софія Олександрівна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Історія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Диплом ІІ ступеня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3147140702"/>
                  </a:ext>
                </a:extLst>
              </a:tr>
              <a:tr h="37364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Гуменюк Поліна Ігорівна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Історія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>
                          <a:effectLst/>
                        </a:rPr>
                        <a:t>11</a:t>
                      </a:r>
                      <a:endParaRPr lang="uk-UA" sz="1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200" dirty="0">
                          <a:effectLst/>
                        </a:rPr>
                        <a:t>Диплом ІІ ступеня</a:t>
                      </a:r>
                      <a:endParaRPr lang="uk-UA" sz="1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9425" marR="59425" marT="0" marB="0"/>
                </a:tc>
                <a:extLst>
                  <a:ext uri="{0D108BD9-81ED-4DB2-BD59-A6C34878D82A}">
                    <a16:rowId xmlns:a16="http://schemas.microsoft.com/office/drawing/2014/main" val="10144634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164352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457200" y="274637"/>
            <a:ext cx="8229600" cy="45719"/>
          </a:xfrm>
        </p:spPr>
        <p:txBody>
          <a:bodyPr/>
          <a:lstStyle/>
          <a:p>
            <a:pPr algn="ctr"/>
            <a:endParaRPr lang="uk-UA" altLang="uk-UA" b="1" dirty="0"/>
          </a:p>
        </p:txBody>
      </p:sp>
      <p:sp>
        <p:nvSpPr>
          <p:cNvPr id="19459" name="Объект 2"/>
          <p:cNvSpPr>
            <a:spLocks noGrp="1"/>
          </p:cNvSpPr>
          <p:nvPr>
            <p:ph idx="1"/>
          </p:nvPr>
        </p:nvSpPr>
        <p:spPr>
          <a:xfrm>
            <a:off x="800100" y="1828800"/>
            <a:ext cx="7886700" cy="2667001"/>
          </a:xfrm>
        </p:spPr>
        <p:txBody>
          <a:bodyPr>
            <a:normAutofit/>
          </a:bodyPr>
          <a:lstStyle/>
          <a:p>
            <a:endParaRPr lang="uk-UA" altLang="uk-UA" dirty="0"/>
          </a:p>
          <a:p>
            <a:endParaRPr lang="uk-UA" altLang="uk-UA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6385421"/>
              </p:ext>
            </p:extLst>
          </p:nvPr>
        </p:nvGraphicFramePr>
        <p:xfrm>
          <a:off x="457199" y="609601"/>
          <a:ext cx="7924800" cy="31242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5719">
                  <a:extLst>
                    <a:ext uri="{9D8B030D-6E8A-4147-A177-3AD203B41FA5}">
                      <a16:colId xmlns:a16="http://schemas.microsoft.com/office/drawing/2014/main" val="2211363970"/>
                    </a:ext>
                  </a:extLst>
                </a:gridCol>
                <a:gridCol w="2296432">
                  <a:extLst>
                    <a:ext uri="{9D8B030D-6E8A-4147-A177-3AD203B41FA5}">
                      <a16:colId xmlns:a16="http://schemas.microsoft.com/office/drawing/2014/main" val="2525806709"/>
                    </a:ext>
                  </a:extLst>
                </a:gridCol>
                <a:gridCol w="1839092">
                  <a:extLst>
                    <a:ext uri="{9D8B030D-6E8A-4147-A177-3AD203B41FA5}">
                      <a16:colId xmlns:a16="http://schemas.microsoft.com/office/drawing/2014/main" val="3867054806"/>
                    </a:ext>
                  </a:extLst>
                </a:gridCol>
                <a:gridCol w="805211">
                  <a:extLst>
                    <a:ext uri="{9D8B030D-6E8A-4147-A177-3AD203B41FA5}">
                      <a16:colId xmlns:a16="http://schemas.microsoft.com/office/drawing/2014/main" val="3940625574"/>
                    </a:ext>
                  </a:extLst>
                </a:gridCol>
                <a:gridCol w="2528346">
                  <a:extLst>
                    <a:ext uri="{9D8B030D-6E8A-4147-A177-3AD203B41FA5}">
                      <a16:colId xmlns:a16="http://schemas.microsoft.com/office/drawing/2014/main" val="2718807326"/>
                    </a:ext>
                  </a:extLst>
                </a:gridCol>
              </a:tblGrid>
              <a:tr h="712218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з/п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ПІБ учня/учениці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Предмет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Клас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Досягнення (зазначити рівень і місце)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63034544"/>
                  </a:ext>
                </a:extLst>
              </a:tr>
              <a:tr h="35610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Шакун Таісія Вікторівна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Українська мова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8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Диплом ІІ ступеня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89595983"/>
                  </a:ext>
                </a:extLst>
              </a:tr>
              <a:tr h="712218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Прянічнікова Анна Володимирівна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Українська мова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Диплом ІІ ступеня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05175825"/>
                  </a:ext>
                </a:extLst>
              </a:tr>
              <a:tr h="671828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14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Прянічніков Артемій Володимирович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Математика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6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Диплом ІІІ ступеня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81301387"/>
                  </a:ext>
                </a:extLst>
              </a:tr>
              <a:tr h="671828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15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Яківець Віталіна Михайлівна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Математика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Диплом ІІ ступеня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25308739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4971539"/>
              </p:ext>
            </p:extLst>
          </p:nvPr>
        </p:nvGraphicFramePr>
        <p:xfrm>
          <a:off x="457198" y="4023046"/>
          <a:ext cx="7904208" cy="253908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54535">
                  <a:extLst>
                    <a:ext uri="{9D8B030D-6E8A-4147-A177-3AD203B41FA5}">
                      <a16:colId xmlns:a16="http://schemas.microsoft.com/office/drawing/2014/main" val="1055520182"/>
                    </a:ext>
                  </a:extLst>
                </a:gridCol>
                <a:gridCol w="2290465">
                  <a:extLst>
                    <a:ext uri="{9D8B030D-6E8A-4147-A177-3AD203B41FA5}">
                      <a16:colId xmlns:a16="http://schemas.microsoft.com/office/drawing/2014/main" val="565065275"/>
                    </a:ext>
                  </a:extLst>
                </a:gridCol>
                <a:gridCol w="1834312">
                  <a:extLst>
                    <a:ext uri="{9D8B030D-6E8A-4147-A177-3AD203B41FA5}">
                      <a16:colId xmlns:a16="http://schemas.microsoft.com/office/drawing/2014/main" val="2263111459"/>
                    </a:ext>
                  </a:extLst>
                </a:gridCol>
                <a:gridCol w="803120">
                  <a:extLst>
                    <a:ext uri="{9D8B030D-6E8A-4147-A177-3AD203B41FA5}">
                      <a16:colId xmlns:a16="http://schemas.microsoft.com/office/drawing/2014/main" val="555749822"/>
                    </a:ext>
                  </a:extLst>
                </a:gridCol>
                <a:gridCol w="2521776">
                  <a:extLst>
                    <a:ext uri="{9D8B030D-6E8A-4147-A177-3AD203B41FA5}">
                      <a16:colId xmlns:a16="http://schemas.microsoft.com/office/drawing/2014/main" val="2471038462"/>
                    </a:ext>
                  </a:extLst>
                </a:gridCol>
              </a:tblGrid>
              <a:tr h="647200">
                <a:tc gridSpan="5"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Переможці ІІ (міського) етапу Всеукраїнських учнівських олімпіад з навчальних предметів</a:t>
                      </a:r>
                      <a:endParaRPr lang="uk-UA" sz="110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 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uk-U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6910436"/>
                  </a:ext>
                </a:extLst>
              </a:tr>
              <a:tr h="542283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№ з/п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ПІБ учня/учениці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Предмет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Клас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Досягнення (зазначити рівень і місце)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31961722"/>
                  </a:ext>
                </a:extLst>
              </a:tr>
              <a:tr h="358547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1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Подиман Дмитро Олександрович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Англійська мова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11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Диплом ІІІ ступеня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87000545"/>
                  </a:ext>
                </a:extLst>
              </a:tr>
              <a:tr h="34663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2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Яківець Віталіна Михайлівна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Біологія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Диплом ІІІ ступеня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00614703"/>
                  </a:ext>
                </a:extLst>
              </a:tr>
              <a:tr h="346631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3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Красота Макар Ігорович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Інформатика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>
                          <a:effectLst/>
                        </a:rPr>
                        <a:t>9</a:t>
                      </a:r>
                      <a:endParaRPr lang="uk-UA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uk-UA" sz="1400" dirty="0">
                          <a:effectLst/>
                        </a:rPr>
                        <a:t>Диплом ІІІ ступеня</a:t>
                      </a:r>
                      <a:endParaRPr lang="uk-UA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08606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7492695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Grp="1" noChangeAspect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4094320184"/>
              </p:ext>
            </p:extLst>
          </p:nvPr>
        </p:nvGraphicFramePr>
        <p:xfrm>
          <a:off x="838200" y="1369899"/>
          <a:ext cx="11589872" cy="7700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2" imgW="107156516" imgH="107156428" progId="MSGraph.Chart.8">
                  <p:embed followColorScheme="full"/>
                </p:oleObj>
              </mc:Choice>
              <mc:Fallback>
                <p:oleObj name="Диаграмма" r:id="rId2" imgW="107156516" imgH="107156428" progId="MSGraph.Chart.8">
                  <p:embed followColorScheme="full"/>
                  <p:pic>
                    <p:nvPicPr>
                      <p:cNvPr id="10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8200" y="1369899"/>
                        <a:ext cx="11589872" cy="7700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1063625"/>
            <a:ext cx="8229600" cy="639763"/>
          </a:xfrm>
        </p:spPr>
        <p:txBody>
          <a:bodyPr/>
          <a:lstStyle/>
          <a:p>
            <a:pPr eaLnBrk="1" hangingPunct="1"/>
            <a:r>
              <a:rPr lang="uk-UA" altLang="uk-UA" sz="3200" b="1" i="1" dirty="0">
                <a:latin typeface="Bookman Old Style" panose="02050604050505020204" pitchFamily="18" charset="0"/>
              </a:rPr>
              <a:t>Динаміка зміни кількості </a:t>
            </a:r>
            <a:br>
              <a:rPr lang="uk-UA" altLang="uk-UA" sz="3200" b="1" i="1" dirty="0">
                <a:latin typeface="Bookman Old Style" panose="02050604050505020204" pitchFamily="18" charset="0"/>
              </a:rPr>
            </a:br>
            <a:r>
              <a:rPr lang="uk-UA" altLang="uk-UA" sz="3200" b="1" i="1" dirty="0">
                <a:latin typeface="Bookman Old Style" panose="02050604050505020204" pitchFamily="18" charset="0"/>
              </a:rPr>
              <a:t>учнів школи за 5 років</a:t>
            </a:r>
            <a:endParaRPr lang="ru-RU" altLang="uk-UA" sz="3200" b="1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689970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/>
            <a:r>
              <a:rPr lang="uk-UA" altLang="uk-UA" sz="3200" b="1" i="1" dirty="0">
                <a:latin typeface="Bookman Old Style" panose="02050604050505020204" pitchFamily="18" charset="0"/>
              </a:rPr>
              <a:t>Динаміка успішності учнів школи за 5 років</a:t>
            </a:r>
            <a:endParaRPr lang="ru-RU" altLang="uk-UA" sz="3200" b="1" i="1" dirty="0">
              <a:latin typeface="Bookman Old Style" panose="02050604050505020204" pitchFamily="18" charset="0"/>
            </a:endParaRPr>
          </a:p>
        </p:txBody>
      </p:sp>
      <p:graphicFrame>
        <p:nvGraphicFramePr>
          <p:cNvPr id="2050" name="Object 3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2011345710"/>
              </p:ext>
            </p:extLst>
          </p:nvPr>
        </p:nvGraphicFramePr>
        <p:xfrm>
          <a:off x="990600" y="1219200"/>
          <a:ext cx="10393363" cy="8107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2" imgW="71366262" imgH="71366196" progId="MSGraph.Chart.8">
                  <p:embed followColorScheme="full"/>
                </p:oleObj>
              </mc:Choice>
              <mc:Fallback>
                <p:oleObj name="Диаграмма" r:id="rId2" imgW="71366262" imgH="71366196" progId="MSGraph.Chart.8">
                  <p:embed followColorScheme="full"/>
                  <p:pic>
                    <p:nvPicPr>
                      <p:cNvPr id="205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219200"/>
                        <a:ext cx="10393363" cy="8107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51906916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1701189" y="342528"/>
            <a:ext cx="5468164" cy="79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uk-UA" altLang="uk-UA" sz="1350" dirty="0">
                <a:solidFill>
                  <a:srgbClr val="000000"/>
                </a:solidFill>
                <a:cs typeface="Times New Roman" panose="02020603050405020304" pitchFamily="18" charset="0"/>
              </a:rPr>
              <a:t> </a:t>
            </a:r>
            <a:r>
              <a:rPr lang="uk-UA" altLang="uk-UA" sz="1600" b="1" dirty="0">
                <a:solidFill>
                  <a:srgbClr val="FF3300"/>
                </a:solidFill>
                <a:latin typeface="Bookman Old Style" panose="02050604050505020204" pitchFamily="18" charset="0"/>
              </a:rPr>
              <a:t>У</a:t>
            </a:r>
            <a:r>
              <a:rPr lang="uk-UA" altLang="uk-UA" sz="1600" b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спішність та рух учнів</a:t>
            </a:r>
            <a:r>
              <a:rPr lang="uk-UA" altLang="uk-UA" sz="1600" b="1" dirty="0">
                <a:solidFill>
                  <a:srgbClr val="FF3300"/>
                </a:solidFill>
                <a:latin typeface="Bookman Old Style" panose="02050604050505020204" pitchFamily="18" charset="0"/>
              </a:rPr>
              <a:t> СШ №313</a:t>
            </a:r>
            <a:endParaRPr lang="ru-RU" altLang="uk-UA" sz="1600" b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r>
              <a:rPr lang="ru-RU" altLang="uk-UA" sz="1600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за </a:t>
            </a:r>
            <a:r>
              <a:rPr lang="ru-RU" altLang="uk-UA" sz="1600" b="1" i="1" dirty="0" err="1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підсумками</a:t>
            </a:r>
            <a:r>
              <a:rPr lang="ru-RU" altLang="uk-UA" sz="1600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</a:t>
            </a:r>
            <a:r>
              <a:rPr lang="uk-UA" altLang="uk-UA" sz="1600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2025 - 2026 </a:t>
            </a:r>
            <a:r>
              <a:rPr lang="ru-RU" altLang="uk-UA" sz="1600" b="1" i="1" dirty="0">
                <a:solidFill>
                  <a:srgbClr val="FF3300"/>
                </a:solidFill>
                <a:latin typeface="Bookman Old Style" panose="02050604050505020204" pitchFamily="18" charset="0"/>
                <a:cs typeface="Times New Roman" panose="02020603050405020304" pitchFamily="18" charset="0"/>
              </a:rPr>
              <a:t> навчального року</a:t>
            </a:r>
            <a:endParaRPr lang="ru-RU" altLang="uk-UA" sz="1600" b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  <a:p>
            <a:pPr algn="ctr" defTabSz="685800" fontAlgn="base">
              <a:spcBef>
                <a:spcPct val="0"/>
              </a:spcBef>
              <a:spcAft>
                <a:spcPct val="0"/>
              </a:spcAft>
            </a:pPr>
            <a:endParaRPr lang="ru-RU" altLang="uk-UA" sz="1350" b="1" dirty="0">
              <a:solidFill>
                <a:srgbClr val="FF3300"/>
              </a:solidFill>
              <a:latin typeface="Bookman Old Style" panose="02050604050505020204" pitchFamily="18" charset="0"/>
            </a:endParaRPr>
          </a:p>
        </p:txBody>
      </p:sp>
      <p:graphicFrame>
        <p:nvGraphicFramePr>
          <p:cNvPr id="10443" name="Group 20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641530"/>
              </p:ext>
            </p:extLst>
          </p:nvPr>
        </p:nvGraphicFramePr>
        <p:xfrm>
          <a:off x="381002" y="1096579"/>
          <a:ext cx="8624637" cy="5380421"/>
        </p:xfrm>
        <a:graphic>
          <a:graphicData uri="http://schemas.openxmlformats.org/drawingml/2006/table">
            <a:tbl>
              <a:tblPr/>
              <a:tblGrid>
                <a:gridCol w="48629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92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252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25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2694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220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2694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2529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25297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2365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530797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60168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36837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875322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</a:tblGrid>
              <a:tr h="252824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kumimoji="0" lang="ru-RU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ЗМІСТ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КЛАСИ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28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83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учнів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початок  І</a:t>
                      </a: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 семестру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67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66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85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73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72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82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88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78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63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79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834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5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Вибуло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</a:t>
                      </a: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ІІ семестр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17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95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Прибуло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за ІІ семестр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985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Всього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учнів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</a:t>
                      </a: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кінець</a:t>
                      </a: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ІІ семестру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66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64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77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85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69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89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77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63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821</a:t>
                      </a: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5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Рівень навчальних досягнень </a:t>
                      </a:r>
                      <a:endParaRPr kumimoji="0" 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1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0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T="45723" marB="45723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9708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5.1.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високий (12-10б.)</a:t>
                      </a:r>
                      <a:endParaRPr kumimoji="0" 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8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9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44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917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5.2.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достатній (7-12б.)</a:t>
                      </a:r>
                      <a:endParaRPr kumimoji="0" 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35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27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25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174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95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5.3.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середній</a:t>
                      </a: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(4-12б.)</a:t>
                      </a: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29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46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37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33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245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57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5.4.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початковий (1-12б.)</a:t>
                      </a:r>
                      <a:endParaRPr kumimoji="0" 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8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13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11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66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22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Якість навчання(%)</a:t>
                      </a:r>
                      <a:endParaRPr kumimoji="0" lang="ru-RU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8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59%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41%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35%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42%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38%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38%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38%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41%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954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kumimoji="0" lang="ru-RU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Початковий рівень (%)</a:t>
                      </a: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uk-UA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</a:endParaRP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18%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15%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7%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14%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uk-UA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10%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13%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9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</a:rPr>
                        <a:t>12%</a:t>
                      </a:r>
                    </a:p>
                  </a:txBody>
                  <a:tcPr marL="68580" marR="68580" marT="34292" marB="34292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92792544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uk-UA" sz="3000" b="1" dirty="0">
                <a:latin typeface="Times New Roman" panose="02020603050405020304" pitchFamily="18" charset="0"/>
              </a:rPr>
              <a:t>Узагальнені результати успішності 9-х класів</a:t>
            </a:r>
            <a:endParaRPr lang="ru-RU" altLang="uk-UA" sz="3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529164259"/>
              </p:ext>
            </p:extLst>
          </p:nvPr>
        </p:nvGraphicFramePr>
        <p:xfrm>
          <a:off x="990600" y="1417638"/>
          <a:ext cx="11155363" cy="7650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2" imgW="89582492" imgH="89582714" progId="MSGraph.Chart.8">
                  <p:embed followColorScheme="full"/>
                </p:oleObj>
              </mc:Choice>
              <mc:Fallback>
                <p:oleObj name="Диаграмма" r:id="rId2" imgW="89582492" imgH="89582714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417638"/>
                        <a:ext cx="11155363" cy="7650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839168834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58200" cy="1143000"/>
          </a:xfrm>
        </p:spPr>
        <p:txBody>
          <a:bodyPr/>
          <a:lstStyle/>
          <a:p>
            <a:pPr eaLnBrk="1" hangingPunct="1"/>
            <a:r>
              <a:rPr lang="uk-UA" altLang="uk-UA" sz="3000" b="1" dirty="0">
                <a:latin typeface="Times New Roman" panose="02020603050405020304" pitchFamily="18" charset="0"/>
              </a:rPr>
              <a:t>Узагальнені результати успішності 10-х класів</a:t>
            </a:r>
            <a:endParaRPr lang="ru-RU" altLang="uk-UA" sz="3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3254201360"/>
              </p:ext>
            </p:extLst>
          </p:nvPr>
        </p:nvGraphicFramePr>
        <p:xfrm>
          <a:off x="914400" y="1752600"/>
          <a:ext cx="11993563" cy="7421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2" imgW="107499416" imgH="107499150" progId="MSGraph.Chart.8">
                  <p:embed followColorScheme="full"/>
                </p:oleObj>
              </mc:Choice>
              <mc:Fallback>
                <p:oleObj name="Диаграмма" r:id="rId2" imgW="107499416" imgH="107499150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1752600"/>
                        <a:ext cx="11993563" cy="7421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46166069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uk-UA" altLang="uk-UA" sz="3000" b="1" dirty="0">
                <a:latin typeface="Times New Roman" panose="02020603050405020304" pitchFamily="18" charset="0"/>
              </a:rPr>
              <a:t>Узагальнені результати успішності 11-х класів</a:t>
            </a:r>
            <a:endParaRPr lang="ru-RU" altLang="uk-UA" sz="3000" b="1" dirty="0">
              <a:latin typeface="Times New Roman" panose="02020603050405020304" pitchFamily="18" charset="0"/>
            </a:endParaRPr>
          </a:p>
        </p:txBody>
      </p:sp>
      <p:graphicFrame>
        <p:nvGraphicFramePr>
          <p:cNvPr id="6146" name="Object 4"/>
          <p:cNvGraphicFramePr>
            <a:graphicFrameLocks noGrp="1" noChangeAspect="1"/>
          </p:cNvGraphicFramePr>
          <p:nvPr>
            <p:ph type="chart" idx="1"/>
            <p:extLst>
              <p:ext uri="{D42A27DB-BD31-4B8C-83A1-F6EECF244321}">
                <p14:modId xmlns:p14="http://schemas.microsoft.com/office/powerpoint/2010/main" val="1530458446"/>
              </p:ext>
            </p:extLst>
          </p:nvPr>
        </p:nvGraphicFramePr>
        <p:xfrm>
          <a:off x="990600" y="1295400"/>
          <a:ext cx="11612563" cy="7954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Диаграмма" r:id="rId2" imgW="302595162" imgH="302595037" progId="MSGraph.Chart.8">
                  <p:embed followColorScheme="full"/>
                </p:oleObj>
              </mc:Choice>
              <mc:Fallback>
                <p:oleObj name="Диаграмма" r:id="rId2" imgW="302595162" imgH="302595037" progId="MSGraph.Chart.8">
                  <p:embed followColorScheme="full"/>
                  <p:pic>
                    <p:nvPicPr>
                      <p:cNvPr id="6146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1295400"/>
                        <a:ext cx="11612563" cy="7954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75766173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90600" y="533400"/>
            <a:ext cx="6400800" cy="1130300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uk-UA" b="1" dirty="0">
                <a:latin typeface="Times New Roman" pitchFamily="18" charset="0"/>
              </a:rPr>
            </a:br>
            <a:br>
              <a:rPr lang="uk-UA" b="1" dirty="0">
                <a:latin typeface="Times New Roman" pitchFamily="18" charset="0"/>
              </a:rPr>
            </a:br>
            <a:br>
              <a:rPr lang="uk-UA" b="1" dirty="0">
                <a:latin typeface="Times New Roman" pitchFamily="18" charset="0"/>
              </a:rPr>
            </a:br>
            <a:br>
              <a:rPr lang="uk-UA" b="1" dirty="0">
                <a:latin typeface="Times New Roman" pitchFamily="18" charset="0"/>
              </a:rPr>
            </a:br>
            <a:br>
              <a:rPr lang="uk-UA" sz="405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</a:br>
            <a:br>
              <a:rPr lang="uk-UA" sz="405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</a:br>
            <a:br>
              <a:rPr lang="uk-UA" sz="405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</a:br>
            <a:br>
              <a:rPr lang="uk-UA" sz="405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</a:br>
            <a:br>
              <a:rPr lang="uk-UA" sz="405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</a:br>
            <a:br>
              <a:rPr lang="uk-UA" b="1" dirty="0">
                <a:latin typeface="Times New Roman" pitchFamily="18" charset="0"/>
              </a:rPr>
            </a:br>
            <a:endParaRPr lang="uk-UA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38200" y="381000"/>
            <a:ext cx="7772400" cy="43445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k-UA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 підсумками 2025 – 2026 навчального року:</a:t>
            </a:r>
            <a:endParaRPr lang="uk-UA" sz="1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нагороджено Похвальним листом «За  високі досягнення у навчанні» - 31 учень;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вручено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Свідоцтво про базову середню освіту з відзнако – 4 учня;</a:t>
            </a:r>
            <a:endParaRPr lang="uk-UA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Calibri" panose="020F0502020204030204" pitchFamily="34" charset="0"/>
              <a:buChar char="-"/>
            </a:pPr>
            <a:r>
              <a:rPr lang="uk-UA" sz="32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вручено</a:t>
            </a:r>
            <a:r>
              <a:rPr lang="uk-UA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Свідоцтво про повну загальну середню освіту – 9 учнів</a:t>
            </a:r>
            <a:r>
              <a:rPr lang="uk-UA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1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6180442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0250" y="1036204"/>
            <a:ext cx="6400800" cy="1130300"/>
          </a:xfrm>
        </p:spPr>
        <p:txBody>
          <a:bodyPr>
            <a:normAutofit fontScale="90000"/>
          </a:bodyPr>
          <a:lstStyle/>
          <a:p>
            <a:pPr>
              <a:defRPr/>
            </a:pPr>
            <a:br>
              <a:rPr lang="uk-UA" b="1" dirty="0">
                <a:latin typeface="Times New Roman" pitchFamily="18" charset="0"/>
              </a:rPr>
            </a:br>
            <a:br>
              <a:rPr lang="uk-UA" b="1" dirty="0">
                <a:latin typeface="Times New Roman" pitchFamily="18" charset="0"/>
              </a:rPr>
            </a:br>
            <a:br>
              <a:rPr lang="uk-UA" b="1" dirty="0">
                <a:latin typeface="Times New Roman" pitchFamily="18" charset="0"/>
              </a:rPr>
            </a:br>
            <a:br>
              <a:rPr lang="uk-UA" b="1" dirty="0">
                <a:latin typeface="Times New Roman" pitchFamily="18" charset="0"/>
              </a:rPr>
            </a:br>
            <a:br>
              <a:rPr lang="uk-UA" b="1" dirty="0">
                <a:latin typeface="Times New Roman" pitchFamily="18" charset="0"/>
              </a:rPr>
            </a:br>
            <a:r>
              <a:rPr lang="uk-UA" sz="405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Підсумки адаптації </a:t>
            </a:r>
            <a:br>
              <a:rPr lang="uk-UA" sz="405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</a:br>
            <a:r>
              <a:rPr lang="uk-UA" sz="4050" b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</a:rPr>
              <a:t>учнів 5-х класів до навчання в ОСНОВНІЙ школі</a:t>
            </a:r>
            <a:br>
              <a:rPr lang="uk-UA" b="1" dirty="0">
                <a:latin typeface="Times New Roman" pitchFamily="18" charset="0"/>
              </a:rPr>
            </a:br>
            <a:endParaRPr lang="uk-UA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1073" y="3085793"/>
            <a:ext cx="3420015" cy="2617668"/>
          </a:xfrm>
          <a:prstGeom prst="rect">
            <a:avLst/>
          </a:prstGeom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444397148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3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9CCFF"/>
      </a:accent1>
      <a:accent2>
        <a:srgbClr val="CCCC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B9B9E7"/>
      </a:accent6>
      <a:hlink>
        <a:srgbClr val="3333CC"/>
      </a:hlink>
      <a:folHlink>
        <a:srgbClr val="AF67FF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3769</TotalTime>
  <Words>630</Words>
  <Application>Microsoft Office PowerPoint</Application>
  <PresentationFormat>Екран (4:3)</PresentationFormat>
  <Paragraphs>261</Paragraphs>
  <Slides>16</Slides>
  <Notes>1</Notes>
  <HiddenSlides>0</HiddenSlides>
  <MMClips>0</MMClips>
  <ScaleCrop>false</ScaleCrop>
  <HeadingPairs>
    <vt:vector size="8" baseType="variant">
      <vt:variant>
        <vt:lpstr>Використані шрифти</vt:lpstr>
      </vt:variant>
      <vt:variant>
        <vt:i4>5</vt:i4>
      </vt:variant>
      <vt:variant>
        <vt:lpstr>Тема</vt:lpstr>
      </vt:variant>
      <vt:variant>
        <vt:i4>1</vt:i4>
      </vt:variant>
      <vt:variant>
        <vt:lpstr>Вбудовані сервери OLE</vt:lpstr>
      </vt:variant>
      <vt:variant>
        <vt:i4>1</vt:i4>
      </vt:variant>
      <vt:variant>
        <vt:lpstr>Заголовки слайдів</vt:lpstr>
      </vt:variant>
      <vt:variant>
        <vt:i4>16</vt:i4>
      </vt:variant>
    </vt:vector>
  </HeadingPairs>
  <TitlesOfParts>
    <vt:vector size="23" baseType="lpstr">
      <vt:lpstr>Arial</vt:lpstr>
      <vt:lpstr>Arial Black</vt:lpstr>
      <vt:lpstr>Bookman Old Style</vt:lpstr>
      <vt:lpstr>Calibri</vt:lpstr>
      <vt:lpstr>Times New Roman</vt:lpstr>
      <vt:lpstr>Оформление по умолчанию</vt:lpstr>
      <vt:lpstr>Диаграмма</vt:lpstr>
      <vt:lpstr>       Підсумки   2025-2026 навчального року</vt:lpstr>
      <vt:lpstr>Динаміка зміни кількості  учнів школи за 5 років</vt:lpstr>
      <vt:lpstr>Динаміка успішності учнів школи за 5 років</vt:lpstr>
      <vt:lpstr>Презентація PowerPoint</vt:lpstr>
      <vt:lpstr>Узагальнені результати успішності 9-х класів</vt:lpstr>
      <vt:lpstr>Узагальнені результати успішності 10-х класів</vt:lpstr>
      <vt:lpstr>Узагальнені результати успішності 11-х класів</vt:lpstr>
      <vt:lpstr>          </vt:lpstr>
      <vt:lpstr>     Підсумки адаптації  учнів 5-х класів до навчання в ОСНОВНІЙ школі </vt:lpstr>
      <vt:lpstr>         Підсумки адаптації учнів 5-х класів                    Українська мова            5-А                   5-Б                      5-В</vt:lpstr>
      <vt:lpstr>         Підсумки адаптації учнів 5-х класів                       Математика            5-А                   5-Б                      5-В</vt:lpstr>
      <vt:lpstr>         Підсумки адаптації учнів 5-х класів                      Англійська мова            5-А                   5-Б                      5-В</vt:lpstr>
      <vt:lpstr>Узагальнені результати успішності 5-х класів</vt:lpstr>
      <vt:lpstr>      Робота з обдарованими учнями </vt:lpstr>
      <vt:lpstr>Переможці І (районного) етапу Всеукраїнських учнівських олімпіад з навчальних предметів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user</cp:lastModifiedBy>
  <cp:revision>405</cp:revision>
  <dcterms:created xsi:type="dcterms:W3CDTF">2012-04-26T17:06:14Z</dcterms:created>
  <dcterms:modified xsi:type="dcterms:W3CDTF">2026-07-06T10:19:02Z</dcterms:modified>
</cp:coreProperties>
</file>