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76" r:id="rId2"/>
    <p:sldId id="257" r:id="rId3"/>
    <p:sldId id="258" r:id="rId4"/>
    <p:sldId id="290" r:id="rId5"/>
    <p:sldId id="260" r:id="rId6"/>
    <p:sldId id="288" r:id="rId7"/>
    <p:sldId id="261" r:id="rId8"/>
    <p:sldId id="263" r:id="rId9"/>
    <p:sldId id="270" r:id="rId10"/>
    <p:sldId id="262" r:id="rId11"/>
    <p:sldId id="265" r:id="rId12"/>
    <p:sldId id="266" r:id="rId13"/>
    <p:sldId id="277" r:id="rId14"/>
    <p:sldId id="278" r:id="rId15"/>
    <p:sldId id="271" r:id="rId16"/>
    <p:sldId id="279" r:id="rId17"/>
    <p:sldId id="282" r:id="rId18"/>
    <p:sldId id="281" r:id="rId19"/>
    <p:sldId id="284" r:id="rId20"/>
    <p:sldId id="283" r:id="rId21"/>
    <p:sldId id="285" r:id="rId22"/>
    <p:sldId id="280" r:id="rId23"/>
    <p:sldId id="286" r:id="rId24"/>
    <p:sldId id="259" r:id="rId25"/>
    <p:sldId id="268" r:id="rId26"/>
    <p:sldId id="27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6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Перемоги  учнів  у конкурсах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перемоги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Аркуш1!$A$2:$A$6</c:f>
              <c:strCache>
                <c:ptCount val="4"/>
                <c:pt idx="0">
                  <c:v>Міжнародні конкурси</c:v>
                </c:pt>
                <c:pt idx="1">
                  <c:v>Всеукраїнські конкурси</c:v>
                </c:pt>
                <c:pt idx="2">
                  <c:v>обласні конкурси </c:v>
                </c:pt>
                <c:pt idx="3">
                  <c:v>районні, міські конкурси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27</c:v>
                </c:pt>
                <c:pt idx="1">
                  <c:v>13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9-493B-91FF-1D0FC4122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1859040"/>
        <c:axId val="541864448"/>
        <c:axId val="551608224"/>
      </c:bar3DChart>
      <c:catAx>
        <c:axId val="54185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541864448"/>
        <c:crosses val="autoZero"/>
        <c:auto val="1"/>
        <c:lblAlgn val="ctr"/>
        <c:lblOffset val="100"/>
        <c:noMultiLvlLbl val="0"/>
      </c:catAx>
      <c:valAx>
        <c:axId val="54186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541859040"/>
        <c:crosses val="autoZero"/>
        <c:crossBetween val="between"/>
      </c:valAx>
      <c:serAx>
        <c:axId val="551608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5418644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29638287401576"/>
          <c:y val="0.92049188481226107"/>
          <c:w val="0.18740711122047243"/>
          <c:h val="7.0133115764449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7ABC7-1925-47D2-AA30-C339947F35F7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3FEDE-8FDA-42F8-941E-47247222D3D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622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mshgrabec@gmail.com" TargetMode="External"/><Relationship Id="rId2" Type="http://schemas.openxmlformats.org/officeDocument/2006/relationships/hyperlink" Target="mailto:dmshgrabec@ukr.net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66B24-C5DB-4BEE-B258-A71EFFCF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kumimoji="0" lang="uk-UA" sz="36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ЗВІТ</a:t>
            </a:r>
            <a:br>
              <a:rPr kumimoji="0" lang="uk-UA" sz="32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</a:br>
            <a:r>
              <a:rPr kumimoji="0" lang="uk-UA" sz="27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КОМУНАЛЬНОГО  ЗАКЛАДУ</a:t>
            </a:r>
            <a:br>
              <a:rPr kumimoji="0" lang="uk-UA" sz="32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</a:br>
            <a:r>
              <a:rPr kumimoji="0" lang="uk-UA" sz="40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 «Коломийська музична школа № 2 </a:t>
            </a:r>
            <a:br>
              <a:rPr kumimoji="0" lang="uk-UA" sz="32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</a:br>
            <a:r>
              <a:rPr kumimoji="0" lang="uk-UA" sz="27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імені </a:t>
            </a:r>
            <a:r>
              <a:rPr kumimoji="0" lang="uk-UA" sz="32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Галини </a:t>
            </a:r>
            <a:r>
              <a:rPr kumimoji="0" lang="uk-UA" sz="3200" b="1" i="0" u="none" strike="noStrike" kern="1200" cap="small" spc="0" normalizeH="0" baseline="0" noProof="0" dirty="0" err="1">
                <a:ln>
                  <a:noFill/>
                </a:ln>
                <a:effectLst/>
                <a:uLnTx/>
                <a:uFillTx/>
                <a:latin typeface="Century Schoolbook"/>
                <a:ea typeface="+mj-ea"/>
                <a:cs typeface="+mj-cs"/>
              </a:rPr>
              <a:t>Грабець</a:t>
            </a:r>
            <a:endParaRPr lang="uk-UA" sz="3200" dirty="0"/>
          </a:p>
        </p:txBody>
      </p:sp>
      <p:sp>
        <p:nvSpPr>
          <p:cNvPr id="4" name="Підзаголовок 3">
            <a:extLst>
              <a:ext uri="{FF2B5EF4-FFF2-40B4-BE49-F238E27FC236}">
                <a16:creationId xmlns:a16="http://schemas.microsoft.com/office/drawing/2014/main" id="{88411F61-7E4C-47C4-BE7D-D6B19694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5702300"/>
            <a:ext cx="8534400" cy="87630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рік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C3BD3-EAFB-41B7-AE5F-270E57CB1079}"/>
              </a:ext>
            </a:extLst>
          </p:cNvPr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932" y="5308599"/>
            <a:ext cx="1873568" cy="1524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981355"/>
      </p:ext>
    </p:extLst>
  </p:cSld>
  <p:clrMapOvr>
    <a:masterClrMapping/>
  </p:clrMapOvr>
  <p:transition spd="slow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4EE142AD-CA8E-4F3C-BA26-8818BAA50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874439"/>
              </p:ext>
            </p:extLst>
          </p:nvPr>
        </p:nvGraphicFramePr>
        <p:xfrm>
          <a:off x="899522" y="331530"/>
          <a:ext cx="9524637" cy="619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54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C15227-379F-4C9B-A5BB-4E5FD39B7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7" y="268436"/>
            <a:ext cx="3645724" cy="514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8AB78-7E0D-404E-9E55-5AA3E4F5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90" y="3564254"/>
            <a:ext cx="5020847" cy="329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6A272-8DD8-47F6-B48D-E2BA46215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596" y="143691"/>
            <a:ext cx="5554689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36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543848-9B1A-4BCC-9396-9B5A8341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" y="0"/>
            <a:ext cx="3696788" cy="528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00914-9365-4AD9-8B82-0668ECF10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477" y="0"/>
            <a:ext cx="3696788" cy="522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094CF7-4A2D-4C34-9A04-9C6DACA8D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223" y="2612784"/>
            <a:ext cx="5089283" cy="426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75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FA5835-A8D9-4DD0-AC22-77D25A4C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3" y="196595"/>
            <a:ext cx="3635713" cy="4845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59382-FAC5-4591-8EE1-EB178EF0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156" y="554372"/>
            <a:ext cx="4080563" cy="576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810399-6B25-4176-94AD-FA5086E2E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9" t="2679" r="2575" b="5459"/>
          <a:stretch/>
        </p:blipFill>
        <p:spPr>
          <a:xfrm>
            <a:off x="8225844" y="1552460"/>
            <a:ext cx="3815663" cy="530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26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FAFC7D-9B50-4F40-B4BB-201F44CA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2004" y="-801404"/>
            <a:ext cx="3875797" cy="547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C0E2B6-9A22-430C-8C22-286FBFDA0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" r="4407" b="2095"/>
          <a:stretch/>
        </p:blipFill>
        <p:spPr>
          <a:xfrm rot="16200000">
            <a:off x="7386249" y="-772181"/>
            <a:ext cx="3851698" cy="547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21C393-664A-4A88-9549-D2ED86E88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4"/>
          <a:stretch/>
        </p:blipFill>
        <p:spPr>
          <a:xfrm rot="16200000">
            <a:off x="3757592" y="2398795"/>
            <a:ext cx="3727580" cy="547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41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3A0DA7-5C78-4238-9D34-166D9B286C79}"/>
              </a:ext>
            </a:extLst>
          </p:cNvPr>
          <p:cNvSpPr txBox="1"/>
          <p:nvPr/>
        </p:nvSpPr>
        <p:spPr>
          <a:xfrm>
            <a:off x="-1" y="0"/>
            <a:ext cx="11456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kumimoji="0" lang="uk-UA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КОНЦЕРТНА     ТА  ВОЛОНТЕРСЬКА  ДІЯЛЬНІСТЬ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.1.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 2024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викладачами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учнями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проведено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різноманітних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розвиваючих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заходів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них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 межами закладу (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Коломийський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фаховий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коледж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ліцеї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1DC1D4-B649-4E8A-8B91-8899A511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79" y="1757612"/>
            <a:ext cx="4398161" cy="510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901E10-D595-47E0-AE75-B438D7722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1988834"/>
            <a:ext cx="7139441" cy="475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5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26407-4F3F-4E2F-A33C-22928D53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9" y="875211"/>
            <a:ext cx="4016797" cy="568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6D327-353F-4FA8-8BE5-99F7298D9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016" y="-117566"/>
            <a:ext cx="4505736" cy="600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78838-F252-4F96-8451-5DCCE8661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889" y="1756924"/>
            <a:ext cx="3600151" cy="480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934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BF89A-C4D8-4C72-ABB4-151C1F55A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711" y="-158112"/>
            <a:ext cx="3939471" cy="525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0740B-607C-4485-8249-92674CB8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8" y="91440"/>
            <a:ext cx="3961653" cy="563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434CC7-40FA-4B51-96D7-B99C0CAA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474" y="3331029"/>
            <a:ext cx="5292524" cy="352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52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64A730-B7B2-4D83-9122-07DA6A6DC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30" y="2725377"/>
            <a:ext cx="6377773" cy="425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474610-6356-4F5D-9E69-1AEAEF57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77772" cy="425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129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EF8ACC-A75E-4773-9C8F-E897ED02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243" y="341522"/>
            <a:ext cx="4883957" cy="651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19C504-C4E7-47C7-B4B5-665406DB8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48" y="0"/>
            <a:ext cx="7327620" cy="48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DC636B-7BE9-4FE0-AE92-1519ABDC756D}"/>
              </a:ext>
            </a:extLst>
          </p:cNvPr>
          <p:cNvSpPr txBox="1"/>
          <p:nvPr/>
        </p:nvSpPr>
        <p:spPr>
          <a:xfrm>
            <a:off x="323850" y="399723"/>
            <a:ext cx="11544300" cy="5440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І.  ЗАГАЛЬНІ  ВІДОМОСТІ  ПРО  ЗАКЛАД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1.1.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Повна назва школи: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   Комунальний заклад « Коломийська музична школа № 2  імені Галини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Грабець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скорочено згідно Статуту  «Коломийська МШ № 2 ім. Г.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Грабець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1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.2.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Фактична адреса закладу, телефон, факс, електронна пошта:   </a:t>
            </a:r>
            <a:endParaRPr kumimoji="0" lang="uk-UA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78203, 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Івано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-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Франківська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обл., м.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Коломия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                                                               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вул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Чайковського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22</a:t>
            </a:r>
            <a:endParaRPr lang="ru-RU" sz="24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  тел. 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(03433)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4 – 73 – 22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;  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e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mail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 </a:t>
            </a: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dmshgrabec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@</a:t>
            </a: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ukr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2"/>
              </a:rPr>
              <a:t>net</a:t>
            </a:r>
            <a:r>
              <a:rPr kumimoji="0" lang="uk-UA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                                                            </a:t>
            </a: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3"/>
              </a:rPr>
              <a:t>dmshgrabec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3"/>
              </a:rPr>
              <a:t>@</a:t>
            </a: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3"/>
              </a:rPr>
              <a:t>gmail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hlinkClick r:id="rId3"/>
              </a:rPr>
              <a:t>com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2757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69D4E9-7FA4-4C7E-8E32-BFFA8570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450" y="-92975"/>
            <a:ext cx="3950550" cy="5267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BA8C8F-21B6-4E91-809E-570E277E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975"/>
            <a:ext cx="5672378" cy="378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B34F9-6B67-45DD-88DC-4751F6919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839" y="3154513"/>
            <a:ext cx="5767316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8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B8B5-37F9-4F7D-865F-7D3E9655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6332" cy="451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E3F69F-AA59-49E8-B83C-BAFA83B0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605" y="3840479"/>
            <a:ext cx="4023361" cy="301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5634BE-2FEB-4AA8-8ADA-3F681DE80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35"/>
          <a:stretch/>
        </p:blipFill>
        <p:spPr>
          <a:xfrm>
            <a:off x="5861107" y="280854"/>
            <a:ext cx="6205569" cy="360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00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2F8137-673B-465A-B105-D46020C20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1130"/>
            <a:ext cx="6017502" cy="421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28D05-DC39-4F77-8210-37F367A2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57" y="117654"/>
            <a:ext cx="6017502" cy="451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6206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3C45B-4C9A-4BA8-ADB0-E5E18644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7466779" cy="50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7F042-807E-4C8F-ABF9-6D435F60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274" y="1196704"/>
            <a:ext cx="4262846" cy="568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993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F4EC5-B405-4737-AC87-626E25ADDAFB}"/>
              </a:ext>
            </a:extLst>
          </p:cNvPr>
          <p:cNvSpPr txBox="1"/>
          <p:nvPr/>
        </p:nvSpPr>
        <p:spPr>
          <a:xfrm>
            <a:off x="-2497004" y="210049"/>
            <a:ext cx="14497749" cy="6407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5. 2</a:t>
            </a:r>
            <a:r>
              <a:rPr lang="uk-UA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ПРАЦІВНИКИ ШКОЛИ БАГАТО ВІЛЬНОГО ЧАСУ  ПРИСВЯЧУВАЛИ</a:t>
            </a: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ВОЛОНТЕРСЬКІЙ   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     БЛАГОДІЙНІЙ     РОБОТІ</a:t>
            </a: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uk-UA" sz="1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86100" lvl="6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20.02.2024 р. – Благодійний  концерт викладачів Волинського фахового коледжу культури і мистецтв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ім. І. Стравінського  Бойко  Наталії та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Лузанової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Тетяни в рамках благодійного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проєкту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„ Музика – наша зброя”.   Викладачі та учні школи 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долучились до збору коштів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86100" lvl="6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15.03.2024 р. – Шкільний благодійний ярмарок на підтримку ЗСУ. 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Зібрано 7 315 грн.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для   Взводу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Інженерної  Розвідки Групи інженерного забезпечення  3-ої  окремої  штурмової бригади 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придбання  нового пікапу.</a:t>
            </a:r>
          </a:p>
          <a:p>
            <a:pPr marL="3086100" lvl="6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24.03.2024 р. – Благодійний концерт учнів та викладачів школи.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Зібрано   11 000 грн.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для   Взводу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Інженерної  Розвідки Групи інженерного забезпечення  3-ої  окремої  штурмової бригади  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придбання  нових коліс.</a:t>
            </a:r>
          </a:p>
          <a:p>
            <a:pPr marL="3086100" lvl="6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09.05.2024 р. -  Концертна  програма  Євгена  Хмари  „ Музика для зцілення душі”  в рамках</a:t>
            </a:r>
          </a:p>
          <a:p>
            <a:pPr lvl="6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благодійного туру  „ З піснями до перемоги”. Викладачі та учні школи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долучились </a:t>
            </a:r>
          </a:p>
          <a:p>
            <a:pPr lvl="6" algn="just">
              <a:lnSpc>
                <a:spcPct val="150000"/>
              </a:lnSpc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збору коштів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7719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AA8A9-9EB3-40E5-9208-D73D7FA52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84" y="644045"/>
            <a:ext cx="3735977" cy="52852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25A3C9-5EC7-4020-894B-ACD49F94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644045"/>
            <a:ext cx="3735977" cy="52852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D22941-CF7B-4027-9692-A0F143F21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384" y="985206"/>
            <a:ext cx="3735977" cy="48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4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0B7AA4-07B8-41FB-9116-8A2DEEC9A17C}"/>
              </a:ext>
            </a:extLst>
          </p:cNvPr>
          <p:cNvSpPr txBox="1"/>
          <p:nvPr/>
        </p:nvSpPr>
        <p:spPr>
          <a:xfrm>
            <a:off x="418012" y="216975"/>
            <a:ext cx="9731828" cy="4913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uk-UA" sz="2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ШЛЯХИ  ПОДАЛЬШОГО  РОЗВИТКУ  ЗАКЛАДУ:</a:t>
            </a:r>
          </a:p>
          <a:p>
            <a:pPr marL="360045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589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продовжується робота з оновлення змісту освітніх програм на</a:t>
            </a:r>
          </a:p>
          <a:p>
            <a:pPr marL="17589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основі переходу на нові освітні стандарти освіти;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збереження та розвиток народних традицій, звичаїв, обрядів;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забезпечення розвитку творчого потенціалу учнів школи </a:t>
            </a: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(створено культурно-мистецькі проекти, дитячі музичні</a:t>
            </a: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ансамблі, оркестри, музичні вистави та спектаклі);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-проведення академічних концертів, технічних заліків,</a:t>
            </a: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контрольних та відкритих уроків;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участь педагогічних працівників в роботі профільних секцій,</a:t>
            </a:r>
          </a:p>
          <a:p>
            <a:pPr marL="45021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курсів підвищення кваліфікації, семінарів,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вебінарів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лекцій.</a:t>
            </a:r>
          </a:p>
        </p:txBody>
      </p:sp>
    </p:spTree>
    <p:extLst>
      <p:ext uri="{BB962C8B-B14F-4D97-AF65-F5344CB8AC3E}">
        <p14:creationId xmlns:p14="http://schemas.microsoft.com/office/powerpoint/2010/main" val="1559089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D2458-8C06-4202-89E8-28A3F4D1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83" y="1973471"/>
            <a:ext cx="8595210" cy="466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748485B-2D47-44C8-A5E1-B6B736A055BC}"/>
              </a:ext>
            </a:extLst>
          </p:cNvPr>
          <p:cNvSpPr/>
          <p:nvPr/>
        </p:nvSpPr>
        <p:spPr>
          <a:xfrm>
            <a:off x="1931788" y="508471"/>
            <a:ext cx="739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ДЯКУЄМО  ЗА   УВАГУ!</a:t>
            </a:r>
          </a:p>
        </p:txBody>
      </p:sp>
    </p:spTree>
    <p:extLst>
      <p:ext uri="{BB962C8B-B14F-4D97-AF65-F5344CB8AC3E}">
        <p14:creationId xmlns:p14="http://schemas.microsoft.com/office/powerpoint/2010/main" val="35115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14B08D-B545-4700-AAD1-2EFB530A47E4}"/>
              </a:ext>
            </a:extLst>
          </p:cNvPr>
          <p:cNvSpPr txBox="1"/>
          <p:nvPr/>
        </p:nvSpPr>
        <p:spPr>
          <a:xfrm>
            <a:off x="323556" y="281354"/>
            <a:ext cx="10185009" cy="639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uk-UA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uk-UA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МАТЕРІАЛЬНО - ТЕХНІЧНА БАЗА </a:t>
            </a: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</a:t>
            </a:r>
            <a:r>
              <a:rPr lang="uk-UA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.1.   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Зроблено косметичний ремонт концертної зали.</a:t>
            </a:r>
          </a:p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</a:t>
            </a:r>
            <a:r>
              <a:rPr lang="uk-UA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.2.   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2024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році придбано  за  послуги бюджетних установ :</a:t>
            </a:r>
          </a:p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стенди на суму                                12 000 грн.;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крісла учнівські та меблі на суму 99 700 грн.;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двері на суму                                   99 500 грн.;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колонки на суму                                5 200 грн.;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цимбали на суму                             99 940 грн.;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принтер на суму                             17 200 грн.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малоцінний  інвентар на суму         7 500 грн.</a:t>
            </a: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17970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      </a:t>
            </a:r>
            <a:r>
              <a:rPr kumimoji="0" lang="uk-UA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Всього: 341 040 грн. </a:t>
            </a:r>
          </a:p>
        </p:txBody>
      </p:sp>
    </p:spTree>
    <p:extLst>
      <p:ext uri="{BB962C8B-B14F-4D97-AF65-F5344CB8AC3E}">
        <p14:creationId xmlns:p14="http://schemas.microsoft.com/office/powerpoint/2010/main" val="104832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045F90-0B4F-496A-AD4D-E0E516520843}"/>
              </a:ext>
            </a:extLst>
          </p:cNvPr>
          <p:cNvSpPr txBox="1"/>
          <p:nvPr/>
        </p:nvSpPr>
        <p:spPr>
          <a:xfrm>
            <a:off x="1566202" y="388440"/>
            <a:ext cx="905959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8E554-50E6-4832-9E67-6A1E3EA1D395}"/>
              </a:ext>
            </a:extLst>
          </p:cNvPr>
          <p:cNvSpPr txBox="1"/>
          <p:nvPr/>
        </p:nvSpPr>
        <p:spPr>
          <a:xfrm>
            <a:off x="239149" y="278426"/>
            <a:ext cx="11324494" cy="727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2.3.            ДИНАМІКА  ВИКОРИСТАННЯ  БЮДЖЕТНИХ   КОШТІВ  </a:t>
            </a:r>
          </a:p>
          <a:p>
            <a:pPr>
              <a:spcAft>
                <a:spcPts val="1200"/>
              </a:spcAft>
            </a:pPr>
            <a: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В ПОРІВНЯННІ: </a:t>
            </a:r>
            <a:endParaRPr lang="uk-UA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uk-U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році  проведена заміна системи опалення  на суму </a:t>
            </a:r>
            <a:endParaRPr lang="uk-UA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uk-UA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1 452 000,00 грн</a:t>
            </a:r>
            <a:r>
              <a:rPr lang="uk-UA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800" u="sng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2400" dirty="0"/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CDA22FEC-F255-450F-9A55-C551F1B50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18092"/>
              </p:ext>
            </p:extLst>
          </p:nvPr>
        </p:nvGraphicFramePr>
        <p:xfrm>
          <a:off x="239149" y="1851163"/>
          <a:ext cx="10386647" cy="2270672"/>
        </p:xfrm>
        <a:graphic>
          <a:graphicData uri="http://schemas.openxmlformats.org/drawingml/2006/table">
            <a:tbl>
              <a:tblPr firstRow="1" firstCol="1" bandRow="1"/>
              <a:tblGrid>
                <a:gridCol w="3461495">
                  <a:extLst>
                    <a:ext uri="{9D8B030D-6E8A-4147-A177-3AD203B41FA5}">
                      <a16:colId xmlns:a16="http://schemas.microsoft.com/office/drawing/2014/main" val="919153332"/>
                    </a:ext>
                  </a:extLst>
                </a:gridCol>
                <a:gridCol w="3462576">
                  <a:extLst>
                    <a:ext uri="{9D8B030D-6E8A-4147-A177-3AD203B41FA5}">
                      <a16:colId xmlns:a16="http://schemas.microsoft.com/office/drawing/2014/main" val="1519350681"/>
                    </a:ext>
                  </a:extLst>
                </a:gridCol>
                <a:gridCol w="3462576">
                  <a:extLst>
                    <a:ext uri="{9D8B030D-6E8A-4147-A177-3AD203B41FA5}">
                      <a16:colId xmlns:a16="http://schemas.microsoft.com/office/drawing/2014/main" val="2277296067"/>
                    </a:ext>
                  </a:extLst>
                </a:gridCol>
              </a:tblGrid>
              <a:tr h="1135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272835"/>
                  </a:ext>
                </a:extLst>
              </a:tr>
              <a:tr h="11353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-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172 480 грн.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341 040 грн.</a:t>
                      </a:r>
                      <a:endParaRPr lang="uk-UA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982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25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EFC417-E965-4E78-89F6-62B12FBDC573}"/>
              </a:ext>
            </a:extLst>
          </p:cNvPr>
          <p:cNvSpPr txBox="1"/>
          <p:nvPr/>
        </p:nvSpPr>
        <p:spPr>
          <a:xfrm>
            <a:off x="0" y="121398"/>
            <a:ext cx="12192000" cy="610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ІІІ.    НАВЧАЛЬНИЙ ПРОЦЕС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3.1.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Програмне забезпечення</a:t>
            </a:r>
            <a:endParaRPr kumimoji="0" lang="uk-U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70510" marR="0" lvl="0" indent="-27051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Коломийська МШ № 2 ім. Г.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Грабець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здійснює навчально-виховний процес за Типовими навчальними планами та Освітніми програмами елементарного та базового  рівня початкової мистецької освіти </a:t>
            </a:r>
          </a:p>
          <a:p>
            <a:pPr marL="270510" marR="0" lvl="0" indent="-27051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             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(наказ № 352 від 24.04.2019 р.).</a:t>
            </a:r>
            <a:endParaRPr kumimoji="0" lang="uk-U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69875" marR="0" lvl="0" indent="-27051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3.2. 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 школі працює </a:t>
            </a:r>
            <a:r>
              <a:rPr kumimoji="0" lang="uk-U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34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викладачі та функціонує  </a:t>
            </a:r>
            <a:r>
              <a:rPr kumimoji="0" lang="uk-U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відділи:</a:t>
            </a:r>
            <a:endParaRPr kumimoji="0" lang="uk-UA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021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021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45021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021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45021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</a:p>
          <a:p>
            <a:pPr marL="735965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uk-UA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45021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</a:t>
            </a:r>
          </a:p>
        </p:txBody>
      </p:sp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DE4081F6-6C94-4423-B1C8-84A2E8568FA1}"/>
              </a:ext>
            </a:extLst>
          </p:cNvPr>
          <p:cNvSpPr/>
          <p:nvPr/>
        </p:nvSpPr>
        <p:spPr>
          <a:xfrm>
            <a:off x="8203474" y="3138744"/>
            <a:ext cx="2588095" cy="2501537"/>
          </a:xfrm>
          <a:prstGeom prst="flowChartConnector">
            <a:avLst/>
          </a:prstGeom>
          <a:solidFill>
            <a:srgbClr val="BED6DA"/>
          </a:solidFill>
          <a:ln w="12700" cap="flat" cmpd="sng" algn="ctr">
            <a:solidFill>
              <a:srgbClr val="BED6D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навчається 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225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учнів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47D93E4-D47D-4AA3-9934-E755B8285E33}"/>
              </a:ext>
            </a:extLst>
          </p:cNvPr>
          <p:cNvSpPr/>
          <p:nvPr/>
        </p:nvSpPr>
        <p:spPr>
          <a:xfrm>
            <a:off x="475252" y="2878274"/>
            <a:ext cx="5974672" cy="648000"/>
          </a:xfrm>
          <a:prstGeom prst="rect">
            <a:avLst/>
          </a:prstGeom>
          <a:solidFill>
            <a:srgbClr val="FFE7E7"/>
          </a:solidFill>
          <a:ln w="12700" cap="flat" cmpd="sng" algn="ctr">
            <a:solidFill>
              <a:srgbClr val="BED6D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фортепіанний відділ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64FBE8-4553-40CC-9A3A-534ABA2A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2" y="4770663"/>
            <a:ext cx="5974672" cy="8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70BEC-0745-4F31-8C7F-4611CF429E58}"/>
              </a:ext>
            </a:extLst>
          </p:cNvPr>
          <p:cNvSpPr txBox="1"/>
          <p:nvPr/>
        </p:nvSpPr>
        <p:spPr>
          <a:xfrm>
            <a:off x="475252" y="3845885"/>
            <a:ext cx="5974672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0215" algn="ctr" defTabSz="914400">
              <a:defRPr/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відділ </a:t>
            </a:r>
            <a:r>
              <a:rPr lang="uk-UA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струнно</a:t>
            </a:r>
            <a:r>
              <a:rPr lang="uk-UA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-смичкових  інструментів</a:t>
            </a:r>
          </a:p>
          <a:p>
            <a:pPr marL="450215" algn="ctr" defTabSz="914400">
              <a:defRPr/>
            </a:pPr>
            <a:endParaRPr lang="uk-UA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FA78E-33D8-49FC-86C5-8D393FB52371}"/>
              </a:ext>
            </a:extLst>
          </p:cNvPr>
          <p:cNvSpPr txBox="1"/>
          <p:nvPr/>
        </p:nvSpPr>
        <p:spPr>
          <a:xfrm>
            <a:off x="475252" y="5898291"/>
            <a:ext cx="5974672" cy="57600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450215" algn="ctr" defTabSz="914400">
              <a:defRPr/>
            </a:pPr>
            <a:r>
              <a:rPr lang="uk-UA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вокально-теоретичний відділ</a:t>
            </a:r>
          </a:p>
          <a:p>
            <a:pPr marL="450215" algn="ctr" defTabSz="914400">
              <a:defRPr/>
            </a:pPr>
            <a:endParaRPr lang="uk-UA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183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72EC64-D906-4766-A8CA-516C2C7F4280}"/>
              </a:ext>
            </a:extLst>
          </p:cNvPr>
          <p:cNvSpPr txBox="1"/>
          <p:nvPr/>
        </p:nvSpPr>
        <p:spPr>
          <a:xfrm>
            <a:off x="465545" y="255815"/>
            <a:ext cx="11586755" cy="5796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3.3.  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МЕТОДИЧНА РОБОТА.</a:t>
            </a:r>
          </a:p>
          <a:p>
            <a:pPr marL="465455" lvl="0" indent="-285750" defTabSz="9144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kumimoji="0" lang="uk-UA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прочитано:</a:t>
            </a:r>
          </a:p>
          <a:p>
            <a:pPr marL="179705" lvl="0" defTabSz="914400">
              <a:lnSpc>
                <a:spcPct val="150000"/>
              </a:lnSpc>
              <a:defRPr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-  10 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методичних доповідей;</a:t>
            </a:r>
          </a:p>
          <a:p>
            <a:pPr marL="179705" lvl="0" defTabSz="914400">
              <a:lnSpc>
                <a:spcPct val="150000"/>
              </a:lnSpc>
              <a:defRPr/>
            </a:pP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-  8   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музичних повідомлень;</a:t>
            </a:r>
          </a:p>
          <a:p>
            <a:pPr marL="522605" lvl="0" indent="-342900" defTabSz="9144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проведено:</a:t>
            </a:r>
          </a:p>
          <a:p>
            <a:pPr marL="179705" lvl="0" defTabSz="914400">
              <a:lnSpc>
                <a:spcPct val="150000"/>
              </a:lnSpc>
              <a:defRPr/>
            </a:pP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-  </a:t>
            </a:r>
            <a:r>
              <a: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відкритих  уроків.</a:t>
            </a:r>
          </a:p>
          <a:p>
            <a:pPr marL="179705" lvl="0" defTabSz="914400">
              <a:lnSpc>
                <a:spcPct val="150000"/>
              </a:lnSpc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79705" lvl="0" defTabSz="914400">
              <a:lnSpc>
                <a:spcPct val="150000"/>
              </a:lnSpc>
              <a:defRPr/>
            </a:pP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Викладачі школи систематично 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</a:t>
            </a:r>
            <a:r>
              <a:rPr kumimoji="0" lang="uk-UA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ідвищують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свій фаховий рівень:</a:t>
            </a:r>
          </a:p>
          <a:p>
            <a:pPr marL="522605" lvl="0" indent="-342900" defTabSz="914400">
              <a:lnSpc>
                <a:spcPct val="150000"/>
              </a:lnSpc>
              <a:buFontTx/>
              <a:buChar char="-"/>
              <a:defRPr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проходять курси підвищення кваліфікації;</a:t>
            </a:r>
          </a:p>
          <a:p>
            <a:pPr marL="522605" lvl="0" indent="-342900" defTabSz="914400">
              <a:lnSpc>
                <a:spcPct val="150000"/>
              </a:lnSpc>
              <a:buFontTx/>
              <a:buChar char="-"/>
              <a:defRPr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беруть участь у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вебінарах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семінарах, майстер-класах, лекціях.</a:t>
            </a:r>
            <a:endParaRPr kumimoji="0" lang="uk-UA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65455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uk-UA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5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BFAD25-7883-4E6A-8E0A-1529F1EA3289}"/>
              </a:ext>
            </a:extLst>
          </p:cNvPr>
          <p:cNvSpPr txBox="1"/>
          <p:nvPr/>
        </p:nvSpPr>
        <p:spPr>
          <a:xfrm>
            <a:off x="126642" y="295119"/>
            <a:ext cx="11938716" cy="585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lvl="0" indent="-90170" defTabSz="914400"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2024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році 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37 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учнів  отримали свідоцтво про закінчення музичної школи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269875" lvl="0" indent="-90170" defTabSz="914400">
              <a:defRPr/>
            </a:pPr>
            <a:endParaRPr lang="uk-UA" sz="105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Випускники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року,  які  продовжили    навчання   у вищих мистецьких  навчальних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закладах: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Гушулей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Ксенія –  Івано-Франківський  фаховий  музичний  коледж  імені Дениса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Січинського, фортепіано;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Середюк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Софія –  Івано-Франківський  фаховий  музичний  коледж  імені Дениса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Січинського, фортепіано;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Сава Максим  –  Івано-Франківський  фаховий  музичний  коледж  імені Дениса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Січинського, кларнет;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Мельничук Роман –  Івано-Франківський  фаховий  музичний  коледж  імені Дениса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Січинського, гітара.</a:t>
            </a:r>
          </a:p>
          <a:p>
            <a:pPr marL="269875" marR="0" lvl="0" indent="-90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680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052605-9389-49A4-A78F-E29A7E85193E}"/>
              </a:ext>
            </a:extLst>
          </p:cNvPr>
          <p:cNvSpPr txBox="1"/>
          <p:nvPr/>
        </p:nvSpPr>
        <p:spPr>
          <a:xfrm>
            <a:off x="302622" y="156755"/>
            <a:ext cx="11586755" cy="5388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3.5.     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Оплата за навчання становить   від    </a:t>
            </a: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00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до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400 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грн.</a:t>
            </a: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Також є пільги для учнів:</a:t>
            </a:r>
          </a:p>
          <a:p>
            <a:pPr marL="52260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малозабезпечених сімей;  дітей-сиріт;   дітей-інвалідів;  дітей, батьки яких є учасниками </a:t>
            </a: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бойових дій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  дітей, батьки яких загинули в зоні АТО, в зоні бойових дій;  дітей, які </a:t>
            </a:r>
          </a:p>
          <a:p>
            <a:pPr marL="179705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  навчаються на двох відділах або  в двох мистецьких установах.</a:t>
            </a: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Пільговий контингент від загальної кількості учнів становить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42,6</a:t>
            </a:r>
            <a:r>
              <a:rPr kumimoji="0" lang="uk-U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%.</a:t>
            </a: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0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На даний час  в школі </a:t>
            </a:r>
            <a:r>
              <a:rPr kumimoji="0" lang="uk-UA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навча</a:t>
            </a:r>
            <a:r>
              <a:rPr lang="uk-UA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ється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11 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учнів  </a:t>
            </a:r>
            <a:r>
              <a:rPr lang="uk-UA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ВПО</a:t>
            </a:r>
          </a:p>
          <a:p>
            <a:pPr marL="269875" marR="0" lvl="0" indent="-90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а працює 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  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викладач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ВПО.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100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  <a:alpha val="9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9FD8C-FA73-412A-9C76-093DCCC6F0EE}"/>
              </a:ext>
            </a:extLst>
          </p:cNvPr>
          <p:cNvSpPr txBox="1"/>
          <p:nvPr/>
        </p:nvSpPr>
        <p:spPr>
          <a:xfrm>
            <a:off x="-138937" y="245069"/>
            <a:ext cx="10126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  <a:r>
              <a:rPr kumimoji="0" lang="uk-UA" sz="2000" b="1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kumimoji="0" lang="en-US" sz="2000" b="1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РЕЗУЛЬТАТИ  ПЕРЕМОГ   УЧНІВ  В  КОНКУРСАХ,  ФЕСТИВАЛЯХ,  ОГЛЯДАХ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4FBB6-5AE7-4913-9CB3-3310E7D43306}"/>
              </a:ext>
            </a:extLst>
          </p:cNvPr>
          <p:cNvSpPr txBox="1"/>
          <p:nvPr/>
        </p:nvSpPr>
        <p:spPr>
          <a:xfrm>
            <a:off x="558182" y="1353255"/>
            <a:ext cx="934346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Clr>
                <a:srgbClr val="94C6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 конкурси  -    27  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</a:t>
            </a:r>
          </a:p>
          <a:p>
            <a:pPr marL="342900" indent="-342900" defTabSz="914400">
              <a:lnSpc>
                <a:spcPct val="150000"/>
              </a:lnSpc>
              <a:buClr>
                <a:srgbClr val="94C6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 конкурси  - 13 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переможців</a:t>
            </a:r>
          </a:p>
          <a:p>
            <a:pPr marL="342900" indent="-342900" defTabSz="914400">
              <a:lnSpc>
                <a:spcPct val="150000"/>
              </a:lnSpc>
              <a:buClr>
                <a:srgbClr val="94C6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конкурс виконавської майстерності   -  </a:t>
            </a:r>
            <a:r>
              <a:rPr lang="uk-UA" sz="2200" b="1" dirty="0">
                <a:solidFill>
                  <a:prstClr val="black"/>
                </a:solidFill>
                <a:latin typeface="Century Schoolbook"/>
                <a:cs typeface="Times New Roman" panose="02020603050405020304" pitchFamily="18" charset="0"/>
              </a:rPr>
              <a:t>1</a:t>
            </a:r>
            <a:r>
              <a:rPr lang="uk-UA" sz="2200" dirty="0">
                <a:solidFill>
                  <a:prstClr val="black"/>
                </a:solidFill>
                <a:latin typeface="Century Schoolbook"/>
              </a:rPr>
              <a:t> переможець</a:t>
            </a:r>
            <a:endParaRPr lang="uk-UA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94C6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Міські  конкурси 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  </a:t>
            </a: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переможців</a:t>
            </a:r>
          </a:p>
          <a:p>
            <a:pPr marL="342900" indent="-342900" defTabSz="914400">
              <a:lnSpc>
                <a:spcPct val="150000"/>
              </a:lnSpc>
              <a:buClr>
                <a:srgbClr val="94C600"/>
              </a:buClr>
              <a:buSzPct val="70000"/>
              <a:buFont typeface="Wingdings" panose="05000000000000000000" pitchFamily="2" charset="2"/>
              <a:buChar char="Ø"/>
              <a:defRPr/>
            </a:pPr>
            <a:endParaRPr lang="uk-UA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94C600"/>
              </a:buClr>
              <a:buSzPct val="70000"/>
              <a:defRPr/>
            </a:pPr>
            <a:r>
              <a:rPr lang="uk-UA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Всього   47  </a:t>
            </a:r>
            <a:r>
              <a:rPr lang="uk-UA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призових  місць</a:t>
            </a:r>
            <a:endParaRPr lang="uk-UA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94C600"/>
              </a:buClr>
              <a:buSzPct val="70000"/>
              <a:buFont typeface="Wingdings"/>
              <a:buNone/>
              <a:defRPr/>
            </a:pPr>
            <a:endParaRPr lang="uk-U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49777"/>
      </p:ext>
    </p:extLst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2238</TotalTime>
  <Words>898</Words>
  <Application>Microsoft Office PowerPoint</Application>
  <PresentationFormat>Широкий екран</PresentationFormat>
  <Paragraphs>146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6" baseType="lpstr">
      <vt:lpstr>Calibri</vt:lpstr>
      <vt:lpstr>Cambria</vt:lpstr>
      <vt:lpstr>Century Gothic</vt:lpstr>
      <vt:lpstr>Century Schoolbook</vt:lpstr>
      <vt:lpstr>Segoe UI Light</vt:lpstr>
      <vt:lpstr>Times New Roman</vt:lpstr>
      <vt:lpstr>Wingdings</vt:lpstr>
      <vt:lpstr>Wingdings 3</vt:lpstr>
      <vt:lpstr>Скибка</vt:lpstr>
      <vt:lpstr>ЗВІТ КОМУНАЛЬНОГО  ЗАКЛАДУ  «Коломийська музична школа № 2  імені Галини Грабець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КОМУНАЛЬНОГО  ЗАКЛАДУ  «Коломийська музична школа № 2  імені Галини Грабець</dc:title>
  <dc:creator>User</dc:creator>
  <cp:lastModifiedBy>User</cp:lastModifiedBy>
  <cp:revision>77</cp:revision>
  <cp:lastPrinted>2025-01-15T12:04:09Z</cp:lastPrinted>
  <dcterms:created xsi:type="dcterms:W3CDTF">2024-12-10T10:37:14Z</dcterms:created>
  <dcterms:modified xsi:type="dcterms:W3CDTF">2025-01-15T12:19:46Z</dcterms:modified>
</cp:coreProperties>
</file>