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handoutMasterIdLst>
    <p:handoutMasterId r:id="rId11"/>
  </p:handoutMasterIdLst>
  <p:sldIdLst>
    <p:sldId id="277" r:id="rId2"/>
    <p:sldId id="276" r:id="rId3"/>
    <p:sldId id="257" r:id="rId4"/>
    <p:sldId id="275" r:id="rId5"/>
    <p:sldId id="259" r:id="rId6"/>
    <p:sldId id="260" r:id="rId7"/>
    <p:sldId id="264" r:id="rId8"/>
    <p:sldId id="278" r:id="rId9"/>
    <p:sldId id="273" r:id="rId1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9856" autoAdjust="0"/>
  </p:normalViewPr>
  <p:slideViewPr>
    <p:cSldViewPr snapToGrid="0">
      <p:cViewPr varScale="1">
        <p:scale>
          <a:sx n="92" d="100"/>
          <a:sy n="92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err="1" smtClean="0">
                <a:solidFill>
                  <a:schemeClr val="accent3">
                    <a:lumMod val="50000"/>
                  </a:schemeClr>
                </a:solidFill>
              </a:rPr>
              <a:t>Прийняли</a:t>
            </a:r>
            <a:r>
              <a:rPr lang="ru-RU" sz="1400" b="0" dirty="0" smtClean="0">
                <a:solidFill>
                  <a:schemeClr val="accent3">
                    <a:lumMod val="50000"/>
                  </a:schemeClr>
                </a:solidFill>
              </a:rPr>
              <a:t> участь у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35 заходах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577244711134889"/>
          <c:y val="2.878033152226553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 35 заходів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7530391646378954"/>
                  <c:y val="-0.110642908964444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405692915248837E-2"/>
                  <c:y val="-0.210820866625101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751121550195651"/>
                  <c:y val="0.107422240845671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53503787878788"/>
                      <c:h val="0.2031172002784939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9660321961849281E-2"/>
                  <c:y val="0.123666634105460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10 міського рівня</c:v>
                </c:pt>
                <c:pt idx="1">
                  <c:v>4 обласного рівня</c:v>
                </c:pt>
                <c:pt idx="2">
                  <c:v>8 регіонального рівня</c:v>
                </c:pt>
                <c:pt idx="3">
                  <c:v>12 Всеукраїнського рівня</c:v>
                </c:pt>
                <c:pt idx="4">
                  <c:v>1 Міжнародного рівня</c:v>
                </c:pt>
                <c:pt idx="5">
                  <c:v>1 Міжнародного рівня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4.2403623575236284E-2"/>
          <c:y val="0.82728324101385575"/>
          <c:w val="0.93667585759979222"/>
          <c:h val="0.156980052096552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міський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3"/>
                <c:pt idx="0">
                  <c:v>2021-2022н.р.</c:v>
                </c:pt>
                <c:pt idx="1">
                  <c:v>2022-2023н.р.</c:v>
                </c:pt>
                <c:pt idx="2">
                  <c:v>2023-2024н.р.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21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3"/>
                <c:pt idx="0">
                  <c:v>2021-2022н.р.</c:v>
                </c:pt>
                <c:pt idx="1">
                  <c:v>2022-2023н.р.</c:v>
                </c:pt>
                <c:pt idx="2">
                  <c:v>2023-2024н.р.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регіональний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3"/>
                <c:pt idx="0">
                  <c:v>2021-2022н.р.</c:v>
                </c:pt>
                <c:pt idx="1">
                  <c:v>2022-2023н.р.</c:v>
                </c:pt>
                <c:pt idx="2">
                  <c:v>2023-2024н.р.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Всеукраїнський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3"/>
                <c:pt idx="0">
                  <c:v>2021-2022н.р.</c:v>
                </c:pt>
                <c:pt idx="1">
                  <c:v>2022-2023н.р.</c:v>
                </c:pt>
                <c:pt idx="2">
                  <c:v>2023-2024н.р.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Міжнародний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3"/>
                <c:pt idx="0">
                  <c:v>2021-2022н.р.</c:v>
                </c:pt>
                <c:pt idx="1">
                  <c:v>2022-2023н.р.</c:v>
                </c:pt>
                <c:pt idx="2">
                  <c:v>2023-2024н.р.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кількість всього заходів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3"/>
                <c:pt idx="0">
                  <c:v>2021-2022н.р.</c:v>
                </c:pt>
                <c:pt idx="1">
                  <c:v>2022-2023н.р.</c:v>
                </c:pt>
                <c:pt idx="2">
                  <c:v>2023-2024н.р.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24</c:v>
                </c:pt>
                <c:pt idx="1">
                  <c:v>40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146368"/>
        <c:axId val="79706880"/>
        <c:axId val="0"/>
      </c:bar3DChart>
      <c:catAx>
        <c:axId val="33146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706880"/>
        <c:crosses val="autoZero"/>
        <c:auto val="1"/>
        <c:lblAlgn val="ctr"/>
        <c:lblOffset val="100"/>
        <c:noMultiLvlLbl val="0"/>
      </c:catAx>
      <c:valAx>
        <c:axId val="79706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146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91004775518674E-2"/>
          <c:y val="3.7764972549382617E-2"/>
          <c:w val="0.8807765408634266"/>
          <c:h val="0.52552995754068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Загалом 551 учень прийняли участь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міський рівень</c:v>
                </c:pt>
                <c:pt idx="1">
                  <c:v>обласний рівень</c:v>
                </c:pt>
                <c:pt idx="2">
                  <c:v>регіональний рівень</c:v>
                </c:pt>
                <c:pt idx="3">
                  <c:v>Всеукраїнський рівень</c:v>
                </c:pt>
                <c:pt idx="4">
                  <c:v>Міжнародний рівень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328</c:v>
                </c:pt>
                <c:pt idx="1">
                  <c:v>61</c:v>
                </c:pt>
                <c:pt idx="2">
                  <c:v>48</c:v>
                </c:pt>
                <c:pt idx="3">
                  <c:v>110</c:v>
                </c:pt>
                <c:pt idx="4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47904"/>
        <c:axId val="33188096"/>
      </c:barChart>
      <c:catAx>
        <c:axId val="3314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3188096"/>
        <c:crosses val="autoZero"/>
        <c:auto val="1"/>
        <c:lblAlgn val="ctr"/>
        <c:lblOffset val="100"/>
        <c:noMultiLvlLbl val="0"/>
      </c:catAx>
      <c:valAx>
        <c:axId val="3318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314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591126910107538"/>
          <c:w val="0.99111689111811563"/>
          <c:h val="0.11978821617041235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vert="horz"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69868838540512E-2"/>
          <c:y val="8.8751731350056887E-2"/>
          <c:w val="0.92543013116145945"/>
          <c:h val="0.72226304254686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48 призових місць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міський рівень участь у виставках</c:v>
                </c:pt>
                <c:pt idx="1">
                  <c:v>обласний рівень</c:v>
                </c:pt>
                <c:pt idx="2">
                  <c:v>регіональний рівень</c:v>
                </c:pt>
                <c:pt idx="3">
                  <c:v>Всеукраїнський рівень</c:v>
                </c:pt>
                <c:pt idx="4">
                  <c:v>Міжнародний рівень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19</c:v>
                </c:pt>
                <c:pt idx="3">
                  <c:v>18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87648"/>
        <c:axId val="33190400"/>
      </c:barChart>
      <c:catAx>
        <c:axId val="3618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3190400"/>
        <c:crosses val="autoZero"/>
        <c:auto val="1"/>
        <c:lblAlgn val="ctr"/>
        <c:lblOffset val="100"/>
        <c:noMultiLvlLbl val="0"/>
      </c:catAx>
      <c:valAx>
        <c:axId val="3319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61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1714536916083638"/>
          <c:y val="0"/>
          <c:w val="0.34584597879072793"/>
          <c:h val="6.0972044823711852E-2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vert="horz"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b="1" baseline="0" dirty="0" smtClean="0">
                <a:solidFill>
                  <a:schemeClr val="accent3">
                    <a:lumMod val="75000"/>
                  </a:schemeClr>
                </a:solidFill>
              </a:rPr>
              <a:t>У період з 2019 року по 2024 рік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 baseline="0" dirty="0" smtClean="0"/>
              <a:t> здобули фахову освіту 129 учнів художньої школи,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 baseline="0" dirty="0" smtClean="0"/>
              <a:t>з них </a:t>
            </a:r>
            <a:r>
              <a:rPr lang="uk-UA" sz="1200" b="0" baseline="0" dirty="0" smtClean="0">
                <a:solidFill>
                  <a:schemeClr val="accent3">
                    <a:lumMod val="75000"/>
                  </a:schemeClr>
                </a:solidFill>
              </a:rPr>
              <a:t>поступили на навчання по фаху 56 учнів </a:t>
            </a:r>
            <a:endParaRPr lang="ru-RU" sz="1200" b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4.26049009267358E-2"/>
          <c:y val="0.1377995992922675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29355438684115E-2"/>
          <c:y val="0.32419477584854411"/>
          <c:w val="0.93770644561315886"/>
          <c:h val="0.554392990010273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випускники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5"/>
                <c:pt idx="0">
                  <c:v>2019-2020н.р.</c:v>
                </c:pt>
                <c:pt idx="1">
                  <c:v>2020-2021н.р.</c:v>
                </c:pt>
                <c:pt idx="2">
                  <c:v>2021-2022н.р.</c:v>
                </c:pt>
                <c:pt idx="3">
                  <c:v>2022-2023н.р.</c:v>
                </c:pt>
                <c:pt idx="4">
                  <c:v>2023-2024н.р.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21</c:v>
                </c:pt>
                <c:pt idx="2">
                  <c:v>31</c:v>
                </c:pt>
                <c:pt idx="3">
                  <c:v>32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продовжили навчання у вищих мистецьких закладах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uk-UA" smtClean="0"/>
                      <a:t>12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uk-UA" smtClean="0"/>
                      <a:t>13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5"/>
                <c:pt idx="0">
                  <c:v>2019-2020н.р.</c:v>
                </c:pt>
                <c:pt idx="1">
                  <c:v>2020-2021н.р.</c:v>
                </c:pt>
                <c:pt idx="2">
                  <c:v>2021-2022н.р.</c:v>
                </c:pt>
                <c:pt idx="3">
                  <c:v>2022-2023н.р.</c:v>
                </c:pt>
                <c:pt idx="4">
                  <c:v>2023-2024н.р.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11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742656"/>
        <c:axId val="42945920"/>
      </c:barChart>
      <c:catAx>
        <c:axId val="3674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945920"/>
        <c:crosses val="autoZero"/>
        <c:auto val="1"/>
        <c:lblAlgn val="ctr"/>
        <c:lblOffset val="100"/>
        <c:noMultiLvlLbl val="0"/>
      </c:catAx>
      <c:valAx>
        <c:axId val="4294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42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0087708602120191"/>
          <c:y val="0.95867231562245048"/>
          <c:w val="0.57660621169870452"/>
          <c:h val="4.1327684377549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39B7F-FC60-449D-B8EF-031A9AFF8E9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2ABBBA-A4C2-401A-AA32-FA5B56614965}">
      <dgm:prSet phldrT="[Текст]" custT="1"/>
      <dgm:spPr/>
      <dgm:t>
        <a:bodyPr/>
        <a:lstStyle/>
        <a:p>
          <a:r>
            <a:rPr lang="uk-UA" sz="1400" dirty="0" smtClean="0"/>
            <a:t>оволоділи програмою з фаху образотворче мистецтва</a:t>
          </a:r>
          <a:endParaRPr lang="ru-RU" sz="1400" dirty="0"/>
        </a:p>
      </dgm:t>
    </dgm:pt>
    <dgm:pt modelId="{D3FF2DAA-B4EC-456F-BE26-ACCE81369D7C}" type="sibTrans" cxnId="{BA337C21-F3BD-4539-AD6F-0330A8CDC668}">
      <dgm:prSet/>
      <dgm:spPr/>
      <dgm:t>
        <a:bodyPr/>
        <a:lstStyle/>
        <a:p>
          <a:endParaRPr lang="ru-RU"/>
        </a:p>
      </dgm:t>
    </dgm:pt>
    <dgm:pt modelId="{94BA6FA2-400B-484E-896B-DCF3049E41F0}" type="parTrans" cxnId="{BA337C21-F3BD-4539-AD6F-0330A8CDC668}">
      <dgm:prSet/>
      <dgm:spPr/>
      <dgm:t>
        <a:bodyPr/>
        <a:lstStyle/>
        <a:p>
          <a:endParaRPr lang="ru-RU"/>
        </a:p>
      </dgm:t>
    </dgm:pt>
    <dgm:pt modelId="{83D69B40-4483-48B6-B226-9E4B21C02E5F}">
      <dgm:prSet phldrT="[Текст]" custT="1"/>
      <dgm:spPr/>
      <dgm:t>
        <a:bodyPr/>
        <a:lstStyle/>
        <a:p>
          <a:r>
            <a:rPr lang="uk-UA" sz="1400" dirty="0" smtClean="0"/>
            <a:t> школи вступили у вищі навчальні заклади </a:t>
          </a:r>
          <a:endParaRPr lang="ru-RU" sz="1400" dirty="0"/>
        </a:p>
      </dgm:t>
    </dgm:pt>
    <dgm:pt modelId="{486BDEDB-5CC4-40D1-8D3F-024D13D379A6}" type="sibTrans" cxnId="{3FB60248-C0CB-4ACE-BBE2-A0A1CE92F632}">
      <dgm:prSet/>
      <dgm:spPr/>
      <dgm:t>
        <a:bodyPr/>
        <a:lstStyle/>
        <a:p>
          <a:endParaRPr lang="ru-RU"/>
        </a:p>
      </dgm:t>
    </dgm:pt>
    <dgm:pt modelId="{6DE94659-30DC-4AD4-BA19-EF1FE7435E29}" type="parTrans" cxnId="{3FB60248-C0CB-4ACE-BBE2-A0A1CE92F632}">
      <dgm:prSet/>
      <dgm:spPr/>
      <dgm:t>
        <a:bodyPr/>
        <a:lstStyle/>
        <a:p>
          <a:endParaRPr lang="ru-RU"/>
        </a:p>
      </dgm:t>
    </dgm:pt>
    <dgm:pt modelId="{D2CC9CCA-34DC-404C-B6ED-1E883E02223D}" type="pres">
      <dgm:prSet presAssocID="{C0239B7F-FC60-449D-B8EF-031A9AFF8E9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265A17-4A17-41DD-B22E-C9128B62C5BA}" type="pres">
      <dgm:prSet presAssocID="{C0239B7F-FC60-449D-B8EF-031A9AFF8E9D}" presName="arrow" presStyleLbl="bgShp" presStyleIdx="0" presStyleCnt="1" custScaleX="117647" custLinFactNeighborX="0" custLinFactNeighborY="-5978"/>
      <dgm:spPr/>
    </dgm:pt>
    <dgm:pt modelId="{E1250B41-039C-4314-B64E-3819B6BBECBE}" type="pres">
      <dgm:prSet presAssocID="{C0239B7F-FC60-449D-B8EF-031A9AFF8E9D}" presName="linearProcess" presStyleCnt="0"/>
      <dgm:spPr/>
    </dgm:pt>
    <dgm:pt modelId="{D0E14FAE-1EC1-4FFD-859B-635FC96A1772}" type="pres">
      <dgm:prSet presAssocID="{392ABBBA-A4C2-401A-AA32-FA5B56614965}" presName="textNode" presStyleLbl="node1" presStyleIdx="0" presStyleCnt="2" custScaleX="100912" custScaleY="96709" custLinFactX="-21168" custLinFactNeighborX="-100000" custLinFactNeighborY="-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02AC1-18BD-49C4-96B9-B592D4AD8F33}" type="pres">
      <dgm:prSet presAssocID="{D3FF2DAA-B4EC-456F-BE26-ACCE81369D7C}" presName="sibTrans" presStyleCnt="0"/>
      <dgm:spPr/>
    </dgm:pt>
    <dgm:pt modelId="{217DB5CD-6A34-416D-91F6-B5919BD521EE}" type="pres">
      <dgm:prSet presAssocID="{83D69B40-4483-48B6-B226-9E4B21C02E5F}" presName="textNode" presStyleLbl="node1" presStyleIdx="1" presStyleCnt="2" custScaleX="79177" custScaleY="99751" custLinFactNeighborX="10429" custLinFactNeighborY="-1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28559-F3B8-47C8-AE7B-15380253C245}" type="presOf" srcId="{392ABBBA-A4C2-401A-AA32-FA5B56614965}" destId="{D0E14FAE-1EC1-4FFD-859B-635FC96A1772}" srcOrd="0" destOrd="0" presId="urn:microsoft.com/office/officeart/2005/8/layout/hProcess9"/>
    <dgm:cxn modelId="{3FB60248-C0CB-4ACE-BBE2-A0A1CE92F632}" srcId="{C0239B7F-FC60-449D-B8EF-031A9AFF8E9D}" destId="{83D69B40-4483-48B6-B226-9E4B21C02E5F}" srcOrd="1" destOrd="0" parTransId="{6DE94659-30DC-4AD4-BA19-EF1FE7435E29}" sibTransId="{486BDEDB-5CC4-40D1-8D3F-024D13D379A6}"/>
    <dgm:cxn modelId="{BA337C21-F3BD-4539-AD6F-0330A8CDC668}" srcId="{C0239B7F-FC60-449D-B8EF-031A9AFF8E9D}" destId="{392ABBBA-A4C2-401A-AA32-FA5B56614965}" srcOrd="0" destOrd="0" parTransId="{94BA6FA2-400B-484E-896B-DCF3049E41F0}" sibTransId="{D3FF2DAA-B4EC-456F-BE26-ACCE81369D7C}"/>
    <dgm:cxn modelId="{83C92423-9CEE-40BD-95DE-39052DD04FBE}" type="presOf" srcId="{C0239B7F-FC60-449D-B8EF-031A9AFF8E9D}" destId="{D2CC9CCA-34DC-404C-B6ED-1E883E02223D}" srcOrd="0" destOrd="0" presId="urn:microsoft.com/office/officeart/2005/8/layout/hProcess9"/>
    <dgm:cxn modelId="{4C957E2D-0C45-478A-A48D-EA07C20008C4}" type="presOf" srcId="{83D69B40-4483-48B6-B226-9E4B21C02E5F}" destId="{217DB5CD-6A34-416D-91F6-B5919BD521EE}" srcOrd="0" destOrd="0" presId="urn:microsoft.com/office/officeart/2005/8/layout/hProcess9"/>
    <dgm:cxn modelId="{936FD773-C63A-4F46-9545-A756650951E4}" type="presParOf" srcId="{D2CC9CCA-34DC-404C-B6ED-1E883E02223D}" destId="{51265A17-4A17-41DD-B22E-C9128B62C5BA}" srcOrd="0" destOrd="0" presId="urn:microsoft.com/office/officeart/2005/8/layout/hProcess9"/>
    <dgm:cxn modelId="{DD51DC28-A82C-4CC3-9150-0477DED59DE4}" type="presParOf" srcId="{D2CC9CCA-34DC-404C-B6ED-1E883E02223D}" destId="{E1250B41-039C-4314-B64E-3819B6BBECBE}" srcOrd="1" destOrd="0" presId="urn:microsoft.com/office/officeart/2005/8/layout/hProcess9"/>
    <dgm:cxn modelId="{BB7E0BD0-2AD2-46F1-9BAF-36A6773B1560}" type="presParOf" srcId="{E1250B41-039C-4314-B64E-3819B6BBECBE}" destId="{D0E14FAE-1EC1-4FFD-859B-635FC96A1772}" srcOrd="0" destOrd="0" presId="urn:microsoft.com/office/officeart/2005/8/layout/hProcess9"/>
    <dgm:cxn modelId="{920CCF7B-683F-4A9D-ABE9-FC98873738F8}" type="presParOf" srcId="{E1250B41-039C-4314-B64E-3819B6BBECBE}" destId="{3D002AC1-18BD-49C4-96B9-B592D4AD8F33}" srcOrd="1" destOrd="0" presId="urn:microsoft.com/office/officeart/2005/8/layout/hProcess9"/>
    <dgm:cxn modelId="{44A8C929-3AD9-4AE6-B7BF-07DF4DF6D563}" type="presParOf" srcId="{E1250B41-039C-4314-B64E-3819B6BBECBE}" destId="{217DB5CD-6A34-416D-91F6-B5919BD521E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65A17-4A17-41DD-B22E-C9128B62C5BA}">
      <dsp:nvSpPr>
        <dsp:cNvPr id="0" name=""/>
        <dsp:cNvSpPr/>
      </dsp:nvSpPr>
      <dsp:spPr>
        <a:xfrm>
          <a:off x="1" y="0"/>
          <a:ext cx="7284023" cy="17842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14FAE-1EC1-4FFD-859B-635FC96A1772}">
      <dsp:nvSpPr>
        <dsp:cNvPr id="0" name=""/>
        <dsp:cNvSpPr/>
      </dsp:nvSpPr>
      <dsp:spPr>
        <a:xfrm>
          <a:off x="0" y="523221"/>
          <a:ext cx="3009093" cy="690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оволоділи програмою з фаху образотворче мистецтва</a:t>
          </a:r>
          <a:endParaRPr lang="ru-RU" sz="1400" kern="1200" dirty="0"/>
        </a:p>
      </dsp:txBody>
      <dsp:txXfrm>
        <a:off x="33693" y="556914"/>
        <a:ext cx="2941707" cy="622813"/>
      </dsp:txXfrm>
    </dsp:sp>
    <dsp:sp modelId="{217DB5CD-6A34-416D-91F6-B5919BD521EE}">
      <dsp:nvSpPr>
        <dsp:cNvPr id="0" name=""/>
        <dsp:cNvSpPr/>
      </dsp:nvSpPr>
      <dsp:spPr>
        <a:xfrm>
          <a:off x="4186154" y="523221"/>
          <a:ext cx="2360977" cy="711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 школи вступили у вищі навчальні заклади </a:t>
          </a:r>
          <a:endParaRPr lang="ru-RU" sz="1400" kern="1200" dirty="0"/>
        </a:p>
      </dsp:txBody>
      <dsp:txXfrm>
        <a:off x="4220907" y="557974"/>
        <a:ext cx="2291471" cy="64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D9735-AC0E-41A5-A175-CFF7847C2153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B9A4-1F21-4DA6-98A0-D7135C485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40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0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97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82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10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65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0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1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7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0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1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7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9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9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6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4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67" y="2021654"/>
            <a:ext cx="1243344" cy="134255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744191" y="256542"/>
            <a:ext cx="56318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Звіт</a:t>
            </a: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Комунального закладу 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«Коломийська художня школи</a:t>
            </a:r>
          </a:p>
          <a:p>
            <a:r>
              <a:rPr lang="uk-UA" b="1" dirty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імені </a:t>
            </a:r>
            <a:r>
              <a:rPr lang="uk-UA" b="1" dirty="0">
                <a:solidFill>
                  <a:srgbClr val="002060"/>
                </a:solidFill>
              </a:rPr>
              <a:t>Ярослава Пстрака</a:t>
            </a:r>
            <a:r>
              <a:rPr lang="uk-UA" b="1" dirty="0" smtClean="0">
                <a:solidFill>
                  <a:srgbClr val="002060"/>
                </a:solidFill>
              </a:rPr>
              <a:t>»</a:t>
            </a:r>
          </a:p>
          <a:p>
            <a:endParaRPr lang="uk-UA" dirty="0">
              <a:solidFill>
                <a:srgbClr val="002060"/>
              </a:solidFill>
            </a:endParaRPr>
          </a:p>
          <a:p>
            <a:r>
              <a:rPr lang="uk-UA" sz="1200" i="1" dirty="0">
                <a:solidFill>
                  <a:srgbClr val="002060"/>
                </a:solidFill>
              </a:rPr>
              <a:t>Художня школа заснована в 1974 році</a:t>
            </a:r>
            <a:r>
              <a:rPr lang="uk-UA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12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29288" y="6014340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за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2024 </a:t>
            </a:r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рік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D:\Документи\школа\КХШ 2023-2024 н.р\ЗАХОДИ І КОНКУРСИ 23-24 н.р\модернізація приміщень під стрихою вересень-жовтень 2023\20240109_103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2003921"/>
            <a:ext cx="5631872" cy="40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47" y="4423479"/>
            <a:ext cx="2230929" cy="1870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507" y="2002397"/>
            <a:ext cx="1553069" cy="22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0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5780" y="5854726"/>
            <a:ext cx="9448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Викладачі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викладають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такі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3">
                    <a:lumMod val="75000"/>
                  </a:schemeClr>
                </a:solidFill>
              </a:rPr>
              <a:t>предмети</a:t>
            </a:r>
            <a:r>
              <a:rPr lang="ru-RU" sz="1400" dirty="0"/>
              <a:t>: рисунок, </a:t>
            </a:r>
            <a:r>
              <a:rPr lang="ru-RU" sz="1400" dirty="0" err="1"/>
              <a:t>живопис</a:t>
            </a:r>
            <a:r>
              <a:rPr lang="ru-RU" sz="1400" dirty="0"/>
              <a:t>, </a:t>
            </a:r>
            <a:r>
              <a:rPr lang="ru-RU" sz="1400" dirty="0" err="1"/>
              <a:t>композиція</a:t>
            </a:r>
            <a:r>
              <a:rPr lang="ru-RU" sz="1400" dirty="0"/>
              <a:t>, скульптура, </a:t>
            </a:r>
            <a:r>
              <a:rPr lang="ru-RU" sz="1400" dirty="0" err="1"/>
              <a:t>історія</a:t>
            </a:r>
            <a:r>
              <a:rPr lang="ru-RU" sz="1400" dirty="0"/>
              <a:t> </a:t>
            </a:r>
            <a:r>
              <a:rPr lang="ru-RU" sz="1400" dirty="0" err="1"/>
              <a:t>мистецтв</a:t>
            </a:r>
            <a:r>
              <a:rPr lang="ru-RU" sz="1400" dirty="0"/>
              <a:t>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744648" y="270807"/>
            <a:ext cx="1092069" cy="1462197"/>
            <a:chOff x="1" y="-1"/>
            <a:chExt cx="660138" cy="975457"/>
          </a:xfrm>
        </p:grpSpPr>
        <p:sp>
          <p:nvSpPr>
            <p:cNvPr id="6" name="Нашивка 5"/>
            <p:cNvSpPr/>
            <p:nvPr/>
          </p:nvSpPr>
          <p:spPr>
            <a:xfrm rot="5400000">
              <a:off x="-157659" y="157659"/>
              <a:ext cx="975457" cy="66013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2" y="330068"/>
              <a:ext cx="660137" cy="315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 smtClean="0"/>
                <a:t>Структура установи</a:t>
              </a:r>
              <a:endParaRPr lang="ru-RU" sz="1400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387436" y="272605"/>
            <a:ext cx="6483928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Адміністрація: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400" dirty="0"/>
              <a:t>Директор – </a:t>
            </a:r>
            <a:r>
              <a:rPr lang="uk-UA" sz="1400" dirty="0" err="1"/>
              <a:t>Цапурак</a:t>
            </a:r>
            <a:r>
              <a:rPr lang="uk-UA" sz="1400" dirty="0"/>
              <a:t> Т.С.</a:t>
            </a:r>
            <a:endParaRPr lang="ru-RU" sz="14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400" dirty="0"/>
              <a:t>Заступник директора – </a:t>
            </a:r>
            <a:r>
              <a:rPr lang="uk-UA" sz="1400" dirty="0" err="1"/>
              <a:t>Гереджук</a:t>
            </a:r>
            <a:r>
              <a:rPr lang="uk-UA" sz="1400" dirty="0"/>
              <a:t> О.Б.</a:t>
            </a:r>
            <a:endParaRPr lang="ru-RU" sz="14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400" dirty="0"/>
              <a:t>Секретар </a:t>
            </a:r>
            <a:endParaRPr lang="uk-UA" sz="1400" dirty="0" smtClean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400" dirty="0" smtClean="0"/>
              <a:t>Прибиральниця </a:t>
            </a:r>
            <a:r>
              <a:rPr lang="uk-UA" sz="1400" dirty="0"/>
              <a:t>службових приміщень – </a:t>
            </a:r>
            <a:r>
              <a:rPr lang="uk-UA" sz="1400" dirty="0" err="1" smtClean="0"/>
              <a:t>Вишиванюк</a:t>
            </a:r>
            <a:r>
              <a:rPr lang="uk-UA" sz="1400" dirty="0" smtClean="0"/>
              <a:t> Г.Б.</a:t>
            </a:r>
            <a:endParaRPr lang="ru-RU" sz="1400" dirty="0"/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uk-UA" sz="1400" dirty="0"/>
              <a:t>Вахтер –</a:t>
            </a:r>
            <a:r>
              <a:rPr lang="ru-RU" sz="1400" dirty="0"/>
              <a:t> </a:t>
            </a:r>
            <a:r>
              <a:rPr lang="ru-RU" sz="1400" dirty="0" err="1"/>
              <a:t>Добровольська</a:t>
            </a:r>
            <a:r>
              <a:rPr lang="ru-RU" sz="1400" dirty="0"/>
              <a:t> М.В.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63881" y="1912515"/>
            <a:ext cx="10006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</a:rPr>
              <a:t>Викладачі: </a:t>
            </a:r>
            <a:r>
              <a:rPr lang="uk-UA" sz="1400" dirty="0" err="1" smtClean="0"/>
              <a:t>Цапурак</a:t>
            </a:r>
            <a:r>
              <a:rPr lang="uk-UA" sz="1400" dirty="0" smtClean="0"/>
              <a:t> Т.С.</a:t>
            </a:r>
            <a:r>
              <a:rPr lang="ru-RU" sz="1400" dirty="0" smtClean="0"/>
              <a:t>, </a:t>
            </a:r>
            <a:r>
              <a:rPr lang="uk-UA" sz="1400" dirty="0" err="1" smtClean="0"/>
              <a:t>Гереджук</a:t>
            </a:r>
            <a:r>
              <a:rPr lang="uk-UA" sz="1400" dirty="0" smtClean="0"/>
              <a:t> О.Б.</a:t>
            </a:r>
            <a:r>
              <a:rPr lang="ru-RU" sz="1400" dirty="0" smtClean="0"/>
              <a:t>, </a:t>
            </a:r>
            <a:r>
              <a:rPr lang="uk-UA" sz="1400" dirty="0" err="1" smtClean="0"/>
              <a:t>Лобурак</a:t>
            </a:r>
            <a:r>
              <a:rPr lang="uk-UA" sz="1400" dirty="0" smtClean="0"/>
              <a:t> Я.О.</a:t>
            </a:r>
            <a:r>
              <a:rPr lang="ru-RU" sz="1400" dirty="0" smtClean="0"/>
              <a:t>, </a:t>
            </a:r>
            <a:r>
              <a:rPr lang="uk-UA" sz="1400" dirty="0" err="1" smtClean="0"/>
              <a:t>Семеняк</a:t>
            </a:r>
            <a:r>
              <a:rPr lang="uk-UA" sz="1400" dirty="0" smtClean="0"/>
              <a:t> М.І., </a:t>
            </a:r>
            <a:r>
              <a:rPr lang="uk-UA" sz="1400" dirty="0" err="1" smtClean="0"/>
              <a:t>Кваснюк</a:t>
            </a:r>
            <a:r>
              <a:rPr lang="uk-UA" sz="1400" dirty="0" smtClean="0"/>
              <a:t> </a:t>
            </a:r>
            <a:r>
              <a:rPr lang="uk-UA" sz="1400" dirty="0"/>
              <a:t>Х.В</a:t>
            </a:r>
            <a:r>
              <a:rPr lang="uk-UA" sz="1400" dirty="0" smtClean="0"/>
              <a:t>.,</a:t>
            </a:r>
            <a:r>
              <a:rPr lang="ru-RU" sz="1400" dirty="0" smtClean="0"/>
              <a:t> </a:t>
            </a:r>
            <a:r>
              <a:rPr lang="uk-UA" sz="1400" dirty="0" err="1" smtClean="0"/>
              <a:t>Франко-Семеняк</a:t>
            </a:r>
            <a:r>
              <a:rPr lang="uk-UA" sz="1400" dirty="0" smtClean="0"/>
              <a:t> </a:t>
            </a:r>
            <a:r>
              <a:rPr lang="uk-UA" sz="1400" dirty="0"/>
              <a:t>М.Р</a:t>
            </a:r>
            <a:r>
              <a:rPr lang="uk-UA" sz="1400" dirty="0" smtClean="0"/>
              <a:t>.,</a:t>
            </a:r>
            <a:endParaRPr lang="ru-RU" sz="1400" dirty="0"/>
          </a:p>
          <a:p>
            <a:pPr lvl="1"/>
            <a:r>
              <a:rPr lang="uk-UA" sz="1400" dirty="0" smtClean="0"/>
              <a:t>           </a:t>
            </a:r>
            <a:r>
              <a:rPr lang="uk-UA" sz="1400" dirty="0" err="1" smtClean="0"/>
              <a:t>Мішин</a:t>
            </a:r>
            <a:r>
              <a:rPr lang="uk-UA" sz="1400" dirty="0" smtClean="0"/>
              <a:t> С.М.</a:t>
            </a:r>
            <a:r>
              <a:rPr lang="ru-RU" sz="1400" dirty="0" smtClean="0"/>
              <a:t>, </a:t>
            </a:r>
            <a:r>
              <a:rPr lang="uk-UA" sz="1400" dirty="0" err="1" smtClean="0"/>
              <a:t>Глінянова</a:t>
            </a:r>
            <a:r>
              <a:rPr lang="uk-UA" sz="1400" dirty="0" smtClean="0"/>
              <a:t> В.А.</a:t>
            </a:r>
            <a:r>
              <a:rPr lang="ru-RU" sz="1400" dirty="0" smtClean="0"/>
              <a:t>, </a:t>
            </a:r>
            <a:r>
              <a:rPr lang="uk-UA" sz="1400" dirty="0" err="1" smtClean="0"/>
              <a:t>Дзиба</a:t>
            </a:r>
            <a:r>
              <a:rPr lang="uk-UA" sz="1400" dirty="0" smtClean="0"/>
              <a:t> А.А.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32144" y="2595360"/>
            <a:ext cx="63459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accent3">
                    <a:lumMod val="50000"/>
                  </a:schemeClr>
                </a:solidFill>
              </a:rPr>
              <a:t>Відомості про склад педагогічних працівників закладу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91297"/>
              </p:ext>
            </p:extLst>
          </p:nvPr>
        </p:nvGraphicFramePr>
        <p:xfrm>
          <a:off x="2067790" y="2992582"/>
          <a:ext cx="9798626" cy="1870363"/>
        </p:xfrm>
        <a:graphic>
          <a:graphicData uri="http://schemas.openxmlformats.org/drawingml/2006/table">
            <a:tbl>
              <a:tblPr firstRow="1" firstCol="1" bandRow="1"/>
              <a:tblGrid>
                <a:gridCol w="1207758"/>
                <a:gridCol w="546118"/>
                <a:gridCol w="588128"/>
                <a:gridCol w="498937"/>
                <a:gridCol w="502111"/>
                <a:gridCol w="501177"/>
                <a:gridCol w="501177"/>
                <a:gridCol w="501177"/>
                <a:gridCol w="501177"/>
                <a:gridCol w="501177"/>
                <a:gridCol w="501177"/>
                <a:gridCol w="501177"/>
                <a:gridCol w="501177"/>
                <a:gridCol w="501177"/>
                <a:gridCol w="501177"/>
                <a:gridCol w="501177"/>
                <a:gridCol w="465305"/>
                <a:gridCol w="382334"/>
                <a:gridCol w="94988"/>
              </a:tblGrid>
              <a:tr h="435962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Посада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Усього за посадою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освіта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віковий склад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Кваліфікаційні категорії та звання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2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повна вища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базова вища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неповна вища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освіти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30 років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 31 до 40 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 41 до 55 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 56 років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Викладач-методист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старший викладач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вища категорія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перша категорія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друга категорія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розряд ЄТС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розряд ЄТС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1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викладач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smtClean="0"/>
                        <a:t>-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047372" y="5092885"/>
            <a:ext cx="98394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accent3">
                    <a:lumMod val="75000"/>
                  </a:schemeClr>
                </a:solidFill>
              </a:rPr>
              <a:t>Педагогічний та навчально-виховний процес у школі здійснюють</a:t>
            </a:r>
            <a:r>
              <a:rPr lang="uk-UA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1400" b="1" dirty="0">
                <a:solidFill>
                  <a:schemeClr val="accent3">
                    <a:lumMod val="75000"/>
                  </a:schemeClr>
                </a:solidFill>
              </a:rPr>
              <a:t>9 викладачів</a:t>
            </a:r>
            <a:r>
              <a:rPr lang="uk-UA" sz="1400" dirty="0"/>
              <a:t>, </a:t>
            </a:r>
            <a:endParaRPr lang="uk-UA" sz="1400" dirty="0" smtClean="0"/>
          </a:p>
          <a:p>
            <a:r>
              <a:rPr lang="uk-UA" sz="1400" dirty="0" smtClean="0"/>
              <a:t>з </a:t>
            </a:r>
            <a:r>
              <a:rPr lang="uk-UA" sz="1400" dirty="0"/>
              <a:t>них 4 викладача  спеціалісти вищої категорії, 2 викладача мають педагогічне звання «викладач методист</a:t>
            </a:r>
            <a:r>
              <a:rPr lang="uk-UA" sz="1400" dirty="0" smtClean="0"/>
              <a:t>»,</a:t>
            </a:r>
          </a:p>
          <a:p>
            <a:r>
              <a:rPr lang="uk-UA" sz="1400" dirty="0" smtClean="0"/>
              <a:t>1 </a:t>
            </a:r>
            <a:r>
              <a:rPr lang="uk-UA" sz="1400" dirty="0"/>
              <a:t>викладач - </a:t>
            </a:r>
            <a:r>
              <a:rPr lang="uk-UA" sz="1400" dirty="0" err="1"/>
              <a:t>Лобурак</a:t>
            </a:r>
            <a:r>
              <a:rPr lang="uk-UA" sz="1400" dirty="0"/>
              <a:t> Ярослав Олексійович почесне звання «Заслужений працівник культури», 2007 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474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163779" y="436416"/>
            <a:ext cx="1361053" cy="1856068"/>
            <a:chOff x="61261" y="-1"/>
            <a:chExt cx="1147664" cy="1639521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-184668" y="245928"/>
              <a:ext cx="1639521" cy="114766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61261" y="573831"/>
              <a:ext cx="1147664" cy="491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kern="1200" dirty="0" smtClean="0"/>
                <a:t>Мережа установи</a:t>
              </a:r>
              <a:endParaRPr lang="ru-RU" sz="1600" kern="1200" dirty="0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654422"/>
              </p:ext>
            </p:extLst>
          </p:nvPr>
        </p:nvGraphicFramePr>
        <p:xfrm>
          <a:off x="3151910" y="2263993"/>
          <a:ext cx="8166642" cy="399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199"/>
                <a:gridCol w="2432132"/>
                <a:gridCol w="2610311"/>
              </a:tblGrid>
              <a:tr h="270417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Пільги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січень - травень 73 учні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вересень – грудень 74 учні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2493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діти з інвалідністю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 учні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 учні</a:t>
                      </a:r>
                      <a:endParaRPr lang="ru-RU" sz="1200" dirty="0"/>
                    </a:p>
                  </a:txBody>
                  <a:tcPr/>
                </a:tc>
              </a:tr>
              <a:tr h="4597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АТО, УБД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24 учні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23 учні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597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малозабезпечені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5 учнів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3 учні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597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діти чорнобильців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4597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багатодітних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14 учнів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16 учнів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5970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обдарованих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5 учнів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4 учні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49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навчання одночасно в двох мистецьких школах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11 учнів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10 учнів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59709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діти внутрішньо</a:t>
                      </a:r>
                      <a:r>
                        <a:rPr lang="uk-UA" sz="1200" baseline="0" dirty="0" smtClean="0"/>
                        <a:t> переміщених осіб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12 учнів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15 учнів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0" y="1763879"/>
            <a:ext cx="283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Кількість учнів з пільгами:</a:t>
            </a:r>
            <a:r>
              <a:rPr lang="uk-UA" sz="2000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346568"/>
            <a:ext cx="8270551" cy="1562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</a:rPr>
              <a:t>В художній школі навчання з фаху образотворчого мистецтва </a:t>
            </a:r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</a:rPr>
              <a:t>поділяється на 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</a:rPr>
              <a:t>елементарний підрівень </a:t>
            </a:r>
            <a:r>
              <a:rPr lang="uk-UA" sz="1400" dirty="0" smtClean="0"/>
              <a:t>4 групи та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</a:rPr>
              <a:t>середній(базовий) підрівень </a:t>
            </a:r>
            <a:r>
              <a:rPr lang="uk-UA" sz="1400" dirty="0"/>
              <a:t>– 13 </a:t>
            </a:r>
            <a:r>
              <a:rPr lang="uk-UA" sz="1400" dirty="0" smtClean="0"/>
              <a:t>груп</a:t>
            </a: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uk-UA" sz="800" dirty="0" smtClean="0"/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Контингент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учнів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dirty="0" smtClean="0"/>
              <a:t>становить </a:t>
            </a:r>
            <a:r>
              <a:rPr lang="ru-RU" sz="1400" b="1" dirty="0"/>
              <a:t>160 </a:t>
            </a:r>
            <a:r>
              <a:rPr lang="ru-RU" sz="1400" b="1" dirty="0" err="1"/>
              <a:t>учнів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1" dirty="0" err="1" smtClean="0">
                <a:solidFill>
                  <a:schemeClr val="accent3">
                    <a:lumMod val="75000"/>
                  </a:schemeClr>
                </a:solidFill>
              </a:rPr>
              <a:t>Батьківська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плата </a:t>
            </a:r>
            <a:r>
              <a:rPr lang="ru-RU" sz="1400" dirty="0" err="1"/>
              <a:t>складає</a:t>
            </a:r>
            <a:r>
              <a:rPr lang="ru-RU" sz="1400" dirty="0"/>
              <a:t> </a:t>
            </a:r>
            <a:r>
              <a:rPr lang="en-US" sz="1400" dirty="0"/>
              <a:t> </a:t>
            </a:r>
            <a:r>
              <a:rPr lang="uk-UA" sz="1400" dirty="0" smtClean="0"/>
              <a:t>320 </a:t>
            </a:r>
            <a:r>
              <a:rPr lang="uk-UA" sz="1400" dirty="0"/>
              <a:t>грн. січень – травень </a:t>
            </a:r>
            <a:r>
              <a:rPr lang="uk-UA" sz="1400" dirty="0" smtClean="0"/>
              <a:t>2024 </a:t>
            </a:r>
            <a:r>
              <a:rPr lang="uk-UA" sz="1400" dirty="0"/>
              <a:t>року, </a:t>
            </a:r>
            <a:r>
              <a:rPr lang="ru-RU" sz="1400" dirty="0"/>
              <a:t>                                           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/>
              <a:t>                                                  </a:t>
            </a:r>
            <a:r>
              <a:rPr lang="ru-RU" sz="1400" dirty="0" smtClean="0"/>
              <a:t>  400 </a:t>
            </a:r>
            <a:r>
              <a:rPr lang="ru-RU" sz="1400" dirty="0"/>
              <a:t>грн. </a:t>
            </a:r>
            <a:r>
              <a:rPr lang="ru-RU" sz="1400" dirty="0" err="1"/>
              <a:t>вересень</a:t>
            </a:r>
            <a:r>
              <a:rPr lang="ru-RU" sz="1400" dirty="0"/>
              <a:t> – </a:t>
            </a:r>
            <a:r>
              <a:rPr lang="ru-RU" sz="1400" dirty="0" err="1"/>
              <a:t>грудень</a:t>
            </a:r>
            <a:r>
              <a:rPr lang="ru-RU" sz="1400" dirty="0"/>
              <a:t> </a:t>
            </a:r>
            <a:r>
              <a:rPr lang="ru-RU" sz="1400" dirty="0" smtClean="0"/>
              <a:t>2024 </a:t>
            </a:r>
            <a:r>
              <a:rPr lang="ru-RU" sz="1400" dirty="0"/>
              <a:t>року</a:t>
            </a:r>
          </a:p>
        </p:txBody>
      </p:sp>
    </p:spTree>
    <p:extLst>
      <p:ext uri="{BB962C8B-B14F-4D97-AF65-F5344CB8AC3E}">
        <p14:creationId xmlns:p14="http://schemas.microsoft.com/office/powerpoint/2010/main" val="420785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03797" y="568292"/>
            <a:ext cx="3938156" cy="4636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080" rIns="5080" bIns="5080" numCol="1" spcCol="1270" anchor="ctr" anchorCtr="0">
            <a:noAutofit/>
          </a:bodyPr>
          <a:lstStyle/>
          <a:p>
            <a:pPr marL="0" lvl="1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uk-UA" b="1" kern="1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b="1" kern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2223654" y="4442150"/>
            <a:ext cx="8664165" cy="21249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kern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6427" y="564164"/>
            <a:ext cx="790979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Відомості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про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покращення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1600" b="1" dirty="0">
                <a:solidFill>
                  <a:schemeClr val="accent3">
                    <a:lumMod val="75000"/>
                  </a:schemeClr>
                </a:solidFill>
              </a:rPr>
              <a:t>придбано протягом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року,</a:t>
            </a:r>
          </a:p>
          <a:p>
            <a:pPr marL="0" lvl="1"/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загальна </a:t>
            </a:r>
            <a:r>
              <a:rPr lang="uk-UA" sz="1600" dirty="0">
                <a:solidFill>
                  <a:schemeClr val="accent3">
                    <a:lumMod val="75000"/>
                  </a:schemeClr>
                </a:solidFill>
              </a:rPr>
              <a:t>вартість - 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97 628 грн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.:</a:t>
            </a:r>
          </a:p>
          <a:p>
            <a:pPr marL="0" lvl="1"/>
            <a:endParaRPr lang="uk-UA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uk-UA" sz="1400" dirty="0"/>
              <a:t>канцтовари ( 6 </a:t>
            </a:r>
            <a:r>
              <a:rPr lang="uk-UA" sz="1400" dirty="0" smtClean="0"/>
              <a:t>921 </a:t>
            </a:r>
            <a:r>
              <a:rPr lang="uk-UA" sz="1400" dirty="0"/>
              <a:t>грн.);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uk-UA" sz="1400" dirty="0"/>
              <a:t>господарські товари </a:t>
            </a:r>
            <a:r>
              <a:rPr lang="uk-UA" sz="1400" dirty="0" smtClean="0"/>
              <a:t>(10 917 грн.);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проведення медичний огляд працівників (8 541 грн.);</a:t>
            </a:r>
            <a:endParaRPr lang="uk-UA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uk-UA" sz="1400" dirty="0"/>
              <a:t>журнали для документації та свідоцтва про позашкільну освіту ( 3 </a:t>
            </a:r>
            <a:r>
              <a:rPr lang="uk-UA" sz="1400" dirty="0" smtClean="0"/>
              <a:t>070 </a:t>
            </a:r>
            <a:r>
              <a:rPr lang="uk-UA" sz="1400" dirty="0"/>
              <a:t>грн.);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uk-UA" sz="1400" dirty="0"/>
              <a:t>заправка картриджа ( 970 грн.);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uk-UA" sz="1400" dirty="0"/>
              <a:t>перезарядка вогнегасників </a:t>
            </a:r>
            <a:r>
              <a:rPr lang="uk-UA" sz="1400" dirty="0" smtClean="0"/>
              <a:t>(1 400 </a:t>
            </a:r>
            <a:r>
              <a:rPr lang="uk-UA" sz="1400" dirty="0"/>
              <a:t>грн.);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20 </a:t>
            </a:r>
            <a:r>
              <a:rPr lang="uk-UA" sz="1400" dirty="0"/>
              <a:t>заправок питної води </a:t>
            </a:r>
            <a:r>
              <a:rPr lang="uk-UA" sz="1400" dirty="0" smtClean="0"/>
              <a:t>(1400 </a:t>
            </a:r>
            <a:r>
              <a:rPr lang="uk-UA" sz="1400" dirty="0"/>
              <a:t>грн</a:t>
            </a:r>
            <a:r>
              <a:rPr lang="uk-UA" sz="1400" dirty="0" smtClean="0"/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стільці 25 шт. (12 750 грн.);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вішак 1 шт. (895 грн.);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торшер художній 7 шт. (11284 грн.);</a:t>
            </a:r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графічний планшет 12 шт. (39480 грн.).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400" dirty="0"/>
          </a:p>
          <a:p>
            <a:r>
              <a:rPr lang="uk-UA" sz="1400" dirty="0" smtClean="0"/>
              <a:t> </a:t>
            </a:r>
            <a:endParaRPr lang="uk-U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Платні послуги</a:t>
            </a:r>
            <a:r>
              <a:rPr lang="uk-UA" sz="1600" dirty="0" smtClean="0"/>
              <a:t> художньої школи 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складають в сумі 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371 760 грн</a:t>
            </a:r>
            <a:r>
              <a:rPr lang="uk-UA" sz="1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746990" y="324583"/>
            <a:ext cx="1361054" cy="1856068"/>
            <a:chOff x="61260" y="-1"/>
            <a:chExt cx="1147665" cy="1639521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-184668" y="245928"/>
              <a:ext cx="1639521" cy="114766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61260" y="620215"/>
              <a:ext cx="1147664" cy="491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dirty="0" smtClean="0"/>
                <a:t>матеріально-технічна база</a:t>
              </a:r>
              <a:endParaRPr lang="ru-RU" sz="1600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26427" y="4653033"/>
            <a:ext cx="6096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Ліміти споживання енергоносіїв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за </a:t>
            </a:r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2024 рік</a:t>
            </a:r>
          </a:p>
          <a:p>
            <a:endParaRPr lang="uk-UA" sz="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електрична енергія – 1500 кВт/</a:t>
            </a:r>
            <a:r>
              <a:rPr lang="uk-UA" sz="1400" dirty="0" err="1" smtClean="0"/>
              <a:t>год</a:t>
            </a:r>
            <a:r>
              <a:rPr lang="uk-UA" sz="1400" dirty="0" smtClean="0"/>
              <a:t> , спожито  </a:t>
            </a:r>
            <a:r>
              <a:rPr lang="uk-UA" sz="1400" dirty="0"/>
              <a:t>–</a:t>
            </a:r>
            <a:r>
              <a:rPr lang="uk-UA" sz="1400" dirty="0" smtClean="0"/>
              <a:t>  1380 кВт/</a:t>
            </a:r>
            <a:r>
              <a:rPr lang="uk-UA" sz="1400" dirty="0" err="1" smtClean="0"/>
              <a:t>год</a:t>
            </a:r>
            <a:endParaRPr lang="uk-U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природний газ – 2 300 м3, спожито</a:t>
            </a:r>
            <a:r>
              <a:rPr lang="uk-UA" sz="1400" dirty="0"/>
              <a:t> </a:t>
            </a:r>
            <a:r>
              <a:rPr lang="uk-UA" sz="1400" dirty="0" smtClean="0"/>
              <a:t>– 2 356 м3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водопостачання </a:t>
            </a:r>
            <a:r>
              <a:rPr lang="uk-UA" sz="1400" dirty="0"/>
              <a:t>– </a:t>
            </a:r>
            <a:r>
              <a:rPr lang="uk-UA" sz="1400" dirty="0" smtClean="0"/>
              <a:t>70 м3, спожито</a:t>
            </a:r>
            <a:r>
              <a:rPr lang="uk-UA" sz="1400" dirty="0"/>
              <a:t> </a:t>
            </a:r>
            <a:r>
              <a:rPr lang="uk-UA" sz="1400" dirty="0" smtClean="0"/>
              <a:t>– 56 м3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552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50066030"/>
              </p:ext>
            </p:extLst>
          </p:nvPr>
        </p:nvGraphicFramePr>
        <p:xfrm>
          <a:off x="2597727" y="218210"/>
          <a:ext cx="5091546" cy="48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484184" y="1268297"/>
            <a:ext cx="1361053" cy="1856068"/>
            <a:chOff x="61261" y="0"/>
            <a:chExt cx="1147664" cy="1639521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-184668" y="245929"/>
              <a:ext cx="1639521" cy="114766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61261" y="573831"/>
              <a:ext cx="1147664" cy="491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484182" y="1933918"/>
            <a:ext cx="1361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chemeClr val="bg1"/>
                </a:solidFill>
              </a:rPr>
              <a:t>Популяризація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навчального</a:t>
            </a:r>
            <a:r>
              <a:rPr lang="ru-RU" sz="1200" dirty="0">
                <a:solidFill>
                  <a:schemeClr val="bg1"/>
                </a:solidFill>
              </a:rPr>
              <a:t> закладу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8905167"/>
              </p:ext>
            </p:extLst>
          </p:nvPr>
        </p:nvGraphicFramePr>
        <p:xfrm>
          <a:off x="6057900" y="1916216"/>
          <a:ext cx="5985164" cy="472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24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3182" y="234519"/>
            <a:ext cx="3906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Учні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представляють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accent3">
                    <a:lumMod val="75000"/>
                  </a:schemeClr>
                </a:solidFill>
              </a:rPr>
              <a:t>художню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 школу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міських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обласних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регіональних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Всеукраїнських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Міжнародних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1200" dirty="0" err="1">
                <a:solidFill>
                  <a:schemeClr val="accent3">
                    <a:lumMod val="75000"/>
                  </a:schemeClr>
                </a:solidFill>
              </a:rPr>
              <a:t>х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удожніх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конкурсах,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виставках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олімпіадах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79729837"/>
              </p:ext>
            </p:extLst>
          </p:nvPr>
        </p:nvGraphicFramePr>
        <p:xfrm>
          <a:off x="7315200" y="1162552"/>
          <a:ext cx="4686300" cy="42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714495" y="234519"/>
            <a:ext cx="1361053" cy="1856068"/>
            <a:chOff x="61261" y="-1"/>
            <a:chExt cx="1147664" cy="1639521"/>
          </a:xfrm>
        </p:grpSpPr>
        <p:sp>
          <p:nvSpPr>
            <p:cNvPr id="6" name="Нашивка 5"/>
            <p:cNvSpPr/>
            <p:nvPr/>
          </p:nvSpPr>
          <p:spPr>
            <a:xfrm rot="5400000">
              <a:off x="-184668" y="245928"/>
              <a:ext cx="1639521" cy="114766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61261" y="573831"/>
              <a:ext cx="1147664" cy="491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kern="1200" dirty="0" smtClean="0"/>
                <a:t>Наші досягнення </a:t>
              </a:r>
              <a:endParaRPr lang="ru-RU" sz="1600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203863" y="234519"/>
            <a:ext cx="3706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Учні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стають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фіналістами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err="1">
                <a:solidFill>
                  <a:schemeClr val="accent3">
                    <a:lumMod val="75000"/>
                  </a:schemeClr>
                </a:solidFill>
              </a:rPr>
              <a:t>здобувають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призові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місця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професійне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2">
                    <a:lumMod val="75000"/>
                  </a:schemeClr>
                </a:solidFill>
              </a:rPr>
              <a:t>визнання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</a:rPr>
              <a:t>Роботи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</a:rPr>
              <a:t>переможців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</a:rPr>
              <a:t>експонуються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</a:rPr>
              <a:t>Україні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</a:rPr>
              <a:t>інших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</a:rPr>
              <a:t>країнах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2">
                    <a:lumMod val="75000"/>
                  </a:schemeClr>
                </a:solidFill>
              </a:rPr>
              <a:t>світу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72636752"/>
              </p:ext>
            </p:extLst>
          </p:nvPr>
        </p:nvGraphicFramePr>
        <p:xfrm>
          <a:off x="1714494" y="1569028"/>
          <a:ext cx="5434447" cy="482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165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5212" y="199089"/>
            <a:ext cx="73144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Випускники школи, для продовження своєї мистецької освіти, вступають до вищих навчальних закладів України та за кордон. 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68153966"/>
              </p:ext>
            </p:extLst>
          </p:nvPr>
        </p:nvGraphicFramePr>
        <p:xfrm>
          <a:off x="3086100" y="1194598"/>
          <a:ext cx="7284027" cy="178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5212" y="1019076"/>
            <a:ext cx="367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</a:rPr>
              <a:t>14 </a:t>
            </a:r>
            <a:r>
              <a:rPr lang="uk-UA" sz="1400" dirty="0" smtClean="0">
                <a:solidFill>
                  <a:schemeClr val="accent2">
                    <a:lumMod val="50000"/>
                  </a:schemeClr>
                </a:solidFill>
              </a:rPr>
              <a:t>випускників базового підрівня,</a:t>
            </a:r>
          </a:p>
          <a:p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uk-UA" sz="1400" dirty="0" smtClean="0">
                <a:solidFill>
                  <a:schemeClr val="accent2">
                    <a:lumMod val="50000"/>
                  </a:schemeClr>
                </a:solidFill>
              </a:rPr>
              <a:t> випускників елементарного підрівня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8430" y="1159708"/>
            <a:ext cx="1459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7 </a:t>
            </a:r>
            <a:r>
              <a:rPr lang="uk-UA" sz="1400" b="1" dirty="0" smtClean="0">
                <a:solidFill>
                  <a:schemeClr val="accent2">
                    <a:lumMod val="50000"/>
                  </a:schemeClr>
                </a:solidFill>
              </a:rPr>
              <a:t>випускників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58593833"/>
              </p:ext>
            </p:extLst>
          </p:nvPr>
        </p:nvGraphicFramePr>
        <p:xfrm>
          <a:off x="2757002" y="1943100"/>
          <a:ext cx="8330098" cy="469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0163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972" y="365794"/>
            <a:ext cx="1138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uk-UA" dirty="0"/>
          </a:p>
          <a:p>
            <a:endParaRPr lang="uk-U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77571" y="365794"/>
            <a:ext cx="7938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Створення умов щодо цілеспрямованого фахового розвитку </a:t>
            </a:r>
          </a:p>
          <a:p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 інноваційних мистецьких ідей:</a:t>
            </a:r>
          </a:p>
          <a:p>
            <a:r>
              <a:rPr lang="uk-UA" dirty="0" smtClean="0"/>
              <a:t>- </a:t>
            </a:r>
            <a:r>
              <a:rPr lang="uk-UA" sz="1400" dirty="0" smtClean="0"/>
              <a:t>впровадження нових освітніх програм з фахових дисциплін елементарного підрівня,</a:t>
            </a:r>
          </a:p>
          <a:p>
            <a:r>
              <a:rPr lang="uk-UA" sz="1400" dirty="0" smtClean="0"/>
              <a:t> середнього (базового) підрівня.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7571" y="1443012"/>
            <a:ext cx="4152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accent3">
                    <a:lumMod val="75000"/>
                  </a:schemeClr>
                </a:solidFill>
              </a:rPr>
              <a:t>Впровадження культурних послуг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uk-UA" sz="1400" dirty="0" smtClean="0"/>
              <a:t>- </a:t>
            </a:r>
            <a:r>
              <a:rPr lang="uk-UA" sz="1400" dirty="0" err="1" smtClean="0"/>
              <a:t>майстеркласи</a:t>
            </a:r>
            <a:r>
              <a:rPr lang="uk-UA" sz="1400" dirty="0" smtClean="0"/>
              <a:t> </a:t>
            </a:r>
            <a:r>
              <a:rPr lang="ru-RU" sz="1400" dirty="0"/>
              <a:t>в </a:t>
            </a:r>
            <a:r>
              <a:rPr lang="ru-RU" sz="1400" dirty="0" err="1"/>
              <a:t>ліцеях</a:t>
            </a:r>
            <a:r>
              <a:rPr lang="ru-RU" sz="1400" dirty="0"/>
              <a:t> та </a:t>
            </a:r>
            <a:r>
              <a:rPr lang="ru-RU" sz="1400" dirty="0" err="1"/>
              <a:t>садочках</a:t>
            </a:r>
            <a:r>
              <a:rPr lang="ru-RU" sz="1400" dirty="0"/>
              <a:t> </a:t>
            </a:r>
            <a:r>
              <a:rPr lang="ru-RU" sz="1400" dirty="0" err="1" smtClean="0"/>
              <a:t>міста</a:t>
            </a:r>
            <a:r>
              <a:rPr lang="ru-RU" sz="1400" dirty="0" smtClean="0"/>
              <a:t>, </a:t>
            </a:r>
            <a:endParaRPr lang="ru-RU" sz="1400" dirty="0"/>
          </a:p>
          <a:p>
            <a:r>
              <a:rPr lang="uk-UA" sz="1400" dirty="0" smtClean="0"/>
              <a:t>- пленер для дітей, </a:t>
            </a:r>
          </a:p>
          <a:p>
            <a:r>
              <a:rPr lang="uk-UA" sz="1400" dirty="0" smtClean="0"/>
              <a:t>- день відкритих дверей в установі.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7571" y="2477236"/>
            <a:ext cx="101784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Реалізація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культурно-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мистецьких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проєктів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ru-RU" dirty="0" smtClean="0"/>
              <a:t>- </a:t>
            </a:r>
            <a:r>
              <a:rPr lang="ru-RU" sz="1400" dirty="0" err="1" smtClean="0"/>
              <a:t>проведені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виставки</a:t>
            </a:r>
            <a:r>
              <a:rPr lang="ru-RU" sz="1400" dirty="0" smtClean="0"/>
              <a:t> </a:t>
            </a:r>
            <a:r>
              <a:rPr lang="ru-RU" sz="1400" dirty="0" err="1"/>
              <a:t>учнівських</a:t>
            </a:r>
            <a:r>
              <a:rPr lang="ru-RU" sz="1400" dirty="0"/>
              <a:t> </a:t>
            </a:r>
            <a:r>
              <a:rPr lang="ru-RU" sz="1400" dirty="0" err="1"/>
              <a:t>малюнків</a:t>
            </a:r>
            <a:r>
              <a:rPr lang="ru-RU" sz="1400" dirty="0"/>
              <a:t> у рамках </a:t>
            </a:r>
            <a:r>
              <a:rPr lang="ru-RU" sz="1400" dirty="0" err="1"/>
              <a:t>співпраці</a:t>
            </a:r>
            <a:r>
              <a:rPr lang="ru-RU" sz="1400" dirty="0"/>
              <a:t> з </a:t>
            </a:r>
            <a:r>
              <a:rPr lang="ru-RU" sz="1400" dirty="0" err="1"/>
              <a:t>музичною</a:t>
            </a:r>
            <a:r>
              <a:rPr lang="ru-RU" sz="1400" dirty="0"/>
              <a:t>  школою №1 </a:t>
            </a:r>
            <a:r>
              <a:rPr lang="ru-RU" sz="1400" dirty="0" err="1"/>
              <a:t>імені</a:t>
            </a:r>
            <a:r>
              <a:rPr lang="ru-RU" sz="1400" dirty="0"/>
              <a:t> А. </a:t>
            </a:r>
            <a:r>
              <a:rPr lang="ru-RU" sz="1400" dirty="0" smtClean="0"/>
              <a:t>Кос-</a:t>
            </a:r>
            <a:r>
              <a:rPr lang="ru-RU" sz="1400" dirty="0" err="1" smtClean="0"/>
              <a:t>Анатольського</a:t>
            </a:r>
            <a:r>
              <a:rPr lang="ru-RU" sz="1400" dirty="0" smtClean="0"/>
              <a:t>, </a:t>
            </a:r>
            <a:r>
              <a:rPr lang="ru-RU" sz="1400" dirty="0" err="1" smtClean="0"/>
              <a:t>музичною</a:t>
            </a:r>
            <a:r>
              <a:rPr lang="ru-RU" sz="1400" dirty="0" smtClean="0"/>
              <a:t>  </a:t>
            </a:r>
            <a:r>
              <a:rPr lang="ru-RU" sz="1400" dirty="0"/>
              <a:t>школою №2 </a:t>
            </a:r>
            <a:r>
              <a:rPr lang="ru-RU" sz="1400" dirty="0" err="1"/>
              <a:t>імені</a:t>
            </a:r>
            <a:r>
              <a:rPr lang="ru-RU" sz="1400" dirty="0"/>
              <a:t> Г. </a:t>
            </a:r>
            <a:r>
              <a:rPr lang="ru-RU" sz="1400" dirty="0" err="1"/>
              <a:t>Грабець</a:t>
            </a:r>
            <a:r>
              <a:rPr lang="ru-RU" sz="1400" dirty="0"/>
              <a:t>, з </a:t>
            </a:r>
            <a:r>
              <a:rPr lang="ru-RU" sz="1400" dirty="0" err="1"/>
              <a:t>музеєм</a:t>
            </a:r>
            <a:r>
              <a:rPr lang="ru-RU" sz="1400" dirty="0"/>
              <a:t> </a:t>
            </a:r>
            <a:r>
              <a:rPr lang="ru-RU" sz="1400" dirty="0" err="1"/>
              <a:t>історії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, з </a:t>
            </a:r>
            <a:r>
              <a:rPr lang="ru-RU" sz="1400" dirty="0" err="1"/>
              <a:t>Коломийською</a:t>
            </a:r>
            <a:r>
              <a:rPr lang="ru-RU" sz="1400" dirty="0"/>
              <a:t> </a:t>
            </a:r>
            <a:r>
              <a:rPr lang="ru-RU" sz="1400" dirty="0" err="1"/>
              <a:t>філармонією</a:t>
            </a:r>
            <a:r>
              <a:rPr lang="ru-RU" sz="1400" dirty="0"/>
              <a:t> </a:t>
            </a:r>
            <a:r>
              <a:rPr lang="ru-RU" sz="1400" dirty="0" err="1"/>
              <a:t>імені</a:t>
            </a:r>
            <a:r>
              <a:rPr lang="ru-RU" sz="1400" dirty="0"/>
              <a:t> </a:t>
            </a:r>
            <a:r>
              <a:rPr lang="ru-RU" sz="1400" dirty="0" err="1"/>
              <a:t>Олександра</a:t>
            </a:r>
            <a:r>
              <a:rPr lang="ru-RU" sz="1400" dirty="0"/>
              <a:t> Козаренка, з </a:t>
            </a:r>
            <a:r>
              <a:rPr lang="ru-RU" sz="1400" dirty="0" err="1"/>
              <a:t>муніципальною</a:t>
            </a:r>
            <a:r>
              <a:rPr lang="ru-RU" sz="1400" dirty="0"/>
              <a:t> галерею «</a:t>
            </a:r>
            <a:r>
              <a:rPr lang="ru-RU" sz="1400" dirty="0" err="1"/>
              <a:t>Зодіак</a:t>
            </a:r>
            <a:r>
              <a:rPr lang="ru-RU" sz="1400" dirty="0"/>
              <a:t>», з </a:t>
            </a:r>
            <a:r>
              <a:rPr lang="ru-RU" sz="1400" dirty="0" err="1"/>
              <a:t>бібліотеками</a:t>
            </a:r>
            <a:r>
              <a:rPr lang="ru-RU" sz="1400" dirty="0"/>
              <a:t> </a:t>
            </a:r>
            <a:r>
              <a:rPr lang="ru-RU" sz="1400" dirty="0" err="1" smtClean="0"/>
              <a:t>міста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 smtClean="0"/>
              <a:t>- у </a:t>
            </a:r>
            <a:r>
              <a:rPr lang="ru-RU" sz="1400" dirty="0" err="1"/>
              <a:t>виставковому</a:t>
            </a:r>
            <a:r>
              <a:rPr lang="ru-RU" sz="1400" dirty="0"/>
              <a:t> </a:t>
            </a:r>
            <a:r>
              <a:rPr lang="ru-RU" sz="1400" dirty="0" err="1"/>
              <a:t>просторі</a:t>
            </a:r>
            <a:r>
              <a:rPr lang="ru-RU" sz="1400" dirty="0"/>
              <a:t> </a:t>
            </a:r>
            <a:r>
              <a:rPr lang="ru-RU" sz="1400" dirty="0" err="1"/>
              <a:t>художньої</a:t>
            </a:r>
            <a:r>
              <a:rPr lang="ru-RU" sz="1400" dirty="0"/>
              <a:t> </a:t>
            </a:r>
            <a:r>
              <a:rPr lang="ru-RU" sz="1400" dirty="0" err="1"/>
              <a:t>школи</a:t>
            </a:r>
            <a:r>
              <a:rPr lang="ru-RU" sz="1400" dirty="0"/>
              <a:t> </a:t>
            </a:r>
            <a:r>
              <a:rPr lang="ru-RU" sz="1400" dirty="0" smtClean="0"/>
              <a:t>проводили </a:t>
            </a:r>
            <a:r>
              <a:rPr lang="ru-RU" sz="1400" dirty="0" err="1"/>
              <a:t>ювілейні</a:t>
            </a:r>
            <a:r>
              <a:rPr lang="ru-RU" sz="1400" dirty="0"/>
              <a:t> </a:t>
            </a:r>
            <a:r>
              <a:rPr lang="ru-RU" sz="1400" dirty="0" err="1"/>
              <a:t>виставки</a:t>
            </a:r>
            <a:r>
              <a:rPr lang="ru-RU" sz="1400" dirty="0"/>
              <a:t> художникам, </a:t>
            </a:r>
            <a:r>
              <a:rPr lang="ru-RU" sz="1400" dirty="0" err="1"/>
              <a:t>шкільні</a:t>
            </a:r>
            <a:r>
              <a:rPr lang="ru-RU" sz="1400" dirty="0"/>
              <a:t> </a:t>
            </a:r>
            <a:r>
              <a:rPr lang="ru-RU" sz="1400" dirty="0" err="1"/>
              <a:t>олімпіади</a:t>
            </a:r>
            <a:r>
              <a:rPr lang="ru-RU" sz="1400" dirty="0"/>
              <a:t> з рисунку та </a:t>
            </a:r>
            <a:r>
              <a:rPr lang="ru-RU" sz="1400" dirty="0" err="1"/>
              <a:t>живопису</a:t>
            </a:r>
            <a:r>
              <a:rPr lang="ru-RU" sz="1400" dirty="0"/>
              <a:t> 4, 5 </a:t>
            </a:r>
            <a:r>
              <a:rPr lang="ru-RU" sz="1400" dirty="0" err="1"/>
              <a:t>класи</a:t>
            </a:r>
            <a:r>
              <a:rPr lang="ru-RU" sz="1400" dirty="0"/>
              <a:t>, </a:t>
            </a:r>
            <a:r>
              <a:rPr lang="ru-RU" sz="1400" dirty="0" err="1"/>
              <a:t>виставки</a:t>
            </a:r>
            <a:r>
              <a:rPr lang="ru-RU" sz="1400" dirty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 та </a:t>
            </a:r>
            <a:r>
              <a:rPr lang="ru-RU" sz="1400" dirty="0" err="1"/>
              <a:t>викладачів</a:t>
            </a:r>
            <a:r>
              <a:rPr lang="ru-RU" sz="1400" dirty="0"/>
              <a:t> </a:t>
            </a:r>
            <a:r>
              <a:rPr lang="ru-RU" sz="1400" dirty="0" err="1"/>
              <a:t>художньої</a:t>
            </a:r>
            <a:r>
              <a:rPr lang="ru-RU" sz="1400" dirty="0"/>
              <a:t> </a:t>
            </a:r>
            <a:r>
              <a:rPr lang="ru-RU" sz="1400" dirty="0" err="1"/>
              <a:t>школи</a:t>
            </a:r>
            <a:r>
              <a:rPr lang="ru-RU" sz="1400" dirty="0"/>
              <a:t> </a:t>
            </a:r>
            <a:r>
              <a:rPr lang="ru-RU" sz="1400" dirty="0" err="1"/>
              <a:t>присвячені</a:t>
            </a:r>
            <a:r>
              <a:rPr lang="ru-RU" sz="1400" dirty="0"/>
              <a:t> </a:t>
            </a:r>
            <a:r>
              <a:rPr lang="ru-RU" sz="1400" dirty="0" err="1"/>
              <a:t>релігійним</a:t>
            </a:r>
            <a:r>
              <a:rPr lang="ru-RU" sz="1400" dirty="0"/>
              <a:t> та </a:t>
            </a:r>
            <a:r>
              <a:rPr lang="ru-RU" sz="1400" dirty="0" err="1"/>
              <a:t>державним</a:t>
            </a:r>
            <a:r>
              <a:rPr lang="ru-RU" sz="1400" dirty="0"/>
              <a:t> </a:t>
            </a:r>
            <a:r>
              <a:rPr lang="ru-RU" sz="1400" dirty="0" err="1"/>
              <a:t>святам</a:t>
            </a:r>
            <a:r>
              <a:rPr lang="ru-RU" sz="1400" dirty="0"/>
              <a:t>, </a:t>
            </a:r>
            <a:r>
              <a:rPr lang="ru-RU" sz="1400" dirty="0" err="1"/>
              <a:t>пам’ятним</a:t>
            </a:r>
            <a:r>
              <a:rPr lang="ru-RU" sz="1400" dirty="0"/>
              <a:t> датам, </a:t>
            </a:r>
            <a:r>
              <a:rPr lang="ru-RU" sz="1400" dirty="0" err="1" smtClean="0"/>
              <a:t>звітна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виставка</a:t>
            </a:r>
            <a:r>
              <a:rPr lang="ru-RU" sz="1400" dirty="0" smtClean="0"/>
              <a:t> </a:t>
            </a:r>
            <a:r>
              <a:rPr lang="ru-RU" sz="1400" dirty="0" err="1"/>
              <a:t>учнівських</a:t>
            </a:r>
            <a:r>
              <a:rPr lang="ru-RU" sz="1400" dirty="0"/>
              <a:t> </a:t>
            </a:r>
            <a:r>
              <a:rPr lang="ru-RU" sz="1400" dirty="0" err="1"/>
              <a:t>робіт</a:t>
            </a:r>
            <a:r>
              <a:rPr lang="ru-RU" sz="1400" dirty="0"/>
              <a:t> КХШ </a:t>
            </a:r>
            <a:r>
              <a:rPr lang="ru-RU" sz="1400" dirty="0" err="1"/>
              <a:t>імені</a:t>
            </a:r>
            <a:r>
              <a:rPr lang="ru-RU" sz="1400" dirty="0"/>
              <a:t> Я. Пстрака, </a:t>
            </a:r>
            <a:r>
              <a:rPr lang="ru-RU" sz="1400" dirty="0" err="1" smtClean="0"/>
              <a:t>майстеркласи</a:t>
            </a:r>
            <a:r>
              <a:rPr lang="ru-RU" sz="1400" dirty="0" smtClean="0"/>
              <a:t>, </a:t>
            </a:r>
            <a:r>
              <a:rPr lang="ru-RU" sz="1400" dirty="0" err="1" smtClean="0"/>
              <a:t>квести</a:t>
            </a:r>
            <a:r>
              <a:rPr lang="ru-RU" sz="1400" dirty="0" smtClean="0"/>
              <a:t>;</a:t>
            </a:r>
          </a:p>
          <a:p>
            <a:r>
              <a:rPr lang="uk-UA" sz="1400" dirty="0"/>
              <a:t>- </a:t>
            </a:r>
            <a:r>
              <a:rPr lang="ru-RU" sz="1400" dirty="0" smtClean="0"/>
              <a:t>з </a:t>
            </a:r>
            <a:r>
              <a:rPr lang="ru-RU" sz="1400" dirty="0" err="1"/>
              <a:t>нагоди</a:t>
            </a:r>
            <a:r>
              <a:rPr lang="ru-RU" sz="1400" dirty="0"/>
              <a:t> 50-річчя </a:t>
            </a:r>
            <a:r>
              <a:rPr lang="ru-RU" sz="1400" dirty="0" err="1"/>
              <a:t>художньої</a:t>
            </a:r>
            <a:r>
              <a:rPr lang="ru-RU" sz="1400" dirty="0"/>
              <a:t> </a:t>
            </a:r>
            <a:r>
              <a:rPr lang="ru-RU" sz="1400" dirty="0" err="1"/>
              <a:t>школи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дня </a:t>
            </a:r>
            <a:r>
              <a:rPr lang="ru-RU" sz="1400" dirty="0" err="1"/>
              <a:t>заснування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 smtClean="0"/>
              <a:t>організовані</a:t>
            </a:r>
            <a:r>
              <a:rPr lang="ru-RU" sz="1400" dirty="0" smtClean="0"/>
              <a:t> </a:t>
            </a:r>
            <a:r>
              <a:rPr lang="ru-RU" sz="1400" dirty="0"/>
              <a:t>та </a:t>
            </a:r>
            <a:r>
              <a:rPr lang="ru-RU" sz="1400" dirty="0" err="1" smtClean="0"/>
              <a:t>проведені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виставки</a:t>
            </a:r>
            <a:r>
              <a:rPr lang="ru-RU" sz="1400" dirty="0" smtClean="0"/>
              <a:t>:</a:t>
            </a:r>
            <a:r>
              <a:rPr lang="uk-UA" sz="1400" dirty="0" smtClean="0"/>
              <a:t> </a:t>
            </a:r>
            <a:r>
              <a:rPr lang="uk-UA" sz="1400" dirty="0"/>
              <a:t>творчих </a:t>
            </a:r>
            <a:r>
              <a:rPr lang="uk-UA" sz="1400" dirty="0" smtClean="0"/>
              <a:t>робіт </a:t>
            </a:r>
            <a:r>
              <a:rPr lang="uk-UA" sz="1400" dirty="0"/>
              <a:t>випускників Коломийської художньої школи ім. Я.Пстрака «Творимо понад усе</a:t>
            </a:r>
            <a:r>
              <a:rPr lang="uk-UA" sz="1400" dirty="0" smtClean="0"/>
              <a:t>» в </a:t>
            </a:r>
            <a:r>
              <a:rPr lang="uk-UA" sz="1400" dirty="0"/>
              <a:t>Національному музеї народного мистецтва Гуцульщини та </a:t>
            </a:r>
            <a:r>
              <a:rPr lang="uk-UA" sz="1400" dirty="0" smtClean="0"/>
              <a:t>Покуття, а в </a:t>
            </a:r>
            <a:r>
              <a:rPr lang="uk-UA" sz="1400" dirty="0"/>
              <a:t>музеї історії міста </a:t>
            </a:r>
            <a:r>
              <a:rPr lang="uk-UA" sz="1400" dirty="0" smtClean="0"/>
              <a:t>Коломиї виставка «Нам-50</a:t>
            </a:r>
            <a:r>
              <a:rPr lang="uk-UA" sz="1400" dirty="0"/>
              <a:t>» творчих робіт викладачів художньої школи, які працювали і </a:t>
            </a:r>
            <a:r>
              <a:rPr lang="uk-UA" sz="1400" dirty="0" smtClean="0"/>
              <a:t>працюють.</a:t>
            </a:r>
            <a:endParaRPr lang="uk-UA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77570" y="5424930"/>
            <a:ext cx="10178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Формування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відкритого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культурного простору для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діалогу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r>
              <a:rPr lang="ru-RU" sz="1400" dirty="0" smtClean="0"/>
              <a:t>- проведена </a:t>
            </a:r>
            <a:r>
              <a:rPr lang="ru-RU" sz="1400" dirty="0" err="1" smtClean="0"/>
              <a:t>зустріч</a:t>
            </a:r>
            <a:r>
              <a:rPr lang="ru-RU" sz="1400" dirty="0" smtClean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 4-5 </a:t>
            </a:r>
            <a:r>
              <a:rPr lang="ru-RU" sz="1400" dirty="0" err="1"/>
              <a:t>класів</a:t>
            </a:r>
            <a:r>
              <a:rPr lang="ru-RU" sz="1400" dirty="0"/>
              <a:t> з </a:t>
            </a:r>
            <a:r>
              <a:rPr lang="ru-RU" sz="1400" dirty="0" err="1"/>
              <a:t>викладачами</a:t>
            </a:r>
            <a:r>
              <a:rPr lang="ru-RU" sz="1400" dirty="0"/>
              <a:t> </a:t>
            </a:r>
            <a:r>
              <a:rPr lang="ru-RU" sz="1400" dirty="0" err="1"/>
              <a:t>Коломийського</a:t>
            </a:r>
            <a:r>
              <a:rPr lang="ru-RU" sz="1400" dirty="0"/>
              <a:t> </a:t>
            </a:r>
            <a:r>
              <a:rPr lang="ru-RU" sz="1400" dirty="0" err="1"/>
              <a:t>педагогічного</a:t>
            </a:r>
            <a:r>
              <a:rPr lang="ru-RU" sz="1400" dirty="0"/>
              <a:t> </a:t>
            </a:r>
            <a:r>
              <a:rPr lang="ru-RU" sz="1400" dirty="0" err="1" smtClean="0"/>
              <a:t>коледжу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- </a:t>
            </a:r>
            <a:r>
              <a:rPr lang="ru-RU" sz="1400" dirty="0" err="1" smtClean="0"/>
              <a:t>відвідували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виставки</a:t>
            </a:r>
            <a:r>
              <a:rPr lang="ru-RU" sz="1400" dirty="0" smtClean="0"/>
              <a:t> </a:t>
            </a:r>
            <a:r>
              <a:rPr lang="ru-RU" sz="1400" dirty="0" err="1" smtClean="0"/>
              <a:t>художників</a:t>
            </a:r>
            <a:r>
              <a:rPr lang="ru-RU" sz="1400" dirty="0" smtClean="0"/>
              <a:t> у </a:t>
            </a:r>
            <a:r>
              <a:rPr lang="ru-RU" sz="1400" dirty="0" err="1" smtClean="0"/>
              <a:t>Національному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музеї</a:t>
            </a:r>
            <a:r>
              <a:rPr lang="ru-RU" sz="1400" dirty="0" smtClean="0"/>
              <a:t>  народного </a:t>
            </a:r>
            <a:r>
              <a:rPr lang="ru-RU" sz="1400" dirty="0" err="1" smtClean="0"/>
              <a:t>мистецтва</a:t>
            </a:r>
            <a:r>
              <a:rPr lang="ru-RU" sz="1400" dirty="0" smtClean="0"/>
              <a:t> </a:t>
            </a:r>
            <a:r>
              <a:rPr lang="ru-RU" sz="1400" dirty="0" err="1" smtClean="0"/>
              <a:t>Гуцульщини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Покуття</a:t>
            </a:r>
            <a:r>
              <a:rPr lang="ru-RU" sz="1400" dirty="0" smtClean="0"/>
              <a:t> </a:t>
            </a:r>
            <a:r>
              <a:rPr lang="ru-RU" sz="1400" dirty="0" err="1" smtClean="0"/>
              <a:t>ім.Й.Кобринського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2991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4426" y="996032"/>
            <a:ext cx="8439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Відповідність сучасним вимогам: </a:t>
            </a:r>
            <a:endParaRPr lang="uk-U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найпростіше </a:t>
            </a:r>
            <a:r>
              <a:rPr lang="uk-UA" sz="1400" dirty="0"/>
              <a:t>укриття (проведення вентиляції, </a:t>
            </a:r>
            <a:r>
              <a:rPr lang="uk-UA" sz="1400" dirty="0" smtClean="0"/>
              <a:t>проведення </a:t>
            </a:r>
            <a:r>
              <a:rPr lang="uk-UA" sz="1400" dirty="0"/>
              <a:t>води та </a:t>
            </a:r>
            <a:r>
              <a:rPr lang="uk-UA" sz="1400" dirty="0" smtClean="0"/>
              <a:t>водовідведення);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заміна </a:t>
            </a:r>
            <a:r>
              <a:rPr lang="uk-UA" sz="1400" dirty="0"/>
              <a:t>котла та модернізація </a:t>
            </a:r>
            <a:r>
              <a:rPr lang="uk-UA" sz="1400" dirty="0" smtClean="0"/>
              <a:t>опалювальної системи;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установлення пандуса.</a:t>
            </a:r>
            <a:endParaRPr lang="uk-UA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7553" y="2547821"/>
            <a:ext cx="9551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впровадження конкурсу-виставки присвячену художнику Ярославу </a:t>
            </a:r>
            <a:r>
              <a:rPr lang="uk-UA" sz="1400" dirty="0" err="1" smtClean="0"/>
              <a:t>Пстраку</a:t>
            </a:r>
            <a:r>
              <a:rPr lang="uk-UA" sz="1400" dirty="0" smtClean="0"/>
              <a:t> на базі художньої школи;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створення умов </a:t>
            </a:r>
            <a:r>
              <a:rPr lang="uk-UA" sz="1400" dirty="0"/>
              <a:t>для зручного перебування для </a:t>
            </a:r>
            <a:r>
              <a:rPr lang="uk-UA" sz="1400" dirty="0" smtClean="0"/>
              <a:t>дітей та дорослих з обмеженими можливостями.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7553" y="3176580"/>
            <a:ext cx="9946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accent4">
                    <a:lumMod val="75000"/>
                  </a:schemeClr>
                </a:solidFill>
              </a:rPr>
              <a:t>Впровадження культурних послуг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err="1" smtClean="0"/>
              <a:t>майстеркласи</a:t>
            </a:r>
            <a:r>
              <a:rPr lang="uk-UA" sz="1400" dirty="0" smtClean="0"/>
              <a:t>  ліпки з глини, </a:t>
            </a:r>
            <a:r>
              <a:rPr lang="uk-UA" sz="1400" dirty="0" err="1" smtClean="0"/>
              <a:t>паперопластики</a:t>
            </a:r>
            <a:r>
              <a:rPr lang="uk-UA" sz="1400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пленери </a:t>
            </a:r>
            <a:r>
              <a:rPr lang="uk-UA" sz="1400" dirty="0"/>
              <a:t>для дітей та </a:t>
            </a:r>
            <a:r>
              <a:rPr lang="uk-UA" sz="1400" dirty="0" smtClean="0"/>
              <a:t>дорослих;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день </a:t>
            </a:r>
            <a:r>
              <a:rPr lang="uk-UA" sz="1400" dirty="0"/>
              <a:t>відкритих дверей в </a:t>
            </a:r>
            <a:r>
              <a:rPr lang="uk-UA" sz="1400" dirty="0" smtClean="0"/>
              <a:t>установі;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надання платних послуг для групи розвитку, які здійснюють освітню діяльність на основі самоокупності.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94426" y="202370"/>
            <a:ext cx="5339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Основні цілі на 2025 рік</a:t>
            </a:r>
            <a:endParaRPr lang="uk-UA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Підвищення </a:t>
            </a:r>
            <a:r>
              <a:rPr lang="uk-UA" sz="1600" dirty="0">
                <a:solidFill>
                  <a:schemeClr val="accent3">
                    <a:lumMod val="75000"/>
                  </a:schemeClr>
                </a:solidFill>
              </a:rPr>
              <a:t>рівня привабливості художньої 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школи:</a:t>
            </a:r>
            <a:endParaRPr lang="uk-UA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7553" y="1950139"/>
            <a:ext cx="7893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accent3">
                    <a:lumMod val="75000"/>
                  </a:schemeClr>
                </a:solidFill>
              </a:rPr>
              <a:t>Створення умов щодо цілеспрямованого фахового розвитку 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інноваційних </a:t>
            </a:r>
            <a:r>
              <a:rPr lang="uk-UA" sz="1600" dirty="0">
                <a:solidFill>
                  <a:schemeClr val="accent3">
                    <a:lumMod val="75000"/>
                  </a:schemeClr>
                </a:solidFill>
              </a:rPr>
              <a:t>мистецьких ідей: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77553" y="4474627"/>
            <a:ext cx="8906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Реалізація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культурно-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мистецьких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проєктів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/>
              <a:t>проведення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виставок</a:t>
            </a:r>
            <a:r>
              <a:rPr lang="ru-RU" sz="1400" dirty="0" smtClean="0"/>
              <a:t> </a:t>
            </a:r>
            <a:r>
              <a:rPr lang="ru-RU" sz="1400" dirty="0" err="1"/>
              <a:t>учнівських</a:t>
            </a:r>
            <a:r>
              <a:rPr lang="ru-RU" sz="1400" dirty="0"/>
              <a:t> </a:t>
            </a:r>
            <a:r>
              <a:rPr lang="ru-RU" sz="1400" dirty="0" err="1" smtClean="0"/>
              <a:t>творів</a:t>
            </a:r>
            <a:r>
              <a:rPr lang="ru-RU" sz="1400" dirty="0" smtClean="0"/>
              <a:t> </a:t>
            </a:r>
            <a:r>
              <a:rPr lang="ru-RU" sz="1400" dirty="0"/>
              <a:t>у рамках </a:t>
            </a:r>
            <a:r>
              <a:rPr lang="ru-RU" sz="1400" dirty="0" err="1"/>
              <a:t>співпраці</a:t>
            </a:r>
            <a:r>
              <a:rPr lang="ru-RU" sz="1400" dirty="0"/>
              <a:t> з </a:t>
            </a:r>
            <a:r>
              <a:rPr lang="ru-RU" sz="1400" dirty="0" err="1" smtClean="0"/>
              <a:t>Коломийським</a:t>
            </a:r>
            <a:r>
              <a:rPr lang="ru-RU" sz="1400" dirty="0" smtClean="0"/>
              <a:t> </a:t>
            </a:r>
            <a:r>
              <a:rPr lang="ru-RU" sz="1400" dirty="0" err="1" smtClean="0"/>
              <a:t>педагогічним</a:t>
            </a:r>
            <a:r>
              <a:rPr lang="ru-RU" sz="1400" dirty="0" smtClean="0"/>
              <a:t> </a:t>
            </a:r>
            <a:r>
              <a:rPr lang="ru-RU" sz="1400" dirty="0" err="1" smtClean="0"/>
              <a:t>фаховим</a:t>
            </a:r>
            <a:r>
              <a:rPr lang="ru-RU" sz="1400" dirty="0" smtClean="0"/>
              <a:t> </a:t>
            </a:r>
            <a:r>
              <a:rPr lang="ru-RU" sz="1400" dirty="0" err="1" smtClean="0"/>
              <a:t>коледжем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іншими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навчальними</a:t>
            </a:r>
            <a:r>
              <a:rPr lang="ru-RU" sz="1400" dirty="0" smtClean="0"/>
              <a:t> закладами.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77552" y="5325850"/>
            <a:ext cx="967590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Формування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відкритого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культурного простору для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діалогу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/>
              <a:t>проведення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зустрічей</a:t>
            </a:r>
            <a:r>
              <a:rPr lang="ru-RU" sz="1400" dirty="0" smtClean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 4-5 </a:t>
            </a:r>
            <a:r>
              <a:rPr lang="ru-RU" sz="1400" dirty="0" err="1"/>
              <a:t>класів</a:t>
            </a:r>
            <a:r>
              <a:rPr lang="ru-RU" sz="1400" dirty="0"/>
              <a:t> з </a:t>
            </a:r>
            <a:r>
              <a:rPr lang="ru-RU" sz="1400" dirty="0" err="1"/>
              <a:t>викладачами</a:t>
            </a:r>
            <a:r>
              <a:rPr lang="ru-RU" sz="1400" dirty="0"/>
              <a:t> </a:t>
            </a:r>
            <a:r>
              <a:rPr lang="ru-RU" sz="1400" dirty="0" err="1" smtClean="0"/>
              <a:t>Коломийського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фахового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педагогічного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коледжу</a:t>
            </a:r>
            <a:r>
              <a:rPr lang="ru-RU" sz="1400" dirty="0" smtClean="0"/>
              <a:t>;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 smtClean="0"/>
              <a:t>відвідування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виставок</a:t>
            </a:r>
            <a:r>
              <a:rPr lang="ru-RU" sz="1400" dirty="0" smtClean="0"/>
              <a:t> </a:t>
            </a:r>
            <a:r>
              <a:rPr lang="ru-RU" sz="1400" dirty="0" err="1" smtClean="0"/>
              <a:t>художників</a:t>
            </a:r>
            <a:r>
              <a:rPr lang="ru-RU" sz="1400" dirty="0" smtClean="0"/>
              <a:t> в музеях </a:t>
            </a:r>
            <a:r>
              <a:rPr lang="ru-RU" sz="1400" dirty="0" err="1" smtClean="0"/>
              <a:t>міста</a:t>
            </a:r>
            <a:r>
              <a:rPr lang="ru-RU" sz="1400" dirty="0" smtClean="0"/>
              <a:t> </a:t>
            </a:r>
            <a:r>
              <a:rPr lang="ru-RU" sz="1400" dirty="0" err="1" smtClean="0"/>
              <a:t>Коломиї</a:t>
            </a:r>
            <a:r>
              <a:rPr lang="ru-RU" sz="1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у виставковому просторі школи проводити зустрічі з Коломийськими художниками.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8514213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1523</TotalTime>
  <Words>1038</Words>
  <Application>Microsoft Office PowerPoint</Application>
  <PresentationFormat>Произвольный</PresentationFormat>
  <Paragraphs>181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148</cp:revision>
  <cp:lastPrinted>2025-01-14T14:41:20Z</cp:lastPrinted>
  <dcterms:created xsi:type="dcterms:W3CDTF">2024-01-08T08:07:41Z</dcterms:created>
  <dcterms:modified xsi:type="dcterms:W3CDTF">2025-01-14T15:10:20Z</dcterms:modified>
</cp:coreProperties>
</file>