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TT Commons Pro Condensed Bold Italics" panose="020B0604020202020204" charset="-52"/>
      <p:regular r:id="rId27"/>
    </p:embeddedFont>
    <p:embeddedFont>
      <p:font typeface="Crimson Pro Bold" panose="020B0604020202020204" charset="0"/>
      <p:regular r:id="rId28"/>
    </p:embeddedFont>
    <p:embeddedFont>
      <p:font typeface="Sugo Classic" panose="020B0604020202020204" charset="0"/>
      <p:regular r:id="rId29"/>
    </p:embeddedFont>
    <p:embeddedFont>
      <p:font typeface="TT Milks Script Bold" panose="020B0604020202020204" charset="-52"/>
      <p:regular r:id="rId30"/>
    </p:embeddedFont>
    <p:embeddedFont>
      <p:font typeface="Calibri" panose="020F0502020204030204" pitchFamily="34" charset="0"/>
      <p:regular r:id="rId31"/>
      <p:bold r:id="rId32"/>
      <p:italic r:id="rId33"/>
      <p:boldItalic r:id="rId34"/>
    </p:embeddedFont>
    <p:embeddedFont>
      <p:font typeface="TT Milks Script" panose="020B0604020202020204" charset="-52"/>
      <p:regular r:id="rId35"/>
    </p:embeddedFont>
    <p:embeddedFont>
      <p:font typeface="TT Commons Pro Condensed Italics" panose="020B0604020202020204" charset="-52"/>
      <p:regular r:id="rId36"/>
    </p:embeddedFont>
    <p:embeddedFont>
      <p:font typeface="Open Sans Bold" panose="020B0604020202020204" charset="0"/>
      <p:regular r:id="rId37"/>
    </p:embeddedFont>
    <p:embeddedFont>
      <p:font typeface="Crimson Pro"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352520" y="5878830"/>
            <a:ext cx="18640520" cy="6758940"/>
          </a:xfrm>
          <a:custGeom>
            <a:avLst/>
            <a:gdLst/>
            <a:ahLst/>
            <a:cxnLst/>
            <a:rect l="l" t="t" r="r" b="b"/>
            <a:pathLst>
              <a:path w="18640520" h="6758940">
                <a:moveTo>
                  <a:pt x="0" y="0"/>
                </a:moveTo>
                <a:lnTo>
                  <a:pt x="18640520" y="0"/>
                </a:lnTo>
                <a:lnTo>
                  <a:pt x="18640520" y="6758940"/>
                </a:lnTo>
                <a:lnTo>
                  <a:pt x="0" y="6758940"/>
                </a:lnTo>
                <a:lnTo>
                  <a:pt x="0" y="0"/>
                </a:lnTo>
                <a:close/>
              </a:path>
            </a:pathLst>
          </a:custGeom>
          <a:blipFill>
            <a:blip r:embed="rId3"/>
            <a:stretch>
              <a:fillRect t="-963" b="-963"/>
            </a:stretch>
          </a:blipFill>
        </p:spPr>
      </p:sp>
      <p:sp>
        <p:nvSpPr>
          <p:cNvPr id="4" name="Freeform 4"/>
          <p:cNvSpPr/>
          <p:nvPr/>
        </p:nvSpPr>
        <p:spPr>
          <a:xfrm>
            <a:off x="-984616" y="-490898"/>
            <a:ext cx="3335307" cy="8085592"/>
          </a:xfrm>
          <a:custGeom>
            <a:avLst/>
            <a:gdLst/>
            <a:ahLst/>
            <a:cxnLst/>
            <a:rect l="l" t="t" r="r" b="b"/>
            <a:pathLst>
              <a:path w="3335307" h="8085592">
                <a:moveTo>
                  <a:pt x="0" y="0"/>
                </a:moveTo>
                <a:lnTo>
                  <a:pt x="3335307" y="0"/>
                </a:lnTo>
                <a:lnTo>
                  <a:pt x="3335307" y="8085592"/>
                </a:lnTo>
                <a:lnTo>
                  <a:pt x="0" y="8085592"/>
                </a:lnTo>
                <a:lnTo>
                  <a:pt x="0" y="0"/>
                </a:lnTo>
                <a:close/>
              </a:path>
            </a:pathLst>
          </a:custGeom>
          <a:blipFill>
            <a:blip r:embed="rId4"/>
            <a:stretch>
              <a:fillRect/>
            </a:stretch>
          </a:blipFill>
        </p:spPr>
      </p:sp>
      <p:sp>
        <p:nvSpPr>
          <p:cNvPr id="5" name="TextBox 5"/>
          <p:cNvSpPr txBox="1"/>
          <p:nvPr/>
        </p:nvSpPr>
        <p:spPr>
          <a:xfrm>
            <a:off x="2186713" y="1688065"/>
            <a:ext cx="15072587" cy="4033525"/>
          </a:xfrm>
          <a:prstGeom prst="rect">
            <a:avLst/>
          </a:prstGeom>
        </p:spPr>
        <p:txBody>
          <a:bodyPr lIns="0" tIns="0" rIns="0" bIns="0" rtlCol="0" anchor="t">
            <a:spAutoFit/>
          </a:bodyPr>
          <a:lstStyle/>
          <a:p>
            <a:pPr algn="ctr">
              <a:lnSpc>
                <a:spcPts val="10779"/>
              </a:lnSpc>
            </a:pPr>
            <a:r>
              <a:rPr lang="en-US" sz="7699" b="1" i="1">
                <a:solidFill>
                  <a:srgbClr val="000000"/>
                </a:solidFill>
                <a:latin typeface="TT Commons Pro Condensed Bold Italics"/>
                <a:ea typeface="TT Commons Pro Condensed Bold Italics"/>
                <a:cs typeface="TT Commons Pro Condensed Bold Italics"/>
                <a:sym typeface="TT Commons Pro Condensed Bold Italics"/>
              </a:rPr>
              <a:t>       Презентація звіту                  бібліотеки                                      с.Товмачик за 2024</a:t>
            </a:r>
            <a:r>
              <a:rPr lang="en-US" sz="7699" i="1">
                <a:solidFill>
                  <a:srgbClr val="000000"/>
                </a:solidFill>
                <a:latin typeface="TT Commons Pro Condensed Italics"/>
                <a:ea typeface="TT Commons Pro Condensed Italics"/>
                <a:cs typeface="TT Commons Pro Condensed Italics"/>
                <a:sym typeface="TT Commons Pro Condensed Italics"/>
              </a:rPr>
              <a:t> </a:t>
            </a:r>
            <a:r>
              <a:rPr lang="en-US" sz="7699" b="1" i="1">
                <a:solidFill>
                  <a:srgbClr val="000000"/>
                </a:solidFill>
                <a:latin typeface="TT Commons Pro Condensed Bold Italics"/>
                <a:ea typeface="TT Commons Pro Condensed Bold Italics"/>
                <a:cs typeface="TT Commons Pro Condensed Bold Italics"/>
                <a:sym typeface="TT Commons Pro Condensed Bold Italics"/>
              </a:rPr>
              <a:t>рік</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73299" y="-818860"/>
            <a:ext cx="1701877" cy="4125764"/>
          </a:xfrm>
          <a:custGeom>
            <a:avLst/>
            <a:gdLst/>
            <a:ahLst/>
            <a:cxnLst/>
            <a:rect l="l" t="t" r="r" b="b"/>
            <a:pathLst>
              <a:path w="1701877" h="4125764">
                <a:moveTo>
                  <a:pt x="0" y="0"/>
                </a:moveTo>
                <a:lnTo>
                  <a:pt x="1701877" y="0"/>
                </a:lnTo>
                <a:lnTo>
                  <a:pt x="1701877" y="4125764"/>
                </a:lnTo>
                <a:lnTo>
                  <a:pt x="0" y="4125764"/>
                </a:lnTo>
                <a:lnTo>
                  <a:pt x="0" y="0"/>
                </a:lnTo>
                <a:close/>
              </a:path>
            </a:pathLst>
          </a:custGeom>
          <a:blipFill>
            <a:blip r:embed="rId3"/>
            <a:stretch>
              <a:fillRect/>
            </a:stretch>
          </a:blipFill>
        </p:spPr>
      </p:sp>
      <p:sp>
        <p:nvSpPr>
          <p:cNvPr id="4" name="Freeform 4"/>
          <p:cNvSpPr/>
          <p:nvPr/>
        </p:nvSpPr>
        <p:spPr>
          <a:xfrm>
            <a:off x="16834696" y="7057507"/>
            <a:ext cx="2258285" cy="3944603"/>
          </a:xfrm>
          <a:custGeom>
            <a:avLst/>
            <a:gdLst/>
            <a:ahLst/>
            <a:cxnLst/>
            <a:rect l="l" t="t" r="r" b="b"/>
            <a:pathLst>
              <a:path w="2258285" h="3944603">
                <a:moveTo>
                  <a:pt x="0" y="0"/>
                </a:moveTo>
                <a:lnTo>
                  <a:pt x="2258286" y="0"/>
                </a:lnTo>
                <a:lnTo>
                  <a:pt x="2258286" y="3944603"/>
                </a:lnTo>
                <a:lnTo>
                  <a:pt x="0" y="3944603"/>
                </a:lnTo>
                <a:lnTo>
                  <a:pt x="0" y="0"/>
                </a:lnTo>
                <a:close/>
              </a:path>
            </a:pathLst>
          </a:custGeom>
          <a:blipFill>
            <a:blip r:embed="rId4"/>
            <a:stretch>
              <a:fillRect/>
            </a:stretch>
          </a:blipFill>
        </p:spPr>
      </p:sp>
      <p:sp>
        <p:nvSpPr>
          <p:cNvPr id="5" name="Freeform 5"/>
          <p:cNvSpPr/>
          <p:nvPr/>
        </p:nvSpPr>
        <p:spPr>
          <a:xfrm>
            <a:off x="14995661" y="9171662"/>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5"/>
            <a:stretch>
              <a:fillRect/>
            </a:stretch>
          </a:blipFill>
        </p:spPr>
      </p:sp>
      <p:grpSp>
        <p:nvGrpSpPr>
          <p:cNvPr id="6" name="Group 6"/>
          <p:cNvGrpSpPr/>
          <p:nvPr/>
        </p:nvGrpSpPr>
        <p:grpSpPr>
          <a:xfrm>
            <a:off x="716355" y="3306904"/>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6"/>
              <a:stretch>
                <a:fillRect l="-14867" r="-14867"/>
              </a:stretch>
            </a:blipFill>
          </p:spPr>
        </p:sp>
      </p:grpSp>
      <p:grpSp>
        <p:nvGrpSpPr>
          <p:cNvPr id="8" name="Group 8"/>
          <p:cNvGrpSpPr/>
          <p:nvPr/>
        </p:nvGrpSpPr>
        <p:grpSpPr>
          <a:xfrm>
            <a:off x="7082447" y="3435506"/>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7"/>
              <a:stretch>
                <a:fillRect l="-16666" r="-16666"/>
              </a:stretch>
            </a:blipFill>
          </p:spPr>
        </p:sp>
      </p:grpSp>
      <p:grpSp>
        <p:nvGrpSpPr>
          <p:cNvPr id="10" name="Group 10"/>
          <p:cNvGrpSpPr/>
          <p:nvPr/>
        </p:nvGrpSpPr>
        <p:grpSpPr>
          <a:xfrm>
            <a:off x="12877568" y="454012"/>
            <a:ext cx="5246370" cy="524637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8"/>
              <a:stretch>
                <a:fillRect l="-23925" r="-23925"/>
              </a:stretch>
            </a:blipFill>
          </p:spPr>
        </p:sp>
      </p:grpSp>
      <p:sp>
        <p:nvSpPr>
          <p:cNvPr id="12" name="TextBox 12"/>
          <p:cNvSpPr txBox="1"/>
          <p:nvPr/>
        </p:nvSpPr>
        <p:spPr>
          <a:xfrm>
            <a:off x="2800171" y="233841"/>
            <a:ext cx="12687659" cy="3187998"/>
          </a:xfrm>
          <a:prstGeom prst="rect">
            <a:avLst/>
          </a:prstGeom>
        </p:spPr>
        <p:txBody>
          <a:bodyPr lIns="0" tIns="0" rIns="0" bIns="0" rtlCol="0" anchor="t">
            <a:spAutoFit/>
          </a:bodyPr>
          <a:lstStyle/>
          <a:p>
            <a:pPr algn="ctr">
              <a:lnSpc>
                <a:spcPts val="9293"/>
              </a:lnSpc>
            </a:pPr>
            <a:r>
              <a:rPr lang="en-US" sz="6638">
                <a:solidFill>
                  <a:srgbClr val="141619"/>
                </a:solidFill>
                <a:latin typeface="TT Milks Script"/>
                <a:ea typeface="TT Milks Script"/>
                <a:cs typeface="TT Milks Script"/>
                <a:sym typeface="TT Milks Script"/>
              </a:rPr>
              <a:t>Заходи з особистісного розвитку людини </a:t>
            </a:r>
          </a:p>
          <a:p>
            <a:pPr algn="ctr">
              <a:lnSpc>
                <a:spcPts val="6773"/>
              </a:lnSpc>
            </a:pPr>
            <a:r>
              <a:rPr lang="en-US" sz="4838">
                <a:solidFill>
                  <a:srgbClr val="141619"/>
                </a:solidFill>
                <a:latin typeface="TT Milks Script"/>
                <a:ea typeface="TT Milks Script"/>
                <a:cs typeface="TT Milks Script"/>
                <a:sym typeface="TT Milks Script"/>
              </a:rPr>
              <a:t>19-заходів</a:t>
            </a:r>
          </a:p>
        </p:txBody>
      </p:sp>
      <p:sp>
        <p:nvSpPr>
          <p:cNvPr id="13" name="TextBox 13"/>
          <p:cNvSpPr txBox="1"/>
          <p:nvPr/>
        </p:nvSpPr>
        <p:spPr>
          <a:xfrm>
            <a:off x="282091" y="8615201"/>
            <a:ext cx="6459718" cy="1039018"/>
          </a:xfrm>
          <a:prstGeom prst="rect">
            <a:avLst/>
          </a:prstGeom>
        </p:spPr>
        <p:txBody>
          <a:bodyPr lIns="0" tIns="0" rIns="0" bIns="0" rtlCol="0" anchor="t">
            <a:spAutoFit/>
          </a:bodyPr>
          <a:lstStyle/>
          <a:p>
            <a:pPr algn="ctr">
              <a:lnSpc>
                <a:spcPts val="4156"/>
              </a:lnSpc>
            </a:pPr>
            <a:r>
              <a:rPr lang="en-US" sz="2968" b="1">
                <a:solidFill>
                  <a:srgbClr val="141619"/>
                </a:solidFill>
                <a:latin typeface="Crimson Pro Bold"/>
                <a:ea typeface="Crimson Pro Bold"/>
                <a:cs typeface="Crimson Pro Bold"/>
                <a:sym typeface="Crimson Pro Bold"/>
              </a:rPr>
              <a:t>Розважальна прогама “Магія дитячих усмішок”</a:t>
            </a:r>
          </a:p>
        </p:txBody>
      </p:sp>
      <p:sp>
        <p:nvSpPr>
          <p:cNvPr id="14" name="TextBox 14"/>
          <p:cNvSpPr txBox="1"/>
          <p:nvPr/>
        </p:nvSpPr>
        <p:spPr>
          <a:xfrm>
            <a:off x="8258766" y="8881028"/>
            <a:ext cx="2893732" cy="507364"/>
          </a:xfrm>
          <a:prstGeom prst="rect">
            <a:avLst/>
          </a:prstGeom>
        </p:spPr>
        <p:txBody>
          <a:bodyPr lIns="0" tIns="0" rIns="0" bIns="0" rtlCol="0" anchor="t">
            <a:spAutoFit/>
          </a:bodyPr>
          <a:lstStyle/>
          <a:p>
            <a:pPr algn="ctr">
              <a:lnSpc>
                <a:spcPts val="4060"/>
              </a:lnSpc>
            </a:pPr>
            <a:r>
              <a:rPr lang="en-US" sz="2900" b="1">
                <a:solidFill>
                  <a:srgbClr val="141619"/>
                </a:solidFill>
                <a:latin typeface="Crimson Pro Bold"/>
                <a:ea typeface="Crimson Pro Bold"/>
                <a:cs typeface="Crimson Pro Bold"/>
                <a:sym typeface="Crimson Pro Bold"/>
              </a:rPr>
              <a:t>Гра “Мафія”</a:t>
            </a:r>
          </a:p>
        </p:txBody>
      </p:sp>
      <p:sp>
        <p:nvSpPr>
          <p:cNvPr id="15" name="TextBox 15"/>
          <p:cNvSpPr txBox="1"/>
          <p:nvPr/>
        </p:nvSpPr>
        <p:spPr>
          <a:xfrm>
            <a:off x="11492627" y="5863414"/>
            <a:ext cx="6795373" cy="1021714"/>
          </a:xfrm>
          <a:prstGeom prst="rect">
            <a:avLst/>
          </a:prstGeom>
        </p:spPr>
        <p:txBody>
          <a:bodyPr lIns="0" tIns="0" rIns="0" bIns="0" rtlCol="0" anchor="t">
            <a:spAutoFit/>
          </a:bodyPr>
          <a:lstStyle/>
          <a:p>
            <a:pPr algn="ctr">
              <a:lnSpc>
                <a:spcPts val="4060"/>
              </a:lnSpc>
            </a:pPr>
            <a:r>
              <a:rPr lang="en-US" sz="2900" b="1">
                <a:solidFill>
                  <a:srgbClr val="141619"/>
                </a:solidFill>
                <a:latin typeface="Crimson Pro Bold"/>
                <a:ea typeface="Crimson Pro Bold"/>
                <a:cs typeface="Crimson Pro Bold"/>
                <a:sym typeface="Crimson Pro Bold"/>
              </a:rPr>
              <a:t>Майстерклас “Розмалюй листок осені”</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177761" y="-818860"/>
            <a:ext cx="1701877" cy="4125764"/>
          </a:xfrm>
          <a:custGeom>
            <a:avLst/>
            <a:gdLst/>
            <a:ahLst/>
            <a:cxnLst/>
            <a:rect l="l" t="t" r="r" b="b"/>
            <a:pathLst>
              <a:path w="1701877" h="4125764">
                <a:moveTo>
                  <a:pt x="0" y="0"/>
                </a:moveTo>
                <a:lnTo>
                  <a:pt x="1701878" y="0"/>
                </a:lnTo>
                <a:lnTo>
                  <a:pt x="1701878" y="4125764"/>
                </a:lnTo>
                <a:lnTo>
                  <a:pt x="0" y="4125764"/>
                </a:lnTo>
                <a:lnTo>
                  <a:pt x="0" y="0"/>
                </a:lnTo>
                <a:close/>
              </a:path>
            </a:pathLst>
          </a:custGeom>
          <a:blipFill>
            <a:blip r:embed="rId2"/>
            <a:stretch>
              <a:fillRect/>
            </a:stretch>
          </a:blipFill>
        </p:spPr>
      </p:sp>
      <p:sp>
        <p:nvSpPr>
          <p:cNvPr id="3" name="Freeform 3"/>
          <p:cNvSpPr/>
          <p:nvPr/>
        </p:nvSpPr>
        <p:spPr>
          <a:xfrm>
            <a:off x="16048651" y="8114832"/>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3"/>
            <a:stretch>
              <a:fillRect/>
            </a:stretch>
          </a:blipFill>
        </p:spPr>
      </p:sp>
      <p:grpSp>
        <p:nvGrpSpPr>
          <p:cNvPr id="4" name="Group 4"/>
          <p:cNvGrpSpPr/>
          <p:nvPr/>
        </p:nvGrpSpPr>
        <p:grpSpPr>
          <a:xfrm>
            <a:off x="1879639" y="278989"/>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3437" r="-23437"/>
              </a:stretch>
            </a:blipFill>
          </p:spPr>
        </p:sp>
      </p:grpSp>
      <p:grpSp>
        <p:nvGrpSpPr>
          <p:cNvPr id="6" name="Group 6"/>
          <p:cNvGrpSpPr/>
          <p:nvPr/>
        </p:nvGrpSpPr>
        <p:grpSpPr>
          <a:xfrm>
            <a:off x="12487369" y="511309"/>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8888" r="-38888"/>
              </a:stretch>
            </a:blipFill>
          </p:spPr>
        </p:sp>
      </p:grpSp>
      <p:grpSp>
        <p:nvGrpSpPr>
          <p:cNvPr id="8" name="Group 8"/>
          <p:cNvGrpSpPr/>
          <p:nvPr/>
        </p:nvGrpSpPr>
        <p:grpSpPr>
          <a:xfrm>
            <a:off x="7183504" y="3306904"/>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6"/>
              <a:stretch>
                <a:fillRect t="-16666" b="-16666"/>
              </a:stretch>
            </a:blipFill>
          </p:spPr>
        </p:sp>
      </p:grpSp>
      <p:sp>
        <p:nvSpPr>
          <p:cNvPr id="10" name="TextBox 10"/>
          <p:cNvSpPr txBox="1"/>
          <p:nvPr/>
        </p:nvSpPr>
        <p:spPr>
          <a:xfrm>
            <a:off x="1545796" y="5458684"/>
            <a:ext cx="6048160" cy="1021714"/>
          </a:xfrm>
          <a:prstGeom prst="rect">
            <a:avLst/>
          </a:prstGeom>
        </p:spPr>
        <p:txBody>
          <a:bodyPr lIns="0" tIns="0" rIns="0" bIns="0" rtlCol="0" anchor="t">
            <a:spAutoFit/>
          </a:bodyPr>
          <a:lstStyle/>
          <a:p>
            <a:pPr algn="ctr">
              <a:lnSpc>
                <a:spcPts val="4060"/>
              </a:lnSpc>
            </a:pPr>
            <a:r>
              <a:rPr lang="en-US" sz="2900" b="1">
                <a:solidFill>
                  <a:srgbClr val="000000"/>
                </a:solidFill>
                <a:latin typeface="Crimson Pro Bold"/>
                <a:ea typeface="Crimson Pro Bold"/>
                <a:cs typeface="Crimson Pro Bold"/>
                <a:sym typeface="Crimson Pro Bold"/>
              </a:rPr>
              <a:t>Майстерклас брелок”Фея дзинь-дзинь”</a:t>
            </a:r>
          </a:p>
        </p:txBody>
      </p:sp>
      <p:sp>
        <p:nvSpPr>
          <p:cNvPr id="11" name="TextBox 11"/>
          <p:cNvSpPr txBox="1"/>
          <p:nvPr/>
        </p:nvSpPr>
        <p:spPr>
          <a:xfrm>
            <a:off x="13976260" y="5936203"/>
            <a:ext cx="3192066" cy="507364"/>
          </a:xfrm>
          <a:prstGeom prst="rect">
            <a:avLst/>
          </a:prstGeom>
        </p:spPr>
        <p:txBody>
          <a:bodyPr lIns="0" tIns="0" rIns="0" bIns="0" rtlCol="0" anchor="t">
            <a:spAutoFit/>
          </a:bodyPr>
          <a:lstStyle/>
          <a:p>
            <a:pPr algn="ctr">
              <a:lnSpc>
                <a:spcPts val="4060"/>
              </a:lnSpc>
            </a:pPr>
            <a:r>
              <a:rPr lang="en-US" sz="2900" b="1">
                <a:solidFill>
                  <a:srgbClr val="000000"/>
                </a:solidFill>
                <a:latin typeface="Crimson Pro Bold"/>
                <a:ea typeface="Crimson Pro Bold"/>
                <a:cs typeface="Crimson Pro Bold"/>
                <a:sym typeface="Crimson Pro Bold"/>
              </a:rPr>
              <a:t>Ігровий квартал</a:t>
            </a:r>
          </a:p>
        </p:txBody>
      </p:sp>
      <p:sp>
        <p:nvSpPr>
          <p:cNvPr id="12" name="TextBox 12"/>
          <p:cNvSpPr txBox="1"/>
          <p:nvPr/>
        </p:nvSpPr>
        <p:spPr>
          <a:xfrm>
            <a:off x="8177559" y="8795702"/>
            <a:ext cx="3192066" cy="507364"/>
          </a:xfrm>
          <a:prstGeom prst="rect">
            <a:avLst/>
          </a:prstGeom>
        </p:spPr>
        <p:txBody>
          <a:bodyPr lIns="0" tIns="0" rIns="0" bIns="0" rtlCol="0" anchor="t">
            <a:spAutoFit/>
          </a:bodyPr>
          <a:lstStyle/>
          <a:p>
            <a:pPr algn="ctr">
              <a:lnSpc>
                <a:spcPts val="4060"/>
              </a:lnSpc>
            </a:pPr>
            <a:r>
              <a:rPr lang="en-US" sz="2900" b="1">
                <a:solidFill>
                  <a:srgbClr val="000000"/>
                </a:solidFill>
                <a:latin typeface="Crimson Pro Bold"/>
                <a:ea typeface="Crimson Pro Bold"/>
                <a:cs typeface="Crimson Pro Bold"/>
                <a:sym typeface="Crimson Pro Bold"/>
              </a:rPr>
              <a:t>Ігровий квартал</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73299" y="-818860"/>
            <a:ext cx="1701877" cy="4125764"/>
          </a:xfrm>
          <a:custGeom>
            <a:avLst/>
            <a:gdLst/>
            <a:ahLst/>
            <a:cxnLst/>
            <a:rect l="l" t="t" r="r" b="b"/>
            <a:pathLst>
              <a:path w="1701877" h="4125764">
                <a:moveTo>
                  <a:pt x="0" y="0"/>
                </a:moveTo>
                <a:lnTo>
                  <a:pt x="1701877" y="0"/>
                </a:lnTo>
                <a:lnTo>
                  <a:pt x="1701877" y="4125764"/>
                </a:lnTo>
                <a:lnTo>
                  <a:pt x="0" y="4125764"/>
                </a:lnTo>
                <a:lnTo>
                  <a:pt x="0" y="0"/>
                </a:lnTo>
                <a:close/>
              </a:path>
            </a:pathLst>
          </a:custGeom>
          <a:blipFill>
            <a:blip r:embed="rId3"/>
            <a:stretch>
              <a:fillRect/>
            </a:stretch>
          </a:blipFill>
        </p:spPr>
      </p:sp>
      <p:sp>
        <p:nvSpPr>
          <p:cNvPr id="4" name="Freeform 4"/>
          <p:cNvSpPr/>
          <p:nvPr/>
        </p:nvSpPr>
        <p:spPr>
          <a:xfrm>
            <a:off x="16550056" y="7057507"/>
            <a:ext cx="2258285" cy="3944603"/>
          </a:xfrm>
          <a:custGeom>
            <a:avLst/>
            <a:gdLst/>
            <a:ahLst/>
            <a:cxnLst/>
            <a:rect l="l" t="t" r="r" b="b"/>
            <a:pathLst>
              <a:path w="2258285" h="3944603">
                <a:moveTo>
                  <a:pt x="0" y="0"/>
                </a:moveTo>
                <a:lnTo>
                  <a:pt x="2258286" y="0"/>
                </a:lnTo>
                <a:lnTo>
                  <a:pt x="2258286" y="3944603"/>
                </a:lnTo>
                <a:lnTo>
                  <a:pt x="0" y="3944603"/>
                </a:lnTo>
                <a:lnTo>
                  <a:pt x="0" y="0"/>
                </a:lnTo>
                <a:close/>
              </a:path>
            </a:pathLst>
          </a:custGeom>
          <a:blipFill>
            <a:blip r:embed="rId4"/>
            <a:stretch>
              <a:fillRect/>
            </a:stretch>
          </a:blipFill>
        </p:spPr>
      </p:sp>
      <p:sp>
        <p:nvSpPr>
          <p:cNvPr id="5" name="Freeform 5"/>
          <p:cNvSpPr/>
          <p:nvPr/>
        </p:nvSpPr>
        <p:spPr>
          <a:xfrm>
            <a:off x="15715022" y="9200916"/>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5"/>
            <a:stretch>
              <a:fillRect/>
            </a:stretch>
          </a:blipFill>
        </p:spPr>
      </p:sp>
      <p:grpSp>
        <p:nvGrpSpPr>
          <p:cNvPr id="6" name="Group 6"/>
          <p:cNvGrpSpPr/>
          <p:nvPr/>
        </p:nvGrpSpPr>
        <p:grpSpPr>
          <a:xfrm>
            <a:off x="1028700" y="3783438"/>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487" r="-15487"/>
              </a:stretch>
            </a:blipFill>
          </p:spPr>
        </p:sp>
      </p:grpSp>
      <p:grpSp>
        <p:nvGrpSpPr>
          <p:cNvPr id="8" name="Group 8"/>
          <p:cNvGrpSpPr/>
          <p:nvPr/>
        </p:nvGrpSpPr>
        <p:grpSpPr>
          <a:xfrm>
            <a:off x="11303686" y="3609207"/>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7"/>
              <a:stretch>
                <a:fillRect l="-20459" r="-20459"/>
              </a:stretch>
            </a:blipFill>
          </p:spPr>
        </p:sp>
      </p:grpSp>
      <p:sp>
        <p:nvSpPr>
          <p:cNvPr id="10" name="TextBox 10"/>
          <p:cNvSpPr txBox="1"/>
          <p:nvPr/>
        </p:nvSpPr>
        <p:spPr>
          <a:xfrm>
            <a:off x="2701369" y="-133350"/>
            <a:ext cx="14133327" cy="5707364"/>
          </a:xfrm>
          <a:prstGeom prst="rect">
            <a:avLst/>
          </a:prstGeom>
        </p:spPr>
        <p:txBody>
          <a:bodyPr lIns="0" tIns="0" rIns="0" bIns="0" rtlCol="0" anchor="t">
            <a:spAutoFit/>
          </a:bodyPr>
          <a:lstStyle/>
          <a:p>
            <a:pPr algn="ctr">
              <a:lnSpc>
                <a:spcPts val="9590"/>
              </a:lnSpc>
            </a:pPr>
            <a:r>
              <a:rPr lang="en-US" sz="6850">
                <a:solidFill>
                  <a:srgbClr val="141619"/>
                </a:solidFill>
                <a:latin typeface="TT Milks Script"/>
                <a:ea typeface="TT Milks Script"/>
                <a:cs typeface="TT Milks Script"/>
                <a:sym typeface="TT Milks Script"/>
              </a:rPr>
              <a:t>Заходи впізнання культурної</a:t>
            </a:r>
          </a:p>
          <a:p>
            <a:pPr algn="ctr">
              <a:lnSpc>
                <a:spcPts val="9590"/>
              </a:lnSpc>
            </a:pPr>
            <a:r>
              <a:rPr lang="en-US" sz="6850">
                <a:solidFill>
                  <a:srgbClr val="141619"/>
                </a:solidFill>
                <a:latin typeface="TT Milks Script"/>
                <a:ea typeface="TT Milks Script"/>
                <a:cs typeface="TT Milks Script"/>
                <a:sym typeface="TT Milks Script"/>
              </a:rPr>
              <a:t> спадщини та формування духовних, естетичних смаків</a:t>
            </a:r>
          </a:p>
          <a:p>
            <a:pPr algn="ctr">
              <a:lnSpc>
                <a:spcPts val="6650"/>
              </a:lnSpc>
            </a:pPr>
            <a:r>
              <a:rPr lang="en-US" sz="4750">
                <a:solidFill>
                  <a:srgbClr val="141619"/>
                </a:solidFill>
                <a:latin typeface="TT Milks Script"/>
                <a:ea typeface="TT Milks Script"/>
                <a:cs typeface="TT Milks Script"/>
                <a:sym typeface="TT Milks Script"/>
              </a:rPr>
              <a:t>18-заходів</a:t>
            </a:r>
          </a:p>
          <a:p>
            <a:pPr algn="ctr">
              <a:lnSpc>
                <a:spcPts val="10150"/>
              </a:lnSpc>
            </a:pPr>
            <a:endParaRPr lang="en-US" sz="4750">
              <a:solidFill>
                <a:srgbClr val="141619"/>
              </a:solidFill>
              <a:latin typeface="TT Milks Script"/>
              <a:ea typeface="TT Milks Script"/>
              <a:cs typeface="TT Milks Script"/>
              <a:sym typeface="TT Milks Script"/>
            </a:endParaRPr>
          </a:p>
        </p:txBody>
      </p:sp>
      <p:sp>
        <p:nvSpPr>
          <p:cNvPr id="11" name="TextBox 11"/>
          <p:cNvSpPr txBox="1"/>
          <p:nvPr/>
        </p:nvSpPr>
        <p:spPr>
          <a:xfrm>
            <a:off x="631442" y="8963133"/>
            <a:ext cx="6040886" cy="1021714"/>
          </a:xfrm>
          <a:prstGeom prst="rect">
            <a:avLst/>
          </a:prstGeom>
        </p:spPr>
        <p:txBody>
          <a:bodyPr lIns="0" tIns="0" rIns="0" bIns="0" rtlCol="0" anchor="t">
            <a:spAutoFit/>
          </a:bodyPr>
          <a:lstStyle/>
          <a:p>
            <a:pPr algn="ctr">
              <a:lnSpc>
                <a:spcPts val="4060"/>
              </a:lnSpc>
            </a:pPr>
            <a:r>
              <a:rPr lang="en-US" sz="2900" b="1">
                <a:solidFill>
                  <a:srgbClr val="141619"/>
                </a:solidFill>
                <a:latin typeface="Crimson Pro Bold"/>
                <a:ea typeface="Crimson Pro Bold"/>
                <a:cs typeface="Crimson Pro Bold"/>
                <a:sym typeface="Crimson Pro Bold"/>
              </a:rPr>
              <a:t>Майстерклас “Розмалюй писанку”</a:t>
            </a:r>
          </a:p>
        </p:txBody>
      </p:sp>
      <p:sp>
        <p:nvSpPr>
          <p:cNvPr id="12" name="TextBox 12"/>
          <p:cNvSpPr txBox="1"/>
          <p:nvPr/>
        </p:nvSpPr>
        <p:spPr>
          <a:xfrm>
            <a:off x="10615478" y="8714106"/>
            <a:ext cx="6219218" cy="1021714"/>
          </a:xfrm>
          <a:prstGeom prst="rect">
            <a:avLst/>
          </a:prstGeom>
        </p:spPr>
        <p:txBody>
          <a:bodyPr lIns="0" tIns="0" rIns="0" bIns="0" rtlCol="0" anchor="t">
            <a:spAutoFit/>
          </a:bodyPr>
          <a:lstStyle/>
          <a:p>
            <a:pPr algn="ctr">
              <a:lnSpc>
                <a:spcPts val="4060"/>
              </a:lnSpc>
            </a:pPr>
            <a:r>
              <a:rPr lang="en-US" sz="2900" b="1">
                <a:solidFill>
                  <a:srgbClr val="141619"/>
                </a:solidFill>
                <a:latin typeface="Crimson Pro Bold"/>
                <a:ea typeface="Crimson Pro Bold"/>
                <a:cs typeface="Crimson Pro Bold"/>
                <a:sym typeface="Crimson Pro Bold"/>
              </a:rPr>
              <a:t>Майстерклас “декорування вербової гілки”</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220266" y="188800"/>
            <a:ext cx="2258285" cy="3441138"/>
          </a:xfrm>
          <a:custGeom>
            <a:avLst/>
            <a:gdLst/>
            <a:ahLst/>
            <a:cxnLst/>
            <a:rect l="l" t="t" r="r" b="b"/>
            <a:pathLst>
              <a:path w="2258285" h="3441138">
                <a:moveTo>
                  <a:pt x="0" y="0"/>
                </a:moveTo>
                <a:lnTo>
                  <a:pt x="2258286" y="0"/>
                </a:lnTo>
                <a:lnTo>
                  <a:pt x="2258286" y="3441137"/>
                </a:lnTo>
                <a:lnTo>
                  <a:pt x="0" y="3441137"/>
                </a:lnTo>
                <a:lnTo>
                  <a:pt x="0" y="0"/>
                </a:lnTo>
                <a:close/>
              </a:path>
            </a:pathLst>
          </a:custGeom>
          <a:blipFill>
            <a:blip r:embed="rId2"/>
            <a:stretch>
              <a:fillRect t="-14630"/>
            </a:stretch>
          </a:blipFill>
        </p:spPr>
      </p:sp>
      <p:sp>
        <p:nvSpPr>
          <p:cNvPr id="3" name="Freeform 3"/>
          <p:cNvSpPr/>
          <p:nvPr/>
        </p:nvSpPr>
        <p:spPr>
          <a:xfrm>
            <a:off x="16048651" y="8477184"/>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3"/>
            <a:stretch>
              <a:fillRect/>
            </a:stretch>
          </a:blipFill>
        </p:spPr>
      </p:sp>
      <p:grpSp>
        <p:nvGrpSpPr>
          <p:cNvPr id="4" name="Group 4"/>
          <p:cNvGrpSpPr/>
          <p:nvPr/>
        </p:nvGrpSpPr>
        <p:grpSpPr>
          <a:xfrm>
            <a:off x="220266" y="3629937"/>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4"/>
              <a:stretch>
                <a:fillRect l="-18259" r="-18259"/>
              </a:stretch>
            </a:blipFill>
          </p:spPr>
        </p:sp>
      </p:grpSp>
      <p:grpSp>
        <p:nvGrpSpPr>
          <p:cNvPr id="6" name="Group 6"/>
          <p:cNvGrpSpPr/>
          <p:nvPr/>
        </p:nvGrpSpPr>
        <p:grpSpPr>
          <a:xfrm>
            <a:off x="6013704" y="1682901"/>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5"/>
              <a:stretch>
                <a:fillRect l="-16666" r="-16666"/>
              </a:stretch>
            </a:blipFill>
          </p:spPr>
        </p:sp>
      </p:grpSp>
      <p:grpSp>
        <p:nvGrpSpPr>
          <p:cNvPr id="8" name="Group 8"/>
          <p:cNvGrpSpPr/>
          <p:nvPr/>
        </p:nvGrpSpPr>
        <p:grpSpPr>
          <a:xfrm>
            <a:off x="12437112" y="0"/>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6"/>
              <a:stretch>
                <a:fillRect l="-36206" r="-36206"/>
              </a:stretch>
            </a:blipFill>
          </p:spPr>
        </p:sp>
      </p:grpSp>
      <p:sp>
        <p:nvSpPr>
          <p:cNvPr id="10" name="TextBox 10"/>
          <p:cNvSpPr txBox="1"/>
          <p:nvPr/>
        </p:nvSpPr>
        <p:spPr>
          <a:xfrm>
            <a:off x="481684" y="8809632"/>
            <a:ext cx="5362552" cy="1021714"/>
          </a:xfrm>
          <a:prstGeom prst="rect">
            <a:avLst/>
          </a:prstGeom>
        </p:spPr>
        <p:txBody>
          <a:bodyPr lIns="0" tIns="0" rIns="0" bIns="0" rtlCol="0" anchor="t">
            <a:spAutoFit/>
          </a:bodyPr>
          <a:lstStyle/>
          <a:p>
            <a:pPr algn="ctr">
              <a:lnSpc>
                <a:spcPts val="4060"/>
              </a:lnSpc>
            </a:pPr>
            <a:r>
              <a:rPr lang="en-US" sz="2900" b="1">
                <a:solidFill>
                  <a:srgbClr val="000000"/>
                </a:solidFill>
                <a:latin typeface="Crimson Pro Bold"/>
                <a:ea typeface="Crimson Pro Bold"/>
                <a:cs typeface="Crimson Pro Bold"/>
                <a:sym typeface="Crimson Pro Bold"/>
              </a:rPr>
              <a:t>Година духовності                                           “З Богом у серці”</a:t>
            </a:r>
          </a:p>
        </p:txBody>
      </p:sp>
      <p:sp>
        <p:nvSpPr>
          <p:cNvPr id="11" name="TextBox 11"/>
          <p:cNvSpPr txBox="1"/>
          <p:nvPr/>
        </p:nvSpPr>
        <p:spPr>
          <a:xfrm>
            <a:off x="6399643" y="6862596"/>
            <a:ext cx="4860431" cy="1021714"/>
          </a:xfrm>
          <a:prstGeom prst="rect">
            <a:avLst/>
          </a:prstGeom>
        </p:spPr>
        <p:txBody>
          <a:bodyPr lIns="0" tIns="0" rIns="0" bIns="0" rtlCol="0" anchor="t">
            <a:spAutoFit/>
          </a:bodyPr>
          <a:lstStyle/>
          <a:p>
            <a:pPr algn="ctr">
              <a:lnSpc>
                <a:spcPts val="4060"/>
              </a:lnSpc>
            </a:pPr>
            <a:r>
              <a:rPr lang="en-US" sz="2900" b="1">
                <a:solidFill>
                  <a:srgbClr val="000000"/>
                </a:solidFill>
                <a:latin typeface="Crimson Pro Bold"/>
                <a:ea typeface="Crimson Pro Bold"/>
                <a:cs typeface="Crimson Pro Bold"/>
                <a:sym typeface="Crimson Pro Bold"/>
              </a:rPr>
              <a:t>Майстерклас”Букет маковійчик”</a:t>
            </a:r>
          </a:p>
        </p:txBody>
      </p:sp>
      <p:sp>
        <p:nvSpPr>
          <p:cNvPr id="12" name="TextBox 12"/>
          <p:cNvSpPr txBox="1"/>
          <p:nvPr/>
        </p:nvSpPr>
        <p:spPr>
          <a:xfrm>
            <a:off x="13684629" y="5179695"/>
            <a:ext cx="3330893" cy="507364"/>
          </a:xfrm>
          <a:prstGeom prst="rect">
            <a:avLst/>
          </a:prstGeom>
        </p:spPr>
        <p:txBody>
          <a:bodyPr lIns="0" tIns="0" rIns="0" bIns="0" rtlCol="0" anchor="t">
            <a:spAutoFit/>
          </a:bodyPr>
          <a:lstStyle/>
          <a:p>
            <a:pPr algn="ctr">
              <a:lnSpc>
                <a:spcPts val="4060"/>
              </a:lnSpc>
            </a:pPr>
            <a:r>
              <a:rPr lang="en-US" sz="2900" b="1">
                <a:solidFill>
                  <a:srgbClr val="000000"/>
                </a:solidFill>
                <a:latin typeface="Crimson Pro Bold"/>
                <a:ea typeface="Crimson Pro Bold"/>
                <a:cs typeface="Crimson Pro Bold"/>
                <a:sym typeface="Crimson Pro Bold"/>
              </a:rPr>
              <a:t>Великодні гаївки</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0" y="-818860"/>
            <a:ext cx="2175176" cy="4125764"/>
          </a:xfrm>
          <a:custGeom>
            <a:avLst/>
            <a:gdLst/>
            <a:ahLst/>
            <a:cxnLst/>
            <a:rect l="l" t="t" r="r" b="b"/>
            <a:pathLst>
              <a:path w="2175176" h="4125764">
                <a:moveTo>
                  <a:pt x="0" y="0"/>
                </a:moveTo>
                <a:lnTo>
                  <a:pt x="2175176" y="0"/>
                </a:lnTo>
                <a:lnTo>
                  <a:pt x="2175176" y="4125764"/>
                </a:lnTo>
                <a:lnTo>
                  <a:pt x="0" y="4125764"/>
                </a:lnTo>
                <a:lnTo>
                  <a:pt x="0" y="0"/>
                </a:lnTo>
                <a:close/>
              </a:path>
            </a:pathLst>
          </a:custGeom>
          <a:blipFill>
            <a:blip r:embed="rId3"/>
            <a:stretch>
              <a:fillRect t="-13905" b="-13905"/>
            </a:stretch>
          </a:blipFill>
        </p:spPr>
      </p:sp>
      <p:sp>
        <p:nvSpPr>
          <p:cNvPr id="4" name="Freeform 4"/>
          <p:cNvSpPr/>
          <p:nvPr/>
        </p:nvSpPr>
        <p:spPr>
          <a:xfrm>
            <a:off x="16834696" y="7057507"/>
            <a:ext cx="2258285" cy="3944603"/>
          </a:xfrm>
          <a:custGeom>
            <a:avLst/>
            <a:gdLst/>
            <a:ahLst/>
            <a:cxnLst/>
            <a:rect l="l" t="t" r="r" b="b"/>
            <a:pathLst>
              <a:path w="2258285" h="3944603">
                <a:moveTo>
                  <a:pt x="0" y="0"/>
                </a:moveTo>
                <a:lnTo>
                  <a:pt x="2258286" y="0"/>
                </a:lnTo>
                <a:lnTo>
                  <a:pt x="2258286" y="3944603"/>
                </a:lnTo>
                <a:lnTo>
                  <a:pt x="0" y="3944603"/>
                </a:lnTo>
                <a:lnTo>
                  <a:pt x="0" y="0"/>
                </a:lnTo>
                <a:close/>
              </a:path>
            </a:pathLst>
          </a:custGeom>
          <a:blipFill>
            <a:blip r:embed="rId4"/>
            <a:stretch>
              <a:fillRect/>
            </a:stretch>
          </a:blipFill>
        </p:spPr>
      </p:sp>
      <p:sp>
        <p:nvSpPr>
          <p:cNvPr id="5" name="Freeform 5"/>
          <p:cNvSpPr/>
          <p:nvPr/>
        </p:nvSpPr>
        <p:spPr>
          <a:xfrm>
            <a:off x="14995661" y="9171662"/>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5"/>
            <a:stretch>
              <a:fillRect/>
            </a:stretch>
          </a:blipFill>
        </p:spPr>
      </p:sp>
      <p:grpSp>
        <p:nvGrpSpPr>
          <p:cNvPr id="6" name="Group 6"/>
          <p:cNvGrpSpPr/>
          <p:nvPr/>
        </p:nvGrpSpPr>
        <p:grpSpPr>
          <a:xfrm>
            <a:off x="13041630" y="683719"/>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4953" r="-4953"/>
              </a:stretch>
            </a:blipFill>
          </p:spPr>
        </p:sp>
      </p:grpSp>
      <p:grpSp>
        <p:nvGrpSpPr>
          <p:cNvPr id="8" name="Group 8"/>
          <p:cNvGrpSpPr/>
          <p:nvPr/>
        </p:nvGrpSpPr>
        <p:grpSpPr>
          <a:xfrm>
            <a:off x="1028700" y="3925292"/>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992" r="-3992"/>
              </a:stretch>
            </a:blipFill>
          </p:spPr>
        </p:sp>
      </p:grpSp>
      <p:grpSp>
        <p:nvGrpSpPr>
          <p:cNvPr id="10" name="Group 10"/>
          <p:cNvGrpSpPr/>
          <p:nvPr/>
        </p:nvGrpSpPr>
        <p:grpSpPr>
          <a:xfrm>
            <a:off x="7293556" y="2125037"/>
            <a:ext cx="5246370" cy="524637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8853" r="-8853"/>
              </a:stretch>
            </a:blipFill>
          </p:spPr>
        </p:sp>
      </p:grpSp>
      <p:sp>
        <p:nvSpPr>
          <p:cNvPr id="12" name="TextBox 12"/>
          <p:cNvSpPr txBox="1"/>
          <p:nvPr/>
        </p:nvSpPr>
        <p:spPr>
          <a:xfrm>
            <a:off x="2913777" y="489007"/>
            <a:ext cx="10391539" cy="1536065"/>
          </a:xfrm>
          <a:prstGeom prst="rect">
            <a:avLst/>
          </a:prstGeom>
        </p:spPr>
        <p:txBody>
          <a:bodyPr lIns="0" tIns="0" rIns="0" bIns="0" rtlCol="0" anchor="t">
            <a:spAutoFit/>
          </a:bodyPr>
          <a:lstStyle/>
          <a:p>
            <a:pPr algn="ctr">
              <a:lnSpc>
                <a:spcPts val="6160"/>
              </a:lnSpc>
            </a:pPr>
            <a:r>
              <a:rPr lang="en-US" sz="4400" b="1">
                <a:solidFill>
                  <a:srgbClr val="000000"/>
                </a:solidFill>
                <a:latin typeface="TT Milks Script Bold"/>
                <a:ea typeface="TT Milks Script Bold"/>
                <a:cs typeface="TT Milks Script Bold"/>
                <a:sym typeface="TT Milks Script Bold"/>
              </a:rPr>
              <a:t>Година народозавства”Ой на Івана , ой на Купала”</a:t>
            </a:r>
          </a:p>
        </p:txBody>
      </p:sp>
      <p:sp>
        <p:nvSpPr>
          <p:cNvPr id="13" name="AutoShape 13"/>
          <p:cNvSpPr/>
          <p:nvPr/>
        </p:nvSpPr>
        <p:spPr>
          <a:xfrm>
            <a:off x="5897880" y="5143500"/>
            <a:ext cx="6492240"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16550056" y="7057507"/>
            <a:ext cx="2258285" cy="3944603"/>
          </a:xfrm>
          <a:custGeom>
            <a:avLst/>
            <a:gdLst/>
            <a:ahLst/>
            <a:cxnLst/>
            <a:rect l="l" t="t" r="r" b="b"/>
            <a:pathLst>
              <a:path w="2258285" h="3944603">
                <a:moveTo>
                  <a:pt x="0" y="0"/>
                </a:moveTo>
                <a:lnTo>
                  <a:pt x="2258286" y="0"/>
                </a:lnTo>
                <a:lnTo>
                  <a:pt x="2258286" y="3944603"/>
                </a:lnTo>
                <a:lnTo>
                  <a:pt x="0" y="3944603"/>
                </a:lnTo>
                <a:lnTo>
                  <a:pt x="0" y="0"/>
                </a:lnTo>
                <a:close/>
              </a:path>
            </a:pathLst>
          </a:custGeom>
          <a:blipFill>
            <a:blip r:embed="rId2"/>
            <a:stretch>
              <a:fillRect/>
            </a:stretch>
          </a:blipFill>
        </p:spPr>
      </p:sp>
      <p:sp>
        <p:nvSpPr>
          <p:cNvPr id="3" name="Freeform 3"/>
          <p:cNvSpPr/>
          <p:nvPr/>
        </p:nvSpPr>
        <p:spPr>
          <a:xfrm>
            <a:off x="477537" y="531729"/>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3"/>
            <a:stretch>
              <a:fillRect/>
            </a:stretch>
          </a:blipFill>
        </p:spPr>
      </p:sp>
      <p:grpSp>
        <p:nvGrpSpPr>
          <p:cNvPr id="4" name="Group 4"/>
          <p:cNvGrpSpPr/>
          <p:nvPr/>
        </p:nvGrpSpPr>
        <p:grpSpPr>
          <a:xfrm rot="-266573">
            <a:off x="3961111" y="2703897"/>
            <a:ext cx="10365778" cy="5246370"/>
            <a:chOff x="0" y="0"/>
            <a:chExt cx="1605930" cy="812800"/>
          </a:xfrm>
        </p:grpSpPr>
        <p:sp>
          <p:nvSpPr>
            <p:cNvPr id="5" name="Freeform 5"/>
            <p:cNvSpPr/>
            <p:nvPr/>
          </p:nvSpPr>
          <p:spPr>
            <a:xfrm>
              <a:off x="0" y="0"/>
              <a:ext cx="1605930" cy="812800"/>
            </a:xfrm>
            <a:custGeom>
              <a:avLst/>
              <a:gdLst/>
              <a:ahLst/>
              <a:cxnLst/>
              <a:rect l="l" t="t" r="r" b="b"/>
              <a:pathLst>
                <a:path w="1605930" h="812800">
                  <a:moveTo>
                    <a:pt x="17178" y="0"/>
                  </a:moveTo>
                  <a:lnTo>
                    <a:pt x="1588752" y="0"/>
                  </a:lnTo>
                  <a:cubicBezTo>
                    <a:pt x="1598239" y="0"/>
                    <a:pt x="1605930" y="7691"/>
                    <a:pt x="1605930" y="17178"/>
                  </a:cubicBezTo>
                  <a:lnTo>
                    <a:pt x="1605930" y="795622"/>
                  </a:lnTo>
                  <a:cubicBezTo>
                    <a:pt x="1605930" y="800178"/>
                    <a:pt x="1604120" y="804547"/>
                    <a:pt x="1600899" y="807769"/>
                  </a:cubicBezTo>
                  <a:cubicBezTo>
                    <a:pt x="1597677" y="810990"/>
                    <a:pt x="1593308" y="812800"/>
                    <a:pt x="1588752" y="812800"/>
                  </a:cubicBezTo>
                  <a:lnTo>
                    <a:pt x="17178" y="812800"/>
                  </a:lnTo>
                  <a:cubicBezTo>
                    <a:pt x="7691" y="812800"/>
                    <a:pt x="0" y="805109"/>
                    <a:pt x="0" y="795622"/>
                  </a:cubicBezTo>
                  <a:lnTo>
                    <a:pt x="0" y="17178"/>
                  </a:lnTo>
                  <a:cubicBezTo>
                    <a:pt x="0" y="7691"/>
                    <a:pt x="7691" y="0"/>
                    <a:pt x="17178" y="0"/>
                  </a:cubicBezTo>
                  <a:close/>
                </a:path>
              </a:pathLst>
            </a:custGeom>
            <a:blipFill>
              <a:blip r:embed="rId4"/>
              <a:stretch>
                <a:fillRect t="-6063" b="-6063"/>
              </a:stretch>
            </a:blipFill>
          </p:spPr>
        </p:sp>
      </p:grpSp>
      <p:sp>
        <p:nvSpPr>
          <p:cNvPr id="6" name="TextBox 6"/>
          <p:cNvSpPr txBox="1"/>
          <p:nvPr/>
        </p:nvSpPr>
        <p:spPr>
          <a:xfrm rot="-237254">
            <a:off x="5584303" y="943077"/>
            <a:ext cx="5616297" cy="755015"/>
          </a:xfrm>
          <a:prstGeom prst="rect">
            <a:avLst/>
          </a:prstGeom>
        </p:spPr>
        <p:txBody>
          <a:bodyPr lIns="0" tIns="0" rIns="0" bIns="0" rtlCol="0" anchor="t">
            <a:spAutoFit/>
          </a:bodyPr>
          <a:lstStyle/>
          <a:p>
            <a:pPr algn="ctr">
              <a:lnSpc>
                <a:spcPts val="6160"/>
              </a:lnSpc>
            </a:pPr>
            <a:r>
              <a:rPr lang="en-US" sz="4400" b="1">
                <a:solidFill>
                  <a:srgbClr val="000000"/>
                </a:solidFill>
                <a:latin typeface="TT Milks Script Bold"/>
                <a:ea typeface="TT Milks Script Bold"/>
                <a:cs typeface="TT Milks Script Bold"/>
                <a:sym typeface="TT Milks Script Bold"/>
              </a:rPr>
              <a:t>Андріївські вечорниці</a:t>
            </a:r>
          </a:p>
        </p:txBody>
      </p:sp>
      <p:sp>
        <p:nvSpPr>
          <p:cNvPr id="7" name="Freeform 7"/>
          <p:cNvSpPr/>
          <p:nvPr/>
        </p:nvSpPr>
        <p:spPr>
          <a:xfrm>
            <a:off x="14724947" y="9029808"/>
            <a:ext cx="2239349" cy="2172168"/>
          </a:xfrm>
          <a:custGeom>
            <a:avLst/>
            <a:gdLst/>
            <a:ahLst/>
            <a:cxnLst/>
            <a:rect l="l" t="t" r="r" b="b"/>
            <a:pathLst>
              <a:path w="2239349" h="2172168">
                <a:moveTo>
                  <a:pt x="0" y="0"/>
                </a:moveTo>
                <a:lnTo>
                  <a:pt x="2239349" y="0"/>
                </a:lnTo>
                <a:lnTo>
                  <a:pt x="2239349" y="2172169"/>
                </a:lnTo>
                <a:lnTo>
                  <a:pt x="0" y="2172169"/>
                </a:lnTo>
                <a:lnTo>
                  <a:pt x="0" y="0"/>
                </a:lnTo>
                <a:close/>
              </a:path>
            </a:pathLst>
          </a:custGeom>
          <a:blipFill>
            <a:blip r:embed="rId3"/>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16332723" y="7285998"/>
            <a:ext cx="2258285" cy="3944603"/>
          </a:xfrm>
          <a:custGeom>
            <a:avLst/>
            <a:gdLst/>
            <a:ahLst/>
            <a:cxnLst/>
            <a:rect l="l" t="t" r="r" b="b"/>
            <a:pathLst>
              <a:path w="2258285" h="3944603">
                <a:moveTo>
                  <a:pt x="0" y="0"/>
                </a:moveTo>
                <a:lnTo>
                  <a:pt x="2258285" y="0"/>
                </a:lnTo>
                <a:lnTo>
                  <a:pt x="2258285" y="3944604"/>
                </a:lnTo>
                <a:lnTo>
                  <a:pt x="0" y="3944604"/>
                </a:lnTo>
                <a:lnTo>
                  <a:pt x="0" y="0"/>
                </a:lnTo>
                <a:close/>
              </a:path>
            </a:pathLst>
          </a:custGeom>
          <a:blipFill>
            <a:blip r:embed="rId2"/>
            <a:stretch>
              <a:fillRect/>
            </a:stretch>
          </a:blipFill>
        </p:spPr>
      </p:sp>
      <p:sp>
        <p:nvSpPr>
          <p:cNvPr id="3" name="Freeform 3"/>
          <p:cNvSpPr/>
          <p:nvPr/>
        </p:nvSpPr>
        <p:spPr>
          <a:xfrm>
            <a:off x="549982" y="433066"/>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3"/>
            <a:stretch>
              <a:fillRect/>
            </a:stretch>
          </a:blipFill>
        </p:spPr>
      </p:sp>
      <p:grpSp>
        <p:nvGrpSpPr>
          <p:cNvPr id="4" name="Group 4"/>
          <p:cNvGrpSpPr/>
          <p:nvPr/>
        </p:nvGrpSpPr>
        <p:grpSpPr>
          <a:xfrm>
            <a:off x="4740360" y="4011930"/>
            <a:ext cx="9279111" cy="5246370"/>
            <a:chOff x="0" y="0"/>
            <a:chExt cx="1437577" cy="812800"/>
          </a:xfrm>
        </p:grpSpPr>
        <p:sp>
          <p:nvSpPr>
            <p:cNvPr id="5" name="Freeform 5"/>
            <p:cNvSpPr/>
            <p:nvPr/>
          </p:nvSpPr>
          <p:spPr>
            <a:xfrm>
              <a:off x="0" y="0"/>
              <a:ext cx="1437577" cy="812800"/>
            </a:xfrm>
            <a:custGeom>
              <a:avLst/>
              <a:gdLst/>
              <a:ahLst/>
              <a:cxnLst/>
              <a:rect l="l" t="t" r="r" b="b"/>
              <a:pathLst>
                <a:path w="1437577" h="812800">
                  <a:moveTo>
                    <a:pt x="19190" y="0"/>
                  </a:moveTo>
                  <a:lnTo>
                    <a:pt x="1418387" y="0"/>
                  </a:lnTo>
                  <a:cubicBezTo>
                    <a:pt x="1428986" y="0"/>
                    <a:pt x="1437577" y="8592"/>
                    <a:pt x="1437577" y="19190"/>
                  </a:cubicBezTo>
                  <a:lnTo>
                    <a:pt x="1437577" y="793610"/>
                  </a:lnTo>
                  <a:cubicBezTo>
                    <a:pt x="1437577" y="804208"/>
                    <a:pt x="1428986" y="812800"/>
                    <a:pt x="1418387" y="812800"/>
                  </a:cubicBezTo>
                  <a:lnTo>
                    <a:pt x="19190" y="812800"/>
                  </a:lnTo>
                  <a:cubicBezTo>
                    <a:pt x="8592" y="812800"/>
                    <a:pt x="0" y="804208"/>
                    <a:pt x="0" y="793610"/>
                  </a:cubicBezTo>
                  <a:lnTo>
                    <a:pt x="0" y="19190"/>
                  </a:lnTo>
                  <a:cubicBezTo>
                    <a:pt x="0" y="8592"/>
                    <a:pt x="8592" y="0"/>
                    <a:pt x="19190" y="0"/>
                  </a:cubicBezTo>
                  <a:close/>
                </a:path>
              </a:pathLst>
            </a:custGeom>
            <a:blipFill>
              <a:blip r:embed="rId4"/>
              <a:stretch>
                <a:fillRect t="-16325" b="-16325"/>
              </a:stretch>
            </a:blipFill>
          </p:spPr>
        </p:sp>
      </p:grpSp>
      <p:sp>
        <p:nvSpPr>
          <p:cNvPr id="6" name="TextBox 6"/>
          <p:cNvSpPr txBox="1"/>
          <p:nvPr/>
        </p:nvSpPr>
        <p:spPr>
          <a:xfrm>
            <a:off x="5022816" y="213273"/>
            <a:ext cx="10560591" cy="2516505"/>
          </a:xfrm>
          <a:prstGeom prst="rect">
            <a:avLst/>
          </a:prstGeom>
        </p:spPr>
        <p:txBody>
          <a:bodyPr lIns="0" tIns="0" rIns="0" bIns="0" rtlCol="0" anchor="t">
            <a:spAutoFit/>
          </a:bodyPr>
          <a:lstStyle/>
          <a:p>
            <a:pPr algn="ctr">
              <a:lnSpc>
                <a:spcPts val="6720"/>
              </a:lnSpc>
            </a:pPr>
            <a:r>
              <a:rPr lang="en-US" sz="4800" b="1">
                <a:solidFill>
                  <a:srgbClr val="000000"/>
                </a:solidFill>
                <a:latin typeface="TT Milks Script Bold"/>
                <a:ea typeface="TT Milks Script Bold"/>
                <a:cs typeface="TT Milks Script Bold"/>
                <a:sym typeface="TT Milks Script Bold"/>
              </a:rPr>
              <a:t>Культурна експедиція з п. Миколою Тесленко з тем історії, звичаїв та традицій нашого села.</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163611" y="0"/>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2"/>
            <a:stretch>
              <a:fillRect/>
            </a:stretch>
          </a:blipFill>
        </p:spPr>
      </p:sp>
      <p:sp>
        <p:nvSpPr>
          <p:cNvPr id="3" name="TextBox 3"/>
          <p:cNvSpPr txBox="1"/>
          <p:nvPr/>
        </p:nvSpPr>
        <p:spPr>
          <a:xfrm>
            <a:off x="0" y="1683312"/>
            <a:ext cx="13265184" cy="7317705"/>
          </a:xfrm>
          <a:prstGeom prst="rect">
            <a:avLst/>
          </a:prstGeom>
        </p:spPr>
        <p:txBody>
          <a:bodyPr lIns="0" tIns="0" rIns="0" bIns="0" rtlCol="0" anchor="t">
            <a:spAutoFit/>
          </a:bodyPr>
          <a:lstStyle/>
          <a:p>
            <a:pPr algn="ctr">
              <a:lnSpc>
                <a:spcPts val="6372"/>
              </a:lnSpc>
            </a:pPr>
            <a:r>
              <a:rPr lang="en-US" sz="4551" b="1">
                <a:solidFill>
                  <a:srgbClr val="000000"/>
                </a:solidFill>
                <a:latin typeface="Open Sans Bold"/>
                <a:ea typeface="Open Sans Bold"/>
                <a:cs typeface="Open Sans Bold"/>
                <a:sym typeface="Open Sans Bold"/>
              </a:rPr>
              <a:t>                                                                                                                                            Бібліотека це заклад, головна місія якого – нести ідею читання,  розвивати творчі здібності засобами книги та новітніми технологіями,бути центром бібліотечно-бібліографічного обслуговування різних верств населення</a:t>
            </a:r>
          </a:p>
          <a:p>
            <a:pPr algn="ctr">
              <a:lnSpc>
                <a:spcPts val="14351"/>
              </a:lnSpc>
            </a:pPr>
            <a:r>
              <a:rPr lang="en-US" sz="10251" b="1">
                <a:solidFill>
                  <a:srgbClr val="000000"/>
                </a:solidFill>
                <a:latin typeface="Open Sans Bold"/>
                <a:ea typeface="Open Sans Bold"/>
                <a:cs typeface="Open Sans Bold"/>
                <a:sym typeface="Open Sans Bold"/>
              </a:rPr>
              <a:t>                   </a:t>
            </a:r>
          </a:p>
        </p:txBody>
      </p:sp>
      <p:grpSp>
        <p:nvGrpSpPr>
          <p:cNvPr id="4" name="Group 4"/>
          <p:cNvGrpSpPr/>
          <p:nvPr/>
        </p:nvGrpSpPr>
        <p:grpSpPr>
          <a:xfrm>
            <a:off x="12895927" y="5143500"/>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3"/>
              <a:stretch>
                <a:fillRect l="-1380" r="-77785"/>
              </a:stretch>
            </a:blipFill>
          </p:spPr>
        </p:sp>
      </p:grpSp>
      <p:sp>
        <p:nvSpPr>
          <p:cNvPr id="6" name="TextBox 6"/>
          <p:cNvSpPr txBox="1"/>
          <p:nvPr/>
        </p:nvSpPr>
        <p:spPr>
          <a:xfrm>
            <a:off x="1394665" y="47766"/>
            <a:ext cx="15498669" cy="2343265"/>
          </a:xfrm>
          <a:prstGeom prst="rect">
            <a:avLst/>
          </a:prstGeom>
        </p:spPr>
        <p:txBody>
          <a:bodyPr lIns="0" tIns="0" rIns="0" bIns="0" rtlCol="0" anchor="t">
            <a:spAutoFit/>
          </a:bodyPr>
          <a:lstStyle/>
          <a:p>
            <a:pPr algn="ctr">
              <a:lnSpc>
                <a:spcPts val="9380"/>
              </a:lnSpc>
            </a:pPr>
            <a:r>
              <a:rPr lang="en-US" sz="6700" b="1">
                <a:solidFill>
                  <a:srgbClr val="000000"/>
                </a:solidFill>
                <a:latin typeface="Crimson Pro Bold"/>
                <a:ea typeface="Crimson Pro Bold"/>
                <a:cs typeface="Crimson Pro Bold"/>
                <a:sym typeface="Crimson Pro Bold"/>
              </a:rPr>
              <a:t>       Планування бібліотеки                      на 2025рік</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TextBox 2"/>
          <p:cNvSpPr txBox="1"/>
          <p:nvPr/>
        </p:nvSpPr>
        <p:spPr>
          <a:xfrm>
            <a:off x="1656552" y="-85725"/>
            <a:ext cx="12202666" cy="11395703"/>
          </a:xfrm>
          <a:prstGeom prst="rect">
            <a:avLst/>
          </a:prstGeom>
        </p:spPr>
        <p:txBody>
          <a:bodyPr lIns="0" tIns="0" rIns="0" bIns="0" rtlCol="0" anchor="t">
            <a:spAutoFit/>
          </a:bodyPr>
          <a:lstStyle/>
          <a:p>
            <a:pPr algn="ctr">
              <a:lnSpc>
                <a:spcPts val="5600"/>
              </a:lnSpc>
            </a:pPr>
            <a:r>
              <a:rPr lang="en-US" sz="4000" b="1">
                <a:solidFill>
                  <a:srgbClr val="000000"/>
                </a:solidFill>
                <a:latin typeface="Open Sans Bold"/>
                <a:ea typeface="Open Sans Bold"/>
                <a:cs typeface="Open Sans Bold"/>
                <a:sym typeface="Open Sans Bold"/>
              </a:rPr>
              <a:t>            У 2025 році бібліотека-філія с.Товмачик  ставить перед собою такі стратегічні цілі:</a:t>
            </a:r>
          </a:p>
          <a:p>
            <a:pPr algn="ctr">
              <a:lnSpc>
                <a:spcPts val="4620"/>
              </a:lnSpc>
            </a:pPr>
            <a:r>
              <a:rPr lang="en-US" sz="3300" b="1">
                <a:solidFill>
                  <a:srgbClr val="000000"/>
                </a:solidFill>
                <a:latin typeface="Open Sans Bold"/>
                <a:ea typeface="Open Sans Bold"/>
                <a:cs typeface="Open Sans Bold"/>
                <a:sym typeface="Open Sans Bold"/>
              </a:rPr>
              <a:t>  -розвиток національно-патріотичного виховання через спільні проєкти (організовувати патріотичні квести, театралізовані вистави за участю кількох сіл </a:t>
            </a:r>
          </a:p>
          <a:p>
            <a:pPr algn="ctr">
              <a:lnSpc>
                <a:spcPts val="4620"/>
              </a:lnSpc>
            </a:pPr>
            <a:r>
              <a:rPr lang="en-US" sz="3300" b="1">
                <a:solidFill>
                  <a:srgbClr val="000000"/>
                </a:solidFill>
                <a:latin typeface="Open Sans Bold"/>
                <a:ea typeface="Open Sans Bold"/>
                <a:cs typeface="Open Sans Bold"/>
                <a:sym typeface="Open Sans Bold"/>
              </a:rPr>
              <a:t>  -пітримка фестивальної діяльності з новими форматами</a:t>
            </a:r>
          </a:p>
          <a:p>
            <a:pPr algn="ctr">
              <a:lnSpc>
                <a:spcPts val="4620"/>
              </a:lnSpc>
            </a:pPr>
            <a:r>
              <a:rPr lang="en-US" sz="3300" b="1">
                <a:solidFill>
                  <a:srgbClr val="000000"/>
                </a:solidFill>
                <a:latin typeface="Open Sans Bold"/>
                <a:ea typeface="Open Sans Bold"/>
                <a:cs typeface="Open Sans Bold"/>
                <a:sym typeface="Open Sans Bold"/>
              </a:rPr>
              <a:t>-збереження культурної спадщини</a:t>
            </a:r>
          </a:p>
          <a:p>
            <a:pPr algn="ctr">
              <a:lnSpc>
                <a:spcPts val="4900"/>
              </a:lnSpc>
            </a:pPr>
            <a:r>
              <a:rPr lang="en-US" sz="3500" b="1">
                <a:solidFill>
                  <a:srgbClr val="000000"/>
                </a:solidFill>
                <a:latin typeface="Open Sans Bold"/>
                <a:ea typeface="Open Sans Bold"/>
                <a:cs typeface="Open Sans Bold"/>
                <a:sym typeface="Open Sans Bold"/>
              </a:rPr>
              <a:t>-активізація молодіжної політики через інтерактивні платформи</a:t>
            </a:r>
          </a:p>
          <a:p>
            <a:pPr algn="ctr">
              <a:lnSpc>
                <a:spcPts val="4900"/>
              </a:lnSpc>
            </a:pPr>
            <a:r>
              <a:rPr lang="en-US" sz="3500" b="1">
                <a:solidFill>
                  <a:srgbClr val="000000"/>
                </a:solidFill>
                <a:latin typeface="Open Sans Bold"/>
                <a:ea typeface="Open Sans Bold"/>
                <a:cs typeface="Open Sans Bold"/>
                <a:sym typeface="Open Sans Bold"/>
              </a:rPr>
              <a:t>        -розвиток культурного туризму через інтегровані маршрути</a:t>
            </a:r>
          </a:p>
          <a:p>
            <a:pPr algn="ctr">
              <a:lnSpc>
                <a:spcPts val="4900"/>
              </a:lnSpc>
            </a:pPr>
            <a:r>
              <a:rPr lang="en-US" sz="3500" b="1">
                <a:solidFill>
                  <a:srgbClr val="000000"/>
                </a:solidFill>
                <a:latin typeface="Open Sans Bold"/>
                <a:ea typeface="Open Sans Bold"/>
                <a:cs typeface="Open Sans Bold"/>
                <a:sym typeface="Open Sans Bold"/>
              </a:rPr>
              <a:t>        -створення спільних освітніх програм із залученням нових форм навчання        </a:t>
            </a:r>
          </a:p>
          <a:p>
            <a:pPr algn="ctr">
              <a:lnSpc>
                <a:spcPts val="4900"/>
              </a:lnSpc>
            </a:pPr>
            <a:r>
              <a:rPr lang="en-US" sz="3500" b="1">
                <a:solidFill>
                  <a:srgbClr val="000000"/>
                </a:solidFill>
                <a:latin typeface="Open Sans Bold"/>
                <a:ea typeface="Open Sans Bold"/>
                <a:cs typeface="Open Sans Bold"/>
                <a:sym typeface="Open Sans Bold"/>
              </a:rPr>
              <a:t>        -пошук нових форм фінансування через креативні проєкти.</a:t>
            </a:r>
          </a:p>
          <a:p>
            <a:pPr algn="ctr">
              <a:lnSpc>
                <a:spcPts val="12880"/>
              </a:lnSpc>
            </a:pPr>
            <a:r>
              <a:rPr lang="en-US" sz="9200" b="1">
                <a:solidFill>
                  <a:srgbClr val="000000"/>
                </a:solidFill>
                <a:latin typeface="Open Sans Bold"/>
                <a:ea typeface="Open Sans Bold"/>
                <a:cs typeface="Open Sans Bold"/>
                <a:sym typeface="Open Sans Bold"/>
              </a:rPr>
              <a:t>     </a:t>
            </a:r>
          </a:p>
        </p:txBody>
      </p:sp>
      <p:sp>
        <p:nvSpPr>
          <p:cNvPr id="3" name="Freeform 3"/>
          <p:cNvSpPr/>
          <p:nvPr/>
        </p:nvSpPr>
        <p:spPr>
          <a:xfrm>
            <a:off x="0" y="0"/>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2"/>
            <a:stretch>
              <a:fillRect/>
            </a:stretch>
          </a:blipFill>
        </p:spPr>
      </p:sp>
      <p:grpSp>
        <p:nvGrpSpPr>
          <p:cNvPr id="4" name="Group 4"/>
          <p:cNvGrpSpPr/>
          <p:nvPr/>
        </p:nvGrpSpPr>
        <p:grpSpPr>
          <a:xfrm>
            <a:off x="13031852" y="5307764"/>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3"/>
              <a:stretch>
                <a:fillRect l="-17010" r="-17010"/>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TextBox 2"/>
          <p:cNvSpPr txBox="1"/>
          <p:nvPr/>
        </p:nvSpPr>
        <p:spPr>
          <a:xfrm>
            <a:off x="1194842" y="660462"/>
            <a:ext cx="16864242" cy="6487153"/>
          </a:xfrm>
          <a:prstGeom prst="rect">
            <a:avLst/>
          </a:prstGeom>
        </p:spPr>
        <p:txBody>
          <a:bodyPr lIns="0" tIns="0" rIns="0" bIns="0" rtlCol="0" anchor="t">
            <a:spAutoFit/>
          </a:bodyPr>
          <a:lstStyle/>
          <a:p>
            <a:pPr algn="ctr">
              <a:lnSpc>
                <a:spcPts val="4900"/>
              </a:lnSpc>
            </a:pPr>
            <a:r>
              <a:rPr lang="en-US" sz="3500" b="1">
                <a:solidFill>
                  <a:srgbClr val="000000"/>
                </a:solidFill>
                <a:latin typeface="Open Sans Bold"/>
                <a:ea typeface="Open Sans Bold"/>
                <a:cs typeface="Open Sans Bold"/>
                <a:sym typeface="Open Sans Bold"/>
              </a:rPr>
              <a:t>    Робота бібліотеки  у 2025році також буде направлена на:</a:t>
            </a:r>
          </a:p>
          <a:p>
            <a:pPr algn="ctr">
              <a:lnSpc>
                <a:spcPts val="4900"/>
              </a:lnSpc>
            </a:pPr>
            <a:r>
              <a:rPr lang="en-US" sz="3500" b="1">
                <a:solidFill>
                  <a:srgbClr val="000000"/>
                </a:solidFill>
                <a:latin typeface="Open Sans Bold"/>
                <a:ea typeface="Open Sans Bold"/>
                <a:cs typeface="Open Sans Bold"/>
                <a:sym typeface="Open Sans Bold"/>
              </a:rPr>
              <a:t>        -висвітлення інформації про свою роботу на сторінках у соціальних мережах«Фейсбук», «Інстаграм», «ТІК-ТОК», у ЗМІ тощо.</a:t>
            </a:r>
          </a:p>
          <a:p>
            <a:pPr algn="ctr">
              <a:lnSpc>
                <a:spcPts val="4900"/>
              </a:lnSpc>
            </a:pPr>
            <a:r>
              <a:rPr lang="en-US" sz="3500" b="1">
                <a:solidFill>
                  <a:srgbClr val="000000"/>
                </a:solidFill>
                <a:latin typeface="Open Sans Bold"/>
                <a:ea typeface="Open Sans Bold"/>
                <a:cs typeface="Open Sans Bold"/>
                <a:sym typeface="Open Sans Bold"/>
              </a:rPr>
              <a:t>         -залучення нових користувачів до бібліотеки, забезпечення їх інформацією, організацію їх дозвілля,особливо соціально незахищених категорій дітей і підлітків;</a:t>
            </a:r>
          </a:p>
          <a:p>
            <a:pPr algn="ctr">
              <a:lnSpc>
                <a:spcPts val="4900"/>
              </a:lnSpc>
            </a:pPr>
            <a:r>
              <a:rPr lang="en-US" sz="3500" b="1">
                <a:solidFill>
                  <a:srgbClr val="000000"/>
                </a:solidFill>
                <a:latin typeface="Open Sans Bold"/>
                <a:ea typeface="Open Sans Bold"/>
                <a:cs typeface="Open Sans Bold"/>
                <a:sym typeface="Open Sans Bold"/>
              </a:rPr>
              <a:t>-здійснення заходівщодо зміцнення матеріально-технічної бази бібліотеки .  </a:t>
            </a:r>
          </a:p>
          <a:p>
            <a:pPr algn="ctr">
              <a:lnSpc>
                <a:spcPts val="12880"/>
              </a:lnSpc>
            </a:pPr>
            <a:r>
              <a:rPr lang="en-US" sz="9200" b="1">
                <a:solidFill>
                  <a:srgbClr val="000000"/>
                </a:solidFill>
                <a:latin typeface="Open Sans Bold"/>
                <a:ea typeface="Open Sans Bold"/>
                <a:cs typeface="Open Sans Bold"/>
                <a:sym typeface="Open Sans Bold"/>
              </a:rPr>
              <a:t>        </a:t>
            </a:r>
          </a:p>
        </p:txBody>
      </p:sp>
      <p:sp>
        <p:nvSpPr>
          <p:cNvPr id="3" name="Freeform 3"/>
          <p:cNvSpPr/>
          <p:nvPr/>
        </p:nvSpPr>
        <p:spPr>
          <a:xfrm>
            <a:off x="-90974" y="-57384"/>
            <a:ext cx="2239349" cy="2172168"/>
          </a:xfrm>
          <a:custGeom>
            <a:avLst/>
            <a:gdLst/>
            <a:ahLst/>
            <a:cxnLst/>
            <a:rect l="l" t="t" r="r" b="b"/>
            <a:pathLst>
              <a:path w="2239349" h="2172168">
                <a:moveTo>
                  <a:pt x="0" y="0"/>
                </a:moveTo>
                <a:lnTo>
                  <a:pt x="2239348" y="0"/>
                </a:lnTo>
                <a:lnTo>
                  <a:pt x="2239348" y="2172168"/>
                </a:lnTo>
                <a:lnTo>
                  <a:pt x="0" y="2172168"/>
                </a:lnTo>
                <a:lnTo>
                  <a:pt x="0" y="0"/>
                </a:lnTo>
                <a:close/>
              </a:path>
            </a:pathLst>
          </a:custGeom>
          <a:blipFill>
            <a:blip r:embed="rId2"/>
            <a:stretch>
              <a:fillRect/>
            </a:stretch>
          </a:blipFill>
        </p:spPr>
      </p:sp>
      <p:grpSp>
        <p:nvGrpSpPr>
          <p:cNvPr id="4" name="Group 4"/>
          <p:cNvGrpSpPr/>
          <p:nvPr/>
        </p:nvGrpSpPr>
        <p:grpSpPr>
          <a:xfrm>
            <a:off x="12360533" y="5143500"/>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68493" r="-68493"/>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7761" y="-818860"/>
            <a:ext cx="1701877" cy="4125764"/>
          </a:xfrm>
          <a:custGeom>
            <a:avLst/>
            <a:gdLst/>
            <a:ahLst/>
            <a:cxnLst/>
            <a:rect l="l" t="t" r="r" b="b"/>
            <a:pathLst>
              <a:path w="1701877" h="4125764">
                <a:moveTo>
                  <a:pt x="0" y="0"/>
                </a:moveTo>
                <a:lnTo>
                  <a:pt x="1701878" y="0"/>
                </a:lnTo>
                <a:lnTo>
                  <a:pt x="1701878" y="4125764"/>
                </a:lnTo>
                <a:lnTo>
                  <a:pt x="0" y="4125764"/>
                </a:lnTo>
                <a:lnTo>
                  <a:pt x="0" y="0"/>
                </a:lnTo>
                <a:close/>
              </a:path>
            </a:pathLst>
          </a:custGeom>
          <a:blipFill>
            <a:blip r:embed="rId3"/>
            <a:stretch>
              <a:fillRect/>
            </a:stretch>
          </a:blipFill>
        </p:spPr>
      </p:sp>
      <p:sp>
        <p:nvSpPr>
          <p:cNvPr id="4" name="Freeform 4"/>
          <p:cNvSpPr/>
          <p:nvPr/>
        </p:nvSpPr>
        <p:spPr>
          <a:xfrm>
            <a:off x="16461424" y="5580729"/>
            <a:ext cx="3653151" cy="6381050"/>
          </a:xfrm>
          <a:custGeom>
            <a:avLst/>
            <a:gdLst/>
            <a:ahLst/>
            <a:cxnLst/>
            <a:rect l="l" t="t" r="r" b="b"/>
            <a:pathLst>
              <a:path w="3653151" h="6381050">
                <a:moveTo>
                  <a:pt x="0" y="0"/>
                </a:moveTo>
                <a:lnTo>
                  <a:pt x="3653152" y="0"/>
                </a:lnTo>
                <a:lnTo>
                  <a:pt x="3653152" y="6381050"/>
                </a:lnTo>
                <a:lnTo>
                  <a:pt x="0" y="6381050"/>
                </a:lnTo>
                <a:lnTo>
                  <a:pt x="0" y="0"/>
                </a:lnTo>
                <a:close/>
              </a:path>
            </a:pathLst>
          </a:custGeom>
          <a:blipFill>
            <a:blip r:embed="rId4"/>
            <a:stretch>
              <a:fillRect/>
            </a:stretch>
          </a:blipFill>
        </p:spPr>
      </p:sp>
      <p:sp>
        <p:nvSpPr>
          <p:cNvPr id="5" name="Freeform 5"/>
          <p:cNvSpPr/>
          <p:nvPr/>
        </p:nvSpPr>
        <p:spPr>
          <a:xfrm>
            <a:off x="13137880" y="8252132"/>
            <a:ext cx="3622518" cy="3513843"/>
          </a:xfrm>
          <a:custGeom>
            <a:avLst/>
            <a:gdLst/>
            <a:ahLst/>
            <a:cxnLst/>
            <a:rect l="l" t="t" r="r" b="b"/>
            <a:pathLst>
              <a:path w="3622518" h="3513843">
                <a:moveTo>
                  <a:pt x="0" y="0"/>
                </a:moveTo>
                <a:lnTo>
                  <a:pt x="3622518" y="0"/>
                </a:lnTo>
                <a:lnTo>
                  <a:pt x="3622518" y="3513843"/>
                </a:lnTo>
                <a:lnTo>
                  <a:pt x="0" y="3513843"/>
                </a:lnTo>
                <a:lnTo>
                  <a:pt x="0" y="0"/>
                </a:lnTo>
                <a:close/>
              </a:path>
            </a:pathLst>
          </a:custGeom>
          <a:blipFill>
            <a:blip r:embed="rId5"/>
            <a:stretch>
              <a:fillRect/>
            </a:stretch>
          </a:blipFill>
        </p:spPr>
      </p:sp>
      <p:sp>
        <p:nvSpPr>
          <p:cNvPr id="6" name="TextBox 6"/>
          <p:cNvSpPr txBox="1"/>
          <p:nvPr/>
        </p:nvSpPr>
        <p:spPr>
          <a:xfrm>
            <a:off x="3662648" y="3725980"/>
            <a:ext cx="10962704" cy="501523"/>
          </a:xfrm>
          <a:prstGeom prst="rect">
            <a:avLst/>
          </a:prstGeom>
        </p:spPr>
        <p:txBody>
          <a:bodyPr lIns="0" tIns="0" rIns="0" bIns="0" rtlCol="0" anchor="t">
            <a:spAutoFit/>
          </a:bodyPr>
          <a:lstStyle/>
          <a:p>
            <a:pPr algn="ctr">
              <a:lnSpc>
                <a:spcPts val="4031"/>
              </a:lnSpc>
            </a:pPr>
            <a:r>
              <a:rPr lang="en-US" sz="2900">
                <a:solidFill>
                  <a:srgbClr val="000000"/>
                </a:solidFill>
                <a:latin typeface="Crimson Pro"/>
                <a:ea typeface="Crimson Pro"/>
                <a:cs typeface="Crimson Pro"/>
                <a:sym typeface="Crimson Pro"/>
              </a:rPr>
              <a:t>. </a:t>
            </a:r>
          </a:p>
        </p:txBody>
      </p:sp>
      <p:sp>
        <p:nvSpPr>
          <p:cNvPr id="7" name="TextBox 7"/>
          <p:cNvSpPr txBox="1"/>
          <p:nvPr/>
        </p:nvSpPr>
        <p:spPr>
          <a:xfrm>
            <a:off x="1372528" y="-95250"/>
            <a:ext cx="16150603" cy="13808901"/>
          </a:xfrm>
          <a:prstGeom prst="rect">
            <a:avLst/>
          </a:prstGeom>
        </p:spPr>
        <p:txBody>
          <a:bodyPr lIns="0" tIns="0" rIns="0" bIns="0" rtlCol="0" anchor="t">
            <a:spAutoFit/>
          </a:bodyPr>
          <a:lstStyle/>
          <a:p>
            <a:pPr algn="ctr">
              <a:lnSpc>
                <a:spcPts val="6115"/>
              </a:lnSpc>
            </a:pPr>
            <a:r>
              <a:rPr lang="en-US" sz="4399">
                <a:solidFill>
                  <a:srgbClr val="000000"/>
                </a:solidFill>
                <a:latin typeface="Crimson Pro"/>
                <a:ea typeface="Crimson Pro"/>
                <a:cs typeface="Crimson Pro"/>
                <a:sym typeface="Crimson Pro"/>
              </a:rPr>
              <a:t> Протягом року бібліотеку відвідали 505 читачів (337-дорослих і 168-дітей ). Книговидача 10173 примірників . Відвідування- 4423. Всього надійшло за 2024 рік- 166 книги.</a:t>
            </a:r>
          </a:p>
          <a:p>
            <a:pPr algn="ctr">
              <a:lnSpc>
                <a:spcPts val="6254"/>
              </a:lnSpc>
            </a:pPr>
            <a:r>
              <a:rPr lang="en-US" sz="4499">
                <a:solidFill>
                  <a:srgbClr val="000000"/>
                </a:solidFill>
                <a:latin typeface="Crimson Pro"/>
                <a:ea typeface="Crimson Pro"/>
                <a:cs typeface="Crimson Pro"/>
                <a:sym typeface="Crimson Pro"/>
              </a:rPr>
              <a:t>Подаровано читачами- 18 книг</a:t>
            </a:r>
          </a:p>
          <a:p>
            <a:pPr algn="ctr">
              <a:lnSpc>
                <a:spcPts val="6254"/>
              </a:lnSpc>
            </a:pPr>
            <a:r>
              <a:rPr lang="en-US" sz="4499">
                <a:solidFill>
                  <a:srgbClr val="000000"/>
                </a:solidFill>
                <a:latin typeface="Crimson Pro"/>
                <a:ea typeface="Crimson Pro"/>
                <a:cs typeface="Crimson Pro"/>
                <a:sym typeface="Crimson Pro"/>
              </a:rPr>
              <a:t>За рік списано - 1884 примірників книгНа 01.01.2025 року загальний фонд бібліотеки становить 7864 прим. документів на суму- 113905грн.47коп.                                                     На період 2024 року бібліотека працювала в тісній співпраці з центром культурних послуг, Товмачицькою філією Коломийського ліцею №8, Товмачицьким ДЗН «Теремок», церковними громадами села, громадською радою Товмачицького старостинського округу та громадою села.</a:t>
            </a:r>
          </a:p>
          <a:p>
            <a:pPr algn="ctr">
              <a:lnSpc>
                <a:spcPts val="6254"/>
              </a:lnSpc>
            </a:pPr>
            <a:endParaRPr lang="en-US" sz="4499">
              <a:solidFill>
                <a:srgbClr val="000000"/>
              </a:solidFill>
              <a:latin typeface="Crimson Pro"/>
              <a:ea typeface="Crimson Pro"/>
              <a:cs typeface="Crimson Pro"/>
              <a:sym typeface="Crimson Pro"/>
            </a:endParaRPr>
          </a:p>
          <a:p>
            <a:pPr algn="ctr">
              <a:lnSpc>
                <a:spcPts val="6254"/>
              </a:lnSpc>
            </a:pPr>
            <a:r>
              <a:rPr lang="en-US" sz="4499">
                <a:solidFill>
                  <a:srgbClr val="000000"/>
                </a:solidFill>
                <a:latin typeface="Crimson Pro"/>
                <a:ea typeface="Crimson Pro"/>
                <a:cs typeface="Crimson Pro"/>
                <a:sym typeface="Crimson Pro"/>
              </a:rPr>
              <a:t> </a:t>
            </a:r>
          </a:p>
          <a:p>
            <a:pPr algn="ctr">
              <a:lnSpc>
                <a:spcPts val="6254"/>
              </a:lnSpc>
            </a:pPr>
            <a:endParaRPr lang="en-US" sz="4499">
              <a:solidFill>
                <a:srgbClr val="000000"/>
              </a:solidFill>
              <a:latin typeface="Crimson Pro"/>
              <a:ea typeface="Crimson Pro"/>
              <a:cs typeface="Crimson Pro"/>
              <a:sym typeface="Crimson Pro"/>
            </a:endParaRPr>
          </a:p>
          <a:p>
            <a:pPr algn="ctr">
              <a:lnSpc>
                <a:spcPts val="5559"/>
              </a:lnSpc>
            </a:pPr>
            <a:endParaRPr lang="en-US" sz="4499">
              <a:solidFill>
                <a:srgbClr val="000000"/>
              </a:solidFill>
              <a:latin typeface="Crimson Pro"/>
              <a:ea typeface="Crimson Pro"/>
              <a:cs typeface="Crimson Pro"/>
              <a:sym typeface="Crimson Pro"/>
            </a:endParaRPr>
          </a:p>
          <a:p>
            <a:pPr algn="ctr">
              <a:lnSpc>
                <a:spcPts val="4031"/>
              </a:lnSpc>
            </a:pPr>
            <a:endParaRPr lang="en-US" sz="4499">
              <a:solidFill>
                <a:srgbClr val="000000"/>
              </a:solidFill>
              <a:latin typeface="Crimson Pro"/>
              <a:ea typeface="Crimson Pro"/>
              <a:cs typeface="Crimson Pro"/>
              <a:sym typeface="Crimson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TextBox 2"/>
          <p:cNvSpPr txBox="1"/>
          <p:nvPr/>
        </p:nvSpPr>
        <p:spPr>
          <a:xfrm>
            <a:off x="676148" y="713857"/>
            <a:ext cx="17611852" cy="9632936"/>
          </a:xfrm>
          <a:prstGeom prst="rect">
            <a:avLst/>
          </a:prstGeom>
        </p:spPr>
        <p:txBody>
          <a:bodyPr lIns="0" tIns="0" rIns="0" bIns="0" rtlCol="0" anchor="t">
            <a:spAutoFit/>
          </a:bodyPr>
          <a:lstStyle/>
          <a:p>
            <a:pPr algn="ctr">
              <a:lnSpc>
                <a:spcPts val="6300"/>
              </a:lnSpc>
            </a:pPr>
            <a:r>
              <a:rPr lang="en-US" sz="4500" b="1">
                <a:solidFill>
                  <a:srgbClr val="000000"/>
                </a:solidFill>
                <a:latin typeface="Open Sans Bold"/>
                <a:ea typeface="Open Sans Bold"/>
                <a:cs typeface="Open Sans Bold"/>
                <a:sym typeface="Open Sans Bold"/>
              </a:rPr>
              <a:t> </a:t>
            </a:r>
            <a:r>
              <a:rPr lang="en-US" sz="4500" b="1" u="sng">
                <a:solidFill>
                  <a:srgbClr val="000000"/>
                </a:solidFill>
                <a:latin typeface="Open Sans Bold"/>
                <a:ea typeface="Open Sans Bold"/>
                <a:cs typeface="Open Sans Bold"/>
                <a:sym typeface="Open Sans Bold"/>
              </a:rPr>
              <a:t>Проєктна діяльність будинку культури та бібліотеки у 2025 році.</a:t>
            </a:r>
          </a:p>
          <a:p>
            <a:pPr algn="ctr">
              <a:lnSpc>
                <a:spcPts val="4900"/>
              </a:lnSpc>
            </a:pPr>
            <a:r>
              <a:rPr lang="en-US" sz="3500" b="1">
                <a:solidFill>
                  <a:srgbClr val="000000"/>
                </a:solidFill>
                <a:latin typeface="Open Sans Bold"/>
                <a:ea typeface="Open Sans Bold"/>
                <a:cs typeface="Open Sans Bold"/>
                <a:sym typeface="Open Sans Bold"/>
              </a:rPr>
              <a:t> Бібліотека спільно з будинок культури в 2025 році розширює свою діяльність через цікаві та різнопланові проєкти, спрямовані на розвиток дітей, підтримку батьків і створення освітньо-розважального середовища.</a:t>
            </a:r>
          </a:p>
          <a:p>
            <a:pPr algn="ctr">
              <a:lnSpc>
                <a:spcPts val="4900"/>
              </a:lnSpc>
            </a:pPr>
            <a:r>
              <a:rPr lang="en-US" sz="3500" b="1">
                <a:solidFill>
                  <a:srgbClr val="000000"/>
                </a:solidFill>
                <a:latin typeface="Open Sans Bold"/>
                <a:ea typeface="Open Sans Bold"/>
                <a:cs typeface="Open Sans Bold"/>
                <a:sym typeface="Open Sans Bold"/>
              </a:rPr>
              <a:t> В 2025 році бібліотека-філія буде працювати в рамках проектів:  «Дружнє літо», «Відновлення душі», «Фестиваль духовної музики»</a:t>
            </a:r>
          </a:p>
          <a:p>
            <a:pPr algn="ctr">
              <a:lnSpc>
                <a:spcPts val="4900"/>
              </a:lnSpc>
            </a:pPr>
            <a:r>
              <a:rPr lang="en-US" sz="3500" b="1">
                <a:solidFill>
                  <a:srgbClr val="000000"/>
                </a:solidFill>
                <a:latin typeface="Open Sans Bold"/>
                <a:ea typeface="Open Sans Bold"/>
                <a:cs typeface="Open Sans Bold"/>
                <a:sym typeface="Open Sans Bold"/>
              </a:rPr>
              <a:t>Протягом 2025року бібліотека буде продовжувати працювати в рамках проєкту «Літо з бібліотекою». Метою проєкту «Літо з бібліотекою» є змістовне, активне, пізнавальне дозвілля, стимулювання читання дітей, розширення їх читацького світогляду, знайомства та спілкування з однолітками, сприяння творчому розвитку  через організацію та проведення різноманітних заходів з використанням новітніх технологій</a:t>
            </a:r>
          </a:p>
          <a:p>
            <a:pPr algn="ctr">
              <a:lnSpc>
                <a:spcPts val="4900"/>
              </a:lnSpc>
            </a:pPr>
            <a:r>
              <a:rPr lang="en-US" sz="3500" b="1">
                <a:solidFill>
                  <a:srgbClr val="000000"/>
                </a:solidFill>
                <a:latin typeface="Open Sans Bold"/>
                <a:ea typeface="Open Sans Bold"/>
                <a:cs typeface="Open Sans Bold"/>
                <a:sym typeface="Open Sans Bold"/>
              </a:rPr>
              <a:t>                 </a:t>
            </a:r>
          </a:p>
        </p:txBody>
      </p:sp>
      <p:sp>
        <p:nvSpPr>
          <p:cNvPr id="3" name="Freeform 3"/>
          <p:cNvSpPr/>
          <p:nvPr/>
        </p:nvSpPr>
        <p:spPr>
          <a:xfrm>
            <a:off x="-443526" y="799582"/>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2"/>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0" y="244174"/>
            <a:ext cx="2239349" cy="2172168"/>
          </a:xfrm>
          <a:custGeom>
            <a:avLst/>
            <a:gdLst/>
            <a:ahLst/>
            <a:cxnLst/>
            <a:rect l="l" t="t" r="r" b="b"/>
            <a:pathLst>
              <a:path w="2239349" h="2172168">
                <a:moveTo>
                  <a:pt x="0" y="0"/>
                </a:moveTo>
                <a:lnTo>
                  <a:pt x="2239349" y="0"/>
                </a:lnTo>
                <a:lnTo>
                  <a:pt x="2239349" y="2172169"/>
                </a:lnTo>
                <a:lnTo>
                  <a:pt x="0" y="2172169"/>
                </a:lnTo>
                <a:lnTo>
                  <a:pt x="0" y="0"/>
                </a:lnTo>
                <a:close/>
              </a:path>
            </a:pathLst>
          </a:custGeom>
          <a:blipFill>
            <a:blip r:embed="rId2"/>
            <a:stretch>
              <a:fillRect/>
            </a:stretch>
          </a:blipFill>
        </p:spPr>
      </p:sp>
      <p:sp>
        <p:nvSpPr>
          <p:cNvPr id="3" name="TextBox 3"/>
          <p:cNvSpPr txBox="1"/>
          <p:nvPr/>
        </p:nvSpPr>
        <p:spPr>
          <a:xfrm>
            <a:off x="1703606" y="556511"/>
            <a:ext cx="11234417" cy="10222858"/>
          </a:xfrm>
          <a:prstGeom prst="rect">
            <a:avLst/>
          </a:prstGeom>
        </p:spPr>
        <p:txBody>
          <a:bodyPr lIns="0" tIns="0" rIns="0" bIns="0" rtlCol="0" anchor="t">
            <a:spAutoFit/>
          </a:bodyPr>
          <a:lstStyle/>
          <a:p>
            <a:pPr algn="ctr">
              <a:lnSpc>
                <a:spcPts val="5740"/>
              </a:lnSpc>
            </a:pPr>
            <a:r>
              <a:rPr lang="en-US" sz="4100" b="1">
                <a:solidFill>
                  <a:srgbClr val="000000"/>
                </a:solidFill>
                <a:latin typeface="Open Sans Bold"/>
                <a:ea typeface="Open Sans Bold"/>
                <a:cs typeface="Open Sans Bold"/>
                <a:sym typeface="Open Sans Bold"/>
              </a:rPr>
              <a:t>         Під час роботи проєкту «Дружнє літо» буде працювати літній табір відпочинку для дітей. Створити сприятливі умови для активного та змістовного відпочинку дітей, сприяти їхньому гармонійному розвитку, формуванню соціальних навичок, зміцненню фізичного та емоційного здоровя через цікаві програми дозвілля, творчі та освітні заходи, а також розвиток дружніх стосунків у середовищі однолітків.</a:t>
            </a:r>
          </a:p>
          <a:p>
            <a:pPr algn="ctr">
              <a:lnSpc>
                <a:spcPts val="12880"/>
              </a:lnSpc>
            </a:pPr>
            <a:endParaRPr lang="en-US" sz="4100" b="1">
              <a:solidFill>
                <a:srgbClr val="000000"/>
              </a:solidFill>
              <a:latin typeface="Open Sans Bold"/>
              <a:ea typeface="Open Sans Bold"/>
              <a:cs typeface="Open Sans Bold"/>
              <a:sym typeface="Open Sans Bold"/>
            </a:endParaRPr>
          </a:p>
        </p:txBody>
      </p:sp>
      <p:grpSp>
        <p:nvGrpSpPr>
          <p:cNvPr id="4" name="Group 4"/>
          <p:cNvGrpSpPr/>
          <p:nvPr/>
        </p:nvGrpSpPr>
        <p:grpSpPr>
          <a:xfrm>
            <a:off x="13041630" y="4267889"/>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3"/>
              <a:stretch>
                <a:fillRect l="-36257" r="-36257"/>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0" y="244174"/>
            <a:ext cx="2239349" cy="2172168"/>
          </a:xfrm>
          <a:custGeom>
            <a:avLst/>
            <a:gdLst/>
            <a:ahLst/>
            <a:cxnLst/>
            <a:rect l="l" t="t" r="r" b="b"/>
            <a:pathLst>
              <a:path w="2239349" h="2172168">
                <a:moveTo>
                  <a:pt x="0" y="0"/>
                </a:moveTo>
                <a:lnTo>
                  <a:pt x="2239349" y="0"/>
                </a:lnTo>
                <a:lnTo>
                  <a:pt x="2239349" y="2172169"/>
                </a:lnTo>
                <a:lnTo>
                  <a:pt x="0" y="2172169"/>
                </a:lnTo>
                <a:lnTo>
                  <a:pt x="0" y="0"/>
                </a:lnTo>
                <a:close/>
              </a:path>
            </a:pathLst>
          </a:custGeom>
          <a:blipFill>
            <a:blip r:embed="rId2"/>
            <a:stretch>
              <a:fillRect/>
            </a:stretch>
          </a:blipFill>
        </p:spPr>
      </p:sp>
      <p:sp>
        <p:nvSpPr>
          <p:cNvPr id="3" name="TextBox 3"/>
          <p:cNvSpPr txBox="1"/>
          <p:nvPr/>
        </p:nvSpPr>
        <p:spPr>
          <a:xfrm>
            <a:off x="2239349" y="167974"/>
            <a:ext cx="12321745" cy="8082102"/>
          </a:xfrm>
          <a:prstGeom prst="rect">
            <a:avLst/>
          </a:prstGeom>
        </p:spPr>
        <p:txBody>
          <a:bodyPr lIns="0" tIns="0" rIns="0" bIns="0" rtlCol="0" anchor="t">
            <a:spAutoFit/>
          </a:bodyPr>
          <a:lstStyle/>
          <a:p>
            <a:pPr algn="ctr">
              <a:lnSpc>
                <a:spcPts val="5827"/>
              </a:lnSpc>
            </a:pPr>
            <a:r>
              <a:rPr lang="en-US" sz="4162" b="1">
                <a:solidFill>
                  <a:srgbClr val="000000"/>
                </a:solidFill>
                <a:latin typeface="Open Sans Bold"/>
                <a:ea typeface="Open Sans Bold"/>
                <a:cs typeface="Open Sans Bold"/>
                <a:sym typeface="Open Sans Bold"/>
              </a:rPr>
              <a:t> Мета проєкту </a:t>
            </a:r>
            <a:r>
              <a:rPr lang="en-US" sz="4162" b="1" u="sng">
                <a:solidFill>
                  <a:srgbClr val="000000"/>
                </a:solidFill>
                <a:latin typeface="Open Sans Bold"/>
                <a:ea typeface="Open Sans Bold"/>
                <a:cs typeface="Open Sans Bold"/>
                <a:sym typeface="Open Sans Bold"/>
              </a:rPr>
              <a:t>«Відновлення душі» </a:t>
            </a:r>
            <a:r>
              <a:rPr lang="en-US" sz="4162" b="1">
                <a:solidFill>
                  <a:srgbClr val="000000"/>
                </a:solidFill>
                <a:latin typeface="Open Sans Bold"/>
                <a:ea typeface="Open Sans Bold"/>
                <a:cs typeface="Open Sans Bold"/>
                <a:sym typeface="Open Sans Bold"/>
              </a:rPr>
              <a:t>є сприяти емоційному та психологічному оздоровленню людей, які пережили стресові ситуації шляхом проведення тренінгів, майстеркласів з розвитку емоційної стійкості, арт-терапії, музичної терапії, створення груп підтримки , де учасники можуть поділитися досвідом та знайти нових друзів.</a:t>
            </a:r>
          </a:p>
          <a:p>
            <a:pPr algn="ctr">
              <a:lnSpc>
                <a:spcPts val="11913"/>
              </a:lnSpc>
            </a:pPr>
            <a:r>
              <a:rPr lang="en-US" sz="8509" b="1">
                <a:solidFill>
                  <a:srgbClr val="000000"/>
                </a:solidFill>
                <a:latin typeface="Open Sans Bold"/>
                <a:ea typeface="Open Sans Bold"/>
                <a:cs typeface="Open Sans Bold"/>
                <a:sym typeface="Open Sans Bold"/>
              </a:rPr>
              <a:t>                  </a:t>
            </a:r>
          </a:p>
        </p:txBody>
      </p:sp>
      <p:grpSp>
        <p:nvGrpSpPr>
          <p:cNvPr id="4" name="Group 4"/>
          <p:cNvGrpSpPr/>
          <p:nvPr/>
        </p:nvGrpSpPr>
        <p:grpSpPr>
          <a:xfrm>
            <a:off x="13258800" y="5592716"/>
            <a:ext cx="4659467" cy="472730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136" r="-25136"/>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362222" y="0"/>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2"/>
            <a:stretch>
              <a:fillRect/>
            </a:stretch>
          </a:blipFill>
        </p:spPr>
      </p:sp>
      <p:sp>
        <p:nvSpPr>
          <p:cNvPr id="3" name="Freeform 3"/>
          <p:cNvSpPr/>
          <p:nvPr/>
        </p:nvSpPr>
        <p:spPr>
          <a:xfrm>
            <a:off x="14265038" y="3468300"/>
            <a:ext cx="4022962" cy="6236568"/>
          </a:xfrm>
          <a:custGeom>
            <a:avLst/>
            <a:gdLst/>
            <a:ahLst/>
            <a:cxnLst/>
            <a:rect l="l" t="t" r="r" b="b"/>
            <a:pathLst>
              <a:path w="4022962" h="6236568">
                <a:moveTo>
                  <a:pt x="0" y="0"/>
                </a:moveTo>
                <a:lnTo>
                  <a:pt x="4022962" y="0"/>
                </a:lnTo>
                <a:lnTo>
                  <a:pt x="4022962" y="6236568"/>
                </a:lnTo>
                <a:lnTo>
                  <a:pt x="0" y="6236568"/>
                </a:lnTo>
                <a:lnTo>
                  <a:pt x="0" y="0"/>
                </a:lnTo>
                <a:close/>
              </a:path>
            </a:pathLst>
          </a:custGeom>
          <a:blipFill>
            <a:blip r:embed="rId3"/>
            <a:stretch>
              <a:fillRect l="-10804" t="-8573" b="-46386"/>
            </a:stretch>
          </a:blipFill>
        </p:spPr>
      </p:sp>
      <p:sp>
        <p:nvSpPr>
          <p:cNvPr id="4" name="TextBox 4"/>
          <p:cNvSpPr txBox="1"/>
          <p:nvPr/>
        </p:nvSpPr>
        <p:spPr>
          <a:xfrm>
            <a:off x="486742" y="340762"/>
            <a:ext cx="13773216" cy="9938618"/>
          </a:xfrm>
          <a:prstGeom prst="rect">
            <a:avLst/>
          </a:prstGeom>
        </p:spPr>
        <p:txBody>
          <a:bodyPr wrap="square" lIns="0" tIns="0" rIns="0" bIns="0" rtlCol="0" anchor="t">
            <a:spAutoFit/>
          </a:bodyPr>
          <a:lstStyle/>
          <a:p>
            <a:pPr algn="ctr">
              <a:lnSpc>
                <a:spcPts val="5732"/>
              </a:lnSpc>
            </a:pP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Мета</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проєкту</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Фестиваль</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духовної</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музики</a:t>
            </a:r>
            <a:r>
              <a:rPr lang="en-US" sz="4094" b="1" dirty="0">
                <a:solidFill>
                  <a:srgbClr val="000000"/>
                </a:solidFill>
                <a:latin typeface="Open Sans Bold"/>
                <a:ea typeface="Open Sans Bold"/>
                <a:cs typeface="Open Sans Bold"/>
                <a:sym typeface="Open Sans Bold"/>
              </a:rPr>
              <a:t>» є                               </a:t>
            </a:r>
            <a:r>
              <a:rPr lang="en-US" sz="4094" b="1" dirty="0" err="1">
                <a:solidFill>
                  <a:srgbClr val="000000"/>
                </a:solidFill>
                <a:latin typeface="Open Sans Bold"/>
                <a:ea typeface="Open Sans Bold"/>
                <a:cs typeface="Open Sans Bold"/>
                <a:sym typeface="Open Sans Bold"/>
              </a:rPr>
              <a:t>відродження</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та</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популяризація</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духовної</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музики</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через</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виступи</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хорів</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та</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паломницькі</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заходи</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до</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святого</a:t>
            </a:r>
            <a:r>
              <a:rPr lang="en-US" sz="4094" b="1" dirty="0">
                <a:solidFill>
                  <a:srgbClr val="000000"/>
                </a:solidFill>
                <a:latin typeface="Open Sans Bold"/>
                <a:ea typeface="Open Sans Bold"/>
                <a:cs typeface="Open Sans Bold"/>
                <a:sym typeface="Open Sans Bold"/>
              </a:rPr>
              <a:t> </a:t>
            </a:r>
            <a:r>
              <a:rPr lang="en-US" sz="4094" b="1" dirty="0" err="1">
                <a:solidFill>
                  <a:srgbClr val="000000"/>
                </a:solidFill>
                <a:latin typeface="Open Sans Bold"/>
                <a:ea typeface="Open Sans Bold"/>
                <a:cs typeface="Open Sans Bold"/>
                <a:sym typeface="Open Sans Bold"/>
              </a:rPr>
              <a:t>джерела</a:t>
            </a:r>
            <a:r>
              <a:rPr lang="en-US" sz="4094" b="1" dirty="0">
                <a:solidFill>
                  <a:srgbClr val="000000"/>
                </a:solidFill>
                <a:latin typeface="Open Sans Bold"/>
                <a:ea typeface="Open Sans Bold"/>
                <a:cs typeface="Open Sans Bold"/>
                <a:sym typeface="Open Sans Bold"/>
              </a:rPr>
              <a:t>. </a:t>
            </a:r>
          </a:p>
          <a:p>
            <a:pPr algn="ctr">
              <a:lnSpc>
                <a:spcPts val="5003"/>
              </a:lnSpc>
            </a:pPr>
            <a:r>
              <a:rPr lang="en-US" sz="3573" b="1" dirty="0">
                <a:solidFill>
                  <a:srgbClr val="000000"/>
                </a:solidFill>
                <a:latin typeface="Open Sans Bold"/>
                <a:ea typeface="Open Sans Bold"/>
                <a:cs typeface="Open Sans Bold"/>
                <a:sym typeface="Open Sans Bold"/>
              </a:rPr>
              <a:t>ПОКРОКОВИЙ ПЛАН РЕАЛІЗАЦІЇ:</a:t>
            </a:r>
          </a:p>
          <a:p>
            <a:pPr algn="ctr">
              <a:lnSpc>
                <a:spcPts val="5003"/>
              </a:lnSpc>
            </a:pPr>
            <a:r>
              <a:rPr lang="en-US" sz="3573" b="1" dirty="0">
                <a:solidFill>
                  <a:srgbClr val="000000"/>
                </a:solidFill>
                <a:latin typeface="Open Sans Bold"/>
                <a:ea typeface="Open Sans Bold"/>
                <a:cs typeface="Open Sans Bold"/>
                <a:sym typeface="Open Sans Bold"/>
              </a:rPr>
              <a:t>1. </a:t>
            </a:r>
            <a:r>
              <a:rPr lang="en-US" sz="3573" b="1" dirty="0" err="1">
                <a:solidFill>
                  <a:srgbClr val="000000"/>
                </a:solidFill>
                <a:latin typeface="Open Sans Bold"/>
                <a:ea typeface="Open Sans Bold"/>
                <a:cs typeface="Open Sans Bold"/>
                <a:sym typeface="Open Sans Bold"/>
              </a:rPr>
              <a:t>Запрошення</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колективів</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Залучення</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церковних</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хорів</a:t>
            </a:r>
            <a:endParaRPr lang="en-US" sz="3573" b="1" dirty="0">
              <a:solidFill>
                <a:srgbClr val="000000"/>
              </a:solidFill>
              <a:latin typeface="Open Sans Bold"/>
              <a:ea typeface="Open Sans Bold"/>
              <a:cs typeface="Open Sans Bold"/>
              <a:sym typeface="Open Sans Bold"/>
            </a:endParaRPr>
          </a:p>
          <a:p>
            <a:pPr algn="ctr">
              <a:lnSpc>
                <a:spcPts val="5003"/>
              </a:lnSpc>
            </a:pPr>
            <a:r>
              <a:rPr lang="en-US" sz="3573" b="1" dirty="0" err="1">
                <a:solidFill>
                  <a:srgbClr val="000000"/>
                </a:solidFill>
                <a:latin typeface="Open Sans Bold"/>
                <a:ea typeface="Open Sans Bold"/>
                <a:cs typeface="Open Sans Bold"/>
                <a:sym typeface="Open Sans Bold"/>
              </a:rPr>
              <a:t>та</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вокальних</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ансамблів</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до</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участі</a:t>
            </a:r>
            <a:r>
              <a:rPr lang="en-US" sz="3573" b="1" dirty="0">
                <a:solidFill>
                  <a:srgbClr val="000000"/>
                </a:solidFill>
                <a:latin typeface="Open Sans Bold"/>
                <a:ea typeface="Open Sans Bold"/>
                <a:cs typeface="Open Sans Bold"/>
                <a:sym typeface="Open Sans Bold"/>
              </a:rPr>
              <a:t> у </a:t>
            </a:r>
            <a:r>
              <a:rPr lang="en-US" sz="3573" b="1" dirty="0" err="1">
                <a:solidFill>
                  <a:srgbClr val="000000"/>
                </a:solidFill>
                <a:latin typeface="Open Sans Bold"/>
                <a:ea typeface="Open Sans Bold"/>
                <a:cs typeface="Open Sans Bold"/>
                <a:sym typeface="Open Sans Bold"/>
              </a:rPr>
              <a:t>фестивалі</a:t>
            </a:r>
            <a:r>
              <a:rPr lang="en-US" sz="3573" b="1" dirty="0">
                <a:solidFill>
                  <a:srgbClr val="000000"/>
                </a:solidFill>
                <a:latin typeface="Open Sans Bold"/>
                <a:ea typeface="Open Sans Bold"/>
                <a:cs typeface="Open Sans Bold"/>
                <a:sym typeface="Open Sans Bold"/>
              </a:rPr>
              <a:t>.</a:t>
            </a:r>
          </a:p>
          <a:p>
            <a:pPr algn="ctr">
              <a:lnSpc>
                <a:spcPts val="5003"/>
              </a:lnSpc>
            </a:pPr>
            <a:r>
              <a:rPr lang="en-US" sz="3573" b="1" dirty="0">
                <a:solidFill>
                  <a:srgbClr val="000000"/>
                </a:solidFill>
                <a:latin typeface="Open Sans Bold"/>
                <a:ea typeface="Open Sans Bold"/>
                <a:cs typeface="Open Sans Bold"/>
                <a:sym typeface="Open Sans Bold"/>
              </a:rPr>
              <a:t>2. </a:t>
            </a:r>
            <a:r>
              <a:rPr lang="en-US" sz="3573" b="1" dirty="0" err="1">
                <a:solidFill>
                  <a:srgbClr val="000000"/>
                </a:solidFill>
                <a:latin typeface="Open Sans Bold"/>
                <a:ea typeface="Open Sans Bold"/>
                <a:cs typeface="Open Sans Bold"/>
                <a:sym typeface="Open Sans Bold"/>
              </a:rPr>
              <a:t>Організація</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паломництва</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Проведення</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духовних</a:t>
            </a:r>
            <a:endParaRPr lang="en-US" sz="3573" b="1" dirty="0">
              <a:solidFill>
                <a:srgbClr val="000000"/>
              </a:solidFill>
              <a:latin typeface="Open Sans Bold"/>
              <a:ea typeface="Open Sans Bold"/>
              <a:cs typeface="Open Sans Bold"/>
              <a:sym typeface="Open Sans Bold"/>
            </a:endParaRPr>
          </a:p>
          <a:p>
            <a:pPr algn="ctr">
              <a:lnSpc>
                <a:spcPts val="5003"/>
              </a:lnSpc>
            </a:pPr>
            <a:r>
              <a:rPr lang="en-US" sz="3573" b="1" dirty="0" err="1">
                <a:solidFill>
                  <a:srgbClr val="000000"/>
                </a:solidFill>
                <a:latin typeface="Open Sans Bold"/>
                <a:ea typeface="Open Sans Bold"/>
                <a:cs typeface="Open Sans Bold"/>
                <a:sym typeface="Open Sans Bold"/>
              </a:rPr>
              <a:t>заходів</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та</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відвідування</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святого</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джерела</a:t>
            </a:r>
            <a:r>
              <a:rPr lang="en-US" sz="3573" b="1" dirty="0">
                <a:solidFill>
                  <a:srgbClr val="000000"/>
                </a:solidFill>
                <a:latin typeface="Open Sans Bold"/>
                <a:ea typeface="Open Sans Bold"/>
                <a:cs typeface="Open Sans Bold"/>
                <a:sym typeface="Open Sans Bold"/>
              </a:rPr>
              <a:t> в </a:t>
            </a:r>
            <a:r>
              <a:rPr lang="en-US" sz="3573" b="1" dirty="0" err="1">
                <a:solidFill>
                  <a:srgbClr val="000000"/>
                </a:solidFill>
                <a:latin typeface="Open Sans Bold"/>
                <a:ea typeface="Open Sans Bold"/>
                <a:cs typeface="Open Sans Bold"/>
                <a:sym typeface="Open Sans Bold"/>
              </a:rPr>
              <a:t>Товмачику</a:t>
            </a:r>
            <a:r>
              <a:rPr lang="en-US" sz="3573" b="1" dirty="0">
                <a:solidFill>
                  <a:srgbClr val="000000"/>
                </a:solidFill>
                <a:latin typeface="Open Sans Bold"/>
                <a:ea typeface="Open Sans Bold"/>
                <a:cs typeface="Open Sans Bold"/>
                <a:sym typeface="Open Sans Bold"/>
              </a:rPr>
              <a:t>.</a:t>
            </a:r>
          </a:p>
          <a:p>
            <a:pPr algn="ctr">
              <a:lnSpc>
                <a:spcPts val="4860"/>
              </a:lnSpc>
            </a:pPr>
            <a:r>
              <a:rPr lang="en-US" sz="3471" b="1" dirty="0">
                <a:solidFill>
                  <a:srgbClr val="000000"/>
                </a:solidFill>
                <a:latin typeface="Open Sans Bold"/>
                <a:ea typeface="Open Sans Bold"/>
                <a:cs typeface="Open Sans Bold"/>
                <a:sym typeface="Open Sans Bold"/>
              </a:rPr>
              <a:t>3. </a:t>
            </a:r>
            <a:r>
              <a:rPr lang="en-US" sz="3471" b="1" dirty="0" err="1">
                <a:solidFill>
                  <a:srgbClr val="000000"/>
                </a:solidFill>
                <a:latin typeface="Open Sans Bold"/>
                <a:ea typeface="Open Sans Bold"/>
                <a:cs typeface="Open Sans Bold"/>
                <a:sym typeface="Open Sans Bold"/>
              </a:rPr>
              <a:t>Концертна</a:t>
            </a:r>
            <a:r>
              <a:rPr lang="en-US" sz="3471" b="1" dirty="0">
                <a:solidFill>
                  <a:srgbClr val="000000"/>
                </a:solidFill>
                <a:latin typeface="Open Sans Bold"/>
                <a:ea typeface="Open Sans Bold"/>
                <a:cs typeface="Open Sans Bold"/>
                <a:sym typeface="Open Sans Bold"/>
              </a:rPr>
              <a:t> </a:t>
            </a:r>
            <a:r>
              <a:rPr lang="en-US" sz="3471" b="1" dirty="0" err="1">
                <a:solidFill>
                  <a:srgbClr val="000000"/>
                </a:solidFill>
                <a:latin typeface="Open Sans Bold"/>
                <a:ea typeface="Open Sans Bold"/>
                <a:cs typeface="Open Sans Bold"/>
                <a:sym typeface="Open Sans Bold"/>
              </a:rPr>
              <a:t>програма</a:t>
            </a:r>
            <a:r>
              <a:rPr lang="en-US" sz="3471" b="1" dirty="0">
                <a:solidFill>
                  <a:srgbClr val="000000"/>
                </a:solidFill>
                <a:latin typeface="Open Sans Bold"/>
                <a:ea typeface="Open Sans Bold"/>
                <a:cs typeface="Open Sans Bold"/>
                <a:sym typeface="Open Sans Bold"/>
              </a:rPr>
              <a:t>: </a:t>
            </a:r>
            <a:r>
              <a:rPr lang="en-US" sz="3471" b="1" dirty="0" err="1">
                <a:solidFill>
                  <a:srgbClr val="000000"/>
                </a:solidFill>
                <a:latin typeface="Open Sans Bold"/>
                <a:ea typeface="Open Sans Bold"/>
                <a:cs typeface="Open Sans Bold"/>
                <a:sym typeface="Open Sans Bold"/>
              </a:rPr>
              <a:t>Організація</a:t>
            </a:r>
            <a:r>
              <a:rPr lang="en-US" sz="3471" b="1" dirty="0">
                <a:solidFill>
                  <a:srgbClr val="000000"/>
                </a:solidFill>
                <a:latin typeface="Open Sans Bold"/>
                <a:ea typeface="Open Sans Bold"/>
                <a:cs typeface="Open Sans Bold"/>
                <a:sym typeface="Open Sans Bold"/>
              </a:rPr>
              <a:t> </a:t>
            </a:r>
            <a:r>
              <a:rPr lang="en-US" sz="3471" b="1" dirty="0" err="1">
                <a:solidFill>
                  <a:srgbClr val="000000"/>
                </a:solidFill>
                <a:latin typeface="Open Sans Bold"/>
                <a:ea typeface="Open Sans Bold"/>
                <a:cs typeface="Open Sans Bold"/>
                <a:sym typeface="Open Sans Bold"/>
              </a:rPr>
              <a:t>виступів</a:t>
            </a:r>
            <a:r>
              <a:rPr lang="en-US" sz="3471" b="1" dirty="0">
                <a:solidFill>
                  <a:srgbClr val="000000"/>
                </a:solidFill>
                <a:latin typeface="Open Sans Bold"/>
                <a:ea typeface="Open Sans Bold"/>
                <a:cs typeface="Open Sans Bold"/>
                <a:sym typeface="Open Sans Bold"/>
              </a:rPr>
              <a:t> </a:t>
            </a:r>
            <a:r>
              <a:rPr lang="en-US" sz="3471" b="1" dirty="0" err="1">
                <a:solidFill>
                  <a:srgbClr val="000000"/>
                </a:solidFill>
                <a:latin typeface="Open Sans Bold"/>
                <a:ea typeface="Open Sans Bold"/>
                <a:cs typeface="Open Sans Bold"/>
                <a:sym typeface="Open Sans Bold"/>
              </a:rPr>
              <a:t>на</a:t>
            </a:r>
            <a:endParaRPr lang="en-US" sz="3471" b="1" dirty="0">
              <a:solidFill>
                <a:srgbClr val="000000"/>
              </a:solidFill>
              <a:latin typeface="Open Sans Bold"/>
              <a:ea typeface="Open Sans Bold"/>
              <a:cs typeface="Open Sans Bold"/>
              <a:sym typeface="Open Sans Bold"/>
            </a:endParaRPr>
          </a:p>
          <a:p>
            <a:pPr algn="ctr">
              <a:lnSpc>
                <a:spcPts val="4860"/>
              </a:lnSpc>
            </a:pPr>
            <a:r>
              <a:rPr lang="en-US" sz="3471" b="1" dirty="0" err="1">
                <a:solidFill>
                  <a:srgbClr val="000000"/>
                </a:solidFill>
                <a:latin typeface="Open Sans Bold"/>
                <a:ea typeface="Open Sans Bold"/>
                <a:cs typeface="Open Sans Bold"/>
                <a:sym typeface="Open Sans Bold"/>
              </a:rPr>
              <a:t>відкритому</a:t>
            </a:r>
            <a:r>
              <a:rPr lang="en-US" sz="3471" b="1" dirty="0">
                <a:solidFill>
                  <a:srgbClr val="000000"/>
                </a:solidFill>
                <a:latin typeface="Open Sans Bold"/>
                <a:ea typeface="Open Sans Bold"/>
                <a:cs typeface="Open Sans Bold"/>
                <a:sym typeface="Open Sans Bold"/>
              </a:rPr>
              <a:t> </a:t>
            </a:r>
            <a:r>
              <a:rPr lang="en-US" sz="3471" b="1" dirty="0" err="1">
                <a:solidFill>
                  <a:srgbClr val="000000"/>
                </a:solidFill>
                <a:latin typeface="Open Sans Bold"/>
                <a:ea typeface="Open Sans Bold"/>
                <a:cs typeface="Open Sans Bold"/>
                <a:sym typeface="Open Sans Bold"/>
              </a:rPr>
              <a:t>повітрі</a:t>
            </a:r>
            <a:r>
              <a:rPr lang="en-US" sz="3471" b="1" dirty="0">
                <a:solidFill>
                  <a:srgbClr val="000000"/>
                </a:solidFill>
                <a:latin typeface="Open Sans Bold"/>
                <a:ea typeface="Open Sans Bold"/>
                <a:cs typeface="Open Sans Bold"/>
                <a:sym typeface="Open Sans Bold"/>
              </a:rPr>
              <a:t> у </a:t>
            </a:r>
            <a:r>
              <a:rPr lang="en-US" sz="3471" b="1" dirty="0" err="1">
                <a:solidFill>
                  <a:srgbClr val="000000"/>
                </a:solidFill>
                <a:latin typeface="Open Sans Bold"/>
                <a:ea typeface="Open Sans Bold"/>
                <a:cs typeface="Open Sans Bold"/>
                <a:sym typeface="Open Sans Bold"/>
              </a:rPr>
              <a:t>святковій</a:t>
            </a:r>
            <a:r>
              <a:rPr lang="en-US" sz="3471" b="1" dirty="0">
                <a:solidFill>
                  <a:srgbClr val="000000"/>
                </a:solidFill>
                <a:latin typeface="Open Sans Bold"/>
                <a:ea typeface="Open Sans Bold"/>
                <a:cs typeface="Open Sans Bold"/>
                <a:sym typeface="Open Sans Bold"/>
              </a:rPr>
              <a:t> </a:t>
            </a:r>
            <a:r>
              <a:rPr lang="en-US" sz="3471" b="1" dirty="0" err="1">
                <a:solidFill>
                  <a:srgbClr val="000000"/>
                </a:solidFill>
                <a:latin typeface="Open Sans Bold"/>
                <a:ea typeface="Open Sans Bold"/>
                <a:cs typeface="Open Sans Bold"/>
                <a:sym typeface="Open Sans Bold"/>
              </a:rPr>
              <a:t>атмосфері</a:t>
            </a:r>
            <a:r>
              <a:rPr lang="en-US" sz="3471" b="1" dirty="0">
                <a:solidFill>
                  <a:srgbClr val="000000"/>
                </a:solidFill>
                <a:latin typeface="Open Sans Bold"/>
                <a:ea typeface="Open Sans Bold"/>
                <a:cs typeface="Open Sans Bold"/>
                <a:sym typeface="Open Sans Bold"/>
              </a:rPr>
              <a:t>.</a:t>
            </a:r>
          </a:p>
          <a:p>
            <a:pPr algn="ctr">
              <a:lnSpc>
                <a:spcPts val="4860"/>
              </a:lnSpc>
            </a:pPr>
            <a:r>
              <a:rPr lang="en-US" sz="3471" b="1" dirty="0">
                <a:solidFill>
                  <a:srgbClr val="000000"/>
                </a:solidFill>
                <a:latin typeface="Open Sans Bold"/>
                <a:ea typeface="Open Sans Bold"/>
                <a:cs typeface="Open Sans Bold"/>
                <a:sym typeface="Open Sans Bold"/>
              </a:rPr>
              <a:t>4. </a:t>
            </a:r>
            <a:r>
              <a:rPr lang="en-US" sz="3471" b="1" dirty="0" err="1">
                <a:solidFill>
                  <a:srgbClr val="000000"/>
                </a:solidFill>
                <a:latin typeface="Open Sans Bold"/>
                <a:ea typeface="Open Sans Bold"/>
                <a:cs typeface="Open Sans Bold"/>
                <a:sym typeface="Open Sans Bold"/>
              </a:rPr>
              <a:t>Майстер-класи</a:t>
            </a:r>
            <a:r>
              <a:rPr lang="en-US" sz="3471" b="1" dirty="0">
                <a:solidFill>
                  <a:srgbClr val="000000"/>
                </a:solidFill>
                <a:latin typeface="Open Sans Bold"/>
                <a:ea typeface="Open Sans Bold"/>
                <a:cs typeface="Open Sans Bold"/>
                <a:sym typeface="Open Sans Bold"/>
              </a:rPr>
              <a:t> з </a:t>
            </a:r>
            <a:r>
              <a:rPr lang="en-US" sz="3471" b="1" dirty="0" err="1">
                <a:solidFill>
                  <a:srgbClr val="000000"/>
                </a:solidFill>
                <a:latin typeface="Open Sans Bold"/>
                <a:ea typeface="Open Sans Bold"/>
                <a:cs typeface="Open Sans Bold"/>
                <a:sym typeface="Open Sans Bold"/>
              </a:rPr>
              <a:t>духовного</a:t>
            </a:r>
            <a:r>
              <a:rPr lang="en-US" sz="3471" b="1" dirty="0">
                <a:solidFill>
                  <a:srgbClr val="000000"/>
                </a:solidFill>
                <a:latin typeface="Open Sans Bold"/>
                <a:ea typeface="Open Sans Bold"/>
                <a:cs typeface="Open Sans Bold"/>
                <a:sym typeface="Open Sans Bold"/>
              </a:rPr>
              <a:t> </a:t>
            </a:r>
            <a:r>
              <a:rPr lang="en-US" sz="3471" b="1" dirty="0" err="1">
                <a:solidFill>
                  <a:srgbClr val="000000"/>
                </a:solidFill>
                <a:latin typeface="Open Sans Bold"/>
                <a:ea typeface="Open Sans Bold"/>
                <a:cs typeface="Open Sans Bold"/>
                <a:sym typeface="Open Sans Bold"/>
              </a:rPr>
              <a:t>співу</a:t>
            </a:r>
            <a:r>
              <a:rPr lang="en-US" sz="3471" b="1" dirty="0">
                <a:solidFill>
                  <a:srgbClr val="000000"/>
                </a:solidFill>
                <a:latin typeface="Open Sans Bold"/>
                <a:ea typeface="Open Sans Bold"/>
                <a:cs typeface="Open Sans Bold"/>
                <a:sym typeface="Open Sans Bold"/>
              </a:rPr>
              <a:t>: </a:t>
            </a:r>
            <a:r>
              <a:rPr lang="en-US" sz="3471" b="1" dirty="0" err="1">
                <a:solidFill>
                  <a:srgbClr val="000000"/>
                </a:solidFill>
                <a:latin typeface="Open Sans Bold"/>
                <a:ea typeface="Open Sans Bold"/>
                <a:cs typeface="Open Sans Bold"/>
                <a:sym typeface="Open Sans Bold"/>
              </a:rPr>
              <a:t>Проведення</a:t>
            </a:r>
            <a:endParaRPr lang="en-US" sz="3471" b="1" dirty="0">
              <a:solidFill>
                <a:srgbClr val="000000"/>
              </a:solidFill>
              <a:latin typeface="Open Sans Bold"/>
              <a:ea typeface="Open Sans Bold"/>
              <a:cs typeface="Open Sans Bold"/>
              <a:sym typeface="Open Sans Bold"/>
            </a:endParaRPr>
          </a:p>
          <a:p>
            <a:pPr algn="ctr">
              <a:lnSpc>
                <a:spcPts val="5003"/>
              </a:lnSpc>
            </a:pPr>
            <a:r>
              <a:rPr lang="en-US" sz="3573" b="1" dirty="0" err="1">
                <a:solidFill>
                  <a:srgbClr val="000000"/>
                </a:solidFill>
                <a:latin typeface="Open Sans Bold"/>
                <a:ea typeface="Open Sans Bold"/>
                <a:cs typeface="Open Sans Bold"/>
                <a:sym typeface="Open Sans Bold"/>
              </a:rPr>
              <a:t>майстер-класів</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для</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молоді</a:t>
            </a:r>
            <a:r>
              <a:rPr lang="en-US" sz="3573" b="1" dirty="0">
                <a:solidFill>
                  <a:srgbClr val="000000"/>
                </a:solidFill>
                <a:latin typeface="Open Sans Bold"/>
                <a:ea typeface="Open Sans Bold"/>
                <a:cs typeface="Open Sans Bold"/>
                <a:sym typeface="Open Sans Bold"/>
              </a:rPr>
              <a:t> з </a:t>
            </a:r>
            <a:r>
              <a:rPr lang="en-US" sz="3573" b="1" dirty="0" err="1">
                <a:solidFill>
                  <a:srgbClr val="000000"/>
                </a:solidFill>
                <a:latin typeface="Open Sans Bold"/>
                <a:ea typeface="Open Sans Bold"/>
                <a:cs typeface="Open Sans Bold"/>
                <a:sym typeface="Open Sans Bold"/>
              </a:rPr>
              <a:t>церковного</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співу</a:t>
            </a:r>
            <a:r>
              <a:rPr lang="en-US" sz="3573" b="1" dirty="0">
                <a:solidFill>
                  <a:srgbClr val="000000"/>
                </a:solidFill>
                <a:latin typeface="Open Sans Bold"/>
                <a:ea typeface="Open Sans Bold"/>
                <a:cs typeface="Open Sans Bold"/>
                <a:sym typeface="Open Sans Bold"/>
              </a:rPr>
              <a:t>.</a:t>
            </a:r>
          </a:p>
          <a:p>
            <a:pPr algn="ctr">
              <a:lnSpc>
                <a:spcPts val="5003"/>
              </a:lnSpc>
            </a:pPr>
            <a:r>
              <a:rPr lang="en-US" sz="3573" b="1" dirty="0">
                <a:solidFill>
                  <a:srgbClr val="000000"/>
                </a:solidFill>
                <a:latin typeface="Open Sans Bold"/>
                <a:ea typeface="Open Sans Bold"/>
                <a:cs typeface="Open Sans Bold"/>
                <a:sym typeface="Open Sans Bold"/>
              </a:rPr>
              <a:t>5. </a:t>
            </a:r>
            <a:r>
              <a:rPr lang="en-US" sz="3573" b="1" dirty="0" err="1">
                <a:solidFill>
                  <a:srgbClr val="000000"/>
                </a:solidFill>
                <a:latin typeface="Open Sans Bold"/>
                <a:ea typeface="Open Sans Bold"/>
                <a:cs typeface="Open Sans Bold"/>
                <a:sym typeface="Open Sans Bold"/>
              </a:rPr>
              <a:t>Нагородження</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колективів</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Вручення</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подяк</a:t>
            </a:r>
            <a:r>
              <a:rPr lang="en-US" sz="3573" b="1" dirty="0">
                <a:solidFill>
                  <a:srgbClr val="000000"/>
                </a:solidFill>
                <a:latin typeface="Open Sans Bold"/>
                <a:ea typeface="Open Sans Bold"/>
                <a:cs typeface="Open Sans Bold"/>
                <a:sym typeface="Open Sans Bold"/>
              </a:rPr>
              <a:t> і </a:t>
            </a:r>
            <a:r>
              <a:rPr lang="en-US" sz="3573" b="1" dirty="0" err="1">
                <a:solidFill>
                  <a:srgbClr val="000000"/>
                </a:solidFill>
                <a:latin typeface="Open Sans Bold"/>
                <a:ea typeface="Open Sans Bold"/>
                <a:cs typeface="Open Sans Bold"/>
                <a:sym typeface="Open Sans Bold"/>
              </a:rPr>
              <a:t>нагород</a:t>
            </a:r>
            <a:endParaRPr lang="en-US" sz="3573" b="1" dirty="0">
              <a:solidFill>
                <a:srgbClr val="000000"/>
              </a:solidFill>
              <a:latin typeface="Open Sans Bold"/>
              <a:ea typeface="Open Sans Bold"/>
              <a:cs typeface="Open Sans Bold"/>
              <a:sym typeface="Open Sans Bold"/>
            </a:endParaRPr>
          </a:p>
          <a:p>
            <a:pPr algn="ctr">
              <a:lnSpc>
                <a:spcPts val="5003"/>
              </a:lnSpc>
            </a:pPr>
            <a:r>
              <a:rPr lang="en-US" sz="3573" b="1" dirty="0" err="1">
                <a:solidFill>
                  <a:srgbClr val="000000"/>
                </a:solidFill>
                <a:latin typeface="Open Sans Bold"/>
                <a:ea typeface="Open Sans Bold"/>
                <a:cs typeface="Open Sans Bold"/>
                <a:sym typeface="Open Sans Bold"/>
              </a:rPr>
              <a:t>найкращим</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хоровим</a:t>
            </a:r>
            <a:r>
              <a:rPr lang="en-US" sz="3573" b="1" dirty="0">
                <a:solidFill>
                  <a:srgbClr val="000000"/>
                </a:solidFill>
                <a:latin typeface="Open Sans Bold"/>
                <a:ea typeface="Open Sans Bold"/>
                <a:cs typeface="Open Sans Bold"/>
                <a:sym typeface="Open Sans Bold"/>
              </a:rPr>
              <a:t> </a:t>
            </a:r>
            <a:r>
              <a:rPr lang="en-US" sz="3573" b="1" dirty="0" err="1">
                <a:solidFill>
                  <a:srgbClr val="000000"/>
                </a:solidFill>
                <a:latin typeface="Open Sans Bold"/>
                <a:ea typeface="Open Sans Bold"/>
                <a:cs typeface="Open Sans Bold"/>
                <a:sym typeface="Open Sans Bold"/>
              </a:rPr>
              <a:t>колективам</a:t>
            </a:r>
            <a:r>
              <a:rPr lang="en-US" sz="3573" b="1" dirty="0">
                <a:solidFill>
                  <a:srgbClr val="000000"/>
                </a:solidFill>
                <a:latin typeface="Open Sans Bold"/>
                <a:ea typeface="Open Sans Bold"/>
                <a:cs typeface="Open Sans Bold"/>
                <a:sym typeface="Open Sans Bold"/>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282152" y="226394"/>
            <a:ext cx="2705789" cy="2624616"/>
          </a:xfrm>
          <a:custGeom>
            <a:avLst/>
            <a:gdLst/>
            <a:ahLst/>
            <a:cxnLst/>
            <a:rect l="l" t="t" r="r" b="b"/>
            <a:pathLst>
              <a:path w="2705789" h="2624616">
                <a:moveTo>
                  <a:pt x="0" y="0"/>
                </a:moveTo>
                <a:lnTo>
                  <a:pt x="2705790" y="0"/>
                </a:lnTo>
                <a:lnTo>
                  <a:pt x="2705790" y="2624615"/>
                </a:lnTo>
                <a:lnTo>
                  <a:pt x="0" y="2624615"/>
                </a:lnTo>
                <a:lnTo>
                  <a:pt x="0" y="0"/>
                </a:lnTo>
                <a:close/>
              </a:path>
            </a:pathLst>
          </a:custGeom>
          <a:blipFill>
            <a:blip r:embed="rId2"/>
            <a:stretch>
              <a:fillRect/>
            </a:stretch>
          </a:blipFill>
        </p:spPr>
      </p:sp>
      <p:sp>
        <p:nvSpPr>
          <p:cNvPr id="3" name="TextBox 3"/>
          <p:cNvSpPr txBox="1"/>
          <p:nvPr/>
        </p:nvSpPr>
        <p:spPr>
          <a:xfrm>
            <a:off x="2987942" y="-95250"/>
            <a:ext cx="14521255" cy="8248968"/>
          </a:xfrm>
          <a:prstGeom prst="rect">
            <a:avLst/>
          </a:prstGeom>
        </p:spPr>
        <p:txBody>
          <a:bodyPr lIns="0" tIns="0" rIns="0" bIns="0" rtlCol="0" anchor="t">
            <a:spAutoFit/>
          </a:bodyPr>
          <a:lstStyle/>
          <a:p>
            <a:pPr algn="ctr">
              <a:lnSpc>
                <a:spcPts val="6212"/>
              </a:lnSpc>
              <a:spcBef>
                <a:spcPct val="0"/>
              </a:spcBef>
            </a:pPr>
            <a:r>
              <a:rPr lang="en-US" sz="4437" b="1">
                <a:solidFill>
                  <a:srgbClr val="000000"/>
                </a:solidFill>
                <a:latin typeface="Open Sans Bold"/>
                <a:ea typeface="Open Sans Bold"/>
                <a:cs typeface="Open Sans Bold"/>
                <a:sym typeface="Open Sans Bold"/>
              </a:rPr>
              <a:t>Господарська діяльність</a:t>
            </a:r>
          </a:p>
          <a:p>
            <a:pPr algn="ctr">
              <a:lnSpc>
                <a:spcPts val="4252"/>
              </a:lnSpc>
              <a:spcBef>
                <a:spcPct val="0"/>
              </a:spcBef>
            </a:pPr>
            <a:r>
              <a:rPr lang="en-US" sz="3037" b="1">
                <a:solidFill>
                  <a:srgbClr val="000000"/>
                </a:solidFill>
                <a:latin typeface="Open Sans Bold"/>
                <a:ea typeface="Open Sans Bold"/>
                <a:cs typeface="Open Sans Bold"/>
                <a:sym typeface="Open Sans Bold"/>
              </a:rPr>
              <a:t>Для досягнення завдань з активним використанням потенціалу бібліотеки</a:t>
            </a:r>
          </a:p>
          <a:p>
            <a:pPr algn="ctr">
              <a:lnSpc>
                <a:spcPts val="4252"/>
              </a:lnSpc>
              <a:spcBef>
                <a:spcPct val="0"/>
              </a:spcBef>
            </a:pPr>
            <a:r>
              <a:rPr lang="en-US" sz="3037" b="1">
                <a:solidFill>
                  <a:srgbClr val="000000"/>
                </a:solidFill>
                <a:latin typeface="Open Sans Bold"/>
                <a:ea typeface="Open Sans Bold"/>
                <a:cs typeface="Open Sans Bold"/>
                <a:sym typeface="Open Sans Bold"/>
              </a:rPr>
              <a:t>необхідно:</a:t>
            </a:r>
          </a:p>
          <a:p>
            <a:pPr algn="ctr">
              <a:lnSpc>
                <a:spcPts val="4252"/>
              </a:lnSpc>
              <a:spcBef>
                <a:spcPct val="0"/>
              </a:spcBef>
            </a:pPr>
            <a:r>
              <a:rPr lang="en-US" sz="3037" b="1">
                <a:solidFill>
                  <a:srgbClr val="000000"/>
                </a:solidFill>
                <a:latin typeface="Open Sans Bold"/>
                <a:ea typeface="Open Sans Bold"/>
                <a:cs typeface="Open Sans Bold"/>
                <a:sym typeface="Open Sans Bold"/>
              </a:rPr>
              <a:t> Налагодити зворотний зв’язок між бібліотекою та її клієнтами.</a:t>
            </a:r>
          </a:p>
          <a:p>
            <a:pPr algn="ctr">
              <a:lnSpc>
                <a:spcPts val="4252"/>
              </a:lnSpc>
              <a:spcBef>
                <a:spcPct val="0"/>
              </a:spcBef>
            </a:pPr>
            <a:r>
              <a:rPr lang="en-US" sz="3037" b="1">
                <a:solidFill>
                  <a:srgbClr val="000000"/>
                </a:solidFill>
                <a:latin typeface="Open Sans Bold"/>
                <a:ea typeface="Open Sans Bold"/>
                <a:cs typeface="Open Sans Bold"/>
                <a:sym typeface="Open Sans Bold"/>
              </a:rPr>
              <a:t> Використання новітніх соціальних технологій (аніматорство, центри місцевої</a:t>
            </a:r>
          </a:p>
          <a:p>
            <a:pPr algn="ctr">
              <a:lnSpc>
                <a:spcPts val="4252"/>
              </a:lnSpc>
              <a:spcBef>
                <a:spcPct val="0"/>
              </a:spcBef>
            </a:pPr>
            <a:r>
              <a:rPr lang="en-US" sz="3037" b="1">
                <a:solidFill>
                  <a:srgbClr val="000000"/>
                </a:solidFill>
                <a:latin typeface="Open Sans Bold"/>
                <a:ea typeface="Open Sans Bold"/>
                <a:cs typeface="Open Sans Bold"/>
                <a:sym typeface="Open Sans Bold"/>
              </a:rPr>
              <a:t>активності.</a:t>
            </a:r>
          </a:p>
          <a:p>
            <a:pPr algn="ctr">
              <a:lnSpc>
                <a:spcPts val="4252"/>
              </a:lnSpc>
              <a:spcBef>
                <a:spcPct val="0"/>
              </a:spcBef>
            </a:pPr>
            <a:r>
              <a:rPr lang="en-US" sz="3037" b="1">
                <a:solidFill>
                  <a:srgbClr val="000000"/>
                </a:solidFill>
                <a:latin typeface="Open Sans Bold"/>
                <a:ea typeface="Open Sans Bold"/>
                <a:cs typeface="Open Sans Bold"/>
                <a:sym typeface="Open Sans Bold"/>
              </a:rPr>
              <a:t> Покращити матеріально-технічну базу (обладнання, технічні засоби, ноутбук,</a:t>
            </a:r>
          </a:p>
          <a:p>
            <a:pPr algn="ctr">
              <a:lnSpc>
                <a:spcPts val="4252"/>
              </a:lnSpc>
              <a:spcBef>
                <a:spcPct val="0"/>
              </a:spcBef>
            </a:pPr>
            <a:r>
              <a:rPr lang="en-US" sz="3037" b="1">
                <a:solidFill>
                  <a:srgbClr val="000000"/>
                </a:solidFill>
                <a:latin typeface="Open Sans Bold"/>
                <a:ea typeface="Open Sans Bold"/>
                <a:cs typeface="Open Sans Bold"/>
                <a:sym typeface="Open Sans Bold"/>
              </a:rPr>
              <a:t> проектор тощо).</a:t>
            </a:r>
          </a:p>
          <a:p>
            <a:pPr algn="ctr">
              <a:lnSpc>
                <a:spcPts val="4252"/>
              </a:lnSpc>
              <a:spcBef>
                <a:spcPct val="0"/>
              </a:spcBef>
            </a:pPr>
            <a:r>
              <a:rPr lang="en-US" sz="3037" b="1">
                <a:solidFill>
                  <a:srgbClr val="000000"/>
                </a:solidFill>
                <a:latin typeface="Open Sans Bold"/>
                <a:ea typeface="Open Sans Bold"/>
                <a:cs typeface="Open Sans Bold"/>
                <a:sym typeface="Open Sans Bold"/>
              </a:rPr>
              <a:t> Завершити поточний ремонт приміщеня;</a:t>
            </a:r>
          </a:p>
          <a:p>
            <a:pPr algn="ctr">
              <a:lnSpc>
                <a:spcPts val="4252"/>
              </a:lnSpc>
              <a:spcBef>
                <a:spcPct val="0"/>
              </a:spcBef>
            </a:pPr>
            <a:r>
              <a:rPr lang="en-US" sz="3037" b="1">
                <a:solidFill>
                  <a:srgbClr val="000000"/>
                </a:solidFill>
                <a:latin typeface="Open Sans Bold"/>
                <a:ea typeface="Open Sans Bold"/>
                <a:cs typeface="Open Sans Bold"/>
                <a:sym typeface="Open Sans Bold"/>
              </a:rPr>
              <a:t> Встановити санвузли у приміщенні;</a:t>
            </a:r>
          </a:p>
          <a:p>
            <a:pPr algn="ctr">
              <a:lnSpc>
                <a:spcPts val="4252"/>
              </a:lnSpc>
              <a:spcBef>
                <a:spcPct val="0"/>
              </a:spcBef>
            </a:pPr>
            <a:r>
              <a:rPr lang="en-US" sz="3037" b="1">
                <a:solidFill>
                  <a:srgbClr val="000000"/>
                </a:solidFill>
                <a:latin typeface="Open Sans Bold"/>
                <a:ea typeface="Open Sans Bold"/>
                <a:cs typeface="Open Sans Bold"/>
                <a:sym typeface="Open Sans Bold"/>
              </a:rPr>
              <a:t> Постійно підтримувати приміщення закладу  та прилеглу</a:t>
            </a:r>
          </a:p>
          <a:p>
            <a:pPr algn="ctr">
              <a:lnSpc>
                <a:spcPts val="4252"/>
              </a:lnSpc>
              <a:spcBef>
                <a:spcPct val="0"/>
              </a:spcBef>
            </a:pPr>
            <a:r>
              <a:rPr lang="en-US" sz="3037" b="1">
                <a:solidFill>
                  <a:srgbClr val="000000"/>
                </a:solidFill>
                <a:latin typeface="Open Sans Bold"/>
                <a:ea typeface="Open Sans Bold"/>
                <a:cs typeface="Open Sans Bold"/>
                <a:sym typeface="Open Sans Bold"/>
              </a:rPr>
              <a:t>територію в належному стані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TextBox 2"/>
          <p:cNvSpPr txBox="1"/>
          <p:nvPr/>
        </p:nvSpPr>
        <p:spPr>
          <a:xfrm>
            <a:off x="2057400" y="0"/>
            <a:ext cx="13266145" cy="6044988"/>
          </a:xfrm>
          <a:prstGeom prst="rect">
            <a:avLst/>
          </a:prstGeom>
        </p:spPr>
        <p:txBody>
          <a:bodyPr lIns="0" tIns="0" rIns="0" bIns="0" rtlCol="0" anchor="t">
            <a:spAutoFit/>
          </a:bodyPr>
          <a:lstStyle/>
          <a:p>
            <a:pPr algn="ctr">
              <a:lnSpc>
                <a:spcPts val="23979"/>
              </a:lnSpc>
            </a:pPr>
            <a:r>
              <a:rPr lang="en-US" sz="17127" dirty="0" err="1">
                <a:solidFill>
                  <a:srgbClr val="141619"/>
                </a:solidFill>
                <a:latin typeface="TT Milks Script"/>
                <a:ea typeface="TT Milks Script"/>
                <a:cs typeface="TT Milks Script"/>
                <a:sym typeface="TT Milks Script"/>
              </a:rPr>
              <a:t>Дякую</a:t>
            </a:r>
            <a:r>
              <a:rPr lang="en-US" sz="17127" dirty="0">
                <a:solidFill>
                  <a:srgbClr val="141619"/>
                </a:solidFill>
                <a:latin typeface="TT Milks Script"/>
                <a:ea typeface="TT Milks Script"/>
                <a:cs typeface="TT Milks Script"/>
                <a:sym typeface="TT Milks Script"/>
              </a:rPr>
              <a:t> </a:t>
            </a:r>
            <a:r>
              <a:rPr lang="en-US" sz="17127" dirty="0" err="1">
                <a:solidFill>
                  <a:srgbClr val="141619"/>
                </a:solidFill>
                <a:latin typeface="TT Milks Script"/>
                <a:ea typeface="TT Milks Script"/>
                <a:cs typeface="TT Milks Script"/>
                <a:sym typeface="TT Milks Script"/>
              </a:rPr>
              <a:t>за</a:t>
            </a:r>
            <a:r>
              <a:rPr lang="en-US" sz="17127" dirty="0">
                <a:solidFill>
                  <a:srgbClr val="141619"/>
                </a:solidFill>
                <a:latin typeface="TT Milks Script"/>
                <a:ea typeface="TT Milks Script"/>
                <a:cs typeface="TT Milks Script"/>
                <a:sym typeface="TT Milks Script"/>
              </a:rPr>
              <a:t> </a:t>
            </a:r>
            <a:r>
              <a:rPr lang="en-US" sz="17127" dirty="0" err="1" smtClean="0">
                <a:solidFill>
                  <a:srgbClr val="141619"/>
                </a:solidFill>
                <a:latin typeface="TT Milks Script"/>
                <a:ea typeface="TT Milks Script"/>
                <a:cs typeface="TT Milks Script"/>
                <a:sym typeface="TT Milks Script"/>
              </a:rPr>
              <a:t>увагу</a:t>
            </a:r>
            <a:r>
              <a:rPr lang="uk-UA" sz="17127" dirty="0" smtClean="0">
                <a:solidFill>
                  <a:srgbClr val="141619"/>
                </a:solidFill>
                <a:latin typeface="TT Milks Script"/>
                <a:ea typeface="TT Milks Script"/>
                <a:cs typeface="TT Milks Script"/>
                <a:sym typeface="TT Milks Script"/>
              </a:rPr>
              <a:t>!</a:t>
            </a:r>
            <a:endParaRPr lang="en-US" sz="17127" dirty="0">
              <a:solidFill>
                <a:srgbClr val="141619"/>
              </a:solidFill>
              <a:latin typeface="TT Milks Script"/>
              <a:ea typeface="TT Milks Script"/>
              <a:cs typeface="TT Milks Script"/>
              <a:sym typeface="TT Milks Script"/>
            </a:endParaRPr>
          </a:p>
        </p:txBody>
      </p:sp>
      <p:sp>
        <p:nvSpPr>
          <p:cNvPr id="3" name="Freeform 3"/>
          <p:cNvSpPr/>
          <p:nvPr/>
        </p:nvSpPr>
        <p:spPr>
          <a:xfrm>
            <a:off x="-352520" y="5878830"/>
            <a:ext cx="18640520" cy="6758940"/>
          </a:xfrm>
          <a:custGeom>
            <a:avLst/>
            <a:gdLst/>
            <a:ahLst/>
            <a:cxnLst/>
            <a:rect l="l" t="t" r="r" b="b"/>
            <a:pathLst>
              <a:path w="18640520" h="6758940">
                <a:moveTo>
                  <a:pt x="0" y="0"/>
                </a:moveTo>
                <a:lnTo>
                  <a:pt x="18640520" y="0"/>
                </a:lnTo>
                <a:lnTo>
                  <a:pt x="18640520" y="6758940"/>
                </a:lnTo>
                <a:lnTo>
                  <a:pt x="0" y="6758940"/>
                </a:lnTo>
                <a:lnTo>
                  <a:pt x="0" y="0"/>
                </a:lnTo>
                <a:close/>
              </a:path>
            </a:pathLst>
          </a:custGeom>
          <a:blipFill>
            <a:blip r:embed="rId2"/>
            <a:stretch>
              <a:fillRect t="-963" b="-963"/>
            </a:stretch>
          </a:blipFill>
        </p:spPr>
      </p:sp>
      <p:sp>
        <p:nvSpPr>
          <p:cNvPr id="4" name="Freeform 4"/>
          <p:cNvSpPr/>
          <p:nvPr/>
        </p:nvSpPr>
        <p:spPr>
          <a:xfrm>
            <a:off x="-984616" y="-490898"/>
            <a:ext cx="3335307" cy="8085592"/>
          </a:xfrm>
          <a:custGeom>
            <a:avLst/>
            <a:gdLst/>
            <a:ahLst/>
            <a:cxnLst/>
            <a:rect l="l" t="t" r="r" b="b"/>
            <a:pathLst>
              <a:path w="3335307" h="8085592">
                <a:moveTo>
                  <a:pt x="0" y="0"/>
                </a:moveTo>
                <a:lnTo>
                  <a:pt x="3335307" y="0"/>
                </a:lnTo>
                <a:lnTo>
                  <a:pt x="3335307" y="8085592"/>
                </a:lnTo>
                <a:lnTo>
                  <a:pt x="0" y="8085592"/>
                </a:lnTo>
                <a:lnTo>
                  <a:pt x="0" y="0"/>
                </a:lnTo>
                <a:close/>
              </a:path>
            </a:pathLst>
          </a:custGeom>
          <a:blipFill>
            <a:blip r:embed="rId3"/>
            <a:stretch>
              <a:fillRect/>
            </a:stretch>
          </a:blipFill>
        </p:spPr>
      </p:sp>
      <p:sp>
        <p:nvSpPr>
          <p:cNvPr id="5" name="Freeform 5"/>
          <p:cNvSpPr/>
          <p:nvPr/>
        </p:nvSpPr>
        <p:spPr>
          <a:xfrm>
            <a:off x="16477612" y="6791877"/>
            <a:ext cx="2258285" cy="3944603"/>
          </a:xfrm>
          <a:custGeom>
            <a:avLst/>
            <a:gdLst/>
            <a:ahLst/>
            <a:cxnLst/>
            <a:rect l="l" t="t" r="r" b="b"/>
            <a:pathLst>
              <a:path w="2258285" h="3944603">
                <a:moveTo>
                  <a:pt x="0" y="0"/>
                </a:moveTo>
                <a:lnTo>
                  <a:pt x="2258285" y="0"/>
                </a:lnTo>
                <a:lnTo>
                  <a:pt x="2258285" y="3944603"/>
                </a:lnTo>
                <a:lnTo>
                  <a:pt x="0" y="3944603"/>
                </a:lnTo>
                <a:lnTo>
                  <a:pt x="0" y="0"/>
                </a:lnTo>
                <a:close/>
              </a:path>
            </a:pathLst>
          </a:custGeom>
          <a:blipFill>
            <a:blip r:embed="rId4"/>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D0B2"/>
        </a:solidFill>
        <a:effectLst/>
      </p:bgPr>
    </p:bg>
    <p:spTree>
      <p:nvGrpSpPr>
        <p:cNvPr id="1" name=""/>
        <p:cNvGrpSpPr/>
        <p:nvPr/>
      </p:nvGrpSpPr>
      <p:grpSpPr>
        <a:xfrm>
          <a:off x="0" y="0"/>
          <a:ext cx="0" cy="0"/>
          <a:chOff x="0" y="0"/>
          <a:chExt cx="0" cy="0"/>
        </a:xfrm>
      </p:grpSpPr>
      <p:sp>
        <p:nvSpPr>
          <p:cNvPr id="2" name="Freeform 2"/>
          <p:cNvSpPr/>
          <p:nvPr/>
        </p:nvSpPr>
        <p:spPr>
          <a:xfrm>
            <a:off x="16448326" y="6960914"/>
            <a:ext cx="2258285" cy="3944603"/>
          </a:xfrm>
          <a:custGeom>
            <a:avLst/>
            <a:gdLst/>
            <a:ahLst/>
            <a:cxnLst/>
            <a:rect l="l" t="t" r="r" b="b"/>
            <a:pathLst>
              <a:path w="2258285" h="3944603">
                <a:moveTo>
                  <a:pt x="0" y="0"/>
                </a:moveTo>
                <a:lnTo>
                  <a:pt x="2258285" y="0"/>
                </a:lnTo>
                <a:lnTo>
                  <a:pt x="2258285" y="3944603"/>
                </a:lnTo>
                <a:lnTo>
                  <a:pt x="0" y="3944603"/>
                </a:lnTo>
                <a:lnTo>
                  <a:pt x="0" y="0"/>
                </a:lnTo>
                <a:close/>
              </a:path>
            </a:pathLst>
          </a:custGeom>
          <a:blipFill>
            <a:blip r:embed="rId2"/>
            <a:stretch>
              <a:fillRect/>
            </a:stretch>
          </a:blipFill>
        </p:spPr>
      </p:sp>
      <p:sp>
        <p:nvSpPr>
          <p:cNvPr id="3" name="Freeform 3"/>
          <p:cNvSpPr/>
          <p:nvPr/>
        </p:nvSpPr>
        <p:spPr>
          <a:xfrm>
            <a:off x="313584" y="405882"/>
            <a:ext cx="2239349" cy="2172168"/>
          </a:xfrm>
          <a:custGeom>
            <a:avLst/>
            <a:gdLst/>
            <a:ahLst/>
            <a:cxnLst/>
            <a:rect l="l" t="t" r="r" b="b"/>
            <a:pathLst>
              <a:path w="2239349" h="2172168">
                <a:moveTo>
                  <a:pt x="0" y="0"/>
                </a:moveTo>
                <a:lnTo>
                  <a:pt x="2239349" y="0"/>
                </a:lnTo>
                <a:lnTo>
                  <a:pt x="2239349" y="2172169"/>
                </a:lnTo>
                <a:lnTo>
                  <a:pt x="0" y="2172169"/>
                </a:lnTo>
                <a:lnTo>
                  <a:pt x="0" y="0"/>
                </a:lnTo>
                <a:close/>
              </a:path>
            </a:pathLst>
          </a:custGeom>
          <a:blipFill>
            <a:blip r:embed="rId3"/>
            <a:stretch>
              <a:fillRect/>
            </a:stretch>
          </a:blipFill>
        </p:spPr>
      </p:sp>
      <p:sp>
        <p:nvSpPr>
          <p:cNvPr id="4" name="Freeform 4"/>
          <p:cNvSpPr/>
          <p:nvPr/>
        </p:nvSpPr>
        <p:spPr>
          <a:xfrm>
            <a:off x="14995661" y="9171662"/>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3"/>
            <a:stretch>
              <a:fillRect/>
            </a:stretch>
          </a:blipFill>
        </p:spPr>
      </p:sp>
      <p:sp>
        <p:nvSpPr>
          <p:cNvPr id="5" name="Freeform 5"/>
          <p:cNvSpPr/>
          <p:nvPr/>
        </p:nvSpPr>
        <p:spPr>
          <a:xfrm>
            <a:off x="14208977" y="8733349"/>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3"/>
            <a:stretch>
              <a:fillRect/>
            </a:stretch>
          </a:blipFill>
        </p:spPr>
      </p:sp>
      <p:sp>
        <p:nvSpPr>
          <p:cNvPr id="6" name="TextBox 6"/>
          <p:cNvSpPr txBox="1"/>
          <p:nvPr/>
        </p:nvSpPr>
        <p:spPr>
          <a:xfrm>
            <a:off x="2770266" y="140335"/>
            <a:ext cx="14807202" cy="10356215"/>
          </a:xfrm>
          <a:prstGeom prst="rect">
            <a:avLst/>
          </a:prstGeom>
        </p:spPr>
        <p:txBody>
          <a:bodyPr lIns="0" tIns="0" rIns="0" bIns="0" rtlCol="0" anchor="t">
            <a:spAutoFit/>
          </a:bodyPr>
          <a:lstStyle/>
          <a:p>
            <a:pPr algn="ctr">
              <a:lnSpc>
                <a:spcPts val="6300"/>
              </a:lnSpc>
              <a:spcBef>
                <a:spcPct val="0"/>
              </a:spcBef>
            </a:pPr>
            <a:r>
              <a:rPr lang="en-US" sz="4500">
                <a:solidFill>
                  <a:srgbClr val="000000"/>
                </a:solidFill>
                <a:latin typeface="Crimson Pro"/>
                <a:ea typeface="Crimson Pro"/>
                <a:cs typeface="Crimson Pro"/>
                <a:sym typeface="Crimson Pro"/>
              </a:rPr>
              <a:t>У бібліотеці є інтернет, що  забепечує можливість користування Всесвітньою мережею та посилює ресурсний потенціал бібліотеки.                                    Бібліотека надає послуги ксерокопіювання та друку.          </a:t>
            </a:r>
          </a:p>
          <a:p>
            <a:pPr algn="ctr">
              <a:lnSpc>
                <a:spcPts val="6300"/>
              </a:lnSpc>
              <a:spcBef>
                <a:spcPct val="0"/>
              </a:spcBef>
            </a:pPr>
            <a:r>
              <a:rPr lang="en-US" sz="4500">
                <a:solidFill>
                  <a:srgbClr val="000000"/>
                </a:solidFill>
                <a:latin typeface="Crimson Pro"/>
                <a:ea typeface="Crimson Pro"/>
                <a:cs typeface="Crimson Pro"/>
                <a:sym typeface="Crimson Pro"/>
              </a:rPr>
              <a:t>Протягом року бібліотека брала участь у  різних благодійних акціях.                                                                Протягом року бібліотекою проводились масові заходи великих та малих форм роботи, до яких     залучалися різні вікові категорії читачів.  </a:t>
            </a:r>
          </a:p>
          <a:p>
            <a:pPr algn="ctr">
              <a:lnSpc>
                <a:spcPts val="6300"/>
              </a:lnSpc>
              <a:spcBef>
                <a:spcPct val="0"/>
              </a:spcBef>
            </a:pPr>
            <a:r>
              <a:rPr lang="en-US" sz="4500">
                <a:solidFill>
                  <a:srgbClr val="000000"/>
                </a:solidFill>
                <a:latin typeface="Crimson Pro"/>
                <a:ea typeface="Crimson Pro"/>
                <a:cs typeface="Crimson Pro"/>
                <a:sym typeface="Crimson Pro"/>
              </a:rPr>
              <a:t> </a:t>
            </a:r>
          </a:p>
          <a:p>
            <a:pPr algn="ctr">
              <a:lnSpc>
                <a:spcPts val="6300"/>
              </a:lnSpc>
              <a:spcBef>
                <a:spcPct val="0"/>
              </a:spcBef>
            </a:pPr>
            <a:endParaRPr lang="en-US" sz="4500">
              <a:solidFill>
                <a:srgbClr val="000000"/>
              </a:solidFill>
              <a:latin typeface="Crimson Pro"/>
              <a:ea typeface="Crimson Pro"/>
              <a:cs typeface="Crimson Pro"/>
              <a:sym typeface="Crimson Pro"/>
            </a:endParaRPr>
          </a:p>
          <a:p>
            <a:pPr algn="ctr">
              <a:lnSpc>
                <a:spcPts val="6300"/>
              </a:lnSpc>
              <a:spcBef>
                <a:spcPct val="0"/>
              </a:spcBef>
            </a:pPr>
            <a:r>
              <a:rPr lang="en-US" sz="4500">
                <a:solidFill>
                  <a:srgbClr val="000000"/>
                </a:solidFill>
                <a:latin typeface="Crimson Pro"/>
                <a:ea typeface="Crimson Pro"/>
                <a:cs typeface="Crimson Pro"/>
                <a:sym typeface="Crimson Pro"/>
              </a:rPr>
              <a:t>                                                            </a:t>
            </a:r>
          </a:p>
          <a:p>
            <a:pPr algn="ctr">
              <a:lnSpc>
                <a:spcPts val="6020"/>
              </a:lnSpc>
              <a:spcBef>
                <a:spcPct val="0"/>
              </a:spcBef>
            </a:pPr>
            <a:endParaRPr lang="en-US" sz="4500">
              <a:solidFill>
                <a:srgbClr val="000000"/>
              </a:solidFill>
              <a:latin typeface="Crimson Pro"/>
              <a:ea typeface="Crimson Pro"/>
              <a:cs typeface="Crimson Pro"/>
              <a:sym typeface="Crimson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393929" y="124945"/>
            <a:ext cx="14894071" cy="6756351"/>
          </a:xfrm>
          <a:prstGeom prst="rect">
            <a:avLst/>
          </a:prstGeom>
        </p:spPr>
        <p:txBody>
          <a:bodyPr lIns="0" tIns="0" rIns="0" bIns="0" rtlCol="0" anchor="t">
            <a:spAutoFit/>
          </a:bodyPr>
          <a:lstStyle/>
          <a:p>
            <a:pPr algn="ctr">
              <a:lnSpc>
                <a:spcPts val="4622"/>
              </a:lnSpc>
            </a:pPr>
            <a:r>
              <a:rPr lang="en-US" sz="3301">
                <a:solidFill>
                  <a:srgbClr val="141619"/>
                </a:solidFill>
                <a:latin typeface="TT Milks Script"/>
                <a:ea typeface="TT Milks Script"/>
                <a:cs typeface="TT Milks Script"/>
                <a:sym typeface="TT Milks Script"/>
              </a:rPr>
              <a:t>Проєктна діяльність</a:t>
            </a:r>
          </a:p>
          <a:p>
            <a:pPr algn="ctr">
              <a:lnSpc>
                <a:spcPts val="4482"/>
              </a:lnSpc>
            </a:pPr>
            <a:r>
              <a:rPr lang="en-US" sz="3201">
                <a:solidFill>
                  <a:srgbClr val="141619"/>
                </a:solidFill>
                <a:latin typeface="Crimson Pro"/>
                <a:ea typeface="Crimson Pro"/>
                <a:cs typeface="Crimson Pro"/>
                <a:sym typeface="Crimson Pro"/>
              </a:rPr>
              <a:t>         У 2024 році бібліотека-філія працювала в рамках проєктів «БібліоХаб» та «Літо з бібліотекою». При втіленні цих проєктів бібліотека шукала нові шляхи залучення читачів та використовувала усі можливості для  популяризації фонду.Завдяки проєктам бібліо</a:t>
            </a:r>
          </a:p>
          <a:p>
            <a:pPr algn="ctr">
              <a:lnSpc>
                <a:spcPts val="4482"/>
              </a:lnSpc>
            </a:pPr>
            <a:r>
              <a:rPr lang="en-US" sz="3201">
                <a:solidFill>
                  <a:srgbClr val="141619"/>
                </a:solidFill>
                <a:latin typeface="Crimson Pro"/>
                <a:ea typeface="Crimson Pro"/>
                <a:cs typeface="Crimson Pro"/>
                <a:sym typeface="Crimson Pro"/>
              </a:rPr>
              <a:t>тека стала не тільки місцем обміну книг , а й місцем , де можна було долучитися до прекрасного мистецтва, погратися, відпочити. Було проведено цикл різноманітних майстеркласів, сторі-тайм, квести, настільні ігри.</a:t>
            </a:r>
          </a:p>
          <a:p>
            <a:pPr algn="ctr">
              <a:lnSpc>
                <a:spcPts val="4482"/>
              </a:lnSpc>
            </a:pPr>
            <a:endParaRPr lang="en-US" sz="3201">
              <a:solidFill>
                <a:srgbClr val="141619"/>
              </a:solidFill>
              <a:latin typeface="Crimson Pro"/>
              <a:ea typeface="Crimson Pro"/>
              <a:cs typeface="Crimson Pro"/>
              <a:sym typeface="Crimson Pro"/>
            </a:endParaRPr>
          </a:p>
          <a:p>
            <a:pPr algn="ctr">
              <a:lnSpc>
                <a:spcPts val="4482"/>
              </a:lnSpc>
            </a:pPr>
            <a:endParaRPr lang="en-US" sz="3201">
              <a:solidFill>
                <a:srgbClr val="141619"/>
              </a:solidFill>
              <a:latin typeface="Crimson Pro"/>
              <a:ea typeface="Crimson Pro"/>
              <a:cs typeface="Crimson Pro"/>
              <a:sym typeface="Crimson Pro"/>
            </a:endParaRPr>
          </a:p>
          <a:p>
            <a:pPr algn="ctr">
              <a:lnSpc>
                <a:spcPts val="4482"/>
              </a:lnSpc>
            </a:pPr>
            <a:endParaRPr lang="en-US" sz="3201">
              <a:solidFill>
                <a:srgbClr val="141619"/>
              </a:solidFill>
              <a:latin typeface="Crimson Pro"/>
              <a:ea typeface="Crimson Pro"/>
              <a:cs typeface="Crimson Pro"/>
              <a:sym typeface="Crimson Pro"/>
            </a:endParaRPr>
          </a:p>
        </p:txBody>
      </p:sp>
      <p:sp>
        <p:nvSpPr>
          <p:cNvPr id="4" name="Freeform 4"/>
          <p:cNvSpPr/>
          <p:nvPr/>
        </p:nvSpPr>
        <p:spPr>
          <a:xfrm>
            <a:off x="473299" y="-818860"/>
            <a:ext cx="1701877" cy="4125764"/>
          </a:xfrm>
          <a:custGeom>
            <a:avLst/>
            <a:gdLst/>
            <a:ahLst/>
            <a:cxnLst/>
            <a:rect l="l" t="t" r="r" b="b"/>
            <a:pathLst>
              <a:path w="1701877" h="4125764">
                <a:moveTo>
                  <a:pt x="0" y="0"/>
                </a:moveTo>
                <a:lnTo>
                  <a:pt x="1701877" y="0"/>
                </a:lnTo>
                <a:lnTo>
                  <a:pt x="1701877" y="4125764"/>
                </a:lnTo>
                <a:lnTo>
                  <a:pt x="0" y="4125764"/>
                </a:lnTo>
                <a:lnTo>
                  <a:pt x="0" y="0"/>
                </a:lnTo>
                <a:close/>
              </a:path>
            </a:pathLst>
          </a:custGeom>
          <a:blipFill>
            <a:blip r:embed="rId3"/>
            <a:stretch>
              <a:fillRect/>
            </a:stretch>
          </a:blipFill>
        </p:spPr>
      </p:sp>
      <p:sp>
        <p:nvSpPr>
          <p:cNvPr id="5" name="Freeform 5"/>
          <p:cNvSpPr/>
          <p:nvPr/>
        </p:nvSpPr>
        <p:spPr>
          <a:xfrm>
            <a:off x="16834696" y="7057507"/>
            <a:ext cx="2258285" cy="3944603"/>
          </a:xfrm>
          <a:custGeom>
            <a:avLst/>
            <a:gdLst/>
            <a:ahLst/>
            <a:cxnLst/>
            <a:rect l="l" t="t" r="r" b="b"/>
            <a:pathLst>
              <a:path w="2258285" h="3944603">
                <a:moveTo>
                  <a:pt x="0" y="0"/>
                </a:moveTo>
                <a:lnTo>
                  <a:pt x="2258286" y="0"/>
                </a:lnTo>
                <a:lnTo>
                  <a:pt x="2258286" y="3944603"/>
                </a:lnTo>
                <a:lnTo>
                  <a:pt x="0" y="3944603"/>
                </a:lnTo>
                <a:lnTo>
                  <a:pt x="0" y="0"/>
                </a:lnTo>
                <a:close/>
              </a:path>
            </a:pathLst>
          </a:custGeom>
          <a:blipFill>
            <a:blip r:embed="rId4"/>
            <a:stretch>
              <a:fillRect/>
            </a:stretch>
          </a:blipFill>
        </p:spPr>
      </p:sp>
      <p:sp>
        <p:nvSpPr>
          <p:cNvPr id="6" name="Freeform 6"/>
          <p:cNvSpPr/>
          <p:nvPr/>
        </p:nvSpPr>
        <p:spPr>
          <a:xfrm>
            <a:off x="14995661" y="9171662"/>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5"/>
            <a:stretch>
              <a:fillRect/>
            </a:stretch>
          </a:blipFill>
        </p:spPr>
      </p:sp>
      <p:grpSp>
        <p:nvGrpSpPr>
          <p:cNvPr id="7" name="Group 7"/>
          <p:cNvGrpSpPr/>
          <p:nvPr/>
        </p:nvGrpSpPr>
        <p:grpSpPr>
          <a:xfrm rot="1241327">
            <a:off x="289110" y="4481598"/>
            <a:ext cx="5246370" cy="524637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6"/>
              <a:stretch>
                <a:fillRect t="-8327" b="-25005"/>
              </a:stretch>
            </a:blipFill>
          </p:spPr>
        </p:sp>
      </p:grpSp>
      <p:grpSp>
        <p:nvGrpSpPr>
          <p:cNvPr id="9" name="Group 9"/>
          <p:cNvGrpSpPr/>
          <p:nvPr/>
        </p:nvGrpSpPr>
        <p:grpSpPr>
          <a:xfrm rot="799755">
            <a:off x="12372476" y="4609399"/>
            <a:ext cx="5246370" cy="524637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7"/>
              <a:stretch>
                <a:fillRect l="-16666" r="-16666"/>
              </a:stretch>
            </a:blipFill>
          </p:spPr>
        </p:sp>
      </p:grpSp>
      <p:grpSp>
        <p:nvGrpSpPr>
          <p:cNvPr id="11" name="Group 11"/>
          <p:cNvGrpSpPr/>
          <p:nvPr/>
        </p:nvGrpSpPr>
        <p:grpSpPr>
          <a:xfrm>
            <a:off x="6727057" y="5143500"/>
            <a:ext cx="5246370" cy="524637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8"/>
              <a:stretch>
                <a:fillRect l="-38888" r="-38888"/>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73299" y="-818860"/>
            <a:ext cx="1701877" cy="4125764"/>
          </a:xfrm>
          <a:custGeom>
            <a:avLst/>
            <a:gdLst/>
            <a:ahLst/>
            <a:cxnLst/>
            <a:rect l="l" t="t" r="r" b="b"/>
            <a:pathLst>
              <a:path w="1701877" h="4125764">
                <a:moveTo>
                  <a:pt x="0" y="0"/>
                </a:moveTo>
                <a:lnTo>
                  <a:pt x="1701877" y="0"/>
                </a:lnTo>
                <a:lnTo>
                  <a:pt x="1701877" y="4125764"/>
                </a:lnTo>
                <a:lnTo>
                  <a:pt x="0" y="4125764"/>
                </a:lnTo>
                <a:lnTo>
                  <a:pt x="0" y="0"/>
                </a:lnTo>
                <a:close/>
              </a:path>
            </a:pathLst>
          </a:custGeom>
          <a:blipFill>
            <a:blip r:embed="rId3"/>
            <a:stretch>
              <a:fillRect/>
            </a:stretch>
          </a:blipFill>
        </p:spPr>
      </p:sp>
      <p:sp>
        <p:nvSpPr>
          <p:cNvPr id="4" name="Freeform 4"/>
          <p:cNvSpPr/>
          <p:nvPr/>
        </p:nvSpPr>
        <p:spPr>
          <a:xfrm>
            <a:off x="17425510" y="7199360"/>
            <a:ext cx="2258285" cy="3944603"/>
          </a:xfrm>
          <a:custGeom>
            <a:avLst/>
            <a:gdLst/>
            <a:ahLst/>
            <a:cxnLst/>
            <a:rect l="l" t="t" r="r" b="b"/>
            <a:pathLst>
              <a:path w="2258285" h="3944603">
                <a:moveTo>
                  <a:pt x="0" y="0"/>
                </a:moveTo>
                <a:lnTo>
                  <a:pt x="2258285" y="0"/>
                </a:lnTo>
                <a:lnTo>
                  <a:pt x="2258285" y="3944603"/>
                </a:lnTo>
                <a:lnTo>
                  <a:pt x="0" y="3944603"/>
                </a:lnTo>
                <a:lnTo>
                  <a:pt x="0" y="0"/>
                </a:lnTo>
                <a:close/>
              </a:path>
            </a:pathLst>
          </a:custGeom>
          <a:blipFill>
            <a:blip r:embed="rId4"/>
            <a:stretch>
              <a:fillRect/>
            </a:stretch>
          </a:blipFill>
        </p:spPr>
      </p:sp>
      <p:sp>
        <p:nvSpPr>
          <p:cNvPr id="5" name="Freeform 5"/>
          <p:cNvSpPr/>
          <p:nvPr/>
        </p:nvSpPr>
        <p:spPr>
          <a:xfrm>
            <a:off x="16315304" y="8971795"/>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5"/>
            <a:stretch>
              <a:fillRect/>
            </a:stretch>
          </a:blipFill>
        </p:spPr>
      </p:sp>
      <p:grpSp>
        <p:nvGrpSpPr>
          <p:cNvPr id="6" name="Group 6"/>
          <p:cNvGrpSpPr/>
          <p:nvPr/>
        </p:nvGrpSpPr>
        <p:grpSpPr>
          <a:xfrm>
            <a:off x="6940856" y="4379723"/>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6"/>
              <a:stretch>
                <a:fillRect l="-9868" r="-9868"/>
              </a:stretch>
            </a:blipFill>
          </p:spPr>
        </p:sp>
      </p:grpSp>
      <p:grpSp>
        <p:nvGrpSpPr>
          <p:cNvPr id="8" name="Group 8"/>
          <p:cNvGrpSpPr/>
          <p:nvPr/>
        </p:nvGrpSpPr>
        <p:grpSpPr>
          <a:xfrm>
            <a:off x="473299" y="3725425"/>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7"/>
              <a:stretch>
                <a:fillRect l="-9355" r="-9355"/>
              </a:stretch>
            </a:blipFill>
          </p:spPr>
        </p:sp>
      </p:grpSp>
      <p:grpSp>
        <p:nvGrpSpPr>
          <p:cNvPr id="10" name="Group 10"/>
          <p:cNvGrpSpPr/>
          <p:nvPr/>
        </p:nvGrpSpPr>
        <p:grpSpPr>
          <a:xfrm>
            <a:off x="12641359" y="4011930"/>
            <a:ext cx="5246370" cy="524637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8"/>
              <a:stretch>
                <a:fillRect l="-9916" r="-9916"/>
              </a:stretch>
            </a:blipFill>
          </p:spPr>
        </p:sp>
      </p:grpSp>
      <p:sp>
        <p:nvSpPr>
          <p:cNvPr id="12" name="TextBox 12"/>
          <p:cNvSpPr txBox="1"/>
          <p:nvPr/>
        </p:nvSpPr>
        <p:spPr>
          <a:xfrm>
            <a:off x="4209991" y="-95250"/>
            <a:ext cx="13049309" cy="4211955"/>
          </a:xfrm>
          <a:prstGeom prst="rect">
            <a:avLst/>
          </a:prstGeom>
        </p:spPr>
        <p:txBody>
          <a:bodyPr lIns="0" tIns="0" rIns="0" bIns="0" rtlCol="0" anchor="t">
            <a:spAutoFit/>
          </a:bodyPr>
          <a:lstStyle/>
          <a:p>
            <a:pPr algn="ctr">
              <a:lnSpc>
                <a:spcPts val="6719"/>
              </a:lnSpc>
            </a:pPr>
            <a:r>
              <a:rPr lang="en-US" sz="4800">
                <a:solidFill>
                  <a:srgbClr val="141619"/>
                </a:solidFill>
                <a:latin typeface="TT Milks Script"/>
                <a:ea typeface="TT Milks Script"/>
                <a:cs typeface="TT Milks Script"/>
                <a:sym typeface="TT Milks Script"/>
              </a:rPr>
              <a:t>Табір “Дружба”</a:t>
            </a:r>
          </a:p>
          <a:p>
            <a:pPr algn="ctr">
              <a:lnSpc>
                <a:spcPts val="6719"/>
              </a:lnSpc>
            </a:pPr>
            <a:r>
              <a:rPr lang="en-US" sz="4800">
                <a:solidFill>
                  <a:srgbClr val="141619"/>
                </a:solidFill>
                <a:latin typeface="Sugo Classic"/>
                <a:ea typeface="Sugo Classic"/>
                <a:cs typeface="Sugo Classic"/>
                <a:sym typeface="Sugo Classic"/>
              </a:rPr>
              <a:t>В червні місяці протягом 5 днів при бібліотеці працював табір “Дружба” до якого було залучено 22-дітей. Протягом роботи табору організовувалися різні екскурсіі,вікторини, ігри, майстеркласи,квест, перегляди кінофільмів.</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8727" y="5684171"/>
            <a:ext cx="1701877" cy="4125764"/>
          </a:xfrm>
          <a:custGeom>
            <a:avLst/>
            <a:gdLst/>
            <a:ahLst/>
            <a:cxnLst/>
            <a:rect l="l" t="t" r="r" b="b"/>
            <a:pathLst>
              <a:path w="1701877" h="4125764">
                <a:moveTo>
                  <a:pt x="0" y="0"/>
                </a:moveTo>
                <a:lnTo>
                  <a:pt x="1701878" y="0"/>
                </a:lnTo>
                <a:lnTo>
                  <a:pt x="1701878" y="4125764"/>
                </a:lnTo>
                <a:lnTo>
                  <a:pt x="0" y="4125764"/>
                </a:lnTo>
                <a:lnTo>
                  <a:pt x="0" y="0"/>
                </a:lnTo>
                <a:close/>
              </a:path>
            </a:pathLst>
          </a:custGeom>
          <a:blipFill>
            <a:blip r:embed="rId3"/>
            <a:stretch>
              <a:fillRect/>
            </a:stretch>
          </a:blipFill>
        </p:spPr>
      </p:sp>
      <p:grpSp>
        <p:nvGrpSpPr>
          <p:cNvPr id="4" name="Group 4"/>
          <p:cNvGrpSpPr/>
          <p:nvPr/>
        </p:nvGrpSpPr>
        <p:grpSpPr>
          <a:xfrm>
            <a:off x="6288563" y="4011930"/>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5011" b="-5011"/>
              </a:stretch>
            </a:blipFill>
          </p:spPr>
        </p:sp>
      </p:grpSp>
      <p:grpSp>
        <p:nvGrpSpPr>
          <p:cNvPr id="6" name="Group 6"/>
          <p:cNvGrpSpPr/>
          <p:nvPr/>
        </p:nvGrpSpPr>
        <p:grpSpPr>
          <a:xfrm rot="871420">
            <a:off x="961527" y="836588"/>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5"/>
              <a:stretch>
                <a:fillRect l="-26315" r="-26315"/>
              </a:stretch>
            </a:blipFill>
          </p:spPr>
        </p:sp>
      </p:grpSp>
      <p:grpSp>
        <p:nvGrpSpPr>
          <p:cNvPr id="8" name="Group 8"/>
          <p:cNvGrpSpPr/>
          <p:nvPr/>
        </p:nvGrpSpPr>
        <p:grpSpPr>
          <a:xfrm rot="759504">
            <a:off x="12348252" y="899524"/>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6"/>
              <a:stretch>
                <a:fillRect l="-16666" r="-16666"/>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73299" y="-818860"/>
            <a:ext cx="1701877" cy="4125764"/>
          </a:xfrm>
          <a:custGeom>
            <a:avLst/>
            <a:gdLst/>
            <a:ahLst/>
            <a:cxnLst/>
            <a:rect l="l" t="t" r="r" b="b"/>
            <a:pathLst>
              <a:path w="1701877" h="4125764">
                <a:moveTo>
                  <a:pt x="0" y="0"/>
                </a:moveTo>
                <a:lnTo>
                  <a:pt x="1701877" y="0"/>
                </a:lnTo>
                <a:lnTo>
                  <a:pt x="1701877" y="4125764"/>
                </a:lnTo>
                <a:lnTo>
                  <a:pt x="0" y="4125764"/>
                </a:lnTo>
                <a:lnTo>
                  <a:pt x="0" y="0"/>
                </a:lnTo>
                <a:close/>
              </a:path>
            </a:pathLst>
          </a:custGeom>
          <a:blipFill>
            <a:blip r:embed="rId3"/>
            <a:stretch>
              <a:fillRect/>
            </a:stretch>
          </a:blipFill>
        </p:spPr>
      </p:sp>
      <p:sp>
        <p:nvSpPr>
          <p:cNvPr id="4" name="Freeform 4"/>
          <p:cNvSpPr/>
          <p:nvPr/>
        </p:nvSpPr>
        <p:spPr>
          <a:xfrm>
            <a:off x="16834696" y="7057507"/>
            <a:ext cx="2258285" cy="3944603"/>
          </a:xfrm>
          <a:custGeom>
            <a:avLst/>
            <a:gdLst/>
            <a:ahLst/>
            <a:cxnLst/>
            <a:rect l="l" t="t" r="r" b="b"/>
            <a:pathLst>
              <a:path w="2258285" h="3944603">
                <a:moveTo>
                  <a:pt x="0" y="0"/>
                </a:moveTo>
                <a:lnTo>
                  <a:pt x="2258286" y="0"/>
                </a:lnTo>
                <a:lnTo>
                  <a:pt x="2258286" y="3944603"/>
                </a:lnTo>
                <a:lnTo>
                  <a:pt x="0" y="3944603"/>
                </a:lnTo>
                <a:lnTo>
                  <a:pt x="0" y="0"/>
                </a:lnTo>
                <a:close/>
              </a:path>
            </a:pathLst>
          </a:custGeom>
          <a:blipFill>
            <a:blip r:embed="rId4"/>
            <a:stretch>
              <a:fillRect/>
            </a:stretch>
          </a:blipFill>
        </p:spPr>
      </p:sp>
      <p:sp>
        <p:nvSpPr>
          <p:cNvPr id="5" name="Freeform 5"/>
          <p:cNvSpPr/>
          <p:nvPr/>
        </p:nvSpPr>
        <p:spPr>
          <a:xfrm>
            <a:off x="14995661" y="9171662"/>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5"/>
            <a:stretch>
              <a:fillRect/>
            </a:stretch>
          </a:blipFill>
        </p:spPr>
      </p:sp>
      <p:grpSp>
        <p:nvGrpSpPr>
          <p:cNvPr id="6" name="Group 6"/>
          <p:cNvGrpSpPr/>
          <p:nvPr/>
        </p:nvGrpSpPr>
        <p:grpSpPr>
          <a:xfrm>
            <a:off x="473299" y="3306904"/>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6"/>
              <a:stretch>
                <a:fillRect l="-10072" r="-10072"/>
              </a:stretch>
            </a:blipFill>
          </p:spPr>
        </p:sp>
      </p:grpSp>
      <p:grpSp>
        <p:nvGrpSpPr>
          <p:cNvPr id="8" name="Group 8"/>
          <p:cNvGrpSpPr/>
          <p:nvPr/>
        </p:nvGrpSpPr>
        <p:grpSpPr>
          <a:xfrm>
            <a:off x="6124855" y="3690444"/>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7"/>
              <a:stretch>
                <a:fillRect l="-17084" r="-17084"/>
              </a:stretch>
            </a:blipFill>
          </p:spPr>
        </p:sp>
      </p:grpSp>
      <p:grpSp>
        <p:nvGrpSpPr>
          <p:cNvPr id="10" name="Group 10"/>
          <p:cNvGrpSpPr/>
          <p:nvPr/>
        </p:nvGrpSpPr>
        <p:grpSpPr>
          <a:xfrm>
            <a:off x="11780800" y="2832559"/>
            <a:ext cx="5246370" cy="524637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blipFill>
              <a:blip r:embed="rId8"/>
              <a:stretch>
                <a:fillRect l="-12241" r="-12241"/>
              </a:stretch>
            </a:blipFill>
          </p:spPr>
        </p:sp>
      </p:grpSp>
      <p:sp>
        <p:nvSpPr>
          <p:cNvPr id="12" name="TextBox 12"/>
          <p:cNvSpPr txBox="1"/>
          <p:nvPr/>
        </p:nvSpPr>
        <p:spPr>
          <a:xfrm>
            <a:off x="3526772" y="-4621"/>
            <a:ext cx="13049309" cy="3695065"/>
          </a:xfrm>
          <a:prstGeom prst="rect">
            <a:avLst/>
          </a:prstGeom>
        </p:spPr>
        <p:txBody>
          <a:bodyPr lIns="0" tIns="0" rIns="0" bIns="0" rtlCol="0" anchor="t">
            <a:spAutoFit/>
          </a:bodyPr>
          <a:lstStyle/>
          <a:p>
            <a:pPr algn="ctr">
              <a:lnSpc>
                <a:spcPts val="11200"/>
              </a:lnSpc>
            </a:pPr>
            <a:r>
              <a:rPr lang="en-US" sz="8000" b="1">
                <a:solidFill>
                  <a:srgbClr val="141619"/>
                </a:solidFill>
                <a:latin typeface="TT Milks Script Bold"/>
                <a:ea typeface="TT Milks Script Bold"/>
                <a:cs typeface="TT Milks Script Bold"/>
                <a:sym typeface="TT Milks Script Bold"/>
              </a:rPr>
              <a:t>Заходи патріотичного спрямування</a:t>
            </a:r>
          </a:p>
          <a:p>
            <a:pPr algn="ctr">
              <a:lnSpc>
                <a:spcPts val="6719"/>
              </a:lnSpc>
            </a:pPr>
            <a:r>
              <a:rPr lang="en-US" sz="4800" b="1">
                <a:solidFill>
                  <a:srgbClr val="141619"/>
                </a:solidFill>
                <a:latin typeface="Crimson Pro Bold"/>
                <a:ea typeface="Crimson Pro Bold"/>
                <a:cs typeface="Crimson Pro Bold"/>
                <a:sym typeface="Crimson Pro Bold"/>
              </a:rPr>
              <a:t>10-заходів</a:t>
            </a:r>
          </a:p>
        </p:txBody>
      </p:sp>
      <p:sp>
        <p:nvSpPr>
          <p:cNvPr id="13" name="TextBox 13"/>
          <p:cNvSpPr txBox="1"/>
          <p:nvPr/>
        </p:nvSpPr>
        <p:spPr>
          <a:xfrm>
            <a:off x="473299" y="8496124"/>
            <a:ext cx="5246370" cy="1012189"/>
          </a:xfrm>
          <a:prstGeom prst="rect">
            <a:avLst/>
          </a:prstGeom>
        </p:spPr>
        <p:txBody>
          <a:bodyPr lIns="0" tIns="0" rIns="0" bIns="0" rtlCol="0" anchor="t">
            <a:spAutoFit/>
          </a:bodyPr>
          <a:lstStyle/>
          <a:p>
            <a:pPr algn="ctr">
              <a:lnSpc>
                <a:spcPts val="4060"/>
              </a:lnSpc>
            </a:pPr>
            <a:r>
              <a:rPr lang="en-US" sz="2900" b="1">
                <a:solidFill>
                  <a:srgbClr val="141619"/>
                </a:solidFill>
                <a:latin typeface="Open Sans Bold"/>
                <a:ea typeface="Open Sans Bold"/>
                <a:cs typeface="Open Sans Bold"/>
                <a:sym typeface="Open Sans Bold"/>
              </a:rPr>
              <a:t>Флешмоб “Долоньки єднання”</a:t>
            </a:r>
          </a:p>
        </p:txBody>
      </p:sp>
      <p:sp>
        <p:nvSpPr>
          <p:cNvPr id="14" name="TextBox 14"/>
          <p:cNvSpPr txBox="1"/>
          <p:nvPr/>
        </p:nvSpPr>
        <p:spPr>
          <a:xfrm>
            <a:off x="7032640" y="8803006"/>
            <a:ext cx="3430799" cy="1021714"/>
          </a:xfrm>
          <a:prstGeom prst="rect">
            <a:avLst/>
          </a:prstGeom>
        </p:spPr>
        <p:txBody>
          <a:bodyPr lIns="0" tIns="0" rIns="0" bIns="0" rtlCol="0" anchor="t">
            <a:spAutoFit/>
          </a:bodyPr>
          <a:lstStyle/>
          <a:p>
            <a:pPr algn="ctr">
              <a:lnSpc>
                <a:spcPts val="4060"/>
              </a:lnSpc>
            </a:pPr>
            <a:r>
              <a:rPr lang="en-US" sz="2900" b="1">
                <a:solidFill>
                  <a:srgbClr val="141619"/>
                </a:solidFill>
                <a:latin typeface="Crimson Pro Bold"/>
                <a:ea typeface="Crimson Pro Bold"/>
                <a:cs typeface="Crimson Pro Bold"/>
                <a:sym typeface="Crimson Pro Bold"/>
              </a:rPr>
              <a:t>Майстерклас “Ангел охоронец”</a:t>
            </a:r>
          </a:p>
        </p:txBody>
      </p:sp>
      <p:sp>
        <p:nvSpPr>
          <p:cNvPr id="15" name="TextBox 15"/>
          <p:cNvSpPr txBox="1"/>
          <p:nvPr/>
        </p:nvSpPr>
        <p:spPr>
          <a:xfrm>
            <a:off x="11587323" y="8012254"/>
            <a:ext cx="5671977" cy="1021714"/>
          </a:xfrm>
          <a:prstGeom prst="rect">
            <a:avLst/>
          </a:prstGeom>
        </p:spPr>
        <p:txBody>
          <a:bodyPr lIns="0" tIns="0" rIns="0" bIns="0" rtlCol="0" anchor="t">
            <a:spAutoFit/>
          </a:bodyPr>
          <a:lstStyle/>
          <a:p>
            <a:pPr algn="ctr">
              <a:lnSpc>
                <a:spcPts val="4060"/>
              </a:lnSpc>
            </a:pPr>
            <a:r>
              <a:rPr lang="en-US" sz="2900" b="1">
                <a:solidFill>
                  <a:srgbClr val="141619"/>
                </a:solidFill>
                <a:latin typeface="Crimson Pro Bold"/>
                <a:ea typeface="Crimson Pro Bold"/>
                <a:cs typeface="Crimson Pro Bold"/>
                <a:sym typeface="Crimson Pro Bold"/>
              </a:rPr>
              <a:t>Майстерклас”Патріотичний браслет”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73299" y="-818860"/>
            <a:ext cx="1701877" cy="4125764"/>
          </a:xfrm>
          <a:custGeom>
            <a:avLst/>
            <a:gdLst/>
            <a:ahLst/>
            <a:cxnLst/>
            <a:rect l="l" t="t" r="r" b="b"/>
            <a:pathLst>
              <a:path w="1701877" h="4125764">
                <a:moveTo>
                  <a:pt x="0" y="0"/>
                </a:moveTo>
                <a:lnTo>
                  <a:pt x="1701877" y="0"/>
                </a:lnTo>
                <a:lnTo>
                  <a:pt x="1701877" y="4125764"/>
                </a:lnTo>
                <a:lnTo>
                  <a:pt x="0" y="4125764"/>
                </a:lnTo>
                <a:lnTo>
                  <a:pt x="0" y="0"/>
                </a:lnTo>
                <a:close/>
              </a:path>
            </a:pathLst>
          </a:custGeom>
          <a:blipFill>
            <a:blip r:embed="rId3"/>
            <a:stretch>
              <a:fillRect/>
            </a:stretch>
          </a:blipFill>
        </p:spPr>
      </p:sp>
      <p:sp>
        <p:nvSpPr>
          <p:cNvPr id="4" name="Freeform 4"/>
          <p:cNvSpPr/>
          <p:nvPr/>
        </p:nvSpPr>
        <p:spPr>
          <a:xfrm>
            <a:off x="16403672" y="7616623"/>
            <a:ext cx="2258285" cy="3944603"/>
          </a:xfrm>
          <a:custGeom>
            <a:avLst/>
            <a:gdLst/>
            <a:ahLst/>
            <a:cxnLst/>
            <a:rect l="l" t="t" r="r" b="b"/>
            <a:pathLst>
              <a:path w="2258285" h="3944603">
                <a:moveTo>
                  <a:pt x="0" y="0"/>
                </a:moveTo>
                <a:lnTo>
                  <a:pt x="2258285" y="0"/>
                </a:lnTo>
                <a:lnTo>
                  <a:pt x="2258285" y="3944603"/>
                </a:lnTo>
                <a:lnTo>
                  <a:pt x="0" y="3944603"/>
                </a:lnTo>
                <a:lnTo>
                  <a:pt x="0" y="0"/>
                </a:lnTo>
                <a:close/>
              </a:path>
            </a:pathLst>
          </a:custGeom>
          <a:blipFill>
            <a:blip r:embed="rId4"/>
            <a:stretch>
              <a:fillRect/>
            </a:stretch>
          </a:blipFill>
        </p:spPr>
      </p:sp>
      <p:sp>
        <p:nvSpPr>
          <p:cNvPr id="5" name="Freeform 5"/>
          <p:cNvSpPr/>
          <p:nvPr/>
        </p:nvSpPr>
        <p:spPr>
          <a:xfrm>
            <a:off x="14995661" y="9171662"/>
            <a:ext cx="2239349" cy="2172168"/>
          </a:xfrm>
          <a:custGeom>
            <a:avLst/>
            <a:gdLst/>
            <a:ahLst/>
            <a:cxnLst/>
            <a:rect l="l" t="t" r="r" b="b"/>
            <a:pathLst>
              <a:path w="2239349" h="2172168">
                <a:moveTo>
                  <a:pt x="0" y="0"/>
                </a:moveTo>
                <a:lnTo>
                  <a:pt x="2239349" y="0"/>
                </a:lnTo>
                <a:lnTo>
                  <a:pt x="2239349" y="2172168"/>
                </a:lnTo>
                <a:lnTo>
                  <a:pt x="0" y="2172168"/>
                </a:lnTo>
                <a:lnTo>
                  <a:pt x="0" y="0"/>
                </a:lnTo>
                <a:close/>
              </a:path>
            </a:pathLst>
          </a:custGeom>
          <a:blipFill>
            <a:blip r:embed="rId5"/>
            <a:stretch>
              <a:fillRect/>
            </a:stretch>
          </a:blipFill>
        </p:spPr>
      </p:sp>
      <p:grpSp>
        <p:nvGrpSpPr>
          <p:cNvPr id="6" name="Group 6"/>
          <p:cNvGrpSpPr/>
          <p:nvPr/>
        </p:nvGrpSpPr>
        <p:grpSpPr>
          <a:xfrm>
            <a:off x="1028700" y="3122534"/>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6980" b="-6980"/>
              </a:stretch>
            </a:blipFill>
          </p:spPr>
        </p:sp>
      </p:grpSp>
      <p:grpSp>
        <p:nvGrpSpPr>
          <p:cNvPr id="8" name="Group 8"/>
          <p:cNvGrpSpPr/>
          <p:nvPr/>
        </p:nvGrpSpPr>
        <p:grpSpPr>
          <a:xfrm>
            <a:off x="7063770" y="3865035"/>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8925" r="-8925"/>
              </a:stretch>
            </a:blipFill>
          </p:spPr>
        </p:sp>
      </p:grpSp>
      <p:sp>
        <p:nvSpPr>
          <p:cNvPr id="10" name="TextBox 10"/>
          <p:cNvSpPr txBox="1"/>
          <p:nvPr/>
        </p:nvSpPr>
        <p:spPr>
          <a:xfrm>
            <a:off x="3395189" y="-38249"/>
            <a:ext cx="12720146" cy="3817559"/>
          </a:xfrm>
          <a:prstGeom prst="rect">
            <a:avLst/>
          </a:prstGeom>
        </p:spPr>
        <p:txBody>
          <a:bodyPr lIns="0" tIns="0" rIns="0" bIns="0" rtlCol="0" anchor="t">
            <a:spAutoFit/>
          </a:bodyPr>
          <a:lstStyle/>
          <a:p>
            <a:pPr algn="ctr">
              <a:lnSpc>
                <a:spcPts val="11238"/>
              </a:lnSpc>
            </a:pPr>
            <a:r>
              <a:rPr lang="en-US" sz="8027">
                <a:solidFill>
                  <a:srgbClr val="141619"/>
                </a:solidFill>
                <a:latin typeface="TT Milks Script"/>
                <a:ea typeface="TT Milks Script"/>
                <a:cs typeface="TT Milks Script"/>
                <a:sym typeface="TT Milks Script"/>
              </a:rPr>
              <a:t>Заходи літературного спрямування</a:t>
            </a:r>
          </a:p>
          <a:p>
            <a:pPr algn="ctr">
              <a:lnSpc>
                <a:spcPts val="7878"/>
              </a:lnSpc>
            </a:pPr>
            <a:r>
              <a:rPr lang="en-US" sz="5627">
                <a:solidFill>
                  <a:srgbClr val="141619"/>
                </a:solidFill>
                <a:latin typeface="TT Milks Script"/>
                <a:ea typeface="TT Milks Script"/>
                <a:cs typeface="TT Milks Script"/>
                <a:sym typeface="TT Milks Script"/>
              </a:rPr>
              <a:t>5-заходів</a:t>
            </a:r>
          </a:p>
        </p:txBody>
      </p:sp>
      <p:grpSp>
        <p:nvGrpSpPr>
          <p:cNvPr id="11" name="Group 11"/>
          <p:cNvGrpSpPr/>
          <p:nvPr/>
        </p:nvGrpSpPr>
        <p:grpSpPr>
          <a:xfrm>
            <a:off x="7216170" y="4017435"/>
            <a:ext cx="5246370" cy="524637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8925" r="-8925"/>
              </a:stretch>
            </a:blipFill>
          </p:spPr>
        </p:sp>
      </p:grpSp>
      <p:grpSp>
        <p:nvGrpSpPr>
          <p:cNvPr id="13" name="Group 13"/>
          <p:cNvGrpSpPr/>
          <p:nvPr/>
        </p:nvGrpSpPr>
        <p:grpSpPr>
          <a:xfrm>
            <a:off x="13041630" y="1457697"/>
            <a:ext cx="5246370" cy="524637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6666" r="-16666"/>
              </a:stretch>
            </a:blipFill>
          </p:spPr>
        </p:sp>
      </p:grpSp>
      <p:sp>
        <p:nvSpPr>
          <p:cNvPr id="15" name="TextBox 15"/>
          <p:cNvSpPr txBox="1"/>
          <p:nvPr/>
        </p:nvSpPr>
        <p:spPr>
          <a:xfrm>
            <a:off x="306313" y="8576736"/>
            <a:ext cx="6354306" cy="1012189"/>
          </a:xfrm>
          <a:prstGeom prst="rect">
            <a:avLst/>
          </a:prstGeom>
        </p:spPr>
        <p:txBody>
          <a:bodyPr lIns="0" tIns="0" rIns="0" bIns="0" rtlCol="0" anchor="t">
            <a:spAutoFit/>
          </a:bodyPr>
          <a:lstStyle/>
          <a:p>
            <a:pPr algn="ctr">
              <a:lnSpc>
                <a:spcPts val="4060"/>
              </a:lnSpc>
            </a:pPr>
            <a:r>
              <a:rPr lang="en-US" sz="2900" b="1">
                <a:solidFill>
                  <a:srgbClr val="141619"/>
                </a:solidFill>
                <a:latin typeface="Open Sans Bold"/>
                <a:ea typeface="Open Sans Bold"/>
                <a:cs typeface="Open Sans Bold"/>
                <a:sym typeface="Open Sans Bold"/>
              </a:rPr>
              <a:t>Флешмоб “Поетичні хвилини з Шевченком” </a:t>
            </a:r>
          </a:p>
        </p:txBody>
      </p:sp>
      <p:sp>
        <p:nvSpPr>
          <p:cNvPr id="16" name="TextBox 16"/>
          <p:cNvSpPr txBox="1"/>
          <p:nvPr/>
        </p:nvSpPr>
        <p:spPr>
          <a:xfrm>
            <a:off x="7063770" y="9135852"/>
            <a:ext cx="5581023" cy="1012189"/>
          </a:xfrm>
          <a:prstGeom prst="rect">
            <a:avLst/>
          </a:prstGeom>
        </p:spPr>
        <p:txBody>
          <a:bodyPr lIns="0" tIns="0" rIns="0" bIns="0" rtlCol="0" anchor="t">
            <a:spAutoFit/>
          </a:bodyPr>
          <a:lstStyle/>
          <a:p>
            <a:pPr algn="ctr">
              <a:lnSpc>
                <a:spcPts val="4060"/>
              </a:lnSpc>
            </a:pPr>
            <a:r>
              <a:rPr lang="en-US" sz="2900" b="1">
                <a:solidFill>
                  <a:srgbClr val="141619"/>
                </a:solidFill>
                <a:latin typeface="Open Sans Bold"/>
                <a:ea typeface="Open Sans Bold"/>
                <a:cs typeface="Open Sans Bold"/>
                <a:sym typeface="Open Sans Bold"/>
              </a:rPr>
              <a:t>Зустріч з поетесою Сонею Гоцуляк</a:t>
            </a:r>
          </a:p>
        </p:txBody>
      </p:sp>
      <p:sp>
        <p:nvSpPr>
          <p:cNvPr id="17" name="TextBox 17"/>
          <p:cNvSpPr txBox="1"/>
          <p:nvPr/>
        </p:nvSpPr>
        <p:spPr>
          <a:xfrm>
            <a:off x="12644792" y="6507598"/>
            <a:ext cx="5643208" cy="1553390"/>
          </a:xfrm>
          <a:prstGeom prst="rect">
            <a:avLst/>
          </a:prstGeom>
        </p:spPr>
        <p:txBody>
          <a:bodyPr lIns="0" tIns="0" rIns="0" bIns="0" rtlCol="0" anchor="t">
            <a:spAutoFit/>
          </a:bodyPr>
          <a:lstStyle/>
          <a:p>
            <a:pPr algn="ctr">
              <a:lnSpc>
                <a:spcPts val="4155"/>
              </a:lnSpc>
            </a:pPr>
            <a:r>
              <a:rPr lang="en-US" sz="2967" b="1">
                <a:solidFill>
                  <a:srgbClr val="141619"/>
                </a:solidFill>
                <a:latin typeface="Open Sans Bold"/>
                <a:ea typeface="Open Sans Bold"/>
                <a:cs typeface="Open Sans Bold"/>
                <a:sym typeface="Open Sans Bold"/>
              </a:rPr>
              <a:t>Літературна година”Не вмре поезія-не згасне сла духу”</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73299" y="-818860"/>
            <a:ext cx="1701877" cy="4125764"/>
          </a:xfrm>
          <a:custGeom>
            <a:avLst/>
            <a:gdLst/>
            <a:ahLst/>
            <a:cxnLst/>
            <a:rect l="l" t="t" r="r" b="b"/>
            <a:pathLst>
              <a:path w="1701877" h="4125764">
                <a:moveTo>
                  <a:pt x="0" y="0"/>
                </a:moveTo>
                <a:lnTo>
                  <a:pt x="1701877" y="0"/>
                </a:lnTo>
                <a:lnTo>
                  <a:pt x="1701877" y="4125764"/>
                </a:lnTo>
                <a:lnTo>
                  <a:pt x="0" y="4125764"/>
                </a:lnTo>
                <a:lnTo>
                  <a:pt x="0" y="0"/>
                </a:lnTo>
                <a:close/>
              </a:path>
            </a:pathLst>
          </a:custGeom>
          <a:blipFill>
            <a:blip r:embed="rId3"/>
            <a:stretch>
              <a:fillRect/>
            </a:stretch>
          </a:blipFill>
        </p:spPr>
      </p:sp>
      <p:grpSp>
        <p:nvGrpSpPr>
          <p:cNvPr id="4" name="Group 4"/>
          <p:cNvGrpSpPr/>
          <p:nvPr/>
        </p:nvGrpSpPr>
        <p:grpSpPr>
          <a:xfrm>
            <a:off x="854095" y="2916238"/>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1028" b="-11028"/>
              </a:stretch>
            </a:blipFill>
          </p:spPr>
        </p:sp>
      </p:grpSp>
      <p:grpSp>
        <p:nvGrpSpPr>
          <p:cNvPr id="6" name="Group 6"/>
          <p:cNvGrpSpPr/>
          <p:nvPr/>
        </p:nvGrpSpPr>
        <p:grpSpPr>
          <a:xfrm>
            <a:off x="12811750" y="1028700"/>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9894" r="-9894"/>
              </a:stretch>
            </a:blipFill>
          </p:spPr>
        </p:sp>
      </p:grpSp>
      <p:grpSp>
        <p:nvGrpSpPr>
          <p:cNvPr id="8" name="Group 8"/>
          <p:cNvGrpSpPr/>
          <p:nvPr/>
        </p:nvGrpSpPr>
        <p:grpSpPr>
          <a:xfrm>
            <a:off x="6833890" y="3468510"/>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8813" r="-18813"/>
              </a:stretch>
            </a:blipFill>
          </p:spPr>
        </p:sp>
      </p:grpSp>
      <p:sp>
        <p:nvSpPr>
          <p:cNvPr id="10" name="TextBox 10"/>
          <p:cNvSpPr txBox="1"/>
          <p:nvPr/>
        </p:nvSpPr>
        <p:spPr>
          <a:xfrm>
            <a:off x="3477280" y="201734"/>
            <a:ext cx="11120479" cy="3266776"/>
          </a:xfrm>
          <a:prstGeom prst="rect">
            <a:avLst/>
          </a:prstGeom>
        </p:spPr>
        <p:txBody>
          <a:bodyPr lIns="0" tIns="0" rIns="0" bIns="0" rtlCol="0" anchor="t">
            <a:spAutoFit/>
          </a:bodyPr>
          <a:lstStyle/>
          <a:p>
            <a:pPr algn="ctr">
              <a:lnSpc>
                <a:spcPts val="9617"/>
              </a:lnSpc>
            </a:pPr>
            <a:r>
              <a:rPr lang="en-US" sz="6869">
                <a:solidFill>
                  <a:srgbClr val="141619"/>
                </a:solidFill>
                <a:latin typeface="TT Milks Script"/>
                <a:ea typeface="TT Milks Script"/>
                <a:cs typeface="TT Milks Script"/>
                <a:sym typeface="TT Milks Script"/>
              </a:rPr>
              <a:t>Заходи екологічного спрямування</a:t>
            </a:r>
          </a:p>
          <a:p>
            <a:pPr algn="ctr">
              <a:lnSpc>
                <a:spcPts val="6641"/>
              </a:lnSpc>
            </a:pPr>
            <a:r>
              <a:rPr lang="en-US" sz="4744">
                <a:solidFill>
                  <a:srgbClr val="141619"/>
                </a:solidFill>
                <a:latin typeface="TT Milks Script"/>
                <a:ea typeface="TT Milks Script"/>
                <a:cs typeface="TT Milks Script"/>
                <a:sym typeface="TT Milks Script"/>
              </a:rPr>
              <a:t>5-заходів</a:t>
            </a:r>
          </a:p>
        </p:txBody>
      </p:sp>
      <p:sp>
        <p:nvSpPr>
          <p:cNvPr id="11" name="TextBox 11"/>
          <p:cNvSpPr txBox="1"/>
          <p:nvPr/>
        </p:nvSpPr>
        <p:spPr>
          <a:xfrm>
            <a:off x="785427" y="7996885"/>
            <a:ext cx="5315038" cy="515172"/>
          </a:xfrm>
          <a:prstGeom prst="rect">
            <a:avLst/>
          </a:prstGeom>
        </p:spPr>
        <p:txBody>
          <a:bodyPr lIns="0" tIns="0" rIns="0" bIns="0" rtlCol="0" anchor="t">
            <a:spAutoFit/>
          </a:bodyPr>
          <a:lstStyle/>
          <a:p>
            <a:pPr algn="ctr">
              <a:lnSpc>
                <a:spcPts val="4154"/>
              </a:lnSpc>
            </a:pPr>
            <a:r>
              <a:rPr lang="en-US" sz="2967" b="1">
                <a:solidFill>
                  <a:srgbClr val="141619"/>
                </a:solidFill>
                <a:latin typeface="Crimson Pro Bold"/>
                <a:ea typeface="Crimson Pro Bold"/>
                <a:cs typeface="Crimson Pro Bold"/>
                <a:sym typeface="Crimson Pro Bold"/>
              </a:rPr>
              <a:t>Флешмоб “Первоцвіти”</a:t>
            </a:r>
          </a:p>
        </p:txBody>
      </p:sp>
      <p:sp>
        <p:nvSpPr>
          <p:cNvPr id="12" name="TextBox 12"/>
          <p:cNvSpPr txBox="1"/>
          <p:nvPr/>
        </p:nvSpPr>
        <p:spPr>
          <a:xfrm>
            <a:off x="12811750" y="6208395"/>
            <a:ext cx="5246370" cy="1536064"/>
          </a:xfrm>
          <a:prstGeom prst="rect">
            <a:avLst/>
          </a:prstGeom>
        </p:spPr>
        <p:txBody>
          <a:bodyPr lIns="0" tIns="0" rIns="0" bIns="0" rtlCol="0" anchor="t">
            <a:spAutoFit/>
          </a:bodyPr>
          <a:lstStyle/>
          <a:p>
            <a:pPr algn="ctr">
              <a:lnSpc>
                <a:spcPts val="4060"/>
              </a:lnSpc>
            </a:pPr>
            <a:r>
              <a:rPr lang="en-US" sz="2900" b="1">
                <a:solidFill>
                  <a:srgbClr val="141619"/>
                </a:solidFill>
                <a:latin typeface="Crimson Pro Bold"/>
                <a:ea typeface="Crimson Pro Bold"/>
                <a:cs typeface="Crimson Pro Bold"/>
                <a:sym typeface="Crimson Pro Bold"/>
              </a:rPr>
              <a:t>Зустріч з ліквідатором Чорнобильської трагедії- Гаєвий М.М.</a:t>
            </a:r>
          </a:p>
        </p:txBody>
      </p:sp>
      <p:sp>
        <p:nvSpPr>
          <p:cNvPr id="13" name="TextBox 13"/>
          <p:cNvSpPr txBox="1"/>
          <p:nvPr/>
        </p:nvSpPr>
        <p:spPr>
          <a:xfrm>
            <a:off x="6556712" y="8648205"/>
            <a:ext cx="5800725" cy="507364"/>
          </a:xfrm>
          <a:prstGeom prst="rect">
            <a:avLst/>
          </a:prstGeom>
        </p:spPr>
        <p:txBody>
          <a:bodyPr lIns="0" tIns="0" rIns="0" bIns="0" rtlCol="0" anchor="t">
            <a:spAutoFit/>
          </a:bodyPr>
          <a:lstStyle/>
          <a:p>
            <a:pPr algn="ctr">
              <a:lnSpc>
                <a:spcPts val="4060"/>
              </a:lnSpc>
            </a:pPr>
            <a:r>
              <a:rPr lang="en-US" sz="2900" b="1">
                <a:solidFill>
                  <a:srgbClr val="141619"/>
                </a:solidFill>
                <a:latin typeface="Crimson Pro Bold"/>
                <a:ea typeface="Crimson Pro Bold"/>
                <a:cs typeface="Crimson Pro Bold"/>
                <a:sym typeface="Crimson Pro Bold"/>
              </a:rPr>
              <a:t>Екскурсія  на страусину ферму</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1015</Words>
  <Application>Microsoft Office PowerPoint</Application>
  <PresentationFormat>Довільний</PresentationFormat>
  <Paragraphs>103</Paragraphs>
  <Slides>25</Slides>
  <Notes>0</Notes>
  <HiddenSlides>0</HiddenSlides>
  <MMClips>0</MMClips>
  <ScaleCrop>false</ScaleCrop>
  <HeadingPairs>
    <vt:vector size="6" baseType="variant">
      <vt:variant>
        <vt:lpstr>Використані шрифти</vt:lpstr>
      </vt:variant>
      <vt:variant>
        <vt:i4>10</vt:i4>
      </vt:variant>
      <vt:variant>
        <vt:lpstr>Тема</vt:lpstr>
      </vt:variant>
      <vt:variant>
        <vt:i4>1</vt:i4>
      </vt:variant>
      <vt:variant>
        <vt:lpstr>Заголовки слайдів</vt:lpstr>
      </vt:variant>
      <vt:variant>
        <vt:i4>25</vt:i4>
      </vt:variant>
    </vt:vector>
  </HeadingPairs>
  <TitlesOfParts>
    <vt:vector size="36" baseType="lpstr">
      <vt:lpstr>TT Commons Pro Condensed Bold Italics</vt:lpstr>
      <vt:lpstr>Crimson Pro Bold</vt:lpstr>
      <vt:lpstr>Sugo Classic</vt:lpstr>
      <vt:lpstr>TT Milks Script Bold</vt:lpstr>
      <vt:lpstr>Calibri</vt:lpstr>
      <vt:lpstr>TT Milks Script</vt:lpstr>
      <vt:lpstr>Arial</vt:lpstr>
      <vt:lpstr>TT Commons Pro Condensed Italics</vt:lpstr>
      <vt:lpstr>Open Sans Bold</vt:lpstr>
      <vt:lpstr>Crimson Pro</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про роботу біТбліотеки с.Товмачик</dc:title>
  <cp:lastModifiedBy>User</cp:lastModifiedBy>
  <cp:revision>2</cp:revision>
  <dcterms:created xsi:type="dcterms:W3CDTF">2006-08-16T00:00:00Z</dcterms:created>
  <dcterms:modified xsi:type="dcterms:W3CDTF">2025-01-17T11:13:26Z</dcterms:modified>
  <dc:identifier>DAGbnMPY_wI</dc:identifier>
</cp:coreProperties>
</file>