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8288000" cy="10287000"/>
  <p:notesSz cx="6858000" cy="9144000"/>
  <p:embeddedFontLst>
    <p:embeddedFont>
      <p:font typeface="Crimson Pro" charset="0"/>
      <p:regular r:id="rId30"/>
    </p:embeddedFont>
    <p:embeddedFont>
      <p:font typeface="Crimson Pro Bold" charset="0"/>
      <p:regular r:id="rId31"/>
    </p:embeddedFont>
    <p:embeddedFont>
      <p:font typeface="Calibri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-114" y="-5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1.jpeg"/><Relationship Id="rId7" Type="http://schemas.microsoft.com/office/2007/relationships/media" Target="../media/VAGcLxGqp64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VAGcLxGqp64.mp4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57.jpeg"/><Relationship Id="rId3" Type="http://schemas.openxmlformats.org/officeDocument/2006/relationships/video" Target="../media/VAGcLxHPHfs.mp4"/><Relationship Id="rId7" Type="http://schemas.microsoft.com/office/2007/relationships/media" Target="../media/VAGcL3y_Jqs.mp4"/><Relationship Id="rId12" Type="http://schemas.microsoft.com/office/2007/relationships/media" Target="../media/VAGcLxHPHfs.mp4"/><Relationship Id="rId2" Type="http://schemas.openxmlformats.org/officeDocument/2006/relationships/video" Target="../media/VAGcLwpJtIM.mp4"/><Relationship Id="rId1" Type="http://schemas.openxmlformats.org/officeDocument/2006/relationships/video" Target="../media/VAGcL3y_Jqs.mp4"/><Relationship Id="rId6" Type="http://schemas.openxmlformats.org/officeDocument/2006/relationships/image" Target="../media/image54.png"/><Relationship Id="rId5" Type="http://schemas.openxmlformats.org/officeDocument/2006/relationships/image" Target="../media/image1.jpeg"/><Relationship Id="rId10" Type="http://schemas.openxmlformats.org/officeDocument/2006/relationships/image" Target="../media/image56.jpeg"/><Relationship Id="rId4" Type="http://schemas.openxmlformats.org/officeDocument/2006/relationships/slideLayout" Target="../slideLayouts/slideLayout7.xml"/><Relationship Id="rId9" Type="http://schemas.microsoft.com/office/2007/relationships/media" Target="../media/VAGcLwpJtIM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4.png"/><Relationship Id="rId7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72.sv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sv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4.png"/><Relationship Id="rId7" Type="http://schemas.openxmlformats.org/officeDocument/2006/relationships/image" Target="../media/image8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81.svg"/><Relationship Id="rId4" Type="http://schemas.openxmlformats.org/officeDocument/2006/relationships/image" Target="../media/image75.png"/><Relationship Id="rId9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4.pn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4.pn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VAGcL6CbPgg.mp4"/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../media/VAGcL6CbPgg.mp4"/><Relationship Id="rId6" Type="http://schemas.openxmlformats.org/officeDocument/2006/relationships/image" Target="../media/image34.svg"/><Relationship Id="rId5" Type="http://schemas.openxmlformats.org/officeDocument/2006/relationships/image" Target="../media/image32.png"/><Relationship Id="rId4" Type="http://schemas.openxmlformats.org/officeDocument/2006/relationships/image" Target="../media/image31.jpeg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6260" y="6499810"/>
            <a:ext cx="18640520" cy="6758940"/>
          </a:xfrm>
          <a:custGeom>
            <a:avLst/>
            <a:gdLst/>
            <a:ahLst/>
            <a:cxnLst/>
            <a:rect l="l" t="t" r="r" b="b"/>
            <a:pathLst>
              <a:path w="18640520" h="6758940">
                <a:moveTo>
                  <a:pt x="0" y="0"/>
                </a:moveTo>
                <a:lnTo>
                  <a:pt x="18640520" y="0"/>
                </a:lnTo>
                <a:lnTo>
                  <a:pt x="18640520" y="6758940"/>
                </a:lnTo>
                <a:lnTo>
                  <a:pt x="0" y="675894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963" b="-96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84616" y="-490898"/>
            <a:ext cx="3335307" cy="8085592"/>
          </a:xfrm>
          <a:custGeom>
            <a:avLst/>
            <a:gdLst/>
            <a:ahLst/>
            <a:cxnLst/>
            <a:rect l="l" t="t" r="r" b="b"/>
            <a:pathLst>
              <a:path w="3335307" h="8085592">
                <a:moveTo>
                  <a:pt x="0" y="0"/>
                </a:moveTo>
                <a:lnTo>
                  <a:pt x="3335307" y="0"/>
                </a:lnTo>
                <a:lnTo>
                  <a:pt x="3335307" y="8085592"/>
                </a:lnTo>
                <a:lnTo>
                  <a:pt x="0" y="808559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715000" y="876300"/>
            <a:ext cx="7575604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Коломийська міська публічна бібліотека</a:t>
            </a:r>
          </a:p>
          <a:p>
            <a:pPr algn="ctr"/>
            <a:r>
              <a:rPr lang="en-US" sz="6000" b="1" dirty="0" err="1" smtClean="0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Звіт</a:t>
            </a:r>
            <a:endParaRPr lang="en-US" sz="6000" b="1" dirty="0">
              <a:solidFill>
                <a:srgbClr val="000000"/>
              </a:solidFill>
              <a:latin typeface="Sugo Classic"/>
              <a:ea typeface="Sugo Classic"/>
              <a:cs typeface="Sugo Classic"/>
              <a:sym typeface="Sugo Classic"/>
            </a:endParaRPr>
          </a:p>
          <a:p>
            <a:pPr algn="ctr"/>
            <a:r>
              <a:rPr lang="en-US" sz="4400" b="1" dirty="0" err="1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за</a:t>
            </a:r>
            <a:r>
              <a:rPr lang="en-US" sz="4400" b="1" dirty="0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жовтень-грудень</a:t>
            </a:r>
            <a:r>
              <a:rPr lang="en-US" sz="4400" b="1" dirty="0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 2024 </a:t>
            </a:r>
            <a:r>
              <a:rPr lang="en-US" sz="4400" b="1" dirty="0" err="1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року</a:t>
            </a:r>
            <a:endParaRPr lang="en-US" sz="4400" b="1" dirty="0">
              <a:solidFill>
                <a:srgbClr val="000000"/>
              </a:solidFill>
              <a:latin typeface="Sugo Classic"/>
              <a:ea typeface="Sugo Classic"/>
              <a:cs typeface="Sugo Classic"/>
              <a:sym typeface="Sugo Classic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010400" y="4610100"/>
            <a:ext cx="5257800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62"/>
              </a:lnSpc>
            </a:pPr>
            <a:r>
              <a:rPr lang="uk-UA" sz="3200" b="1" dirty="0" smtClean="0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бібліотекаря</a:t>
            </a:r>
            <a:r>
              <a:rPr lang="en-US" sz="3200" b="1" dirty="0" smtClean="0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абонемент</a:t>
            </a:r>
            <a:r>
              <a:rPr lang="uk-UA" sz="3200" b="1" dirty="0" smtClean="0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у</a:t>
            </a:r>
            <a:endParaRPr lang="en-US" sz="3200" b="1" dirty="0">
              <a:solidFill>
                <a:srgbClr val="000000"/>
              </a:solidFill>
              <a:latin typeface="Sugo Classic"/>
              <a:ea typeface="Sugo Classic"/>
              <a:cs typeface="Sugo Classic"/>
              <a:sym typeface="Sugo Classic"/>
            </a:endParaRPr>
          </a:p>
          <a:p>
            <a:pPr algn="ctr">
              <a:lnSpc>
                <a:spcPts val="5562"/>
              </a:lnSpc>
            </a:pPr>
            <a:r>
              <a:rPr lang="en-US" sz="3200" b="1" dirty="0" err="1" smtClean="0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Стефанії</a:t>
            </a:r>
            <a:r>
              <a:rPr lang="en-US" sz="3200" b="1" dirty="0" smtClean="0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Баняс</a:t>
            </a:r>
            <a:endParaRPr lang="en-US" sz="3200" b="1" dirty="0">
              <a:solidFill>
                <a:srgbClr val="000000"/>
              </a:solidFill>
              <a:latin typeface="Sugo Classic"/>
              <a:ea typeface="Sugo Classic"/>
              <a:cs typeface="Sugo Classic"/>
              <a:sym typeface="Sugo Class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341218" y="6481064"/>
            <a:ext cx="13747681" cy="2777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67"/>
              </a:lnSpc>
            </a:pPr>
            <a:r>
              <a:rPr lang="en-US" sz="5300" b="1">
                <a:solidFill>
                  <a:srgbClr val="000000"/>
                </a:solidFill>
                <a:latin typeface="Crimson Pro Bold"/>
                <a:ea typeface="Crimson Pro Bold"/>
                <a:cs typeface="Crimson Pro Bold"/>
                <a:sym typeface="Crimson Pro Bold"/>
              </a:rPr>
              <a:t>Брала участь у проведенні квесту "Слідами Кирила Трильовського" 19.10.24</a:t>
            </a:r>
          </a:p>
        </p:txBody>
      </p:sp>
      <p:sp>
        <p:nvSpPr>
          <p:cNvPr id="4" name="Freeform 4"/>
          <p:cNvSpPr/>
          <p:nvPr/>
        </p:nvSpPr>
        <p:spPr>
          <a:xfrm>
            <a:off x="473299" y="-818860"/>
            <a:ext cx="1701877" cy="4125764"/>
          </a:xfrm>
          <a:custGeom>
            <a:avLst/>
            <a:gdLst/>
            <a:ahLst/>
            <a:cxnLst/>
            <a:rect l="l" t="t" r="r" b="b"/>
            <a:pathLst>
              <a:path w="1701877" h="4125764">
                <a:moveTo>
                  <a:pt x="0" y="0"/>
                </a:moveTo>
                <a:lnTo>
                  <a:pt x="1701877" y="0"/>
                </a:lnTo>
                <a:lnTo>
                  <a:pt x="1701877" y="4125764"/>
                </a:lnTo>
                <a:lnTo>
                  <a:pt x="0" y="41257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34696" y="7057507"/>
            <a:ext cx="2258285" cy="3944603"/>
          </a:xfrm>
          <a:custGeom>
            <a:avLst/>
            <a:gdLst/>
            <a:ahLst/>
            <a:cxnLst/>
            <a:rect l="l" t="t" r="r" b="b"/>
            <a:pathLst>
              <a:path w="2258285" h="3944603">
                <a:moveTo>
                  <a:pt x="0" y="0"/>
                </a:moveTo>
                <a:lnTo>
                  <a:pt x="2258286" y="0"/>
                </a:lnTo>
                <a:lnTo>
                  <a:pt x="2258286" y="3944603"/>
                </a:lnTo>
                <a:lnTo>
                  <a:pt x="0" y="394460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95661" y="9171662"/>
            <a:ext cx="2239349" cy="2172168"/>
          </a:xfrm>
          <a:custGeom>
            <a:avLst/>
            <a:gdLst/>
            <a:ahLst/>
            <a:cxnLst/>
            <a:rect l="l" t="t" r="r" b="b"/>
            <a:pathLst>
              <a:path w="2239349" h="2172168">
                <a:moveTo>
                  <a:pt x="0" y="0"/>
                </a:moveTo>
                <a:lnTo>
                  <a:pt x="2239349" y="0"/>
                </a:lnTo>
                <a:lnTo>
                  <a:pt x="2239349" y="2172168"/>
                </a:lnTo>
                <a:lnTo>
                  <a:pt x="0" y="217216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341218" y="1412369"/>
            <a:ext cx="13049309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</a:pPr>
            <a:r>
              <a:rPr lang="en-US" sz="6200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Волонтерство та участь в інших заходах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341218" y="3471995"/>
            <a:ext cx="14144073" cy="2863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9"/>
              </a:lnSpc>
            </a:pPr>
            <a:r>
              <a:rPr lang="en-US" sz="5452" b="1">
                <a:solidFill>
                  <a:srgbClr val="000000"/>
                </a:solidFill>
                <a:latin typeface="Crimson Pro Bold"/>
                <a:ea typeface="Crimson Pro Bold"/>
                <a:cs typeface="Crimson Pro Bold"/>
                <a:sym typeface="Crimson Pro Bold"/>
              </a:rPr>
              <a:t>Волонтерила на фестивалі-ярмарку "Коломийський манускрипт" </a:t>
            </a:r>
          </a:p>
          <a:p>
            <a:pPr algn="ctr">
              <a:lnSpc>
                <a:spcPts val="7579"/>
              </a:lnSpc>
            </a:pPr>
            <a:r>
              <a:rPr lang="en-US" sz="5452" b="1">
                <a:solidFill>
                  <a:srgbClr val="000000"/>
                </a:solidFill>
                <a:latin typeface="Crimson Pro Bold"/>
                <a:ea typeface="Crimson Pro Bold"/>
                <a:cs typeface="Crimson Pro Bold"/>
                <a:sym typeface="Crimson Pro Bold"/>
              </a:rPr>
              <a:t>27-29 09.24.</a:t>
            </a:r>
          </a:p>
        </p:txBody>
      </p:sp>
      <p:sp>
        <p:nvSpPr>
          <p:cNvPr id="9" name="Freeform 9"/>
          <p:cNvSpPr/>
          <p:nvPr/>
        </p:nvSpPr>
        <p:spPr>
          <a:xfrm>
            <a:off x="2175176" y="6695830"/>
            <a:ext cx="1618440" cy="1618440"/>
          </a:xfrm>
          <a:custGeom>
            <a:avLst/>
            <a:gdLst/>
            <a:ahLst/>
            <a:cxnLst/>
            <a:rect l="l" t="t" r="r" b="b"/>
            <a:pathLst>
              <a:path w="1618440" h="1618440">
                <a:moveTo>
                  <a:pt x="0" y="0"/>
                </a:moveTo>
                <a:lnTo>
                  <a:pt x="1618440" y="0"/>
                </a:lnTo>
                <a:lnTo>
                  <a:pt x="1618440" y="1618439"/>
                </a:lnTo>
                <a:lnTo>
                  <a:pt x="0" y="161843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175176" y="3916000"/>
            <a:ext cx="1618440" cy="1618440"/>
          </a:xfrm>
          <a:custGeom>
            <a:avLst/>
            <a:gdLst/>
            <a:ahLst/>
            <a:cxnLst/>
            <a:rect l="l" t="t" r="r" b="b"/>
            <a:pathLst>
              <a:path w="1618440" h="1618440">
                <a:moveTo>
                  <a:pt x="0" y="0"/>
                </a:moveTo>
                <a:lnTo>
                  <a:pt x="1618440" y="0"/>
                </a:lnTo>
                <a:lnTo>
                  <a:pt x="1618440" y="1618440"/>
                </a:lnTo>
                <a:lnTo>
                  <a:pt x="0" y="161844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3299" y="-818860"/>
            <a:ext cx="1701877" cy="4125764"/>
          </a:xfrm>
          <a:custGeom>
            <a:avLst/>
            <a:gdLst/>
            <a:ahLst/>
            <a:cxnLst/>
            <a:rect l="l" t="t" r="r" b="b"/>
            <a:pathLst>
              <a:path w="1701877" h="4125764">
                <a:moveTo>
                  <a:pt x="0" y="0"/>
                </a:moveTo>
                <a:lnTo>
                  <a:pt x="1701877" y="0"/>
                </a:lnTo>
                <a:lnTo>
                  <a:pt x="1701877" y="4125764"/>
                </a:lnTo>
                <a:lnTo>
                  <a:pt x="0" y="41257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138091" y="801411"/>
            <a:ext cx="7676939" cy="5010986"/>
          </a:xfrm>
          <a:custGeom>
            <a:avLst/>
            <a:gdLst/>
            <a:ahLst/>
            <a:cxnLst/>
            <a:rect l="l" t="t" r="r" b="b"/>
            <a:pathLst>
              <a:path w="7676939" h="5010986">
                <a:moveTo>
                  <a:pt x="0" y="0"/>
                </a:moveTo>
                <a:lnTo>
                  <a:pt x="7676939" y="0"/>
                </a:lnTo>
                <a:lnTo>
                  <a:pt x="7676939" y="5010986"/>
                </a:lnTo>
                <a:lnTo>
                  <a:pt x="0" y="501098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 t="-1035" b="-103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3948" y="801411"/>
            <a:ext cx="7512819" cy="5005416"/>
          </a:xfrm>
          <a:custGeom>
            <a:avLst/>
            <a:gdLst/>
            <a:ahLst/>
            <a:cxnLst/>
            <a:rect l="l" t="t" r="r" b="b"/>
            <a:pathLst>
              <a:path w="7512819" h="5005416">
                <a:moveTo>
                  <a:pt x="0" y="0"/>
                </a:moveTo>
                <a:lnTo>
                  <a:pt x="7512820" y="0"/>
                </a:lnTo>
                <a:lnTo>
                  <a:pt x="7512820" y="5005416"/>
                </a:lnTo>
                <a:lnTo>
                  <a:pt x="0" y="500541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976561" y="5806827"/>
            <a:ext cx="7602769" cy="4276558"/>
            <a:chOff x="0" y="0"/>
            <a:chExt cx="24384000" cy="13716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24384000" y="13716000"/>
                  </a:moveTo>
                  <a:lnTo>
                    <a:pt x="0" y="13716000"/>
                  </a:lnTo>
                  <a:lnTo>
                    <a:pt x="0" y="0"/>
                  </a:lnTo>
                  <a:lnTo>
                    <a:pt x="24384000" y="0"/>
                  </a:lnTo>
                  <a:lnTo>
                    <a:pt x="24384000" y="13716000"/>
                  </a:lnTo>
                  <a:close/>
                </a:path>
              </a:pathLst>
            </a:custGeom>
            <a:blipFill>
              <a:blip r:embed="rId6" cstate="print"/>
              <a:stretch>
                <a:fillRect t="-24518" b="-2451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24384000" y="13716000"/>
                  </a:moveTo>
                  <a:lnTo>
                    <a:pt x="0" y="13716000"/>
                  </a:lnTo>
                  <a:lnTo>
                    <a:pt x="0" y="0"/>
                  </a:lnTo>
                  <a:lnTo>
                    <a:pt x="24384000" y="0"/>
                  </a:lnTo>
                  <a:lnTo>
                    <a:pt x="24384000" y="13716000"/>
                  </a:lnTo>
                  <a:close/>
                </a:path>
              </a:pathLst>
            </a:custGeom>
            <a:blipFill>
              <a:blip r:embed="rId7" cstate="print"/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028700" y="6491796"/>
            <a:ext cx="3564651" cy="3591588"/>
          </a:xfrm>
          <a:custGeom>
            <a:avLst/>
            <a:gdLst/>
            <a:ahLst/>
            <a:cxnLst/>
            <a:rect l="l" t="t" r="r" b="b"/>
            <a:pathLst>
              <a:path w="3564651" h="3591588">
                <a:moveTo>
                  <a:pt x="0" y="0"/>
                </a:moveTo>
                <a:lnTo>
                  <a:pt x="3564651" y="0"/>
                </a:lnTo>
                <a:lnTo>
                  <a:pt x="3564651" y="3591589"/>
                </a:lnTo>
                <a:lnTo>
                  <a:pt x="0" y="359158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203541" y="6491796"/>
            <a:ext cx="4084459" cy="2961233"/>
          </a:xfrm>
          <a:custGeom>
            <a:avLst/>
            <a:gdLst/>
            <a:ahLst/>
            <a:cxnLst/>
            <a:rect l="l" t="t" r="r" b="b"/>
            <a:pathLst>
              <a:path w="4084459" h="2961233">
                <a:moveTo>
                  <a:pt x="0" y="0"/>
                </a:moveTo>
                <a:lnTo>
                  <a:pt x="4084459" y="0"/>
                </a:lnTo>
                <a:lnTo>
                  <a:pt x="4084459" y="2961233"/>
                </a:lnTo>
                <a:lnTo>
                  <a:pt x="0" y="296123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27190" y="5867400"/>
            <a:ext cx="5316810" cy="3854687"/>
          </a:xfrm>
          <a:custGeom>
            <a:avLst/>
            <a:gdLst/>
            <a:ahLst/>
            <a:cxnLst/>
            <a:rect l="l" t="t" r="r" b="b"/>
            <a:pathLst>
              <a:path w="5316810" h="3854687">
                <a:moveTo>
                  <a:pt x="0" y="0"/>
                </a:moveTo>
                <a:lnTo>
                  <a:pt x="5316810" y="0"/>
                </a:lnTo>
                <a:lnTo>
                  <a:pt x="5316810" y="3854687"/>
                </a:lnTo>
                <a:lnTo>
                  <a:pt x="0" y="385468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780614" y="5521646"/>
            <a:ext cx="4238724" cy="4546196"/>
          </a:xfrm>
          <a:custGeom>
            <a:avLst/>
            <a:gdLst/>
            <a:ahLst/>
            <a:cxnLst/>
            <a:rect l="l" t="t" r="r" b="b"/>
            <a:pathLst>
              <a:path w="4238724" h="4546196">
                <a:moveTo>
                  <a:pt x="0" y="0"/>
                </a:moveTo>
                <a:lnTo>
                  <a:pt x="4238724" y="0"/>
                </a:lnTo>
                <a:lnTo>
                  <a:pt x="4238724" y="4546196"/>
                </a:lnTo>
                <a:lnTo>
                  <a:pt x="0" y="454619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482119" y="1082097"/>
            <a:ext cx="14254461" cy="3290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</a:pPr>
            <a:r>
              <a:rPr lang="en-US" sz="6200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Рекламно-інформаційна робота щодо популяризації нової літератури (подарованої читачами та авторами, отриманої за бюджетні та спонсорські кошти)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482119" y="4638518"/>
            <a:ext cx="13323762" cy="694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59"/>
              </a:lnSpc>
            </a:pPr>
            <a:r>
              <a:rPr lang="en-US" sz="3999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Контент про нові надходження та подаровані книги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14850" y="0"/>
            <a:ext cx="4629150" cy="10287000"/>
          </a:xfrm>
          <a:custGeom>
            <a:avLst/>
            <a:gdLst/>
            <a:ahLst/>
            <a:cxnLst/>
            <a:rect l="l" t="t" r="r" b="b"/>
            <a:pathLst>
              <a:path w="4629150" h="10287000">
                <a:moveTo>
                  <a:pt x="0" y="0"/>
                </a:moveTo>
                <a:lnTo>
                  <a:pt x="4629150" y="0"/>
                </a:lnTo>
                <a:lnTo>
                  <a:pt x="4629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4629150" cy="10287000"/>
          </a:xfrm>
          <a:custGeom>
            <a:avLst/>
            <a:gdLst/>
            <a:ahLst/>
            <a:cxnLst/>
            <a:rect l="l" t="t" r="r" b="b"/>
            <a:pathLst>
              <a:path w="4629150" h="10287000">
                <a:moveTo>
                  <a:pt x="0" y="0"/>
                </a:moveTo>
                <a:lnTo>
                  <a:pt x="4629150" y="0"/>
                </a:lnTo>
                <a:lnTo>
                  <a:pt x="4629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791135" y="0"/>
            <a:ext cx="4629150" cy="10287000"/>
          </a:xfrm>
          <a:custGeom>
            <a:avLst/>
            <a:gdLst/>
            <a:ahLst/>
            <a:cxnLst/>
            <a:rect l="l" t="t" r="r" b="b"/>
            <a:pathLst>
              <a:path w="4629150" h="10287000">
                <a:moveTo>
                  <a:pt x="0" y="0"/>
                </a:moveTo>
                <a:lnTo>
                  <a:pt x="4629150" y="0"/>
                </a:lnTo>
                <a:lnTo>
                  <a:pt x="4629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420285" y="0"/>
            <a:ext cx="4629150" cy="10287000"/>
          </a:xfrm>
          <a:custGeom>
            <a:avLst/>
            <a:gdLst/>
            <a:ahLst/>
            <a:cxnLst/>
            <a:rect l="l" t="t" r="r" b="b"/>
            <a:pathLst>
              <a:path w="4629150" h="10287000">
                <a:moveTo>
                  <a:pt x="0" y="0"/>
                </a:moveTo>
                <a:lnTo>
                  <a:pt x="4629150" y="0"/>
                </a:lnTo>
                <a:lnTo>
                  <a:pt x="4629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24237" y="0"/>
            <a:ext cx="4759280" cy="10576177"/>
          </a:xfrm>
          <a:custGeom>
            <a:avLst/>
            <a:gdLst/>
            <a:ahLst/>
            <a:cxnLst/>
            <a:rect l="l" t="t" r="r" b="b"/>
            <a:pathLst>
              <a:path w="4759280" h="10576177">
                <a:moveTo>
                  <a:pt x="0" y="0"/>
                </a:moveTo>
                <a:lnTo>
                  <a:pt x="4759280" y="0"/>
                </a:lnTo>
                <a:lnTo>
                  <a:pt x="4759280" y="10576177"/>
                </a:lnTo>
                <a:lnTo>
                  <a:pt x="0" y="1057617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364955" y="0"/>
            <a:ext cx="4629150" cy="10287000"/>
          </a:xfrm>
          <a:custGeom>
            <a:avLst/>
            <a:gdLst/>
            <a:ahLst/>
            <a:cxnLst/>
            <a:rect l="l" t="t" r="r" b="b"/>
            <a:pathLst>
              <a:path w="4629150" h="10287000">
                <a:moveTo>
                  <a:pt x="0" y="0"/>
                </a:moveTo>
                <a:lnTo>
                  <a:pt x="4629150" y="0"/>
                </a:lnTo>
                <a:lnTo>
                  <a:pt x="4629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340377" y="128425"/>
            <a:ext cx="4767719" cy="5015075"/>
          </a:xfrm>
          <a:custGeom>
            <a:avLst/>
            <a:gdLst/>
            <a:ahLst/>
            <a:cxnLst/>
            <a:rect l="l" t="t" r="r" b="b"/>
            <a:pathLst>
              <a:path w="4767719" h="5015075">
                <a:moveTo>
                  <a:pt x="0" y="0"/>
                </a:moveTo>
                <a:lnTo>
                  <a:pt x="4767718" y="0"/>
                </a:lnTo>
                <a:lnTo>
                  <a:pt x="4767718" y="5015075"/>
                </a:lnTo>
                <a:lnTo>
                  <a:pt x="0" y="501507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 b="-2675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612588" y="5288089"/>
            <a:ext cx="6223295" cy="4667471"/>
          </a:xfrm>
          <a:custGeom>
            <a:avLst/>
            <a:gdLst/>
            <a:ahLst/>
            <a:cxnLst/>
            <a:rect l="l" t="t" r="r" b="b"/>
            <a:pathLst>
              <a:path w="6223295" h="4667471">
                <a:moveTo>
                  <a:pt x="0" y="0"/>
                </a:moveTo>
                <a:lnTo>
                  <a:pt x="6223295" y="0"/>
                </a:lnTo>
                <a:lnTo>
                  <a:pt x="6223295" y="4667471"/>
                </a:lnTo>
                <a:lnTo>
                  <a:pt x="0" y="466747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0767" y="317932"/>
            <a:ext cx="4802311" cy="9530972"/>
          </a:xfrm>
          <a:custGeom>
            <a:avLst/>
            <a:gdLst/>
            <a:ahLst/>
            <a:cxnLst/>
            <a:rect l="l" t="t" r="r" b="b"/>
            <a:pathLst>
              <a:path w="4802311" h="9530972">
                <a:moveTo>
                  <a:pt x="0" y="0"/>
                </a:moveTo>
                <a:lnTo>
                  <a:pt x="4802311" y="0"/>
                </a:lnTo>
                <a:lnTo>
                  <a:pt x="4802311" y="9530972"/>
                </a:lnTo>
                <a:lnTo>
                  <a:pt x="0" y="953097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 t="-3095" b="-887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234579" y="317932"/>
            <a:ext cx="4715730" cy="9651136"/>
          </a:xfrm>
          <a:custGeom>
            <a:avLst/>
            <a:gdLst/>
            <a:ahLst/>
            <a:cxnLst/>
            <a:rect l="l" t="t" r="r" b="b"/>
            <a:pathLst>
              <a:path w="4715730" h="9651136">
                <a:moveTo>
                  <a:pt x="0" y="0"/>
                </a:moveTo>
                <a:lnTo>
                  <a:pt x="4715730" y="0"/>
                </a:lnTo>
                <a:lnTo>
                  <a:pt x="4715730" y="9651136"/>
                </a:lnTo>
                <a:lnTo>
                  <a:pt x="0" y="965113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 t="-2060" b="-6521"/>
            </a:stretch>
          </a:blipFill>
        </p:spPr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rcRect l="4673"/>
          <a:stretch>
            <a:fillRect/>
          </a:stretch>
        </p:blipFill>
        <p:spPr>
          <a:xfrm>
            <a:off x="6937607" y="1028700"/>
            <a:ext cx="4412786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5400" y="8229600"/>
            <a:ext cx="16230600" cy="2466523"/>
          </a:xfrm>
          <a:custGeom>
            <a:avLst/>
            <a:gdLst/>
            <a:ahLst/>
            <a:cxnLst/>
            <a:rect l="l" t="t" r="r" b="b"/>
            <a:pathLst>
              <a:path w="16230600" h="2466523">
                <a:moveTo>
                  <a:pt x="0" y="0"/>
                </a:moveTo>
                <a:lnTo>
                  <a:pt x="16230600" y="0"/>
                </a:lnTo>
                <a:lnTo>
                  <a:pt x="16230600" y="2466523"/>
                </a:lnTo>
                <a:lnTo>
                  <a:pt x="0" y="246652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1947708" y="595775"/>
            <a:ext cx="4219779" cy="7501829"/>
          </a:xfrm>
          <a:prstGeom prst="rect">
            <a:avLst/>
          </a:prstGeom>
        </p:spPr>
      </p:pic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9"/>
              </p:ext>
            </p:extLst>
          </p:nvPr>
        </p:nvPicPr>
        <p:blipFill>
          <a:blip r:embed="rId10" cstate="print"/>
          <a:srcRect l="1709" r="1709"/>
          <a:stretch>
            <a:fillRect/>
          </a:stretch>
        </p:blipFill>
        <p:spPr>
          <a:xfrm>
            <a:off x="7252425" y="595775"/>
            <a:ext cx="4075486" cy="7501829"/>
          </a:xfrm>
          <a:prstGeom prst="rect">
            <a:avLst/>
          </a:prstGeom>
        </p:spPr>
      </p:pic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="" xmlns:p14="http://schemas.microsoft.com/office/powerpoint/2010/main" r:embed="rId12"/>
              </p:ext>
            </p:extLst>
          </p:nvPr>
        </p:nvPicPr>
        <p:blipFill>
          <a:blip r:embed="rId13" cstate="print"/>
          <a:srcRect/>
          <a:stretch>
            <a:fillRect/>
          </a:stretch>
        </p:blipFill>
        <p:spPr>
          <a:xfrm>
            <a:off x="12923640" y="727771"/>
            <a:ext cx="4071284" cy="7237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0">
                <p:cTn id="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0">
                <p:cTn id="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3299" y="-818860"/>
            <a:ext cx="1701877" cy="4125764"/>
          </a:xfrm>
          <a:custGeom>
            <a:avLst/>
            <a:gdLst/>
            <a:ahLst/>
            <a:cxnLst/>
            <a:rect l="l" t="t" r="r" b="b"/>
            <a:pathLst>
              <a:path w="1701877" h="4125764">
                <a:moveTo>
                  <a:pt x="0" y="0"/>
                </a:moveTo>
                <a:lnTo>
                  <a:pt x="1701877" y="0"/>
                </a:lnTo>
                <a:lnTo>
                  <a:pt x="1701877" y="4125764"/>
                </a:lnTo>
                <a:lnTo>
                  <a:pt x="0" y="41257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397028" y="5143500"/>
            <a:ext cx="7220271" cy="4810505"/>
          </a:xfrm>
          <a:custGeom>
            <a:avLst/>
            <a:gdLst/>
            <a:ahLst/>
            <a:cxnLst/>
            <a:rect l="l" t="t" r="r" b="b"/>
            <a:pathLst>
              <a:path w="7220271" h="4810505">
                <a:moveTo>
                  <a:pt x="0" y="0"/>
                </a:moveTo>
                <a:lnTo>
                  <a:pt x="7220271" y="0"/>
                </a:lnTo>
                <a:lnTo>
                  <a:pt x="7220271" y="4810505"/>
                </a:lnTo>
                <a:lnTo>
                  <a:pt x="0" y="481050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351370" y="5143500"/>
            <a:ext cx="6907930" cy="4602409"/>
          </a:xfrm>
          <a:custGeom>
            <a:avLst/>
            <a:gdLst/>
            <a:ahLst/>
            <a:cxnLst/>
            <a:rect l="l" t="t" r="r" b="b"/>
            <a:pathLst>
              <a:path w="6907930" h="4602409">
                <a:moveTo>
                  <a:pt x="0" y="0"/>
                </a:moveTo>
                <a:lnTo>
                  <a:pt x="6907930" y="0"/>
                </a:lnTo>
                <a:lnTo>
                  <a:pt x="6907930" y="4602409"/>
                </a:lnTo>
                <a:lnTo>
                  <a:pt x="0" y="460240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414832" y="1400916"/>
            <a:ext cx="6404934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</a:pPr>
            <a:r>
              <a:rPr lang="en-US" sz="6200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Підвищення кваліфікації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20208" y="2920217"/>
            <a:ext cx="16394181" cy="2065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68"/>
              </a:lnSpc>
              <a:spcBef>
                <a:spcPct val="0"/>
              </a:spcBef>
            </a:pPr>
            <a:r>
              <a:rPr lang="en-US" sz="5834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28-29.10.24 - взяла участь у стратегічний сесії "Проєкт "Віднова", яку проводив Благодійний фонд "Стабілізейшн Суппорт Сервісез"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53831" y="4430526"/>
            <a:ext cx="3863500" cy="5422456"/>
          </a:xfrm>
          <a:custGeom>
            <a:avLst/>
            <a:gdLst/>
            <a:ahLst/>
            <a:cxnLst/>
            <a:rect l="l" t="t" r="r" b="b"/>
            <a:pathLst>
              <a:path w="3863500" h="5422456">
                <a:moveTo>
                  <a:pt x="0" y="0"/>
                </a:moveTo>
                <a:lnTo>
                  <a:pt x="3863500" y="0"/>
                </a:lnTo>
                <a:lnTo>
                  <a:pt x="3863500" y="5422456"/>
                </a:lnTo>
                <a:lnTo>
                  <a:pt x="0" y="542245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722772" y="4430526"/>
            <a:ext cx="7930466" cy="5422456"/>
          </a:xfrm>
          <a:custGeom>
            <a:avLst/>
            <a:gdLst/>
            <a:ahLst/>
            <a:cxnLst/>
            <a:rect l="l" t="t" r="r" b="b"/>
            <a:pathLst>
              <a:path w="7930466" h="5422456">
                <a:moveTo>
                  <a:pt x="0" y="0"/>
                </a:moveTo>
                <a:lnTo>
                  <a:pt x="7930466" y="0"/>
                </a:lnTo>
                <a:lnTo>
                  <a:pt x="7930466" y="5422456"/>
                </a:lnTo>
                <a:lnTo>
                  <a:pt x="0" y="542245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396302" y="4430526"/>
            <a:ext cx="4113138" cy="5567700"/>
          </a:xfrm>
          <a:custGeom>
            <a:avLst/>
            <a:gdLst/>
            <a:ahLst/>
            <a:cxnLst/>
            <a:rect l="l" t="t" r="r" b="b"/>
            <a:pathLst>
              <a:path w="4113138" h="5567700">
                <a:moveTo>
                  <a:pt x="0" y="0"/>
                </a:moveTo>
                <a:lnTo>
                  <a:pt x="4113138" y="0"/>
                </a:lnTo>
                <a:lnTo>
                  <a:pt x="4113138" y="5567699"/>
                </a:lnTo>
                <a:lnTo>
                  <a:pt x="0" y="556769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996984"/>
            <a:ext cx="16310599" cy="3433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66"/>
              </a:lnSpc>
            </a:pPr>
            <a:r>
              <a:rPr lang="en-US" sz="4833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Прослухала </a:t>
            </a:r>
            <a:r>
              <a:rPr lang="en-US" sz="4833" u="sng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онлайн семінари та курси:</a:t>
            </a:r>
          </a:p>
          <a:p>
            <a:pPr algn="ctr">
              <a:lnSpc>
                <a:spcPts val="6766"/>
              </a:lnSpc>
            </a:pPr>
            <a:r>
              <a:rPr lang="en-US" sz="4833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"Бібліотека нового покоління: інноваційні форми роботи"</a:t>
            </a:r>
          </a:p>
          <a:p>
            <a:pPr algn="ctr">
              <a:lnSpc>
                <a:spcPts val="6766"/>
              </a:lnSpc>
            </a:pPr>
            <a:r>
              <a:rPr lang="en-US" sz="4833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"Точка турботи: онлайн-курс про психологічну допомогу командам та бізнесам"</a:t>
            </a:r>
          </a:p>
          <a:p>
            <a:pPr algn="ctr">
              <a:lnSpc>
                <a:spcPts val="6766"/>
              </a:lnSpc>
            </a:pPr>
            <a:r>
              <a:rPr lang="en-US" sz="4833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"Перша психологічна допомога"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3299" y="-818860"/>
            <a:ext cx="1701877" cy="4125764"/>
          </a:xfrm>
          <a:custGeom>
            <a:avLst/>
            <a:gdLst/>
            <a:ahLst/>
            <a:cxnLst/>
            <a:rect l="l" t="t" r="r" b="b"/>
            <a:pathLst>
              <a:path w="1701877" h="4125764">
                <a:moveTo>
                  <a:pt x="0" y="0"/>
                </a:moveTo>
                <a:lnTo>
                  <a:pt x="1701877" y="0"/>
                </a:lnTo>
                <a:lnTo>
                  <a:pt x="1701877" y="4125764"/>
                </a:lnTo>
                <a:lnTo>
                  <a:pt x="0" y="41257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10648" y="7466142"/>
            <a:ext cx="3442536" cy="2435595"/>
          </a:xfrm>
          <a:custGeom>
            <a:avLst/>
            <a:gdLst/>
            <a:ahLst/>
            <a:cxnLst/>
            <a:rect l="l" t="t" r="r" b="b"/>
            <a:pathLst>
              <a:path w="3442536" h="2435595">
                <a:moveTo>
                  <a:pt x="0" y="0"/>
                </a:moveTo>
                <a:lnTo>
                  <a:pt x="3442537" y="0"/>
                </a:lnTo>
                <a:lnTo>
                  <a:pt x="3442537" y="2435595"/>
                </a:lnTo>
                <a:lnTo>
                  <a:pt x="0" y="243559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952367" y="5637552"/>
            <a:ext cx="3382767" cy="4357832"/>
          </a:xfrm>
          <a:custGeom>
            <a:avLst/>
            <a:gdLst/>
            <a:ahLst/>
            <a:cxnLst/>
            <a:rect l="l" t="t" r="r" b="b"/>
            <a:pathLst>
              <a:path w="3382767" h="4357832">
                <a:moveTo>
                  <a:pt x="0" y="0"/>
                </a:moveTo>
                <a:lnTo>
                  <a:pt x="3382767" y="0"/>
                </a:lnTo>
                <a:lnTo>
                  <a:pt x="3382767" y="4357831"/>
                </a:lnTo>
                <a:lnTo>
                  <a:pt x="0" y="435783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205349" y="5143500"/>
            <a:ext cx="2658665" cy="4758237"/>
          </a:xfrm>
          <a:custGeom>
            <a:avLst/>
            <a:gdLst/>
            <a:ahLst/>
            <a:cxnLst/>
            <a:rect l="l" t="t" r="r" b="b"/>
            <a:pathLst>
              <a:path w="2658665" h="4758237">
                <a:moveTo>
                  <a:pt x="0" y="0"/>
                </a:moveTo>
                <a:lnTo>
                  <a:pt x="2658665" y="0"/>
                </a:lnTo>
                <a:lnTo>
                  <a:pt x="2658665" y="4758237"/>
                </a:lnTo>
                <a:lnTo>
                  <a:pt x="0" y="475823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660169" y="5786496"/>
            <a:ext cx="5785213" cy="4059942"/>
          </a:xfrm>
          <a:custGeom>
            <a:avLst/>
            <a:gdLst/>
            <a:ahLst/>
            <a:cxnLst/>
            <a:rect l="l" t="t" r="r" b="b"/>
            <a:pathLst>
              <a:path w="5785213" h="4059942">
                <a:moveTo>
                  <a:pt x="0" y="0"/>
                </a:moveTo>
                <a:lnTo>
                  <a:pt x="5785213" y="0"/>
                </a:lnTo>
                <a:lnTo>
                  <a:pt x="5785213" y="4059943"/>
                </a:lnTo>
                <a:lnTo>
                  <a:pt x="0" y="405994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 t="-407" b="-40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84750" y="4519770"/>
            <a:ext cx="3580852" cy="2533453"/>
          </a:xfrm>
          <a:custGeom>
            <a:avLst/>
            <a:gdLst/>
            <a:ahLst/>
            <a:cxnLst/>
            <a:rect l="l" t="t" r="r" b="b"/>
            <a:pathLst>
              <a:path w="3580852" h="2533453">
                <a:moveTo>
                  <a:pt x="0" y="0"/>
                </a:moveTo>
                <a:lnTo>
                  <a:pt x="3580852" y="0"/>
                </a:lnTo>
                <a:lnTo>
                  <a:pt x="3580852" y="2533453"/>
                </a:lnTo>
                <a:lnTo>
                  <a:pt x="0" y="253345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238816" y="719318"/>
            <a:ext cx="6404934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9"/>
              </a:lnSpc>
            </a:pPr>
            <a:r>
              <a:rPr lang="en-US" sz="6199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Нововведення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339912" y="1879350"/>
            <a:ext cx="14202742" cy="3564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41"/>
              </a:lnSpc>
            </a:pPr>
            <a:r>
              <a:rPr lang="en-US" sz="5029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Використано </a:t>
            </a:r>
            <a:r>
              <a:rPr lang="en-US" sz="5029" u="sng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інтерактивні платформи</a:t>
            </a:r>
            <a:r>
              <a:rPr lang="en-US" sz="5029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 під час проведення заходів: </a:t>
            </a:r>
            <a:r>
              <a:rPr lang="en-US" sz="5029" u="sng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Kahoot</a:t>
            </a:r>
            <a:r>
              <a:rPr lang="en-US" sz="5029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, </a:t>
            </a:r>
            <a:r>
              <a:rPr lang="en-US" sz="5029" u="sng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Padlet</a:t>
            </a:r>
          </a:p>
          <a:p>
            <a:pPr algn="ctr">
              <a:lnSpc>
                <a:spcPts val="7041"/>
              </a:lnSpc>
            </a:pPr>
            <a:r>
              <a:rPr lang="en-US" sz="5029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Робота з фондом: розроблено </a:t>
            </a:r>
            <a:r>
              <a:rPr lang="en-US" sz="5029" u="sng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жанрові роздільники </a:t>
            </a:r>
            <a:r>
              <a:rPr lang="en-US" sz="5029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в</a:t>
            </a:r>
          </a:p>
          <a:p>
            <a:pPr algn="ctr">
              <a:lnSpc>
                <a:spcPts val="7041"/>
              </a:lnSpc>
              <a:spcBef>
                <a:spcPct val="0"/>
              </a:spcBef>
            </a:pPr>
            <a:r>
              <a:rPr lang="en-US" sz="5029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 онлайн-інструменті </a:t>
            </a:r>
            <a:r>
              <a:rPr lang="en-US" sz="5029" u="sng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Canva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928552"/>
            <a:ext cx="1701877" cy="4125764"/>
          </a:xfrm>
          <a:custGeom>
            <a:avLst/>
            <a:gdLst/>
            <a:ahLst/>
            <a:cxnLst/>
            <a:rect l="l" t="t" r="r" b="b"/>
            <a:pathLst>
              <a:path w="1701877" h="4125764">
                <a:moveTo>
                  <a:pt x="0" y="0"/>
                </a:moveTo>
                <a:lnTo>
                  <a:pt x="1701877" y="0"/>
                </a:lnTo>
                <a:lnTo>
                  <a:pt x="1701877" y="4125763"/>
                </a:lnTo>
                <a:lnTo>
                  <a:pt x="0" y="412576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87601" y="6957972"/>
            <a:ext cx="3418195" cy="3014227"/>
          </a:xfrm>
          <a:custGeom>
            <a:avLst/>
            <a:gdLst/>
            <a:ahLst/>
            <a:cxnLst/>
            <a:rect l="l" t="t" r="r" b="b"/>
            <a:pathLst>
              <a:path w="3418195" h="3014227">
                <a:moveTo>
                  <a:pt x="0" y="0"/>
                </a:moveTo>
                <a:lnTo>
                  <a:pt x="3418195" y="0"/>
                </a:lnTo>
                <a:lnTo>
                  <a:pt x="3418195" y="3014227"/>
                </a:lnTo>
                <a:lnTo>
                  <a:pt x="0" y="301422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738245" y="6918639"/>
            <a:ext cx="3519281" cy="3053560"/>
          </a:xfrm>
          <a:custGeom>
            <a:avLst/>
            <a:gdLst/>
            <a:ahLst/>
            <a:cxnLst/>
            <a:rect l="l" t="t" r="r" b="b"/>
            <a:pathLst>
              <a:path w="3519281" h="3053560">
                <a:moveTo>
                  <a:pt x="0" y="0"/>
                </a:moveTo>
                <a:lnTo>
                  <a:pt x="3519281" y="0"/>
                </a:lnTo>
                <a:lnTo>
                  <a:pt x="3519281" y="3053560"/>
                </a:lnTo>
                <a:lnTo>
                  <a:pt x="0" y="305356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061094" y="2453181"/>
            <a:ext cx="15054151" cy="4317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17"/>
              </a:lnSpc>
            </a:pPr>
            <a:r>
              <a:rPr lang="en-US" sz="6199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Проведено заходи, що стосуються</a:t>
            </a:r>
          </a:p>
          <a:p>
            <a:pPr algn="ctr">
              <a:lnSpc>
                <a:spcPts val="8617"/>
              </a:lnSpc>
            </a:pPr>
            <a:r>
              <a:rPr lang="en-US" sz="6199" b="1">
                <a:solidFill>
                  <a:srgbClr val="000000"/>
                </a:solidFill>
                <a:latin typeface="Crimson Pro Bold"/>
                <a:ea typeface="Crimson Pro Bold"/>
                <a:cs typeface="Crimson Pro Bold"/>
                <a:sym typeface="Crimson Pro Bold"/>
              </a:rPr>
              <a:t>літературного</a:t>
            </a:r>
            <a:r>
              <a:rPr lang="en-US" sz="6199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,</a:t>
            </a:r>
          </a:p>
          <a:p>
            <a:pPr algn="ctr">
              <a:lnSpc>
                <a:spcPts val="8617"/>
              </a:lnSpc>
            </a:pPr>
            <a:r>
              <a:rPr lang="en-US" sz="6199" b="1">
                <a:solidFill>
                  <a:srgbClr val="000000"/>
                </a:solidFill>
                <a:latin typeface="Crimson Pro Bold"/>
                <a:ea typeface="Crimson Pro Bold"/>
                <a:cs typeface="Crimson Pro Bold"/>
                <a:sym typeface="Crimson Pro Bold"/>
              </a:rPr>
              <a:t>патріотичного</a:t>
            </a:r>
            <a:r>
              <a:rPr lang="en-US" sz="6199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 та</a:t>
            </a:r>
          </a:p>
          <a:p>
            <a:pPr algn="ctr">
              <a:lnSpc>
                <a:spcPts val="8617"/>
              </a:lnSpc>
            </a:pPr>
            <a:r>
              <a:rPr lang="en-US" sz="6199" b="1">
                <a:solidFill>
                  <a:srgbClr val="000000"/>
                </a:solidFill>
                <a:latin typeface="Crimson Pro Bold"/>
                <a:ea typeface="Crimson Pro Bold"/>
                <a:cs typeface="Crimson Pro Bold"/>
                <a:sym typeface="Crimson Pro Bold"/>
              </a:rPr>
              <a:t>морально</a:t>
            </a:r>
            <a:r>
              <a:rPr lang="en-US" sz="6199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-</a:t>
            </a:r>
            <a:r>
              <a:rPr lang="en-US" sz="6199" b="1">
                <a:solidFill>
                  <a:srgbClr val="000000"/>
                </a:solidFill>
                <a:latin typeface="Crimson Pro Bold"/>
                <a:ea typeface="Crimson Pro Bold"/>
                <a:cs typeface="Crimson Pro Bold"/>
                <a:sym typeface="Crimson Pro Bold"/>
              </a:rPr>
              <a:t>правового</a:t>
            </a:r>
            <a:r>
              <a:rPr lang="en-US" sz="6199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lang="en-US" sz="6199" b="1">
                <a:solidFill>
                  <a:srgbClr val="000000"/>
                </a:solidFill>
                <a:latin typeface="Crimson Pro Bold"/>
                <a:ea typeface="Crimson Pro Bold"/>
                <a:cs typeface="Crimson Pro Bold"/>
                <a:sym typeface="Crimson Pro Bold"/>
              </a:rPr>
              <a:t>виховання</a:t>
            </a:r>
            <a:r>
              <a:rPr lang="en-US" sz="6199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063515" y="746345"/>
            <a:ext cx="13049309" cy="1830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97"/>
              </a:lnSpc>
            </a:pPr>
            <a:r>
              <a:rPr lang="en-US" sz="10426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Проведення заходів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3299" y="-818860"/>
            <a:ext cx="1701877" cy="4125764"/>
          </a:xfrm>
          <a:custGeom>
            <a:avLst/>
            <a:gdLst/>
            <a:ahLst/>
            <a:cxnLst/>
            <a:rect l="l" t="t" r="r" b="b"/>
            <a:pathLst>
              <a:path w="1701877" h="4125764">
                <a:moveTo>
                  <a:pt x="0" y="0"/>
                </a:moveTo>
                <a:lnTo>
                  <a:pt x="1701877" y="0"/>
                </a:lnTo>
                <a:lnTo>
                  <a:pt x="1701877" y="4125764"/>
                </a:lnTo>
                <a:lnTo>
                  <a:pt x="0" y="41257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315200" y="5905500"/>
            <a:ext cx="4015497" cy="3893359"/>
          </a:xfrm>
          <a:custGeom>
            <a:avLst/>
            <a:gdLst/>
            <a:ahLst/>
            <a:cxnLst/>
            <a:rect l="l" t="t" r="r" b="b"/>
            <a:pathLst>
              <a:path w="4015497" h="3893359">
                <a:moveTo>
                  <a:pt x="0" y="0"/>
                </a:moveTo>
                <a:lnTo>
                  <a:pt x="4015497" y="0"/>
                </a:lnTo>
                <a:lnTo>
                  <a:pt x="4015497" y="3893359"/>
                </a:lnTo>
                <a:lnTo>
                  <a:pt x="0" y="389335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657600" y="1181100"/>
            <a:ext cx="11664252" cy="4770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15"/>
              </a:lnSpc>
            </a:pPr>
            <a:r>
              <a:rPr lang="uk-UA" sz="4000" b="1" dirty="0" smtClean="0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Коломийська міська публічна бібліотека</a:t>
            </a:r>
          </a:p>
          <a:p>
            <a:pPr algn="ctr">
              <a:lnSpc>
                <a:spcPts val="6215"/>
              </a:lnSpc>
            </a:pPr>
            <a:endParaRPr lang="uk-UA" sz="5919" b="1" dirty="0" smtClean="0">
              <a:solidFill>
                <a:srgbClr val="000000"/>
              </a:solidFill>
              <a:latin typeface="Sugo Classic"/>
              <a:ea typeface="Sugo Classic"/>
              <a:cs typeface="Sugo Classic"/>
              <a:sym typeface="Sugo Classic"/>
            </a:endParaRPr>
          </a:p>
          <a:p>
            <a:pPr algn="ctr">
              <a:lnSpc>
                <a:spcPts val="6215"/>
              </a:lnSpc>
            </a:pPr>
            <a:r>
              <a:rPr lang="en-US" sz="5919" b="1" dirty="0" err="1" smtClean="0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План</a:t>
            </a:r>
            <a:r>
              <a:rPr lang="en-US" sz="5919" b="1" dirty="0" smtClean="0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 </a:t>
            </a:r>
            <a:r>
              <a:rPr lang="en-US" sz="5919" b="1" dirty="0" err="1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на</a:t>
            </a:r>
            <a:r>
              <a:rPr lang="en-US" sz="5919" b="1" dirty="0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 2025 </a:t>
            </a:r>
            <a:r>
              <a:rPr lang="en-US" sz="5919" b="1" dirty="0" err="1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рік</a:t>
            </a:r>
            <a:endParaRPr lang="en-US" sz="5919" b="1" dirty="0">
              <a:solidFill>
                <a:srgbClr val="000000"/>
              </a:solidFill>
              <a:latin typeface="Sugo Classic"/>
              <a:ea typeface="Sugo Classic"/>
              <a:cs typeface="Sugo Classic"/>
              <a:sym typeface="Sugo Classic"/>
            </a:endParaRPr>
          </a:p>
          <a:p>
            <a:pPr algn="ctr">
              <a:lnSpc>
                <a:spcPts val="6215"/>
              </a:lnSpc>
            </a:pPr>
            <a:r>
              <a:rPr lang="uk-UA" sz="5919" b="1" dirty="0" err="1" smtClean="0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б</a:t>
            </a:r>
            <a:r>
              <a:rPr lang="en-US" sz="5919" b="1" dirty="0" err="1" smtClean="0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ібліотекарки</a:t>
            </a:r>
            <a:r>
              <a:rPr lang="en-US" sz="5919" b="1" dirty="0" smtClean="0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 </a:t>
            </a:r>
            <a:r>
              <a:rPr lang="en-US" sz="5919" b="1" dirty="0" err="1" smtClean="0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абонементу</a:t>
            </a:r>
            <a:endParaRPr lang="en-US" sz="5919" b="1" dirty="0">
              <a:solidFill>
                <a:srgbClr val="000000"/>
              </a:solidFill>
              <a:latin typeface="Sugo Classic"/>
              <a:ea typeface="Sugo Classic"/>
              <a:cs typeface="Sugo Classic"/>
              <a:sym typeface="Sugo Classic"/>
            </a:endParaRPr>
          </a:p>
          <a:p>
            <a:pPr algn="ctr">
              <a:lnSpc>
                <a:spcPts val="6215"/>
              </a:lnSpc>
            </a:pPr>
            <a:r>
              <a:rPr lang="en-US" sz="5919" b="1" dirty="0" err="1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Баняс</a:t>
            </a:r>
            <a:r>
              <a:rPr lang="en-US" sz="5919" b="1" dirty="0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 </a:t>
            </a:r>
            <a:r>
              <a:rPr lang="en-US" sz="5919" b="1" dirty="0" err="1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Стефанії</a:t>
            </a:r>
            <a:endParaRPr lang="en-US" sz="5919" b="1" dirty="0">
              <a:solidFill>
                <a:srgbClr val="000000"/>
              </a:solidFill>
              <a:latin typeface="Sugo Classic"/>
              <a:ea typeface="Sugo Classic"/>
              <a:cs typeface="Sugo Classic"/>
              <a:sym typeface="Sugo Classic"/>
            </a:endParaRPr>
          </a:p>
          <a:p>
            <a:pPr algn="ctr">
              <a:lnSpc>
                <a:spcPts val="6215"/>
              </a:lnSpc>
              <a:spcBef>
                <a:spcPct val="0"/>
              </a:spcBef>
            </a:pP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3299" y="-818860"/>
            <a:ext cx="1701877" cy="4125764"/>
          </a:xfrm>
          <a:custGeom>
            <a:avLst/>
            <a:gdLst/>
            <a:ahLst/>
            <a:cxnLst/>
            <a:rect l="l" t="t" r="r" b="b"/>
            <a:pathLst>
              <a:path w="1701877" h="4125764">
                <a:moveTo>
                  <a:pt x="0" y="0"/>
                </a:moveTo>
                <a:lnTo>
                  <a:pt x="1701877" y="0"/>
                </a:lnTo>
                <a:lnTo>
                  <a:pt x="1701877" y="4125764"/>
                </a:lnTo>
                <a:lnTo>
                  <a:pt x="0" y="41257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171628" y="1057275"/>
            <a:ext cx="12605686" cy="7556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02"/>
              </a:lnSpc>
            </a:pPr>
            <a:r>
              <a:rPr lang="en-US" sz="5621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У 2025 році заплановано використовувати такі </a:t>
            </a:r>
            <a:r>
              <a:rPr lang="en-US" sz="5621" u="sng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форми соціокультурної діяльності</a:t>
            </a:r>
            <a:r>
              <a:rPr lang="en-US" sz="5621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:</a:t>
            </a:r>
          </a:p>
          <a:p>
            <a:pPr marL="1213639" lvl="1" indent="-606819" algn="ctr">
              <a:lnSpc>
                <a:spcPts val="5902"/>
              </a:lnSpc>
              <a:buFont typeface="Arial"/>
              <a:buChar char="•"/>
            </a:pPr>
            <a:r>
              <a:rPr lang="en-US" sz="5621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екологічні квести (до Всесвітнього Дня Землі)</a:t>
            </a:r>
          </a:p>
          <a:p>
            <a:pPr marL="1213639" lvl="1" indent="-606819" algn="ctr">
              <a:lnSpc>
                <a:spcPts val="5902"/>
              </a:lnSpc>
              <a:buFont typeface="Arial"/>
              <a:buChar char="•"/>
            </a:pPr>
            <a:r>
              <a:rPr lang="en-US" sz="5621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інтерактивні квізи (тематичні, впродовж року)</a:t>
            </a:r>
          </a:p>
          <a:p>
            <a:pPr marL="1213639" lvl="1" indent="-606819" algn="ctr">
              <a:lnSpc>
                <a:spcPts val="5902"/>
              </a:lnSpc>
              <a:buFont typeface="Arial"/>
              <a:buChar char="•"/>
            </a:pPr>
            <a:r>
              <a:rPr lang="en-US" sz="5621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мовознавчі турніри (до Міжнародного дня грамотності)</a:t>
            </a:r>
          </a:p>
          <a:p>
            <a:pPr marL="1213639" lvl="1" indent="-606819" algn="ctr">
              <a:lnSpc>
                <a:spcPts val="5902"/>
              </a:lnSpc>
              <a:buFont typeface="Arial"/>
              <a:buChar char="•"/>
            </a:pPr>
            <a:r>
              <a:rPr lang="en-US" sz="5621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майстер-класи (тематичні, впродовж року)</a:t>
            </a:r>
          </a:p>
          <a:p>
            <a:pPr marL="1213639" lvl="1" indent="-606819" algn="ctr">
              <a:lnSpc>
                <a:spcPts val="5902"/>
              </a:lnSpc>
              <a:buFont typeface="Arial"/>
              <a:buChar char="•"/>
            </a:pPr>
            <a:r>
              <a:rPr lang="en-US" sz="5621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патріотичні квізи (до Міжнародного дня рідної мови)</a:t>
            </a:r>
          </a:p>
          <a:p>
            <a:pPr marL="1213639" lvl="1" indent="-606819" algn="ctr">
              <a:lnSpc>
                <a:spcPts val="5902"/>
              </a:lnSpc>
              <a:buFont typeface="Arial"/>
              <a:buChar char="•"/>
            </a:pPr>
            <a:r>
              <a:rPr lang="en-US" sz="5621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бібліокешинг та ін.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3299" y="-818860"/>
            <a:ext cx="1701877" cy="4125764"/>
          </a:xfrm>
          <a:custGeom>
            <a:avLst/>
            <a:gdLst/>
            <a:ahLst/>
            <a:cxnLst/>
            <a:rect l="l" t="t" r="r" b="b"/>
            <a:pathLst>
              <a:path w="1701877" h="4125764">
                <a:moveTo>
                  <a:pt x="0" y="0"/>
                </a:moveTo>
                <a:lnTo>
                  <a:pt x="1701877" y="0"/>
                </a:lnTo>
                <a:lnTo>
                  <a:pt x="1701877" y="4125764"/>
                </a:lnTo>
                <a:lnTo>
                  <a:pt x="0" y="41257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876315" y="631961"/>
            <a:ext cx="11777729" cy="700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5800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Заходи, що стосуються тем </a:t>
            </a:r>
            <a:r>
              <a:rPr lang="en-US" sz="5800" u="sng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ментального</a:t>
            </a:r>
            <a:r>
              <a:rPr lang="en-US" sz="5800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 здоров'я: </a:t>
            </a:r>
          </a:p>
          <a:p>
            <a:pPr algn="ctr">
              <a:lnSpc>
                <a:spcPts val="6090"/>
              </a:lnSpc>
            </a:pPr>
            <a:r>
              <a:rPr lang="en-US" sz="5800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перегляди фільмів, групові дискусії, створення анонімних опитувальників.</a:t>
            </a:r>
          </a:p>
          <a:p>
            <a:pPr algn="ctr">
              <a:lnSpc>
                <a:spcPts val="6090"/>
              </a:lnSpc>
            </a:pPr>
            <a:r>
              <a:rPr lang="en-US" sz="5800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та </a:t>
            </a:r>
            <a:r>
              <a:rPr lang="en-US" sz="5800" u="sng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патріотичного</a:t>
            </a:r>
            <a:r>
              <a:rPr lang="en-US" sz="5800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 виховання:</a:t>
            </a:r>
          </a:p>
          <a:p>
            <a:pPr algn="ctr">
              <a:lnSpc>
                <a:spcPts val="6090"/>
              </a:lnSpc>
            </a:pPr>
            <a:r>
              <a:rPr lang="en-US" sz="5800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флешмоби, історичні мандрівки, акції,</a:t>
            </a:r>
          </a:p>
          <a:p>
            <a:pPr algn="ctr">
              <a:lnSpc>
                <a:spcPts val="6090"/>
              </a:lnSpc>
            </a:pPr>
            <a:r>
              <a:rPr lang="en-US" sz="5800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ретро-погляди</a:t>
            </a:r>
          </a:p>
          <a:p>
            <a:pPr algn="ctr">
              <a:lnSpc>
                <a:spcPts val="6090"/>
              </a:lnSpc>
            </a:pPr>
            <a:endParaRPr/>
          </a:p>
          <a:p>
            <a:pPr algn="ctr">
              <a:lnSpc>
                <a:spcPts val="6090"/>
              </a:lnSpc>
              <a:spcBef>
                <a:spcPct val="0"/>
              </a:spcBef>
            </a:pPr>
            <a:endParaRPr/>
          </a:p>
        </p:txBody>
      </p:sp>
      <p:sp>
        <p:nvSpPr>
          <p:cNvPr id="5" name="Freeform 5"/>
          <p:cNvSpPr/>
          <p:nvPr/>
        </p:nvSpPr>
        <p:spPr>
          <a:xfrm>
            <a:off x="11249532" y="6107801"/>
            <a:ext cx="3264402" cy="3471933"/>
          </a:xfrm>
          <a:custGeom>
            <a:avLst/>
            <a:gdLst/>
            <a:ahLst/>
            <a:cxnLst/>
            <a:rect l="l" t="t" r="r" b="b"/>
            <a:pathLst>
              <a:path w="3264402" h="3471933">
                <a:moveTo>
                  <a:pt x="0" y="0"/>
                </a:moveTo>
                <a:lnTo>
                  <a:pt x="3264402" y="0"/>
                </a:lnTo>
                <a:lnTo>
                  <a:pt x="3264402" y="3471933"/>
                </a:lnTo>
                <a:lnTo>
                  <a:pt x="0" y="347193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505233" y="6668908"/>
            <a:ext cx="4638767" cy="2910826"/>
          </a:xfrm>
          <a:custGeom>
            <a:avLst/>
            <a:gdLst/>
            <a:ahLst/>
            <a:cxnLst/>
            <a:rect l="l" t="t" r="r" b="b"/>
            <a:pathLst>
              <a:path w="4638767" h="2910826">
                <a:moveTo>
                  <a:pt x="0" y="0"/>
                </a:moveTo>
                <a:lnTo>
                  <a:pt x="4638767" y="0"/>
                </a:lnTo>
                <a:lnTo>
                  <a:pt x="4638767" y="2910826"/>
                </a:lnTo>
                <a:lnTo>
                  <a:pt x="0" y="291082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3299" y="-818860"/>
            <a:ext cx="1701877" cy="4125764"/>
          </a:xfrm>
          <a:custGeom>
            <a:avLst/>
            <a:gdLst/>
            <a:ahLst/>
            <a:cxnLst/>
            <a:rect l="l" t="t" r="r" b="b"/>
            <a:pathLst>
              <a:path w="1701877" h="4125764">
                <a:moveTo>
                  <a:pt x="0" y="0"/>
                </a:moveTo>
                <a:lnTo>
                  <a:pt x="1701877" y="0"/>
                </a:lnTo>
                <a:lnTo>
                  <a:pt x="1701877" y="4125764"/>
                </a:lnTo>
                <a:lnTo>
                  <a:pt x="0" y="41257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6458400"/>
            <a:ext cx="1407749" cy="1583358"/>
          </a:xfrm>
          <a:custGeom>
            <a:avLst/>
            <a:gdLst/>
            <a:ahLst/>
            <a:cxnLst/>
            <a:rect l="l" t="t" r="r" b="b"/>
            <a:pathLst>
              <a:path w="1407749" h="1583358">
                <a:moveTo>
                  <a:pt x="0" y="0"/>
                </a:moveTo>
                <a:lnTo>
                  <a:pt x="1407749" y="0"/>
                </a:lnTo>
                <a:lnTo>
                  <a:pt x="1407749" y="1583357"/>
                </a:lnTo>
                <a:lnTo>
                  <a:pt x="0" y="158335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620477" y="817209"/>
            <a:ext cx="11889979" cy="175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83"/>
              </a:lnSpc>
            </a:pPr>
            <a:r>
              <a:rPr lang="en-US" sz="6364" u="sng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Обмін досвідом з бібліотеками-філіями міста</a:t>
            </a:r>
          </a:p>
          <a:p>
            <a:pPr algn="ctr">
              <a:lnSpc>
                <a:spcPts val="6683"/>
              </a:lnSpc>
              <a:spcBef>
                <a:spcPct val="0"/>
              </a:spcBef>
            </a:pPr>
            <a:r>
              <a:rPr lang="en-US" sz="6364" u="sng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та сіл громади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93297" y="6496500"/>
            <a:ext cx="14733018" cy="3356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0"/>
              </a:lnSpc>
              <a:spcBef>
                <a:spcPct val="0"/>
              </a:spcBef>
            </a:pPr>
            <a:r>
              <a:rPr lang="en-US" sz="6200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З працівниками дитячої бібліотеки: розповідь Т. Шутько про арт-практики та особливості бібліотерапії (досвід пройденого навчання в межах Всеукраїнської програми ментального здоров'я "Ти як?")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39238" y="4549590"/>
            <a:ext cx="9525" cy="1264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5"/>
              </a:lnSpc>
              <a:spcBef>
                <a:spcPct val="0"/>
              </a:spcBef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2887258" y="2926530"/>
            <a:ext cx="13356417" cy="171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0"/>
              </a:lnSpc>
              <a:spcBef>
                <a:spcPct val="0"/>
              </a:spcBef>
            </a:pPr>
            <a:r>
              <a:rPr lang="en-US" sz="6200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Співпраця з "Університетом третього віку": інтерактивний квіз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93297" y="4511490"/>
            <a:ext cx="14666003" cy="171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9"/>
              </a:lnSpc>
              <a:spcBef>
                <a:spcPct val="0"/>
              </a:spcBef>
            </a:pPr>
            <a:r>
              <a:rPr lang="en-US" sz="6199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Етнографічний захід до Дня української хустки в дорослій бібліотеці</a:t>
            </a:r>
          </a:p>
        </p:txBody>
      </p:sp>
      <p:sp>
        <p:nvSpPr>
          <p:cNvPr id="10" name="Freeform 10"/>
          <p:cNvSpPr/>
          <p:nvPr/>
        </p:nvSpPr>
        <p:spPr>
          <a:xfrm>
            <a:off x="1889423" y="4471787"/>
            <a:ext cx="1407749" cy="1583358"/>
          </a:xfrm>
          <a:custGeom>
            <a:avLst/>
            <a:gdLst/>
            <a:ahLst/>
            <a:cxnLst/>
            <a:rect l="l" t="t" r="r" b="b"/>
            <a:pathLst>
              <a:path w="1407749" h="1583358">
                <a:moveTo>
                  <a:pt x="0" y="0"/>
                </a:moveTo>
                <a:lnTo>
                  <a:pt x="1407749" y="0"/>
                </a:lnTo>
                <a:lnTo>
                  <a:pt x="1407749" y="1583358"/>
                </a:lnTo>
                <a:lnTo>
                  <a:pt x="0" y="158335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436449" y="2888430"/>
            <a:ext cx="1407749" cy="1583358"/>
          </a:xfrm>
          <a:custGeom>
            <a:avLst/>
            <a:gdLst/>
            <a:ahLst/>
            <a:cxnLst/>
            <a:rect l="l" t="t" r="r" b="b"/>
            <a:pathLst>
              <a:path w="1407749" h="1583358">
                <a:moveTo>
                  <a:pt x="0" y="0"/>
                </a:moveTo>
                <a:lnTo>
                  <a:pt x="1407749" y="0"/>
                </a:lnTo>
                <a:lnTo>
                  <a:pt x="1407749" y="1583357"/>
                </a:lnTo>
                <a:lnTo>
                  <a:pt x="0" y="158335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3299" y="-818860"/>
            <a:ext cx="1701877" cy="4125764"/>
          </a:xfrm>
          <a:custGeom>
            <a:avLst/>
            <a:gdLst/>
            <a:ahLst/>
            <a:cxnLst/>
            <a:rect l="l" t="t" r="r" b="b"/>
            <a:pathLst>
              <a:path w="1701877" h="4125764">
                <a:moveTo>
                  <a:pt x="0" y="0"/>
                </a:moveTo>
                <a:lnTo>
                  <a:pt x="1701877" y="0"/>
                </a:lnTo>
                <a:lnTo>
                  <a:pt x="1701877" y="4125764"/>
                </a:lnTo>
                <a:lnTo>
                  <a:pt x="0" y="41257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724157" y="5397692"/>
            <a:ext cx="3717045" cy="3557475"/>
          </a:xfrm>
          <a:custGeom>
            <a:avLst/>
            <a:gdLst/>
            <a:ahLst/>
            <a:cxnLst/>
            <a:rect l="l" t="t" r="r" b="b"/>
            <a:pathLst>
              <a:path w="3717045" h="3557475">
                <a:moveTo>
                  <a:pt x="0" y="0"/>
                </a:moveTo>
                <a:lnTo>
                  <a:pt x="3717045" y="0"/>
                </a:lnTo>
                <a:lnTo>
                  <a:pt x="3717045" y="3557475"/>
                </a:lnTo>
                <a:lnTo>
                  <a:pt x="0" y="355747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433871" y="5397692"/>
            <a:ext cx="2477296" cy="3557475"/>
          </a:xfrm>
          <a:custGeom>
            <a:avLst/>
            <a:gdLst/>
            <a:ahLst/>
            <a:cxnLst/>
            <a:rect l="l" t="t" r="r" b="b"/>
            <a:pathLst>
              <a:path w="2477296" h="3557475">
                <a:moveTo>
                  <a:pt x="0" y="0"/>
                </a:moveTo>
                <a:lnTo>
                  <a:pt x="2477296" y="0"/>
                </a:lnTo>
                <a:lnTo>
                  <a:pt x="2477296" y="3557475"/>
                </a:lnTo>
                <a:lnTo>
                  <a:pt x="0" y="355747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009935" y="2057224"/>
            <a:ext cx="13639820" cy="2537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0"/>
              </a:lnSpc>
            </a:pPr>
            <a:r>
              <a:rPr lang="en-US" sz="6200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Проведення мовних вікторин</a:t>
            </a:r>
          </a:p>
          <a:p>
            <a:pPr algn="ctr">
              <a:lnSpc>
                <a:spcPts val="6510"/>
              </a:lnSpc>
            </a:pPr>
            <a:r>
              <a:rPr lang="en-US" sz="6200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у літньому таборі села Воскресінці,</a:t>
            </a:r>
          </a:p>
          <a:p>
            <a:pPr algn="ctr">
              <a:lnSpc>
                <a:spcPts val="6510"/>
              </a:lnSpc>
              <a:spcBef>
                <a:spcPct val="0"/>
              </a:spcBef>
            </a:pPr>
            <a:r>
              <a:rPr lang="en-US" sz="6200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мовознавчих турнірів у селі Товмачик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3299" y="-818860"/>
            <a:ext cx="1701877" cy="4125764"/>
          </a:xfrm>
          <a:custGeom>
            <a:avLst/>
            <a:gdLst/>
            <a:ahLst/>
            <a:cxnLst/>
            <a:rect l="l" t="t" r="r" b="b"/>
            <a:pathLst>
              <a:path w="1701877" h="4125764">
                <a:moveTo>
                  <a:pt x="0" y="0"/>
                </a:moveTo>
                <a:lnTo>
                  <a:pt x="1701877" y="0"/>
                </a:lnTo>
                <a:lnTo>
                  <a:pt x="1701877" y="4125764"/>
                </a:lnTo>
                <a:lnTo>
                  <a:pt x="0" y="41257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911281" y="5943032"/>
            <a:ext cx="4645767" cy="3751457"/>
          </a:xfrm>
          <a:custGeom>
            <a:avLst/>
            <a:gdLst/>
            <a:ahLst/>
            <a:cxnLst/>
            <a:rect l="l" t="t" r="r" b="b"/>
            <a:pathLst>
              <a:path w="4645767" h="3751457">
                <a:moveTo>
                  <a:pt x="0" y="0"/>
                </a:moveTo>
                <a:lnTo>
                  <a:pt x="4645767" y="0"/>
                </a:lnTo>
                <a:lnTo>
                  <a:pt x="4645767" y="3751457"/>
                </a:lnTo>
                <a:lnTo>
                  <a:pt x="0" y="375145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387275" y="1066800"/>
            <a:ext cx="6393032" cy="899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0"/>
              </a:lnSpc>
              <a:spcBef>
                <a:spcPct val="0"/>
              </a:spcBef>
            </a:pPr>
            <a:r>
              <a:rPr lang="en-US" sz="6200" u="sng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Підвищення кваліфікації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64029" y="2440807"/>
            <a:ext cx="15639525" cy="3356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0"/>
              </a:lnSpc>
              <a:spcBef>
                <a:spcPct val="0"/>
              </a:spcBef>
            </a:pPr>
            <a:r>
              <a:rPr lang="en-US" sz="6200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У 2025 році заплановано пройти тренінги та вебінари, що стосуються сучасних форм бібліотечної роботи,отримати нові знання про особливості використання ШІ; прослухати семінари про інклюзію та ментальне здоров'я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3299" y="-818860"/>
            <a:ext cx="1701877" cy="4125764"/>
          </a:xfrm>
          <a:custGeom>
            <a:avLst/>
            <a:gdLst/>
            <a:ahLst/>
            <a:cxnLst/>
            <a:rect l="l" t="t" r="r" b="b"/>
            <a:pathLst>
              <a:path w="1701877" h="4125764">
                <a:moveTo>
                  <a:pt x="0" y="0"/>
                </a:moveTo>
                <a:lnTo>
                  <a:pt x="1701877" y="0"/>
                </a:lnTo>
                <a:lnTo>
                  <a:pt x="1701877" y="4125764"/>
                </a:lnTo>
                <a:lnTo>
                  <a:pt x="0" y="41257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91075" y="3345004"/>
            <a:ext cx="17696925" cy="3356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9"/>
              </a:lnSpc>
              <a:spcBef>
                <a:spcPct val="0"/>
              </a:spcBef>
            </a:pPr>
            <a:r>
              <a:rPr lang="en-US" sz="6199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Зосередити свою увагу на створенні цікавого контенту в соцмережах: не лише у фейсбуці, але й в Tik-Tok та Instagram. Використовувати медійні тренди для популяризації книг та бібліотеки загалом</a:t>
            </a:r>
          </a:p>
        </p:txBody>
      </p:sp>
      <p:sp>
        <p:nvSpPr>
          <p:cNvPr id="5" name="Freeform 5"/>
          <p:cNvSpPr/>
          <p:nvPr/>
        </p:nvSpPr>
        <p:spPr>
          <a:xfrm>
            <a:off x="14873443" y="6701614"/>
            <a:ext cx="1372587" cy="2717018"/>
          </a:xfrm>
          <a:custGeom>
            <a:avLst/>
            <a:gdLst/>
            <a:ahLst/>
            <a:cxnLst/>
            <a:rect l="l" t="t" r="r" b="b"/>
            <a:pathLst>
              <a:path w="1372587" h="2717018">
                <a:moveTo>
                  <a:pt x="0" y="0"/>
                </a:moveTo>
                <a:lnTo>
                  <a:pt x="1372586" y="0"/>
                </a:lnTo>
                <a:lnTo>
                  <a:pt x="1372586" y="2717018"/>
                </a:lnTo>
                <a:lnTo>
                  <a:pt x="0" y="271701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063675" y="6858309"/>
            <a:ext cx="2413884" cy="2413884"/>
          </a:xfrm>
          <a:custGeom>
            <a:avLst/>
            <a:gdLst/>
            <a:ahLst/>
            <a:cxnLst/>
            <a:rect l="l" t="t" r="r" b="b"/>
            <a:pathLst>
              <a:path w="2413884" h="2413884">
                <a:moveTo>
                  <a:pt x="0" y="0"/>
                </a:moveTo>
                <a:lnTo>
                  <a:pt x="2413884" y="0"/>
                </a:lnTo>
                <a:lnTo>
                  <a:pt x="2413884" y="2413884"/>
                </a:lnTo>
                <a:lnTo>
                  <a:pt x="0" y="241388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885150" y="7026271"/>
            <a:ext cx="2072419" cy="2077961"/>
          </a:xfrm>
          <a:custGeom>
            <a:avLst/>
            <a:gdLst/>
            <a:ahLst/>
            <a:cxnLst/>
            <a:rect l="l" t="t" r="r" b="b"/>
            <a:pathLst>
              <a:path w="2072419" h="2077961">
                <a:moveTo>
                  <a:pt x="0" y="0"/>
                </a:moveTo>
                <a:lnTo>
                  <a:pt x="2072419" y="0"/>
                </a:lnTo>
                <a:lnTo>
                  <a:pt x="2072419" y="2077960"/>
                </a:lnTo>
                <a:lnTo>
                  <a:pt x="0" y="207796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016371" y="7026271"/>
            <a:ext cx="2028545" cy="2028545"/>
          </a:xfrm>
          <a:custGeom>
            <a:avLst/>
            <a:gdLst/>
            <a:ahLst/>
            <a:cxnLst/>
            <a:rect l="l" t="t" r="r" b="b"/>
            <a:pathLst>
              <a:path w="2028545" h="2028545">
                <a:moveTo>
                  <a:pt x="0" y="0"/>
                </a:moveTo>
                <a:lnTo>
                  <a:pt x="2028545" y="0"/>
                </a:lnTo>
                <a:lnTo>
                  <a:pt x="2028545" y="2028545"/>
                </a:lnTo>
                <a:lnTo>
                  <a:pt x="0" y="2028545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608458" y="1282122"/>
            <a:ext cx="5662159" cy="899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0"/>
              </a:lnSpc>
              <a:spcBef>
                <a:spcPct val="0"/>
              </a:spcBef>
            </a:pPr>
            <a:r>
              <a:rPr lang="en-US" sz="6200" u="sng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Робота у соцмережах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3299" y="-818860"/>
            <a:ext cx="1701877" cy="4125764"/>
          </a:xfrm>
          <a:custGeom>
            <a:avLst/>
            <a:gdLst/>
            <a:ahLst/>
            <a:cxnLst/>
            <a:rect l="l" t="t" r="r" b="b"/>
            <a:pathLst>
              <a:path w="1701877" h="4125764">
                <a:moveTo>
                  <a:pt x="0" y="0"/>
                </a:moveTo>
                <a:lnTo>
                  <a:pt x="1701877" y="0"/>
                </a:lnTo>
                <a:lnTo>
                  <a:pt x="1701877" y="4125764"/>
                </a:lnTo>
                <a:lnTo>
                  <a:pt x="0" y="41257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436745" y="1282122"/>
            <a:ext cx="4440691" cy="899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0"/>
              </a:lnSpc>
              <a:spcBef>
                <a:spcPct val="0"/>
              </a:spcBef>
            </a:pPr>
            <a:r>
              <a:rPr lang="en-US" sz="6200" u="sng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Нове у бібліотеці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842884" y="2876374"/>
            <a:ext cx="10602232" cy="899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0"/>
              </a:lnSpc>
              <a:spcBef>
                <a:spcPct val="0"/>
              </a:spcBef>
            </a:pPr>
            <a:r>
              <a:rPr lang="en-US" sz="6200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Створення тематичних QR-кодів для книг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192797" y="4142363"/>
            <a:ext cx="6928587" cy="899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0"/>
              </a:lnSpc>
              <a:spcBef>
                <a:spcPct val="0"/>
              </a:spcBef>
            </a:pPr>
            <a:r>
              <a:rPr lang="en-US" sz="6200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Книжкові маршрутні листи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57038" y="5736848"/>
            <a:ext cx="15800104" cy="2537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0"/>
              </a:lnSpc>
            </a:pPr>
            <a:r>
              <a:rPr lang="en-US" sz="6200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У 2025 році заплановано створити проєкти, що об'єднуватимуть не лише молодь, але й людей</a:t>
            </a:r>
          </a:p>
          <a:p>
            <a:pPr algn="ctr">
              <a:lnSpc>
                <a:spcPts val="6510"/>
              </a:lnSpc>
              <a:spcBef>
                <a:spcPct val="0"/>
              </a:spcBef>
            </a:pPr>
            <a:r>
              <a:rPr lang="en-US" sz="6200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зрілого віку довкола бібліотеки.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510927" y="1243862"/>
            <a:ext cx="13266145" cy="4634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41"/>
              </a:lnSpc>
            </a:pPr>
            <a:r>
              <a:rPr lang="en-US" sz="20927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Дякую за увагу!</a:t>
            </a:r>
          </a:p>
        </p:txBody>
      </p:sp>
      <p:sp>
        <p:nvSpPr>
          <p:cNvPr id="4" name="Freeform 4"/>
          <p:cNvSpPr/>
          <p:nvPr/>
        </p:nvSpPr>
        <p:spPr>
          <a:xfrm>
            <a:off x="-352520" y="5878830"/>
            <a:ext cx="18640520" cy="6758940"/>
          </a:xfrm>
          <a:custGeom>
            <a:avLst/>
            <a:gdLst/>
            <a:ahLst/>
            <a:cxnLst/>
            <a:rect l="l" t="t" r="r" b="b"/>
            <a:pathLst>
              <a:path w="18640520" h="6758940">
                <a:moveTo>
                  <a:pt x="0" y="0"/>
                </a:moveTo>
                <a:lnTo>
                  <a:pt x="18640520" y="0"/>
                </a:lnTo>
                <a:lnTo>
                  <a:pt x="18640520" y="6758940"/>
                </a:lnTo>
                <a:lnTo>
                  <a:pt x="0" y="675894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b="-192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984616" y="-490898"/>
            <a:ext cx="3335307" cy="8085592"/>
          </a:xfrm>
          <a:custGeom>
            <a:avLst/>
            <a:gdLst/>
            <a:ahLst/>
            <a:cxnLst/>
            <a:rect l="l" t="t" r="r" b="b"/>
            <a:pathLst>
              <a:path w="3335307" h="8085592">
                <a:moveTo>
                  <a:pt x="0" y="0"/>
                </a:moveTo>
                <a:lnTo>
                  <a:pt x="3335307" y="0"/>
                </a:lnTo>
                <a:lnTo>
                  <a:pt x="3335307" y="8085592"/>
                </a:lnTo>
                <a:lnTo>
                  <a:pt x="0" y="808559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928552"/>
            <a:ext cx="1701877" cy="4125764"/>
          </a:xfrm>
          <a:custGeom>
            <a:avLst/>
            <a:gdLst/>
            <a:ahLst/>
            <a:cxnLst/>
            <a:rect l="l" t="t" r="r" b="b"/>
            <a:pathLst>
              <a:path w="1701877" h="4125764">
                <a:moveTo>
                  <a:pt x="0" y="0"/>
                </a:moveTo>
                <a:lnTo>
                  <a:pt x="1701877" y="0"/>
                </a:lnTo>
                <a:lnTo>
                  <a:pt x="1701877" y="4125763"/>
                </a:lnTo>
                <a:lnTo>
                  <a:pt x="0" y="412576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112824" y="4832136"/>
            <a:ext cx="3653151" cy="6381050"/>
          </a:xfrm>
          <a:custGeom>
            <a:avLst/>
            <a:gdLst/>
            <a:ahLst/>
            <a:cxnLst/>
            <a:rect l="l" t="t" r="r" b="b"/>
            <a:pathLst>
              <a:path w="3653151" h="6381050">
                <a:moveTo>
                  <a:pt x="0" y="0"/>
                </a:moveTo>
                <a:lnTo>
                  <a:pt x="3653151" y="0"/>
                </a:lnTo>
                <a:lnTo>
                  <a:pt x="3653151" y="6381050"/>
                </a:lnTo>
                <a:lnTo>
                  <a:pt x="0" y="638105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866454" y="4011930"/>
            <a:ext cx="5246370" cy="524637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1270" cy="6350000"/>
            </a:xfrm>
            <a:custGeom>
              <a:avLst/>
              <a:gdLst/>
              <a:ahLst/>
              <a:cxnLst/>
              <a:rect l="l" t="t" r="r" b="b"/>
              <a:pathLst>
                <a:path w="6351270" h="635000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5" cstate="print"/>
              <a:stretch>
                <a:fillRect l="-16653" r="-16653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701877" y="4011930"/>
            <a:ext cx="5246370" cy="5246370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1270" cy="6350000"/>
            </a:xfrm>
            <a:custGeom>
              <a:avLst/>
              <a:gdLst/>
              <a:ahLst/>
              <a:cxnLst/>
              <a:rect l="l" t="t" r="r" b="b"/>
              <a:pathLst>
                <a:path w="6351270" h="635000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6" cstate="print"/>
              <a:stretch>
                <a:fillRect l="-16653" r="-16653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7213668" y="5568025"/>
            <a:ext cx="3387365" cy="3690275"/>
          </a:xfrm>
          <a:custGeom>
            <a:avLst/>
            <a:gdLst/>
            <a:ahLst/>
            <a:cxnLst/>
            <a:rect l="l" t="t" r="r" b="b"/>
            <a:pathLst>
              <a:path w="3387365" h="3690275">
                <a:moveTo>
                  <a:pt x="0" y="0"/>
                </a:moveTo>
                <a:lnTo>
                  <a:pt x="3387365" y="0"/>
                </a:lnTo>
                <a:lnTo>
                  <a:pt x="3387365" y="3690275"/>
                </a:lnTo>
                <a:lnTo>
                  <a:pt x="0" y="369027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183172" y="972405"/>
            <a:ext cx="12581344" cy="3318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27"/>
              </a:lnSpc>
            </a:pPr>
            <a:r>
              <a:rPr lang="en-US" sz="6233" u="sng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Мовно-літературний квіз "Мова - серце нації"</a:t>
            </a:r>
            <a:r>
              <a:rPr lang="en-US" sz="6233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 (до Дня української писемності та мови) 24.10.24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928552"/>
            <a:ext cx="1701877" cy="4125764"/>
          </a:xfrm>
          <a:custGeom>
            <a:avLst/>
            <a:gdLst/>
            <a:ahLst/>
            <a:cxnLst/>
            <a:rect l="l" t="t" r="r" b="b"/>
            <a:pathLst>
              <a:path w="1701877" h="4125764">
                <a:moveTo>
                  <a:pt x="0" y="0"/>
                </a:moveTo>
                <a:lnTo>
                  <a:pt x="1701877" y="0"/>
                </a:lnTo>
                <a:lnTo>
                  <a:pt x="1701877" y="4125763"/>
                </a:lnTo>
                <a:lnTo>
                  <a:pt x="0" y="412576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44590" y="4469284"/>
            <a:ext cx="2502408" cy="5560906"/>
          </a:xfrm>
          <a:custGeom>
            <a:avLst/>
            <a:gdLst/>
            <a:ahLst/>
            <a:cxnLst/>
            <a:rect l="l" t="t" r="r" b="b"/>
            <a:pathLst>
              <a:path w="2502408" h="5560906">
                <a:moveTo>
                  <a:pt x="0" y="0"/>
                </a:moveTo>
                <a:lnTo>
                  <a:pt x="2502408" y="0"/>
                </a:lnTo>
                <a:lnTo>
                  <a:pt x="2502408" y="5560906"/>
                </a:lnTo>
                <a:lnTo>
                  <a:pt x="0" y="556090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160625" y="4469284"/>
            <a:ext cx="2480769" cy="5512820"/>
          </a:xfrm>
          <a:custGeom>
            <a:avLst/>
            <a:gdLst/>
            <a:ahLst/>
            <a:cxnLst/>
            <a:rect l="l" t="t" r="r" b="b"/>
            <a:pathLst>
              <a:path w="2480769" h="5512820">
                <a:moveTo>
                  <a:pt x="0" y="0"/>
                </a:moveTo>
                <a:lnTo>
                  <a:pt x="2480769" y="0"/>
                </a:lnTo>
                <a:lnTo>
                  <a:pt x="2480769" y="5512820"/>
                </a:lnTo>
                <a:lnTo>
                  <a:pt x="0" y="551282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292766" y="4469284"/>
            <a:ext cx="2450655" cy="5445900"/>
          </a:xfrm>
          <a:custGeom>
            <a:avLst/>
            <a:gdLst/>
            <a:ahLst/>
            <a:cxnLst/>
            <a:rect l="l" t="t" r="r" b="b"/>
            <a:pathLst>
              <a:path w="2450655" h="5445900">
                <a:moveTo>
                  <a:pt x="0" y="0"/>
                </a:moveTo>
                <a:lnTo>
                  <a:pt x="2450655" y="0"/>
                </a:lnTo>
                <a:lnTo>
                  <a:pt x="2450655" y="5445900"/>
                </a:lnTo>
                <a:lnTo>
                  <a:pt x="0" y="544590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24675" y="4469284"/>
            <a:ext cx="2486015" cy="5524478"/>
          </a:xfrm>
          <a:custGeom>
            <a:avLst/>
            <a:gdLst/>
            <a:ahLst/>
            <a:cxnLst/>
            <a:rect l="l" t="t" r="r" b="b"/>
            <a:pathLst>
              <a:path w="2486015" h="5524478">
                <a:moveTo>
                  <a:pt x="0" y="0"/>
                </a:moveTo>
                <a:lnTo>
                  <a:pt x="2486015" y="0"/>
                </a:lnTo>
                <a:lnTo>
                  <a:pt x="2486015" y="5524479"/>
                </a:lnTo>
                <a:lnTo>
                  <a:pt x="0" y="5524479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459172" y="4469284"/>
            <a:ext cx="5143500" cy="5143500"/>
          </a:xfrm>
          <a:custGeom>
            <a:avLst/>
            <a:gdLst/>
            <a:ahLst/>
            <a:cxnLst/>
            <a:rect l="l" t="t" r="r" b="b"/>
            <a:pathLst>
              <a:path w="5143500" h="5143500">
                <a:moveTo>
                  <a:pt x="0" y="0"/>
                </a:moveTo>
                <a:lnTo>
                  <a:pt x="5143500" y="0"/>
                </a:lnTo>
                <a:lnTo>
                  <a:pt x="51435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559575" y="374842"/>
            <a:ext cx="16183846" cy="380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400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Під час проведення заходу було використано інтерактивну навчальну платформу </a:t>
            </a:r>
            <a:r>
              <a:rPr lang="en-US" sz="5400" u="sng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Kahoot</a:t>
            </a:r>
            <a:r>
              <a:rPr lang="en-US" sz="5400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, в якій і проводився квіз. Ліцеїсти сканували</a:t>
            </a:r>
          </a:p>
          <a:p>
            <a:pPr algn="ctr">
              <a:lnSpc>
                <a:spcPts val="7559"/>
              </a:lnSpc>
            </a:pPr>
            <a:r>
              <a:rPr lang="en-US" sz="5400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 QR-код та проходили кожен раунд зі своїх смартфонів, тоді як на мультимедіа були відтворені запитання.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3299" y="-818860"/>
            <a:ext cx="1701877" cy="4125764"/>
          </a:xfrm>
          <a:custGeom>
            <a:avLst/>
            <a:gdLst/>
            <a:ahLst/>
            <a:cxnLst/>
            <a:rect l="l" t="t" r="r" b="b"/>
            <a:pathLst>
              <a:path w="1701877" h="4125764">
                <a:moveTo>
                  <a:pt x="0" y="0"/>
                </a:moveTo>
                <a:lnTo>
                  <a:pt x="1701877" y="0"/>
                </a:lnTo>
                <a:lnTo>
                  <a:pt x="1701877" y="4125764"/>
                </a:lnTo>
                <a:lnTo>
                  <a:pt x="0" y="41257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34696" y="7057507"/>
            <a:ext cx="2258285" cy="3944603"/>
          </a:xfrm>
          <a:custGeom>
            <a:avLst/>
            <a:gdLst/>
            <a:ahLst/>
            <a:cxnLst/>
            <a:rect l="l" t="t" r="r" b="b"/>
            <a:pathLst>
              <a:path w="2258285" h="3944603">
                <a:moveTo>
                  <a:pt x="0" y="0"/>
                </a:moveTo>
                <a:lnTo>
                  <a:pt x="2258286" y="0"/>
                </a:lnTo>
                <a:lnTo>
                  <a:pt x="2258286" y="3944603"/>
                </a:lnTo>
                <a:lnTo>
                  <a:pt x="0" y="394460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95661" y="9171662"/>
            <a:ext cx="2239349" cy="2172168"/>
          </a:xfrm>
          <a:custGeom>
            <a:avLst/>
            <a:gdLst/>
            <a:ahLst/>
            <a:cxnLst/>
            <a:rect l="l" t="t" r="r" b="b"/>
            <a:pathLst>
              <a:path w="2239349" h="2172168">
                <a:moveTo>
                  <a:pt x="0" y="0"/>
                </a:moveTo>
                <a:lnTo>
                  <a:pt x="2239349" y="0"/>
                </a:lnTo>
                <a:lnTo>
                  <a:pt x="2239349" y="2172168"/>
                </a:lnTo>
                <a:lnTo>
                  <a:pt x="0" y="217216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015759" y="4171452"/>
            <a:ext cx="4128241" cy="5636054"/>
            <a:chOff x="0" y="0"/>
            <a:chExt cx="4669790" cy="6375400"/>
          </a:xfrm>
        </p:grpSpPr>
        <p:sp>
          <p:nvSpPr>
            <p:cNvPr id="7" name="Freeform 7"/>
            <p:cNvSpPr/>
            <p:nvPr/>
          </p:nvSpPr>
          <p:spPr>
            <a:xfrm>
              <a:off x="12700" y="12700"/>
              <a:ext cx="4644390" cy="6350000"/>
            </a:xfrm>
            <a:custGeom>
              <a:avLst/>
              <a:gdLst/>
              <a:ahLst/>
              <a:cxnLst/>
              <a:rect l="l" t="t" r="r" b="b"/>
              <a:pathLst>
                <a:path w="4644390" h="6350000">
                  <a:moveTo>
                    <a:pt x="4290060" y="1007110"/>
                  </a:moveTo>
                  <a:lnTo>
                    <a:pt x="3637280" y="353060"/>
                  </a:lnTo>
                  <a:lnTo>
                    <a:pt x="2783840" y="0"/>
                  </a:lnTo>
                  <a:lnTo>
                    <a:pt x="1860550" y="0"/>
                  </a:lnTo>
                  <a:lnTo>
                    <a:pt x="1007110" y="353060"/>
                  </a:lnTo>
                  <a:lnTo>
                    <a:pt x="353060" y="1007110"/>
                  </a:lnTo>
                  <a:lnTo>
                    <a:pt x="0" y="1860550"/>
                  </a:lnTo>
                  <a:lnTo>
                    <a:pt x="0" y="2571750"/>
                  </a:lnTo>
                  <a:lnTo>
                    <a:pt x="0" y="2783840"/>
                  </a:lnTo>
                  <a:lnTo>
                    <a:pt x="0" y="6350000"/>
                  </a:lnTo>
                  <a:lnTo>
                    <a:pt x="4644390" y="6350000"/>
                  </a:lnTo>
                  <a:lnTo>
                    <a:pt x="4644390" y="2783840"/>
                  </a:lnTo>
                  <a:lnTo>
                    <a:pt x="4644390" y="2571750"/>
                  </a:lnTo>
                  <a:lnTo>
                    <a:pt x="4644390" y="1860550"/>
                  </a:lnTo>
                  <a:lnTo>
                    <a:pt x="4290060" y="1007110"/>
                  </a:lnTo>
                  <a:close/>
                </a:path>
              </a:pathLst>
            </a:custGeom>
            <a:blipFill>
              <a:blip r:embed="rId6" cstate="print"/>
              <a:stretch>
                <a:fillRect t="-1723" b="-1723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669790" cy="6375400"/>
            </a:xfrm>
            <a:custGeom>
              <a:avLst/>
              <a:gdLst/>
              <a:ahLst/>
              <a:cxnLst/>
              <a:rect l="l" t="t" r="r" b="b"/>
              <a:pathLst>
                <a:path w="4669790" h="6375400">
                  <a:moveTo>
                    <a:pt x="4669790" y="6375400"/>
                  </a:moveTo>
                  <a:lnTo>
                    <a:pt x="0" y="6375400"/>
                  </a:lnTo>
                  <a:lnTo>
                    <a:pt x="0" y="1870710"/>
                  </a:lnTo>
                  <a:lnTo>
                    <a:pt x="355600" y="1012190"/>
                  </a:lnTo>
                  <a:lnTo>
                    <a:pt x="1012190" y="355600"/>
                  </a:lnTo>
                  <a:lnTo>
                    <a:pt x="1870710" y="0"/>
                  </a:lnTo>
                  <a:lnTo>
                    <a:pt x="2799080" y="0"/>
                  </a:lnTo>
                  <a:lnTo>
                    <a:pt x="3657600" y="355600"/>
                  </a:lnTo>
                  <a:lnTo>
                    <a:pt x="4314190" y="1012190"/>
                  </a:lnTo>
                  <a:lnTo>
                    <a:pt x="4669790" y="1870710"/>
                  </a:lnTo>
                  <a:lnTo>
                    <a:pt x="4669790" y="6375400"/>
                  </a:lnTo>
                  <a:close/>
                  <a:moveTo>
                    <a:pt x="25400" y="6350000"/>
                  </a:moveTo>
                  <a:lnTo>
                    <a:pt x="4644390" y="6350000"/>
                  </a:lnTo>
                  <a:lnTo>
                    <a:pt x="4644390" y="1875790"/>
                  </a:lnTo>
                  <a:lnTo>
                    <a:pt x="4292600" y="1026160"/>
                  </a:lnTo>
                  <a:lnTo>
                    <a:pt x="3642360" y="375920"/>
                  </a:lnTo>
                  <a:lnTo>
                    <a:pt x="2794000" y="25400"/>
                  </a:lnTo>
                  <a:lnTo>
                    <a:pt x="1875790" y="25400"/>
                  </a:lnTo>
                  <a:lnTo>
                    <a:pt x="1026160" y="377190"/>
                  </a:lnTo>
                  <a:lnTo>
                    <a:pt x="377190" y="1026160"/>
                  </a:lnTo>
                  <a:lnTo>
                    <a:pt x="25400" y="1875790"/>
                  </a:lnTo>
                  <a:lnTo>
                    <a:pt x="25400" y="6350000"/>
                  </a:lnTo>
                  <a:close/>
                </a:path>
              </a:pathLst>
            </a:custGeom>
            <a:solidFill>
              <a:srgbClr val="FFB700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0" y="3925292"/>
            <a:ext cx="4378354" cy="5246370"/>
            <a:chOff x="0" y="0"/>
            <a:chExt cx="3632200" cy="4352290"/>
          </a:xfrm>
        </p:grpSpPr>
        <p:sp>
          <p:nvSpPr>
            <p:cNvPr id="10" name="Freeform 10"/>
            <p:cNvSpPr/>
            <p:nvPr/>
          </p:nvSpPr>
          <p:spPr>
            <a:xfrm>
              <a:off x="15240" y="15240"/>
              <a:ext cx="3600450" cy="4320540"/>
            </a:xfrm>
            <a:custGeom>
              <a:avLst/>
              <a:gdLst/>
              <a:ahLst/>
              <a:cxnLst/>
              <a:rect l="l" t="t" r="r" b="b"/>
              <a:pathLst>
                <a:path w="3600450" h="4320540">
                  <a:moveTo>
                    <a:pt x="0" y="0"/>
                  </a:moveTo>
                  <a:lnTo>
                    <a:pt x="3600450" y="0"/>
                  </a:lnTo>
                  <a:lnTo>
                    <a:pt x="3600450" y="4320540"/>
                  </a:lnTo>
                  <a:lnTo>
                    <a:pt x="0" y="4320540"/>
                  </a:lnTo>
                  <a:close/>
                </a:path>
              </a:pathLst>
            </a:custGeom>
            <a:blipFill>
              <a:blip r:embed="rId7" cstate="print"/>
              <a:stretch>
                <a:fillRect t="-5555" b="-5555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632200" cy="4352290"/>
            </a:xfrm>
            <a:custGeom>
              <a:avLst/>
              <a:gdLst/>
              <a:ahLst/>
              <a:cxnLst/>
              <a:rect l="l" t="t" r="r" b="b"/>
              <a:pathLst>
                <a:path w="3632200" h="4352290">
                  <a:moveTo>
                    <a:pt x="3632200" y="4352290"/>
                  </a:moveTo>
                  <a:lnTo>
                    <a:pt x="0" y="4352290"/>
                  </a:lnTo>
                  <a:lnTo>
                    <a:pt x="0" y="0"/>
                  </a:lnTo>
                  <a:lnTo>
                    <a:pt x="3632200" y="0"/>
                  </a:lnTo>
                  <a:lnTo>
                    <a:pt x="3632200" y="4352290"/>
                  </a:lnTo>
                  <a:close/>
                  <a:moveTo>
                    <a:pt x="31750" y="4320540"/>
                  </a:moveTo>
                  <a:lnTo>
                    <a:pt x="3600450" y="4320540"/>
                  </a:lnTo>
                  <a:lnTo>
                    <a:pt x="3600450" y="31750"/>
                  </a:lnTo>
                  <a:lnTo>
                    <a:pt x="31750" y="31750"/>
                  </a:lnTo>
                  <a:lnTo>
                    <a:pt x="31750" y="4320540"/>
                  </a:lnTo>
                  <a:close/>
                </a:path>
              </a:pathLst>
            </a:custGeom>
            <a:solidFill>
              <a:srgbClr val="FFB700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3905241" y="4011930"/>
            <a:ext cx="4378354" cy="5246370"/>
            <a:chOff x="0" y="0"/>
            <a:chExt cx="3632200" cy="4352290"/>
          </a:xfrm>
        </p:grpSpPr>
        <p:sp>
          <p:nvSpPr>
            <p:cNvPr id="13" name="Freeform 13"/>
            <p:cNvSpPr/>
            <p:nvPr/>
          </p:nvSpPr>
          <p:spPr>
            <a:xfrm>
              <a:off x="15240" y="15240"/>
              <a:ext cx="3600450" cy="4320540"/>
            </a:xfrm>
            <a:custGeom>
              <a:avLst/>
              <a:gdLst/>
              <a:ahLst/>
              <a:cxnLst/>
              <a:rect l="l" t="t" r="r" b="b"/>
              <a:pathLst>
                <a:path w="3600450" h="4320540">
                  <a:moveTo>
                    <a:pt x="0" y="0"/>
                  </a:moveTo>
                  <a:lnTo>
                    <a:pt x="3600450" y="0"/>
                  </a:lnTo>
                  <a:lnTo>
                    <a:pt x="3600450" y="4320540"/>
                  </a:lnTo>
                  <a:lnTo>
                    <a:pt x="0" y="4320540"/>
                  </a:lnTo>
                  <a:close/>
                </a:path>
              </a:pathLst>
            </a:custGeom>
            <a:blipFill>
              <a:blip r:embed="rId8" cstate="print"/>
              <a:stretch>
                <a:fillRect l="-29999" r="-29999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3632200" cy="4352290"/>
            </a:xfrm>
            <a:custGeom>
              <a:avLst/>
              <a:gdLst/>
              <a:ahLst/>
              <a:cxnLst/>
              <a:rect l="l" t="t" r="r" b="b"/>
              <a:pathLst>
                <a:path w="3632200" h="4352290">
                  <a:moveTo>
                    <a:pt x="3632200" y="4352290"/>
                  </a:moveTo>
                  <a:lnTo>
                    <a:pt x="0" y="4352290"/>
                  </a:lnTo>
                  <a:lnTo>
                    <a:pt x="0" y="0"/>
                  </a:lnTo>
                  <a:lnTo>
                    <a:pt x="3632200" y="0"/>
                  </a:lnTo>
                  <a:lnTo>
                    <a:pt x="3632200" y="4352290"/>
                  </a:lnTo>
                  <a:close/>
                  <a:moveTo>
                    <a:pt x="31750" y="4320540"/>
                  </a:moveTo>
                  <a:lnTo>
                    <a:pt x="3600450" y="4320540"/>
                  </a:lnTo>
                  <a:lnTo>
                    <a:pt x="3600450" y="31750"/>
                  </a:lnTo>
                  <a:lnTo>
                    <a:pt x="31750" y="31750"/>
                  </a:lnTo>
                  <a:lnTo>
                    <a:pt x="31750" y="4320540"/>
                  </a:lnTo>
                  <a:close/>
                </a:path>
              </a:pathLst>
            </a:custGeom>
            <a:solidFill>
              <a:srgbClr val="FFB700"/>
            </a:solidFill>
          </p:spPr>
        </p:sp>
      </p:grpSp>
      <p:sp>
        <p:nvSpPr>
          <p:cNvPr id="15" name="Freeform 15"/>
          <p:cNvSpPr/>
          <p:nvPr/>
        </p:nvSpPr>
        <p:spPr>
          <a:xfrm>
            <a:off x="9782175" y="4197417"/>
            <a:ext cx="3966508" cy="5610089"/>
          </a:xfrm>
          <a:custGeom>
            <a:avLst/>
            <a:gdLst/>
            <a:ahLst/>
            <a:cxnLst/>
            <a:rect l="l" t="t" r="r" b="b"/>
            <a:pathLst>
              <a:path w="3966508" h="5610089">
                <a:moveTo>
                  <a:pt x="0" y="0"/>
                </a:moveTo>
                <a:lnTo>
                  <a:pt x="3966508" y="0"/>
                </a:lnTo>
                <a:lnTo>
                  <a:pt x="3966508" y="5610089"/>
                </a:lnTo>
                <a:lnTo>
                  <a:pt x="0" y="5610089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015759" y="866775"/>
            <a:ext cx="8256482" cy="3290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</a:pPr>
            <a:r>
              <a:rPr lang="en-US" sz="6200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Інтерактивна гра</a:t>
            </a:r>
          </a:p>
          <a:p>
            <a:pPr algn="ctr">
              <a:lnSpc>
                <a:spcPts val="8680"/>
              </a:lnSpc>
            </a:pPr>
            <a:r>
              <a:rPr lang="en-US" sz="6200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 "З толерантністю в серці" </a:t>
            </a:r>
          </a:p>
          <a:p>
            <a:pPr algn="ctr">
              <a:lnSpc>
                <a:spcPts val="8680"/>
              </a:lnSpc>
            </a:pPr>
            <a:r>
              <a:rPr lang="en-US" sz="6200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(до Дня толерантності) 15.11.24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3299" y="-818860"/>
            <a:ext cx="1701877" cy="4125764"/>
          </a:xfrm>
          <a:custGeom>
            <a:avLst/>
            <a:gdLst/>
            <a:ahLst/>
            <a:cxnLst/>
            <a:rect l="l" t="t" r="r" b="b"/>
            <a:pathLst>
              <a:path w="1701877" h="4125764">
                <a:moveTo>
                  <a:pt x="0" y="0"/>
                </a:moveTo>
                <a:lnTo>
                  <a:pt x="1701877" y="0"/>
                </a:lnTo>
                <a:lnTo>
                  <a:pt x="1701877" y="4125764"/>
                </a:lnTo>
                <a:lnTo>
                  <a:pt x="0" y="41257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34696" y="7057507"/>
            <a:ext cx="2258285" cy="3944603"/>
          </a:xfrm>
          <a:custGeom>
            <a:avLst/>
            <a:gdLst/>
            <a:ahLst/>
            <a:cxnLst/>
            <a:rect l="l" t="t" r="r" b="b"/>
            <a:pathLst>
              <a:path w="2258285" h="3944603">
                <a:moveTo>
                  <a:pt x="0" y="0"/>
                </a:moveTo>
                <a:lnTo>
                  <a:pt x="2258286" y="0"/>
                </a:lnTo>
                <a:lnTo>
                  <a:pt x="2258286" y="3944603"/>
                </a:lnTo>
                <a:lnTo>
                  <a:pt x="0" y="394460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95661" y="9171662"/>
            <a:ext cx="2239349" cy="2172168"/>
          </a:xfrm>
          <a:custGeom>
            <a:avLst/>
            <a:gdLst/>
            <a:ahLst/>
            <a:cxnLst/>
            <a:rect l="l" t="t" r="r" b="b"/>
            <a:pathLst>
              <a:path w="2239349" h="2172168">
                <a:moveTo>
                  <a:pt x="0" y="0"/>
                </a:moveTo>
                <a:lnTo>
                  <a:pt x="2239349" y="0"/>
                </a:lnTo>
                <a:lnTo>
                  <a:pt x="2239349" y="2172168"/>
                </a:lnTo>
                <a:lnTo>
                  <a:pt x="0" y="217216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535039" y="5143500"/>
            <a:ext cx="5608961" cy="4835924"/>
          </a:xfrm>
          <a:custGeom>
            <a:avLst/>
            <a:gdLst/>
            <a:ahLst/>
            <a:cxnLst/>
            <a:rect l="l" t="t" r="r" b="b"/>
            <a:pathLst>
              <a:path w="5608961" h="4835924">
                <a:moveTo>
                  <a:pt x="0" y="0"/>
                </a:moveTo>
                <a:lnTo>
                  <a:pt x="5608961" y="0"/>
                </a:lnTo>
                <a:lnTo>
                  <a:pt x="5608961" y="4835924"/>
                </a:lnTo>
                <a:lnTo>
                  <a:pt x="0" y="483592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 t="-816" b="-81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606792" y="5386326"/>
            <a:ext cx="5364202" cy="4593098"/>
          </a:xfrm>
          <a:custGeom>
            <a:avLst/>
            <a:gdLst/>
            <a:ahLst/>
            <a:cxnLst/>
            <a:rect l="l" t="t" r="r" b="b"/>
            <a:pathLst>
              <a:path w="5364202" h="4593098">
                <a:moveTo>
                  <a:pt x="0" y="0"/>
                </a:moveTo>
                <a:lnTo>
                  <a:pt x="5364202" y="0"/>
                </a:lnTo>
                <a:lnTo>
                  <a:pt x="5364202" y="4593098"/>
                </a:lnTo>
                <a:lnTo>
                  <a:pt x="0" y="459309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175176" y="757555"/>
            <a:ext cx="14863231" cy="4385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</a:pPr>
            <a:r>
              <a:rPr lang="en-US" sz="6200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Для командної роботи була використана онлайн-дошка </a:t>
            </a:r>
            <a:r>
              <a:rPr lang="en-US" sz="6200" u="sng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Padlet</a:t>
            </a:r>
            <a:r>
              <a:rPr lang="en-US" sz="6200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, інтерфейс якої дозволив швидко та легко зібрати погляди ліцеїсти щодо вирішення інтолерантних ситуацій в сучасному світі.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35109" y="3158829"/>
            <a:ext cx="5701715" cy="6623739"/>
            <a:chOff x="0" y="0"/>
            <a:chExt cx="546608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DDD18B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 cstate="print"/>
              <a:stretch>
                <a:fillRect l="-14000" r="-14000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6410697" y="3273075"/>
            <a:ext cx="5603372" cy="6509493"/>
            <a:chOff x="0" y="0"/>
            <a:chExt cx="546608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DDD18B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 cstate="print"/>
              <a:stretch>
                <a:fillRect l="-14000" r="-13999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2487943" y="3158829"/>
            <a:ext cx="5800057" cy="6737985"/>
            <a:chOff x="0" y="0"/>
            <a:chExt cx="546608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DDD18B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5" cstate="print"/>
              <a:stretch>
                <a:fillRect l="-14000" r="-14000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8" name="Freeform 18"/>
          <p:cNvSpPr/>
          <p:nvPr/>
        </p:nvSpPr>
        <p:spPr>
          <a:xfrm>
            <a:off x="1913168" y="0"/>
            <a:ext cx="14598431" cy="3158829"/>
          </a:xfrm>
          <a:custGeom>
            <a:avLst/>
            <a:gdLst/>
            <a:ahLst/>
            <a:cxnLst/>
            <a:rect l="l" t="t" r="r" b="b"/>
            <a:pathLst>
              <a:path w="14598431" h="3158829">
                <a:moveTo>
                  <a:pt x="0" y="0"/>
                </a:moveTo>
                <a:lnTo>
                  <a:pt x="14598430" y="0"/>
                </a:lnTo>
                <a:lnTo>
                  <a:pt x="14598430" y="3158829"/>
                </a:lnTo>
                <a:lnTo>
                  <a:pt x="0" y="315882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 b="-39221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3299" y="-818860"/>
            <a:ext cx="1701877" cy="4125764"/>
          </a:xfrm>
          <a:custGeom>
            <a:avLst/>
            <a:gdLst/>
            <a:ahLst/>
            <a:cxnLst/>
            <a:rect l="l" t="t" r="r" b="b"/>
            <a:pathLst>
              <a:path w="1701877" h="4125764">
                <a:moveTo>
                  <a:pt x="0" y="0"/>
                </a:moveTo>
                <a:lnTo>
                  <a:pt x="1701877" y="0"/>
                </a:lnTo>
                <a:lnTo>
                  <a:pt x="1701877" y="4125764"/>
                </a:lnTo>
                <a:lnTo>
                  <a:pt x="0" y="41257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34696" y="7057507"/>
            <a:ext cx="2258285" cy="3944603"/>
          </a:xfrm>
          <a:custGeom>
            <a:avLst/>
            <a:gdLst/>
            <a:ahLst/>
            <a:cxnLst/>
            <a:rect l="l" t="t" r="r" b="b"/>
            <a:pathLst>
              <a:path w="2258285" h="3944603">
                <a:moveTo>
                  <a:pt x="0" y="0"/>
                </a:moveTo>
                <a:lnTo>
                  <a:pt x="2258286" y="0"/>
                </a:lnTo>
                <a:lnTo>
                  <a:pt x="2258286" y="3944603"/>
                </a:lnTo>
                <a:lnTo>
                  <a:pt x="0" y="394460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95661" y="9171662"/>
            <a:ext cx="2239349" cy="2172168"/>
          </a:xfrm>
          <a:custGeom>
            <a:avLst/>
            <a:gdLst/>
            <a:ahLst/>
            <a:cxnLst/>
            <a:rect l="l" t="t" r="r" b="b"/>
            <a:pathLst>
              <a:path w="2239349" h="2172168">
                <a:moveTo>
                  <a:pt x="0" y="0"/>
                </a:moveTo>
                <a:lnTo>
                  <a:pt x="2239349" y="0"/>
                </a:lnTo>
                <a:lnTo>
                  <a:pt x="2239349" y="2172168"/>
                </a:lnTo>
                <a:lnTo>
                  <a:pt x="0" y="217216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991765" y="3306904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481794" y="3306904"/>
            <a:ext cx="4791557" cy="6356958"/>
          </a:xfrm>
          <a:custGeom>
            <a:avLst/>
            <a:gdLst/>
            <a:ahLst/>
            <a:cxnLst/>
            <a:rect l="l" t="t" r="r" b="b"/>
            <a:pathLst>
              <a:path w="4791557" h="6356958">
                <a:moveTo>
                  <a:pt x="0" y="0"/>
                </a:moveTo>
                <a:lnTo>
                  <a:pt x="4791557" y="0"/>
                </a:lnTo>
                <a:lnTo>
                  <a:pt x="479155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00000">
            <a:off x="11490600" y="6972408"/>
            <a:ext cx="2895323" cy="4114800"/>
          </a:xfrm>
          <a:custGeom>
            <a:avLst/>
            <a:gdLst/>
            <a:ahLst/>
            <a:cxnLst/>
            <a:rect l="l" t="t" r="r" b="b"/>
            <a:pathLst>
              <a:path w="2895323" h="4114800">
                <a:moveTo>
                  <a:pt x="0" y="0"/>
                </a:moveTo>
                <a:lnTo>
                  <a:pt x="2895322" y="0"/>
                </a:lnTo>
                <a:lnTo>
                  <a:pt x="28953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957139" y="866775"/>
            <a:ext cx="13049309" cy="2195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9"/>
              </a:lnSpc>
            </a:pPr>
            <a:r>
              <a:rPr lang="en-US" sz="6199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Флешмоб</a:t>
            </a:r>
          </a:p>
          <a:p>
            <a:pPr algn="ctr">
              <a:lnSpc>
                <a:spcPts val="8679"/>
              </a:lnSpc>
            </a:pPr>
            <a:r>
              <a:rPr lang="en-US" sz="6199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"Українська хустка- берегиня вроди" 07.12.24</a:t>
            </a:r>
          </a:p>
        </p:txBody>
      </p:sp>
      <p:sp>
        <p:nvSpPr>
          <p:cNvPr id="10" name="Freeform 10"/>
          <p:cNvSpPr/>
          <p:nvPr/>
        </p:nvSpPr>
        <p:spPr>
          <a:xfrm rot="-10727535">
            <a:off x="3109070" y="6112890"/>
            <a:ext cx="2895323" cy="4114800"/>
          </a:xfrm>
          <a:custGeom>
            <a:avLst/>
            <a:gdLst/>
            <a:ahLst/>
            <a:cxnLst/>
            <a:rect l="l" t="t" r="r" b="b"/>
            <a:pathLst>
              <a:path w="2895323" h="4114800">
                <a:moveTo>
                  <a:pt x="0" y="0"/>
                </a:moveTo>
                <a:lnTo>
                  <a:pt x="2895323" y="0"/>
                </a:lnTo>
                <a:lnTo>
                  <a:pt x="28953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886031" y="942062"/>
            <a:ext cx="6257969" cy="8316238"/>
          </a:xfrm>
          <a:custGeom>
            <a:avLst/>
            <a:gdLst/>
            <a:ahLst/>
            <a:cxnLst/>
            <a:rect l="l" t="t" r="r" b="b"/>
            <a:pathLst>
              <a:path w="6257969" h="8316238">
                <a:moveTo>
                  <a:pt x="0" y="0"/>
                </a:moveTo>
                <a:lnTo>
                  <a:pt x="6257969" y="0"/>
                </a:lnTo>
                <a:lnTo>
                  <a:pt x="6257969" y="8316238"/>
                </a:lnTo>
                <a:lnTo>
                  <a:pt x="0" y="831623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0" y="0"/>
                </a:moveTo>
                <a:lnTo>
                  <a:pt x="4129818" y="0"/>
                </a:lnTo>
                <a:lnTo>
                  <a:pt x="4129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85015">
            <a:off x="14115260" y="57752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0" y="0"/>
                </a:moveTo>
                <a:lnTo>
                  <a:pt x="4129818" y="0"/>
                </a:lnTo>
                <a:lnTo>
                  <a:pt x="4129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10487947" y="942062"/>
            <a:ext cx="462915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527</Words>
  <Application>Microsoft Office PowerPoint</Application>
  <PresentationFormat>Довільний</PresentationFormat>
  <Paragraphs>70</Paragraphs>
  <Slides>28</Slides>
  <Notes>0</Notes>
  <HiddenSlides>0</HiddenSlides>
  <MMClips>5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28</vt:i4>
      </vt:variant>
    </vt:vector>
  </HeadingPairs>
  <TitlesOfParts>
    <vt:vector size="34" baseType="lpstr">
      <vt:lpstr>Arial</vt:lpstr>
      <vt:lpstr>Sugo Classic</vt:lpstr>
      <vt:lpstr>Crimson Pro</vt:lpstr>
      <vt:lpstr>Crimson Pro Bold</vt:lpstr>
      <vt:lpstr>Calibri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and Black Modern Watercolor Presentation</dc:title>
  <cp:lastModifiedBy>Igor</cp:lastModifiedBy>
  <cp:revision>5</cp:revision>
  <dcterms:created xsi:type="dcterms:W3CDTF">2006-08-16T00:00:00Z</dcterms:created>
  <dcterms:modified xsi:type="dcterms:W3CDTF">2025-01-21T08:04:18Z</dcterms:modified>
  <dc:identifier>DAGbVU5SJL4</dc:identifier>
</cp:coreProperties>
</file>