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legreya Bold" panose="020B0604020202020204" charset="0"/>
      <p:regular r:id="rId22"/>
    </p:embeddedFont>
    <p:embeddedFont>
      <p:font typeface="Alegreya Bold Italics" panose="020B0604020202020204" charset="0"/>
      <p:regular r:id="rId23"/>
    </p:embeddedFont>
    <p:embeddedFont>
      <p:font typeface="Alegreya Medium Italics" panose="020B0604020202020204" charset="0"/>
      <p:regular r:id="rId24"/>
    </p:embeddedFont>
    <p:embeddedFont>
      <p:font typeface="Alegreya Sans SC Heavy Italics" panose="020B0604020202020204" charset="0"/>
      <p:regular r:id="rId25"/>
    </p:embeddedFont>
    <p:embeddedFont>
      <p:font typeface="Alegreya Ultra-Bold" panose="020B0604020202020204" charset="0"/>
      <p:regular r:id="rId26"/>
    </p:embeddedFont>
    <p:embeddedFont>
      <p:font typeface="Alegreya Ultra-Bold Italics" panose="020B0604020202020204" charset="0"/>
      <p:regular r:id="rId27"/>
    </p:embeddedFont>
    <p:embeddedFont>
      <p:font typeface="Gotham Bold" panose="020B0604020202020204" charset="0"/>
      <p:regular r:id="rId28"/>
    </p:embeddedFont>
    <p:embeddedFont>
      <p:font typeface="Gotham Light" panose="020B0604020202020204" charset="0"/>
      <p:regular r:id="rId29"/>
    </p:embeddedFont>
    <p:embeddedFont>
      <p:font typeface="Noto Serif Display Bold Italics" panose="020B0604020202020204"/>
      <p:regular r:id="rId30"/>
    </p:embeddedFont>
    <p:embeddedFont>
      <p:font typeface="Noto Serif Display Italics" panose="020B0604020202020204"/>
      <p:regular r:id="rId31"/>
    </p:embeddedFont>
    <p:embeddedFont>
      <p:font typeface="Open Sans Bold" panose="020B0604020202020204" charset="0"/>
      <p:regular r:id="rId32"/>
    </p:embeddedFont>
    <p:embeddedFont>
      <p:font typeface="Open Sans Bold Italics" panose="020B0604020202020204" charset="0"/>
      <p:regular r:id="rId33"/>
    </p:embeddedFont>
    <p:embeddedFont>
      <p:font typeface="Open Sans Italics" panose="020B0604020202020204" charset="0"/>
      <p:regular r:id="rId34"/>
    </p:embeddedFont>
    <p:embeddedFont>
      <p:font typeface="Open Sans Light" panose="020F0502020204030204" pitchFamily="34" charset="0"/>
      <p:regular r:id="rId35"/>
    </p:embeddedFont>
    <p:embeddedFont>
      <p:font typeface="Open Sans Light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291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94.png"/><Relationship Id="rId12" Type="http://schemas.openxmlformats.org/officeDocument/2006/relationships/image" Target="../media/image72.png"/><Relationship Id="rId2" Type="http://schemas.openxmlformats.org/officeDocument/2006/relationships/image" Target="../media/image9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11" Type="http://schemas.openxmlformats.org/officeDocument/2006/relationships/image" Target="../media/image96.svg"/><Relationship Id="rId5" Type="http://schemas.openxmlformats.org/officeDocument/2006/relationships/image" Target="../media/image92.png"/><Relationship Id="rId15" Type="http://schemas.openxmlformats.org/officeDocument/2006/relationships/image" Target="../media/image26.svg"/><Relationship Id="rId10" Type="http://schemas.openxmlformats.org/officeDocument/2006/relationships/image" Target="../media/image95.png"/><Relationship Id="rId4" Type="http://schemas.openxmlformats.org/officeDocument/2006/relationships/image" Target="../media/image66.svg"/><Relationship Id="rId9" Type="http://schemas.openxmlformats.org/officeDocument/2006/relationships/image" Target="../media/image12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.sv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4.svg"/><Relationship Id="rId5" Type="http://schemas.openxmlformats.org/officeDocument/2006/relationships/image" Target="../media/image101.png"/><Relationship Id="rId15" Type="http://schemas.openxmlformats.org/officeDocument/2006/relationships/image" Target="../media/image105.png"/><Relationship Id="rId10" Type="http://schemas.openxmlformats.org/officeDocument/2006/relationships/image" Target="../media/image23.png"/><Relationship Id="rId4" Type="http://schemas.openxmlformats.org/officeDocument/2006/relationships/image" Target="../media/image100.png"/><Relationship Id="rId9" Type="http://schemas.openxmlformats.org/officeDocument/2006/relationships/image" Target="../media/image22.sv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23.png"/><Relationship Id="rId17" Type="http://schemas.openxmlformats.org/officeDocument/2006/relationships/image" Target="../media/image113.jpeg"/><Relationship Id="rId2" Type="http://schemas.openxmlformats.org/officeDocument/2006/relationships/video" Target="../media/media2.mp4"/><Relationship Id="rId16" Type="http://schemas.openxmlformats.org/officeDocument/2006/relationships/image" Target="../media/image112.jpeg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image" Target="../media/image22.svg"/><Relationship Id="rId5" Type="http://schemas.openxmlformats.org/officeDocument/2006/relationships/image" Target="../media/image107.jpeg"/><Relationship Id="rId15" Type="http://schemas.openxmlformats.org/officeDocument/2006/relationships/image" Target="../media/image111.svg"/><Relationship Id="rId10" Type="http://schemas.openxmlformats.org/officeDocument/2006/relationships/image" Target="../media/image21.png"/><Relationship Id="rId4" Type="http://schemas.openxmlformats.org/officeDocument/2006/relationships/image" Target="../media/image106.jpeg"/><Relationship Id="rId9" Type="http://schemas.openxmlformats.org/officeDocument/2006/relationships/image" Target="../media/image109.svg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24.svg"/><Relationship Id="rId3" Type="http://schemas.openxmlformats.org/officeDocument/2006/relationships/image" Target="../media/image99.svg"/><Relationship Id="rId7" Type="http://schemas.openxmlformats.org/officeDocument/2006/relationships/image" Target="../media/image117.svg"/><Relationship Id="rId12" Type="http://schemas.openxmlformats.org/officeDocument/2006/relationships/image" Target="../media/image23.png"/><Relationship Id="rId2" Type="http://schemas.openxmlformats.org/officeDocument/2006/relationships/image" Target="../media/image98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22.svg"/><Relationship Id="rId5" Type="http://schemas.openxmlformats.org/officeDocument/2006/relationships/image" Target="../media/image115.png"/><Relationship Id="rId15" Type="http://schemas.openxmlformats.org/officeDocument/2006/relationships/image" Target="../media/image44.svg"/><Relationship Id="rId10" Type="http://schemas.openxmlformats.org/officeDocument/2006/relationships/image" Target="../media/image21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6.png"/><Relationship Id="rId7" Type="http://schemas.openxmlformats.org/officeDocument/2006/relationships/image" Target="../media/image23.png"/><Relationship Id="rId12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122.png"/><Relationship Id="rId5" Type="http://schemas.openxmlformats.org/officeDocument/2006/relationships/image" Target="../media/image118.png"/><Relationship Id="rId10" Type="http://schemas.openxmlformats.org/officeDocument/2006/relationships/image" Target="../media/image44.svg"/><Relationship Id="rId4" Type="http://schemas.openxmlformats.org/officeDocument/2006/relationships/image" Target="../media/image117.sv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125.png"/><Relationship Id="rId7" Type="http://schemas.openxmlformats.org/officeDocument/2006/relationships/image" Target="../media/image119.svg"/><Relationship Id="rId12" Type="http://schemas.openxmlformats.org/officeDocument/2006/relationships/image" Target="../media/image4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24.svg"/><Relationship Id="rId5" Type="http://schemas.openxmlformats.org/officeDocument/2006/relationships/image" Target="../media/image117.svg"/><Relationship Id="rId10" Type="http://schemas.openxmlformats.org/officeDocument/2006/relationships/image" Target="../media/image23.png"/><Relationship Id="rId4" Type="http://schemas.openxmlformats.org/officeDocument/2006/relationships/image" Target="../media/image116.png"/><Relationship Id="rId9" Type="http://schemas.openxmlformats.org/officeDocument/2006/relationships/image" Target="../media/image22.svg"/><Relationship Id="rId14" Type="http://schemas.openxmlformats.org/officeDocument/2006/relationships/image" Target="../media/image1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128.jpeg"/><Relationship Id="rId7" Type="http://schemas.openxmlformats.org/officeDocument/2006/relationships/image" Target="../media/image119.svg"/><Relationship Id="rId12" Type="http://schemas.openxmlformats.org/officeDocument/2006/relationships/image" Target="../media/image43.png"/><Relationship Id="rId2" Type="http://schemas.openxmlformats.org/officeDocument/2006/relationships/image" Target="../media/image127.jpe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24.svg"/><Relationship Id="rId5" Type="http://schemas.openxmlformats.org/officeDocument/2006/relationships/image" Target="../media/image117.svg"/><Relationship Id="rId15" Type="http://schemas.openxmlformats.org/officeDocument/2006/relationships/image" Target="../media/image130.png"/><Relationship Id="rId10" Type="http://schemas.openxmlformats.org/officeDocument/2006/relationships/image" Target="../media/image23.png"/><Relationship Id="rId4" Type="http://schemas.openxmlformats.org/officeDocument/2006/relationships/image" Target="../media/image116.png"/><Relationship Id="rId9" Type="http://schemas.openxmlformats.org/officeDocument/2006/relationships/image" Target="../media/image22.svg"/><Relationship Id="rId1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133.jpeg"/><Relationship Id="rId7" Type="http://schemas.openxmlformats.org/officeDocument/2006/relationships/image" Target="../media/image119.svg"/><Relationship Id="rId12" Type="http://schemas.openxmlformats.org/officeDocument/2006/relationships/image" Target="../media/image4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24.svg"/><Relationship Id="rId5" Type="http://schemas.openxmlformats.org/officeDocument/2006/relationships/image" Target="../media/image117.svg"/><Relationship Id="rId10" Type="http://schemas.openxmlformats.org/officeDocument/2006/relationships/image" Target="../media/image23.png"/><Relationship Id="rId4" Type="http://schemas.openxmlformats.org/officeDocument/2006/relationships/image" Target="../media/image116.png"/><Relationship Id="rId9" Type="http://schemas.openxmlformats.org/officeDocument/2006/relationships/image" Target="../media/image22.svg"/><Relationship Id="rId14" Type="http://schemas.openxmlformats.org/officeDocument/2006/relationships/image" Target="../media/image1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40.jpeg"/><Relationship Id="rId3" Type="http://schemas.openxmlformats.org/officeDocument/2006/relationships/image" Target="../media/image136.svg"/><Relationship Id="rId7" Type="http://schemas.openxmlformats.org/officeDocument/2006/relationships/image" Target="../media/image30.svg"/><Relationship Id="rId12" Type="http://schemas.openxmlformats.org/officeDocument/2006/relationships/image" Target="../media/image139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3.svg"/><Relationship Id="rId5" Type="http://schemas.openxmlformats.org/officeDocument/2006/relationships/image" Target="../media/image138.svg"/><Relationship Id="rId15" Type="http://schemas.openxmlformats.org/officeDocument/2006/relationships/image" Target="../media/image142.jpeg"/><Relationship Id="rId10" Type="http://schemas.openxmlformats.org/officeDocument/2006/relationships/image" Target="../media/image72.png"/><Relationship Id="rId4" Type="http://schemas.openxmlformats.org/officeDocument/2006/relationships/image" Target="../media/image137.png"/><Relationship Id="rId9" Type="http://schemas.openxmlformats.org/officeDocument/2006/relationships/image" Target="../media/image32.svg"/><Relationship Id="rId14" Type="http://schemas.openxmlformats.org/officeDocument/2006/relationships/image" Target="../media/image1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44.svg"/><Relationship Id="rId3" Type="http://schemas.openxmlformats.org/officeDocument/2006/relationships/image" Target="../media/image136.svg"/><Relationship Id="rId7" Type="http://schemas.openxmlformats.org/officeDocument/2006/relationships/image" Target="../media/image30.svg"/><Relationship Id="rId12" Type="http://schemas.openxmlformats.org/officeDocument/2006/relationships/image" Target="../media/image14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3.svg"/><Relationship Id="rId5" Type="http://schemas.openxmlformats.org/officeDocument/2006/relationships/image" Target="../media/image138.svg"/><Relationship Id="rId10" Type="http://schemas.openxmlformats.org/officeDocument/2006/relationships/image" Target="../media/image72.png"/><Relationship Id="rId4" Type="http://schemas.openxmlformats.org/officeDocument/2006/relationships/image" Target="../media/image13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8.svg"/><Relationship Id="rId4" Type="http://schemas.openxmlformats.org/officeDocument/2006/relationships/image" Target="../media/image20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svg"/><Relationship Id="rId7" Type="http://schemas.openxmlformats.org/officeDocument/2006/relationships/image" Target="../media/image30.svg"/><Relationship Id="rId12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4.svg"/><Relationship Id="rId5" Type="http://schemas.openxmlformats.org/officeDocument/2006/relationships/image" Target="../media/image20.sv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12" Type="http://schemas.openxmlformats.org/officeDocument/2006/relationships/image" Target="../media/image29.png"/><Relationship Id="rId17" Type="http://schemas.openxmlformats.org/officeDocument/2006/relationships/image" Target="../media/image44.sv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1" Type="http://schemas.microsoft.com/office/2007/relationships/media" Target="../media/media1.mp4"/><Relationship Id="rId6" Type="http://schemas.openxmlformats.org/officeDocument/2006/relationships/image" Target="../media/image48.svg"/><Relationship Id="rId11" Type="http://schemas.openxmlformats.org/officeDocument/2006/relationships/image" Target="../media/image51.svg"/><Relationship Id="rId5" Type="http://schemas.openxmlformats.org/officeDocument/2006/relationships/image" Target="../media/image47.png"/><Relationship Id="rId15" Type="http://schemas.openxmlformats.org/officeDocument/2006/relationships/image" Target="../media/image53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26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0.svg"/><Relationship Id="rId3" Type="http://schemas.openxmlformats.org/officeDocument/2006/relationships/image" Target="../media/image47.png"/><Relationship Id="rId7" Type="http://schemas.openxmlformats.org/officeDocument/2006/relationships/image" Target="../media/image57.svg"/><Relationship Id="rId12" Type="http://schemas.openxmlformats.org/officeDocument/2006/relationships/image" Target="../media/image29.png"/><Relationship Id="rId17" Type="http://schemas.openxmlformats.org/officeDocument/2006/relationships/image" Target="../media/image63.svg"/><Relationship Id="rId2" Type="http://schemas.openxmlformats.org/officeDocument/2006/relationships/image" Target="../media/image5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jpeg"/><Relationship Id="rId15" Type="http://schemas.openxmlformats.org/officeDocument/2006/relationships/image" Target="../media/image32.svg"/><Relationship Id="rId10" Type="http://schemas.openxmlformats.org/officeDocument/2006/relationships/image" Target="../media/image60.png"/><Relationship Id="rId4" Type="http://schemas.openxmlformats.org/officeDocument/2006/relationships/image" Target="../media/image48.svg"/><Relationship Id="rId9" Type="http://schemas.openxmlformats.org/officeDocument/2006/relationships/image" Target="../media/image59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3.sv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" Type="http://schemas.openxmlformats.org/officeDocument/2006/relationships/image" Target="../media/image64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7.png"/><Relationship Id="rId1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image" Target="../media/image66.svg"/><Relationship Id="rId9" Type="http://schemas.openxmlformats.org/officeDocument/2006/relationships/image" Target="../media/image30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63.svg"/><Relationship Id="rId2" Type="http://schemas.openxmlformats.org/officeDocument/2006/relationships/image" Target="../media/image76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41368" y="2426176"/>
            <a:ext cx="7365614" cy="4286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8"/>
              </a:lnSpc>
            </a:pPr>
            <a:r>
              <a:rPr lang="en-US" sz="7863" b="1" i="1">
                <a:solidFill>
                  <a:srgbClr val="433831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ЗВІТ  РОБОТИ БІБЛІОТЕКИ</a:t>
            </a:r>
          </a:p>
          <a:p>
            <a:pPr algn="ctr">
              <a:lnSpc>
                <a:spcPts val="11008"/>
              </a:lnSpc>
              <a:spcBef>
                <a:spcPct val="0"/>
              </a:spcBef>
            </a:pPr>
            <a:r>
              <a:rPr lang="en-US" sz="7863" b="1" i="1">
                <a:solidFill>
                  <a:srgbClr val="433831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С. РАКІВЧИК</a:t>
            </a:r>
          </a:p>
        </p:txBody>
      </p:sp>
      <p:sp>
        <p:nvSpPr>
          <p:cNvPr id="3" name="Freeform 3"/>
          <p:cNvSpPr/>
          <p:nvPr/>
        </p:nvSpPr>
        <p:spPr>
          <a:xfrm>
            <a:off x="11540794" y="6483297"/>
            <a:ext cx="6465058" cy="928617"/>
          </a:xfrm>
          <a:custGeom>
            <a:avLst/>
            <a:gdLst/>
            <a:ahLst/>
            <a:cxnLst/>
            <a:rect l="l" t="t" r="r" b="b"/>
            <a:pathLst>
              <a:path w="6465058" h="928617">
                <a:moveTo>
                  <a:pt x="0" y="0"/>
                </a:moveTo>
                <a:lnTo>
                  <a:pt x="6465059" y="0"/>
                </a:lnTo>
                <a:lnTo>
                  <a:pt x="6465059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58007" y="7770848"/>
            <a:ext cx="6371987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9614" y="6319345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9" y="0"/>
                </a:lnTo>
                <a:lnTo>
                  <a:pt x="2544579" y="2395991"/>
                </a:lnTo>
                <a:lnTo>
                  <a:pt x="0" y="2395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1715">
            <a:off x="926654" y="5093549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49553">
            <a:off x="15474139" y="2470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41545">
            <a:off x="12912489" y="1707296"/>
            <a:ext cx="1410209" cy="1255086"/>
          </a:xfrm>
          <a:custGeom>
            <a:avLst/>
            <a:gdLst/>
            <a:ahLst/>
            <a:cxnLst/>
            <a:rect l="l" t="t" r="r" b="b"/>
            <a:pathLst>
              <a:path w="1410209" h="1255086">
                <a:moveTo>
                  <a:pt x="0" y="0"/>
                </a:moveTo>
                <a:lnTo>
                  <a:pt x="1410209" y="0"/>
                </a:lnTo>
                <a:lnTo>
                  <a:pt x="1410209" y="1255086"/>
                </a:lnTo>
                <a:lnTo>
                  <a:pt x="0" y="12550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12159">
            <a:off x="15514044" y="5543581"/>
            <a:ext cx="1482709" cy="1319611"/>
          </a:xfrm>
          <a:custGeom>
            <a:avLst/>
            <a:gdLst/>
            <a:ahLst/>
            <a:cxnLst/>
            <a:rect l="l" t="t" r="r" b="b"/>
            <a:pathLst>
              <a:path w="1482709" h="1319611">
                <a:moveTo>
                  <a:pt x="0" y="0"/>
                </a:moveTo>
                <a:lnTo>
                  <a:pt x="1482709" y="0"/>
                </a:lnTo>
                <a:lnTo>
                  <a:pt x="1482709" y="1319611"/>
                </a:lnTo>
                <a:lnTo>
                  <a:pt x="0" y="13196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899699" y="4726612"/>
            <a:ext cx="261444" cy="249084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376992" y="8119563"/>
            <a:ext cx="595772" cy="595772"/>
            <a:chOff x="0" y="0"/>
            <a:chExt cx="794363" cy="794363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50" name="Freeform 50"/>
          <p:cNvSpPr/>
          <p:nvPr/>
        </p:nvSpPr>
        <p:spPr>
          <a:xfrm>
            <a:off x="1961871" y="-95446"/>
            <a:ext cx="5037723" cy="2838967"/>
          </a:xfrm>
          <a:custGeom>
            <a:avLst/>
            <a:gdLst/>
            <a:ahLst/>
            <a:cxnLst/>
            <a:rect l="l" t="t" r="r" b="b"/>
            <a:pathLst>
              <a:path w="5037723" h="2838967">
                <a:moveTo>
                  <a:pt x="0" y="0"/>
                </a:moveTo>
                <a:lnTo>
                  <a:pt x="5037723" y="0"/>
                </a:lnTo>
                <a:lnTo>
                  <a:pt x="5037723" y="2838967"/>
                </a:lnTo>
                <a:lnTo>
                  <a:pt x="0" y="28389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6455517" y="8015862"/>
            <a:ext cx="5376966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433831"/>
                </a:solidFill>
                <a:latin typeface="Alegreya Bold"/>
                <a:ea typeface="Alegreya Bold"/>
                <a:cs typeface="Alegreya Bold"/>
                <a:sym typeface="Alegreya Bold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43815">
            <a:off x="906226" y="1145844"/>
            <a:ext cx="4435588" cy="3701250"/>
            <a:chOff x="0" y="0"/>
            <a:chExt cx="5914117" cy="4935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493" r="17493"/>
            <a:stretch>
              <a:fillRect/>
            </a:stretch>
          </p:blipFill>
          <p:spPr>
            <a:xfrm>
              <a:off x="0" y="0"/>
              <a:ext cx="5914117" cy="4935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918706" y="342808"/>
            <a:ext cx="9601384" cy="96013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47601">
            <a:off x="1282803" y="5041246"/>
            <a:ext cx="4472277" cy="3731866"/>
            <a:chOff x="0" y="0"/>
            <a:chExt cx="5963037" cy="49758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6139" b="6139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398067" y="4214460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398067" y="6201756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398067" y="5208108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390333" y="3619839"/>
            <a:ext cx="11301259" cy="6145060"/>
          </a:xfrm>
          <a:custGeom>
            <a:avLst/>
            <a:gdLst/>
            <a:ahLst/>
            <a:cxnLst/>
            <a:rect l="l" t="t" r="r" b="b"/>
            <a:pathLst>
              <a:path w="11301259" h="6145060">
                <a:moveTo>
                  <a:pt x="0" y="0"/>
                </a:moveTo>
                <a:lnTo>
                  <a:pt x="11301259" y="0"/>
                </a:lnTo>
                <a:lnTo>
                  <a:pt x="11301259" y="6145059"/>
                </a:lnTo>
                <a:lnTo>
                  <a:pt x="0" y="61450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509204" y="1256313"/>
            <a:ext cx="8420389" cy="138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2"/>
              </a:lnSpc>
            </a:pPr>
            <a:r>
              <a:rPr lang="en-US" sz="5299" b="1" i="1">
                <a:solidFill>
                  <a:srgbClr val="5B4F47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Літній табір</a:t>
            </a:r>
          </a:p>
          <a:p>
            <a:pPr algn="ctr">
              <a:lnSpc>
                <a:spcPts val="5352"/>
              </a:lnSpc>
            </a:pPr>
            <a:r>
              <a:rPr lang="en-US" sz="5299" b="1" i="1">
                <a:solidFill>
                  <a:srgbClr val="5B4F47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” Дзвіночки”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2431" y="901218"/>
            <a:ext cx="6776860" cy="1270661"/>
          </a:xfrm>
          <a:custGeom>
            <a:avLst/>
            <a:gdLst/>
            <a:ahLst/>
            <a:cxnLst/>
            <a:rect l="l" t="t" r="r" b="b"/>
            <a:pathLst>
              <a:path w="6776860" h="1270661">
                <a:moveTo>
                  <a:pt x="0" y="0"/>
                </a:moveTo>
                <a:lnTo>
                  <a:pt x="6776860" y="0"/>
                </a:lnTo>
                <a:lnTo>
                  <a:pt x="6776860" y="1270661"/>
                </a:lnTo>
                <a:lnTo>
                  <a:pt x="0" y="1270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80205" y="298910"/>
            <a:ext cx="5395766" cy="4395305"/>
            <a:chOff x="0" y="0"/>
            <a:chExt cx="1665464" cy="1356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65464" cy="1356660"/>
            </a:xfrm>
            <a:custGeom>
              <a:avLst/>
              <a:gdLst/>
              <a:ahLst/>
              <a:cxnLst/>
              <a:rect l="l" t="t" r="r" b="b"/>
              <a:pathLst>
                <a:path w="1665464" h="1356660">
                  <a:moveTo>
                    <a:pt x="0" y="0"/>
                  </a:moveTo>
                  <a:lnTo>
                    <a:pt x="1665464" y="0"/>
                  </a:lnTo>
                  <a:lnTo>
                    <a:pt x="1665464" y="1356660"/>
                  </a:lnTo>
                  <a:lnTo>
                    <a:pt x="0" y="1356660"/>
                  </a:lnTo>
                  <a:close/>
                </a:path>
              </a:pathLst>
            </a:custGeom>
            <a:solidFill>
              <a:srgbClr val="BD947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65464" cy="1394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77351">
            <a:off x="10918113" y="346828"/>
            <a:ext cx="6013002" cy="4302375"/>
            <a:chOff x="0" y="0"/>
            <a:chExt cx="8017336" cy="57365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568" r="2568"/>
            <a:stretch>
              <a:fillRect/>
            </a:stretch>
          </p:blipFill>
          <p:spPr>
            <a:xfrm>
              <a:off x="0" y="0"/>
              <a:ext cx="8017336" cy="57365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962431" y="5103367"/>
            <a:ext cx="5412844" cy="4763354"/>
            <a:chOff x="0" y="0"/>
            <a:chExt cx="1812902" cy="1595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2902" cy="1595371"/>
            </a:xfrm>
            <a:custGeom>
              <a:avLst/>
              <a:gdLst/>
              <a:ahLst/>
              <a:cxnLst/>
              <a:rect l="l" t="t" r="r" b="b"/>
              <a:pathLst>
                <a:path w="1812902" h="1595371">
                  <a:moveTo>
                    <a:pt x="0" y="0"/>
                  </a:moveTo>
                  <a:lnTo>
                    <a:pt x="1812902" y="0"/>
                  </a:lnTo>
                  <a:lnTo>
                    <a:pt x="1812902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BD94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12902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05361" y="5474371"/>
            <a:ext cx="4751648" cy="3964985"/>
            <a:chOff x="0" y="0"/>
            <a:chExt cx="6335531" cy="5286647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0452" r="10452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01715">
            <a:off x="7621788" y="68915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49553">
            <a:off x="9441234" y="43417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0800000">
            <a:off x="16140808" y="7210457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334011" y="5182881"/>
            <a:ext cx="7678427" cy="4683840"/>
          </a:xfrm>
          <a:custGeom>
            <a:avLst/>
            <a:gdLst/>
            <a:ahLst/>
            <a:cxnLst/>
            <a:rect l="l" t="t" r="r" b="b"/>
            <a:pathLst>
              <a:path w="7678427" h="4683840">
                <a:moveTo>
                  <a:pt x="0" y="0"/>
                </a:moveTo>
                <a:lnTo>
                  <a:pt x="7678427" y="0"/>
                </a:lnTo>
                <a:lnTo>
                  <a:pt x="7678427" y="4683840"/>
                </a:lnTo>
                <a:lnTo>
                  <a:pt x="0" y="4683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281806" y="279730"/>
            <a:ext cx="7052205" cy="4328291"/>
          </a:xfrm>
          <a:custGeom>
            <a:avLst/>
            <a:gdLst/>
            <a:ahLst/>
            <a:cxnLst/>
            <a:rect l="l" t="t" r="r" b="b"/>
            <a:pathLst>
              <a:path w="7052205" h="4328291">
                <a:moveTo>
                  <a:pt x="0" y="0"/>
                </a:moveTo>
                <a:lnTo>
                  <a:pt x="7052205" y="0"/>
                </a:lnTo>
                <a:lnTo>
                  <a:pt x="7052205" y="4328291"/>
                </a:lnTo>
                <a:lnTo>
                  <a:pt x="0" y="43282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09947">
            <a:off x="1078506" y="1144163"/>
            <a:ext cx="5629656" cy="5168680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09947">
            <a:off x="1273576" y="1370158"/>
            <a:ext cx="5155977" cy="4302375"/>
            <a:chOff x="0" y="0"/>
            <a:chExt cx="6874636" cy="57365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520" b="2520"/>
            <a:stretch>
              <a:fillRect/>
            </a:stretch>
          </p:blipFill>
          <p:spPr>
            <a:xfrm>
              <a:off x="0" y="0"/>
              <a:ext cx="6874636" cy="5736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454389">
            <a:off x="2825415" y="4935935"/>
            <a:ext cx="5188182" cy="4763354"/>
            <a:chOff x="0" y="0"/>
            <a:chExt cx="1737657" cy="1595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454389">
            <a:off x="3043681" y="5227965"/>
            <a:ext cx="4751648" cy="3964985"/>
            <a:chOff x="0" y="0"/>
            <a:chExt cx="6335531" cy="528664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t="22176" b="22176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8957458" y="734500"/>
            <a:ext cx="923044" cy="824558"/>
          </a:xfrm>
          <a:custGeom>
            <a:avLst/>
            <a:gdLst/>
            <a:ahLst/>
            <a:cxnLst/>
            <a:rect l="l" t="t" r="r" b="b"/>
            <a:pathLst>
              <a:path w="923044" h="824558">
                <a:moveTo>
                  <a:pt x="0" y="0"/>
                </a:moveTo>
                <a:lnTo>
                  <a:pt x="923045" y="0"/>
                </a:lnTo>
                <a:lnTo>
                  <a:pt x="923045" y="824558"/>
                </a:lnTo>
                <a:lnTo>
                  <a:pt x="0" y="824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86276" y="3521346"/>
            <a:ext cx="923044" cy="824558"/>
          </a:xfrm>
          <a:custGeom>
            <a:avLst/>
            <a:gdLst/>
            <a:ahLst/>
            <a:cxnLst/>
            <a:rect l="l" t="t" r="r" b="b"/>
            <a:pathLst>
              <a:path w="923044" h="824558">
                <a:moveTo>
                  <a:pt x="0" y="0"/>
                </a:moveTo>
                <a:lnTo>
                  <a:pt x="923044" y="0"/>
                </a:lnTo>
                <a:lnTo>
                  <a:pt x="923044" y="824558"/>
                </a:lnTo>
                <a:lnTo>
                  <a:pt x="0" y="824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1218" y="7348412"/>
            <a:ext cx="923044" cy="824558"/>
          </a:xfrm>
          <a:custGeom>
            <a:avLst/>
            <a:gdLst/>
            <a:ahLst/>
            <a:cxnLst/>
            <a:rect l="l" t="t" r="r" b="b"/>
            <a:pathLst>
              <a:path w="923044" h="824558">
                <a:moveTo>
                  <a:pt x="0" y="0"/>
                </a:moveTo>
                <a:lnTo>
                  <a:pt x="923044" y="0"/>
                </a:lnTo>
                <a:lnTo>
                  <a:pt x="923044" y="824559"/>
                </a:lnTo>
                <a:lnTo>
                  <a:pt x="0" y="8245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01715">
            <a:off x="7061261" y="1213153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14363" r="14363"/>
          <a:stretch>
            <a:fillRect/>
          </a:stretch>
        </p:blipFill>
        <p:spPr>
          <a:xfrm rot="416557">
            <a:off x="2318224" y="4958805"/>
            <a:ext cx="5977578" cy="4717615"/>
          </a:xfrm>
          <a:prstGeom prst="rect">
            <a:avLst/>
          </a:prstGeom>
        </p:spPr>
      </p:pic>
      <p:sp>
        <p:nvSpPr>
          <p:cNvPr id="36" name="Freeform 36"/>
          <p:cNvSpPr/>
          <p:nvPr/>
        </p:nvSpPr>
        <p:spPr>
          <a:xfrm rot="-68838">
            <a:off x="9327542" y="571110"/>
            <a:ext cx="7816503" cy="9278908"/>
          </a:xfrm>
          <a:custGeom>
            <a:avLst/>
            <a:gdLst/>
            <a:ahLst/>
            <a:cxnLst/>
            <a:rect l="l" t="t" r="r" b="b"/>
            <a:pathLst>
              <a:path w="7816503" h="9278908">
                <a:moveTo>
                  <a:pt x="0" y="0"/>
                </a:moveTo>
                <a:lnTo>
                  <a:pt x="7816503" y="0"/>
                </a:lnTo>
                <a:lnTo>
                  <a:pt x="7816503" y="9278908"/>
                </a:lnTo>
                <a:lnTo>
                  <a:pt x="0" y="92789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8415" r="-11945" b="-335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7700" y="1993278"/>
            <a:ext cx="5569328" cy="1044249"/>
          </a:xfrm>
          <a:custGeom>
            <a:avLst/>
            <a:gdLst/>
            <a:ahLst/>
            <a:cxnLst/>
            <a:rect l="l" t="t" r="r" b="b"/>
            <a:pathLst>
              <a:path w="5569328" h="1044249">
                <a:moveTo>
                  <a:pt x="0" y="0"/>
                </a:moveTo>
                <a:lnTo>
                  <a:pt x="5569329" y="0"/>
                </a:lnTo>
                <a:lnTo>
                  <a:pt x="5569329" y="1044250"/>
                </a:lnTo>
                <a:lnTo>
                  <a:pt x="0" y="1044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99759" y="1412181"/>
            <a:ext cx="5716762" cy="162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4200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Майстеркласи</a:t>
            </a:r>
          </a:p>
          <a:p>
            <a:pPr algn="ctr">
              <a:lnSpc>
                <a:spcPts val="4242"/>
              </a:lnSpc>
            </a:pPr>
            <a:r>
              <a:rPr lang="en-US" sz="4200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“ Великодні прикраси”</a:t>
            </a:r>
          </a:p>
          <a:p>
            <a:pPr algn="ctr">
              <a:lnSpc>
                <a:spcPts val="4242"/>
              </a:lnSpc>
            </a:pPr>
            <a:r>
              <a:rPr lang="en-US" sz="4200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“ Великоднє дерево”</a:t>
            </a:r>
          </a:p>
        </p:txBody>
      </p:sp>
      <p:grpSp>
        <p:nvGrpSpPr>
          <p:cNvPr id="4" name="Group 4"/>
          <p:cNvGrpSpPr/>
          <p:nvPr/>
        </p:nvGrpSpPr>
        <p:grpSpPr>
          <a:xfrm rot="-309947">
            <a:off x="9460506" y="1040086"/>
            <a:ext cx="5629656" cy="5168680"/>
            <a:chOff x="0" y="0"/>
            <a:chExt cx="1737657" cy="15953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309947">
            <a:off x="9655576" y="1266082"/>
            <a:ext cx="5155977" cy="4302375"/>
            <a:chOff x="0" y="0"/>
            <a:chExt cx="6874636" cy="57365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17942" r="17942"/>
            <a:stretch>
              <a:fillRect/>
            </a:stretch>
          </p:blipFill>
          <p:spPr>
            <a:xfrm>
              <a:off x="0" y="0"/>
              <a:ext cx="6874636" cy="57365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454389">
            <a:off x="11207415" y="4831859"/>
            <a:ext cx="5188182" cy="4763354"/>
            <a:chOff x="0" y="0"/>
            <a:chExt cx="1737657" cy="15953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454389">
            <a:off x="11425681" y="5123888"/>
            <a:ext cx="4751648" cy="3964985"/>
            <a:chOff x="0" y="0"/>
            <a:chExt cx="6335531" cy="52866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l="22361" r="22361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>
            <a:off x="683705" y="5698400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28690" y="3432695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960388" y="4229125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335547" y="6451711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89329" y="837477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01715">
            <a:off x="8418985" y="7650510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649553">
            <a:off x="16984578" y="261396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7" name="Freeform 37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 rot="-309947">
            <a:off x="4149945" y="4281962"/>
            <a:ext cx="5629656" cy="5168680"/>
            <a:chOff x="0" y="0"/>
            <a:chExt cx="1737657" cy="159537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367078">
            <a:off x="4735574" y="4471040"/>
            <a:ext cx="4751648" cy="3964985"/>
            <a:chOff x="0" y="0"/>
            <a:chExt cx="6335531" cy="5286647"/>
          </a:xfrm>
        </p:grpSpPr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6"/>
            <a:srcRect t="3383" b="3383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5133" y="1053532"/>
            <a:ext cx="4632017" cy="273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2"/>
              </a:lnSpc>
            </a:pPr>
            <a:r>
              <a:rPr lang="en-US" sz="5299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Ігротека</a:t>
            </a:r>
          </a:p>
          <a:p>
            <a:pPr algn="ctr">
              <a:lnSpc>
                <a:spcPts val="5352"/>
              </a:lnSpc>
            </a:pPr>
            <a:r>
              <a:rPr lang="en-US" sz="5299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” Бібліотеа - місце відпочинку”</a:t>
            </a:r>
          </a:p>
        </p:txBody>
      </p:sp>
      <p:grpSp>
        <p:nvGrpSpPr>
          <p:cNvPr id="3" name="Group 3"/>
          <p:cNvGrpSpPr/>
          <p:nvPr/>
        </p:nvGrpSpPr>
        <p:grpSpPr>
          <a:xfrm rot="-309947">
            <a:off x="9726444" y="40356"/>
            <a:ext cx="5629656" cy="5168680"/>
            <a:chOff x="0" y="0"/>
            <a:chExt cx="1737657" cy="1595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454389">
            <a:off x="11779860" y="4975169"/>
            <a:ext cx="5188182" cy="4763354"/>
            <a:chOff x="0" y="0"/>
            <a:chExt cx="1737657" cy="159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454389">
            <a:off x="11728344" y="4942523"/>
            <a:ext cx="5237396" cy="4792886"/>
            <a:chOff x="0" y="0"/>
            <a:chExt cx="6983194" cy="639051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14827" r="14827"/>
            <a:stretch>
              <a:fillRect/>
            </a:stretch>
          </p:blipFill>
          <p:spPr>
            <a:xfrm>
              <a:off x="0" y="0"/>
              <a:ext cx="6983194" cy="6390515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1026274" y="3354111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35547" y="403901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6274" y="514881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97149" y="625997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6274" y="7356846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49553">
            <a:off x="16984578" y="261396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 rot="-309947">
            <a:off x="3755642" y="4281962"/>
            <a:ext cx="5629656" cy="5168680"/>
            <a:chOff x="0" y="0"/>
            <a:chExt cx="1737657" cy="159537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367078">
            <a:off x="3441505" y="4482701"/>
            <a:ext cx="5692063" cy="5288671"/>
            <a:chOff x="0" y="0"/>
            <a:chExt cx="7589417" cy="7051561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1"/>
            <a:srcRect l="5872" r="5872"/>
            <a:stretch>
              <a:fillRect/>
            </a:stretch>
          </p:blipFill>
          <p:spPr>
            <a:xfrm>
              <a:off x="0" y="0"/>
              <a:ext cx="7589417" cy="7051561"/>
            </a:xfrm>
            <a:prstGeom prst="rect">
              <a:avLst/>
            </a:prstGeom>
          </p:spPr>
        </p:pic>
      </p:grpSp>
      <p:sp>
        <p:nvSpPr>
          <p:cNvPr id="40" name="Freeform 40"/>
          <p:cNvSpPr/>
          <p:nvPr/>
        </p:nvSpPr>
        <p:spPr>
          <a:xfrm>
            <a:off x="9505188" y="294347"/>
            <a:ext cx="5697925" cy="5202384"/>
          </a:xfrm>
          <a:custGeom>
            <a:avLst/>
            <a:gdLst/>
            <a:ahLst/>
            <a:cxnLst/>
            <a:rect l="l" t="t" r="r" b="b"/>
            <a:pathLst>
              <a:path w="5697925" h="5202384">
                <a:moveTo>
                  <a:pt x="0" y="0"/>
                </a:moveTo>
                <a:lnTo>
                  <a:pt x="5697925" y="0"/>
                </a:lnTo>
                <a:lnTo>
                  <a:pt x="5697925" y="5202384"/>
                </a:lnTo>
                <a:lnTo>
                  <a:pt x="0" y="5202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8973" r="-48973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85669" y="155487"/>
            <a:ext cx="8913514" cy="4489854"/>
            <a:chOff x="0" y="0"/>
            <a:chExt cx="11884685" cy="59864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15" r="4215"/>
            <a:stretch>
              <a:fillRect/>
            </a:stretch>
          </p:blipFill>
          <p:spPr>
            <a:xfrm>
              <a:off x="0" y="0"/>
              <a:ext cx="11884685" cy="598647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813719" y="5084380"/>
            <a:ext cx="5188182" cy="4763354"/>
            <a:chOff x="0" y="0"/>
            <a:chExt cx="1737657" cy="15953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00858" y="4853272"/>
            <a:ext cx="7513250" cy="4812455"/>
            <a:chOff x="0" y="0"/>
            <a:chExt cx="10017667" cy="641660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992" r="1992"/>
            <a:stretch>
              <a:fillRect/>
            </a:stretch>
          </p:blipFill>
          <p:spPr>
            <a:xfrm>
              <a:off x="0" y="0"/>
              <a:ext cx="10017667" cy="6416606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026274" y="3354111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35547" y="403901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6274" y="514881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97149" y="625997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6274" y="7356846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01715">
            <a:off x="5798277" y="3061526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49553">
            <a:off x="16984578" y="261396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-1118492" y="-999804"/>
            <a:ext cx="2823508" cy="2705434"/>
          </a:xfrm>
          <a:custGeom>
            <a:avLst/>
            <a:gdLst/>
            <a:ahLst/>
            <a:cxnLst/>
            <a:rect l="l" t="t" r="r" b="b"/>
            <a:pathLst>
              <a:path w="2823508" h="2705434">
                <a:moveTo>
                  <a:pt x="0" y="0"/>
                </a:moveTo>
                <a:lnTo>
                  <a:pt x="2823508" y="0"/>
                </a:lnTo>
                <a:lnTo>
                  <a:pt x="2823508" y="2705434"/>
                </a:lnTo>
                <a:lnTo>
                  <a:pt x="0" y="2705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0481770">
            <a:off x="15618645" y="7465769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41218" y="4853272"/>
            <a:ext cx="8952420" cy="4759352"/>
            <a:chOff x="0" y="0"/>
            <a:chExt cx="11936560" cy="6345803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4"/>
            <a:srcRect l="6619" r="6619"/>
            <a:stretch>
              <a:fillRect/>
            </a:stretch>
          </p:blipFill>
          <p:spPr>
            <a:xfrm>
              <a:off x="0" y="0"/>
              <a:ext cx="11936560" cy="6345803"/>
            </a:xfrm>
            <a:prstGeom prst="rect">
              <a:avLst/>
            </a:prstGeom>
          </p:spPr>
        </p:pic>
      </p:grpSp>
      <p:sp>
        <p:nvSpPr>
          <p:cNvPr id="36" name="TextBox 36"/>
          <p:cNvSpPr txBox="1"/>
          <p:nvPr/>
        </p:nvSpPr>
        <p:spPr>
          <a:xfrm>
            <a:off x="2117700" y="784833"/>
            <a:ext cx="5405232" cy="161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2"/>
              </a:lnSpc>
            </a:pPr>
            <a:r>
              <a:rPr lang="en-US" sz="464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</a:t>
            </a:r>
            <a:r>
              <a:rPr lang="en-US" sz="4644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Літо</a:t>
            </a:r>
          </a:p>
          <a:p>
            <a:pPr algn="ctr">
              <a:lnSpc>
                <a:spcPts val="6502"/>
              </a:lnSpc>
              <a:spcBef>
                <a:spcPct val="0"/>
              </a:spcBef>
            </a:pPr>
            <a:r>
              <a:rPr lang="en-US" sz="4644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з бібліотекою”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58087" y="9485069"/>
            <a:ext cx="644109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тел.0977952579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09947">
            <a:off x="9516004" y="-268124"/>
            <a:ext cx="5629656" cy="5168680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09947">
            <a:off x="9655576" y="1266082"/>
            <a:ext cx="5155977" cy="4302375"/>
            <a:chOff x="0" y="0"/>
            <a:chExt cx="6874636" cy="57365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2202" b="22202"/>
            <a:stretch>
              <a:fillRect/>
            </a:stretch>
          </p:blipFill>
          <p:spPr>
            <a:xfrm>
              <a:off x="0" y="0"/>
              <a:ext cx="6874636" cy="5736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454389">
            <a:off x="11207415" y="4831859"/>
            <a:ext cx="5188182" cy="4763354"/>
            <a:chOff x="0" y="0"/>
            <a:chExt cx="1737657" cy="1595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454389">
            <a:off x="11425681" y="5123888"/>
            <a:ext cx="4751648" cy="3964985"/>
            <a:chOff x="0" y="0"/>
            <a:chExt cx="6335531" cy="528664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26649" r="26649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1026274" y="3354111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35547" y="403901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6274" y="514881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97149" y="625997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6274" y="7356846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8418985" y="7650510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84578" y="261396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 rot="-309947">
            <a:off x="4149945" y="4281962"/>
            <a:ext cx="5629656" cy="5168680"/>
            <a:chOff x="0" y="0"/>
            <a:chExt cx="1737657" cy="159537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 rot="-367078">
            <a:off x="4735574" y="4471040"/>
            <a:ext cx="4751648" cy="3964985"/>
            <a:chOff x="0" y="0"/>
            <a:chExt cx="6335531" cy="5286647"/>
          </a:xfrm>
        </p:grpSpPr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3"/>
            <a:srcRect l="26649" r="26649"/>
            <a:stretch>
              <a:fillRect/>
            </a:stretch>
          </p:blipFill>
          <p:spPr>
            <a:xfrm>
              <a:off x="0" y="0"/>
              <a:ext cx="6335531" cy="5286647"/>
            </a:xfrm>
            <a:prstGeom prst="rect">
              <a:avLst/>
            </a:prstGeom>
          </p:spPr>
        </p:pic>
      </p:grpSp>
      <p:grpSp>
        <p:nvGrpSpPr>
          <p:cNvPr id="42" name="Group 42"/>
          <p:cNvGrpSpPr/>
          <p:nvPr/>
        </p:nvGrpSpPr>
        <p:grpSpPr>
          <a:xfrm rot="454389">
            <a:off x="11272109" y="4914793"/>
            <a:ext cx="5153145" cy="4310968"/>
            <a:chOff x="0" y="0"/>
            <a:chExt cx="6870860" cy="5747957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/>
            <a:srcRect l="22432" r="22432"/>
            <a:stretch>
              <a:fillRect/>
            </a:stretch>
          </p:blipFill>
          <p:spPr>
            <a:xfrm>
              <a:off x="0" y="0"/>
              <a:ext cx="6870860" cy="5747957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 rot="-367078">
            <a:off x="4266696" y="4463688"/>
            <a:ext cx="5266833" cy="4806436"/>
            <a:chOff x="0" y="0"/>
            <a:chExt cx="7022444" cy="6408581"/>
          </a:xfrm>
        </p:grpSpPr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5"/>
            <a:srcRect l="9798" r="9798"/>
            <a:stretch>
              <a:fillRect/>
            </a:stretch>
          </p:blipFill>
          <p:spPr>
            <a:xfrm>
              <a:off x="0" y="0"/>
              <a:ext cx="7022444" cy="6408581"/>
            </a:xfrm>
            <a:prstGeom prst="rect">
              <a:avLst/>
            </a:prstGeom>
          </p:spPr>
        </p:pic>
      </p:grpSp>
      <p:grpSp>
        <p:nvGrpSpPr>
          <p:cNvPr id="46" name="Group 46"/>
          <p:cNvGrpSpPr/>
          <p:nvPr/>
        </p:nvGrpSpPr>
        <p:grpSpPr>
          <a:xfrm rot="-309947">
            <a:off x="9877610" y="245993"/>
            <a:ext cx="5137146" cy="4510669"/>
            <a:chOff x="0" y="0"/>
            <a:chExt cx="6849529" cy="6014225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6"/>
            <a:srcRect l="23734" r="23734"/>
            <a:stretch>
              <a:fillRect/>
            </a:stretch>
          </p:blipFill>
          <p:spPr>
            <a:xfrm>
              <a:off x="0" y="0"/>
              <a:ext cx="6849529" cy="6014225"/>
            </a:xfrm>
            <a:prstGeom prst="rect">
              <a:avLst/>
            </a:prstGeom>
          </p:spPr>
        </p:pic>
      </p:grpSp>
      <p:sp>
        <p:nvSpPr>
          <p:cNvPr id="48" name="TextBox 48"/>
          <p:cNvSpPr txBox="1"/>
          <p:nvPr/>
        </p:nvSpPr>
        <p:spPr>
          <a:xfrm>
            <a:off x="2221268" y="410223"/>
            <a:ext cx="6535936" cy="272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0"/>
              </a:lnSpc>
              <a:spcBef>
                <a:spcPct val="0"/>
              </a:spcBef>
            </a:pPr>
            <a:r>
              <a:rPr lang="en-US" sz="388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Майстеркласи</a:t>
            </a:r>
          </a:p>
          <a:p>
            <a:pPr algn="ctr">
              <a:lnSpc>
                <a:spcPts val="5440"/>
              </a:lnSpc>
              <a:spcBef>
                <a:spcPct val="0"/>
              </a:spcBef>
            </a:pPr>
            <a:r>
              <a:rPr lang="en-US" sz="388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” Малюємо на камінчиках </a:t>
            </a:r>
          </a:p>
          <a:p>
            <a:pPr algn="ctr">
              <a:lnSpc>
                <a:spcPts val="5440"/>
              </a:lnSpc>
              <a:spcBef>
                <a:spcPct val="0"/>
              </a:spcBef>
            </a:pPr>
            <a:r>
              <a:rPr lang="en-US" sz="388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“ Іграшка - антистрес”</a:t>
            </a:r>
          </a:p>
          <a:p>
            <a:pPr algn="ctr">
              <a:lnSpc>
                <a:spcPts val="5440"/>
              </a:lnSpc>
              <a:spcBef>
                <a:spcPct val="0"/>
              </a:spcBef>
            </a:pPr>
            <a:r>
              <a:rPr lang="en-US" sz="3885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“ Браслет дружби”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6520" y="1123950"/>
            <a:ext cx="4632017" cy="138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2"/>
              </a:lnSpc>
            </a:pPr>
            <a:r>
              <a:rPr lang="en-US" sz="5299" b="1">
                <a:solidFill>
                  <a:srgbClr val="433831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Подаровані книги</a:t>
            </a:r>
          </a:p>
        </p:txBody>
      </p:sp>
      <p:grpSp>
        <p:nvGrpSpPr>
          <p:cNvPr id="3" name="Group 3"/>
          <p:cNvGrpSpPr/>
          <p:nvPr/>
        </p:nvGrpSpPr>
        <p:grpSpPr>
          <a:xfrm rot="-309947">
            <a:off x="9365256" y="530656"/>
            <a:ext cx="5629656" cy="5168680"/>
            <a:chOff x="0" y="0"/>
            <a:chExt cx="1737657" cy="15953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09947">
            <a:off x="9700281" y="913959"/>
            <a:ext cx="5406424" cy="4791144"/>
            <a:chOff x="0" y="0"/>
            <a:chExt cx="7208566" cy="638819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3975" r="23975"/>
            <a:stretch>
              <a:fillRect/>
            </a:stretch>
          </p:blipFill>
          <p:spPr>
            <a:xfrm>
              <a:off x="0" y="0"/>
              <a:ext cx="7208566" cy="638819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454389">
            <a:off x="10001657" y="5846949"/>
            <a:ext cx="4963947" cy="4130963"/>
            <a:chOff x="0" y="0"/>
            <a:chExt cx="1662555" cy="1383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2555" cy="1383567"/>
            </a:xfrm>
            <a:custGeom>
              <a:avLst/>
              <a:gdLst/>
              <a:ahLst/>
              <a:cxnLst/>
              <a:rect l="l" t="t" r="r" b="b"/>
              <a:pathLst>
                <a:path w="1662555" h="1383567">
                  <a:moveTo>
                    <a:pt x="0" y="0"/>
                  </a:moveTo>
                  <a:lnTo>
                    <a:pt x="1662555" y="0"/>
                  </a:lnTo>
                  <a:lnTo>
                    <a:pt x="1662555" y="1383567"/>
                  </a:lnTo>
                  <a:lnTo>
                    <a:pt x="0" y="1383567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62555" cy="1421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454389">
            <a:off x="9888386" y="5966251"/>
            <a:ext cx="6765176" cy="3991392"/>
            <a:chOff x="0" y="0"/>
            <a:chExt cx="9020234" cy="532185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9020234" cy="5321856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1026274" y="3354111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35547" y="403901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6274" y="514881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97149" y="625997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6274" y="7356846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1715">
            <a:off x="2111505" y="2309340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649553">
            <a:off x="16984578" y="261396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 rot="-309947">
            <a:off x="2657305" y="3978801"/>
            <a:ext cx="5629656" cy="5168680"/>
            <a:chOff x="0" y="0"/>
            <a:chExt cx="1737657" cy="159537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367078">
            <a:off x="2330710" y="3755229"/>
            <a:ext cx="6625220" cy="5297237"/>
            <a:chOff x="0" y="0"/>
            <a:chExt cx="8833627" cy="7062982"/>
          </a:xfrm>
        </p:grpSpPr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4"/>
            <a:srcRect l="7320" r="7320"/>
            <a:stretch>
              <a:fillRect/>
            </a:stretch>
          </p:blipFill>
          <p:spPr>
            <a:xfrm>
              <a:off x="0" y="0"/>
              <a:ext cx="8833627" cy="70629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74737" y="267948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329" y="7231994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957" y="517120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59187" y="9243695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7626" y="9243695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782157" y="-1420438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01715">
            <a:off x="916737" y="2128696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49553">
            <a:off x="16478041" y="-19404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9522172" y="-516730"/>
            <a:ext cx="1142219" cy="1142219"/>
            <a:chOff x="0" y="0"/>
            <a:chExt cx="1522959" cy="152295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41218" y="5777532"/>
            <a:ext cx="9546572" cy="4403356"/>
          </a:xfrm>
          <a:custGeom>
            <a:avLst/>
            <a:gdLst/>
            <a:ahLst/>
            <a:cxnLst/>
            <a:rect l="l" t="t" r="r" b="b"/>
            <a:pathLst>
              <a:path w="9546572" h="4403356">
                <a:moveTo>
                  <a:pt x="0" y="0"/>
                </a:moveTo>
                <a:lnTo>
                  <a:pt x="9546572" y="0"/>
                </a:lnTo>
                <a:lnTo>
                  <a:pt x="9546572" y="4403356"/>
                </a:lnTo>
                <a:lnTo>
                  <a:pt x="0" y="4403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448386" y="5777532"/>
            <a:ext cx="7425515" cy="4403356"/>
          </a:xfrm>
          <a:custGeom>
            <a:avLst/>
            <a:gdLst/>
            <a:ahLst/>
            <a:cxnLst/>
            <a:rect l="l" t="t" r="r" b="b"/>
            <a:pathLst>
              <a:path w="7425515" h="4403356">
                <a:moveTo>
                  <a:pt x="0" y="0"/>
                </a:moveTo>
                <a:lnTo>
                  <a:pt x="7425515" y="0"/>
                </a:lnTo>
                <a:lnTo>
                  <a:pt x="7425515" y="4403356"/>
                </a:lnTo>
                <a:lnTo>
                  <a:pt x="0" y="4403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282" r="-14282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448386" y="1405646"/>
            <a:ext cx="7425515" cy="4076273"/>
          </a:xfrm>
          <a:custGeom>
            <a:avLst/>
            <a:gdLst/>
            <a:ahLst/>
            <a:cxnLst/>
            <a:rect l="l" t="t" r="r" b="b"/>
            <a:pathLst>
              <a:path w="7425515" h="4076273">
                <a:moveTo>
                  <a:pt x="0" y="0"/>
                </a:moveTo>
                <a:lnTo>
                  <a:pt x="7425515" y="0"/>
                </a:lnTo>
                <a:lnTo>
                  <a:pt x="7425515" y="4076273"/>
                </a:lnTo>
                <a:lnTo>
                  <a:pt x="0" y="4076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375" r="-563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41218" y="1405646"/>
            <a:ext cx="9546572" cy="4068725"/>
          </a:xfrm>
          <a:custGeom>
            <a:avLst/>
            <a:gdLst/>
            <a:ahLst/>
            <a:cxnLst/>
            <a:rect l="l" t="t" r="r" b="b"/>
            <a:pathLst>
              <a:path w="9546572" h="4068725">
                <a:moveTo>
                  <a:pt x="0" y="0"/>
                </a:moveTo>
                <a:lnTo>
                  <a:pt x="9546572" y="0"/>
                </a:lnTo>
                <a:lnTo>
                  <a:pt x="9546572" y="4068725"/>
                </a:lnTo>
                <a:lnTo>
                  <a:pt x="0" y="4068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769" b="-6455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320113" y="459231"/>
            <a:ext cx="6084293" cy="68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6"/>
              </a:lnSpc>
            </a:pPr>
            <a:r>
              <a:rPr lang="en-US" sz="5125" b="1" i="1">
                <a:solidFill>
                  <a:srgbClr val="745E4D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Бібліотека сьогодні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4811" y="3784730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5102" y="5665399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65102" y="6989496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02030" y="9059560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2" y="0"/>
                </a:lnTo>
                <a:lnTo>
                  <a:pt x="678742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57723" y="6999021"/>
            <a:ext cx="678400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i="1">
                <a:solidFill>
                  <a:srgbClr val="433831"/>
                </a:solidFill>
                <a:latin typeface="Alegreya Medium Italics"/>
                <a:ea typeface="Alegreya Medium Italics"/>
                <a:cs typeface="Alegreya Medium Italics"/>
                <a:sym typeface="Alegreya Medium Italics"/>
              </a:rPr>
              <a:t>Проект “ Дослідження культурної спадщини”</a:t>
            </a:r>
          </a:p>
        </p:txBody>
      </p:sp>
      <p:sp>
        <p:nvSpPr>
          <p:cNvPr id="7" name="Freeform 7"/>
          <p:cNvSpPr/>
          <p:nvPr/>
        </p:nvSpPr>
        <p:spPr>
          <a:xfrm>
            <a:off x="8829205" y="8159947"/>
            <a:ext cx="678743" cy="606323"/>
          </a:xfrm>
          <a:custGeom>
            <a:avLst/>
            <a:gdLst/>
            <a:ahLst/>
            <a:cxnLst/>
            <a:rect l="l" t="t" r="r" b="b"/>
            <a:pathLst>
              <a:path w="678743" h="606323">
                <a:moveTo>
                  <a:pt x="0" y="0"/>
                </a:moveTo>
                <a:lnTo>
                  <a:pt x="678743" y="0"/>
                </a:lnTo>
                <a:lnTo>
                  <a:pt x="678743" y="606323"/>
                </a:lnTo>
                <a:lnTo>
                  <a:pt x="0" y="60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161143" y="-196187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1715">
            <a:off x="916737" y="2128696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49553">
            <a:off x="15944848" y="6459796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5020346" y="8965596"/>
            <a:ext cx="1142219" cy="1142219"/>
            <a:chOff x="0" y="0"/>
            <a:chExt cx="1522959" cy="1522959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69666" y="3362626"/>
            <a:ext cx="6673863" cy="5143227"/>
          </a:xfrm>
          <a:custGeom>
            <a:avLst/>
            <a:gdLst/>
            <a:ahLst/>
            <a:cxnLst/>
            <a:rect l="l" t="t" r="r" b="b"/>
            <a:pathLst>
              <a:path w="6673863" h="5143227">
                <a:moveTo>
                  <a:pt x="0" y="0"/>
                </a:moveTo>
                <a:lnTo>
                  <a:pt x="6673863" y="0"/>
                </a:lnTo>
                <a:lnTo>
                  <a:pt x="6673863" y="5143227"/>
                </a:lnTo>
                <a:lnTo>
                  <a:pt x="0" y="5143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117700" y="511010"/>
            <a:ext cx="6647401" cy="218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5600" b="1">
                <a:solidFill>
                  <a:srgbClr val="745E4D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Бібліотека - серце громади: план на 2025 рік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57723" y="5674924"/>
            <a:ext cx="678400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99"/>
              </a:lnSpc>
              <a:spcBef>
                <a:spcPct val="0"/>
              </a:spcBef>
            </a:pPr>
            <a:r>
              <a:rPr lang="en-US" sz="2999" b="1" i="1">
                <a:solidFill>
                  <a:srgbClr val="433831"/>
                </a:solidFill>
                <a:latin typeface="Alegreya Medium Italics"/>
                <a:ea typeface="Alegreya Medium Italics"/>
                <a:cs typeface="Alegreya Medium Italics"/>
                <a:sym typeface="Alegreya Medium Italics"/>
              </a:rPr>
              <a:t>Проект” Бібліотека - центр громадського життя”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829205" y="450216"/>
            <a:ext cx="9016299" cy="416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b="1" i="1">
                <a:solidFill>
                  <a:srgbClr val="000000"/>
                </a:solidFill>
                <a:latin typeface="Noto Serif Display Bold Italics"/>
                <a:ea typeface="Noto Serif Display Bold Italics"/>
                <a:cs typeface="Noto Serif Display Bold Italics"/>
                <a:sym typeface="Noto Serif Display Bold Italics"/>
              </a:rPr>
              <a:t>Робота бібліотеки у 2025 році  буде направлена на:</a:t>
            </a:r>
          </a:p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-пошук та запровадження інноваційних форм бібліотечного обслуговування;</a:t>
            </a:r>
          </a:p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-організація роботи клубів та об’єднань за інтересами;</a:t>
            </a:r>
          </a:p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 -залучення нових користувачів до бібліотеки, забезпечення їх інформацією, організацію їх дозвілля, особливо соціально незахищених категорій дітей і підлітків;</a:t>
            </a:r>
          </a:p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-підвищення позитивного іміджу бібліотеки.</a:t>
            </a:r>
          </a:p>
          <a:p>
            <a:pPr algn="l">
              <a:lnSpc>
                <a:spcPts val="3373"/>
              </a:lnSpc>
              <a:spcBef>
                <a:spcPct val="0"/>
              </a:spcBef>
            </a:pPr>
            <a:r>
              <a:rPr lang="en-US" sz="2409" i="1">
                <a:solidFill>
                  <a:srgbClr val="00000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-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57330" y="8121847"/>
            <a:ext cx="7401970" cy="179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464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Продовження роботи над проектами: </a:t>
            </a:r>
          </a:p>
          <a:p>
            <a:pPr algn="l">
              <a:lnSpc>
                <a:spcPts val="3590"/>
              </a:lnSpc>
            </a:pPr>
            <a:r>
              <a:rPr lang="en-US" sz="2564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“ Літо з бібліотекою”</a:t>
            </a:r>
          </a:p>
          <a:p>
            <a:pPr algn="l">
              <a:lnSpc>
                <a:spcPts val="3450"/>
              </a:lnSpc>
            </a:pPr>
            <a:r>
              <a:rPr lang="en-US" sz="2464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Літній табір” Дзвіночки”</a:t>
            </a:r>
          </a:p>
          <a:p>
            <a:pPr algn="ctr">
              <a:lnSpc>
                <a:spcPts val="4010"/>
              </a:lnSpc>
              <a:spcBef>
                <a:spcPct val="0"/>
              </a:spcBef>
            </a:pPr>
            <a:endParaRPr lang="en-US" sz="2464" i="1">
              <a:solidFill>
                <a:srgbClr val="000000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918343" y="4632610"/>
            <a:ext cx="10369657" cy="832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9"/>
              </a:lnSpc>
              <a:spcBef>
                <a:spcPct val="0"/>
              </a:spcBef>
            </a:pPr>
            <a:r>
              <a:rPr lang="en-US" sz="2463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Протягом року бібліотека буде працювати в рамках наступних проектів</a:t>
            </a:r>
            <a:r>
              <a:rPr lang="en-US" sz="2463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64480">
            <a:off x="11903028" y="2215145"/>
            <a:ext cx="5450861" cy="5184918"/>
            <a:chOff x="0" y="0"/>
            <a:chExt cx="1931769" cy="1837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1769" cy="1837519"/>
            </a:xfrm>
            <a:custGeom>
              <a:avLst/>
              <a:gdLst/>
              <a:ahLst/>
              <a:cxnLst/>
              <a:rect l="l" t="t" r="r" b="b"/>
              <a:pathLst>
                <a:path w="1931769" h="1837519">
                  <a:moveTo>
                    <a:pt x="0" y="0"/>
                  </a:moveTo>
                  <a:lnTo>
                    <a:pt x="1931769" y="0"/>
                  </a:lnTo>
                  <a:lnTo>
                    <a:pt x="1931769" y="1837519"/>
                  </a:lnTo>
                  <a:lnTo>
                    <a:pt x="0" y="1837519"/>
                  </a:lnTo>
                  <a:close/>
                </a:path>
              </a:pathLst>
            </a:custGeom>
            <a:solidFill>
              <a:srgbClr val="A17A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1769" cy="1875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454389">
            <a:off x="12680091" y="2126560"/>
            <a:ext cx="3896734" cy="4957022"/>
            <a:chOff x="0" y="0"/>
            <a:chExt cx="5195646" cy="660936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501" b="1501"/>
            <a:stretch>
              <a:fillRect/>
            </a:stretch>
          </p:blipFill>
          <p:spPr>
            <a:xfrm>
              <a:off x="0" y="0"/>
              <a:ext cx="5195646" cy="660936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01715">
            <a:off x="8418985" y="6962129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49553">
            <a:off x="5793730" y="8352820"/>
            <a:ext cx="2030619" cy="1676184"/>
          </a:xfrm>
          <a:custGeom>
            <a:avLst/>
            <a:gdLst/>
            <a:ahLst/>
            <a:cxnLst/>
            <a:rect l="l" t="t" r="r" b="b"/>
            <a:pathLst>
              <a:path w="2030619" h="1676184">
                <a:moveTo>
                  <a:pt x="0" y="0"/>
                </a:moveTo>
                <a:lnTo>
                  <a:pt x="2030619" y="0"/>
                </a:lnTo>
                <a:lnTo>
                  <a:pt x="2030619" y="1676184"/>
                </a:lnTo>
                <a:lnTo>
                  <a:pt x="0" y="1676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1441126" y="-209293"/>
            <a:ext cx="1142219" cy="1142219"/>
            <a:chOff x="0" y="0"/>
            <a:chExt cx="1522959" cy="152295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001715">
            <a:off x="405106" y="3054520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098197" y="376272"/>
            <a:ext cx="8796112" cy="7900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8"/>
              </a:lnSpc>
            </a:pPr>
            <a:r>
              <a:rPr lang="en-US" sz="2537" spc="-238">
                <a:solidFill>
                  <a:srgbClr val="191919"/>
                </a:solidFill>
                <a:latin typeface="Gotham Light"/>
                <a:ea typeface="Gotham Light"/>
                <a:cs typeface="Gotham Light"/>
                <a:sym typeface="Gotham Light"/>
              </a:rPr>
              <a:t> </a:t>
            </a: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Бібліотека-філія с. Раківчик – культурно-освітня, інформаційна установа, центр бібліотечно-бібліографічного обслуговування дітей, підлітків та дорослих. </a:t>
            </a:r>
          </a:p>
          <a:p>
            <a:pPr algn="l">
              <a:lnSpc>
                <a:spcPts val="3908"/>
              </a:lnSpc>
            </a:pPr>
            <a:endParaRPr lang="en-US" sz="2537" b="1" spc="-238">
              <a:solidFill>
                <a:srgbClr val="191919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3908"/>
              </a:lnSpc>
            </a:pP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Місія бібліотеки – забезпечення доступу до інформації культурних та освітніх ресурсів, підтримці читання та саморозвитку, а також сприянні розвитку  громади через організацію заходів і збереження місцевих традицій.</a:t>
            </a:r>
          </a:p>
          <a:p>
            <a:pPr algn="l">
              <a:lnSpc>
                <a:spcPts val="3908"/>
              </a:lnSpc>
            </a:pPr>
            <a:endParaRPr lang="en-US" sz="2537" b="1" spc="-238">
              <a:solidFill>
                <a:srgbClr val="191919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3908"/>
              </a:lnSpc>
            </a:pP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Бібліотечний фонд бібліотеки налічує  4838 примірників друкованої продукції. Для послуг користувачів є безкоштовна зона WI-FI. Також бібліотека надає послуги ксерокопіювання та друку.</a:t>
            </a:r>
          </a:p>
          <a:p>
            <a:pPr algn="l">
              <a:lnSpc>
                <a:spcPts val="3908"/>
              </a:lnSpc>
            </a:pP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Кількість зареєстрованих читачів - 514</a:t>
            </a:r>
          </a:p>
          <a:p>
            <a:pPr algn="l">
              <a:lnSpc>
                <a:spcPts val="3908"/>
              </a:lnSpc>
            </a:pP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Кількість відвідувань - 5065</a:t>
            </a:r>
          </a:p>
          <a:p>
            <a:pPr algn="l">
              <a:lnSpc>
                <a:spcPts val="3908"/>
              </a:lnSpc>
            </a:pPr>
            <a:r>
              <a:rPr lang="en-US" sz="2537" b="1" spc="-238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Книговидача - 10158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005528" y="8229591"/>
            <a:ext cx="6508580" cy="8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1"/>
              </a:lnSpc>
            </a:pPr>
            <a:r>
              <a:rPr lang="en-US" sz="2622" b="1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Провідний бібліотекар </a:t>
            </a:r>
          </a:p>
          <a:p>
            <a:pPr algn="ctr">
              <a:lnSpc>
                <a:spcPts val="3671"/>
              </a:lnSpc>
              <a:spcBef>
                <a:spcPct val="0"/>
              </a:spcBef>
            </a:pPr>
            <a:r>
              <a:rPr lang="en-US" sz="2622" b="1">
                <a:solidFill>
                  <a:srgbClr val="19191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Мирослава Андрусяк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74522" y="247693"/>
            <a:ext cx="5094085" cy="167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329" b="1" i="1">
                <a:solidFill>
                  <a:srgbClr val="A17A60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БІБЛІОТЕКА - ЦЕ СВОБОДА,</a:t>
            </a:r>
          </a:p>
          <a:p>
            <a:pPr algn="ctr">
              <a:lnSpc>
                <a:spcPts val="3261"/>
              </a:lnSpc>
            </a:pPr>
            <a:r>
              <a:rPr lang="en-US" sz="2329" b="1" i="1">
                <a:solidFill>
                  <a:srgbClr val="A17A60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СВОБОДА ЧИТАТИ,</a:t>
            </a:r>
          </a:p>
          <a:p>
            <a:pPr algn="ctr">
              <a:lnSpc>
                <a:spcPts val="3261"/>
              </a:lnSpc>
            </a:pPr>
            <a:r>
              <a:rPr lang="en-US" sz="2329" b="1" i="1">
                <a:solidFill>
                  <a:srgbClr val="A17A60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 СВОБОДА ДУМОК,</a:t>
            </a:r>
          </a:p>
          <a:p>
            <a:pPr algn="ctr">
              <a:lnSpc>
                <a:spcPts val="3261"/>
              </a:lnSpc>
              <a:spcBef>
                <a:spcPct val="0"/>
              </a:spcBef>
            </a:pPr>
            <a:r>
              <a:rPr lang="en-US" sz="2329" b="1" i="1">
                <a:solidFill>
                  <a:srgbClr val="A17A60"/>
                </a:solidFill>
                <a:latin typeface="Alegreya Sans SC Heavy Italics"/>
                <a:ea typeface="Alegreya Sans SC Heavy Italics"/>
                <a:cs typeface="Alegreya Sans SC Heavy Italics"/>
                <a:sym typeface="Alegreya Sans SC Heavy Italics"/>
              </a:rPr>
              <a:t>СВОБОДА СПІЛКУВАННЯ.</a:t>
            </a:r>
          </a:p>
        </p:txBody>
      </p:sp>
      <p:sp>
        <p:nvSpPr>
          <p:cNvPr id="3" name="Freeform 3"/>
          <p:cNvSpPr/>
          <p:nvPr/>
        </p:nvSpPr>
        <p:spPr>
          <a:xfrm>
            <a:off x="1589035" y="1870531"/>
            <a:ext cx="6465058" cy="928617"/>
          </a:xfrm>
          <a:custGeom>
            <a:avLst/>
            <a:gdLst/>
            <a:ahLst/>
            <a:cxnLst/>
            <a:rect l="l" t="t" r="r" b="b"/>
            <a:pathLst>
              <a:path w="6465058" h="928617">
                <a:moveTo>
                  <a:pt x="0" y="0"/>
                </a:moveTo>
                <a:lnTo>
                  <a:pt x="6465059" y="0"/>
                </a:lnTo>
                <a:lnTo>
                  <a:pt x="6465059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18492" y="-999804"/>
            <a:ext cx="3964751" cy="3798952"/>
          </a:xfrm>
          <a:custGeom>
            <a:avLst/>
            <a:gdLst/>
            <a:ahLst/>
            <a:cxnLst/>
            <a:rect l="l" t="t" r="r" b="b"/>
            <a:pathLst>
              <a:path w="3964751" h="3798952">
                <a:moveTo>
                  <a:pt x="0" y="0"/>
                </a:moveTo>
                <a:lnTo>
                  <a:pt x="3964751" y="0"/>
                </a:lnTo>
                <a:lnTo>
                  <a:pt x="3964751" y="3798952"/>
                </a:lnTo>
                <a:lnTo>
                  <a:pt x="0" y="379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366916" y="9258300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01715">
            <a:off x="11914000" y="1550826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9553">
            <a:off x="15474139" y="2470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41545">
            <a:off x="2246678" y="559036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12159">
            <a:off x="10635489" y="3932256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544244" y="7545264"/>
            <a:ext cx="257850" cy="245660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413521" y="5260203"/>
            <a:ext cx="261444" cy="249084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663461" y="3237660"/>
            <a:ext cx="261444" cy="249084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56264" y="2865912"/>
            <a:ext cx="261444" cy="249084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8548228" y="3064315"/>
            <a:ext cx="595772" cy="595772"/>
            <a:chOff x="0" y="0"/>
            <a:chExt cx="794363" cy="794363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48" name="TextBox 48"/>
          <p:cNvSpPr txBox="1"/>
          <p:nvPr/>
        </p:nvSpPr>
        <p:spPr>
          <a:xfrm>
            <a:off x="10859229" y="6656546"/>
            <a:ext cx="7370029" cy="377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80"/>
              </a:lnSpc>
            </a:pPr>
            <a:r>
              <a:rPr lang="en-US" sz="3057" b="1" i="1">
                <a:solidFill>
                  <a:srgbClr val="A17A6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Як нас знайти:</a:t>
            </a:r>
          </a:p>
          <a:p>
            <a:pPr algn="just">
              <a:lnSpc>
                <a:spcPts val="4280"/>
              </a:lnSpc>
            </a:pPr>
            <a:r>
              <a:rPr lang="en-US" sz="3057" i="1">
                <a:solidFill>
                  <a:srgbClr val="A17A6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Адреса: Раківчик, вул. Височана 1а,78248</a:t>
            </a:r>
          </a:p>
          <a:p>
            <a:pPr algn="just">
              <a:lnSpc>
                <a:spcPts val="4280"/>
              </a:lnSpc>
            </a:pPr>
            <a:r>
              <a:rPr lang="en-US" sz="3057" i="1">
                <a:solidFill>
                  <a:srgbClr val="A17A6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Телефон:(097)795-25-79</a:t>
            </a:r>
          </a:p>
          <a:p>
            <a:pPr algn="just">
              <a:lnSpc>
                <a:spcPts val="4280"/>
              </a:lnSpc>
            </a:pPr>
            <a:r>
              <a:rPr lang="en-US" sz="3057" i="1">
                <a:solidFill>
                  <a:srgbClr val="A17A6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E-mail: rakivchik_klub@ukr.net</a:t>
            </a:r>
          </a:p>
          <a:p>
            <a:pPr algn="just">
              <a:lnSpc>
                <a:spcPts val="4280"/>
              </a:lnSpc>
            </a:pPr>
            <a:r>
              <a:rPr lang="en-US" sz="3057" i="1">
                <a:solidFill>
                  <a:srgbClr val="A17A60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Соціальні мережі: Facebook</a:t>
            </a:r>
          </a:p>
          <a:p>
            <a:pPr algn="just">
              <a:lnSpc>
                <a:spcPts val="4280"/>
              </a:lnSpc>
            </a:pPr>
            <a:endParaRPr lang="en-US" sz="3057" i="1">
              <a:solidFill>
                <a:srgbClr val="A17A60"/>
              </a:solidFill>
              <a:latin typeface="Open Sans Light Italics"/>
              <a:ea typeface="Open Sans Light Italics"/>
              <a:cs typeface="Open Sans Light Italics"/>
              <a:sym typeface="Open Sans Light Italics"/>
            </a:endParaRPr>
          </a:p>
          <a:p>
            <a:pPr algn="just">
              <a:lnSpc>
                <a:spcPts val="4280"/>
              </a:lnSpc>
              <a:spcBef>
                <a:spcPct val="0"/>
              </a:spcBef>
            </a:pPr>
            <a:endParaRPr lang="en-US" sz="3057" i="1">
              <a:solidFill>
                <a:srgbClr val="A17A60"/>
              </a:solidFill>
              <a:latin typeface="Open Sans Light Italics"/>
              <a:ea typeface="Open Sans Light Italics"/>
              <a:cs typeface="Open Sans Light Italics"/>
              <a:sym typeface="Open Sans Light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79610" y="2719569"/>
            <a:ext cx="8778794" cy="666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441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-Інформаційно - біографічне обслуговування;</a:t>
            </a:r>
          </a:p>
          <a:p>
            <a:pPr algn="l">
              <a:lnSpc>
                <a:spcPts val="5292"/>
              </a:lnSpc>
            </a:pPr>
            <a:r>
              <a:rPr lang="en-US" sz="441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-Поширення культурної та освітньої інформації;</a:t>
            </a:r>
          </a:p>
          <a:p>
            <a:pPr algn="l">
              <a:lnSpc>
                <a:spcPts val="5292"/>
              </a:lnSpc>
            </a:pPr>
            <a:r>
              <a:rPr lang="en-US" sz="441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-Робота з читачами та навчання інформаційній грамотності;</a:t>
            </a:r>
          </a:p>
          <a:p>
            <a:pPr algn="l">
              <a:lnSpc>
                <a:spcPts val="5292"/>
              </a:lnSpc>
            </a:pPr>
            <a:r>
              <a:rPr lang="en-US" sz="441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-Збереження культурної спадщини;</a:t>
            </a:r>
          </a:p>
          <a:p>
            <a:pPr algn="l">
              <a:lnSpc>
                <a:spcPts val="5292"/>
              </a:lnSpc>
            </a:pPr>
            <a:r>
              <a:rPr lang="en-US" sz="441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-Збереження фонду.</a:t>
            </a:r>
          </a:p>
          <a:p>
            <a:pPr algn="l">
              <a:lnSpc>
                <a:spcPts val="5292"/>
              </a:lnSpc>
            </a:pPr>
            <a:endParaRPr lang="en-US" sz="4410" b="1">
              <a:solidFill>
                <a:srgbClr val="5B4F47"/>
              </a:solidFill>
              <a:latin typeface="Alegreya Ultra-Bold"/>
              <a:ea typeface="Alegreya Ultra-Bold"/>
              <a:cs typeface="Alegreya Ultra-Bold"/>
              <a:sym typeface="Alegreya Ultra-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872466" y="2719569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20245" y="351504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1715">
            <a:off x="2938446" y="463383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9553">
            <a:off x="15589559" y="8001925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05373" y="2589447"/>
            <a:ext cx="7509750" cy="6252895"/>
          </a:xfrm>
          <a:custGeom>
            <a:avLst/>
            <a:gdLst/>
            <a:ahLst/>
            <a:cxnLst/>
            <a:rect l="l" t="t" r="r" b="b"/>
            <a:pathLst>
              <a:path w="7509750" h="6252895">
                <a:moveTo>
                  <a:pt x="0" y="0"/>
                </a:moveTo>
                <a:lnTo>
                  <a:pt x="7509750" y="0"/>
                </a:lnTo>
                <a:lnTo>
                  <a:pt x="7509750" y="6252895"/>
                </a:lnTo>
                <a:lnTo>
                  <a:pt x="0" y="6252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0258" r="-40258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809040" y="700459"/>
            <a:ext cx="7712615" cy="161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Основні напрямки роботи: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00895" y="2893776"/>
            <a:ext cx="11639620" cy="0"/>
          </a:xfrm>
          <a:prstGeom prst="line">
            <a:avLst/>
          </a:prstGeom>
          <a:ln w="95250" cap="flat">
            <a:solidFill>
              <a:srgbClr val="DDC1A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001276" y="977236"/>
            <a:ext cx="7025686" cy="8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4"/>
              </a:lnSpc>
            </a:pPr>
            <a:r>
              <a:rPr lang="en-US" sz="6004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Проектна діяльність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9692" y="5995640"/>
            <a:ext cx="5022407" cy="1854128"/>
            <a:chOff x="0" y="0"/>
            <a:chExt cx="1206022" cy="4452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022" cy="445229"/>
            </a:xfrm>
            <a:custGeom>
              <a:avLst/>
              <a:gdLst/>
              <a:ahLst/>
              <a:cxnLst/>
              <a:rect l="l" t="t" r="r" b="b"/>
              <a:pathLst>
                <a:path w="1206022" h="445229">
                  <a:moveTo>
                    <a:pt x="30830" y="0"/>
                  </a:moveTo>
                  <a:lnTo>
                    <a:pt x="1175193" y="0"/>
                  </a:lnTo>
                  <a:cubicBezTo>
                    <a:pt x="1183369" y="0"/>
                    <a:pt x="1191211" y="3248"/>
                    <a:pt x="1196992" y="9030"/>
                  </a:cubicBezTo>
                  <a:cubicBezTo>
                    <a:pt x="1202774" y="14811"/>
                    <a:pt x="1206022" y="22653"/>
                    <a:pt x="1206022" y="30830"/>
                  </a:cubicBezTo>
                  <a:lnTo>
                    <a:pt x="1206022" y="414399"/>
                  </a:lnTo>
                  <a:cubicBezTo>
                    <a:pt x="1206022" y="431426"/>
                    <a:pt x="1192219" y="445229"/>
                    <a:pt x="1175193" y="445229"/>
                  </a:cubicBezTo>
                  <a:lnTo>
                    <a:pt x="30830" y="445229"/>
                  </a:lnTo>
                  <a:cubicBezTo>
                    <a:pt x="13803" y="445229"/>
                    <a:pt x="0" y="431426"/>
                    <a:pt x="0" y="414399"/>
                  </a:cubicBezTo>
                  <a:lnTo>
                    <a:pt x="0" y="30830"/>
                  </a:lnTo>
                  <a:cubicBezTo>
                    <a:pt x="0" y="13803"/>
                    <a:pt x="13803" y="0"/>
                    <a:pt x="308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CE7D5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06022" cy="483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00515" y="6160704"/>
            <a:ext cx="4800761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5035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“ Літо з бібліотекою”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175901" y="5995640"/>
            <a:ext cx="5022407" cy="1854128"/>
            <a:chOff x="0" y="0"/>
            <a:chExt cx="1206022" cy="4452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6022" cy="445229"/>
            </a:xfrm>
            <a:custGeom>
              <a:avLst/>
              <a:gdLst/>
              <a:ahLst/>
              <a:cxnLst/>
              <a:rect l="l" t="t" r="r" b="b"/>
              <a:pathLst>
                <a:path w="1206022" h="445229">
                  <a:moveTo>
                    <a:pt x="30830" y="0"/>
                  </a:moveTo>
                  <a:lnTo>
                    <a:pt x="1175193" y="0"/>
                  </a:lnTo>
                  <a:cubicBezTo>
                    <a:pt x="1183369" y="0"/>
                    <a:pt x="1191211" y="3248"/>
                    <a:pt x="1196992" y="9030"/>
                  </a:cubicBezTo>
                  <a:cubicBezTo>
                    <a:pt x="1202774" y="14811"/>
                    <a:pt x="1206022" y="22653"/>
                    <a:pt x="1206022" y="30830"/>
                  </a:cubicBezTo>
                  <a:lnTo>
                    <a:pt x="1206022" y="414399"/>
                  </a:lnTo>
                  <a:cubicBezTo>
                    <a:pt x="1206022" y="431426"/>
                    <a:pt x="1192219" y="445229"/>
                    <a:pt x="1175193" y="445229"/>
                  </a:cubicBezTo>
                  <a:lnTo>
                    <a:pt x="30830" y="445229"/>
                  </a:lnTo>
                  <a:cubicBezTo>
                    <a:pt x="13803" y="445229"/>
                    <a:pt x="0" y="431426"/>
                    <a:pt x="0" y="414399"/>
                  </a:cubicBezTo>
                  <a:lnTo>
                    <a:pt x="0" y="30830"/>
                  </a:lnTo>
                  <a:cubicBezTo>
                    <a:pt x="0" y="13803"/>
                    <a:pt x="13803" y="0"/>
                    <a:pt x="308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CE7D5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06022" cy="483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12485" y="6279766"/>
            <a:ext cx="454923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 Літній табір </a:t>
            </a:r>
          </a:p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4999" b="1">
                <a:solidFill>
                  <a:srgbClr val="5B4F47"/>
                </a:solidFill>
                <a:latin typeface="Alegreya Ultra-Bold"/>
                <a:ea typeface="Alegreya Ultra-Bold"/>
                <a:cs typeface="Alegreya Ultra-Bold"/>
                <a:sym typeface="Alegreya Ultra-Bold"/>
              </a:rPr>
              <a:t>“ Дзвіночки”</a:t>
            </a:r>
          </a:p>
        </p:txBody>
      </p:sp>
      <p:sp>
        <p:nvSpPr>
          <p:cNvPr id="12" name="AutoShape 12"/>
          <p:cNvSpPr/>
          <p:nvPr/>
        </p:nvSpPr>
        <p:spPr>
          <a:xfrm rot="5400000">
            <a:off x="2426475" y="5247620"/>
            <a:ext cx="1183439" cy="0"/>
          </a:xfrm>
          <a:prstGeom prst="line">
            <a:avLst/>
          </a:prstGeom>
          <a:ln w="95250" cap="flat">
            <a:solidFill>
              <a:srgbClr val="DDC1A7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>
            <a:off x="9096375" y="3114996"/>
            <a:ext cx="0" cy="715839"/>
          </a:xfrm>
          <a:prstGeom prst="line">
            <a:avLst/>
          </a:prstGeom>
          <a:ln w="95250" cap="flat">
            <a:solidFill>
              <a:srgbClr val="DDC1A7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 rot="5400000">
            <a:off x="13975608" y="5242858"/>
            <a:ext cx="1173914" cy="0"/>
          </a:xfrm>
          <a:prstGeom prst="line">
            <a:avLst/>
          </a:prstGeom>
          <a:ln w="95250" cap="flat">
            <a:solidFill>
              <a:srgbClr val="DDC1A7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5" name="Freeform 15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49553">
            <a:off x="16924670" y="424748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6321597" y="4439963"/>
            <a:ext cx="5644807" cy="2411953"/>
            <a:chOff x="0" y="0"/>
            <a:chExt cx="1355478" cy="57917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55478" cy="579178"/>
            </a:xfrm>
            <a:custGeom>
              <a:avLst/>
              <a:gdLst/>
              <a:ahLst/>
              <a:cxnLst/>
              <a:rect l="l" t="t" r="r" b="b"/>
              <a:pathLst>
                <a:path w="1355478" h="579178">
                  <a:moveTo>
                    <a:pt x="27430" y="0"/>
                  </a:moveTo>
                  <a:lnTo>
                    <a:pt x="1328048" y="0"/>
                  </a:lnTo>
                  <a:cubicBezTo>
                    <a:pt x="1343197" y="0"/>
                    <a:pt x="1355478" y="12281"/>
                    <a:pt x="1355478" y="27430"/>
                  </a:cubicBezTo>
                  <a:lnTo>
                    <a:pt x="1355478" y="551748"/>
                  </a:lnTo>
                  <a:cubicBezTo>
                    <a:pt x="1355478" y="566897"/>
                    <a:pt x="1343197" y="579178"/>
                    <a:pt x="1328048" y="579178"/>
                  </a:cubicBezTo>
                  <a:lnTo>
                    <a:pt x="27430" y="579178"/>
                  </a:lnTo>
                  <a:cubicBezTo>
                    <a:pt x="12281" y="579178"/>
                    <a:pt x="0" y="566897"/>
                    <a:pt x="0" y="551748"/>
                  </a:cubicBezTo>
                  <a:lnTo>
                    <a:pt x="0" y="27430"/>
                  </a:lnTo>
                  <a:cubicBezTo>
                    <a:pt x="0" y="12281"/>
                    <a:pt x="12281" y="0"/>
                    <a:pt x="274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A17A6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1355478" cy="65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739"/>
                </a:lnSpc>
                <a:spcBef>
                  <a:spcPct val="0"/>
                </a:spcBef>
              </a:pPr>
              <a:r>
                <a:rPr lang="en-US" sz="40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Бібліо-арт</a:t>
              </a: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uk-UA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«П</a:t>
              </a:r>
              <a:r>
                <a:rPr lang="en-US" sz="40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ростір</a:t>
              </a:r>
              <a:endParaRPr lang="uk-UA" sz="40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marL="0" lvl="0" indent="0" algn="ctr">
                <a:lnSpc>
                  <a:spcPts val="5739"/>
                </a:lnSpc>
                <a:spcBef>
                  <a:spcPct val="0"/>
                </a:spcBef>
              </a:pP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40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відкритий</a:t>
              </a: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40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для</a:t>
              </a: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40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кожного</a:t>
              </a:r>
              <a:r>
                <a:rPr lang="en-US" sz="40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”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1968" y="3964078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1968" y="5600880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3615" y="7638822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1715">
            <a:off x="4656058" y="8670442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49553">
            <a:off x="13697176" y="8837730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7666411" y="7262924"/>
            <a:ext cx="128816" cy="105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71"/>
              </a:lnSpc>
              <a:spcBef>
                <a:spcPct val="0"/>
              </a:spcBef>
            </a:pPr>
            <a:r>
              <a:rPr lang="en-US" sz="4265">
                <a:solidFill>
                  <a:srgbClr val="43383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</a:p>
          <a:p>
            <a:pPr algn="r">
              <a:lnSpc>
                <a:spcPts val="2370"/>
              </a:lnSpc>
              <a:spcBef>
                <a:spcPct val="0"/>
              </a:spcBef>
            </a:pPr>
            <a:r>
              <a:rPr lang="en-US" sz="1693">
                <a:solidFill>
                  <a:srgbClr val="43383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09040" y="2285434"/>
            <a:ext cx="11478960" cy="537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4"/>
              </a:lnSpc>
              <a:spcBef>
                <a:spcPct val="0"/>
              </a:spcBef>
            </a:pPr>
            <a:r>
              <a:rPr lang="en-US" sz="4353" b="1" i="1">
                <a:solidFill>
                  <a:srgbClr val="4338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З метою залучення до книги, читання, популяризації послуг бібліотекою проведено 42 культурно-мистецьких заходи , з них 9 заходів проведено поза межами бібліотеки. </a:t>
            </a:r>
          </a:p>
          <a:p>
            <a:pPr algn="l">
              <a:lnSpc>
                <a:spcPts val="6094"/>
              </a:lnSpc>
              <a:spcBef>
                <a:spcPct val="0"/>
              </a:spcBef>
            </a:pPr>
            <a:r>
              <a:rPr lang="en-US" sz="4353" b="1" i="1">
                <a:solidFill>
                  <a:srgbClr val="43383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Відвідування масових заходів становить 850 людей.</a:t>
            </a:r>
          </a:p>
        </p:txBody>
      </p:sp>
      <p:sp>
        <p:nvSpPr>
          <p:cNvPr id="26" name="Freeform 26"/>
          <p:cNvSpPr/>
          <p:nvPr/>
        </p:nvSpPr>
        <p:spPr>
          <a:xfrm>
            <a:off x="-312076" y="1354083"/>
            <a:ext cx="6892374" cy="6307183"/>
          </a:xfrm>
          <a:custGeom>
            <a:avLst/>
            <a:gdLst/>
            <a:ahLst/>
            <a:cxnLst/>
            <a:rect l="l" t="t" r="r" b="b"/>
            <a:pathLst>
              <a:path w="6892374" h="6307183">
                <a:moveTo>
                  <a:pt x="0" y="0"/>
                </a:moveTo>
                <a:lnTo>
                  <a:pt x="6892374" y="0"/>
                </a:lnTo>
                <a:lnTo>
                  <a:pt x="6892374" y="6307183"/>
                </a:lnTo>
                <a:lnTo>
                  <a:pt x="0" y="6307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917" r="-16917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900478" y="842781"/>
            <a:ext cx="9417402" cy="880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3"/>
              </a:lnSpc>
              <a:spcBef>
                <a:spcPct val="0"/>
              </a:spcBef>
            </a:pPr>
            <a:r>
              <a:rPr lang="en-US" sz="5102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Соціокультурна діяльність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DDC1A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43815">
            <a:off x="906226" y="1145844"/>
            <a:ext cx="4435588" cy="3701250"/>
            <a:chOff x="0" y="0"/>
            <a:chExt cx="5914117" cy="4935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15920" r="15920"/>
            <a:stretch>
              <a:fillRect/>
            </a:stretch>
          </p:blipFill>
          <p:spPr>
            <a:xfrm>
              <a:off x="0" y="0"/>
              <a:ext cx="5914117" cy="4935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7844981" y="661396"/>
            <a:ext cx="9601384" cy="96013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3" y="0"/>
                </a:lnTo>
                <a:lnTo>
                  <a:pt x="9601383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DDC1A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47601">
            <a:off x="1282803" y="5041246"/>
            <a:ext cx="4472277" cy="3731866"/>
            <a:chOff x="0" y="0"/>
            <a:chExt cx="5963037" cy="4975821"/>
          </a:xfrm>
        </p:grpSpPr>
        <p:pic>
          <p:nvPicPr>
            <p:cNvPr id="12" name="Picture 12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rcRect l="22878" t="9150" r="21781" b="8754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7872466" y="731921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19360" y="9144184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73514" y="7543046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45663" y="5280067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9933838" y="7683152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5046086" y="5415329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8698396" y="2159072"/>
            <a:ext cx="8017431" cy="187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6"/>
              </a:lnSpc>
            </a:pPr>
            <a:r>
              <a:rPr lang="en-US" sz="5376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Мовознавча година </a:t>
            </a:r>
          </a:p>
          <a:p>
            <a:pPr algn="ctr">
              <a:lnSpc>
                <a:spcPts val="7526"/>
              </a:lnSpc>
              <a:spcBef>
                <a:spcPct val="0"/>
              </a:spcBef>
            </a:pPr>
            <a:r>
              <a:rPr lang="en-US" sz="5376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“Наша мова калинова” </a:t>
            </a:r>
          </a:p>
        </p:txBody>
      </p:sp>
      <p:sp>
        <p:nvSpPr>
          <p:cNvPr id="38" name="AutoShape 38"/>
          <p:cNvSpPr/>
          <p:nvPr/>
        </p:nvSpPr>
        <p:spPr>
          <a:xfrm>
            <a:off x="10223587" y="731921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43815">
            <a:off x="906226" y="1145844"/>
            <a:ext cx="4435588" cy="3701250"/>
            <a:chOff x="0" y="0"/>
            <a:chExt cx="5914117" cy="4935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7381" r="7381"/>
            <a:stretch>
              <a:fillRect/>
            </a:stretch>
          </p:blipFill>
          <p:spPr>
            <a:xfrm>
              <a:off x="0" y="0"/>
              <a:ext cx="5914117" cy="4935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809040" y="342808"/>
            <a:ext cx="9601384" cy="96013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3" y="0"/>
                </a:lnTo>
                <a:lnTo>
                  <a:pt x="9601383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47601">
            <a:off x="1282803" y="5041246"/>
            <a:ext cx="4472277" cy="3731866"/>
            <a:chOff x="0" y="0"/>
            <a:chExt cx="5963037" cy="497582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5059" r="5059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8393816" y="7530915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15033" y="8747536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4"/>
                </a:lnTo>
                <a:lnTo>
                  <a:pt x="0" y="705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05440" y="6554467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183495" y="4021918"/>
            <a:ext cx="3621218" cy="678978"/>
          </a:xfrm>
          <a:custGeom>
            <a:avLst/>
            <a:gdLst/>
            <a:ahLst/>
            <a:cxnLst/>
            <a:rect l="l" t="t" r="r" b="b"/>
            <a:pathLst>
              <a:path w="3621218" h="678978">
                <a:moveTo>
                  <a:pt x="0" y="0"/>
                </a:moveTo>
                <a:lnTo>
                  <a:pt x="3621218" y="0"/>
                </a:lnTo>
                <a:lnTo>
                  <a:pt x="3621218" y="678979"/>
                </a:lnTo>
                <a:lnTo>
                  <a:pt x="0" y="678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8920498" y="5592093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1889380" y="5806944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399537" y="2013282"/>
            <a:ext cx="8420389" cy="206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9"/>
              </a:lnSpc>
            </a:pPr>
            <a:r>
              <a:rPr lang="en-US" sz="5306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Бібліодесант </a:t>
            </a:r>
          </a:p>
          <a:p>
            <a:pPr algn="ctr">
              <a:lnSpc>
                <a:spcPts val="5359"/>
              </a:lnSpc>
            </a:pPr>
            <a:r>
              <a:rPr lang="en-US" sz="5306" b="1" i="1">
                <a:solidFill>
                  <a:srgbClr val="433831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“ Мова - духовне багатство народу”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9553" y="694490"/>
            <a:ext cx="5229742" cy="3701250"/>
            <a:chOff x="0" y="0"/>
            <a:chExt cx="6972989" cy="4935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0790" r="10790"/>
            <a:stretch>
              <a:fillRect/>
            </a:stretch>
          </p:blipFill>
          <p:spPr>
            <a:xfrm>
              <a:off x="0" y="0"/>
              <a:ext cx="6972989" cy="4935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940353" y="1294086"/>
            <a:ext cx="6203307" cy="6203307"/>
          </a:xfrm>
          <a:custGeom>
            <a:avLst/>
            <a:gdLst/>
            <a:ahLst/>
            <a:cxnLst/>
            <a:rect l="l" t="t" r="r" b="b"/>
            <a:pathLst>
              <a:path w="6203307" h="6203307">
                <a:moveTo>
                  <a:pt x="0" y="0"/>
                </a:moveTo>
                <a:lnTo>
                  <a:pt x="6203307" y="0"/>
                </a:lnTo>
                <a:lnTo>
                  <a:pt x="6203307" y="6203307"/>
                </a:lnTo>
                <a:lnTo>
                  <a:pt x="0" y="6203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86978" y="4872085"/>
            <a:ext cx="6139082" cy="3968947"/>
            <a:chOff x="0" y="0"/>
            <a:chExt cx="8185443" cy="529192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4327" r="14327"/>
            <a:stretch>
              <a:fillRect/>
            </a:stretch>
          </p:blipFill>
          <p:spPr>
            <a:xfrm>
              <a:off x="0" y="0"/>
              <a:ext cx="8185443" cy="5291929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01715">
            <a:off x="692481" y="576475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49553">
            <a:off x="9209843" y="5373624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636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9470897" y="7013596"/>
            <a:ext cx="1142219" cy="1142219"/>
            <a:chOff x="0" y="0"/>
            <a:chExt cx="1522959" cy="152295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4636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-1118492" y="-999804"/>
            <a:ext cx="3536477" cy="3388588"/>
          </a:xfrm>
          <a:custGeom>
            <a:avLst/>
            <a:gdLst/>
            <a:ahLst/>
            <a:cxnLst/>
            <a:rect l="l" t="t" r="r" b="b"/>
            <a:pathLst>
              <a:path w="3536477" h="3388588">
                <a:moveTo>
                  <a:pt x="0" y="0"/>
                </a:moveTo>
                <a:lnTo>
                  <a:pt x="3536477" y="0"/>
                </a:lnTo>
                <a:lnTo>
                  <a:pt x="3536477" y="3388588"/>
                </a:lnTo>
                <a:lnTo>
                  <a:pt x="0" y="3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0800000">
            <a:off x="16131291" y="7964403"/>
            <a:ext cx="3530009" cy="3382391"/>
          </a:xfrm>
          <a:custGeom>
            <a:avLst/>
            <a:gdLst/>
            <a:ahLst/>
            <a:cxnLst/>
            <a:rect l="l" t="t" r="r" b="b"/>
            <a:pathLst>
              <a:path w="3530009" h="3382391">
                <a:moveTo>
                  <a:pt x="0" y="0"/>
                </a:moveTo>
                <a:lnTo>
                  <a:pt x="3530009" y="0"/>
                </a:lnTo>
                <a:lnTo>
                  <a:pt x="3530009" y="3382391"/>
                </a:lnTo>
                <a:lnTo>
                  <a:pt x="0" y="3382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310600" y="1028700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7302068" y="6879282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966092" y="1804511"/>
            <a:ext cx="1526730" cy="1462885"/>
          </a:xfrm>
          <a:custGeom>
            <a:avLst/>
            <a:gdLst/>
            <a:ahLst/>
            <a:cxnLst/>
            <a:rect l="l" t="t" r="r" b="b"/>
            <a:pathLst>
              <a:path w="1526730" h="1462885">
                <a:moveTo>
                  <a:pt x="0" y="0"/>
                </a:moveTo>
                <a:lnTo>
                  <a:pt x="1526731" y="0"/>
                </a:lnTo>
                <a:lnTo>
                  <a:pt x="1526731" y="1462885"/>
                </a:lnTo>
                <a:lnTo>
                  <a:pt x="0" y="1462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162587" y="553010"/>
            <a:ext cx="5742731" cy="3845014"/>
          </a:xfrm>
          <a:custGeom>
            <a:avLst/>
            <a:gdLst/>
            <a:ahLst/>
            <a:cxnLst/>
            <a:rect l="l" t="t" r="r" b="b"/>
            <a:pathLst>
              <a:path w="5742731" h="3845014">
                <a:moveTo>
                  <a:pt x="0" y="0"/>
                </a:moveTo>
                <a:lnTo>
                  <a:pt x="5742731" y="0"/>
                </a:lnTo>
                <a:lnTo>
                  <a:pt x="5742731" y="3845014"/>
                </a:lnTo>
                <a:lnTo>
                  <a:pt x="0" y="38450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2428" r="-12428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425138" y="4872085"/>
            <a:ext cx="6221901" cy="3853178"/>
          </a:xfrm>
          <a:custGeom>
            <a:avLst/>
            <a:gdLst/>
            <a:ahLst/>
            <a:cxnLst/>
            <a:rect l="l" t="t" r="r" b="b"/>
            <a:pathLst>
              <a:path w="6221901" h="3853178">
                <a:moveTo>
                  <a:pt x="0" y="0"/>
                </a:moveTo>
                <a:lnTo>
                  <a:pt x="6221900" y="0"/>
                </a:lnTo>
                <a:lnTo>
                  <a:pt x="6221900" y="3853178"/>
                </a:lnTo>
                <a:lnTo>
                  <a:pt x="0" y="38531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7132" r="-17132"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5788124" y="352425"/>
            <a:ext cx="5733782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sz="4455" b="1" i="1">
                <a:solidFill>
                  <a:srgbClr val="433831"/>
                </a:solidFill>
                <a:latin typeface="Alegreya Bold Italics"/>
                <a:ea typeface="Alegreya Bold Italics"/>
                <a:cs typeface="Alegreya Bold Italics"/>
                <a:sym typeface="Alegreya Bold Italics"/>
              </a:rPr>
              <a:t>Майстерклас </a:t>
            </a:r>
          </a:p>
          <a:p>
            <a:pPr marL="0" lvl="0" indent="0" algn="l">
              <a:lnSpc>
                <a:spcPts val="5346"/>
              </a:lnSpc>
            </a:pPr>
            <a:r>
              <a:rPr lang="en-US" sz="4455" b="1" i="1">
                <a:solidFill>
                  <a:srgbClr val="433831"/>
                </a:solidFill>
                <a:latin typeface="Alegreya Bold Italics"/>
                <a:ea typeface="Alegreya Bold Italics"/>
                <a:cs typeface="Alegreya Bold Italics"/>
                <a:sym typeface="Alegreya Bold Italics"/>
              </a:rPr>
              <a:t>“Моїй улюбленій матусі”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557067" y="2475110"/>
            <a:ext cx="6447820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</a:pPr>
            <a:r>
              <a:rPr lang="en-US" sz="4398" b="1" i="1">
                <a:solidFill>
                  <a:srgbClr val="433831"/>
                </a:solidFill>
                <a:latin typeface="Alegreya Bold Italics"/>
                <a:ea typeface="Alegreya Bold Italics"/>
                <a:cs typeface="Alegreya Bold Italics"/>
                <a:sym typeface="Alegreya Bold Italics"/>
              </a:rPr>
              <a:t>Екскурсія </a:t>
            </a:r>
          </a:p>
          <a:p>
            <a:pPr marL="0" lvl="0" indent="0" algn="l">
              <a:lnSpc>
                <a:spcPts val="5278"/>
              </a:lnSpc>
              <a:spcBef>
                <a:spcPct val="0"/>
              </a:spcBef>
            </a:pPr>
            <a:r>
              <a:rPr lang="en-US" sz="4398" b="1" i="1">
                <a:solidFill>
                  <a:srgbClr val="433831"/>
                </a:solidFill>
                <a:latin typeface="Alegreya Bold Italics"/>
                <a:ea typeface="Alegreya Bold Italics"/>
                <a:cs typeface="Alegreya Bold Italics"/>
                <a:sym typeface="Alegreya Bold Italics"/>
              </a:rPr>
              <a:t>“ Знайомство з бібліотекою”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43815">
            <a:off x="415151" y="1021823"/>
            <a:ext cx="5274278" cy="4440402"/>
            <a:chOff x="0" y="0"/>
            <a:chExt cx="7032370" cy="592053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2606" r="22606"/>
            <a:stretch>
              <a:fillRect/>
            </a:stretch>
          </p:blipFill>
          <p:spPr>
            <a:xfrm>
              <a:off x="0" y="0"/>
              <a:ext cx="7032370" cy="5920536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918706" y="342808"/>
            <a:ext cx="9601384" cy="96013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847601">
            <a:off x="1033913" y="4838196"/>
            <a:ext cx="4883145" cy="4483295"/>
            <a:chOff x="0" y="0"/>
            <a:chExt cx="1737657" cy="15953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8F7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37657" cy="163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09040" y="3694383"/>
            <a:ext cx="9711050" cy="6249809"/>
            <a:chOff x="0" y="0"/>
            <a:chExt cx="12948067" cy="83330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6590" r="6590"/>
            <a:stretch>
              <a:fillRect/>
            </a:stretch>
          </p:blipFill>
          <p:spPr>
            <a:xfrm>
              <a:off x="0" y="0"/>
              <a:ext cx="12948067" cy="8333079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17043965" y="9100248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19268" y="9238769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259300" y="2433849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80" y="0"/>
                </a:lnTo>
                <a:lnTo>
                  <a:pt x="789680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01715">
            <a:off x="5227167" y="8490585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4" name="Freeform 34"/>
          <p:cNvSpPr/>
          <p:nvPr/>
        </p:nvSpPr>
        <p:spPr>
          <a:xfrm>
            <a:off x="-1118492" y="-999804"/>
            <a:ext cx="3583509" cy="3433653"/>
          </a:xfrm>
          <a:custGeom>
            <a:avLst/>
            <a:gdLst/>
            <a:ahLst/>
            <a:cxnLst/>
            <a:rect l="l" t="t" r="r" b="b"/>
            <a:pathLst>
              <a:path w="3583509" h="3433653">
                <a:moveTo>
                  <a:pt x="0" y="0"/>
                </a:moveTo>
                <a:lnTo>
                  <a:pt x="3583510" y="0"/>
                </a:lnTo>
                <a:lnTo>
                  <a:pt x="3583510" y="3433653"/>
                </a:lnTo>
                <a:lnTo>
                  <a:pt x="0" y="3433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914618">
            <a:off x="1076689" y="4696836"/>
            <a:ext cx="4930551" cy="4585254"/>
          </a:xfrm>
          <a:custGeom>
            <a:avLst/>
            <a:gdLst/>
            <a:ahLst/>
            <a:cxnLst/>
            <a:rect l="l" t="t" r="r" b="b"/>
            <a:pathLst>
              <a:path w="4930551" h="4585254">
                <a:moveTo>
                  <a:pt x="0" y="0"/>
                </a:moveTo>
                <a:lnTo>
                  <a:pt x="4930551" y="0"/>
                </a:lnTo>
                <a:lnTo>
                  <a:pt x="4930551" y="4585253"/>
                </a:lnTo>
                <a:lnTo>
                  <a:pt x="0" y="458525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9589" b="-18233"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509204" y="1537262"/>
            <a:ext cx="8420389" cy="124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4800" b="1" i="1">
                <a:solidFill>
                  <a:srgbClr val="5B4F47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Ігротека</a:t>
            </a:r>
          </a:p>
          <a:p>
            <a:pPr algn="ctr">
              <a:lnSpc>
                <a:spcPts val="4848"/>
              </a:lnSpc>
            </a:pPr>
            <a:r>
              <a:rPr lang="en-US" sz="4800" b="1" i="1">
                <a:solidFill>
                  <a:srgbClr val="5B4F47"/>
                </a:solidFill>
                <a:latin typeface="Alegreya Ultra-Bold Italics"/>
                <a:ea typeface="Alegreya Ultra-Bold Italics"/>
                <a:cs typeface="Alegreya Ultra-Bold Italics"/>
                <a:sym typeface="Alegreya Ultra-Bold Italics"/>
              </a:rPr>
              <a:t>”Сонячний настрій дитинства”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424</Words>
  <Application>Microsoft Office PowerPoint</Application>
  <PresentationFormat>Произвольный</PresentationFormat>
  <Paragraphs>78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8" baseType="lpstr">
      <vt:lpstr>Gotham Bold</vt:lpstr>
      <vt:lpstr>Alegreya Ultra-Bold</vt:lpstr>
      <vt:lpstr>Open Sans Light Italics</vt:lpstr>
      <vt:lpstr>Alegreya Sans SC Heavy Italics</vt:lpstr>
      <vt:lpstr>Alegreya Medium Italics</vt:lpstr>
      <vt:lpstr>Arial</vt:lpstr>
      <vt:lpstr>Noto Serif Display Bold Italics</vt:lpstr>
      <vt:lpstr>Calibri</vt:lpstr>
      <vt:lpstr>Open Sans Light</vt:lpstr>
      <vt:lpstr>Alegreya Ultra-Bold Italics</vt:lpstr>
      <vt:lpstr>Alegreya Bold</vt:lpstr>
      <vt:lpstr>Alegreya Bold Italics</vt:lpstr>
      <vt:lpstr>Noto Serif Display Italics</vt:lpstr>
      <vt:lpstr>Gotham Light</vt:lpstr>
      <vt:lpstr>Open Sans Italics</vt:lpstr>
      <vt:lpstr>Open Sans Bold</vt:lpstr>
      <vt:lpstr>Open Sans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роботи бібліотеки</dc:title>
  <cp:lastModifiedBy>Користувач</cp:lastModifiedBy>
  <cp:revision>2</cp:revision>
  <dcterms:created xsi:type="dcterms:W3CDTF">2006-08-16T00:00:00Z</dcterms:created>
  <dcterms:modified xsi:type="dcterms:W3CDTF">2025-01-20T17:10:37Z</dcterms:modified>
  <dc:identifier>DAGccImUEg0</dc:identifier>
</cp:coreProperties>
</file>