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4" roundtripDataSignature="AMtx7mjISEPVoagcRCWx8c71KLN/x0tt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2f1ba8c48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22f1ba8c488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2f1ba8c488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22f1ba8c488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2f1ba8c488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g22f1ba8c488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2f1ba8c488_0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2f1ba8c488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2f1ba8c4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g22f1ba8c48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Google Shape;24;p6"/>
            <p:cNvSpPr/>
            <p:nvPr/>
          </p:nvSpPr>
          <p:spPr>
            <a:xfrm>
              <a:off x="0" y="-7862"/>
              <a:ext cx="863600" cy="5698067"/>
            </a:xfrm>
            <a:custGeom>
              <a:rect b="b" l="l" r="r" t="t"/>
              <a:pathLst>
                <a:path extrusionOk="0" h="5698067" w="86360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</p:sp>
        <p:cxnSp>
          <p:nvCxnSpPr>
            <p:cNvPr id="25" name="Google Shape;25;p6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6" name="Google Shape;26;p6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7" name="Google Shape;27;p6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28" name="Google Shape;28;p6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9" name="Google Shape;29;p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6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31" name="Google Shape;31;p6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32" name="Google Shape;32;p6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3" name="Google Shape;33;p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6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5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6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16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16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7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18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1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1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10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3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4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4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5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10" name="Google Shape;10;p5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5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13" name="Google Shape;13;p5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14" name="Google Shape;14;p5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5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6.jpg"/><Relationship Id="rId6" Type="http://schemas.openxmlformats.org/officeDocument/2006/relationships/image" Target="../media/image4.jp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emerald.com/insight/content/doi/10.1108/RAMJ-09-2020-0051/full/html" TargetMode="External"/><Relationship Id="rId4" Type="http://schemas.openxmlformats.org/officeDocument/2006/relationships/hyperlink" Target="https://files.eric.ed.gov/fulltext/EJ1057935.pdf" TargetMode="External"/><Relationship Id="rId5" Type="http://schemas.openxmlformats.org/officeDocument/2006/relationships/hyperlink" Target="https://ec.europa.eu/assets/eac/youth/library/publications/creativity-innovation_en.pdf" TargetMode="External"/><Relationship Id="rId6" Type="http://schemas.openxmlformats.org/officeDocument/2006/relationships/hyperlink" Target="https://www.youthandpolicy.org/wp-content/uploads/2017/06/jeffs-innovation-and-youth-work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scielo.br/j/estpsi/a/vrTxJGjGnYFLqQGcTzFgfcp/?lang=en&amp;format=html" TargetMode="External"/><Relationship Id="rId4" Type="http://schemas.openxmlformats.org/officeDocument/2006/relationships/hyperlink" Target="https://www.researchgate.net/profile/Stamatios-Papadakis-2/publication/313848322_Creativity_and_innovation_in_European_education_Ten_years_eTwinning_Past_present_and_the_future/links/58ce1b54a6fdcc5cccbbe945/Creativity-and-innovation-in-European-education-Ten-years-eTwinning-Past-present-and-the-future.pdf" TargetMode="External"/><Relationship Id="rId5" Type="http://schemas.openxmlformats.org/officeDocument/2006/relationships/hyperlink" Target="https://pdfs.semanticscholar.org/90f9/5393d9a751f6591b52417d2c105693d56484.pdf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idx="1" type="subTitle"/>
          </p:nvPr>
        </p:nvSpPr>
        <p:spPr>
          <a:xfrm>
            <a:off x="1365352" y="1088700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US" sz="2400"/>
              <a:t>Creative Box: Promoting the innovative approaches to building educational formats in youth work</a:t>
            </a:r>
            <a:endParaRPr sz="2400"/>
          </a:p>
        </p:txBody>
      </p:sp>
      <p:pic>
        <p:nvPicPr>
          <p:cNvPr id="144" name="Google Shape;14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70807" y="6145929"/>
            <a:ext cx="2026028" cy="412132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"/>
          <p:cNvSpPr txBox="1"/>
          <p:nvPr/>
        </p:nvSpPr>
        <p:spPr>
          <a:xfrm>
            <a:off x="2378366" y="4687512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b="1" baseline="3000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br>
              <a:rPr b="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b="0" i="0" sz="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1454510" y="2888106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b="1" lang="en-US" sz="18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Innovation of Youth education in digital era: best practice, educational products</a:t>
            </a:r>
            <a:endParaRPr b="0" i="0" sz="18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3562796" y="3736078"/>
            <a:ext cx="3550363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Developed by:  </a:t>
            </a: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Zofia Zamenhof Foundation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48" name="Google Shape;148;p1"/>
          <p:cNvGrpSpPr/>
          <p:nvPr/>
        </p:nvGrpSpPr>
        <p:grpSpPr>
          <a:xfrm>
            <a:off x="888274" y="5452591"/>
            <a:ext cx="6293576" cy="1181100"/>
            <a:chOff x="0" y="0"/>
            <a:chExt cx="5463540" cy="1181100"/>
          </a:xfrm>
        </p:grpSpPr>
        <p:pic>
          <p:nvPicPr>
            <p:cNvPr id="149" name="Google Shape;149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0"/>
              <a:ext cx="1181100" cy="118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630680" y="182880"/>
              <a:ext cx="746125" cy="944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857500" y="182880"/>
              <a:ext cx="1203960" cy="9201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564380" y="228600"/>
              <a:ext cx="899160" cy="8991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3" name="Google Shape;153;p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282273" y="3505550"/>
            <a:ext cx="765600" cy="91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2f1ba8c488_0_5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What is the ideal educational product for youth?</a:t>
            </a:r>
            <a:endParaRPr/>
          </a:p>
        </p:txBody>
      </p:sp>
      <p:sp>
        <p:nvSpPr>
          <p:cNvPr id="159" name="Google Shape;159;g22f1ba8c488_0_5"/>
          <p:cNvSpPr txBox="1"/>
          <p:nvPr>
            <p:ph idx="1" type="body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Participants will learn the answers to the following questions:</a:t>
            </a:r>
            <a:endParaRPr/>
          </a:p>
          <a:p>
            <a:pPr indent="-32004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What is creativity?</a:t>
            </a:r>
            <a:endParaRPr/>
          </a:p>
          <a:p>
            <a:pPr indent="-3200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How to develop creativity?</a:t>
            </a:r>
            <a:endParaRPr/>
          </a:p>
          <a:p>
            <a:pPr indent="-3200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What tools can help us develop creativity?</a:t>
            </a:r>
            <a:endParaRPr/>
          </a:p>
          <a:p>
            <a:pPr indent="-3200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Why is creativity important in education?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Review</a:t>
            </a:r>
            <a:r>
              <a:rPr lang="en-US"/>
              <a:t> of methods of creativity development</a:t>
            </a:r>
            <a:endParaRPr/>
          </a:p>
        </p:txBody>
      </p:sp>
      <p:sp>
        <p:nvSpPr>
          <p:cNvPr id="165" name="Google Shape;165;p2"/>
          <p:cNvSpPr txBox="1"/>
          <p:nvPr>
            <p:ph idx="1" type="body"/>
          </p:nvPr>
        </p:nvSpPr>
        <p:spPr>
          <a:xfrm>
            <a:off x="677325" y="2160601"/>
            <a:ext cx="8596800" cy="4311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457200" rt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Participants will learn 40 methods of creativity development.</a:t>
            </a:r>
            <a:endParaRPr/>
          </a:p>
          <a:p>
            <a:pPr indent="-32004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Each method will be introduced and discussed, and then shown with an example.</a:t>
            </a:r>
            <a:endParaRPr/>
          </a:p>
          <a:p>
            <a:pPr indent="-32004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Much attention will be devoted to considering how particular methods can support the education of young people.</a:t>
            </a:r>
            <a:endParaRPr/>
          </a:p>
          <a:p>
            <a:pPr indent="0" lvl="0" marL="0" rt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2f1ba8c488_0_9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Review</a:t>
            </a:r>
            <a:r>
              <a:rPr lang="en-US"/>
              <a:t> of best educational methods</a:t>
            </a:r>
            <a:endParaRPr/>
          </a:p>
        </p:txBody>
      </p:sp>
      <p:sp>
        <p:nvSpPr>
          <p:cNvPr id="171" name="Google Shape;171;g22f1ba8c488_0_9"/>
          <p:cNvSpPr txBox="1"/>
          <p:nvPr>
            <p:ph idx="1" type="body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Participants will get acquainted with practical examples of the application of previously learned methods of creativity.</a:t>
            </a:r>
            <a:endParaRPr/>
          </a:p>
          <a:p>
            <a:pPr indent="-3200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They will be encouraged to share their experiences using methods of creativity development known to them.</a:t>
            </a:r>
            <a:endParaRPr/>
          </a:p>
          <a:p>
            <a:pPr indent="-3200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Based on existing methods, participants in working groups will develop their own innovative methods, which will be piloted during module 3 in youth work.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2f1ba8c488_0_13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Presentation and discussion of educational development of course participants</a:t>
            </a:r>
            <a:endParaRPr/>
          </a:p>
        </p:txBody>
      </p:sp>
      <p:sp>
        <p:nvSpPr>
          <p:cNvPr id="177" name="Google Shape;177;g22f1ba8c488_0_13"/>
          <p:cNvSpPr txBox="1"/>
          <p:nvPr>
            <p:ph idx="1" type="body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In this part of the module, participants will be asked to present their methods of creativity development, which they have prepared based on the materials and examples they have learned.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The discussion on the presented products will concern both their use in the education of young people, as well as the creative process of the course participants.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2f1ba8c488_0_28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results of module 2</a:t>
            </a:r>
            <a:endParaRPr/>
          </a:p>
        </p:txBody>
      </p:sp>
      <p:sp>
        <p:nvSpPr>
          <p:cNvPr id="183" name="Google Shape;183;g22f1ba8c488_0_28"/>
          <p:cNvSpPr txBox="1"/>
          <p:nvPr>
            <p:ph idx="1" type="body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Learners will create their own updated vision of an innovative educational product for young people. They will also know and be able to use methods of developing creativity.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The practical </a:t>
            </a:r>
            <a:r>
              <a:rPr lang="en-US"/>
              <a:t>exercises</a:t>
            </a:r>
            <a:r>
              <a:rPr lang="en-US"/>
              <a:t> will cover </a:t>
            </a:r>
            <a:r>
              <a:rPr lang="en-US"/>
              <a:t>preparing</a:t>
            </a:r>
            <a:r>
              <a:rPr lang="en-US"/>
              <a:t> and presenting their own educational products (course, training, discussion or other). In the next module 3, each course participant will implement a developed educational product.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"/>
          <p:cNvSpPr txBox="1"/>
          <p:nvPr>
            <p:ph type="title"/>
          </p:nvPr>
        </p:nvSpPr>
        <p:spPr>
          <a:xfrm>
            <a:off x="677334" y="609600"/>
            <a:ext cx="8596668" cy="7532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189" name="Google Shape;189;p3"/>
          <p:cNvSpPr txBox="1"/>
          <p:nvPr>
            <p:ph idx="1" type="body"/>
          </p:nvPr>
        </p:nvSpPr>
        <p:spPr>
          <a:xfrm>
            <a:off x="789877" y="1362808"/>
            <a:ext cx="925981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0520" lvl="0" marL="342900" rtl="0" algn="just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Adeosun O.T., Shittu A.I., (2021), "Learning and innovation in youth-owned small businesses", Rajagiri Management Journal, Vol. 15 No. 1, pp. 69-87,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https://www.emerald.com/insight/content/doi/10.1108/RAMJ-09-2020-0051/full/html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0520" lvl="0" marL="342900" rtl="0" algn="just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Conrad D., </a:t>
            </a:r>
            <a:r>
              <a:rPr i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Education and Social Innovation: The Youth Uncensored Project—A Case Study of Youth Participatory Research and Cultural Democracy in Action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Canadian Journal of Education / Revue canadienne de l’éducation 38:1 (2015),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https://files.eric.ed.gov/fulltext/EJ1057935.pdf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0520" lvl="0" marL="342900" rtl="0" algn="just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European Commision, </a:t>
            </a:r>
            <a:r>
              <a:rPr i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Unleashing young people’s creativity and innovation. European good practice projects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https://ec.europa.eu/assets/eac/youth/library/publications/creativity-innovation_en.pdf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0520" lvl="0" marL="342900" rtl="0" algn="just">
              <a:spcBef>
                <a:spcPts val="1000"/>
              </a:spcBef>
              <a:spcAft>
                <a:spcPts val="100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Jeffs T., </a:t>
            </a:r>
            <a:r>
              <a:rPr i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Innovation and Youth Work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Youth &amp; Policy Special Edition: The Next Five Years: Prospects for young people, Youth &amp; Policy No. 114 May 2015,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https://www.youthandpolicy.org/wp-content/uploads/2017/06/jeffs-innovation-and-youth-work.pdf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2f1ba8c488_0_0"/>
          <p:cNvSpPr txBox="1"/>
          <p:nvPr>
            <p:ph type="title"/>
          </p:nvPr>
        </p:nvSpPr>
        <p:spPr>
          <a:xfrm>
            <a:off x="677334" y="609600"/>
            <a:ext cx="8596800" cy="7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195" name="Google Shape;195;g22f1ba8c488_0_0"/>
          <p:cNvSpPr txBox="1"/>
          <p:nvPr>
            <p:ph idx="1" type="body"/>
          </p:nvPr>
        </p:nvSpPr>
        <p:spPr>
          <a:xfrm>
            <a:off x="789877" y="1362808"/>
            <a:ext cx="9259800" cy="3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0520" lvl="0" marL="342900" rtl="0" algn="just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Grégoire J. (2018). </a:t>
            </a:r>
            <a:r>
              <a:rPr i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Overcoming obstacles to creativity in science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Creativity and innovation: Skills for the 21st Century, Estudos de Psicologia (Campinas), 35(3), 229-236.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https://www.scielo.br/j/estpsi/a/vrTxJGjGnYFLqQGcTzFgfcp/?lang=en&amp;format=html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0520" lvl="0" marL="342900" rtl="0" algn="just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Mahadewi E.P., Septyanto D., Learning To Be New Youth Generation In Innovation And Creativity With Entrepreneurship, International Journal of Educational Research &amp; Social Sciences, ISSN: 2774-5406, p. 1363-1370.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0520" lvl="0" marL="342900" rtl="0" algn="just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Papadakis St., (2016) ‘Creativity and innovation in European education. Ten years eTwinning. Past, present and the future’, Int. J. Technology Enhanced Learning, Vol. 8, Nos. 3/4, pp.279–296,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researchgate.net/profile/Stamatios-Papadakis-2/publication/313848322_Creativity_and_innovation_in_European_education_Ten_years_eTwinning_Past_present_and_the_future/links/58ce1b54a6fdcc5cccbbe945/Creativity-and-innovation-in-European-education-Ten-years-eTwinning-Past-present-and-the-future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0520" lvl="0" marL="342900" rtl="0" algn="just">
              <a:spcBef>
                <a:spcPts val="1000"/>
              </a:spcBef>
              <a:spcAft>
                <a:spcPts val="100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Solijonovna Z., Modern Information Technologies - A Factor Of Increasing Youth Education, Potential And Spirituality, The American Journal of Social Science and Education Innovations (ISSN – 2689-100x), 2020: 5. 525, p.  554-560,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https://pdfs.semanticscholar.org/90f9/5393d9a751f6591b52417d2c105693d56484.pdf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"/>
          <p:cNvSpPr txBox="1"/>
          <p:nvPr>
            <p:ph idx="1" type="subTitle"/>
          </p:nvPr>
        </p:nvSpPr>
        <p:spPr>
          <a:xfrm>
            <a:off x="2378366" y="1625206"/>
            <a:ext cx="5829054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ct val="79999"/>
              <a:buNone/>
            </a:pPr>
            <a:r>
              <a:rPr b="1" lang="en-US"/>
              <a:t>Creative Box: Promoting the innovative approaches to building educational formats in youth work</a:t>
            </a:r>
            <a:endParaRPr/>
          </a:p>
        </p:txBody>
      </p:sp>
      <p:pic>
        <p:nvPicPr>
          <p:cNvPr id="201" name="Google Shape;20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508" y="5874924"/>
            <a:ext cx="1627464" cy="331057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4"/>
          <p:cNvSpPr txBox="1"/>
          <p:nvPr/>
        </p:nvSpPr>
        <p:spPr>
          <a:xfrm>
            <a:off x="1550777" y="2126357"/>
            <a:ext cx="7766936" cy="9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Noto Sans Symbols"/>
              <a:buNone/>
            </a:pPr>
            <a:r>
              <a:rPr b="0" i="0" lang="en-US" sz="6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Thank you</a:t>
            </a:r>
            <a:endParaRPr b="0" i="0" sz="60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3" name="Google Shape;203;p4"/>
          <p:cNvSpPr txBox="1"/>
          <p:nvPr/>
        </p:nvSpPr>
        <p:spPr>
          <a:xfrm>
            <a:off x="2661070" y="3344173"/>
            <a:ext cx="5546350" cy="18180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Contact us: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1" lang="en-US" sz="16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Zofia Zamenhof Foundation</a:t>
            </a:r>
            <a:endParaRPr b="1" i="0" sz="1600" u="none" cap="none" strike="noStrike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Contact: </a:t>
            </a: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Zbigniew Dabrowski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Email: zbigniew.dabrowski@zofiazamenhof.pl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4" name="Google Shape;204;p4"/>
          <p:cNvSpPr txBox="1"/>
          <p:nvPr/>
        </p:nvSpPr>
        <p:spPr>
          <a:xfrm>
            <a:off x="2378366" y="5748066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b="1" baseline="3000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br>
              <a:rPr b="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b="0" i="0" sz="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2021-10-19T10:03:56Z</dcterms:created>
  <dc:creator>Andrianna Emphasyscentre</dc:creator>
</cp:coreProperties>
</file>