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2" roundtripDataSignature="AMtx7miro1Noh+rHIOVonUJ7Lsw6FSrSC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customschemas.google.com/relationships/presentationmetadata" Target="metadata"/><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1" name="Google Shape;141;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7" name="Google Shape;207;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3" name="Google Shape;21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9" name="Google Shape;219;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5" name="Google Shape;225;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1" name="Google Shape;231;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7" name="Google Shape;237;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3" name="Google Shape;243;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9" name="Google Shape;249;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5" name="Google Shape;155;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1" name="Google Shape;16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9" name="Google Shape;16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5" name="Google Shape;175;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1" name="Google Shape;18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8" name="Google Shape;18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4" name="Google Shape;194;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0" name="Google Shape;200;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2" name="Shape 22"/>
        <p:cNvGrpSpPr/>
        <p:nvPr/>
      </p:nvGrpSpPr>
      <p:grpSpPr>
        <a:xfrm>
          <a:off x="0" y="0"/>
          <a:ext cx="0" cy="0"/>
          <a:chOff x="0" y="0"/>
          <a:chExt cx="0" cy="0"/>
        </a:xfrm>
      </p:grpSpPr>
      <p:grpSp>
        <p:nvGrpSpPr>
          <p:cNvPr id="23" name="Google Shape;23;p19"/>
          <p:cNvGrpSpPr/>
          <p:nvPr/>
        </p:nvGrpSpPr>
        <p:grpSpPr>
          <a:xfrm>
            <a:off x="0" y="-8467"/>
            <a:ext cx="12192000" cy="6866467"/>
            <a:chOff x="0" y="-8467"/>
            <a:chExt cx="12192000" cy="6866467"/>
          </a:xfrm>
        </p:grpSpPr>
        <p:sp>
          <p:nvSpPr>
            <p:cNvPr id="24" name="Google Shape;24;p19"/>
            <p:cNvSpPr/>
            <p:nvPr/>
          </p:nvSpPr>
          <p:spPr>
            <a:xfrm>
              <a:off x="0" y="-7862"/>
              <a:ext cx="863600" cy="5698067"/>
            </a:xfrm>
            <a:custGeom>
              <a:rect b="b" l="l" r="r" t="t"/>
              <a:pathLst>
                <a:path extrusionOk="0" h="5698067" w="863600">
                  <a:moveTo>
                    <a:pt x="0" y="8467"/>
                  </a:moveTo>
                  <a:lnTo>
                    <a:pt x="863600" y="0"/>
                  </a:lnTo>
                  <a:lnTo>
                    <a:pt x="863600" y="16934"/>
                  </a:lnTo>
                  <a:lnTo>
                    <a:pt x="0" y="5698067"/>
                  </a:lnTo>
                  <a:lnTo>
                    <a:pt x="0" y="8467"/>
                  </a:lnTo>
                  <a:close/>
                </a:path>
              </a:pathLst>
            </a:custGeom>
            <a:solidFill>
              <a:schemeClr val="accent1">
                <a:alpha val="69411"/>
              </a:schemeClr>
            </a:solidFill>
            <a:ln>
              <a:noFill/>
            </a:ln>
          </p:spPr>
        </p:sp>
        <p:cxnSp>
          <p:nvCxnSpPr>
            <p:cNvPr id="25" name="Google Shape;25;p19"/>
            <p:cNvCxnSpPr/>
            <p:nvPr/>
          </p:nvCxnSpPr>
          <p:spPr>
            <a:xfrm>
              <a:off x="9371012" y="0"/>
              <a:ext cx="1219200" cy="6858000"/>
            </a:xfrm>
            <a:prstGeom prst="straightConnector1">
              <a:avLst/>
            </a:prstGeom>
            <a:noFill/>
            <a:ln cap="flat" cmpd="sng" w="9525">
              <a:solidFill>
                <a:schemeClr val="accent1">
                  <a:alpha val="69411"/>
                </a:schemeClr>
              </a:solidFill>
              <a:prstDash val="solid"/>
              <a:round/>
              <a:headEnd len="sm" w="sm" type="none"/>
              <a:tailEnd len="sm" w="sm" type="none"/>
            </a:ln>
          </p:spPr>
        </p:cxnSp>
        <p:cxnSp>
          <p:nvCxnSpPr>
            <p:cNvPr id="26" name="Google Shape;26;p19"/>
            <p:cNvCxnSpPr/>
            <p:nvPr/>
          </p:nvCxnSpPr>
          <p:spPr>
            <a:xfrm flipH="1">
              <a:off x="7425267" y="3681413"/>
              <a:ext cx="4763558" cy="3176587"/>
            </a:xfrm>
            <a:prstGeom prst="straightConnector1">
              <a:avLst/>
            </a:prstGeom>
            <a:noFill/>
            <a:ln cap="flat" cmpd="sng" w="9525">
              <a:solidFill>
                <a:schemeClr val="accent1">
                  <a:alpha val="69411"/>
                </a:schemeClr>
              </a:solidFill>
              <a:prstDash val="solid"/>
              <a:round/>
              <a:headEnd len="sm" w="sm" type="none"/>
              <a:tailEnd len="sm" w="sm" type="none"/>
            </a:ln>
          </p:spPr>
        </p:cxnSp>
        <p:sp>
          <p:nvSpPr>
            <p:cNvPr id="27" name="Google Shape;27;p19"/>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35294"/>
              </a:schemeClr>
            </a:solidFill>
            <a:ln>
              <a:noFill/>
            </a:ln>
          </p:spPr>
        </p:sp>
        <p:sp>
          <p:nvSpPr>
            <p:cNvPr id="28" name="Google Shape;28;p19"/>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29" name="Google Shape;29;p19"/>
            <p:cNvSpPr/>
            <p:nvPr/>
          </p:nvSpPr>
          <p:spPr>
            <a:xfrm>
              <a:off x="8932333" y="3048000"/>
              <a:ext cx="3259667" cy="3810000"/>
            </a:xfrm>
            <a:prstGeom prst="triangle">
              <a:avLst>
                <a:gd fmla="val 100000" name="adj"/>
              </a:avLst>
            </a:prstGeom>
            <a:solidFill>
              <a:srgbClr val="16B0E3">
                <a:alpha val="654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 name="Google Shape;30;p19"/>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16B0E3">
                <a:alpha val="49411"/>
              </a:srgbClr>
            </a:solidFill>
            <a:ln>
              <a:noFill/>
            </a:ln>
          </p:spPr>
        </p:sp>
        <p:sp>
          <p:nvSpPr>
            <p:cNvPr id="31" name="Google Shape;31;p19"/>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chemeClr val="accent2">
                <a:alpha val="69411"/>
              </a:schemeClr>
            </a:solidFill>
            <a:ln>
              <a:noFill/>
            </a:ln>
          </p:spPr>
        </p:sp>
        <p:sp>
          <p:nvSpPr>
            <p:cNvPr id="32" name="Google Shape;32;p19"/>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rgbClr val="226292">
                <a:alpha val="80000"/>
              </a:srgbClr>
            </a:solidFill>
            <a:ln>
              <a:noFill/>
            </a:ln>
          </p:spPr>
        </p:sp>
        <p:sp>
          <p:nvSpPr>
            <p:cNvPr id="33" name="Google Shape;33;p19"/>
            <p:cNvSpPr/>
            <p:nvPr/>
          </p:nvSpPr>
          <p:spPr>
            <a:xfrm>
              <a:off x="10371666" y="3589867"/>
              <a:ext cx="1817159" cy="3268133"/>
            </a:xfrm>
            <a:prstGeom prst="triangle">
              <a:avLst>
                <a:gd fmla="val 100000" name="adj"/>
              </a:avLst>
            </a:prstGeom>
            <a:solidFill>
              <a:srgbClr val="16B0E3">
                <a:alpha val="654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4" name="Google Shape;34;p19"/>
          <p:cNvSpPr txBox="1"/>
          <p:nvPr>
            <p:ph type="ctrTitle"/>
          </p:nvPr>
        </p:nvSpPr>
        <p:spPr>
          <a:xfrm>
            <a:off x="1507067" y="2404534"/>
            <a:ext cx="7766936" cy="1646302"/>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Clr>
                <a:schemeClr val="accent1"/>
              </a:buClr>
              <a:buSzPts val="5400"/>
              <a:buFont typeface="Trebuchet MS"/>
              <a:buNone/>
              <a:defRPr sz="5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9"/>
          <p:cNvSpPr txBox="1"/>
          <p:nvPr>
            <p:ph idx="1" type="subTitle"/>
          </p:nvPr>
        </p:nvSpPr>
        <p:spPr>
          <a:xfrm>
            <a:off x="1507067" y="4050833"/>
            <a:ext cx="7766936" cy="1096899"/>
          </a:xfrm>
          <a:prstGeom prst="rect">
            <a:avLst/>
          </a:prstGeom>
          <a:noFill/>
          <a:ln>
            <a:noFill/>
          </a:ln>
        </p:spPr>
        <p:txBody>
          <a:bodyPr anchorCtr="0" anchor="t" bIns="45700" lIns="91425" spcFirstLastPara="1" rIns="91425" wrap="square" tIns="45700">
            <a:normAutofit/>
          </a:bodyPr>
          <a:lstStyle>
            <a:lvl1pPr lvl="0" algn="r">
              <a:lnSpc>
                <a:spcPct val="100000"/>
              </a:lnSpc>
              <a:spcBef>
                <a:spcPts val="1000"/>
              </a:spcBef>
              <a:spcAft>
                <a:spcPts val="0"/>
              </a:spcAft>
              <a:buSzPts val="1440"/>
              <a:buNone/>
              <a:defRPr>
                <a:solidFill>
                  <a:srgbClr val="7F7F7F"/>
                </a:solidFill>
              </a:defRPr>
            </a:lvl1pPr>
            <a:lvl2pPr lvl="1" algn="ctr">
              <a:lnSpc>
                <a:spcPct val="100000"/>
              </a:lnSpc>
              <a:spcBef>
                <a:spcPts val="1000"/>
              </a:spcBef>
              <a:spcAft>
                <a:spcPts val="0"/>
              </a:spcAft>
              <a:buSzPts val="1280"/>
              <a:buNone/>
              <a:defRPr>
                <a:solidFill>
                  <a:srgbClr val="888888"/>
                </a:solidFill>
              </a:defRPr>
            </a:lvl2pPr>
            <a:lvl3pPr lvl="2" algn="ctr">
              <a:lnSpc>
                <a:spcPct val="100000"/>
              </a:lnSpc>
              <a:spcBef>
                <a:spcPts val="1000"/>
              </a:spcBef>
              <a:spcAft>
                <a:spcPts val="0"/>
              </a:spcAft>
              <a:buSzPts val="1120"/>
              <a:buNone/>
              <a:defRPr>
                <a:solidFill>
                  <a:srgbClr val="888888"/>
                </a:solidFill>
              </a:defRPr>
            </a:lvl3pPr>
            <a:lvl4pPr lvl="3" algn="ctr">
              <a:lnSpc>
                <a:spcPct val="100000"/>
              </a:lnSpc>
              <a:spcBef>
                <a:spcPts val="1000"/>
              </a:spcBef>
              <a:spcAft>
                <a:spcPts val="0"/>
              </a:spcAft>
              <a:buSzPts val="960"/>
              <a:buNone/>
              <a:defRPr>
                <a:solidFill>
                  <a:srgbClr val="888888"/>
                </a:solidFill>
              </a:defRPr>
            </a:lvl4pPr>
            <a:lvl5pPr lvl="4" algn="ctr">
              <a:lnSpc>
                <a:spcPct val="100000"/>
              </a:lnSpc>
              <a:spcBef>
                <a:spcPts val="1000"/>
              </a:spcBef>
              <a:spcAft>
                <a:spcPts val="0"/>
              </a:spcAft>
              <a:buSzPts val="960"/>
              <a:buNone/>
              <a:defRPr>
                <a:solidFill>
                  <a:srgbClr val="888888"/>
                </a:solidFill>
              </a:defRPr>
            </a:lvl5pPr>
            <a:lvl6pPr lvl="5" algn="ctr">
              <a:lnSpc>
                <a:spcPct val="100000"/>
              </a:lnSpc>
              <a:spcBef>
                <a:spcPts val="1000"/>
              </a:spcBef>
              <a:spcAft>
                <a:spcPts val="0"/>
              </a:spcAft>
              <a:buSzPts val="960"/>
              <a:buNone/>
              <a:defRPr>
                <a:solidFill>
                  <a:srgbClr val="888888"/>
                </a:solidFill>
              </a:defRPr>
            </a:lvl6pPr>
            <a:lvl7pPr lvl="6" algn="ctr">
              <a:lnSpc>
                <a:spcPct val="100000"/>
              </a:lnSpc>
              <a:spcBef>
                <a:spcPts val="1000"/>
              </a:spcBef>
              <a:spcAft>
                <a:spcPts val="0"/>
              </a:spcAft>
              <a:buSzPts val="960"/>
              <a:buNone/>
              <a:defRPr>
                <a:solidFill>
                  <a:srgbClr val="888888"/>
                </a:solidFill>
              </a:defRPr>
            </a:lvl7pPr>
            <a:lvl8pPr lvl="7" algn="ctr">
              <a:lnSpc>
                <a:spcPct val="100000"/>
              </a:lnSpc>
              <a:spcBef>
                <a:spcPts val="1000"/>
              </a:spcBef>
              <a:spcAft>
                <a:spcPts val="0"/>
              </a:spcAft>
              <a:buSzPts val="960"/>
              <a:buNone/>
              <a:defRPr>
                <a:solidFill>
                  <a:srgbClr val="888888"/>
                </a:solidFill>
              </a:defRPr>
            </a:lvl8pPr>
            <a:lvl9pPr lvl="8" algn="ctr">
              <a:lnSpc>
                <a:spcPct val="100000"/>
              </a:lnSpc>
              <a:spcBef>
                <a:spcPts val="1000"/>
              </a:spcBef>
              <a:spcAft>
                <a:spcPts val="0"/>
              </a:spcAft>
              <a:buSzPts val="960"/>
              <a:buNone/>
              <a:defRPr>
                <a:solidFill>
                  <a:srgbClr val="888888"/>
                </a:solidFill>
              </a:defRPr>
            </a:lvl9pPr>
          </a:lstStyle>
          <a:p/>
        </p:txBody>
      </p:sp>
      <p:sp>
        <p:nvSpPr>
          <p:cNvPr id="36" name="Google Shape;36;p1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1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90" name="Shape 90"/>
        <p:cNvGrpSpPr/>
        <p:nvPr/>
      </p:nvGrpSpPr>
      <p:grpSpPr>
        <a:xfrm>
          <a:off x="0" y="0"/>
          <a:ext cx="0" cy="0"/>
          <a:chOff x="0" y="0"/>
          <a:chExt cx="0" cy="0"/>
        </a:xfrm>
      </p:grpSpPr>
      <p:sp>
        <p:nvSpPr>
          <p:cNvPr id="91" name="Google Shape;91;p28"/>
          <p:cNvSpPr txBox="1"/>
          <p:nvPr>
            <p:ph type="title"/>
          </p:nvPr>
        </p:nvSpPr>
        <p:spPr>
          <a:xfrm>
            <a:off x="677335" y="609600"/>
            <a:ext cx="8596668" cy="3403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28"/>
          <p:cNvSpPr txBox="1"/>
          <p:nvPr>
            <p:ph idx="1"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93" name="Google Shape;93;p2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2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2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96" name="Shape 96"/>
        <p:cNvGrpSpPr/>
        <p:nvPr/>
      </p:nvGrpSpPr>
      <p:grpSpPr>
        <a:xfrm>
          <a:off x="0" y="0"/>
          <a:ext cx="0" cy="0"/>
          <a:chOff x="0" y="0"/>
          <a:chExt cx="0" cy="0"/>
        </a:xfrm>
      </p:grpSpPr>
      <p:sp>
        <p:nvSpPr>
          <p:cNvPr id="97" name="Google Shape;97;p29"/>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29"/>
          <p:cNvSpPr txBox="1"/>
          <p:nvPr>
            <p:ph idx="1" type="body"/>
          </p:nvPr>
        </p:nvSpPr>
        <p:spPr>
          <a:xfrm>
            <a:off x="1366139" y="3632200"/>
            <a:ext cx="7224524" cy="381000"/>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1000"/>
              </a:spcBef>
              <a:spcAft>
                <a:spcPts val="0"/>
              </a:spcAft>
              <a:buSzPts val="1280"/>
              <a:buFont typeface="Trebuchet MS"/>
              <a:buNone/>
              <a:defRPr sz="1600">
                <a:solidFill>
                  <a:srgbClr val="7F7F7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99" name="Google Shape;99;p29"/>
          <p:cNvSpPr txBox="1"/>
          <p:nvPr>
            <p:ph idx="2"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0" name="Google Shape;100;p2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2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2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
        <p:nvSpPr>
          <p:cNvPr id="103" name="Google Shape;103;p29"/>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GB" sz="8000" u="none" cap="none" strike="noStrike">
                <a:solidFill>
                  <a:srgbClr val="9EDFF5"/>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04" name="Google Shape;104;p29"/>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GB" sz="8000" u="none" cap="none" strike="noStrike">
                <a:solidFill>
                  <a:srgbClr val="9EDFF5"/>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05" name="Shape 105"/>
        <p:cNvGrpSpPr/>
        <p:nvPr/>
      </p:nvGrpSpPr>
      <p:grpSpPr>
        <a:xfrm>
          <a:off x="0" y="0"/>
          <a:ext cx="0" cy="0"/>
          <a:chOff x="0" y="0"/>
          <a:chExt cx="0" cy="0"/>
        </a:xfrm>
      </p:grpSpPr>
      <p:sp>
        <p:nvSpPr>
          <p:cNvPr id="106" name="Google Shape;106;p30"/>
          <p:cNvSpPr txBox="1"/>
          <p:nvPr>
            <p:ph type="title"/>
          </p:nvPr>
        </p:nvSpPr>
        <p:spPr>
          <a:xfrm>
            <a:off x="677335" y="1931988"/>
            <a:ext cx="8596668" cy="259546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30"/>
          <p:cNvSpPr txBox="1"/>
          <p:nvPr>
            <p:ph idx="1"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8" name="Google Shape;108;p3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3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3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11" name="Shape 111"/>
        <p:cNvGrpSpPr/>
        <p:nvPr/>
      </p:nvGrpSpPr>
      <p:grpSpPr>
        <a:xfrm>
          <a:off x="0" y="0"/>
          <a:ext cx="0" cy="0"/>
          <a:chOff x="0" y="0"/>
          <a:chExt cx="0" cy="0"/>
        </a:xfrm>
      </p:grpSpPr>
      <p:sp>
        <p:nvSpPr>
          <p:cNvPr id="112" name="Google Shape;112;p31"/>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31"/>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rgbClr val="3F3F3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14" name="Google Shape;114;p31"/>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15" name="Google Shape;115;p3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3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3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
        <p:nvSpPr>
          <p:cNvPr id="118" name="Google Shape;118;p31"/>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GB" sz="8000" u="none" cap="none" strike="noStrike">
                <a:solidFill>
                  <a:srgbClr val="9EDFF5"/>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19" name="Google Shape;119;p31"/>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GB" sz="8000" u="none" cap="none" strike="noStrike">
                <a:solidFill>
                  <a:srgbClr val="9EDFF5"/>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20" name="Shape 120"/>
        <p:cNvGrpSpPr/>
        <p:nvPr/>
      </p:nvGrpSpPr>
      <p:grpSpPr>
        <a:xfrm>
          <a:off x="0" y="0"/>
          <a:ext cx="0" cy="0"/>
          <a:chOff x="0" y="0"/>
          <a:chExt cx="0" cy="0"/>
        </a:xfrm>
      </p:grpSpPr>
      <p:sp>
        <p:nvSpPr>
          <p:cNvPr id="121" name="Google Shape;121;p32"/>
          <p:cNvSpPr txBox="1"/>
          <p:nvPr>
            <p:ph type="title"/>
          </p:nvPr>
        </p:nvSpPr>
        <p:spPr>
          <a:xfrm>
            <a:off x="685799" y="609600"/>
            <a:ext cx="8588203"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32"/>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chemeClr val="accent1"/>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23" name="Google Shape;123;p32"/>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24" name="Google Shape;124;p3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3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6" name="Google Shape;126;p3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7" name="Shape 127"/>
        <p:cNvGrpSpPr/>
        <p:nvPr/>
      </p:nvGrpSpPr>
      <p:grpSpPr>
        <a:xfrm>
          <a:off x="0" y="0"/>
          <a:ext cx="0" cy="0"/>
          <a:chOff x="0" y="0"/>
          <a:chExt cx="0" cy="0"/>
        </a:xfrm>
      </p:grpSpPr>
      <p:sp>
        <p:nvSpPr>
          <p:cNvPr id="128" name="Google Shape;128;p3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33"/>
          <p:cNvSpPr txBox="1"/>
          <p:nvPr>
            <p:ph idx="1" type="body"/>
          </p:nvPr>
        </p:nvSpPr>
        <p:spPr>
          <a:xfrm rot="5400000">
            <a:off x="3035281" y="-197358"/>
            <a:ext cx="3880773" cy="8596668"/>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0" name="Google Shape;130;p3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1" name="Google Shape;131;p3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2" name="Google Shape;132;p3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3" name="Shape 133"/>
        <p:cNvGrpSpPr/>
        <p:nvPr/>
      </p:nvGrpSpPr>
      <p:grpSpPr>
        <a:xfrm>
          <a:off x="0" y="0"/>
          <a:ext cx="0" cy="0"/>
          <a:chOff x="0" y="0"/>
          <a:chExt cx="0" cy="0"/>
        </a:xfrm>
      </p:grpSpPr>
      <p:sp>
        <p:nvSpPr>
          <p:cNvPr id="134" name="Google Shape;134;p34"/>
          <p:cNvSpPr txBox="1"/>
          <p:nvPr>
            <p:ph type="title"/>
          </p:nvPr>
        </p:nvSpPr>
        <p:spPr>
          <a:xfrm rot="5400000">
            <a:off x="5994319" y="2582953"/>
            <a:ext cx="5251451" cy="1304743"/>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5" name="Google Shape;135;p34"/>
          <p:cNvSpPr txBox="1"/>
          <p:nvPr>
            <p:ph idx="1" type="body"/>
          </p:nvPr>
        </p:nvSpPr>
        <p:spPr>
          <a:xfrm rot="5400000">
            <a:off x="1581685" y="-294750"/>
            <a:ext cx="5251450" cy="7060150"/>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6" name="Google Shape;136;p3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7" name="Google Shape;137;p3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8" name="Google Shape;138;p3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9" name="Shape 39"/>
        <p:cNvGrpSpPr/>
        <p:nvPr/>
      </p:nvGrpSpPr>
      <p:grpSpPr>
        <a:xfrm>
          <a:off x="0" y="0"/>
          <a:ext cx="0" cy="0"/>
          <a:chOff x="0" y="0"/>
          <a:chExt cx="0" cy="0"/>
        </a:xfrm>
      </p:grpSpPr>
      <p:sp>
        <p:nvSpPr>
          <p:cNvPr id="40" name="Google Shape;40;p20"/>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20"/>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42" name="Google Shape;42;p2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2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2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5" name="Shape 45"/>
        <p:cNvGrpSpPr/>
        <p:nvPr/>
      </p:nvGrpSpPr>
      <p:grpSpPr>
        <a:xfrm>
          <a:off x="0" y="0"/>
          <a:ext cx="0" cy="0"/>
          <a:chOff x="0" y="0"/>
          <a:chExt cx="0" cy="0"/>
        </a:xfrm>
      </p:grpSpPr>
      <p:sp>
        <p:nvSpPr>
          <p:cNvPr id="46" name="Google Shape;46;p21"/>
          <p:cNvSpPr txBox="1"/>
          <p:nvPr>
            <p:ph type="title"/>
          </p:nvPr>
        </p:nvSpPr>
        <p:spPr>
          <a:xfrm>
            <a:off x="677335" y="2700867"/>
            <a:ext cx="8596668" cy="1826581"/>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000"/>
              <a:buFont typeface="Trebuchet MS"/>
              <a:buNone/>
              <a:defRPr b="0"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1"/>
          <p:cNvSpPr txBox="1"/>
          <p:nvPr>
            <p:ph idx="1" type="body"/>
          </p:nvPr>
        </p:nvSpPr>
        <p:spPr>
          <a:xfrm>
            <a:off x="677335" y="4527448"/>
            <a:ext cx="8596668" cy="8604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600"/>
              <a:buNone/>
              <a:defRPr sz="20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48" name="Google Shape;48;p2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2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2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1" name="Shape 51"/>
        <p:cNvGrpSpPr/>
        <p:nvPr/>
      </p:nvGrpSpPr>
      <p:grpSpPr>
        <a:xfrm>
          <a:off x="0" y="0"/>
          <a:ext cx="0" cy="0"/>
          <a:chOff x="0" y="0"/>
          <a:chExt cx="0" cy="0"/>
        </a:xfrm>
      </p:grpSpPr>
      <p:sp>
        <p:nvSpPr>
          <p:cNvPr id="52" name="Google Shape;52;p2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2"/>
          <p:cNvSpPr txBox="1"/>
          <p:nvPr>
            <p:ph idx="1" type="body"/>
          </p:nvPr>
        </p:nvSpPr>
        <p:spPr>
          <a:xfrm>
            <a:off x="677334" y="2160589"/>
            <a:ext cx="4184035" cy="3880772"/>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4" name="Google Shape;54;p22"/>
          <p:cNvSpPr txBox="1"/>
          <p:nvPr>
            <p:ph idx="2" type="body"/>
          </p:nvPr>
        </p:nvSpPr>
        <p:spPr>
          <a:xfrm>
            <a:off x="5089970" y="2160589"/>
            <a:ext cx="4184034"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5" name="Google Shape;55;p2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2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8" name="Shape 58"/>
        <p:cNvGrpSpPr/>
        <p:nvPr/>
      </p:nvGrpSpPr>
      <p:grpSpPr>
        <a:xfrm>
          <a:off x="0" y="0"/>
          <a:ext cx="0" cy="0"/>
          <a:chOff x="0" y="0"/>
          <a:chExt cx="0" cy="0"/>
        </a:xfrm>
      </p:grpSpPr>
      <p:sp>
        <p:nvSpPr>
          <p:cNvPr id="59" name="Google Shape;59;p2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3600"/>
              <a:buFont typeface="Trebuchet MS"/>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3"/>
          <p:cNvSpPr txBox="1"/>
          <p:nvPr>
            <p:ph idx="1" type="body"/>
          </p:nvPr>
        </p:nvSpPr>
        <p:spPr>
          <a:xfrm>
            <a:off x="675745" y="2160983"/>
            <a:ext cx="4185623"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1" name="Google Shape;61;p23"/>
          <p:cNvSpPr txBox="1"/>
          <p:nvPr>
            <p:ph idx="2" type="body"/>
          </p:nvPr>
        </p:nvSpPr>
        <p:spPr>
          <a:xfrm>
            <a:off x="675745" y="2737245"/>
            <a:ext cx="4185623"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2" name="Google Shape;62;p23"/>
          <p:cNvSpPr txBox="1"/>
          <p:nvPr>
            <p:ph idx="3" type="body"/>
          </p:nvPr>
        </p:nvSpPr>
        <p:spPr>
          <a:xfrm>
            <a:off x="5088383" y="2160983"/>
            <a:ext cx="4185618"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3" name="Google Shape;63;p23"/>
          <p:cNvSpPr txBox="1"/>
          <p:nvPr>
            <p:ph idx="4" type="body"/>
          </p:nvPr>
        </p:nvSpPr>
        <p:spPr>
          <a:xfrm>
            <a:off x="5088384" y="2737245"/>
            <a:ext cx="4185617"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4" name="Google Shape;64;p2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2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2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7" name="Shape 67"/>
        <p:cNvGrpSpPr/>
        <p:nvPr/>
      </p:nvGrpSpPr>
      <p:grpSpPr>
        <a:xfrm>
          <a:off x="0" y="0"/>
          <a:ext cx="0" cy="0"/>
          <a:chOff x="0" y="0"/>
          <a:chExt cx="0" cy="0"/>
        </a:xfrm>
      </p:grpSpPr>
      <p:sp>
        <p:nvSpPr>
          <p:cNvPr id="68" name="Google Shape;68;p24"/>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2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2" name="Shape 72"/>
        <p:cNvGrpSpPr/>
        <p:nvPr/>
      </p:nvGrpSpPr>
      <p:grpSpPr>
        <a:xfrm>
          <a:off x="0" y="0"/>
          <a:ext cx="0" cy="0"/>
          <a:chOff x="0" y="0"/>
          <a:chExt cx="0" cy="0"/>
        </a:xfrm>
      </p:grpSpPr>
      <p:sp>
        <p:nvSpPr>
          <p:cNvPr id="73" name="Google Shape;73;p2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25"/>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6" name="Shape 76"/>
        <p:cNvGrpSpPr/>
        <p:nvPr/>
      </p:nvGrpSpPr>
      <p:grpSpPr>
        <a:xfrm>
          <a:off x="0" y="0"/>
          <a:ext cx="0" cy="0"/>
          <a:chOff x="0" y="0"/>
          <a:chExt cx="0" cy="0"/>
        </a:xfrm>
      </p:grpSpPr>
      <p:sp>
        <p:nvSpPr>
          <p:cNvPr id="77" name="Google Shape;77;p26"/>
          <p:cNvSpPr txBox="1"/>
          <p:nvPr>
            <p:ph type="title"/>
          </p:nvPr>
        </p:nvSpPr>
        <p:spPr>
          <a:xfrm>
            <a:off x="677334" y="1498604"/>
            <a:ext cx="3854528" cy="1278466"/>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000"/>
              <a:buFont typeface="Trebuchet MS"/>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6"/>
          <p:cNvSpPr txBox="1"/>
          <p:nvPr>
            <p:ph idx="1" type="body"/>
          </p:nvPr>
        </p:nvSpPr>
        <p:spPr>
          <a:xfrm>
            <a:off x="4760461" y="514924"/>
            <a:ext cx="4513541" cy="552643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79" name="Google Shape;79;p26"/>
          <p:cNvSpPr txBox="1"/>
          <p:nvPr>
            <p:ph idx="2" type="body"/>
          </p:nvPr>
        </p:nvSpPr>
        <p:spPr>
          <a:xfrm>
            <a:off x="677334" y="2777069"/>
            <a:ext cx="3854528" cy="2584449"/>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120"/>
              <a:buNone/>
              <a:defRPr sz="1400"/>
            </a:lvl1pPr>
            <a:lvl2pPr indent="-228600" lvl="1" marL="914400" algn="l">
              <a:lnSpc>
                <a:spcPct val="100000"/>
              </a:lnSpc>
              <a:spcBef>
                <a:spcPts val="1000"/>
              </a:spcBef>
              <a:spcAft>
                <a:spcPts val="0"/>
              </a:spcAft>
              <a:buSzPts val="1120"/>
              <a:buNone/>
              <a:defRPr sz="1400"/>
            </a:lvl2pPr>
            <a:lvl3pPr indent="-228600" lvl="2" marL="1371600" algn="l">
              <a:lnSpc>
                <a:spcPct val="100000"/>
              </a:lnSpc>
              <a:spcBef>
                <a:spcPts val="1000"/>
              </a:spcBef>
              <a:spcAft>
                <a:spcPts val="0"/>
              </a:spcAft>
              <a:buSzPts val="960"/>
              <a:buNone/>
              <a:defRPr sz="1200"/>
            </a:lvl3pPr>
            <a:lvl4pPr indent="-228600" lvl="3" marL="1828800" algn="l">
              <a:lnSpc>
                <a:spcPct val="100000"/>
              </a:lnSpc>
              <a:spcBef>
                <a:spcPts val="1000"/>
              </a:spcBef>
              <a:spcAft>
                <a:spcPts val="0"/>
              </a:spcAft>
              <a:buSzPts val="800"/>
              <a:buNone/>
              <a:defRPr sz="1000"/>
            </a:lvl4pPr>
            <a:lvl5pPr indent="-228600" lvl="4" marL="2286000" algn="l">
              <a:lnSpc>
                <a:spcPct val="100000"/>
              </a:lnSpc>
              <a:spcBef>
                <a:spcPts val="1000"/>
              </a:spcBef>
              <a:spcAft>
                <a:spcPts val="0"/>
              </a:spcAft>
              <a:buSzPts val="800"/>
              <a:buNone/>
              <a:defRPr sz="1000"/>
            </a:lvl5pPr>
            <a:lvl6pPr indent="-228600" lvl="5" marL="2743200" algn="l">
              <a:lnSpc>
                <a:spcPct val="100000"/>
              </a:lnSpc>
              <a:spcBef>
                <a:spcPts val="1000"/>
              </a:spcBef>
              <a:spcAft>
                <a:spcPts val="0"/>
              </a:spcAft>
              <a:buSzPts val="800"/>
              <a:buNone/>
              <a:defRPr sz="1000"/>
            </a:lvl6pPr>
            <a:lvl7pPr indent="-228600" lvl="6" marL="3200400" algn="l">
              <a:lnSpc>
                <a:spcPct val="100000"/>
              </a:lnSpc>
              <a:spcBef>
                <a:spcPts val="1000"/>
              </a:spcBef>
              <a:spcAft>
                <a:spcPts val="0"/>
              </a:spcAft>
              <a:buSzPts val="800"/>
              <a:buNone/>
              <a:defRPr sz="1000"/>
            </a:lvl7pPr>
            <a:lvl8pPr indent="-228600" lvl="7" marL="3657600" algn="l">
              <a:lnSpc>
                <a:spcPct val="100000"/>
              </a:lnSpc>
              <a:spcBef>
                <a:spcPts val="1000"/>
              </a:spcBef>
              <a:spcAft>
                <a:spcPts val="0"/>
              </a:spcAft>
              <a:buSzPts val="800"/>
              <a:buNone/>
              <a:defRPr sz="1000"/>
            </a:lvl8pPr>
            <a:lvl9pPr indent="-228600" lvl="8" marL="4114800" algn="l">
              <a:lnSpc>
                <a:spcPct val="100000"/>
              </a:lnSpc>
              <a:spcBef>
                <a:spcPts val="1000"/>
              </a:spcBef>
              <a:spcAft>
                <a:spcPts val="0"/>
              </a:spcAft>
              <a:buSzPts val="800"/>
              <a:buNone/>
              <a:defRPr sz="1000"/>
            </a:lvl9pPr>
          </a:lstStyle>
          <a:p/>
        </p:txBody>
      </p:sp>
      <p:sp>
        <p:nvSpPr>
          <p:cNvPr id="80" name="Google Shape;80;p2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2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6"/>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3" name="Shape 83"/>
        <p:cNvGrpSpPr/>
        <p:nvPr/>
      </p:nvGrpSpPr>
      <p:grpSpPr>
        <a:xfrm>
          <a:off x="0" y="0"/>
          <a:ext cx="0" cy="0"/>
          <a:chOff x="0" y="0"/>
          <a:chExt cx="0" cy="0"/>
        </a:xfrm>
      </p:grpSpPr>
      <p:sp>
        <p:nvSpPr>
          <p:cNvPr id="84" name="Google Shape;84;p27"/>
          <p:cNvSpPr txBox="1"/>
          <p:nvPr>
            <p:ph type="title"/>
          </p:nvPr>
        </p:nvSpPr>
        <p:spPr>
          <a:xfrm>
            <a:off x="677334" y="4800600"/>
            <a:ext cx="8596667"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400"/>
              <a:buFont typeface="Trebuchet MS"/>
              <a:buNone/>
              <a:defRPr b="0"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27"/>
          <p:cNvSpPr/>
          <p:nvPr>
            <p:ph idx="2" type="pic"/>
          </p:nvPr>
        </p:nvSpPr>
        <p:spPr>
          <a:xfrm>
            <a:off x="677334" y="609600"/>
            <a:ext cx="8596668" cy="3845718"/>
          </a:xfrm>
          <a:prstGeom prst="rect">
            <a:avLst/>
          </a:prstGeom>
          <a:noFill/>
          <a:ln>
            <a:noFill/>
          </a:ln>
        </p:spPr>
      </p:sp>
      <p:sp>
        <p:nvSpPr>
          <p:cNvPr id="86" name="Google Shape;86;p27"/>
          <p:cNvSpPr txBox="1"/>
          <p:nvPr>
            <p:ph idx="1" type="body"/>
          </p:nvPr>
        </p:nvSpPr>
        <p:spPr>
          <a:xfrm>
            <a:off x="677334" y="5367338"/>
            <a:ext cx="8596667" cy="67402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960"/>
              <a:buNone/>
              <a:defRPr sz="1200"/>
            </a:lvl1pPr>
            <a:lvl2pPr indent="-228600" lvl="1" marL="914400" algn="l">
              <a:lnSpc>
                <a:spcPct val="100000"/>
              </a:lnSpc>
              <a:spcBef>
                <a:spcPts val="1000"/>
              </a:spcBef>
              <a:spcAft>
                <a:spcPts val="0"/>
              </a:spcAft>
              <a:buSzPts val="960"/>
              <a:buNone/>
              <a:defRPr sz="1200"/>
            </a:lvl2pPr>
            <a:lvl3pPr indent="-228600" lvl="2" marL="1371600" algn="l">
              <a:lnSpc>
                <a:spcPct val="100000"/>
              </a:lnSpc>
              <a:spcBef>
                <a:spcPts val="1000"/>
              </a:spcBef>
              <a:spcAft>
                <a:spcPts val="0"/>
              </a:spcAft>
              <a:buSzPts val="800"/>
              <a:buNone/>
              <a:defRPr sz="1000"/>
            </a:lvl3pPr>
            <a:lvl4pPr indent="-228600" lvl="3" marL="1828800" algn="l">
              <a:lnSpc>
                <a:spcPct val="100000"/>
              </a:lnSpc>
              <a:spcBef>
                <a:spcPts val="1000"/>
              </a:spcBef>
              <a:spcAft>
                <a:spcPts val="0"/>
              </a:spcAft>
              <a:buSzPts val="720"/>
              <a:buNone/>
              <a:defRPr sz="900"/>
            </a:lvl4pPr>
            <a:lvl5pPr indent="-228600" lvl="4" marL="2286000" algn="l">
              <a:lnSpc>
                <a:spcPct val="100000"/>
              </a:lnSpc>
              <a:spcBef>
                <a:spcPts val="1000"/>
              </a:spcBef>
              <a:spcAft>
                <a:spcPts val="0"/>
              </a:spcAft>
              <a:buSzPts val="720"/>
              <a:buNone/>
              <a:defRPr sz="900"/>
            </a:lvl5pPr>
            <a:lvl6pPr indent="-228600" lvl="5" marL="2743200" algn="l">
              <a:lnSpc>
                <a:spcPct val="100000"/>
              </a:lnSpc>
              <a:spcBef>
                <a:spcPts val="1000"/>
              </a:spcBef>
              <a:spcAft>
                <a:spcPts val="0"/>
              </a:spcAft>
              <a:buSzPts val="720"/>
              <a:buNone/>
              <a:defRPr sz="900"/>
            </a:lvl6pPr>
            <a:lvl7pPr indent="-228600" lvl="6" marL="3200400" algn="l">
              <a:lnSpc>
                <a:spcPct val="100000"/>
              </a:lnSpc>
              <a:spcBef>
                <a:spcPts val="1000"/>
              </a:spcBef>
              <a:spcAft>
                <a:spcPts val="0"/>
              </a:spcAft>
              <a:buSzPts val="720"/>
              <a:buNone/>
              <a:defRPr sz="900"/>
            </a:lvl7pPr>
            <a:lvl8pPr indent="-228600" lvl="7" marL="3657600" algn="l">
              <a:lnSpc>
                <a:spcPct val="100000"/>
              </a:lnSpc>
              <a:spcBef>
                <a:spcPts val="1000"/>
              </a:spcBef>
              <a:spcAft>
                <a:spcPts val="0"/>
              </a:spcAft>
              <a:buSzPts val="720"/>
              <a:buNone/>
              <a:defRPr sz="900"/>
            </a:lvl8pPr>
            <a:lvl9pPr indent="-228600" lvl="8" marL="4114800" algn="l">
              <a:lnSpc>
                <a:spcPct val="100000"/>
              </a:lnSpc>
              <a:spcBef>
                <a:spcPts val="1000"/>
              </a:spcBef>
              <a:spcAft>
                <a:spcPts val="0"/>
              </a:spcAft>
              <a:buSzPts val="720"/>
              <a:buNone/>
              <a:defRPr sz="900"/>
            </a:lvl9pPr>
          </a:lstStyle>
          <a:p/>
        </p:txBody>
      </p:sp>
      <p:sp>
        <p:nvSpPr>
          <p:cNvPr id="87" name="Google Shape;87;p2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2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
        <p:nvSpPr>
          <p:cNvPr id="89" name="Google Shape;89;p2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grpSp>
        <p:nvGrpSpPr>
          <p:cNvPr id="6" name="Google Shape;6;p18"/>
          <p:cNvGrpSpPr/>
          <p:nvPr/>
        </p:nvGrpSpPr>
        <p:grpSpPr>
          <a:xfrm>
            <a:off x="0" y="-8467"/>
            <a:ext cx="12192000" cy="6866467"/>
            <a:chOff x="0" y="-8467"/>
            <a:chExt cx="12192000" cy="6866467"/>
          </a:xfrm>
        </p:grpSpPr>
        <p:cxnSp>
          <p:nvCxnSpPr>
            <p:cNvPr id="7" name="Google Shape;7;p18"/>
            <p:cNvCxnSpPr/>
            <p:nvPr/>
          </p:nvCxnSpPr>
          <p:spPr>
            <a:xfrm>
              <a:off x="9371012" y="0"/>
              <a:ext cx="1219200" cy="6858000"/>
            </a:xfrm>
            <a:prstGeom prst="straightConnector1">
              <a:avLst/>
            </a:prstGeom>
            <a:noFill/>
            <a:ln cap="flat" cmpd="sng" w="9525">
              <a:solidFill>
                <a:schemeClr val="accent1">
                  <a:alpha val="69411"/>
                </a:schemeClr>
              </a:solidFill>
              <a:prstDash val="solid"/>
              <a:round/>
              <a:headEnd len="sm" w="sm" type="none"/>
              <a:tailEnd len="sm" w="sm" type="none"/>
            </a:ln>
          </p:spPr>
        </p:cxnSp>
        <p:cxnSp>
          <p:nvCxnSpPr>
            <p:cNvPr id="8" name="Google Shape;8;p18"/>
            <p:cNvCxnSpPr/>
            <p:nvPr/>
          </p:nvCxnSpPr>
          <p:spPr>
            <a:xfrm flipH="1">
              <a:off x="7425267" y="3681413"/>
              <a:ext cx="4763558" cy="3176587"/>
            </a:xfrm>
            <a:prstGeom prst="straightConnector1">
              <a:avLst/>
            </a:prstGeom>
            <a:noFill/>
            <a:ln cap="flat" cmpd="sng" w="9525">
              <a:solidFill>
                <a:schemeClr val="accent1">
                  <a:alpha val="69411"/>
                </a:schemeClr>
              </a:solidFill>
              <a:prstDash val="solid"/>
              <a:round/>
              <a:headEnd len="sm" w="sm" type="none"/>
              <a:tailEnd len="sm" w="sm" type="none"/>
            </a:ln>
          </p:spPr>
        </p:cxnSp>
        <p:sp>
          <p:nvSpPr>
            <p:cNvPr id="9" name="Google Shape;9;p18"/>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35294"/>
              </a:schemeClr>
            </a:solidFill>
            <a:ln>
              <a:noFill/>
            </a:ln>
          </p:spPr>
        </p:sp>
        <p:sp>
          <p:nvSpPr>
            <p:cNvPr id="10" name="Google Shape;10;p18"/>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1" name="Google Shape;11;p18"/>
            <p:cNvSpPr/>
            <p:nvPr/>
          </p:nvSpPr>
          <p:spPr>
            <a:xfrm>
              <a:off x="8932333" y="3048000"/>
              <a:ext cx="3259667" cy="3810000"/>
            </a:xfrm>
            <a:prstGeom prst="triangle">
              <a:avLst>
                <a:gd fmla="val 100000" name="adj"/>
              </a:avLst>
            </a:prstGeom>
            <a:solidFill>
              <a:srgbClr val="16B0E3">
                <a:alpha val="654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 name="Google Shape;12;p18"/>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16B0E3">
                <a:alpha val="49411"/>
              </a:srgbClr>
            </a:solidFill>
            <a:ln>
              <a:noFill/>
            </a:ln>
          </p:spPr>
        </p:sp>
        <p:sp>
          <p:nvSpPr>
            <p:cNvPr id="13" name="Google Shape;13;p18"/>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chemeClr val="accent2">
                <a:alpha val="69411"/>
              </a:schemeClr>
            </a:solidFill>
            <a:ln>
              <a:noFill/>
            </a:ln>
          </p:spPr>
        </p:sp>
        <p:sp>
          <p:nvSpPr>
            <p:cNvPr id="14" name="Google Shape;14;p18"/>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rgbClr val="226292">
                <a:alpha val="80000"/>
              </a:srgbClr>
            </a:solidFill>
            <a:ln>
              <a:noFill/>
            </a:ln>
          </p:spPr>
        </p:sp>
        <p:sp>
          <p:nvSpPr>
            <p:cNvPr id="15" name="Google Shape;15;p18"/>
            <p:cNvSpPr/>
            <p:nvPr/>
          </p:nvSpPr>
          <p:spPr>
            <a:xfrm>
              <a:off x="10371666" y="3589867"/>
              <a:ext cx="1817159" cy="3268133"/>
            </a:xfrm>
            <a:prstGeom prst="triangle">
              <a:avLst>
                <a:gd fmla="val 100000" name="adj"/>
              </a:avLst>
            </a:prstGeom>
            <a:solidFill>
              <a:srgbClr val="16B0E3">
                <a:alpha val="654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18"/>
            <p:cNvSpPr/>
            <p:nvPr/>
          </p:nvSpPr>
          <p:spPr>
            <a:xfrm>
              <a:off x="0" y="4013200"/>
              <a:ext cx="448733" cy="2844800"/>
            </a:xfrm>
            <a:prstGeom prst="triangle">
              <a:avLst>
                <a:gd fmla="val 0" name="adj"/>
              </a:avLst>
            </a:prstGeom>
            <a:solidFill>
              <a:schemeClr val="accent1">
                <a:alpha val="69411"/>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7" name="Google Shape;17;p18"/>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marR="0" rtl="0" algn="l">
              <a:lnSpc>
                <a:spcPct val="100000"/>
              </a:lnSpc>
              <a:spcBef>
                <a:spcPts val="0"/>
              </a:spcBef>
              <a:spcAft>
                <a:spcPts val="0"/>
              </a:spcAft>
              <a:buClr>
                <a:schemeClr val="accent1"/>
              </a:buClr>
              <a:buSzPts val="3600"/>
              <a:buFont typeface="Trebuchet MS"/>
              <a:buNone/>
              <a:defRPr b="0" i="0" sz="3600" u="none" cap="none" strike="noStrike">
                <a:solidFill>
                  <a:schemeClr val="accen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9pPr>
          </a:lstStyle>
          <a:p/>
        </p:txBody>
      </p:sp>
      <p:sp>
        <p:nvSpPr>
          <p:cNvPr id="18" name="Google Shape;18;p18"/>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marR="0" rtl="0" algn="l">
              <a:lnSpc>
                <a:spcPct val="100000"/>
              </a:lnSpc>
              <a:spcBef>
                <a:spcPts val="1000"/>
              </a:spcBef>
              <a:spcAft>
                <a:spcPts val="0"/>
              </a:spcAft>
              <a:buClr>
                <a:schemeClr val="accent1"/>
              </a:buClr>
              <a:buSzPts val="1440"/>
              <a:buFont typeface="Noto Sans Symbols"/>
              <a:buChar char="►"/>
              <a:defRPr b="0" i="0" sz="1800" u="none" cap="none" strike="noStrike">
                <a:solidFill>
                  <a:srgbClr val="3F3F3F"/>
                </a:solidFill>
                <a:latin typeface="Trebuchet MS"/>
                <a:ea typeface="Trebuchet MS"/>
                <a:cs typeface="Trebuchet MS"/>
                <a:sym typeface="Trebuchet MS"/>
              </a:defRPr>
            </a:lvl1pPr>
            <a:lvl2pPr indent="-309880" lvl="1" marL="914400" marR="0" rtl="0" algn="l">
              <a:lnSpc>
                <a:spcPct val="100000"/>
              </a:lnSpc>
              <a:spcBef>
                <a:spcPts val="1000"/>
              </a:spcBef>
              <a:spcAft>
                <a:spcPts val="0"/>
              </a:spcAft>
              <a:buClr>
                <a:schemeClr val="accent1"/>
              </a:buClr>
              <a:buSzPts val="1280"/>
              <a:buFont typeface="Noto Sans Symbols"/>
              <a:buChar char="►"/>
              <a:defRPr b="0" i="0" sz="1600" u="none" cap="none" strike="noStrike">
                <a:solidFill>
                  <a:srgbClr val="3F3F3F"/>
                </a:solidFill>
                <a:latin typeface="Trebuchet MS"/>
                <a:ea typeface="Trebuchet MS"/>
                <a:cs typeface="Trebuchet MS"/>
                <a:sym typeface="Trebuchet MS"/>
              </a:defRPr>
            </a:lvl2pPr>
            <a:lvl3pPr indent="-299719" lvl="2" marL="1371600" marR="0" rtl="0" algn="l">
              <a:lnSpc>
                <a:spcPct val="100000"/>
              </a:lnSpc>
              <a:spcBef>
                <a:spcPts val="1000"/>
              </a:spcBef>
              <a:spcAft>
                <a:spcPts val="0"/>
              </a:spcAft>
              <a:buClr>
                <a:schemeClr val="accent1"/>
              </a:buClr>
              <a:buSzPts val="1120"/>
              <a:buFont typeface="Noto Sans Symbols"/>
              <a:buChar char="►"/>
              <a:defRPr b="0" i="0" sz="1400" u="none" cap="none" strike="noStrike">
                <a:solidFill>
                  <a:srgbClr val="3F3F3F"/>
                </a:solidFill>
                <a:latin typeface="Trebuchet MS"/>
                <a:ea typeface="Trebuchet MS"/>
                <a:cs typeface="Trebuchet MS"/>
                <a:sym typeface="Trebuchet MS"/>
              </a:defRPr>
            </a:lvl3pPr>
            <a:lvl4pPr indent="-289560" lvl="3" marL="1828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4pPr>
            <a:lvl5pPr indent="-289560" lvl="4" marL="22860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5pPr>
            <a:lvl6pPr indent="-289560" lvl="5" marL="27432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19" name="Google Shape;19;p1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900" u="none" cap="none" strike="noStrike">
                <a:solidFill>
                  <a:srgbClr val="888888"/>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9pPr>
          </a:lstStyle>
          <a:p/>
        </p:txBody>
      </p:sp>
      <p:sp>
        <p:nvSpPr>
          <p:cNvPr id="20" name="Google Shape;20;p1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rgbClr val="888888"/>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9pPr>
          </a:lstStyle>
          <a:p/>
        </p:txBody>
      </p:sp>
      <p:sp>
        <p:nvSpPr>
          <p:cNvPr id="21" name="Google Shape;21;p1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11.png"/><Relationship Id="rId5" Type="http://schemas.openxmlformats.org/officeDocument/2006/relationships/image" Target="../media/image6.jpg"/><Relationship Id="rId6" Type="http://schemas.openxmlformats.org/officeDocument/2006/relationships/image" Target="../media/image12.jpg"/><Relationship Id="rId7" Type="http://schemas.openxmlformats.org/officeDocument/2006/relationships/image" Target="../media/image10.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hyperlink" Target="https://journals.sagepub.com/doi/full/10.3102/0034654318815707"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youtu.be/X_IuG3kJY_g" TargetMode="External"/><Relationship Id="rId4" Type="http://schemas.openxmlformats.org/officeDocument/2006/relationships/hyperlink" Target="https://youtu.be/X_IuG3kJY_g" TargetMode="External"/><Relationship Id="rId5" Type="http://schemas.openxmlformats.org/officeDocument/2006/relationships/image" Target="../media/image7.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9.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1"/>
          <p:cNvSpPr txBox="1"/>
          <p:nvPr>
            <p:ph idx="1" type="subTitle"/>
          </p:nvPr>
        </p:nvSpPr>
        <p:spPr>
          <a:xfrm>
            <a:off x="1365352" y="1088700"/>
            <a:ext cx="7766936" cy="453391"/>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SzPts val="1920"/>
              <a:buNone/>
            </a:pPr>
            <a:r>
              <a:rPr b="1" lang="en-GB" sz="2400"/>
              <a:t>Creative Box: Promoting the innovative approaches to building educational formats in youth work</a:t>
            </a:r>
            <a:endParaRPr sz="2400"/>
          </a:p>
        </p:txBody>
      </p:sp>
      <p:pic>
        <p:nvPicPr>
          <p:cNvPr id="144" name="Google Shape;144;p1"/>
          <p:cNvPicPr preferRelativeResize="0"/>
          <p:nvPr/>
        </p:nvPicPr>
        <p:blipFill rotWithShape="1">
          <a:blip r:embed="rId3">
            <a:alphaModFix/>
          </a:blip>
          <a:srcRect b="0" l="0" r="0" t="0"/>
          <a:stretch/>
        </p:blipFill>
        <p:spPr>
          <a:xfrm>
            <a:off x="9870807" y="6145929"/>
            <a:ext cx="2026028" cy="412132"/>
          </a:xfrm>
          <a:prstGeom prst="rect">
            <a:avLst/>
          </a:prstGeom>
          <a:noFill/>
          <a:ln>
            <a:noFill/>
          </a:ln>
        </p:spPr>
      </p:pic>
      <p:sp>
        <p:nvSpPr>
          <p:cNvPr id="145" name="Google Shape;145;p1"/>
          <p:cNvSpPr txBox="1"/>
          <p:nvPr/>
        </p:nvSpPr>
        <p:spPr>
          <a:xfrm>
            <a:off x="2378366" y="4687512"/>
            <a:ext cx="6581076"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800"/>
              <a:buFont typeface="Arial"/>
              <a:buNone/>
            </a:pPr>
            <a:r>
              <a:rPr b="0" i="0" lang="en-GB" sz="800" u="none" cap="none" strike="noStrike">
                <a:solidFill>
                  <a:srgbClr val="595959"/>
                </a:solidFill>
                <a:latin typeface="Trebuchet MS"/>
                <a:ea typeface="Trebuchet MS"/>
                <a:cs typeface="Trebuchet MS"/>
                <a:sym typeface="Trebuchet MS"/>
              </a:rPr>
              <a:t>This project has been funded with support from the European Commission.</a:t>
            </a:r>
            <a:br>
              <a:rPr b="0" i="0" lang="en-GB" sz="800" u="none" cap="none" strike="noStrike">
                <a:solidFill>
                  <a:srgbClr val="595959"/>
                </a:solidFill>
                <a:latin typeface="Trebuchet MS"/>
                <a:ea typeface="Trebuchet MS"/>
                <a:cs typeface="Trebuchet MS"/>
                <a:sym typeface="Trebuchet MS"/>
              </a:rPr>
            </a:br>
            <a:r>
              <a:rPr b="1" i="0" lang="en-GB" sz="800" u="none" cap="none" strike="noStrike">
                <a:solidFill>
                  <a:schemeClr val="dk1"/>
                </a:solidFill>
                <a:latin typeface="Trebuchet MS"/>
                <a:ea typeface="Trebuchet MS"/>
                <a:cs typeface="Trebuchet MS"/>
                <a:sym typeface="Trebuchet MS"/>
              </a:rPr>
              <a:t>Project N</a:t>
            </a:r>
            <a:r>
              <a:rPr b="1" baseline="30000" i="0" lang="en-GB" sz="800" u="none" cap="none" strike="noStrike">
                <a:solidFill>
                  <a:schemeClr val="dk1"/>
                </a:solidFill>
                <a:latin typeface="Trebuchet MS"/>
                <a:ea typeface="Trebuchet MS"/>
                <a:cs typeface="Trebuchet MS"/>
                <a:sym typeface="Trebuchet MS"/>
              </a:rPr>
              <a:t>o</a:t>
            </a:r>
            <a:r>
              <a:rPr b="1" i="0" lang="en-GB" sz="800" u="none" cap="none" strike="noStrike">
                <a:solidFill>
                  <a:schemeClr val="dk1"/>
                </a:solidFill>
                <a:latin typeface="Trebuchet MS"/>
                <a:ea typeface="Trebuchet MS"/>
                <a:cs typeface="Trebuchet MS"/>
                <a:sym typeface="Trebuchet MS"/>
              </a:rPr>
              <a:t>: 2021-1-PL01-KA220-YOU-000028673</a:t>
            </a:r>
            <a:br>
              <a:rPr b="0" i="0" lang="en-GB" sz="800" u="none" cap="none" strike="noStrike">
                <a:solidFill>
                  <a:schemeClr val="dk1"/>
                </a:solidFill>
                <a:latin typeface="Trebuchet MS"/>
                <a:ea typeface="Trebuchet MS"/>
                <a:cs typeface="Trebuchet MS"/>
                <a:sym typeface="Trebuchet MS"/>
              </a:rPr>
            </a:br>
            <a:r>
              <a:rPr b="1" i="0" lang="en-GB" sz="800" u="none" cap="none" strike="noStrike">
                <a:solidFill>
                  <a:srgbClr val="595959"/>
                </a:solidFill>
                <a:latin typeface="Trebuchet MS"/>
                <a:ea typeface="Trebuchet MS"/>
                <a:cs typeface="Trebuchet MS"/>
                <a:sym typeface="Trebuchet MS"/>
              </a:rPr>
              <a:t>This communication reflects the views only of the author, and the Commission cannot be held responsible for any use which may be made of the information contained therein.</a:t>
            </a:r>
            <a:endParaRPr b="0" i="0" sz="800" u="none" cap="none" strike="noStrike">
              <a:solidFill>
                <a:schemeClr val="dk1"/>
              </a:solidFill>
              <a:latin typeface="Trebuchet MS"/>
              <a:ea typeface="Trebuchet MS"/>
              <a:cs typeface="Trebuchet MS"/>
              <a:sym typeface="Trebuchet MS"/>
            </a:endParaRPr>
          </a:p>
        </p:txBody>
      </p:sp>
      <p:sp>
        <p:nvSpPr>
          <p:cNvPr id="146" name="Google Shape;146;p1"/>
          <p:cNvSpPr txBox="1"/>
          <p:nvPr/>
        </p:nvSpPr>
        <p:spPr>
          <a:xfrm>
            <a:off x="1454510" y="2888106"/>
            <a:ext cx="7766936" cy="453391"/>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accent1"/>
              </a:buClr>
              <a:buSzPts val="1440"/>
              <a:buFont typeface="Noto Sans Symbols"/>
              <a:buNone/>
            </a:pPr>
            <a:r>
              <a:rPr b="0" i="0" lang="en-GB" sz="1800" u="none" cap="none" strike="noStrike">
                <a:solidFill>
                  <a:srgbClr val="4F81BD"/>
                </a:solidFill>
                <a:latin typeface="Calibri"/>
                <a:ea typeface="Calibri"/>
                <a:cs typeface="Calibri"/>
                <a:sym typeface="Calibri"/>
              </a:rPr>
              <a:t>IO1 – ”BUILDING OF STRATEGY FOR CREATIVITY DEVELOPMENT IN YOUTH WORK”</a:t>
            </a:r>
            <a:r>
              <a:rPr b="0" i="0" lang="en-GB" sz="1800" u="none" cap="none" strike="noStrike">
                <a:solidFill>
                  <a:srgbClr val="7F7F7F"/>
                </a:solidFill>
                <a:latin typeface="Trebuchet MS"/>
                <a:ea typeface="Trebuchet MS"/>
                <a:cs typeface="Trebuchet MS"/>
                <a:sym typeface="Trebuchet MS"/>
              </a:rPr>
              <a:t> </a:t>
            </a:r>
            <a:endParaRPr b="0" i="0" sz="1800" u="none" cap="none" strike="noStrike">
              <a:solidFill>
                <a:srgbClr val="7F7F7F"/>
              </a:solidFill>
              <a:latin typeface="Trebuchet MS"/>
              <a:ea typeface="Trebuchet MS"/>
              <a:cs typeface="Trebuchet MS"/>
              <a:sym typeface="Trebuchet MS"/>
            </a:endParaRPr>
          </a:p>
        </p:txBody>
      </p:sp>
      <p:sp>
        <p:nvSpPr>
          <p:cNvPr id="147" name="Google Shape;147;p1"/>
          <p:cNvSpPr txBox="1"/>
          <p:nvPr/>
        </p:nvSpPr>
        <p:spPr>
          <a:xfrm>
            <a:off x="3130062" y="3736078"/>
            <a:ext cx="4853353" cy="453391"/>
          </a:xfrm>
          <a:prstGeom prst="rect">
            <a:avLst/>
          </a:prstGeom>
          <a:noFill/>
          <a:ln>
            <a:noFill/>
          </a:ln>
        </p:spPr>
        <p:txBody>
          <a:bodyPr anchorCtr="0" anchor="t" bIns="45700" lIns="91425" spcFirstLastPara="1" rIns="91425" wrap="square" tIns="45700">
            <a:normAutofit fontScale="85000" lnSpcReduction="10000"/>
          </a:bodyPr>
          <a:lstStyle/>
          <a:p>
            <a:pPr indent="0" lvl="0" marL="0" marR="0" rtl="0" algn="r">
              <a:lnSpc>
                <a:spcPct val="100000"/>
              </a:lnSpc>
              <a:spcBef>
                <a:spcPts val="0"/>
              </a:spcBef>
              <a:spcAft>
                <a:spcPts val="0"/>
              </a:spcAft>
              <a:buClr>
                <a:schemeClr val="accent1"/>
              </a:buClr>
              <a:buSzPct val="80000"/>
              <a:buFont typeface="Noto Sans Symbols"/>
              <a:buNone/>
            </a:pPr>
            <a:r>
              <a:rPr b="0" i="0" lang="en-GB" sz="1600" u="none" cap="none" strike="noStrike">
                <a:solidFill>
                  <a:srgbClr val="7F7F7F"/>
                </a:solidFill>
                <a:latin typeface="Trebuchet MS"/>
                <a:ea typeface="Trebuchet MS"/>
                <a:cs typeface="Trebuchet MS"/>
                <a:sym typeface="Trebuchet MS"/>
              </a:rPr>
              <a:t>Developed by:  </a:t>
            </a:r>
            <a:r>
              <a:rPr b="0" i="0" lang="en-GB" sz="1800" u="none" cap="none" strike="noStrike">
                <a:solidFill>
                  <a:srgbClr val="404040"/>
                </a:solidFill>
                <a:latin typeface="Times New Roman"/>
                <a:ea typeface="Times New Roman"/>
                <a:cs typeface="Times New Roman"/>
                <a:sym typeface="Times New Roman"/>
              </a:rPr>
              <a:t>NGO “Ukrainian Centre of the Future”</a:t>
            </a:r>
            <a:r>
              <a:rPr b="0" i="0" lang="en-GB" sz="1600" u="none" cap="none" strike="noStrike">
                <a:solidFill>
                  <a:srgbClr val="7F7F7F"/>
                </a:solidFill>
                <a:latin typeface="Trebuchet MS"/>
                <a:ea typeface="Trebuchet MS"/>
                <a:cs typeface="Trebuchet MS"/>
                <a:sym typeface="Trebuchet MS"/>
              </a:rPr>
              <a:t> </a:t>
            </a:r>
            <a:endParaRPr b="0" i="0" sz="1600" u="none" cap="none" strike="noStrike">
              <a:solidFill>
                <a:srgbClr val="7F7F7F"/>
              </a:solidFill>
              <a:latin typeface="Trebuchet MS"/>
              <a:ea typeface="Trebuchet MS"/>
              <a:cs typeface="Trebuchet MS"/>
              <a:sym typeface="Trebuchet MS"/>
            </a:endParaRPr>
          </a:p>
        </p:txBody>
      </p:sp>
      <p:grpSp>
        <p:nvGrpSpPr>
          <p:cNvPr id="148" name="Google Shape;148;p1"/>
          <p:cNvGrpSpPr/>
          <p:nvPr/>
        </p:nvGrpSpPr>
        <p:grpSpPr>
          <a:xfrm>
            <a:off x="888274" y="5452591"/>
            <a:ext cx="6293576" cy="1181100"/>
            <a:chOff x="0" y="0"/>
            <a:chExt cx="5463540" cy="1181100"/>
          </a:xfrm>
        </p:grpSpPr>
        <p:pic>
          <p:nvPicPr>
            <p:cNvPr id="149" name="Google Shape;149;p1"/>
            <p:cNvPicPr preferRelativeResize="0"/>
            <p:nvPr/>
          </p:nvPicPr>
          <p:blipFill rotWithShape="1">
            <a:blip r:embed="rId4">
              <a:alphaModFix/>
            </a:blip>
            <a:srcRect b="0" l="0" r="0" t="0"/>
            <a:stretch/>
          </p:blipFill>
          <p:spPr>
            <a:xfrm>
              <a:off x="0" y="0"/>
              <a:ext cx="1181100" cy="1181100"/>
            </a:xfrm>
            <a:prstGeom prst="rect">
              <a:avLst/>
            </a:prstGeom>
            <a:noFill/>
            <a:ln>
              <a:noFill/>
            </a:ln>
          </p:spPr>
        </p:pic>
        <p:pic>
          <p:nvPicPr>
            <p:cNvPr id="150" name="Google Shape;150;p1"/>
            <p:cNvPicPr preferRelativeResize="0"/>
            <p:nvPr/>
          </p:nvPicPr>
          <p:blipFill rotWithShape="1">
            <a:blip r:embed="rId5">
              <a:alphaModFix/>
            </a:blip>
            <a:srcRect b="0" l="0" r="0" t="0"/>
            <a:stretch/>
          </p:blipFill>
          <p:spPr>
            <a:xfrm>
              <a:off x="1630680" y="182880"/>
              <a:ext cx="746125" cy="944880"/>
            </a:xfrm>
            <a:prstGeom prst="rect">
              <a:avLst/>
            </a:prstGeom>
            <a:noFill/>
            <a:ln>
              <a:noFill/>
            </a:ln>
          </p:spPr>
        </p:pic>
        <p:pic>
          <p:nvPicPr>
            <p:cNvPr id="151" name="Google Shape;151;p1"/>
            <p:cNvPicPr preferRelativeResize="0"/>
            <p:nvPr/>
          </p:nvPicPr>
          <p:blipFill rotWithShape="1">
            <a:blip r:embed="rId6">
              <a:alphaModFix/>
            </a:blip>
            <a:srcRect b="0" l="0" r="0" t="0"/>
            <a:stretch/>
          </p:blipFill>
          <p:spPr>
            <a:xfrm>
              <a:off x="2857500" y="182880"/>
              <a:ext cx="1203960" cy="920115"/>
            </a:xfrm>
            <a:prstGeom prst="rect">
              <a:avLst/>
            </a:prstGeom>
            <a:noFill/>
            <a:ln>
              <a:noFill/>
            </a:ln>
          </p:spPr>
        </p:pic>
        <p:pic>
          <p:nvPicPr>
            <p:cNvPr id="152" name="Google Shape;152;p1"/>
            <p:cNvPicPr preferRelativeResize="0"/>
            <p:nvPr/>
          </p:nvPicPr>
          <p:blipFill rotWithShape="1">
            <a:blip r:embed="rId7">
              <a:alphaModFix/>
            </a:blip>
            <a:srcRect b="0" l="0" r="0" t="0"/>
            <a:stretch/>
          </p:blipFill>
          <p:spPr>
            <a:xfrm>
              <a:off x="4564380" y="228600"/>
              <a:ext cx="899160" cy="899160"/>
            </a:xfrm>
            <a:prstGeom prst="rect">
              <a:avLst/>
            </a:prstGeom>
            <a:noFill/>
            <a:ln>
              <a:noFill/>
            </a:ln>
          </p:spPr>
        </p:pic>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10"/>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Building a strategy</a:t>
            </a:r>
            <a:endParaRPr/>
          </a:p>
        </p:txBody>
      </p:sp>
      <p:sp>
        <p:nvSpPr>
          <p:cNvPr id="210" name="Google Shape;210;p10"/>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342900" lvl="0" marL="342900" rtl="0" algn="just">
              <a:lnSpc>
                <a:spcPct val="115000"/>
              </a:lnSpc>
              <a:spcBef>
                <a:spcPts val="0"/>
              </a:spcBef>
              <a:spcAft>
                <a:spcPts val="0"/>
              </a:spcAft>
              <a:buSzPts val="1440"/>
              <a:buChar char="►"/>
            </a:pPr>
            <a:r>
              <a:rPr lang="en-GB" sz="1800">
                <a:solidFill>
                  <a:srgbClr val="000000"/>
                </a:solidFill>
                <a:latin typeface="Calibri"/>
                <a:ea typeface="Calibri"/>
                <a:cs typeface="Calibri"/>
                <a:sym typeface="Calibri"/>
              </a:rPr>
              <a:t>Most methods anticipate a couple of motion vectors of finding a solution, but the main emphasis remains on the one only, while the form of creativity is what is found at the intersection of all three vectors, when a three-dimensional space is created for all three vectors to be taken into account. The solution at their intersection is the most complete and reveals all vectors. </a:t>
            </a:r>
            <a:endParaRPr/>
          </a:p>
          <a:p>
            <a:pPr indent="-342900" lvl="0" marL="342900" rtl="0" algn="just">
              <a:lnSpc>
                <a:spcPct val="115000"/>
              </a:lnSpc>
              <a:spcBef>
                <a:spcPts val="1000"/>
              </a:spcBef>
              <a:spcAft>
                <a:spcPts val="0"/>
              </a:spcAft>
              <a:buSzPts val="1440"/>
              <a:buChar char="►"/>
            </a:pPr>
            <a:r>
              <a:rPr lang="en-GB" sz="1800">
                <a:solidFill>
                  <a:srgbClr val="000000"/>
                </a:solidFill>
                <a:latin typeface="Calibri"/>
                <a:ea typeface="Calibri"/>
                <a:cs typeface="Calibri"/>
                <a:sym typeface="Calibri"/>
              </a:rPr>
              <a:t>So, if you take the role-playing method, the process itself can be further enriched by highlighting the background of the story, more details, who else is present in this process, which expands the horizontal view. In the same way, what is happening inside this hero, in fact, any figure, character, and what controls him when he does this, why, what is there in this that is hidden from the first glance, that adds a vertical look to what's going on. By gradually adding and layering planes, the space for creating a solution is enriched and such a solution emerges, which will consider various aspects the most.</a:t>
            </a:r>
            <a:endParaRPr sz="1800">
              <a:latin typeface="Times New Roman"/>
              <a:ea typeface="Times New Roman"/>
              <a:cs typeface="Times New Roman"/>
              <a:sym typeface="Times New Roman"/>
            </a:endParaRPr>
          </a:p>
          <a:p>
            <a:pPr indent="-281940" lvl="0" marL="342900" rtl="0" algn="just">
              <a:lnSpc>
                <a:spcPct val="100000"/>
              </a:lnSpc>
              <a:spcBef>
                <a:spcPts val="1000"/>
              </a:spcBef>
              <a:spcAft>
                <a:spcPts val="0"/>
              </a:spcAft>
              <a:buSzPts val="960"/>
              <a:buNone/>
            </a:pPr>
            <a:r>
              <a:t/>
            </a:r>
            <a:endParaRPr sz="12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11"/>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Building a strategy</a:t>
            </a:r>
            <a:endParaRPr/>
          </a:p>
        </p:txBody>
      </p:sp>
      <p:sp>
        <p:nvSpPr>
          <p:cNvPr id="216" name="Google Shape;216;p11"/>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0" lvl="0" marL="0" rtl="0" algn="just">
              <a:lnSpc>
                <a:spcPct val="115000"/>
              </a:lnSpc>
              <a:spcBef>
                <a:spcPts val="0"/>
              </a:spcBef>
              <a:spcAft>
                <a:spcPts val="0"/>
              </a:spcAft>
              <a:buSzPts val="1440"/>
              <a:buNone/>
            </a:pPr>
            <a:r>
              <a:rPr lang="en-GB" sz="1800">
                <a:solidFill>
                  <a:srgbClr val="000000"/>
                </a:solidFill>
                <a:latin typeface="Calibri"/>
                <a:ea typeface="Calibri"/>
                <a:cs typeface="Calibri"/>
                <a:sym typeface="Calibri"/>
              </a:rPr>
              <a:t>Solving the task itself has </a:t>
            </a:r>
            <a:r>
              <a:rPr b="1" lang="en-GB" sz="1800">
                <a:solidFill>
                  <a:srgbClr val="000000"/>
                </a:solidFill>
                <a:latin typeface="Calibri"/>
                <a:ea typeface="Calibri"/>
                <a:cs typeface="Calibri"/>
                <a:sym typeface="Calibri"/>
              </a:rPr>
              <a:t>3 major stages, creative acts</a:t>
            </a:r>
            <a:r>
              <a:rPr lang="en-GB" sz="1800">
                <a:solidFill>
                  <a:srgbClr val="000000"/>
                </a:solidFill>
                <a:latin typeface="Calibri"/>
                <a:ea typeface="Calibri"/>
                <a:cs typeface="Calibri"/>
                <a:sym typeface="Calibri"/>
              </a:rPr>
              <a:t>:</a:t>
            </a:r>
            <a:endParaRPr sz="1800">
              <a:latin typeface="Times New Roman"/>
              <a:ea typeface="Times New Roman"/>
              <a:cs typeface="Times New Roman"/>
              <a:sym typeface="Times New Roman"/>
            </a:endParaRPr>
          </a:p>
          <a:p>
            <a:pPr indent="-342900" lvl="0" marL="342900" rtl="0" algn="just">
              <a:lnSpc>
                <a:spcPct val="115000"/>
              </a:lnSpc>
              <a:spcBef>
                <a:spcPts val="1000"/>
              </a:spcBef>
              <a:spcAft>
                <a:spcPts val="0"/>
              </a:spcAft>
              <a:buSzPts val="1000"/>
              <a:buFont typeface="Noto Sans Symbols"/>
              <a:buChar char="∙"/>
            </a:pPr>
            <a:r>
              <a:rPr lang="en-GB" sz="1800">
                <a:solidFill>
                  <a:srgbClr val="000000"/>
                </a:solidFill>
                <a:latin typeface="Calibri"/>
                <a:ea typeface="Calibri"/>
                <a:cs typeface="Calibri"/>
                <a:sym typeface="Calibri"/>
              </a:rPr>
              <a:t>the actual state and setting how it looks like and appears as it is: this can be done by using three vectors to cover the entire plane as much as possible.</a:t>
            </a:r>
            <a:endParaRPr sz="1800">
              <a:solidFill>
                <a:srgbClr val="000000"/>
              </a:solidFill>
              <a:latin typeface="Times New Roman"/>
              <a:ea typeface="Times New Roman"/>
              <a:cs typeface="Times New Roman"/>
              <a:sym typeface="Times New Roman"/>
            </a:endParaRPr>
          </a:p>
          <a:p>
            <a:pPr indent="-342900" lvl="0" marL="342900" rtl="0" algn="just">
              <a:lnSpc>
                <a:spcPct val="115000"/>
              </a:lnSpc>
              <a:spcBef>
                <a:spcPts val="1000"/>
              </a:spcBef>
              <a:spcAft>
                <a:spcPts val="0"/>
              </a:spcAft>
              <a:buSzPts val="1000"/>
              <a:buFont typeface="Noto Sans Symbols"/>
              <a:buChar char="∙"/>
            </a:pPr>
            <a:r>
              <a:rPr lang="en-GB" sz="1800">
                <a:solidFill>
                  <a:srgbClr val="000000"/>
                </a:solidFill>
                <a:latin typeface="Calibri"/>
                <a:ea typeface="Calibri"/>
                <a:cs typeface="Calibri"/>
                <a:sym typeface="Calibri"/>
              </a:rPr>
              <a:t>directly a creative act, processing this material, where you can combine several methods as a form for experimentation, combination.</a:t>
            </a:r>
            <a:endParaRPr>
              <a:solidFill>
                <a:srgbClr val="000000"/>
              </a:solidFill>
              <a:latin typeface="Times New Roman"/>
              <a:ea typeface="Times New Roman"/>
              <a:cs typeface="Times New Roman"/>
              <a:sym typeface="Times New Roman"/>
            </a:endParaRPr>
          </a:p>
          <a:p>
            <a:pPr indent="-342900" lvl="0" marL="342900" rtl="0" algn="just">
              <a:lnSpc>
                <a:spcPct val="115000"/>
              </a:lnSpc>
              <a:spcBef>
                <a:spcPts val="1000"/>
              </a:spcBef>
              <a:spcAft>
                <a:spcPts val="0"/>
              </a:spcAft>
              <a:buSzPts val="1000"/>
              <a:buFont typeface="Noto Sans Symbols"/>
              <a:buChar char="∙"/>
            </a:pPr>
            <a:r>
              <a:rPr lang="en-GB" sz="1800">
                <a:solidFill>
                  <a:srgbClr val="000000"/>
                </a:solidFill>
                <a:latin typeface="Calibri"/>
                <a:ea typeface="Calibri"/>
                <a:cs typeface="Calibri"/>
                <a:sym typeface="Calibri"/>
              </a:rPr>
              <a:t>objectification of the creative act, when we formalise the solutions that appear and experiment with the very embodiment in practice in systematic coordinated actions. Moreover, when our created solution meets reality in the future, it can be slightly modified, transformed, considering those variables which we did not take into account before or that appeared, which also gives flexibility and the ability to respond to any unforeseen changes more easily and more efficiently. In today's world, this is one of the priority areas of development.</a:t>
            </a:r>
            <a:r>
              <a:rPr lang="en-GB" sz="1200"/>
              <a:t> </a:t>
            </a:r>
            <a:endParaRPr sz="12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12"/>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Building a strategy</a:t>
            </a:r>
            <a:endParaRPr/>
          </a:p>
        </p:txBody>
      </p:sp>
      <p:pic>
        <p:nvPicPr>
          <p:cNvPr id="222" name="Google Shape;222;p12"/>
          <p:cNvPicPr preferRelativeResize="0"/>
          <p:nvPr/>
        </p:nvPicPr>
        <p:blipFill rotWithShape="1">
          <a:blip r:embed="rId3">
            <a:alphaModFix/>
          </a:blip>
          <a:srcRect b="0" l="0" r="0" t="0"/>
          <a:stretch/>
        </p:blipFill>
        <p:spPr>
          <a:xfrm>
            <a:off x="3407884" y="1678154"/>
            <a:ext cx="4353614" cy="388077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13"/>
          <p:cNvSpPr txBox="1"/>
          <p:nvPr>
            <p:ph type="title"/>
          </p:nvPr>
        </p:nvSpPr>
        <p:spPr>
          <a:xfrm>
            <a:off x="677333" y="609599"/>
            <a:ext cx="9045785" cy="1641231"/>
          </a:xfrm>
          <a:prstGeom prst="rect">
            <a:avLst/>
          </a:prstGeom>
          <a:noFill/>
          <a:ln>
            <a:noFill/>
          </a:ln>
        </p:spPr>
        <p:txBody>
          <a:bodyPr anchorCtr="0" anchor="t" bIns="45700" lIns="91425" spcFirstLastPara="1" rIns="91425" wrap="square" tIns="45700">
            <a:normAutofit fontScale="90000"/>
          </a:bodyPr>
          <a:lstStyle/>
          <a:p>
            <a:pPr indent="0" lvl="0" marL="0" rtl="0" algn="l">
              <a:lnSpc>
                <a:spcPct val="100000"/>
              </a:lnSpc>
              <a:spcBef>
                <a:spcPts val="0"/>
              </a:spcBef>
              <a:spcAft>
                <a:spcPts val="0"/>
              </a:spcAft>
              <a:buClr>
                <a:schemeClr val="accent1"/>
              </a:buClr>
              <a:buSzPct val="100000"/>
              <a:buFont typeface="Trebuchet MS"/>
              <a:buNone/>
            </a:pPr>
            <a:r>
              <a:rPr lang="en-GB"/>
              <a:t>The best practices of educational experiments and development of innovative solutions for learner`s organisations</a:t>
            </a:r>
            <a:br>
              <a:rPr b="1" lang="en-GB" sz="1800">
                <a:solidFill>
                  <a:srgbClr val="4F81BD"/>
                </a:solidFill>
                <a:latin typeface="Cambria"/>
                <a:ea typeface="Cambria"/>
                <a:cs typeface="Cambria"/>
                <a:sym typeface="Cambria"/>
              </a:rPr>
            </a:br>
            <a:endParaRPr/>
          </a:p>
        </p:txBody>
      </p:sp>
      <p:sp>
        <p:nvSpPr>
          <p:cNvPr id="228" name="Google Shape;228;p13"/>
          <p:cNvSpPr txBox="1"/>
          <p:nvPr>
            <p:ph idx="1" type="body"/>
          </p:nvPr>
        </p:nvSpPr>
        <p:spPr>
          <a:xfrm>
            <a:off x="789877" y="2332892"/>
            <a:ext cx="9045785" cy="3915508"/>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SzPts val="1440"/>
              <a:buNone/>
            </a:pPr>
            <a:r>
              <a:rPr lang="en-GB" sz="1800">
                <a:solidFill>
                  <a:srgbClr val="000000"/>
                </a:solidFill>
                <a:latin typeface="Calibri"/>
                <a:ea typeface="Calibri"/>
                <a:cs typeface="Calibri"/>
                <a:sym typeface="Calibri"/>
              </a:rPr>
              <a:t>For the practical application of the provided theoretical material in the creation of projects, we recommend taking the step-by-step algorithm as a basis.</a:t>
            </a:r>
            <a:endParaRPr sz="1800">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440"/>
              <a:buChar char="►"/>
            </a:pPr>
            <a:r>
              <a:rPr lang="en-GB" sz="1800">
                <a:latin typeface="Calibri"/>
                <a:ea typeface="Calibri"/>
                <a:cs typeface="Calibri"/>
                <a:sym typeface="Calibri"/>
              </a:rPr>
              <a:t> </a:t>
            </a:r>
            <a:r>
              <a:rPr lang="en-GB" sz="1800">
                <a:solidFill>
                  <a:srgbClr val="000000"/>
                </a:solidFill>
                <a:latin typeface="Calibri"/>
                <a:ea typeface="Calibri"/>
                <a:cs typeface="Calibri"/>
                <a:sym typeface="Calibri"/>
              </a:rPr>
              <a:t>Determine what exactly you want to create in your project and why this is important, the sense and meaning of that. These questions refer to the vertical vector. Try to find methods that will help you formulate this point more precisely. This point forms the mission, meaning and goals. For you to be motivated to do this project, it is important to find a personal need (value) of what you will do.</a:t>
            </a:r>
            <a:endParaRPr sz="1800">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 Who will it benefit? What exactly? Defining your target audience is a matter of horizontal vector. It is important to pay attention to the needs of those for whom you are doing this project. Analyse what already exists and what needs it satisfies. What new things do you want to bring to meet the needs of society? Define methods for this.</a:t>
            </a:r>
            <a:endParaRPr sz="1800">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440"/>
              <a:buChar char="►"/>
            </a:pPr>
            <a:r>
              <a:rPr lang="en-GB" sz="1800">
                <a:latin typeface="Calibri"/>
                <a:ea typeface="Calibri"/>
                <a:cs typeface="Calibri"/>
                <a:sym typeface="Calibri"/>
              </a:rPr>
              <a:t> </a:t>
            </a:r>
            <a:r>
              <a:rPr lang="en-GB" sz="1800">
                <a:solidFill>
                  <a:srgbClr val="000000"/>
                </a:solidFill>
                <a:latin typeface="Calibri"/>
                <a:ea typeface="Calibri"/>
                <a:cs typeface="Calibri"/>
                <a:sym typeface="Calibri"/>
              </a:rPr>
              <a:t>How will you do that? Procedural vector. This is the biggest space for creativity. This is an experiment. Depending on the task at hand, you can use different methods.</a:t>
            </a:r>
            <a:endParaRPr sz="1800">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14"/>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Building a strategy</a:t>
            </a:r>
            <a:endParaRPr/>
          </a:p>
        </p:txBody>
      </p:sp>
      <p:sp>
        <p:nvSpPr>
          <p:cNvPr id="234" name="Google Shape;234;p14"/>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342900" lvl="0" marL="342900" rtl="0" algn="just">
              <a:lnSpc>
                <a:spcPct val="100000"/>
              </a:lnSpc>
              <a:spcBef>
                <a:spcPts val="0"/>
              </a:spcBef>
              <a:spcAft>
                <a:spcPts val="0"/>
              </a:spcAft>
              <a:buSzPts val="1440"/>
              <a:buFont typeface="Noto Sans Symbols"/>
              <a:buChar char="⮚"/>
            </a:pPr>
            <a:r>
              <a:rPr lang="en-GB">
                <a:latin typeface="Calibri"/>
                <a:ea typeface="Calibri"/>
                <a:cs typeface="Calibri"/>
                <a:sym typeface="Calibri"/>
              </a:rPr>
              <a:t> </a:t>
            </a:r>
            <a:r>
              <a:rPr lang="en-GB">
                <a:solidFill>
                  <a:srgbClr val="000000"/>
                </a:solidFill>
                <a:latin typeface="Calibri"/>
                <a:ea typeface="Calibri"/>
                <a:cs typeface="Calibri"/>
                <a:sym typeface="Calibri"/>
              </a:rPr>
              <a:t>The stage of grounding your creativity. It is an opportunity to see the risks and ways to avoid failure and disappointment. This is testing and approbation of your ideas for reality. Find among the methods that will help you in this. In the best way.</a:t>
            </a:r>
            <a:endParaRPr>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440"/>
              <a:buFont typeface="Noto Sans Symbols"/>
              <a:buChar char="⮚"/>
            </a:pPr>
            <a:r>
              <a:rPr lang="en-GB">
                <a:solidFill>
                  <a:srgbClr val="000000"/>
                </a:solidFill>
                <a:latin typeface="Calibri"/>
                <a:ea typeface="Calibri"/>
                <a:cs typeface="Calibri"/>
                <a:sym typeface="Calibri"/>
              </a:rPr>
              <a:t>The stage of improvement after approval and consideration of possible risks.</a:t>
            </a:r>
            <a:endParaRPr/>
          </a:p>
          <a:p>
            <a:pPr indent="0" lvl="0" marL="0" rtl="0" algn="just">
              <a:lnSpc>
                <a:spcPct val="100000"/>
              </a:lnSpc>
              <a:spcBef>
                <a:spcPts val="1000"/>
              </a:spcBef>
              <a:spcAft>
                <a:spcPts val="0"/>
              </a:spcAft>
              <a:buSzPts val="1440"/>
              <a:buNone/>
            </a:pPr>
            <a:r>
              <a:rPr lang="en-GB" sz="1800">
                <a:solidFill>
                  <a:srgbClr val="000000"/>
                </a:solidFill>
                <a:latin typeface="Calibri"/>
                <a:ea typeface="Calibri"/>
                <a:cs typeface="Calibri"/>
                <a:sym typeface="Calibri"/>
              </a:rPr>
              <a:t>When you decide that the project is ready for implementation, think about what you need for it. </a:t>
            </a:r>
            <a:endParaRPr/>
          </a:p>
          <a:p>
            <a:pPr indent="0" lvl="0" marL="0" rtl="0" algn="just">
              <a:lnSpc>
                <a:spcPct val="100000"/>
              </a:lnSpc>
              <a:spcBef>
                <a:spcPts val="1000"/>
              </a:spcBef>
              <a:spcAft>
                <a:spcPts val="0"/>
              </a:spcAft>
              <a:buSzPts val="1440"/>
              <a:buNone/>
            </a:pPr>
            <a:r>
              <a:rPr lang="en-GB" sz="1800">
                <a:solidFill>
                  <a:srgbClr val="000000"/>
                </a:solidFill>
                <a:latin typeface="Calibri"/>
                <a:ea typeface="Calibri"/>
                <a:cs typeface="Calibri"/>
                <a:sym typeface="Calibri"/>
              </a:rPr>
              <a:t>Try using the </a:t>
            </a:r>
            <a:r>
              <a:rPr b="1" lang="en-GB" sz="1800">
                <a:solidFill>
                  <a:srgbClr val="000000"/>
                </a:solidFill>
                <a:latin typeface="Calibri"/>
                <a:ea typeface="Calibri"/>
                <a:cs typeface="Calibri"/>
                <a:sym typeface="Calibri"/>
              </a:rPr>
              <a:t>same formula</a:t>
            </a:r>
            <a:r>
              <a:rPr lang="en-GB" sz="1800">
                <a:solidFill>
                  <a:srgbClr val="000000"/>
                </a:solidFill>
                <a:latin typeface="Calibri"/>
                <a:ea typeface="Calibri"/>
                <a:cs typeface="Calibri"/>
                <a:sym typeface="Calibri"/>
              </a:rPr>
              <a:t>: </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What? </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Why? </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For whom? (With whom?) </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How? </a:t>
            </a:r>
            <a:endParaRPr/>
          </a:p>
          <a:p>
            <a:pPr indent="0" lvl="0" marL="0" rtl="0" algn="just">
              <a:lnSpc>
                <a:spcPct val="100000"/>
              </a:lnSpc>
              <a:spcBef>
                <a:spcPts val="1000"/>
              </a:spcBef>
              <a:spcAft>
                <a:spcPts val="0"/>
              </a:spcAft>
              <a:buSzPts val="1440"/>
              <a:buNone/>
            </a:pPr>
            <a:r>
              <a:rPr lang="en-GB" sz="1800">
                <a:solidFill>
                  <a:srgbClr val="000000"/>
                </a:solidFill>
                <a:latin typeface="Calibri"/>
                <a:ea typeface="Calibri"/>
                <a:cs typeface="Calibri"/>
                <a:sym typeface="Calibri"/>
              </a:rPr>
              <a:t>Try to find some creative solution to solve this problem. If something is a problem, turn it into a task. If you have reached this point, then you already have enough practice to find a way to solve this problem.</a:t>
            </a:r>
            <a:endParaRPr sz="1800">
              <a:latin typeface="Times New Roman"/>
              <a:ea typeface="Times New Roman"/>
              <a:cs typeface="Times New Roman"/>
              <a:sym typeface="Times New Roman"/>
            </a:endParaRPr>
          </a:p>
          <a:p>
            <a:pPr indent="0" lvl="0" marL="0" rtl="0" algn="just">
              <a:lnSpc>
                <a:spcPct val="100000"/>
              </a:lnSpc>
              <a:spcBef>
                <a:spcPts val="1000"/>
              </a:spcBef>
              <a:spcAft>
                <a:spcPts val="0"/>
              </a:spcAft>
              <a:buSzPts val="1440"/>
              <a:buNone/>
            </a:pPr>
            <a:r>
              <a:t/>
            </a:r>
            <a:endParaRPr>
              <a:latin typeface="Times New Roman"/>
              <a:ea typeface="Times New Roman"/>
              <a:cs typeface="Times New Roman"/>
              <a:sym typeface="Times New Roman"/>
            </a:endParaRPr>
          </a:p>
          <a:p>
            <a:pPr indent="-281940" lvl="0" marL="342900" rtl="0" algn="just">
              <a:lnSpc>
                <a:spcPct val="100000"/>
              </a:lnSpc>
              <a:spcBef>
                <a:spcPts val="1000"/>
              </a:spcBef>
              <a:spcAft>
                <a:spcPts val="0"/>
              </a:spcAft>
              <a:buSzPts val="960"/>
              <a:buNone/>
            </a:pPr>
            <a:r>
              <a:t/>
            </a:r>
            <a:endParaRPr sz="1200">
              <a:latin typeface="Times New Roman"/>
              <a:ea typeface="Times New Roman"/>
              <a:cs typeface="Times New Roman"/>
              <a:sym typeface="Times New Roman"/>
            </a:endParaRPr>
          </a:p>
          <a:p>
            <a:pPr indent="0" lvl="0" marL="0" rtl="0" algn="just">
              <a:lnSpc>
                <a:spcPct val="115000"/>
              </a:lnSpc>
              <a:spcBef>
                <a:spcPts val="1000"/>
              </a:spcBef>
              <a:spcAft>
                <a:spcPts val="0"/>
              </a:spcAft>
              <a:buSzPts val="960"/>
              <a:buNone/>
            </a:pPr>
            <a:r>
              <a:t/>
            </a:r>
            <a:endParaRPr sz="12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15"/>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Building a strategy</a:t>
            </a:r>
            <a:endParaRPr/>
          </a:p>
        </p:txBody>
      </p:sp>
      <p:sp>
        <p:nvSpPr>
          <p:cNvPr id="240" name="Google Shape;240;p15"/>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SzPts val="1440"/>
              <a:buNone/>
            </a:pPr>
            <a:r>
              <a:rPr lang="en-GB" sz="1800">
                <a:solidFill>
                  <a:srgbClr val="000000"/>
                </a:solidFill>
                <a:latin typeface="Calibri"/>
                <a:ea typeface="Calibri"/>
                <a:cs typeface="Calibri"/>
                <a:sym typeface="Calibri"/>
              </a:rPr>
              <a:t>Each project partner chooses the most interesting projects and analyses them according to the algorithm:</a:t>
            </a:r>
            <a:endParaRPr sz="1800">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000"/>
              <a:buFont typeface="Noto Sans Symbols"/>
              <a:buChar char="∙"/>
            </a:pPr>
            <a:r>
              <a:rPr lang="en-GB" sz="1800">
                <a:solidFill>
                  <a:srgbClr val="000000"/>
                </a:solidFill>
                <a:latin typeface="Calibri"/>
                <a:ea typeface="Calibri"/>
                <a:cs typeface="Calibri"/>
                <a:sym typeface="Calibri"/>
              </a:rPr>
              <a:t>an idea.</a:t>
            </a:r>
            <a:endParaRPr sz="1800">
              <a:solidFill>
                <a:srgbClr val="000000"/>
              </a:solidFill>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000"/>
              <a:buFont typeface="Noto Sans Symbols"/>
              <a:buChar char="∙"/>
            </a:pPr>
            <a:r>
              <a:rPr lang="en-GB" sz="1800">
                <a:solidFill>
                  <a:srgbClr val="000000"/>
                </a:solidFill>
                <a:latin typeface="Calibri"/>
                <a:ea typeface="Calibri"/>
                <a:cs typeface="Calibri"/>
                <a:sym typeface="Calibri"/>
              </a:rPr>
              <a:t>implementation (Where? How? What creative techniques were used? What made it possible?)</a:t>
            </a:r>
            <a:endParaRPr sz="1800">
              <a:solidFill>
                <a:srgbClr val="000000"/>
              </a:solidFill>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000"/>
              <a:buFont typeface="Noto Sans Symbols"/>
              <a:buChar char="∙"/>
            </a:pPr>
            <a:r>
              <a:rPr lang="en-GB" sz="1800">
                <a:solidFill>
                  <a:srgbClr val="000000"/>
                </a:solidFill>
                <a:latin typeface="Calibri"/>
                <a:ea typeface="Calibri"/>
                <a:cs typeface="Calibri"/>
                <a:sym typeface="Calibri"/>
              </a:rPr>
              <a:t>who found it useful and interesting? How well does it meet the needs of the target audience?</a:t>
            </a:r>
            <a:endParaRPr sz="1800">
              <a:solidFill>
                <a:srgbClr val="000000"/>
              </a:solidFill>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000"/>
              <a:buFont typeface="Noto Sans Symbols"/>
              <a:buChar char="∙"/>
            </a:pPr>
            <a:r>
              <a:rPr lang="en-GB" sz="1800">
                <a:solidFill>
                  <a:srgbClr val="000000"/>
                </a:solidFill>
                <a:latin typeface="Calibri"/>
                <a:ea typeface="Calibri"/>
                <a:cs typeface="Calibri"/>
                <a:sym typeface="Calibri"/>
              </a:rPr>
              <a:t>what are the risks? - loss of relevance due to changes in the needs of the target audience, technical support, funding, availability and needs of the team, the need to change and develop the project.</a:t>
            </a:r>
            <a:endParaRPr sz="1800">
              <a:solidFill>
                <a:srgbClr val="000000"/>
              </a:solidFill>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000"/>
              <a:buFont typeface="Noto Sans Symbols"/>
              <a:buChar char="∙"/>
            </a:pPr>
            <a:r>
              <a:rPr lang="en-GB" sz="1800">
                <a:solidFill>
                  <a:srgbClr val="000000"/>
                </a:solidFill>
                <a:latin typeface="Calibri"/>
                <a:ea typeface="Calibri"/>
                <a:cs typeface="Calibri"/>
                <a:sym typeface="Calibri"/>
              </a:rPr>
              <a:t>project capabilities: What does it create? What kind of product (useful information, connections between people, an environment for collaboration and co-creation).</a:t>
            </a:r>
            <a:endParaRPr sz="1800">
              <a:solidFill>
                <a:srgbClr val="000000"/>
              </a:solidFill>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000"/>
              <a:buFont typeface="Noto Sans Symbols"/>
              <a:buChar char="∙"/>
            </a:pPr>
            <a:r>
              <a:rPr lang="en-GB" sz="1800">
                <a:solidFill>
                  <a:srgbClr val="000000"/>
                </a:solidFill>
                <a:latin typeface="Calibri"/>
                <a:ea typeface="Calibri"/>
                <a:cs typeface="Calibri"/>
                <a:sym typeface="Calibri"/>
              </a:rPr>
              <a:t>prospects for further application in other conditions - Where? When? Why? For whom? For which types of activities?</a:t>
            </a:r>
            <a:endParaRPr sz="1800">
              <a:solidFill>
                <a:srgbClr val="000000"/>
              </a:solidFill>
              <a:latin typeface="Times New Roman"/>
              <a:ea typeface="Times New Roman"/>
              <a:cs typeface="Times New Roman"/>
              <a:sym typeface="Times New Roman"/>
            </a:endParaRPr>
          </a:p>
          <a:p>
            <a:pPr indent="0" lvl="0" marL="0" rtl="0" algn="just">
              <a:lnSpc>
                <a:spcPct val="115000"/>
              </a:lnSpc>
              <a:spcBef>
                <a:spcPts val="1000"/>
              </a:spcBef>
              <a:spcAft>
                <a:spcPts val="0"/>
              </a:spcAft>
              <a:buSzPts val="960"/>
              <a:buNone/>
            </a:pPr>
            <a:r>
              <a:t/>
            </a:r>
            <a:endParaRPr sz="12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16"/>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References</a:t>
            </a:r>
            <a:endParaRPr/>
          </a:p>
        </p:txBody>
      </p:sp>
      <p:sp>
        <p:nvSpPr>
          <p:cNvPr id="246" name="Google Shape;246;p16"/>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342900" lvl="0" marL="342900" rtl="0" algn="just">
              <a:lnSpc>
                <a:spcPct val="100000"/>
              </a:lnSpc>
              <a:spcBef>
                <a:spcPts val="0"/>
              </a:spcBef>
              <a:spcAft>
                <a:spcPts val="0"/>
              </a:spcAft>
              <a:buSzPts val="1440"/>
              <a:buChar char="►"/>
            </a:pPr>
            <a:r>
              <a:rPr lang="en-GB" sz="1800">
                <a:solidFill>
                  <a:srgbClr val="000000"/>
                </a:solidFill>
                <a:latin typeface="Calibri"/>
                <a:ea typeface="Calibri"/>
                <a:cs typeface="Calibri"/>
                <a:sym typeface="Calibri"/>
              </a:rPr>
              <a:t>Kupers, E. </a:t>
            </a:r>
            <a:r>
              <a:rPr i="1" lang="en-GB" sz="1800">
                <a:solidFill>
                  <a:srgbClr val="000000"/>
                </a:solidFill>
                <a:latin typeface="Calibri"/>
                <a:ea typeface="Calibri"/>
                <a:cs typeface="Calibri"/>
                <a:sym typeface="Calibri"/>
              </a:rPr>
              <a:t>et al</a:t>
            </a:r>
            <a:r>
              <a:rPr lang="en-GB" sz="1800">
                <a:solidFill>
                  <a:srgbClr val="000000"/>
                </a:solidFill>
                <a:latin typeface="Calibri"/>
                <a:ea typeface="Calibri"/>
                <a:cs typeface="Calibri"/>
                <a:sym typeface="Calibri"/>
              </a:rPr>
              <a:t>. (2018) Children’s Creativity: A Theoretical Framework and Systematic Review. </a:t>
            </a:r>
            <a:r>
              <a:rPr i="1" lang="en-GB" sz="1800">
                <a:solidFill>
                  <a:srgbClr val="000000"/>
                </a:solidFill>
                <a:latin typeface="Calibri"/>
                <a:ea typeface="Calibri"/>
                <a:cs typeface="Calibri"/>
                <a:sym typeface="Calibri"/>
              </a:rPr>
              <a:t>SAGE.</a:t>
            </a:r>
            <a:r>
              <a:rPr lang="en-GB" sz="1800">
                <a:solidFill>
                  <a:srgbClr val="000000"/>
                </a:solidFill>
                <a:latin typeface="Calibri"/>
                <a:ea typeface="Calibri"/>
                <a:cs typeface="Calibri"/>
                <a:sym typeface="Calibri"/>
              </a:rPr>
              <a:t> Available at:</a:t>
            </a:r>
            <a:r>
              <a:rPr lang="en-GB">
                <a:latin typeface="Times New Roman"/>
                <a:ea typeface="Times New Roman"/>
                <a:cs typeface="Times New Roman"/>
                <a:sym typeface="Times New Roman"/>
              </a:rPr>
              <a:t> </a:t>
            </a:r>
            <a:r>
              <a:rPr lang="en-GB" sz="1800" u="sng">
                <a:solidFill>
                  <a:srgbClr val="1155CC"/>
                </a:solidFill>
                <a:latin typeface="Calibri"/>
                <a:ea typeface="Calibri"/>
                <a:cs typeface="Calibri"/>
                <a:sym typeface="Calibri"/>
                <a:hlinkClick r:id="rId3">
                  <a:extLst>
                    <a:ext uri="{A12FA001-AC4F-418D-AE19-62706E023703}">
                      <ahyp:hlinkClr val="tx"/>
                    </a:ext>
                  </a:extLst>
                </a:hlinkClick>
              </a:rPr>
              <a:t>https://journals.sagepub.com/doi/full/10.3102/0034654318815707</a:t>
            </a:r>
            <a:endParaRPr sz="1800">
              <a:latin typeface="Times New Roman"/>
              <a:ea typeface="Times New Roman"/>
              <a:cs typeface="Times New Roman"/>
              <a:sym typeface="Times New Roman"/>
            </a:endParaRPr>
          </a:p>
          <a:p>
            <a:pPr indent="-342900" lvl="0" marL="342900" rtl="0" algn="just">
              <a:lnSpc>
                <a:spcPct val="100000"/>
              </a:lnSpc>
              <a:spcBef>
                <a:spcPts val="1200"/>
              </a:spcBef>
              <a:spcAft>
                <a:spcPts val="0"/>
              </a:spcAft>
              <a:buSzPts val="1440"/>
              <a:buChar char="►"/>
            </a:pPr>
            <a:r>
              <a:rPr lang="en-GB" sz="1800">
                <a:solidFill>
                  <a:srgbClr val="000000"/>
                </a:solidFill>
                <a:latin typeface="Calibri"/>
                <a:ea typeface="Calibri"/>
                <a:cs typeface="Calibri"/>
                <a:sym typeface="Calibri"/>
              </a:rPr>
              <a:t>Reicherts, M. (2015) Unleashing young people’s creativity and innovation European good practice projects. </a:t>
            </a:r>
            <a:r>
              <a:rPr i="1" lang="en-GB" sz="1800">
                <a:solidFill>
                  <a:srgbClr val="000000"/>
                </a:solidFill>
                <a:latin typeface="Calibri"/>
                <a:ea typeface="Calibri"/>
                <a:cs typeface="Calibri"/>
                <a:sym typeface="Calibri"/>
              </a:rPr>
              <a:t>Luxembourg: Publications Office of the European Union.</a:t>
            </a:r>
            <a:endParaRPr sz="1800">
              <a:latin typeface="Times New Roman"/>
              <a:ea typeface="Times New Roman"/>
              <a:cs typeface="Times New Roman"/>
              <a:sym typeface="Times New Roman"/>
            </a:endParaRPr>
          </a:p>
          <a:p>
            <a:pPr indent="-342900" lvl="0" marL="342900" rtl="0" algn="just">
              <a:lnSpc>
                <a:spcPct val="100000"/>
              </a:lnSpc>
              <a:spcBef>
                <a:spcPts val="2200"/>
              </a:spcBef>
              <a:spcAft>
                <a:spcPts val="0"/>
              </a:spcAft>
              <a:buSzPts val="1440"/>
              <a:buChar char="►"/>
            </a:pPr>
            <a:r>
              <a:rPr lang="en-GB" sz="1800">
                <a:solidFill>
                  <a:srgbClr val="000000"/>
                </a:solidFill>
                <a:latin typeface="Calibri"/>
                <a:ea typeface="Calibri"/>
                <a:cs typeface="Calibri"/>
                <a:sym typeface="Calibri"/>
              </a:rPr>
              <a:t>Rosalie, J. (2018). </a:t>
            </a:r>
            <a:r>
              <a:rPr i="1" lang="en-GB" sz="1800">
                <a:solidFill>
                  <a:srgbClr val="000000"/>
                </a:solidFill>
                <a:latin typeface="Calibri"/>
                <a:ea typeface="Calibri"/>
                <a:cs typeface="Calibri"/>
                <a:sym typeface="Calibri"/>
              </a:rPr>
              <a:t>The Untapped Potential of Transsystemic Thinking</a:t>
            </a:r>
            <a:r>
              <a:rPr lang="en-GB" sz="1800">
                <a:solidFill>
                  <a:srgbClr val="000000"/>
                </a:solidFill>
                <a:latin typeface="Calibri"/>
                <a:ea typeface="Calibri"/>
                <a:cs typeface="Calibri"/>
                <a:sym typeface="Calibri"/>
              </a:rPr>
              <a:t>. McGill University - Faculty of Law. Yvon Blais</a:t>
            </a:r>
            <a:r>
              <a:rPr lang="en-GB" sz="1800">
                <a:latin typeface="Calibri"/>
                <a:ea typeface="Calibri"/>
                <a:cs typeface="Calibri"/>
                <a:sym typeface="Calibri"/>
              </a:rPr>
              <a:t> </a:t>
            </a:r>
            <a:endParaRPr sz="1800">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Sebba, J. </a:t>
            </a:r>
            <a:r>
              <a:rPr i="1" lang="en-GB" sz="1800">
                <a:solidFill>
                  <a:srgbClr val="000000"/>
                </a:solidFill>
                <a:latin typeface="Calibri"/>
                <a:ea typeface="Calibri"/>
                <a:cs typeface="Calibri"/>
                <a:sym typeface="Calibri"/>
              </a:rPr>
              <a:t>et al</a:t>
            </a:r>
            <a:r>
              <a:rPr lang="en-GB" sz="1800">
                <a:solidFill>
                  <a:srgbClr val="000000"/>
                </a:solidFill>
                <a:latin typeface="Calibri"/>
                <a:ea typeface="Calibri"/>
                <a:cs typeface="Calibri"/>
                <a:sym typeface="Calibri"/>
              </a:rPr>
              <a:t>. (2009) Youth-Led Innovation: Enhancing the Skills and Capacity of the Next Generation of Innovators. (2019) </a:t>
            </a:r>
            <a:r>
              <a:rPr i="1" lang="en-GB" sz="1800">
                <a:solidFill>
                  <a:srgbClr val="000000"/>
                </a:solidFill>
                <a:latin typeface="Calibri"/>
                <a:ea typeface="Calibri"/>
                <a:cs typeface="Calibri"/>
                <a:sym typeface="Calibri"/>
              </a:rPr>
              <a:t>National Endowment for Science, Technology and the Arts (NESTA)</a:t>
            </a:r>
            <a:endParaRPr sz="1800">
              <a:latin typeface="Times New Roman"/>
              <a:ea typeface="Times New Roman"/>
              <a:cs typeface="Times New Roman"/>
              <a:sym typeface="Times New Roman"/>
            </a:endParaRPr>
          </a:p>
          <a:p>
            <a:pPr indent="0" lvl="0" marL="0" rtl="0" algn="just">
              <a:lnSpc>
                <a:spcPct val="115000"/>
              </a:lnSpc>
              <a:spcBef>
                <a:spcPts val="1000"/>
              </a:spcBef>
              <a:spcAft>
                <a:spcPts val="0"/>
              </a:spcAft>
              <a:buSzPts val="960"/>
              <a:buNone/>
            </a:pPr>
            <a:r>
              <a:t/>
            </a:r>
            <a:endParaRPr sz="12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17"/>
          <p:cNvSpPr txBox="1"/>
          <p:nvPr>
            <p:ph idx="1" type="subTitle"/>
          </p:nvPr>
        </p:nvSpPr>
        <p:spPr>
          <a:xfrm>
            <a:off x="2378366" y="1625206"/>
            <a:ext cx="5829054" cy="453391"/>
          </a:xfrm>
          <a:prstGeom prst="rect">
            <a:avLst/>
          </a:prstGeom>
          <a:noFill/>
          <a:ln>
            <a:noFill/>
          </a:ln>
        </p:spPr>
        <p:txBody>
          <a:bodyPr anchorCtr="0" anchor="t" bIns="45700" lIns="91425" spcFirstLastPara="1" rIns="91425" wrap="square" tIns="45700">
            <a:normAutofit fontScale="77500" lnSpcReduction="20000"/>
          </a:bodyPr>
          <a:lstStyle/>
          <a:p>
            <a:pPr indent="0" lvl="0" marL="0" rtl="0" algn="ctr">
              <a:lnSpc>
                <a:spcPct val="100000"/>
              </a:lnSpc>
              <a:spcBef>
                <a:spcPts val="0"/>
              </a:spcBef>
              <a:spcAft>
                <a:spcPts val="0"/>
              </a:spcAft>
              <a:buSzPct val="79999"/>
              <a:buNone/>
            </a:pPr>
            <a:r>
              <a:rPr b="1" lang="en-GB"/>
              <a:t>Creative Box: Promoting the innovative approaches to building educational formats in youth work</a:t>
            </a:r>
            <a:endParaRPr/>
          </a:p>
        </p:txBody>
      </p:sp>
      <p:pic>
        <p:nvPicPr>
          <p:cNvPr id="252" name="Google Shape;252;p17"/>
          <p:cNvPicPr preferRelativeResize="0"/>
          <p:nvPr/>
        </p:nvPicPr>
        <p:blipFill rotWithShape="1">
          <a:blip r:embed="rId3">
            <a:alphaModFix/>
          </a:blip>
          <a:srcRect b="0" l="0" r="0" t="0"/>
          <a:stretch/>
        </p:blipFill>
        <p:spPr>
          <a:xfrm>
            <a:off x="375508" y="5874924"/>
            <a:ext cx="1627464" cy="331057"/>
          </a:xfrm>
          <a:prstGeom prst="rect">
            <a:avLst/>
          </a:prstGeom>
          <a:noFill/>
          <a:ln>
            <a:noFill/>
          </a:ln>
        </p:spPr>
      </p:pic>
      <p:sp>
        <p:nvSpPr>
          <p:cNvPr id="253" name="Google Shape;253;p17"/>
          <p:cNvSpPr txBox="1"/>
          <p:nvPr/>
        </p:nvSpPr>
        <p:spPr>
          <a:xfrm>
            <a:off x="1550777" y="2126357"/>
            <a:ext cx="7766936" cy="9803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accent1"/>
              </a:buClr>
              <a:buSzPts val="4800"/>
              <a:buFont typeface="Noto Sans Symbols"/>
              <a:buNone/>
            </a:pPr>
            <a:r>
              <a:rPr b="0" i="0" lang="en-GB" sz="6000" u="none" cap="none" strike="noStrike">
                <a:solidFill>
                  <a:schemeClr val="dk1"/>
                </a:solidFill>
                <a:latin typeface="Trebuchet MS"/>
                <a:ea typeface="Trebuchet MS"/>
                <a:cs typeface="Trebuchet MS"/>
                <a:sym typeface="Trebuchet MS"/>
              </a:rPr>
              <a:t>Thank you!</a:t>
            </a:r>
            <a:endParaRPr b="0" i="0" sz="6000" u="none" cap="none" strike="noStrike">
              <a:solidFill>
                <a:schemeClr val="dk1"/>
              </a:solidFill>
              <a:latin typeface="Trebuchet MS"/>
              <a:ea typeface="Trebuchet MS"/>
              <a:cs typeface="Trebuchet MS"/>
              <a:sym typeface="Trebuchet MS"/>
            </a:endParaRPr>
          </a:p>
        </p:txBody>
      </p:sp>
      <p:sp>
        <p:nvSpPr>
          <p:cNvPr id="254" name="Google Shape;254;p17"/>
          <p:cNvSpPr txBox="1"/>
          <p:nvPr/>
        </p:nvSpPr>
        <p:spPr>
          <a:xfrm>
            <a:off x="2661070" y="3344173"/>
            <a:ext cx="5546350" cy="1818077"/>
          </a:xfrm>
          <a:prstGeom prst="rect">
            <a:avLst/>
          </a:prstGeom>
          <a:noFill/>
          <a:ln>
            <a:noFill/>
          </a:ln>
        </p:spPr>
        <p:txBody>
          <a:bodyPr anchorCtr="0" anchor="t" bIns="45700" lIns="91425" spcFirstLastPara="1" rIns="91425" wrap="square" tIns="45700">
            <a:normAutofit/>
          </a:bodyPr>
          <a:lstStyle/>
          <a:p>
            <a:pPr indent="0" lvl="0" marL="0" marR="0" rtl="0" algn="l">
              <a:lnSpc>
                <a:spcPct val="100000"/>
              </a:lnSpc>
              <a:spcBef>
                <a:spcPts val="0"/>
              </a:spcBef>
              <a:spcAft>
                <a:spcPts val="0"/>
              </a:spcAft>
              <a:buClr>
                <a:schemeClr val="accent1"/>
              </a:buClr>
              <a:buSzPts val="1280"/>
              <a:buFont typeface="Noto Sans Symbols"/>
              <a:buNone/>
            </a:pPr>
            <a:r>
              <a:rPr b="0" i="0" lang="en-GB" sz="1600" u="none" cap="none" strike="noStrike">
                <a:solidFill>
                  <a:srgbClr val="7F7F7F"/>
                </a:solidFill>
                <a:latin typeface="Trebuchet MS"/>
                <a:ea typeface="Trebuchet MS"/>
                <a:cs typeface="Trebuchet MS"/>
                <a:sym typeface="Trebuchet MS"/>
              </a:rPr>
              <a:t>Contact us: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1000"/>
              </a:spcBef>
              <a:spcAft>
                <a:spcPts val="0"/>
              </a:spcAft>
              <a:buClr>
                <a:schemeClr val="accent1"/>
              </a:buClr>
              <a:buSzPts val="1280"/>
              <a:buFont typeface="Noto Sans Symbols"/>
              <a:buNone/>
            </a:pPr>
            <a:r>
              <a:rPr b="0" i="0" lang="en-GB" sz="1600" u="none" cap="none" strike="noStrike">
                <a:solidFill>
                  <a:srgbClr val="404040"/>
                </a:solidFill>
                <a:latin typeface="Times New Roman"/>
                <a:ea typeface="Times New Roman"/>
                <a:cs typeface="Times New Roman"/>
                <a:sym typeface="Times New Roman"/>
              </a:rPr>
              <a:t>NGO “Ukrainian Centre of the Future”</a:t>
            </a:r>
            <a:r>
              <a:rPr b="0" i="0" lang="en-GB" sz="1400" u="none" cap="none" strike="noStrike">
                <a:solidFill>
                  <a:srgbClr val="7F7F7F"/>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1000"/>
              </a:spcBef>
              <a:spcAft>
                <a:spcPts val="0"/>
              </a:spcAft>
              <a:buClr>
                <a:schemeClr val="accent1"/>
              </a:buClr>
              <a:buSzPts val="1280"/>
              <a:buFont typeface="Noto Sans Symbols"/>
              <a:buNone/>
            </a:pPr>
            <a:r>
              <a:rPr b="0" i="0" lang="en-GB" sz="1600" u="none" cap="none" strike="noStrike">
                <a:solidFill>
                  <a:srgbClr val="7F7F7F"/>
                </a:solidFill>
                <a:latin typeface="Trebuchet MS"/>
                <a:ea typeface="Trebuchet MS"/>
                <a:cs typeface="Trebuchet MS"/>
                <a:sym typeface="Trebuchet MS"/>
              </a:rPr>
              <a:t>Contact: Iryna Zubets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1000"/>
              </a:spcBef>
              <a:spcAft>
                <a:spcPts val="0"/>
              </a:spcAft>
              <a:buClr>
                <a:schemeClr val="accent1"/>
              </a:buClr>
              <a:buSzPts val="1280"/>
              <a:buFont typeface="Noto Sans Symbols"/>
              <a:buNone/>
            </a:pPr>
            <a:r>
              <a:rPr b="0" i="0" lang="en-GB" sz="1600" u="none" cap="none" strike="noStrike">
                <a:solidFill>
                  <a:srgbClr val="7F7F7F"/>
                </a:solidFill>
                <a:latin typeface="Trebuchet MS"/>
                <a:ea typeface="Trebuchet MS"/>
                <a:cs typeface="Trebuchet MS"/>
                <a:sym typeface="Trebuchet MS"/>
              </a:rPr>
              <a:t>Email: irina.zubets@gmail.com</a:t>
            </a:r>
            <a:endParaRPr b="0" i="0" sz="1600" u="none" cap="none" strike="noStrike">
              <a:solidFill>
                <a:srgbClr val="7F7F7F"/>
              </a:solidFill>
              <a:latin typeface="Trebuchet MS"/>
              <a:ea typeface="Trebuchet MS"/>
              <a:cs typeface="Trebuchet MS"/>
              <a:sym typeface="Trebuchet MS"/>
            </a:endParaRPr>
          </a:p>
          <a:p>
            <a:pPr indent="0" lvl="0" marL="0" marR="0" rtl="0" algn="l">
              <a:lnSpc>
                <a:spcPct val="100000"/>
              </a:lnSpc>
              <a:spcBef>
                <a:spcPts val="1000"/>
              </a:spcBef>
              <a:spcAft>
                <a:spcPts val="0"/>
              </a:spcAft>
              <a:buClr>
                <a:schemeClr val="accent1"/>
              </a:buClr>
              <a:buSzPts val="1280"/>
              <a:buFont typeface="Noto Sans Symbols"/>
              <a:buNone/>
            </a:pPr>
            <a:r>
              <a:t/>
            </a:r>
            <a:endParaRPr b="0" i="0" sz="1600" u="none" cap="none" strike="noStrike">
              <a:solidFill>
                <a:srgbClr val="7F7F7F"/>
              </a:solidFill>
              <a:latin typeface="Trebuchet MS"/>
              <a:ea typeface="Trebuchet MS"/>
              <a:cs typeface="Trebuchet MS"/>
              <a:sym typeface="Trebuchet MS"/>
            </a:endParaRPr>
          </a:p>
        </p:txBody>
      </p:sp>
      <p:sp>
        <p:nvSpPr>
          <p:cNvPr id="255" name="Google Shape;255;p17"/>
          <p:cNvSpPr txBox="1"/>
          <p:nvPr/>
        </p:nvSpPr>
        <p:spPr>
          <a:xfrm>
            <a:off x="2378366" y="5748066"/>
            <a:ext cx="6581076"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800"/>
              <a:buFont typeface="Arial"/>
              <a:buNone/>
            </a:pPr>
            <a:r>
              <a:rPr b="0" i="0" lang="en-GB" sz="800" u="none" cap="none" strike="noStrike">
                <a:solidFill>
                  <a:srgbClr val="595959"/>
                </a:solidFill>
                <a:latin typeface="Trebuchet MS"/>
                <a:ea typeface="Trebuchet MS"/>
                <a:cs typeface="Trebuchet MS"/>
                <a:sym typeface="Trebuchet MS"/>
              </a:rPr>
              <a:t>This project has been funded with support from the European Commission.</a:t>
            </a:r>
            <a:br>
              <a:rPr b="0" i="0" lang="en-GB" sz="800" u="none" cap="none" strike="noStrike">
                <a:solidFill>
                  <a:srgbClr val="595959"/>
                </a:solidFill>
                <a:latin typeface="Trebuchet MS"/>
                <a:ea typeface="Trebuchet MS"/>
                <a:cs typeface="Trebuchet MS"/>
                <a:sym typeface="Trebuchet MS"/>
              </a:rPr>
            </a:br>
            <a:r>
              <a:rPr b="1" i="0" lang="en-GB" sz="800" u="none" cap="none" strike="noStrike">
                <a:solidFill>
                  <a:schemeClr val="dk1"/>
                </a:solidFill>
                <a:latin typeface="Trebuchet MS"/>
                <a:ea typeface="Trebuchet MS"/>
                <a:cs typeface="Trebuchet MS"/>
                <a:sym typeface="Trebuchet MS"/>
              </a:rPr>
              <a:t>Project N</a:t>
            </a:r>
            <a:r>
              <a:rPr b="1" baseline="30000" i="0" lang="en-GB" sz="800" u="none" cap="none" strike="noStrike">
                <a:solidFill>
                  <a:schemeClr val="dk1"/>
                </a:solidFill>
                <a:latin typeface="Trebuchet MS"/>
                <a:ea typeface="Trebuchet MS"/>
                <a:cs typeface="Trebuchet MS"/>
                <a:sym typeface="Trebuchet MS"/>
              </a:rPr>
              <a:t>o</a:t>
            </a:r>
            <a:r>
              <a:rPr b="1" i="0" lang="en-GB" sz="800" u="none" cap="none" strike="noStrike">
                <a:solidFill>
                  <a:schemeClr val="dk1"/>
                </a:solidFill>
                <a:latin typeface="Trebuchet MS"/>
                <a:ea typeface="Trebuchet MS"/>
                <a:cs typeface="Trebuchet MS"/>
                <a:sym typeface="Trebuchet MS"/>
              </a:rPr>
              <a:t>: 2021-1-PL01-KA220-YOU-000028673</a:t>
            </a:r>
            <a:br>
              <a:rPr b="0" i="0" lang="en-GB" sz="800" u="none" cap="none" strike="noStrike">
                <a:solidFill>
                  <a:schemeClr val="dk1"/>
                </a:solidFill>
                <a:latin typeface="Trebuchet MS"/>
                <a:ea typeface="Trebuchet MS"/>
                <a:cs typeface="Trebuchet MS"/>
                <a:sym typeface="Trebuchet MS"/>
              </a:rPr>
            </a:br>
            <a:r>
              <a:rPr b="1" i="0" lang="en-GB" sz="800" u="none" cap="none" strike="noStrike">
                <a:solidFill>
                  <a:srgbClr val="595959"/>
                </a:solidFill>
                <a:latin typeface="Trebuchet MS"/>
                <a:ea typeface="Trebuchet MS"/>
                <a:cs typeface="Trebuchet MS"/>
                <a:sym typeface="Trebuchet MS"/>
              </a:rPr>
              <a:t>This communication reflects the views only of the author, and the Commission cannot be held responsible for any use which may be made of the information contained therein.</a:t>
            </a:r>
            <a:endParaRPr b="0" i="0" sz="8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
          <p:cNvSpPr txBox="1"/>
          <p:nvPr>
            <p:ph type="title"/>
          </p:nvPr>
        </p:nvSpPr>
        <p:spPr>
          <a:xfrm>
            <a:off x="677334" y="609600"/>
            <a:ext cx="8596668" cy="74102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Topic Description</a:t>
            </a:r>
            <a:endParaRPr/>
          </a:p>
        </p:txBody>
      </p:sp>
      <p:sp>
        <p:nvSpPr>
          <p:cNvPr id="158" name="Google Shape;158;p2"/>
          <p:cNvSpPr txBox="1"/>
          <p:nvPr/>
        </p:nvSpPr>
        <p:spPr>
          <a:xfrm>
            <a:off x="677334" y="1840522"/>
            <a:ext cx="9005928" cy="4704365"/>
          </a:xfrm>
          <a:prstGeom prst="rect">
            <a:avLst/>
          </a:prstGeom>
          <a:noFill/>
          <a:ln>
            <a:noFill/>
          </a:ln>
        </p:spPr>
        <p:txBody>
          <a:bodyPr anchorCtr="0" anchor="t" bIns="45700" lIns="91425" spcFirstLastPara="1" rIns="91425" wrap="square" tIns="45700">
            <a:spAutoFit/>
          </a:bodyPr>
          <a:lstStyle/>
          <a:p>
            <a:pPr indent="0" lvl="0" marL="0" marR="0" rtl="0" algn="just">
              <a:lnSpc>
                <a:spcPct val="115000"/>
              </a:lnSpc>
              <a:spcBef>
                <a:spcPts val="0"/>
              </a:spcBef>
              <a:spcAft>
                <a:spcPts val="0"/>
              </a:spcAft>
              <a:buClr>
                <a:srgbClr val="000000"/>
              </a:buClr>
              <a:buSzPts val="1800"/>
              <a:buFont typeface="Arial"/>
              <a:buNone/>
            </a:pPr>
            <a:r>
              <a:rPr b="0" i="0" lang="en-GB" sz="1800" u="none" cap="none" strike="noStrike">
                <a:solidFill>
                  <a:srgbClr val="000000"/>
                </a:solidFill>
                <a:latin typeface="Calibri"/>
                <a:ea typeface="Calibri"/>
                <a:cs typeface="Calibri"/>
                <a:sym typeface="Calibri"/>
              </a:rPr>
              <a:t>In our challenging economic climate, young people need to develop the skills and understanding to pursue and develop innovative solutions in both their own lives and for the organisations they join and create as the community seeks new opportunities to meet the future. </a:t>
            </a:r>
            <a:endParaRPr b="0" i="0" sz="1400" u="none" cap="none" strike="noStrike">
              <a:solidFill>
                <a:srgbClr val="000000"/>
              </a:solidFill>
              <a:latin typeface="Arial"/>
              <a:ea typeface="Arial"/>
              <a:cs typeface="Arial"/>
              <a:sym typeface="Arial"/>
            </a:endParaRPr>
          </a:p>
          <a:p>
            <a:pPr indent="0" lvl="0" marL="0" marR="0" rtl="0" algn="just">
              <a:lnSpc>
                <a:spcPct val="115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a:p>
            <a:pPr indent="0" lvl="0" marL="0" marR="0" rtl="0" algn="just">
              <a:lnSpc>
                <a:spcPct val="115000"/>
              </a:lnSpc>
              <a:spcBef>
                <a:spcPts val="0"/>
              </a:spcBef>
              <a:spcAft>
                <a:spcPts val="0"/>
              </a:spcAft>
              <a:buClr>
                <a:srgbClr val="000000"/>
              </a:buClr>
              <a:buSzPts val="1800"/>
              <a:buFont typeface="Arial"/>
              <a:buNone/>
            </a:pPr>
            <a:r>
              <a:rPr b="0" i="0" lang="en-GB" sz="1800" u="none" cap="none" strike="noStrike">
                <a:solidFill>
                  <a:srgbClr val="000000"/>
                </a:solidFill>
                <a:latin typeface="Calibri"/>
                <a:ea typeface="Calibri"/>
                <a:cs typeface="Calibri"/>
                <a:sym typeface="Calibri"/>
              </a:rPr>
              <a:t>Many of tomorrow’s jobs have yet to be created, and there is an ongoing skills mismatch between labour supply and demand. As well as training young people for specific professions, education systems must provide interdisciplinary knowledge to foster creative thinking. In addition, the idea of active, participating citizenship is now extended to children and young people. </a:t>
            </a:r>
            <a:endParaRPr b="0" i="0" sz="1400" u="none" cap="none" strike="noStrike">
              <a:solidFill>
                <a:srgbClr val="000000"/>
              </a:solidFill>
              <a:latin typeface="Arial"/>
              <a:ea typeface="Arial"/>
              <a:cs typeface="Arial"/>
              <a:sym typeface="Arial"/>
            </a:endParaRPr>
          </a:p>
          <a:p>
            <a:pPr indent="0" lvl="0" marL="0" marR="0" rtl="0" algn="just">
              <a:lnSpc>
                <a:spcPct val="115000"/>
              </a:lnSpc>
              <a:spcBef>
                <a:spcPts val="0"/>
              </a:spcBef>
              <a:spcAft>
                <a:spcPts val="0"/>
              </a:spcAft>
              <a:buClr>
                <a:srgbClr val="000000"/>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100000"/>
              </a:lnSpc>
              <a:spcBef>
                <a:spcPts val="0"/>
              </a:spcBef>
              <a:spcAft>
                <a:spcPts val="0"/>
              </a:spcAft>
              <a:buClr>
                <a:srgbClr val="000000"/>
              </a:buClr>
              <a:buSzPts val="1800"/>
              <a:buFont typeface="Arial"/>
              <a:buNone/>
            </a:pPr>
            <a:r>
              <a:rPr b="0" i="0" lang="en-GB" sz="1800" u="none" cap="none" strike="noStrike">
                <a:solidFill>
                  <a:srgbClr val="000000"/>
                </a:solidFill>
                <a:latin typeface="Calibri"/>
                <a:ea typeface="Calibri"/>
                <a:cs typeface="Calibri"/>
                <a:sym typeface="Calibri"/>
              </a:rPr>
              <a:t>Youth work sought to keep pace with changes in society and, accordingly, with circumstances, experiences, and expectations young. Thus, it must meet the mainstream requirement of creativity itself.</a:t>
            </a:r>
            <a:endParaRPr b="0" i="0" sz="18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3"/>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Analysis of educational experiments</a:t>
            </a:r>
            <a:endParaRPr/>
          </a:p>
        </p:txBody>
      </p:sp>
      <p:sp>
        <p:nvSpPr>
          <p:cNvPr id="164" name="Google Shape;164;p3"/>
          <p:cNvSpPr txBox="1"/>
          <p:nvPr>
            <p:ph idx="1" type="body"/>
          </p:nvPr>
        </p:nvSpPr>
        <p:spPr>
          <a:xfrm>
            <a:off x="443397" y="1362808"/>
            <a:ext cx="9064542" cy="5429034"/>
          </a:xfrm>
          <a:prstGeom prst="rect">
            <a:avLst/>
          </a:prstGeom>
          <a:noFill/>
          <a:ln>
            <a:noFill/>
          </a:ln>
        </p:spPr>
        <p:txBody>
          <a:bodyPr anchorCtr="0" anchor="t" bIns="45700" lIns="91425" spcFirstLastPara="1" rIns="91425" wrap="square" tIns="45700">
            <a:noAutofit/>
          </a:bodyPr>
          <a:lstStyle/>
          <a:p>
            <a:pPr indent="-342900" lvl="0" marL="342900" rtl="0" algn="just">
              <a:lnSpc>
                <a:spcPct val="100000"/>
              </a:lnSpc>
              <a:spcBef>
                <a:spcPts val="0"/>
              </a:spcBef>
              <a:spcAft>
                <a:spcPts val="0"/>
              </a:spcAft>
              <a:buSzPts val="1440"/>
              <a:buChar char="►"/>
            </a:pPr>
            <a:r>
              <a:rPr lang="en-GB" sz="1800">
                <a:solidFill>
                  <a:srgbClr val="000000"/>
                </a:solidFill>
                <a:latin typeface="Calibri"/>
                <a:ea typeface="Calibri"/>
                <a:cs typeface="Calibri"/>
                <a:sym typeface="Calibri"/>
              </a:rPr>
              <a:t>One way to approach fundamental questions about learning, teaching, and education is from the perspective of complex dynamic systems theory. Over the past two decades, this theory has been increasingly promoted in the field of education as an approach to better understand learning and teaching processes (Jörg, Davis, &amp; Nickmans, 2007; Koopmans &amp; Stamovlasis, 2016; Steenbeek &amp; van Geert, 2013; van Geert &amp; Steenbeek, 2005).</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The key difference between the complex dynamic systems approach and the transsystem approach is that the learning subject and the subject's environment shape each other. </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A transsystem approach, including an approach to complex dynamic systems, concretizes this general principle, combining it with other characteristics of complex dynamic systems applied to the nature of learning processes that arise through socially embedded interactions.</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In “Mechanisms of Emergence” R. Keith Sawyer, 2004, directly linked developmental psychology and creativity through the concept of emergence. Emergentism has its roots in philosophy and natural sciences.</a:t>
            </a:r>
            <a:endParaRPr sz="1800">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440"/>
              <a:buChar char="►"/>
            </a:pPr>
            <a:r>
              <a:rPr lang="en-GB" sz="1800">
                <a:latin typeface="Times New Roman"/>
                <a:ea typeface="Times New Roman"/>
                <a:cs typeface="Times New Roman"/>
                <a:sym typeface="Times New Roman"/>
              </a:rPr>
              <a:t>                  </a:t>
            </a:r>
            <a:r>
              <a:rPr i="1" lang="en-GB" sz="1800">
                <a:latin typeface="Calibri"/>
                <a:ea typeface="Calibri"/>
                <a:cs typeface="Calibri"/>
                <a:sym typeface="Calibri"/>
              </a:rPr>
              <a:t>PHILOSOPHY - Metaphysics: Emergence </a:t>
            </a:r>
            <a:r>
              <a:rPr i="1" lang="en-GB" sz="1800" u="sng">
                <a:solidFill>
                  <a:srgbClr val="0000FF"/>
                </a:solidFill>
                <a:latin typeface="Calibri"/>
                <a:ea typeface="Calibri"/>
                <a:cs typeface="Calibri"/>
                <a:sym typeface="Calibri"/>
                <a:hlinkClick r:id="rId3">
                  <a:extLst>
                    <a:ext uri="{A12FA001-AC4F-418D-AE19-62706E023703}">
                      <ahyp:hlinkClr val="tx"/>
                    </a:ext>
                  </a:extLst>
                </a:hlinkClick>
              </a:rPr>
              <a:t>https://youtu.be/X_IuG3kJY_g</a:t>
            </a:r>
            <a:endParaRPr sz="1800">
              <a:latin typeface="Times New Roman"/>
              <a:ea typeface="Times New Roman"/>
              <a:cs typeface="Times New Roman"/>
              <a:sym typeface="Times New Roman"/>
            </a:endParaRPr>
          </a:p>
          <a:p>
            <a:pPr indent="-251459" lvl="0" marL="342900" rtl="0" algn="just">
              <a:lnSpc>
                <a:spcPct val="100000"/>
              </a:lnSpc>
              <a:spcBef>
                <a:spcPts val="1000"/>
              </a:spcBef>
              <a:spcAft>
                <a:spcPts val="0"/>
              </a:spcAft>
              <a:buSzPts val="1440"/>
              <a:buNone/>
            </a:pPr>
            <a:r>
              <a:t/>
            </a:r>
            <a:endParaRPr sz="1800">
              <a:latin typeface="Times New Roman"/>
              <a:ea typeface="Times New Roman"/>
              <a:cs typeface="Times New Roman"/>
              <a:sym typeface="Times New Roman"/>
            </a:endParaRPr>
          </a:p>
          <a:p>
            <a:pPr indent="-281940" lvl="0" marL="342900" rtl="0" algn="just">
              <a:lnSpc>
                <a:spcPct val="100000"/>
              </a:lnSpc>
              <a:spcBef>
                <a:spcPts val="1000"/>
              </a:spcBef>
              <a:spcAft>
                <a:spcPts val="0"/>
              </a:spcAft>
              <a:buSzPts val="960"/>
              <a:buNone/>
            </a:pPr>
            <a:r>
              <a:t/>
            </a:r>
            <a:endParaRPr sz="1200"/>
          </a:p>
        </p:txBody>
      </p:sp>
      <p:sp>
        <p:nvSpPr>
          <p:cNvPr id="165" name="Google Shape;165;p3"/>
          <p:cNvSpPr/>
          <p:nvPr/>
        </p:nvSpPr>
        <p:spPr>
          <a:xfrm>
            <a:off x="-222779" y="-217488"/>
            <a:ext cx="12192000" cy="4572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pic>
        <p:nvPicPr>
          <p:cNvPr id="166" name="Google Shape;166;p3">
            <a:hlinkClick r:id="rId4"/>
          </p:cNvPr>
          <p:cNvPicPr preferRelativeResize="0"/>
          <p:nvPr/>
        </p:nvPicPr>
        <p:blipFill rotWithShape="1">
          <a:blip r:embed="rId5">
            <a:alphaModFix/>
          </a:blip>
          <a:srcRect b="0" l="0" r="0" t="0"/>
          <a:stretch/>
        </p:blipFill>
        <p:spPr>
          <a:xfrm>
            <a:off x="677334" y="5529323"/>
            <a:ext cx="900113" cy="36671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4"/>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Analysis of educational experiments</a:t>
            </a:r>
            <a:endParaRPr/>
          </a:p>
        </p:txBody>
      </p:sp>
      <p:pic>
        <p:nvPicPr>
          <p:cNvPr id="172" name="Google Shape;172;p4"/>
          <p:cNvPicPr preferRelativeResize="0"/>
          <p:nvPr>
            <p:ph idx="1" type="body"/>
          </p:nvPr>
        </p:nvPicPr>
        <p:blipFill rotWithShape="1">
          <a:blip r:embed="rId3">
            <a:alphaModFix/>
          </a:blip>
          <a:srcRect b="0" l="0" r="0" t="0"/>
          <a:stretch/>
        </p:blipFill>
        <p:spPr>
          <a:xfrm>
            <a:off x="1242646" y="1474045"/>
            <a:ext cx="9059309" cy="396546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5"/>
          <p:cNvSpPr txBox="1"/>
          <p:nvPr>
            <p:ph type="title"/>
          </p:nvPr>
        </p:nvSpPr>
        <p:spPr>
          <a:xfrm>
            <a:off x="789877" y="480645"/>
            <a:ext cx="9259814" cy="103163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accent1"/>
              </a:buClr>
              <a:buSzPts val="3600"/>
              <a:buFont typeface="Trebuchet MS"/>
              <a:buNone/>
            </a:pPr>
            <a:r>
              <a:rPr lang="en-GB"/>
              <a:t>Building a strategy</a:t>
            </a:r>
            <a:endParaRPr/>
          </a:p>
        </p:txBody>
      </p:sp>
      <p:sp>
        <p:nvSpPr>
          <p:cNvPr id="178" name="Google Shape;178;p5"/>
          <p:cNvSpPr txBox="1"/>
          <p:nvPr>
            <p:ph idx="1" type="body"/>
          </p:nvPr>
        </p:nvSpPr>
        <p:spPr>
          <a:xfrm>
            <a:off x="789877" y="1362808"/>
            <a:ext cx="9259814" cy="5014547"/>
          </a:xfrm>
          <a:prstGeom prst="rect">
            <a:avLst/>
          </a:prstGeom>
          <a:noFill/>
          <a:ln>
            <a:noFill/>
          </a:ln>
        </p:spPr>
        <p:txBody>
          <a:bodyPr anchorCtr="0" anchor="t" bIns="45700" lIns="91425" spcFirstLastPara="1" rIns="91425" wrap="square" tIns="45700">
            <a:noAutofit/>
          </a:bodyPr>
          <a:lstStyle/>
          <a:p>
            <a:pPr indent="-342900" lvl="0" marL="342900" rtl="0" algn="just">
              <a:lnSpc>
                <a:spcPct val="100000"/>
              </a:lnSpc>
              <a:spcBef>
                <a:spcPts val="0"/>
              </a:spcBef>
              <a:spcAft>
                <a:spcPts val="0"/>
              </a:spcAft>
              <a:buSzPts val="1440"/>
              <a:buChar char="►"/>
            </a:pPr>
            <a:r>
              <a:rPr lang="en-GB">
                <a:solidFill>
                  <a:srgbClr val="000000"/>
                </a:solidFill>
                <a:latin typeface="Calibri"/>
                <a:ea typeface="Calibri"/>
                <a:cs typeface="Calibri"/>
                <a:sym typeface="Calibri"/>
              </a:rPr>
              <a:t>T</a:t>
            </a:r>
            <a:r>
              <a:rPr lang="en-GB" sz="1800">
                <a:solidFill>
                  <a:srgbClr val="000000"/>
                </a:solidFill>
                <a:latin typeface="Calibri"/>
                <a:ea typeface="Calibri"/>
                <a:cs typeface="Calibri"/>
                <a:sym typeface="Calibri"/>
              </a:rPr>
              <a:t>o create a holistic strategy, we suggest combining methods so that they positively influence team motivation and development.</a:t>
            </a:r>
            <a:r>
              <a:rPr lang="en-GB" sz="1200"/>
              <a:t> </a:t>
            </a:r>
            <a:endParaRPr/>
          </a:p>
          <a:p>
            <a:pPr indent="0" lvl="0" marL="0" rtl="0" algn="just">
              <a:lnSpc>
                <a:spcPct val="100000"/>
              </a:lnSpc>
              <a:spcBef>
                <a:spcPts val="1000"/>
              </a:spcBef>
              <a:spcAft>
                <a:spcPts val="0"/>
              </a:spcAft>
              <a:buSzPts val="1440"/>
              <a:buNone/>
            </a:pPr>
            <a:r>
              <a:rPr b="1" lang="en-GB">
                <a:solidFill>
                  <a:srgbClr val="000000"/>
                </a:solidFill>
                <a:latin typeface="Calibri"/>
                <a:ea typeface="Calibri"/>
                <a:cs typeface="Calibri"/>
                <a:sym typeface="Calibri"/>
              </a:rPr>
              <a:t>T</a:t>
            </a:r>
            <a:r>
              <a:rPr b="1" lang="en-GB" sz="1800">
                <a:solidFill>
                  <a:srgbClr val="000000"/>
                </a:solidFill>
                <a:latin typeface="Calibri"/>
                <a:ea typeface="Calibri"/>
                <a:cs typeface="Calibri"/>
                <a:sym typeface="Calibri"/>
              </a:rPr>
              <a:t>he vectors of the reality of life:</a:t>
            </a:r>
            <a:r>
              <a:rPr b="1" lang="en-GB" sz="1200"/>
              <a:t> </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the vertical plane, there is a movement from greater to less or vice versa, from the general to the exact, from the global to the exact senses, when the upper level must rest on the lower, the bigger part accommodates the minor one for further movement. James K. Kaufman and Ronald Baghetto's creativity method "4 C" ("The Four C").</a:t>
            </a:r>
            <a:endParaRPr/>
          </a:p>
          <a:p>
            <a:pPr indent="-342900" lvl="0" marL="342900" rtl="0" algn="just">
              <a:lnSpc>
                <a:spcPct val="100000"/>
              </a:lnSpc>
              <a:spcBef>
                <a:spcPts val="1000"/>
              </a:spcBef>
              <a:spcAft>
                <a:spcPts val="0"/>
              </a:spcAft>
              <a:buSzPts val="1440"/>
              <a:buChar char="►"/>
            </a:pPr>
            <a:r>
              <a:rPr lang="en-GB">
                <a:solidFill>
                  <a:srgbClr val="000000"/>
                </a:solidFill>
                <a:latin typeface="Calibri"/>
                <a:ea typeface="Calibri"/>
                <a:cs typeface="Calibri"/>
                <a:sym typeface="Calibri"/>
              </a:rPr>
              <a:t>M</a:t>
            </a:r>
            <a:r>
              <a:rPr lang="en-GB" sz="1800">
                <a:solidFill>
                  <a:srgbClr val="000000"/>
                </a:solidFill>
                <a:latin typeface="Calibri"/>
                <a:ea typeface="Calibri"/>
                <a:cs typeface="Calibri"/>
                <a:sym typeface="Calibri"/>
              </a:rPr>
              <a:t>ini-c ("transformative learning” </a:t>
            </a:r>
            <a:r>
              <a:rPr lang="en-GB">
                <a:solidFill>
                  <a:srgbClr val="000000"/>
                </a:solidFill>
                <a:latin typeface="Calibri"/>
                <a:ea typeface="Calibri"/>
                <a:cs typeface="Calibri"/>
                <a:sym typeface="Calibri"/>
              </a:rPr>
              <a:t>-</a:t>
            </a:r>
            <a:r>
              <a:rPr lang="en-GB" sz="1800">
                <a:solidFill>
                  <a:srgbClr val="000000"/>
                </a:solidFill>
                <a:latin typeface="Calibri"/>
                <a:ea typeface="Calibri"/>
                <a:cs typeface="Calibri"/>
                <a:sym typeface="Calibri"/>
              </a:rPr>
              <a:t> "personally meaningful interpretation of experiences, actions and ideas"), little-c (everyday problem solving and creative expression), Pro-C (demonstrated by people who are professionally or professionally creative, but not necessarily outstanding) and Big-C (creativity is considered fundamentally, historically significant in the field). This model is designed to help accommodate models and theories of creativity that qualify as an important transformation as a higher appreciation of creativity.</a:t>
            </a:r>
            <a:endParaRPr sz="1800">
              <a:solidFill>
                <a:srgbClr val="000000"/>
              </a:solidFill>
              <a:latin typeface="Times New Roman"/>
              <a:ea typeface="Times New Roman"/>
              <a:cs typeface="Times New Roman"/>
              <a:sym typeface="Times New Roman"/>
            </a:endParaRPr>
          </a:p>
          <a:p>
            <a:pPr indent="-251459" lvl="0" marL="342900" rtl="0" algn="just">
              <a:lnSpc>
                <a:spcPct val="100000"/>
              </a:lnSpc>
              <a:spcBef>
                <a:spcPts val="1000"/>
              </a:spcBef>
              <a:spcAft>
                <a:spcPts val="0"/>
              </a:spcAft>
              <a:buSzPts val="1440"/>
              <a:buNone/>
            </a:pPr>
            <a:r>
              <a:t/>
            </a:r>
            <a:endParaRPr sz="1800">
              <a:solidFill>
                <a:srgbClr val="000000"/>
              </a:solidFill>
              <a:latin typeface="Calibri"/>
              <a:ea typeface="Calibri"/>
              <a:cs typeface="Calibri"/>
              <a:sym typeface="Calibri"/>
            </a:endParaRPr>
          </a:p>
          <a:p>
            <a:pPr indent="0" lvl="0" marL="0" rtl="0" algn="just">
              <a:lnSpc>
                <a:spcPct val="100000"/>
              </a:lnSpc>
              <a:spcBef>
                <a:spcPts val="1000"/>
              </a:spcBef>
              <a:spcAft>
                <a:spcPts val="0"/>
              </a:spcAft>
              <a:buSzPts val="1440"/>
              <a:buNone/>
            </a:pPr>
            <a:r>
              <a:t/>
            </a:r>
            <a:endParaRPr sz="1800">
              <a:solidFill>
                <a:srgbClr val="000000"/>
              </a:solidFill>
              <a:latin typeface="Calibri"/>
              <a:ea typeface="Calibri"/>
              <a:cs typeface="Calibri"/>
              <a:sym typeface="Calibri"/>
            </a:endParaRPr>
          </a:p>
          <a:p>
            <a:pPr indent="-281940" lvl="0" marL="342900" rtl="0" algn="just">
              <a:lnSpc>
                <a:spcPct val="100000"/>
              </a:lnSpc>
              <a:spcBef>
                <a:spcPts val="1000"/>
              </a:spcBef>
              <a:spcAft>
                <a:spcPts val="0"/>
              </a:spcAft>
              <a:buSzPts val="960"/>
              <a:buNone/>
            </a:pPr>
            <a:r>
              <a:t/>
            </a:r>
            <a:endParaRPr sz="12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6"/>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accent1"/>
              </a:buClr>
              <a:buSzPts val="3600"/>
              <a:buFont typeface="Trebuchet MS"/>
              <a:buNone/>
            </a:pPr>
            <a:r>
              <a:rPr lang="en-GB"/>
              <a:t>Building a strategy</a:t>
            </a:r>
            <a:br>
              <a:rPr b="1" lang="en-GB">
                <a:solidFill>
                  <a:srgbClr val="4F81BD"/>
                </a:solidFill>
                <a:latin typeface="Cambria"/>
                <a:ea typeface="Cambria"/>
                <a:cs typeface="Cambria"/>
                <a:sym typeface="Cambria"/>
              </a:rPr>
            </a:br>
            <a:endParaRPr b="1">
              <a:solidFill>
                <a:srgbClr val="4F81BD"/>
              </a:solidFill>
              <a:latin typeface="Cambria"/>
              <a:ea typeface="Cambria"/>
              <a:cs typeface="Cambria"/>
              <a:sym typeface="Cambria"/>
            </a:endParaRPr>
          </a:p>
        </p:txBody>
      </p:sp>
      <p:sp>
        <p:nvSpPr>
          <p:cNvPr id="184" name="Google Shape;184;p6"/>
          <p:cNvSpPr txBox="1"/>
          <p:nvPr>
            <p:ph idx="1" type="body"/>
          </p:nvPr>
        </p:nvSpPr>
        <p:spPr>
          <a:xfrm>
            <a:off x="789877" y="1362808"/>
            <a:ext cx="9259814" cy="3880773"/>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SzPts val="960"/>
              <a:buNone/>
            </a:pPr>
            <a:r>
              <a:t/>
            </a:r>
            <a:endParaRPr sz="1200"/>
          </a:p>
        </p:txBody>
      </p:sp>
      <p:pic>
        <p:nvPicPr>
          <p:cNvPr id="185" name="Google Shape;185;p6"/>
          <p:cNvPicPr preferRelativeResize="0"/>
          <p:nvPr/>
        </p:nvPicPr>
        <p:blipFill rotWithShape="1">
          <a:blip r:embed="rId3">
            <a:alphaModFix/>
          </a:blip>
          <a:srcRect b="0" l="0" r="0" t="0"/>
          <a:stretch/>
        </p:blipFill>
        <p:spPr>
          <a:xfrm>
            <a:off x="2016369" y="1362808"/>
            <a:ext cx="6416570" cy="526693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7"/>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Building a strategy</a:t>
            </a:r>
            <a:endParaRPr/>
          </a:p>
        </p:txBody>
      </p:sp>
      <p:sp>
        <p:nvSpPr>
          <p:cNvPr id="191" name="Google Shape;191;p7"/>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342900" lvl="0" marL="342900" rtl="0" algn="just">
              <a:lnSpc>
                <a:spcPct val="100000"/>
              </a:lnSpc>
              <a:spcBef>
                <a:spcPts val="0"/>
              </a:spcBef>
              <a:spcAft>
                <a:spcPts val="0"/>
              </a:spcAft>
              <a:buSzPts val="1440"/>
              <a:buChar char="►"/>
            </a:pPr>
            <a:r>
              <a:rPr lang="en-GB" sz="1800">
                <a:solidFill>
                  <a:srgbClr val="000000"/>
                </a:solidFill>
                <a:latin typeface="Calibri"/>
                <a:ea typeface="Calibri"/>
                <a:cs typeface="Calibri"/>
                <a:sym typeface="Calibri"/>
              </a:rPr>
              <a:t>A horizontal vector</a:t>
            </a:r>
            <a:r>
              <a:rPr lang="en-GB">
                <a:solidFill>
                  <a:srgbClr val="000000"/>
                </a:solidFill>
                <a:latin typeface="Calibri"/>
                <a:ea typeface="Calibri"/>
                <a:cs typeface="Calibri"/>
                <a:sym typeface="Calibri"/>
              </a:rPr>
              <a:t>: </a:t>
            </a:r>
            <a:r>
              <a:rPr lang="en-GB" sz="1800">
                <a:solidFill>
                  <a:srgbClr val="000000"/>
                </a:solidFill>
                <a:latin typeface="Calibri"/>
                <a:ea typeface="Calibri"/>
                <a:cs typeface="Calibri"/>
                <a:sym typeface="Calibri"/>
              </a:rPr>
              <a:t>we investigate the parallel processes that are around in this series of solutions in the meaning that they exist next to each other at the same in the horizontal plane, and our task is to look around surfing with the help of our focus. Also, we focus on stages of a process, how exactly it occurs. </a:t>
            </a:r>
            <a:endParaRPr/>
          </a:p>
          <a:p>
            <a:pPr indent="-251459" lvl="0" marL="342900" rtl="0" algn="just">
              <a:lnSpc>
                <a:spcPct val="100000"/>
              </a:lnSpc>
              <a:spcBef>
                <a:spcPts val="1000"/>
              </a:spcBef>
              <a:spcAft>
                <a:spcPts val="0"/>
              </a:spcAft>
              <a:buSzPts val="1440"/>
              <a:buNone/>
            </a:pPr>
            <a:r>
              <a:t/>
            </a:r>
            <a:endParaRPr sz="1800">
              <a:solidFill>
                <a:srgbClr val="000000"/>
              </a:solidFill>
              <a:latin typeface="Calibri"/>
              <a:ea typeface="Calibri"/>
              <a:cs typeface="Calibri"/>
              <a:sym typeface="Calibri"/>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H. Altshuler, shows how universal principles of creativity form the basis of innovation. TRIZ identifies and codifies these principles and uses them to make the creative process more predictable. </a:t>
            </a:r>
            <a:endParaRPr>
              <a:solidFill>
                <a:srgbClr val="000000"/>
              </a:solidFill>
              <a:latin typeface="Calibri"/>
              <a:ea typeface="Calibri"/>
              <a:cs typeface="Calibri"/>
              <a:sym typeface="Calibri"/>
            </a:endParaRPr>
          </a:p>
          <a:p>
            <a:pPr indent="-251459" lvl="0" marL="342900" rtl="0" algn="just">
              <a:lnSpc>
                <a:spcPct val="100000"/>
              </a:lnSpc>
              <a:spcBef>
                <a:spcPts val="1000"/>
              </a:spcBef>
              <a:spcAft>
                <a:spcPts val="0"/>
              </a:spcAft>
              <a:buSzPts val="1440"/>
              <a:buNone/>
            </a:pPr>
            <a:r>
              <a:t/>
            </a:r>
            <a:endParaRPr sz="1800">
              <a:solidFill>
                <a:srgbClr val="000000"/>
              </a:solidFill>
              <a:latin typeface="Calibri"/>
              <a:ea typeface="Calibri"/>
              <a:cs typeface="Calibri"/>
              <a:sym typeface="Calibri"/>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The use of TRIZ is to study these recurring patterns of problem and solution, understand the contradictions present in the situation, and develop new methods of using scientific effects. </a:t>
            </a:r>
            <a:endParaRPr sz="12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8"/>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Building a strategy</a:t>
            </a:r>
            <a:endParaRPr/>
          </a:p>
        </p:txBody>
      </p:sp>
      <p:pic>
        <p:nvPicPr>
          <p:cNvPr descr="Diagram&#10;&#10;Description automatically generated" id="197" name="Google Shape;197;p8"/>
          <p:cNvPicPr preferRelativeResize="0"/>
          <p:nvPr>
            <p:ph idx="1" type="body"/>
          </p:nvPr>
        </p:nvPicPr>
        <p:blipFill rotWithShape="1">
          <a:blip r:embed="rId3">
            <a:alphaModFix/>
          </a:blip>
          <a:srcRect b="0" l="0" r="0" t="0"/>
          <a:stretch/>
        </p:blipFill>
        <p:spPr>
          <a:xfrm>
            <a:off x="1948528" y="1362075"/>
            <a:ext cx="6729669" cy="48863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9"/>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Building a strategy</a:t>
            </a:r>
            <a:endParaRPr/>
          </a:p>
        </p:txBody>
      </p:sp>
      <p:sp>
        <p:nvSpPr>
          <p:cNvPr id="203" name="Google Shape;203;p9"/>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342900" lvl="0" marL="342900" rtl="0" algn="just">
              <a:lnSpc>
                <a:spcPct val="100000"/>
              </a:lnSpc>
              <a:spcBef>
                <a:spcPts val="0"/>
              </a:spcBef>
              <a:spcAft>
                <a:spcPts val="0"/>
              </a:spcAft>
              <a:buSzPts val="1440"/>
              <a:buChar char="►"/>
            </a:pPr>
            <a:r>
              <a:rPr lang="en-GB" sz="1800">
                <a:solidFill>
                  <a:srgbClr val="000000"/>
                </a:solidFill>
                <a:latin typeface="Calibri"/>
                <a:ea typeface="Calibri"/>
                <a:cs typeface="Calibri"/>
                <a:sym typeface="Calibri"/>
              </a:rPr>
              <a:t>In the procedural vector, the main vector of finding a solution occurs in the process itself, such as the method of placing a story from pieces on the board, creating improvisational stories, and role-playing improvisation. In the process of creating history, the non-standard, paradoxical, something that is difficult to notice in the usual flow, mode of life, is manifested, emerges.</a:t>
            </a:r>
            <a:endParaRPr sz="1800">
              <a:solidFill>
                <a:srgbClr val="000000"/>
              </a:solidFill>
              <a:latin typeface="Times New Roman"/>
              <a:ea typeface="Times New Roman"/>
              <a:cs typeface="Times New Roman"/>
              <a:sym typeface="Times New Roman"/>
            </a:endParaRPr>
          </a:p>
          <a:p>
            <a:pPr indent="-281940" lvl="0" marL="342900" rtl="0" algn="just">
              <a:lnSpc>
                <a:spcPct val="100000"/>
              </a:lnSpc>
              <a:spcBef>
                <a:spcPts val="1000"/>
              </a:spcBef>
              <a:spcAft>
                <a:spcPts val="0"/>
              </a:spcAft>
              <a:buSzPts val="960"/>
              <a:buNone/>
            </a:pPr>
            <a:r>
              <a:t/>
            </a:r>
            <a:endParaRPr sz="1200"/>
          </a:p>
        </p:txBody>
      </p:sp>
      <p:pic>
        <p:nvPicPr>
          <p:cNvPr id="204" name="Google Shape;204;p9"/>
          <p:cNvPicPr preferRelativeResize="0"/>
          <p:nvPr/>
        </p:nvPicPr>
        <p:blipFill rotWithShape="1">
          <a:blip r:embed="rId3">
            <a:alphaModFix/>
          </a:blip>
          <a:srcRect b="0" l="0" r="0" t="0"/>
          <a:stretch/>
        </p:blipFill>
        <p:spPr>
          <a:xfrm>
            <a:off x="2023957" y="2842357"/>
            <a:ext cx="7015330" cy="3253643"/>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Facet">
  <a:themeElements>
    <a:clrScheme name="Facet">
      <a:dk1>
        <a:srgbClr val="000000"/>
      </a:dk1>
      <a:lt1>
        <a:srgbClr val="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2021-10-19T10:03:56Z</dcterms:created>
  <dc:creator>Andrianna Emphasyscentre</dc:creator>
</cp:coreProperties>
</file>