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5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6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1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478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11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357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88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77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3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0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0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3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49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4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2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8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FCBA-332E-404D-AA25-CB82D2EBE93D}" type="datetimeFigureOut">
              <a:rPr lang="en-US" smtClean="0"/>
              <a:t>7/26/23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963E9D-7C2B-4C4F-918C-DF238C71A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4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iga.danilane@rta.lv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velta.lubkina@rta.l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C0F097-D31E-4240-BCA9-7DCBACC4F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294" y="1082829"/>
            <a:ext cx="7766936" cy="45339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Creative Box: </a:t>
            </a:r>
            <a:r>
              <a:rPr lang="uk-UA" sz="2400" b="1" dirty="0"/>
              <a:t>просування інноваційних підходів до побудови освітніх форматів у роботі з молоддю</a:t>
            </a:r>
            <a:endParaRPr lang="en-GB" sz="2400" dirty="0"/>
          </a:p>
        </p:txBody>
      </p:sp>
      <p:pic>
        <p:nvPicPr>
          <p:cNvPr id="6" name="Εικόνα 8">
            <a:extLst>
              <a:ext uri="{FF2B5EF4-FFF2-40B4-BE49-F238E27FC236}">
                <a16:creationId xmlns:a16="http://schemas.microsoft.com/office/drawing/2014/main" id="{71818B5E-61C1-4D1B-9643-F96D98C7A5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807" y="6145929"/>
            <a:ext cx="2026028" cy="4121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019BD6-5CD5-4B49-A68A-CFF792B2D1DB}"/>
              </a:ext>
            </a:extLst>
          </p:cNvPr>
          <p:cNvSpPr txBox="1"/>
          <p:nvPr/>
        </p:nvSpPr>
        <p:spPr>
          <a:xfrm>
            <a:off x="2378366" y="4687512"/>
            <a:ext cx="65810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uk-UA" sz="8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Cambria" panose="02040503050406030204" pitchFamily="18" charset="0"/>
              </a:rPr>
              <a:t>Цей проект фінансується за підтримки Європейської Комісії. Проект №: 2021-1-</a:t>
            </a:r>
            <a:r>
              <a:rPr lang="en-US" sz="8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Cambria" panose="02040503050406030204" pitchFamily="18" charset="0"/>
              </a:rPr>
              <a:t>PL01-KA220-YOU-000028673 </a:t>
            </a:r>
            <a:r>
              <a:rPr lang="uk-UA" sz="8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Cambria" panose="02040503050406030204" pitchFamily="18" charset="0"/>
              </a:rPr>
              <a:t>Це повідомлення відображає лише погляди автора, і Комісія не несе відповідальності за будь-яке використання інформації, що міститься в ньому.</a:t>
            </a:r>
            <a:endParaRPr lang="en-GB" sz="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83048D3-2DC9-4AEB-B6E0-DBC051AD651A}"/>
              </a:ext>
            </a:extLst>
          </p:cNvPr>
          <p:cNvSpPr txBox="1">
            <a:spLocks/>
          </p:cNvSpPr>
          <p:nvPr/>
        </p:nvSpPr>
        <p:spPr>
          <a:xfrm>
            <a:off x="1408519" y="2539416"/>
            <a:ext cx="7766936" cy="4533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dirty="0"/>
              <a:t>ТЕОРІЯ ТВОРЧОСТІ ДЛЯ ВИХОВАННЯ МОЛОДІ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F862DF7-FED2-49DB-A815-929E79355B10}"/>
              </a:ext>
            </a:extLst>
          </p:cNvPr>
          <p:cNvSpPr txBox="1">
            <a:spLocks/>
          </p:cNvSpPr>
          <p:nvPr/>
        </p:nvSpPr>
        <p:spPr>
          <a:xfrm>
            <a:off x="1915456" y="3826975"/>
            <a:ext cx="3550363" cy="45339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600" dirty="0"/>
              <a:t>Розробник: Освітній центр «Соціалізація»</a:t>
            </a:r>
            <a:endParaRPr lang="en-GB" sz="16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181100" cy="11811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0680" y="182880"/>
              <a:ext cx="746125" cy="94488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4380" y="228600"/>
              <a:ext cx="899160" cy="899160"/>
            </a:xfrm>
            <a:prstGeom prst="rect">
              <a:avLst/>
            </a:prstGeom>
          </p:spPr>
        </p:pic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819" y="3423954"/>
            <a:ext cx="1360536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C0F097-D31E-4240-BCA9-7DCBACC4F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8366" y="1306797"/>
            <a:ext cx="5829054" cy="45339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/>
              <a:t>Creative Box: </a:t>
            </a:r>
            <a:r>
              <a:rPr lang="uk-UA" b="1" dirty="0"/>
              <a:t>просування інноваційних підходів до побудови освітніх форматів у роботі з молоддю</a:t>
            </a:r>
            <a:endParaRPr lang="en-US" b="1" dirty="0"/>
          </a:p>
        </p:txBody>
      </p:sp>
      <p:pic>
        <p:nvPicPr>
          <p:cNvPr id="6" name="Εικόνα 8">
            <a:extLst>
              <a:ext uri="{FF2B5EF4-FFF2-40B4-BE49-F238E27FC236}">
                <a16:creationId xmlns:a16="http://schemas.microsoft.com/office/drawing/2014/main" id="{71818B5E-61C1-4D1B-9643-F96D98C7A5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08" y="5874924"/>
            <a:ext cx="1627464" cy="331057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83048D3-2DC9-4AEB-B6E0-DBC051AD651A}"/>
              </a:ext>
            </a:extLst>
          </p:cNvPr>
          <p:cNvSpPr txBox="1">
            <a:spLocks/>
          </p:cNvSpPr>
          <p:nvPr/>
        </p:nvSpPr>
        <p:spPr>
          <a:xfrm>
            <a:off x="1550777" y="2126357"/>
            <a:ext cx="7766936" cy="9803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6000" dirty="0">
                <a:solidFill>
                  <a:schemeClr val="tx1"/>
                </a:solidFill>
              </a:rPr>
              <a:t>Дякуємо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F862DF7-FED2-49DB-A815-929E79355B10}"/>
              </a:ext>
            </a:extLst>
          </p:cNvPr>
          <p:cNvSpPr txBox="1">
            <a:spLocks/>
          </p:cNvSpPr>
          <p:nvPr/>
        </p:nvSpPr>
        <p:spPr>
          <a:xfrm>
            <a:off x="2661070" y="3344173"/>
            <a:ext cx="5546350" cy="203772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1600" dirty="0"/>
              <a:t>Зв’яжіться з нами</a:t>
            </a:r>
            <a:r>
              <a:rPr lang="en-US" sz="1600" dirty="0"/>
              <a:t>:</a:t>
            </a:r>
          </a:p>
          <a:p>
            <a:pPr algn="l"/>
            <a:r>
              <a:rPr lang="uk-UA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Освітній центр «Соціалізація», </a:t>
            </a:r>
            <a:r>
              <a:rPr lang="uk-UA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Резекне</a:t>
            </a:r>
            <a:r>
              <a:rPr lang="uk-UA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Латвія</a:t>
            </a:r>
          </a:p>
          <a:p>
            <a:pPr algn="l"/>
            <a:r>
              <a:rPr lang="uk-UA" sz="1600" dirty="0"/>
              <a:t>Контакти</a:t>
            </a:r>
            <a:r>
              <a:rPr lang="pl-PL" sz="1600" dirty="0"/>
              <a:t>: </a:t>
            </a:r>
            <a:r>
              <a:rPr lang="lv-LV" sz="1600" dirty="0"/>
              <a:t>Liga Danilane</a:t>
            </a:r>
          </a:p>
          <a:p>
            <a:pPr algn="l"/>
            <a:r>
              <a:rPr lang="lv-LV" sz="1600" dirty="0"/>
              <a:t>	      Velta Lubkina</a:t>
            </a:r>
          </a:p>
          <a:p>
            <a:pPr algn="l"/>
            <a:r>
              <a:rPr lang="lv-LV" sz="1600" dirty="0"/>
              <a:t>              </a:t>
            </a:r>
            <a:r>
              <a:rPr lang="uk-UA" sz="1600" dirty="0"/>
              <a:t>  </a:t>
            </a:r>
            <a:r>
              <a:rPr lang="lv-LV" sz="1600" dirty="0"/>
              <a:t>Inna Seļģicka</a:t>
            </a:r>
            <a:endParaRPr lang="pl-PL" sz="1600" dirty="0"/>
          </a:p>
          <a:p>
            <a:pPr algn="l"/>
            <a:r>
              <a:rPr lang="pl-PL" sz="1600" dirty="0"/>
              <a:t>Email:</a:t>
            </a:r>
            <a:r>
              <a:rPr lang="uk-UA" sz="1600" dirty="0"/>
              <a:t> </a:t>
            </a:r>
            <a:r>
              <a:rPr lang="lv-LV" sz="1600" dirty="0"/>
              <a:t> </a:t>
            </a:r>
            <a:r>
              <a:rPr lang="lv-LV" sz="1600" dirty="0">
                <a:hlinkClick r:id="rId3"/>
              </a:rPr>
              <a:t>liga.danilane@rta.lv</a:t>
            </a:r>
            <a:r>
              <a:rPr lang="lv-LV" sz="1600" dirty="0"/>
              <a:t> </a:t>
            </a:r>
          </a:p>
          <a:p>
            <a:pPr algn="l"/>
            <a:r>
              <a:rPr lang="lv-LV" sz="1600" dirty="0"/>
              <a:t>	  </a:t>
            </a:r>
            <a:r>
              <a:rPr lang="lv-LV" sz="1600" dirty="0">
                <a:hlinkClick r:id="rId4"/>
              </a:rPr>
              <a:t>velta.lubkina@rta.lv</a:t>
            </a:r>
            <a:r>
              <a:rPr lang="lv-LV" sz="1600" dirty="0"/>
              <a:t> </a:t>
            </a:r>
            <a:endParaRPr lang="en-US" sz="1600" dirty="0"/>
          </a:p>
          <a:p>
            <a:pPr algn="l"/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019BD6-5CD5-4B49-A68A-CFF792B2D1DB}"/>
              </a:ext>
            </a:extLst>
          </p:cNvPr>
          <p:cNvSpPr txBox="1"/>
          <p:nvPr/>
        </p:nvSpPr>
        <p:spPr>
          <a:xfrm>
            <a:off x="2378366" y="5748066"/>
            <a:ext cx="65810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uk-UA" sz="8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Cambria" panose="02040503050406030204" pitchFamily="18" charset="0"/>
              </a:rPr>
              <a:t>Цей проект фінансується за підтримки Європейської Комісії. Проект №: 2021-1-</a:t>
            </a:r>
            <a:r>
              <a:rPr lang="en-US" sz="8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Cambria" panose="02040503050406030204" pitchFamily="18" charset="0"/>
              </a:rPr>
              <a:t>PL01-KA220-YOU-000028673 </a:t>
            </a:r>
            <a:r>
              <a:rPr lang="uk-UA" sz="8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Cambria" panose="02040503050406030204" pitchFamily="18" charset="0"/>
              </a:rPr>
              <a:t>Це повідомлення відображає лише погляди автора, і Комісія не несе відповідальності за будь-яке використання інформації, що міститься в ньому.</a:t>
            </a:r>
            <a:endParaRPr lang="en-GB" sz="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33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0960" y="158391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dirty="0"/>
              <a:t>Творчі музично-танцювальні заняття як один із методів психотерапії молоді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504" y="4647067"/>
            <a:ext cx="9144000" cy="1655762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Практичні заняття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62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3388A-AA4B-4BF8-ABE3-80590D96C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1028"/>
          </a:xfrm>
        </p:spPr>
        <p:txBody>
          <a:bodyPr>
            <a:normAutofit/>
          </a:bodyPr>
          <a:lstStyle/>
          <a:p>
            <a:r>
              <a:rPr lang="uk-UA" dirty="0"/>
              <a:t>Завдання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018903" y="1924595"/>
            <a:ext cx="80554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uk-UA" sz="2400" dirty="0"/>
              <a:t>Розвиток різноманітних навичок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Розширення кругозору знань, пов'язаних з музично-танцювальною творчістю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Зниження стресу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Подолання апатії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Поліпшення мозкової діяльності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Тренування серцево-судинної системи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Реалізація здорового способу життя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Гармонізація себе із зовнішнім світом</a:t>
            </a:r>
          </a:p>
          <a:p>
            <a:pPr marL="285750" indent="-285750">
              <a:buFontTx/>
              <a:buChar char="-"/>
            </a:pPr>
            <a:r>
              <a:rPr lang="uk-UA" sz="2400" dirty="0"/>
              <a:t>Здатність самовираження через танець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3179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Цільова аудиторія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55603"/>
            <a:ext cx="5880220" cy="3880773"/>
          </a:xfrm>
        </p:spPr>
        <p:txBody>
          <a:bodyPr/>
          <a:lstStyle/>
          <a:p>
            <a:r>
              <a:rPr lang="uk-UA" dirty="0"/>
              <a:t>Підлітки</a:t>
            </a:r>
            <a:r>
              <a:rPr lang="en-US" dirty="0"/>
              <a:t> (13-19)</a:t>
            </a:r>
            <a:endParaRPr lang="lv-LV" dirty="0"/>
          </a:p>
          <a:p>
            <a:r>
              <a:rPr lang="uk-UA" dirty="0"/>
              <a:t>Молодь </a:t>
            </a:r>
            <a:r>
              <a:rPr lang="en-US" dirty="0"/>
              <a:t>(20-35)</a:t>
            </a:r>
            <a:endParaRPr lang="lv-LV" dirty="0"/>
          </a:p>
          <a:p>
            <a:endParaRPr lang="lv-LV" dirty="0"/>
          </a:p>
          <a:p>
            <a:pPr marL="0" indent="0">
              <a:buNone/>
            </a:pPr>
            <a:r>
              <a:rPr lang="uk-UA" dirty="0"/>
              <a:t>Відчувають емоційні труднощі, психологічні ризики, мають проблеми зі здоров'ям (з вадами слуху, зору, реабілітація після травм та операцій)</a:t>
            </a:r>
            <a:endParaRPr lang="en-US" dirty="0"/>
          </a:p>
        </p:txBody>
      </p:sp>
      <p:pic>
        <p:nvPicPr>
          <p:cNvPr id="4" name="Объект 5" descr="Изображение выглядит как человек, группа, люди, толпа&#10;&#10;Автоматически созданное описание">
            <a:extLst>
              <a:ext uri="{FF2B5EF4-FFF2-40B4-BE49-F238E27FC236}">
                <a16:creationId xmlns:a16="http://schemas.microsoft.com/office/drawing/2014/main" id="{941746A5-0291-C520-C2E8-BD10A8C992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084" y="1655603"/>
            <a:ext cx="4501515" cy="450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857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Співпраця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128" y="1716452"/>
            <a:ext cx="8596668" cy="3880773"/>
          </a:xfrm>
        </p:spPr>
        <p:txBody>
          <a:bodyPr/>
          <a:lstStyle/>
          <a:p>
            <a:r>
              <a:rPr lang="uk-UA" dirty="0"/>
              <a:t>з освітніми структурами (школами, коледжами, вищими навчальними закладами),</a:t>
            </a:r>
          </a:p>
          <a:p>
            <a:r>
              <a:rPr lang="uk-UA" dirty="0"/>
              <a:t>з соціальними закладами (реабілітаційними центрами),</a:t>
            </a:r>
          </a:p>
          <a:p>
            <a:r>
              <a:rPr lang="uk-UA" dirty="0"/>
              <a:t>з будинками культури.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049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”</a:t>
            </a:r>
            <a:r>
              <a:rPr lang="uk-UA" dirty="0"/>
              <a:t>Намалюй музику</a:t>
            </a:r>
            <a:r>
              <a:rPr lang="en-US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71" y="1716452"/>
            <a:ext cx="5157409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1 task "Draw </a:t>
            </a:r>
            <a:r>
              <a:rPr lang="lv-LV" sz="2400" dirty="0" err="1"/>
              <a:t>the</a:t>
            </a:r>
            <a:r>
              <a:rPr lang="lv-LV" sz="2400" dirty="0"/>
              <a:t> M</a:t>
            </a:r>
            <a:r>
              <a:rPr lang="en-US" sz="2400" dirty="0" err="1"/>
              <a:t>usic</a:t>
            </a:r>
            <a:r>
              <a:rPr lang="en-US" sz="2400" dirty="0"/>
              <a:t>" </a:t>
            </a:r>
            <a:r>
              <a:rPr lang="uk-UA" sz="2400" dirty="0"/>
              <a:t>1 завдання «Намалюй музику»</a:t>
            </a:r>
          </a:p>
          <a:p>
            <a:pPr marL="0" indent="0">
              <a:buNone/>
            </a:pPr>
            <a:endParaRPr lang="uk-UA" sz="2400" dirty="0"/>
          </a:p>
          <a:p>
            <a:r>
              <a:rPr lang="uk-UA" sz="2400" dirty="0"/>
              <a:t>розвиток творчої думки,</a:t>
            </a:r>
            <a:endParaRPr lang="lv-LV" sz="2400" dirty="0"/>
          </a:p>
          <a:p>
            <a:r>
              <a:rPr lang="uk-UA" sz="2400" dirty="0"/>
              <a:t>емансипація,</a:t>
            </a:r>
          </a:p>
          <a:p>
            <a:r>
              <a:rPr lang="uk-UA" sz="2400" dirty="0"/>
              <a:t>вміння донести своє бачення світу до інших</a:t>
            </a:r>
            <a:endParaRPr lang="lv-LV" sz="2400" dirty="0"/>
          </a:p>
        </p:txBody>
      </p:sp>
      <p:pic>
        <p:nvPicPr>
          <p:cNvPr id="4" name="Объект 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2879F422-D5ED-3B0E-E42A-4F24EA910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285" y="1481169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58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</a:t>
            </a:r>
            <a:r>
              <a:rPr lang="lv-LV" dirty="0"/>
              <a:t>-</a:t>
            </a:r>
            <a:r>
              <a:rPr lang="uk-UA" dirty="0"/>
              <a:t>ге завдання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763" y="1930400"/>
            <a:ext cx="5096449" cy="3880773"/>
          </a:xfrm>
        </p:spPr>
        <p:txBody>
          <a:bodyPr>
            <a:normAutofit/>
          </a:bodyPr>
          <a:lstStyle/>
          <a:p>
            <a:r>
              <a:rPr lang="uk-UA" dirty="0"/>
              <a:t>Навчання танцювальним па людей з вадами слуху</a:t>
            </a:r>
          </a:p>
          <a:p>
            <a:r>
              <a:rPr lang="uk-UA" dirty="0"/>
              <a:t>На основі кольорових «хмар»</a:t>
            </a:r>
          </a:p>
          <a:p>
            <a:r>
              <a:rPr lang="uk-UA" dirty="0"/>
              <a:t>Кожен крок йде до свого кольору. В результаті запам'ятовується ритм і танцювальні рухи</a:t>
            </a:r>
            <a:endParaRPr lang="en-US" dirty="0"/>
          </a:p>
        </p:txBody>
      </p:sp>
      <p:pic>
        <p:nvPicPr>
          <p:cNvPr id="4" name="Объект 5">
            <a:extLst>
              <a:ext uri="{FF2B5EF4-FFF2-40B4-BE49-F238E27FC236}">
                <a16:creationId xmlns:a16="http://schemas.microsoft.com/office/drawing/2014/main" id="{F4019352-150F-2480-50EE-C9D0A2EB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432" y="1930400"/>
            <a:ext cx="3456813" cy="345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9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</a:t>
            </a:r>
            <a:r>
              <a:rPr lang="lv-LV" dirty="0"/>
              <a:t>-</a:t>
            </a:r>
            <a:r>
              <a:rPr lang="uk-UA" dirty="0" err="1"/>
              <a:t>тє</a:t>
            </a:r>
            <a:r>
              <a:rPr lang="en-US" dirty="0"/>
              <a:t> </a:t>
            </a:r>
            <a:r>
              <a:rPr lang="uk-UA" dirty="0"/>
              <a:t>завдання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5070323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Гра на музичних інструментах, </a:t>
            </a:r>
            <a:r>
              <a:rPr lang="uk-UA" sz="2000" b="1" dirty="0" err="1"/>
              <a:t>вокалотерапія</a:t>
            </a:r>
            <a:endParaRPr lang="uk-UA" sz="2000" b="1" dirty="0"/>
          </a:p>
          <a:p>
            <a:r>
              <a:rPr lang="uk-UA" sz="2000" dirty="0"/>
              <a:t>Гра на музичних інструментах, </a:t>
            </a:r>
            <a:r>
              <a:rPr lang="uk-UA" sz="2000" dirty="0" err="1"/>
              <a:t>вокалотерапія</a:t>
            </a:r>
            <a:endParaRPr lang="uk-UA" sz="2000" dirty="0"/>
          </a:p>
          <a:p>
            <a:r>
              <a:rPr lang="uk-UA" sz="2000" dirty="0"/>
              <a:t>подолання сором'язливості,</a:t>
            </a:r>
          </a:p>
          <a:p>
            <a:r>
              <a:rPr lang="uk-UA" sz="2000" dirty="0"/>
              <a:t>набуті навички спілкування</a:t>
            </a:r>
          </a:p>
          <a:p>
            <a:r>
              <a:rPr lang="uk-UA" sz="2000" dirty="0"/>
              <a:t>вивільнення пригнічених емоцій</a:t>
            </a:r>
            <a:endParaRPr lang="en-US" sz="2000" dirty="0"/>
          </a:p>
        </p:txBody>
      </p:sp>
      <p:pic>
        <p:nvPicPr>
          <p:cNvPr id="4" name="Объект 9" descr="Изображение выглядит как текст, водный вид спорта, плавание,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4115830F-3F20-99D7-190F-9C155F4BF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379" y="1930400"/>
            <a:ext cx="4166077" cy="297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77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4-</a:t>
            </a:r>
            <a:r>
              <a:rPr lang="uk-UA" dirty="0"/>
              <a:t>те завдання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15401"/>
            <a:ext cx="4835192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Грайте музику в ігровій формі за допомогою жестів або допоміжних предметів (наприклад, кольорових стрічок)</a:t>
            </a:r>
          </a:p>
          <a:p>
            <a:r>
              <a:rPr lang="uk-UA" sz="2000" dirty="0"/>
              <a:t>Тримає увагу</a:t>
            </a:r>
          </a:p>
          <a:p>
            <a:r>
              <a:rPr lang="uk-UA" sz="2000" dirty="0"/>
              <a:t>Знижує агресію</a:t>
            </a:r>
          </a:p>
          <a:p>
            <a:r>
              <a:rPr lang="uk-UA" sz="2000" dirty="0"/>
              <a:t>Під час фізичних навантажень знімається психічне напруження та посттравматичний стан</a:t>
            </a:r>
            <a:endParaRPr lang="en-US" sz="2000" dirty="0"/>
          </a:p>
        </p:txBody>
      </p:sp>
      <p:pic>
        <p:nvPicPr>
          <p:cNvPr id="4" name="Объект 5">
            <a:extLst>
              <a:ext uri="{FF2B5EF4-FFF2-40B4-BE49-F238E27FC236}">
                <a16:creationId xmlns:a16="http://schemas.microsoft.com/office/drawing/2014/main" id="{22EFFCB7-B972-7A9E-663C-C8A4E1FD6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800" y="1438818"/>
            <a:ext cx="4833938" cy="483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2241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377</Words>
  <Application>Microsoft Macintosh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PowerPoint Presentation</vt:lpstr>
      <vt:lpstr>Творчі музично-танцювальні заняття як один із методів психотерапії молоді</vt:lpstr>
      <vt:lpstr>Завдання</vt:lpstr>
      <vt:lpstr>Цільова аудиторія</vt:lpstr>
      <vt:lpstr>Співпраця</vt:lpstr>
      <vt:lpstr>”Намалюй музику”</vt:lpstr>
      <vt:lpstr>2-ге завдання</vt:lpstr>
      <vt:lpstr>3-тє завдання</vt:lpstr>
      <vt:lpstr>4-те завдання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asajganova@gmail.com</cp:lastModifiedBy>
  <cp:revision>3</cp:revision>
  <dcterms:created xsi:type="dcterms:W3CDTF">2022-11-15T07:49:28Z</dcterms:created>
  <dcterms:modified xsi:type="dcterms:W3CDTF">2023-07-26T21:55:56Z</dcterms:modified>
</cp:coreProperties>
</file>