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ISEPVoagcRCWx8c71KLN/x0tt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2"/>
    <p:restoredTop sz="94614"/>
  </p:normalViewPr>
  <p:slideViewPr>
    <p:cSldViewPr snapToGrid="0" snapToObjects="1">
      <p:cViewPr varScale="1">
        <p:scale>
          <a:sx n="101" d="100"/>
          <a:sy n="101" d="100"/>
        </p:scale>
        <p:origin x="3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2f1ba8c48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22f1ba8c48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2f1ba8c48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22f1ba8c48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2f1ba8c4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g22f1ba8c4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2f1ba8c488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2f1ba8c488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2f1ba8c4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g22f1ba8c4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6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</p:sp>
        <p:cxnSp>
          <p:nvCxnSpPr>
            <p:cNvPr id="25" name="Google Shape;25;p6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" name="Google Shape;26;p6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" name="Google Shape;27;p6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28" name="Google Shape;28;p6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1" name="Google Shape;31;p6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32" name="Google Shape;32;p6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5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5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5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5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merald.com/insight/content/doi/10.1108/RAMJ-09-2020-0051/full/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handpolicy.org/wp-content/uploads/2017/06/jeffs-innovation-and-youth-work.pdf" TargetMode="External"/><Relationship Id="rId5" Type="http://schemas.openxmlformats.org/officeDocument/2006/relationships/hyperlink" Target="https://ec.europa.eu/assets/eac/youth/library/publications/creativity-innovation_en.pdf" TargetMode="External"/><Relationship Id="rId4" Type="http://schemas.openxmlformats.org/officeDocument/2006/relationships/hyperlink" Target="https://files.eric.ed.gov/fulltext/EJ1057935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lo.br/j/estpsi/a/vrTxJGjGnYFLqQGcTzFgfcp/?lang=en&amp;format=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dfs.semanticscholar.org/90f9/5393d9a751f6591b52417d2c105693d56484.pdf" TargetMode="External"/><Relationship Id="rId4" Type="http://schemas.openxmlformats.org/officeDocument/2006/relationships/hyperlink" Target="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>
            <a:spLocks noGrp="1"/>
          </p:cNvSpPr>
          <p:nvPr>
            <p:ph type="subTitle" idx="1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2400" b="1" dirty="0"/>
              <a:t>Creative Box: </a:t>
            </a:r>
            <a:r>
              <a:rPr lang="uk-UA" sz="2400" b="1" dirty="0"/>
              <a:t>Просування інноваційних підходів до побудови освітніх форматів у роботі з молоддю</a:t>
            </a:r>
            <a:endParaRPr sz="2400" dirty="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lang="en-US" sz="800" b="1" i="0" u="none" strike="noStrike" cap="none" baseline="30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lang="en-US" sz="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sz="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54510" y="288810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uk-UA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Інновації освіти молоді в цифрову еру: найкращі практики, освітні продукти</a:t>
            </a:r>
            <a:endParaRPr sz="18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3562796" y="3736078"/>
            <a:ext cx="3550363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uk-UA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Розроблено </a:t>
            </a:r>
            <a:r>
              <a:rPr lang="en-US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 </a:t>
            </a:r>
            <a:r>
              <a:rPr lang="en-US" sz="1600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Zofia</a:t>
            </a:r>
            <a:r>
              <a:rPr lang="en-US" sz="1600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Zamenhof Foundation </a:t>
            </a:r>
            <a:endParaRPr sz="16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3" name="Google Shape;153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82273" y="3505550"/>
            <a:ext cx="765600" cy="91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f1ba8c488_0_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uk-UA" dirty="0"/>
              <a:t>Що є ідеальним освітнім продуктом для молоді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159" name="Google Shape;159;g22f1ba8c488_0_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dirty="0"/>
              <a:t>Учасники дізнаються відповіді на такі питання: </a:t>
            </a:r>
            <a:r>
              <a:rPr lang="en-US" dirty="0"/>
              <a:t>:</a:t>
            </a:r>
          </a:p>
          <a:p>
            <a:pPr lvl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</a:pPr>
            <a:r>
              <a:rPr lang="uk-UA" dirty="0"/>
              <a:t>Що таке творчість?</a:t>
            </a:r>
            <a:endParaRPr lang="en-US" dirty="0"/>
          </a:p>
          <a:p>
            <a:pPr lvl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</a:pPr>
            <a:r>
              <a:rPr lang="uk-UA" dirty="0"/>
              <a:t>Як розвинути креативність?</a:t>
            </a:r>
            <a:endParaRPr lang="en-US" dirty="0"/>
          </a:p>
          <a:p>
            <a:pPr lvl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</a:pPr>
            <a:r>
              <a:rPr lang="uk-UA" dirty="0"/>
              <a:t>Які інструменти можуть допомогти нам розвинути креативність?</a:t>
            </a:r>
            <a:endParaRPr lang="en-US" dirty="0"/>
          </a:p>
          <a:p>
            <a:pPr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</a:pPr>
            <a:r>
              <a:rPr lang="uk-UA" dirty="0"/>
              <a:t>Чому творчість важлива в освіті?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uk-UA" dirty="0"/>
              <a:t>Огляд методики розвитку креативності</a:t>
            </a:r>
            <a:endParaRPr dirty="0"/>
          </a:p>
        </p:txBody>
      </p:sp>
      <p:sp>
        <p:nvSpPr>
          <p:cNvPr id="165" name="Google Shape;165;p2"/>
          <p:cNvSpPr txBox="1">
            <a:spLocks noGrp="1"/>
          </p:cNvSpPr>
          <p:nvPr>
            <p:ph type="body" idx="1"/>
          </p:nvPr>
        </p:nvSpPr>
        <p:spPr>
          <a:xfrm>
            <a:off x="677325" y="2160601"/>
            <a:ext cx="8596800" cy="4311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004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uk-UA" dirty="0"/>
              <a:t>Учасники </a:t>
            </a:r>
            <a:r>
              <a:rPr lang="uk-UA" dirty="0" err="1"/>
              <a:t>навчаться</a:t>
            </a:r>
            <a:r>
              <a:rPr lang="uk-UA" dirty="0"/>
              <a:t> 40 методикам розвитку креативності.</a:t>
            </a:r>
          </a:p>
          <a:p>
            <a:pPr marL="457200" lvl="0" indent="-32004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uk-UA" dirty="0"/>
              <a:t>Кожен метод буде представлено та обговорено, а потім показано на прикладі.</a:t>
            </a:r>
          </a:p>
          <a:p>
            <a:pPr marL="457200" lvl="0" indent="-32004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uk-UA" dirty="0"/>
              <a:t>Багато уваги буде приділено розгляду того, як окремі методи можуть підтримувати освіту молоді.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f1ba8c488_0_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uk-UA" dirty="0"/>
              <a:t>Огляд кращих навчальних </a:t>
            </a:r>
            <a:r>
              <a:rPr lang="uk-UA" dirty="0" err="1"/>
              <a:t>методик</a:t>
            </a:r>
            <a:endParaRPr dirty="0"/>
          </a:p>
        </p:txBody>
      </p:sp>
      <p:sp>
        <p:nvSpPr>
          <p:cNvPr id="171" name="Google Shape;171;g22f1ba8c488_0_9"/>
          <p:cNvSpPr txBox="1">
            <a:spLocks noGrp="1"/>
          </p:cNvSpPr>
          <p:nvPr>
            <p:ph type="body" idx="1"/>
          </p:nvPr>
        </p:nvSpPr>
        <p:spPr>
          <a:xfrm>
            <a:off x="677334" y="1790800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uk-UA" dirty="0"/>
              <a:t>Учасники ознайомляться з практичними прикладами застосування раніше вивчених методів творчості.</a:t>
            </a:r>
          </a:p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uk-UA" dirty="0"/>
              <a:t>Їм буде запропоновано поділитися своїм досвідом, використовуючи відомі їм методи розвитку креативності.</a:t>
            </a:r>
          </a:p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uk-UA" dirty="0"/>
              <a:t>На основі існуючих методів учасники робочих груп розроблять власні інноваційні методи, які будуть апробовані під час модулю 3 роботи з молоддю.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2f1ba8c488_0_1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uk-UA" dirty="0"/>
              <a:t>Презентація та обговорення освітніх розробок слухачів курсу</a:t>
            </a:r>
            <a:endParaRPr dirty="0"/>
          </a:p>
        </p:txBody>
      </p:sp>
      <p:sp>
        <p:nvSpPr>
          <p:cNvPr id="177" name="Google Shape;177;g22f1ba8c488_0_1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dirty="0"/>
              <a:t>У цій частині модуля учасникам буде запропоновано представити свої методи розвитку креативності, які вони підготували на основі вивчених матеріалів і прикладів.</a:t>
            </a: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dirty="0"/>
              <a:t>Обговорення представлених продуктів стосуватиметься як їх використання у навчанні молоді, так і творчого процесу учасників курсу.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2f1ba8c488_0_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Результати модуля 2</a:t>
            </a:r>
            <a:endParaRPr dirty="0"/>
          </a:p>
        </p:txBody>
      </p:sp>
      <p:sp>
        <p:nvSpPr>
          <p:cNvPr id="183" name="Google Shape;183;g22f1ba8c488_0_28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-UA" dirty="0"/>
              <a:t>Учні </a:t>
            </a:r>
            <a:r>
              <a:rPr lang="uk-UA" dirty="0" err="1"/>
              <a:t>створять</a:t>
            </a:r>
            <a:r>
              <a:rPr lang="uk-UA" dirty="0"/>
              <a:t> власне оновлене бачення інноваційного освітнього продукту для молоді. Також знатимуть і вмітимуть використовувати методи розвитку креативності.</a:t>
            </a: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-UA" dirty="0"/>
              <a:t>Практичні заняття стосуватимуться підготовки та презентації власних освітніх продуктів (курсу, тренінгу, дискусії тощо). У наступному модулі 3 кожен учасник курсу реалізує розроблений освітній продукт.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753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uk-UA" dirty="0"/>
              <a:t>Список літератури</a:t>
            </a:r>
            <a:endParaRPr dirty="0"/>
          </a:p>
        </p:txBody>
      </p:sp>
      <p:sp>
        <p:nvSpPr>
          <p:cNvPr id="189" name="Google Shape;189;p3"/>
          <p:cNvSpPr txBox="1">
            <a:spLocks noGrp="1"/>
          </p:cNvSpPr>
          <p:nvPr>
            <p:ph type="body" idx="1"/>
          </p:nvPr>
        </p:nvSpPr>
        <p:spPr>
          <a:xfrm>
            <a:off x="789877" y="1362808"/>
            <a:ext cx="925981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Adeosun O.T., Shittu A.I., (2021), "</a:t>
            </a:r>
            <a:r>
              <a:rPr lang="uk-UA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Навчання та інновації в малому бізнесі, що належить молоді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",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Rajagiri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Journal, Vol. 15 No. 1, pp. 69-87,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https://www.emerald.com/insight/content/doi/10.1108/RAMJ-09-2020-0051/full/html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Conrad D., </a:t>
            </a:r>
            <a:r>
              <a:rPr lang="uk-UA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Освіта та соціальні інновації: Молодіжний проект без цензури — тематичне дослідження молодіжних досліджень і культурної демократії в дії, Канадський журнал освіти 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 Revue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canadienne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l’éducation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38:1 (2015),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https://files.eric.ed.gov/fulltext/EJ1057935.pdf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European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Commision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uk-UA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Вивільнення креативності та </a:t>
            </a:r>
            <a:r>
              <a:rPr lang="uk-UA" sz="1700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інноваційності</a:t>
            </a:r>
            <a:r>
              <a:rPr lang="uk-UA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молодих людей. Європейські</a:t>
            </a:r>
            <a:r>
              <a:rPr lang="en-US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uk-UA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проекти доброї практики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https://ec.europa.eu/assets/eac/youth/library/publications/creativity-innovation_en.pdf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Jeffs T., </a:t>
            </a:r>
            <a:r>
              <a:rPr lang="uk-UA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Інновації та робота з молоддю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Youth &amp; Policy Special Edition: The Next Five Years: Prospects for young people, Youth &amp; Policy No. 114 May 2015,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https://www.youthandpolicy.org/wp-content/uploads/2017/06/jeffs-innovation-and-youth-work.pdf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2f1ba8c488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7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/>
              <a:t>C</a:t>
            </a:r>
            <a:r>
              <a:rPr lang="uk-UA" dirty="0"/>
              <a:t>писок літератури</a:t>
            </a:r>
            <a:br>
              <a:rPr lang="uk-UA" dirty="0"/>
            </a:br>
            <a:endParaRPr dirty="0"/>
          </a:p>
        </p:txBody>
      </p:sp>
      <p:sp>
        <p:nvSpPr>
          <p:cNvPr id="195" name="Google Shape;195;g22f1ba8c488_0_0"/>
          <p:cNvSpPr txBox="1">
            <a:spLocks noGrp="1"/>
          </p:cNvSpPr>
          <p:nvPr>
            <p:ph type="body" idx="1"/>
          </p:nvPr>
        </p:nvSpPr>
        <p:spPr>
          <a:xfrm>
            <a:off x="789877" y="1362808"/>
            <a:ext cx="9259800" cy="3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Grégoire J. (2018). </a:t>
            </a:r>
            <a:r>
              <a:rPr lang="uk-UA" sz="17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Подолання перешкод для творчості в науці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Creativity and innovation: Skills for the 21st Century,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Estudos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Psicologia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(Campinas), 35(3), 229-236.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https://www.scielo.br/j/estpsi/a/vrTxJGjGnYFLqQGcTzFgfcp/?lang=en&amp;format=html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Mahadewi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E.P., </a:t>
            </a: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Septyanto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D., </a:t>
            </a:r>
            <a:r>
              <a:rPr lang="uk-UA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Навчання бути новим поколінням молоді в інноваціях та творчості з підприємництвом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International Journal of Educational Research &amp; Social Sciences, ISSN: 2774-5406, p. 1363-1370.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Papadakis St., (2016) ‘</a:t>
            </a:r>
            <a:r>
              <a:rPr lang="uk-UA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Креативність та інновації в європейській освіті. Десять років 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eTwinning. </a:t>
            </a:r>
            <a:r>
              <a:rPr lang="uk-UA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Минуле, теперішнє і майбутнє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’, Int. J. Technology Enhanced Learning, Vol. 8, Nos. 3/4, pp.279–296,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Solijonovna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Z., </a:t>
            </a:r>
            <a:r>
              <a:rPr lang="uk-UA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Сучасні інформаційні технології – чинник підвищення освіченості, потенціалу та духовності молоді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The American Journal of Social Science and Education Innovations (ISSN – 2689-100x), 2020: 5. 525, p.  554-560, </a:t>
            </a:r>
            <a:r>
              <a:rPr lang="en-US" sz="1700" u="sng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https://pdfs.semanticscholar.org/90f9/5393d9a751f6591b52417d2c105693d56484.pdf</a:t>
            </a:r>
            <a:r>
              <a:rPr lang="en-US" sz="1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"/>
          <p:cNvSpPr txBox="1">
            <a:spLocks noGrp="1"/>
          </p:cNvSpPr>
          <p:nvPr>
            <p:ph type="subTitle" idx="1"/>
          </p:nvPr>
        </p:nvSpPr>
        <p:spPr>
          <a:xfrm>
            <a:off x="2378366" y="1625206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ct val="79999"/>
              <a:buNone/>
            </a:pPr>
            <a:r>
              <a:rPr lang="en-US" b="1" dirty="0"/>
              <a:t>Creative Box: </a:t>
            </a:r>
            <a:r>
              <a:rPr lang="uk-UA" b="1" dirty="0"/>
              <a:t>Просування інноваційних підходів до побудови освітніх форматів у роботі з молоддю</a:t>
            </a:r>
            <a:endParaRPr dirty="0"/>
          </a:p>
        </p:txBody>
      </p:sp>
      <p:pic>
        <p:nvPicPr>
          <p:cNvPr id="201" name="Google Shape;20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lang="uk-UA" sz="60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Дякуємо</a:t>
            </a:r>
            <a:endParaRPr sz="60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4"/>
          <p:cNvSpPr txBox="1"/>
          <p:nvPr/>
        </p:nvSpPr>
        <p:spPr>
          <a:xfrm>
            <a:off x="2661070" y="3344173"/>
            <a:ext cx="5546350" cy="1818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uk-UA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Зв'яжіться з нами </a:t>
            </a:r>
            <a:r>
              <a:rPr lang="en-US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</a:t>
            </a:r>
            <a:endParaRPr dirty="0"/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1" dirty="0" err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Zofia</a:t>
            </a:r>
            <a:r>
              <a:rPr lang="en-US" sz="1600" b="1" dirty="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Zamenhof Foundation</a:t>
            </a:r>
            <a:endParaRPr sz="1600" b="1" i="0" u="none" strike="noStrike" cap="none" dirty="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uk-UA" sz="1600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К</a:t>
            </a:r>
            <a:r>
              <a:rPr lang="uk-UA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онтакт </a:t>
            </a:r>
            <a:r>
              <a:rPr lang="en-US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sz="1600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Zbigniew </a:t>
            </a:r>
            <a:r>
              <a:rPr lang="en-US" sz="1600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Dabrowski</a:t>
            </a:r>
            <a:endParaRPr sz="16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</a:t>
            </a:r>
            <a:r>
              <a:rPr lang="en-US" sz="1600" b="0" i="0" u="none" strike="noStrike" cap="none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zbigniew.dabrowski@zofiazamenhof.pl</a:t>
            </a:r>
            <a:r>
              <a:rPr lang="en-US" sz="16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16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endParaRPr sz="16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lang="en-US" sz="800" b="1" i="0" u="none" strike="noStrike" cap="none" baseline="30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lang="en-US" sz="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sz="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843</Words>
  <Application>Microsoft Macintosh PowerPoint</Application>
  <PresentationFormat>Widescreen</PresentationFormat>
  <Paragraphs>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Noto Sans Symbols</vt:lpstr>
      <vt:lpstr>Trebuchet MS</vt:lpstr>
      <vt:lpstr>Facet</vt:lpstr>
      <vt:lpstr>PowerPoint Presentation</vt:lpstr>
      <vt:lpstr>Що є ідеальним освітнім продуктом для молоді?</vt:lpstr>
      <vt:lpstr>Огляд методики розвитку креативності</vt:lpstr>
      <vt:lpstr>Огляд кращих навчальних методик</vt:lpstr>
      <vt:lpstr>Презентація та обговорення освітніх розробок слухачів курсу</vt:lpstr>
      <vt:lpstr>Результати модуля 2</vt:lpstr>
      <vt:lpstr>Список літератури</vt:lpstr>
      <vt:lpstr>Cписок літератури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Andrianna Emphasyscentre</dc:creator>
  <cp:lastModifiedBy>asajganova@gmail.com</cp:lastModifiedBy>
  <cp:revision>4</cp:revision>
  <dcterms:created xsi:type="dcterms:W3CDTF">2021-10-19T10:03:56Z</dcterms:created>
  <dcterms:modified xsi:type="dcterms:W3CDTF">2023-07-31T21:05:30Z</dcterms:modified>
</cp:coreProperties>
</file>