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7" roundtripDataSignature="AMtx7mgZYcDDddT+1b4Fi2m473staQ+Cj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7ADC2B2-FF0F-4662-A592-14A2ACD50D0A}">
  <a:tblStyle styleId="{97ADC2B2-FF0F-4662-A592-14A2ACD50D0A}" styleName="Table_0">
    <a:wholeTbl>
      <a:tcTxStyle b="off" i="off">
        <a:font>
          <a:latin typeface="Trebuchet MS"/>
          <a:ea typeface="Trebuchet MS"/>
          <a:cs typeface="Trebuchet MS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9F6FC"/>
          </a:solidFill>
        </a:fill>
      </a:tcStyle>
    </a:wholeTbl>
    <a:band1H>
      <a:tcTxStyle/>
      <a:tcStyle>
        <a:fill>
          <a:solidFill>
            <a:srgbClr val="D1ECF9"/>
          </a:solidFill>
        </a:fill>
      </a:tcStyle>
    </a:band1H>
    <a:band2H>
      <a:tcTxStyle/>
    </a:band2H>
    <a:band1V>
      <a:tcTxStyle/>
      <a:tcStyle>
        <a:fill>
          <a:solidFill>
            <a:srgbClr val="D1ECF9"/>
          </a:solidFill>
        </a:fill>
      </a:tcStyle>
    </a:band1V>
    <a:band2V>
      <a:tcTxStyle/>
    </a:band2V>
    <a:la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customschemas.google.com/relationships/presentationmetadata" Target="meta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" name="Google Shape;289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oogle Shape;23;p1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24" name="Google Shape;24;p13"/>
            <p:cNvSpPr/>
            <p:nvPr/>
          </p:nvSpPr>
          <p:spPr>
            <a:xfrm>
              <a:off x="0" y="-7862"/>
              <a:ext cx="863600" cy="5698067"/>
            </a:xfrm>
            <a:custGeom>
              <a:rect b="b" l="l" r="r" t="t"/>
              <a:pathLst>
                <a:path extrusionOk="0" h="5698067" w="863600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69803"/>
              </a:schemeClr>
            </a:solidFill>
            <a:ln>
              <a:noFill/>
            </a:ln>
          </p:spPr>
        </p:sp>
        <p:cxnSp>
          <p:nvCxnSpPr>
            <p:cNvPr id="25" name="Google Shape;25;p13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6980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6" name="Google Shape;26;p13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6980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27" name="Google Shape;27;p13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5686"/>
              </a:schemeClr>
            </a:solidFill>
            <a:ln>
              <a:noFill/>
            </a:ln>
          </p:spPr>
        </p:sp>
        <p:sp>
          <p:nvSpPr>
            <p:cNvPr id="28" name="Google Shape;28;p13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29" name="Google Shape;29;p1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13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6B0E3">
                <a:alpha val="49803"/>
              </a:srgbClr>
            </a:solidFill>
            <a:ln>
              <a:noFill/>
            </a:ln>
          </p:spPr>
        </p:sp>
        <p:sp>
          <p:nvSpPr>
            <p:cNvPr id="31" name="Google Shape;31;p13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69803"/>
              </a:schemeClr>
            </a:solidFill>
            <a:ln>
              <a:noFill/>
            </a:ln>
          </p:spPr>
        </p:sp>
        <p:sp>
          <p:nvSpPr>
            <p:cNvPr id="32" name="Google Shape;32;p13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26292">
                <a:alpha val="80000"/>
              </a:srgbClr>
            </a:solidFill>
            <a:ln>
              <a:noFill/>
            </a:ln>
          </p:spPr>
        </p:sp>
        <p:sp>
          <p:nvSpPr>
            <p:cNvPr id="33" name="Google Shape;33;p13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13"/>
          <p:cNvSpPr txBox="1"/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  <a:defRPr sz="5400"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" type="subTitle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r">
              <a:spcBef>
                <a:spcPts val="1000"/>
              </a:spcBef>
              <a:spcAft>
                <a:spcPts val="0"/>
              </a:spcAft>
              <a:buSzPts val="1440"/>
              <a:buNone/>
              <a:defRPr>
                <a:solidFill>
                  <a:srgbClr val="7F7F7F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28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6" name="Google Shape;36;p13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3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aption">
  <p:cSld name="Title and Caption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2"/>
          <p:cNvSpPr txBox="1"/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22"/>
          <p:cNvSpPr txBox="1"/>
          <p:nvPr>
            <p:ph idx="1" type="body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93" name="Google Shape;93;p22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2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22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with Caption">
  <p:cSld name="Quote with Caption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3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3"/>
          <p:cNvSpPr txBox="1"/>
          <p:nvPr>
            <p:ph idx="1" type="body"/>
          </p:nvPr>
        </p:nvSpPr>
        <p:spPr>
          <a:xfrm>
            <a:off x="1366139" y="3632200"/>
            <a:ext cx="7224524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 sz="16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99" name="Google Shape;99;p23"/>
          <p:cNvSpPr txBox="1"/>
          <p:nvPr>
            <p:ph idx="2" type="body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0" name="Google Shape;100;p23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3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23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3" name="Google Shape;103;p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04" name="Google Shape;104;p23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me Card">
  <p:cSld name="Name Card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4"/>
          <p:cNvSpPr txBox="1"/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4"/>
          <p:cNvSpPr txBox="1"/>
          <p:nvPr>
            <p:ph idx="1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8" name="Google Shape;108;p24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4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4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Name Card">
  <p:cSld name="Quote Name Card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5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5"/>
          <p:cNvSpPr txBox="1"/>
          <p:nvPr>
            <p:ph idx="1" type="body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14" name="Google Shape;114;p25"/>
          <p:cNvSpPr txBox="1"/>
          <p:nvPr>
            <p:ph idx="2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5" name="Google Shape;115;p25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25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5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8" name="Google Shape;118;p25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19" name="Google Shape;119;p25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rue or False">
  <p:cSld name="True or False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6"/>
          <p:cNvSpPr txBox="1"/>
          <p:nvPr>
            <p:ph type="title"/>
          </p:nvPr>
        </p:nvSpPr>
        <p:spPr>
          <a:xfrm>
            <a:off x="685799" y="609600"/>
            <a:ext cx="8588203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26"/>
          <p:cNvSpPr txBox="1"/>
          <p:nvPr>
            <p:ph idx="1" type="body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23" name="Google Shape;123;p26"/>
          <p:cNvSpPr txBox="1"/>
          <p:nvPr>
            <p:ph idx="2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24" name="Google Shape;124;p26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6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6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7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27"/>
          <p:cNvSpPr txBox="1"/>
          <p:nvPr>
            <p:ph idx="1" type="body"/>
          </p:nvPr>
        </p:nvSpPr>
        <p:spPr>
          <a:xfrm rot="5400000">
            <a:off x="3035281" y="-197358"/>
            <a:ext cx="3880773" cy="85966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30" name="Google Shape;130;p27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7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27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8"/>
          <p:cNvSpPr txBox="1"/>
          <p:nvPr>
            <p:ph type="title"/>
          </p:nvPr>
        </p:nvSpPr>
        <p:spPr>
          <a:xfrm rot="5400000">
            <a:off x="5994319" y="2582953"/>
            <a:ext cx="5251451" cy="13047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28"/>
          <p:cNvSpPr txBox="1"/>
          <p:nvPr>
            <p:ph idx="1" type="body"/>
          </p:nvPr>
        </p:nvSpPr>
        <p:spPr>
          <a:xfrm rot="5400000">
            <a:off x="1581685" y="-294750"/>
            <a:ext cx="5251450" cy="706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36" name="Google Shape;136;p28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28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28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4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4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4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5"/>
          <p:cNvSpPr txBox="1"/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Trebuchet MS"/>
              <a:buNone/>
              <a:defRPr b="0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" type="body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8" name="Google Shape;48;p15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5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5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6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6"/>
          <p:cNvSpPr txBox="1"/>
          <p:nvPr>
            <p:ph idx="1" type="body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54" name="Google Shape;54;p16"/>
          <p:cNvSpPr txBox="1"/>
          <p:nvPr>
            <p:ph idx="2" type="body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55" name="Google Shape;55;p16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6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7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" type="body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61" name="Google Shape;61;p17"/>
          <p:cNvSpPr txBox="1"/>
          <p:nvPr>
            <p:ph idx="2" type="body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62" name="Google Shape;62;p17"/>
          <p:cNvSpPr txBox="1"/>
          <p:nvPr>
            <p:ph idx="3" type="body"/>
          </p:nvPr>
        </p:nvSpPr>
        <p:spPr>
          <a:xfrm>
            <a:off x="5088383" y="2160983"/>
            <a:ext cx="418561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63" name="Google Shape;63;p17"/>
          <p:cNvSpPr txBox="1"/>
          <p:nvPr>
            <p:ph idx="4" type="body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64" name="Google Shape;64;p17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7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8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8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9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9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0"/>
          <p:cNvSpPr txBox="1"/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rebuchet MS"/>
              <a:buNone/>
              <a:defRPr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0"/>
          <p:cNvSpPr txBox="1"/>
          <p:nvPr>
            <p:ph idx="1" type="body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79" name="Google Shape;79;p20"/>
          <p:cNvSpPr txBox="1"/>
          <p:nvPr>
            <p:ph idx="2" type="body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9pPr>
          </a:lstStyle>
          <a:p/>
        </p:txBody>
      </p:sp>
      <p:sp>
        <p:nvSpPr>
          <p:cNvPr id="80" name="Google Shape;80;p20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0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0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1"/>
          <p:cNvSpPr txBox="1"/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rebuchet MS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1"/>
          <p:cNvSpPr/>
          <p:nvPr>
            <p:ph idx="2" type="pic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  <a:noFill/>
          <a:ln>
            <a:noFill/>
          </a:ln>
        </p:spPr>
      </p:sp>
      <p:sp>
        <p:nvSpPr>
          <p:cNvPr id="86" name="Google Shape;86;p21"/>
          <p:cNvSpPr txBox="1"/>
          <p:nvPr>
            <p:ph idx="1" type="body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87" name="Google Shape;87;p21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1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9" name="Google Shape;89;p21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2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" name="Google Shape;7;p12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6980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" name="Google Shape;8;p12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69803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9" name="Google Shape;9;p12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5686"/>
              </a:schemeClr>
            </a:solidFill>
            <a:ln>
              <a:noFill/>
            </a:ln>
          </p:spPr>
        </p:sp>
        <p:sp>
          <p:nvSpPr>
            <p:cNvPr id="10" name="Google Shape;10;p12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1" name="Google Shape;11;p1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12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6B0E3">
                <a:alpha val="49803"/>
              </a:srgbClr>
            </a:solidFill>
            <a:ln>
              <a:noFill/>
            </a:ln>
          </p:spPr>
        </p:sp>
        <p:sp>
          <p:nvSpPr>
            <p:cNvPr id="13" name="Google Shape;13;p12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69803"/>
              </a:schemeClr>
            </a:solidFill>
            <a:ln>
              <a:noFill/>
            </a:ln>
          </p:spPr>
        </p:sp>
        <p:sp>
          <p:nvSpPr>
            <p:cNvPr id="14" name="Google Shape;14;p12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26292">
                <a:alpha val="80000"/>
              </a:srgbClr>
            </a:solidFill>
            <a:ln>
              <a:noFill/>
            </a:ln>
          </p:spPr>
        </p:sp>
        <p:sp>
          <p:nvSpPr>
            <p:cNvPr id="15" name="Google Shape;15;p12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12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fmla="val 0" name="adj"/>
              </a:avLst>
            </a:prstGeom>
            <a:solidFill>
              <a:schemeClr val="accent1">
                <a:alpha val="69803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7" name="Google Shape;17;p12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b="0" i="0" sz="36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8" name="Google Shape;18;p12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b="0" i="0" sz="18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309880" lvl="1" marL="914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99719" lvl="2" marL="1371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89560" lvl="3" marL="1828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89560" lvl="4" marL="22860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89560" lvl="5" marL="2743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89560" lvl="6" marL="3200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89559" lvl="7" marL="3657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89559" lvl="8" marL="4114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9" name="Google Shape;19;p12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0" name="Google Shape;20;p12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1" name="Google Shape;21;p12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Relationship Id="rId4" Type="http://schemas.openxmlformats.org/officeDocument/2006/relationships/image" Target="../media/image9.png"/><Relationship Id="rId5" Type="http://schemas.openxmlformats.org/officeDocument/2006/relationships/image" Target="../media/image3.jpg"/><Relationship Id="rId6" Type="http://schemas.openxmlformats.org/officeDocument/2006/relationships/image" Target="../media/image5.jpg"/><Relationship Id="rId7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png"/><Relationship Id="rId4" Type="http://schemas.openxmlformats.org/officeDocument/2006/relationships/hyperlink" Target="mailto:velta.lubkina@rta.lv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"/>
          <p:cNvSpPr txBox="1"/>
          <p:nvPr>
            <p:ph idx="1" type="subTitle"/>
          </p:nvPr>
        </p:nvSpPr>
        <p:spPr>
          <a:xfrm>
            <a:off x="1365352" y="1088700"/>
            <a:ext cx="7766936" cy="4533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b="1" lang="en-US" sz="2400"/>
              <a:t>Δημιουργικό κουτί: Προώθηση καινοτόμων προσεγγίσεων για την οικοδόμηση εκπαιδευτικών μορφών στην εργασία με νέους</a:t>
            </a:r>
            <a:endParaRPr sz="2400"/>
          </a:p>
        </p:txBody>
      </p:sp>
      <p:pic>
        <p:nvPicPr>
          <p:cNvPr id="144" name="Google Shape;14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870807" y="6145929"/>
            <a:ext cx="2026028" cy="412132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1"/>
          <p:cNvSpPr txBox="1"/>
          <p:nvPr/>
        </p:nvSpPr>
        <p:spPr>
          <a:xfrm>
            <a:off x="2378366" y="4687512"/>
            <a:ext cx="658107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Το έργο αυτό χρηματοδοτήθηκε με την υποστήριξη της Ευρωπαϊκής Επιτροπής.</a:t>
            </a:r>
            <a:br>
              <a:rPr b="0" i="0" lang="en-US" sz="8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b="1" i="0" lang="en-US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Έργο N</a:t>
            </a:r>
            <a:r>
              <a:rPr b="1" baseline="30000" i="0" lang="en-US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o</a:t>
            </a:r>
            <a:r>
              <a:rPr b="1" i="0" lang="en-US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: 2021-1-PL01-KA220-YOU-000028673</a:t>
            </a:r>
            <a:br>
              <a:rPr b="0" i="0" lang="en-US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b="1" i="0" lang="en-US" sz="8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Η παρούσα ανακοίνωση αντανακλά τις απόψεις μόνο του συγγραφέα και η Επιτροπή δεν ευθύνεται για οποιαδήποτε χρήση των πληροφοριών που περιέχονται σε αυτήν.</a:t>
            </a:r>
            <a:endParaRPr b="0" i="0" sz="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46" name="Google Shape;146;p1"/>
          <p:cNvSpPr txBox="1"/>
          <p:nvPr/>
        </p:nvSpPr>
        <p:spPr>
          <a:xfrm>
            <a:off x="1408519" y="2539416"/>
            <a:ext cx="7766936" cy="4533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</a:pPr>
            <a:r>
              <a:rPr b="0" i="0" lang="en-US" sz="18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ΘΕΩΡ</a:t>
            </a:r>
            <a:r>
              <a:rPr lang="en-US" sz="18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I</a:t>
            </a:r>
            <a:r>
              <a:rPr b="0" i="0" lang="en-US" sz="18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Α ΤΗΣ ΔΗΜΙΟΥΡΓΙΚ</a:t>
            </a:r>
            <a:r>
              <a:rPr lang="en-US" sz="18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O</a:t>
            </a:r>
            <a:r>
              <a:rPr b="0" i="0" lang="en-US" sz="18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ΤΗΤΑΣ ΓΙΑ ΤΗΝ ΕΚΠΑ</a:t>
            </a:r>
            <a:r>
              <a:rPr lang="en-US" sz="18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I</a:t>
            </a:r>
            <a:r>
              <a:rPr b="0" i="0" lang="en-US" sz="18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ΔΕΥΣΗ ΤΩΝ Ν</a:t>
            </a:r>
            <a:r>
              <a:rPr lang="en-US" sz="18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E</a:t>
            </a:r>
            <a:r>
              <a:rPr b="0" i="0" lang="en-US" sz="18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ΩΝ</a:t>
            </a:r>
            <a:endParaRPr/>
          </a:p>
        </p:txBody>
      </p:sp>
      <p:sp>
        <p:nvSpPr>
          <p:cNvPr id="147" name="Google Shape;147;p1"/>
          <p:cNvSpPr txBox="1"/>
          <p:nvPr/>
        </p:nvSpPr>
        <p:spPr>
          <a:xfrm>
            <a:off x="1915456" y="3826975"/>
            <a:ext cx="3550363" cy="4533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None/>
            </a:pPr>
            <a:r>
              <a:rPr b="0" i="0" lang="en-US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Αναπτύχθηκε από: Κέντρο Εκπαίδευσης "Κοινωνικοποίηση"           </a:t>
            </a:r>
            <a:endParaRPr b="0" i="0" sz="1600" u="none" cap="none" strike="noStrik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grpSp>
        <p:nvGrpSpPr>
          <p:cNvPr id="148" name="Google Shape;148;p1"/>
          <p:cNvGrpSpPr/>
          <p:nvPr/>
        </p:nvGrpSpPr>
        <p:grpSpPr>
          <a:xfrm>
            <a:off x="888274" y="5452591"/>
            <a:ext cx="6293576" cy="1181100"/>
            <a:chOff x="0" y="0"/>
            <a:chExt cx="5463540" cy="1181100"/>
          </a:xfrm>
        </p:grpSpPr>
        <p:pic>
          <p:nvPicPr>
            <p:cNvPr id="149" name="Google Shape;149;p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0" y="0"/>
              <a:ext cx="1181100" cy="11811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0" name="Google Shape;150;p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1630680" y="182880"/>
              <a:ext cx="746125" cy="9448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1" name="Google Shape;151;p1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2857500" y="182880"/>
              <a:ext cx="1203960" cy="92011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2" name="Google Shape;152;p1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4564380" y="228600"/>
              <a:ext cx="899160" cy="89916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53" name="Google Shape;153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465819" y="3423954"/>
            <a:ext cx="1360536" cy="118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0"/>
          <p:cNvSpPr txBox="1"/>
          <p:nvPr>
            <p:ph type="title"/>
          </p:nvPr>
        </p:nvSpPr>
        <p:spPr>
          <a:xfrm>
            <a:off x="747002" y="1724297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rebuchet MS"/>
              <a:buNone/>
            </a:pPr>
            <a:r>
              <a:rPr lang="en-US"/>
              <a:t>Ορισμός της δημιουργικότητας: </a:t>
            </a:r>
            <a:br>
              <a:rPr lang="en-US"/>
            </a:br>
            <a:br>
              <a:rPr lang="en-US"/>
            </a:br>
            <a:r>
              <a:rPr lang="en-US"/>
              <a:t>η ικανότητα να δημιουργείς μοναδικές ιδέες που μπορούν να βοηθήσουν στην επίλυση προβλημάτων, να δημιουργήσουν αποτελεσματικές αλληλεπιδράσεις ή απλώς να διασκεδάσουν.</a:t>
            </a:r>
            <a:br>
              <a:rPr lang="en-US"/>
            </a:b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11"/>
          <p:cNvSpPr txBox="1"/>
          <p:nvPr>
            <p:ph idx="1" type="subTitle"/>
          </p:nvPr>
        </p:nvSpPr>
        <p:spPr>
          <a:xfrm>
            <a:off x="2378366" y="1306797"/>
            <a:ext cx="5829054" cy="4533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ct val="79999"/>
              <a:buNone/>
            </a:pPr>
            <a:r>
              <a:rPr b="1" lang="en-US"/>
              <a:t>Δημιουργικό κουτί: Προώθηση των καινοτόμων προσεγγίσεων για την οικοδόμηση εκπαιδευτικών μορφών στην εργασία με νέους</a:t>
            </a:r>
            <a:endParaRPr/>
          </a:p>
        </p:txBody>
      </p:sp>
      <p:pic>
        <p:nvPicPr>
          <p:cNvPr id="304" name="Google Shape;304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5508" y="5874924"/>
            <a:ext cx="1627464" cy="331057"/>
          </a:xfrm>
          <a:prstGeom prst="rect">
            <a:avLst/>
          </a:prstGeom>
          <a:noFill/>
          <a:ln>
            <a:noFill/>
          </a:ln>
        </p:spPr>
      </p:pic>
      <p:sp>
        <p:nvSpPr>
          <p:cNvPr id="305" name="Google Shape;305;p11"/>
          <p:cNvSpPr txBox="1"/>
          <p:nvPr/>
        </p:nvSpPr>
        <p:spPr>
          <a:xfrm>
            <a:off x="1550777" y="2126357"/>
            <a:ext cx="7766936" cy="9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Noto Sans Symbols"/>
              <a:buNone/>
            </a:pPr>
            <a:r>
              <a:rPr b="0" i="0" lang="en-US" sz="6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Σας ευχαρισ</a:t>
            </a:r>
            <a:r>
              <a:rPr lang="en-US" sz="6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τούμε</a:t>
            </a:r>
            <a:endParaRPr b="0" i="0" sz="60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06" name="Google Shape;306;p11"/>
          <p:cNvSpPr txBox="1"/>
          <p:nvPr/>
        </p:nvSpPr>
        <p:spPr>
          <a:xfrm>
            <a:off x="2661070" y="3344173"/>
            <a:ext cx="5546350" cy="20377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None/>
            </a:pPr>
            <a:r>
              <a:rPr b="0" i="0" lang="en-US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Επικοινωνήστε μαζί μας:</a:t>
            </a:r>
            <a:endParaRPr b="0" i="0" sz="1600" u="none" cap="none" strike="noStrik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None/>
            </a:pPr>
            <a:r>
              <a:rPr b="1" i="0" lang="en-US" sz="16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Κέντρο Εκπαίδευσης "Κοινωνικοποίηση", Rezekne, Λετονία</a:t>
            </a:r>
            <a:endParaRPr b="1" i="0" sz="1600" u="none" cap="none" strike="noStrike">
              <a:solidFill>
                <a:srgbClr val="595959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None/>
            </a:pPr>
            <a:r>
              <a:rPr b="0" i="0" lang="en-US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Επικοινωνία: Δανιλανέ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None/>
            </a:pPr>
            <a:r>
              <a:rPr b="0" i="0" lang="en-US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	      Velta Lubkina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None/>
            </a:pPr>
            <a:r>
              <a:rPr b="0" i="0" lang="en-US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	      Inna Seļgicka</a:t>
            </a:r>
            <a:endParaRPr b="0" i="0" sz="1600" u="none" cap="none" strike="noStrik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None/>
            </a:pPr>
            <a:r>
              <a:rPr b="0" i="0" lang="en-US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Ηλεκτρονικό ταχυδρομείο: liga.danilane@rta.lv 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None/>
            </a:pPr>
            <a:r>
              <a:rPr b="0" i="0" lang="en-US" sz="1600" u="sng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	  velta.lubkina@rta.lv </a:t>
            </a:r>
            <a:endParaRPr b="0" i="0" sz="1600" u="none" cap="none" strike="noStrik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07" name="Google Shape;307;p11"/>
          <p:cNvSpPr txBox="1"/>
          <p:nvPr/>
        </p:nvSpPr>
        <p:spPr>
          <a:xfrm>
            <a:off x="2378366" y="5748066"/>
            <a:ext cx="658107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Το έργο αυτό χρηματοδοτήθηκε με την υποστήριξη της Ευρωπαϊκής Επιτροπής.</a:t>
            </a:r>
            <a:br>
              <a:rPr b="0" i="0" lang="en-US" sz="8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b="1" i="0" lang="en-US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Έργο N</a:t>
            </a:r>
            <a:r>
              <a:rPr b="1" baseline="30000" i="0" lang="en-US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o</a:t>
            </a:r>
            <a:r>
              <a:rPr b="1" i="0" lang="en-US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: 2021-1-PL01-KA220-YOU-000028673</a:t>
            </a:r>
            <a:br>
              <a:rPr b="0" i="0" lang="en-US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b="1" i="0" lang="en-US" sz="8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Η παρούσα ανακοίνωση αντανακλά τις απόψεις μόνο του συγγραφέα και η Επιτροπή δεν ευθύνεται για οποιαδήποτε χρήση των πληροφοριών που περιέχονται σε αυτήν.</a:t>
            </a:r>
            <a:endParaRPr b="0" i="0" sz="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Προσεγγίσεις για την κατανόηση της έννοιας της δημιουργικότητας</a:t>
            </a:r>
            <a:endParaRPr/>
          </a:p>
        </p:txBody>
      </p:sp>
      <p:grpSp>
        <p:nvGrpSpPr>
          <p:cNvPr id="159" name="Google Shape;159;p2"/>
          <p:cNvGrpSpPr/>
          <p:nvPr/>
        </p:nvGrpSpPr>
        <p:grpSpPr>
          <a:xfrm>
            <a:off x="1773811" y="2082868"/>
            <a:ext cx="6663177" cy="4124823"/>
            <a:chOff x="219331" y="68"/>
            <a:chExt cx="6663177" cy="4124823"/>
          </a:xfrm>
        </p:grpSpPr>
        <p:sp>
          <p:nvSpPr>
            <p:cNvPr id="160" name="Google Shape;160;p2"/>
            <p:cNvSpPr/>
            <p:nvPr/>
          </p:nvSpPr>
          <p:spPr>
            <a:xfrm>
              <a:off x="219331" y="68"/>
              <a:ext cx="3172941" cy="1903764"/>
            </a:xfrm>
            <a:prstGeom prst="rect">
              <a:avLst/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1" name="Google Shape;161;p2"/>
            <p:cNvSpPr txBox="1"/>
            <p:nvPr/>
          </p:nvSpPr>
          <p:spPr>
            <a:xfrm>
              <a:off x="219331" y="68"/>
              <a:ext cx="3172941" cy="19037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82875" lIns="182875" spcFirstLastPara="1" rIns="182875" wrap="square" tIns="1828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8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προϊόν</a:t>
              </a:r>
              <a:endParaRPr b="0" i="0" sz="4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62" name="Google Shape;162;p2"/>
            <p:cNvSpPr/>
            <p:nvPr/>
          </p:nvSpPr>
          <p:spPr>
            <a:xfrm>
              <a:off x="3709567" y="68"/>
              <a:ext cx="3172941" cy="1903764"/>
            </a:xfrm>
            <a:prstGeom prst="rect">
              <a:avLst/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Google Shape;163;p2"/>
            <p:cNvSpPr txBox="1"/>
            <p:nvPr/>
          </p:nvSpPr>
          <p:spPr>
            <a:xfrm>
              <a:off x="3709567" y="68"/>
              <a:ext cx="3172941" cy="19037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82875" lIns="182875" spcFirstLastPara="1" rIns="182875" wrap="square" tIns="1828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5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διαδικασία</a:t>
              </a:r>
              <a:endParaRPr b="0" i="0" sz="45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64" name="Google Shape;164;p2"/>
            <p:cNvSpPr/>
            <p:nvPr/>
          </p:nvSpPr>
          <p:spPr>
            <a:xfrm>
              <a:off x="219331" y="2221127"/>
              <a:ext cx="3172941" cy="1903764"/>
            </a:xfrm>
            <a:prstGeom prst="rect">
              <a:avLst/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5" name="Google Shape;165;p2"/>
            <p:cNvSpPr txBox="1"/>
            <p:nvPr/>
          </p:nvSpPr>
          <p:spPr>
            <a:xfrm>
              <a:off x="219331" y="2221127"/>
              <a:ext cx="3172941" cy="19037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82875" lIns="182875" spcFirstLastPara="1" rIns="182875" wrap="square" tIns="1828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1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προσωπικά χαρακτηριστικά</a:t>
              </a:r>
              <a:endParaRPr b="0" i="0" sz="41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66" name="Google Shape;166;p2"/>
            <p:cNvSpPr/>
            <p:nvPr/>
          </p:nvSpPr>
          <p:spPr>
            <a:xfrm>
              <a:off x="3709567" y="2221127"/>
              <a:ext cx="3172941" cy="1903764"/>
            </a:xfrm>
            <a:prstGeom prst="rect">
              <a:avLst/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7" name="Google Shape;167;p2"/>
            <p:cNvSpPr txBox="1"/>
            <p:nvPr/>
          </p:nvSpPr>
          <p:spPr>
            <a:xfrm>
              <a:off x="3709567" y="2221127"/>
              <a:ext cx="3172941" cy="19037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82875" lIns="182875" spcFirstLastPara="1" rIns="182875" wrap="square" tIns="1828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1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εξωτερικοί παράγοντες</a:t>
              </a:r>
              <a:endParaRPr b="0" i="0" sz="41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b="1" lang="en-US"/>
              <a:t>Η έννοια της δημιουργικότητας </a:t>
            </a:r>
            <a:br>
              <a:rPr lang="en-US"/>
            </a:br>
            <a:endParaRPr/>
          </a:p>
        </p:txBody>
      </p:sp>
      <p:grpSp>
        <p:nvGrpSpPr>
          <p:cNvPr id="173" name="Google Shape;173;p3"/>
          <p:cNvGrpSpPr/>
          <p:nvPr/>
        </p:nvGrpSpPr>
        <p:grpSpPr>
          <a:xfrm>
            <a:off x="683579" y="1507445"/>
            <a:ext cx="8584462" cy="3508118"/>
            <a:chOff x="5889" y="0"/>
            <a:chExt cx="8584462" cy="3508118"/>
          </a:xfrm>
        </p:grpSpPr>
        <p:sp>
          <p:nvSpPr>
            <p:cNvPr id="174" name="Google Shape;174;p3"/>
            <p:cNvSpPr/>
            <p:nvPr/>
          </p:nvSpPr>
          <p:spPr>
            <a:xfrm>
              <a:off x="265198" y="831550"/>
              <a:ext cx="3934500" cy="462900"/>
            </a:xfrm>
            <a:prstGeom prst="rect">
              <a:avLst/>
            </a:prstGeom>
            <a:solidFill>
              <a:srgbClr val="5ECBEE"/>
            </a:solidFill>
            <a:ln cap="rnd" cmpd="sng" w="1905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3"/>
            <p:cNvSpPr/>
            <p:nvPr/>
          </p:nvSpPr>
          <p:spPr>
            <a:xfrm>
              <a:off x="265198" y="1005394"/>
              <a:ext cx="288900" cy="288900"/>
            </a:xfrm>
            <a:prstGeom prst="rect">
              <a:avLst/>
            </a:prstGeom>
            <a:solidFill>
              <a:schemeClr val="lt1">
                <a:alpha val="89800"/>
              </a:schemeClr>
            </a:solidFill>
            <a:ln cap="rnd" cmpd="sng" w="1905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3"/>
            <p:cNvSpPr/>
            <p:nvPr/>
          </p:nvSpPr>
          <p:spPr>
            <a:xfrm flipH="1">
              <a:off x="5899" y="0"/>
              <a:ext cx="4453200" cy="831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3"/>
            <p:cNvSpPr txBox="1"/>
            <p:nvPr/>
          </p:nvSpPr>
          <p:spPr>
            <a:xfrm>
              <a:off x="5889" y="0"/>
              <a:ext cx="4453200" cy="831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38100" spcFirstLastPara="1" rIns="381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Πρώτη διάσταση</a:t>
              </a:r>
              <a:endPara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78" name="Google Shape;178;p3"/>
            <p:cNvSpPr/>
            <p:nvPr/>
          </p:nvSpPr>
          <p:spPr>
            <a:xfrm>
              <a:off x="5889" y="1679159"/>
              <a:ext cx="288900" cy="288900"/>
            </a:xfrm>
            <a:prstGeom prst="rect">
              <a:avLst/>
            </a:prstGeom>
            <a:solidFill>
              <a:schemeClr val="lt1"/>
            </a:solidFill>
            <a:ln cap="rnd" cmpd="sng" w="1905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9" name="Google Shape;179;p3"/>
            <p:cNvSpPr/>
            <p:nvPr/>
          </p:nvSpPr>
          <p:spPr>
            <a:xfrm>
              <a:off x="281311" y="1486802"/>
              <a:ext cx="3659100" cy="673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0" name="Google Shape;180;p3"/>
            <p:cNvSpPr txBox="1"/>
            <p:nvPr/>
          </p:nvSpPr>
          <p:spPr>
            <a:xfrm>
              <a:off x="281311" y="1486802"/>
              <a:ext cx="3659100" cy="673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8000" lIns="128000" spcFirstLastPara="1" rIns="128000" wrap="square" tIns="1280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καθημερινό φαινό</a:t>
              </a:r>
              <a:endParaRPr/>
            </a:p>
          </p:txBody>
        </p:sp>
        <p:sp>
          <p:nvSpPr>
            <p:cNvPr id="181" name="Google Shape;181;p3"/>
            <p:cNvSpPr/>
            <p:nvPr/>
          </p:nvSpPr>
          <p:spPr>
            <a:xfrm>
              <a:off x="5889" y="2352918"/>
              <a:ext cx="288900" cy="288900"/>
            </a:xfrm>
            <a:prstGeom prst="rect">
              <a:avLst/>
            </a:prstGeom>
            <a:solidFill>
              <a:schemeClr val="lt1"/>
            </a:solidFill>
            <a:ln cap="rnd" cmpd="sng" w="1905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2" name="Google Shape;182;p3"/>
            <p:cNvSpPr/>
            <p:nvPr/>
          </p:nvSpPr>
          <p:spPr>
            <a:xfrm>
              <a:off x="281311" y="2160560"/>
              <a:ext cx="3659100" cy="673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3"/>
            <p:cNvSpPr txBox="1"/>
            <p:nvPr/>
          </p:nvSpPr>
          <p:spPr>
            <a:xfrm>
              <a:off x="281311" y="2160560"/>
              <a:ext cx="3659100" cy="673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8000" lIns="128000" spcFirstLastPara="1" rIns="128000" wrap="square" tIns="1280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όλοι μπορούν να είναι δημιουργικοί</a:t>
              </a:r>
              <a:endParaRPr/>
            </a:p>
          </p:txBody>
        </p:sp>
        <p:sp>
          <p:nvSpPr>
            <p:cNvPr id="184" name="Google Shape;184;p3"/>
            <p:cNvSpPr/>
            <p:nvPr/>
          </p:nvSpPr>
          <p:spPr>
            <a:xfrm>
              <a:off x="5889" y="3026676"/>
              <a:ext cx="288900" cy="288900"/>
            </a:xfrm>
            <a:prstGeom prst="rect">
              <a:avLst/>
            </a:prstGeom>
            <a:solidFill>
              <a:schemeClr val="lt1"/>
            </a:solidFill>
            <a:ln cap="rnd" cmpd="sng" w="1905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3"/>
            <p:cNvSpPr/>
            <p:nvPr/>
          </p:nvSpPr>
          <p:spPr>
            <a:xfrm>
              <a:off x="281311" y="2834318"/>
              <a:ext cx="3659100" cy="673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6" name="Google Shape;186;p3"/>
            <p:cNvSpPr txBox="1"/>
            <p:nvPr/>
          </p:nvSpPr>
          <p:spPr>
            <a:xfrm>
              <a:off x="281311" y="2834318"/>
              <a:ext cx="3659100" cy="673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8000" lIns="128000" spcFirstLastPara="1" rIns="128000" wrap="square" tIns="1280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ο καθένας πρέπει να συμμετέχει στις δημιουργικές διαδικασίες</a:t>
              </a:r>
              <a:endParaRPr/>
            </a:p>
          </p:txBody>
        </p:sp>
        <p:sp>
          <p:nvSpPr>
            <p:cNvPr id="187" name="Google Shape;187;p3"/>
            <p:cNvSpPr/>
            <p:nvPr/>
          </p:nvSpPr>
          <p:spPr>
            <a:xfrm>
              <a:off x="4655830" y="831550"/>
              <a:ext cx="3934500" cy="462900"/>
            </a:xfrm>
            <a:prstGeom prst="rect">
              <a:avLst/>
            </a:prstGeom>
            <a:solidFill>
              <a:srgbClr val="5ECBEE"/>
            </a:solidFill>
            <a:ln cap="rnd" cmpd="sng" w="1905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8" name="Google Shape;188;p3"/>
            <p:cNvSpPr/>
            <p:nvPr/>
          </p:nvSpPr>
          <p:spPr>
            <a:xfrm>
              <a:off x="4655830" y="1005394"/>
              <a:ext cx="288900" cy="288900"/>
            </a:xfrm>
            <a:prstGeom prst="rect">
              <a:avLst/>
            </a:prstGeom>
            <a:solidFill>
              <a:schemeClr val="lt1">
                <a:alpha val="89800"/>
              </a:schemeClr>
            </a:solidFill>
            <a:ln cap="rnd" cmpd="sng" w="1905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9" name="Google Shape;189;p3"/>
            <p:cNvSpPr/>
            <p:nvPr/>
          </p:nvSpPr>
          <p:spPr>
            <a:xfrm>
              <a:off x="4655830" y="0"/>
              <a:ext cx="3934500" cy="831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0" name="Google Shape;190;p3"/>
            <p:cNvSpPr txBox="1"/>
            <p:nvPr/>
          </p:nvSpPr>
          <p:spPr>
            <a:xfrm>
              <a:off x="4655830" y="0"/>
              <a:ext cx="3934500" cy="831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38100" spcFirstLastPara="1" rIns="381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Δεύτερη διάσταση</a:t>
              </a:r>
              <a:endPara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1" name="Google Shape;191;p3"/>
            <p:cNvSpPr/>
            <p:nvPr/>
          </p:nvSpPr>
          <p:spPr>
            <a:xfrm>
              <a:off x="4655830" y="1679159"/>
              <a:ext cx="288900" cy="288900"/>
            </a:xfrm>
            <a:prstGeom prst="rect">
              <a:avLst/>
            </a:prstGeom>
            <a:solidFill>
              <a:schemeClr val="lt1"/>
            </a:solidFill>
            <a:ln cap="rnd" cmpd="sng" w="1905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2" name="Google Shape;192;p3"/>
            <p:cNvSpPr/>
            <p:nvPr/>
          </p:nvSpPr>
          <p:spPr>
            <a:xfrm>
              <a:off x="4931251" y="1486802"/>
              <a:ext cx="3659100" cy="673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3" name="Google Shape;193;p3"/>
            <p:cNvSpPr txBox="1"/>
            <p:nvPr/>
          </p:nvSpPr>
          <p:spPr>
            <a:xfrm>
              <a:off x="4931251" y="1486802"/>
              <a:ext cx="3659100" cy="673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8000" lIns="128000" spcFirstLastPara="1" rIns="128000" wrap="square" tIns="1280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έννοια της χρησιμότητας</a:t>
              </a:r>
              <a:endParaRPr/>
            </a:p>
          </p:txBody>
        </p:sp>
        <p:sp>
          <p:nvSpPr>
            <p:cNvPr id="194" name="Google Shape;194;p3"/>
            <p:cNvSpPr/>
            <p:nvPr/>
          </p:nvSpPr>
          <p:spPr>
            <a:xfrm>
              <a:off x="4655830" y="2352918"/>
              <a:ext cx="288900" cy="288900"/>
            </a:xfrm>
            <a:prstGeom prst="rect">
              <a:avLst/>
            </a:prstGeom>
            <a:solidFill>
              <a:schemeClr val="lt1"/>
            </a:solidFill>
            <a:ln cap="rnd" cmpd="sng" w="1905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5" name="Google Shape;195;p3"/>
            <p:cNvSpPr/>
            <p:nvPr/>
          </p:nvSpPr>
          <p:spPr>
            <a:xfrm>
              <a:off x="4931251" y="2160560"/>
              <a:ext cx="3659100" cy="673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6" name="Google Shape;196;p3"/>
            <p:cNvSpPr txBox="1"/>
            <p:nvPr/>
          </p:nvSpPr>
          <p:spPr>
            <a:xfrm>
              <a:off x="4931251" y="2160560"/>
              <a:ext cx="3659100" cy="673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8000" lIns="128000" spcFirstLastPara="1" rIns="128000" wrap="square" tIns="1280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αναφέρεται σε υλικές ή πρακτικές μεθόδους για την αξιολόγηση της χρησιμότητας νέων ιδεών</a:t>
              </a: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4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Η διαδικασία της δημιουργικής σκέψης</a:t>
            </a:r>
            <a:endParaRPr/>
          </a:p>
        </p:txBody>
      </p:sp>
      <p:grpSp>
        <p:nvGrpSpPr>
          <p:cNvPr id="202" name="Google Shape;202;p4"/>
          <p:cNvGrpSpPr/>
          <p:nvPr/>
        </p:nvGrpSpPr>
        <p:grpSpPr>
          <a:xfrm>
            <a:off x="521003" y="1188720"/>
            <a:ext cx="10347352" cy="5943600"/>
            <a:chOff x="2843" y="0"/>
            <a:chExt cx="10347352" cy="5943600"/>
          </a:xfrm>
        </p:grpSpPr>
        <p:sp>
          <p:nvSpPr>
            <p:cNvPr id="203" name="Google Shape;203;p4"/>
            <p:cNvSpPr/>
            <p:nvPr/>
          </p:nvSpPr>
          <p:spPr>
            <a:xfrm>
              <a:off x="776477" y="0"/>
              <a:ext cx="8800084" cy="5943600"/>
            </a:xfrm>
            <a:prstGeom prst="rightArrow">
              <a:avLst>
                <a:gd fmla="val 50000" name="adj1"/>
                <a:gd fmla="val 50000" name="adj2"/>
              </a:avLst>
            </a:prstGeom>
            <a:solidFill>
              <a:srgbClr val="D1ECF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4" name="Google Shape;204;p4"/>
            <p:cNvSpPr/>
            <p:nvPr/>
          </p:nvSpPr>
          <p:spPr>
            <a:xfrm>
              <a:off x="2843" y="1783079"/>
              <a:ext cx="1655576" cy="2377440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5" name="Google Shape;205;p4"/>
            <p:cNvSpPr txBox="1"/>
            <p:nvPr/>
          </p:nvSpPr>
          <p:spPr>
            <a:xfrm>
              <a:off x="83587" y="1783073"/>
              <a:ext cx="1494000" cy="2215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Εντοπισμός προβλημάτων και εγκατάσταση</a:t>
              </a:r>
              <a:endParaRPr sz="2400">
                <a:solidFill>
                  <a:schemeClr val="lt1"/>
                </a:solidFill>
              </a:endParaRPr>
            </a:p>
          </p:txBody>
        </p:sp>
        <p:sp>
          <p:nvSpPr>
            <p:cNvPr id="206" name="Google Shape;206;p4"/>
            <p:cNvSpPr/>
            <p:nvPr/>
          </p:nvSpPr>
          <p:spPr>
            <a:xfrm>
              <a:off x="1741198" y="1783079"/>
              <a:ext cx="1655576" cy="2377440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7" name="Google Shape;207;p4"/>
            <p:cNvSpPr txBox="1"/>
            <p:nvPr/>
          </p:nvSpPr>
          <p:spPr>
            <a:xfrm>
              <a:off x="1822017" y="1863898"/>
              <a:ext cx="1493938" cy="22158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7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Ικανότητα να παράγει πολλές ιδέες ταυτόχρονα</a:t>
              </a:r>
              <a:endParaRPr sz="1900">
                <a:solidFill>
                  <a:schemeClr val="lt1"/>
                </a:solidFill>
              </a:endParaRPr>
            </a:p>
          </p:txBody>
        </p:sp>
        <p:sp>
          <p:nvSpPr>
            <p:cNvPr id="208" name="Google Shape;208;p4"/>
            <p:cNvSpPr/>
            <p:nvPr/>
          </p:nvSpPr>
          <p:spPr>
            <a:xfrm>
              <a:off x="3479554" y="1783079"/>
              <a:ext cx="1655576" cy="2377440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9" name="Google Shape;209;p4"/>
            <p:cNvSpPr txBox="1"/>
            <p:nvPr/>
          </p:nvSpPr>
          <p:spPr>
            <a:xfrm>
              <a:off x="3560373" y="1863898"/>
              <a:ext cx="1493938" cy="22158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Ικανότητα παραγωγής ιδεών με διαφορετικές έννοιες</a:t>
              </a:r>
              <a:endParaRPr/>
            </a:p>
          </p:txBody>
        </p:sp>
        <p:sp>
          <p:nvSpPr>
            <p:cNvPr id="210" name="Google Shape;210;p4"/>
            <p:cNvSpPr/>
            <p:nvPr/>
          </p:nvSpPr>
          <p:spPr>
            <a:xfrm>
              <a:off x="5217909" y="1783079"/>
              <a:ext cx="1655576" cy="2377440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1" name="Google Shape;211;p4"/>
            <p:cNvSpPr txBox="1"/>
            <p:nvPr/>
          </p:nvSpPr>
          <p:spPr>
            <a:xfrm>
              <a:off x="5298728" y="1863898"/>
              <a:ext cx="1493938" cy="22158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Ικανότητα να προβάλλει σπάνιες, μη  τυποποιημένες ιδέες</a:t>
              </a:r>
              <a:endParaRPr/>
            </a:p>
          </p:txBody>
        </p:sp>
        <p:sp>
          <p:nvSpPr>
            <p:cNvPr id="212" name="Google Shape;212;p4"/>
            <p:cNvSpPr/>
            <p:nvPr/>
          </p:nvSpPr>
          <p:spPr>
            <a:xfrm>
              <a:off x="6956264" y="1783079"/>
              <a:ext cx="1655576" cy="2377440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3" name="Google Shape;213;p4"/>
            <p:cNvSpPr txBox="1"/>
            <p:nvPr/>
          </p:nvSpPr>
          <p:spPr>
            <a:xfrm>
              <a:off x="7037083" y="1863898"/>
              <a:ext cx="1493938" cy="22158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Ικανότητα βελτίωσης των προτεινόμενων ιδεών</a:t>
              </a:r>
              <a:endParaRPr/>
            </a:p>
          </p:txBody>
        </p:sp>
        <p:sp>
          <p:nvSpPr>
            <p:cNvPr id="214" name="Google Shape;214;p4"/>
            <p:cNvSpPr/>
            <p:nvPr/>
          </p:nvSpPr>
          <p:spPr>
            <a:xfrm>
              <a:off x="8694619" y="1783079"/>
              <a:ext cx="1655576" cy="2377440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5" name="Google Shape;215;p4"/>
            <p:cNvSpPr txBox="1"/>
            <p:nvPr/>
          </p:nvSpPr>
          <p:spPr>
            <a:xfrm>
              <a:off x="8775438" y="1863898"/>
              <a:ext cx="1493938" cy="22158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Ικανότητα ανάλυσης και σύνθεσης πληροφοριών για την επίλυση προβλημάτων</a:t>
              </a: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5"/>
          <p:cNvSpPr txBox="1"/>
          <p:nvPr>
            <p:ph type="title"/>
          </p:nvPr>
        </p:nvSpPr>
        <p:spPr>
          <a:xfrm>
            <a:off x="1286935" y="1977814"/>
            <a:ext cx="8596668" cy="18265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rebuchet MS"/>
              <a:buNone/>
            </a:pPr>
            <a:r>
              <a:rPr lang="en-US"/>
              <a:t>Η δημιουργικότητα είναι η ανάδυση της ευαισθησίας στα προβλήματα, στο έλλειμμα ή στη δυσαρμονία της υπάρχουσας γνώσης (P. Torrance, 1988). </a:t>
            </a:r>
            <a:endParaRPr/>
          </a:p>
        </p:txBody>
      </p:sp>
      <p:sp>
        <p:nvSpPr>
          <p:cNvPr id="221" name="Google Shape;221;p5"/>
          <p:cNvSpPr txBox="1"/>
          <p:nvPr>
            <p:ph idx="1" type="body"/>
          </p:nvPr>
        </p:nvSpPr>
        <p:spPr>
          <a:xfrm>
            <a:off x="839895" y="429376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-US"/>
              <a:t>Εξηγήστε αυτόν τον ορισμό και δώστε παραδείγματα από την πρακτική σας!</a:t>
            </a:r>
            <a:br>
              <a:rPr lang="en-US"/>
            </a:br>
            <a:endParaRPr/>
          </a:p>
        </p:txBody>
      </p:sp>
      <p:pic>
        <p:nvPicPr>
          <p:cNvPr id="222" name="Google Shape;222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640" y="974244"/>
            <a:ext cx="1032510" cy="10743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6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Διαδικασίες δημιουργικότητας </a:t>
            </a:r>
            <a:endParaRPr/>
          </a:p>
        </p:txBody>
      </p:sp>
      <p:grpSp>
        <p:nvGrpSpPr>
          <p:cNvPr id="228" name="Google Shape;228;p6"/>
          <p:cNvGrpSpPr/>
          <p:nvPr/>
        </p:nvGrpSpPr>
        <p:grpSpPr>
          <a:xfrm>
            <a:off x="949234" y="1500233"/>
            <a:ext cx="7715793" cy="4410526"/>
            <a:chOff x="0" y="2359"/>
            <a:chExt cx="7715793" cy="4410526"/>
          </a:xfrm>
        </p:grpSpPr>
        <p:sp>
          <p:nvSpPr>
            <p:cNvPr id="229" name="Google Shape;229;p6"/>
            <p:cNvSpPr/>
            <p:nvPr/>
          </p:nvSpPr>
          <p:spPr>
            <a:xfrm>
              <a:off x="3086317" y="2359"/>
              <a:ext cx="4629476" cy="924873"/>
            </a:xfrm>
            <a:prstGeom prst="rightArrow">
              <a:avLst>
                <a:gd fmla="val 75000" name="adj1"/>
                <a:gd fmla="val 50000" name="adj2"/>
              </a:avLst>
            </a:prstGeom>
            <a:solidFill>
              <a:srgbClr val="D1ECF7">
                <a:alpha val="89803"/>
              </a:srgbClr>
            </a:solidFill>
            <a:ln cap="rnd" cmpd="sng" w="19050">
              <a:solidFill>
                <a:srgbClr val="D1ECF7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0" name="Google Shape;230;p6"/>
            <p:cNvSpPr txBox="1"/>
            <p:nvPr/>
          </p:nvSpPr>
          <p:spPr>
            <a:xfrm>
              <a:off x="3086317" y="117968"/>
              <a:ext cx="4282649" cy="6936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1425" lIns="11425" spcFirstLastPara="1" rIns="11425" wrap="square" tIns="11425">
              <a:noAutofit/>
            </a:bodyPr>
            <a:lstStyle/>
            <a:p>
              <a:pPr indent="-171450" lvl="1" marL="1714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Char char="•"/>
              </a:pPr>
              <a:r>
                <a:rPr lang="en-US" sz="18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Σκέφτεστε πολλές έννοιες ταυτόχρονα ή μετακινηθήτε αβίαστα μεταξύ δύο διαφορετικών ιδεών</a:t>
              </a:r>
              <a:endParaRPr/>
            </a:p>
          </p:txBody>
        </p:sp>
        <p:sp>
          <p:nvSpPr>
            <p:cNvPr id="231" name="Google Shape;231;p6"/>
            <p:cNvSpPr/>
            <p:nvPr/>
          </p:nvSpPr>
          <p:spPr>
            <a:xfrm>
              <a:off x="0" y="2359"/>
              <a:ext cx="3086317" cy="924873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2" name="Google Shape;232;p6"/>
            <p:cNvSpPr txBox="1"/>
            <p:nvPr/>
          </p:nvSpPr>
          <p:spPr>
            <a:xfrm>
              <a:off x="45149" y="47508"/>
              <a:ext cx="2996019" cy="8345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Γνωστική ευελιξία</a:t>
              </a:r>
              <a:endPara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33" name="Google Shape;233;p6"/>
            <p:cNvSpPr/>
            <p:nvPr/>
          </p:nvSpPr>
          <p:spPr>
            <a:xfrm>
              <a:off x="3087071" y="1019720"/>
              <a:ext cx="4624955" cy="1358444"/>
            </a:xfrm>
            <a:prstGeom prst="rightArrow">
              <a:avLst>
                <a:gd fmla="val 75000" name="adj1"/>
                <a:gd fmla="val 50000" name="adj2"/>
              </a:avLst>
            </a:prstGeom>
            <a:solidFill>
              <a:srgbClr val="D1ECF7">
                <a:alpha val="89803"/>
              </a:srgbClr>
            </a:solidFill>
            <a:ln cap="rnd" cmpd="sng" w="19050">
              <a:solidFill>
                <a:srgbClr val="D1ECF7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4" name="Google Shape;234;p6"/>
            <p:cNvSpPr txBox="1"/>
            <p:nvPr/>
          </p:nvSpPr>
          <p:spPr>
            <a:xfrm>
              <a:off x="3087071" y="1189526"/>
              <a:ext cx="4115539" cy="10188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1425" lIns="11425" spcFirstLastPara="1" rIns="11425" wrap="square" tIns="11425">
              <a:noAutofit/>
            </a:bodyPr>
            <a:lstStyle/>
            <a:p>
              <a:pPr indent="-171450" lvl="1" marL="1714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Char char="•"/>
              </a:pPr>
              <a:r>
                <a:rPr lang="en-US" sz="18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Κατανόηση και σκέψη για σύνθετες πραγματικές έννοιες που δεν συνδέονται με συγκεκριμένα πράγματα. Π.χ. η ιδέα της ελευθερίας του χιούμορ</a:t>
              </a:r>
              <a:endParaRPr/>
            </a:p>
          </p:txBody>
        </p:sp>
        <p:sp>
          <p:nvSpPr>
            <p:cNvPr id="235" name="Google Shape;235;p6"/>
            <p:cNvSpPr/>
            <p:nvPr/>
          </p:nvSpPr>
          <p:spPr>
            <a:xfrm>
              <a:off x="3767" y="1236506"/>
              <a:ext cx="3083303" cy="924873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6" name="Google Shape;236;p6"/>
            <p:cNvSpPr txBox="1"/>
            <p:nvPr/>
          </p:nvSpPr>
          <p:spPr>
            <a:xfrm>
              <a:off x="48916" y="1281655"/>
              <a:ext cx="2993005" cy="8345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Αφηρημένη σκέψη</a:t>
              </a:r>
              <a:endPara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37" name="Google Shape;237;p6"/>
            <p:cNvSpPr/>
            <p:nvPr/>
          </p:nvSpPr>
          <p:spPr>
            <a:xfrm>
              <a:off x="3086317" y="2470652"/>
              <a:ext cx="4629476" cy="924873"/>
            </a:xfrm>
            <a:prstGeom prst="rightArrow">
              <a:avLst>
                <a:gd fmla="val 75000" name="adj1"/>
                <a:gd fmla="val 50000" name="adj2"/>
              </a:avLst>
            </a:prstGeom>
            <a:solidFill>
              <a:srgbClr val="D1ECF7">
                <a:alpha val="89803"/>
              </a:srgbClr>
            </a:solidFill>
            <a:ln cap="rnd" cmpd="sng" w="19050">
              <a:solidFill>
                <a:srgbClr val="D1ECF7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8" name="Google Shape;238;p6"/>
            <p:cNvSpPr txBox="1"/>
            <p:nvPr/>
          </p:nvSpPr>
          <p:spPr>
            <a:xfrm>
              <a:off x="3086317" y="2586261"/>
              <a:ext cx="4282649" cy="6936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1425" lIns="11425" spcFirstLastPara="1" rIns="11425" wrap="square" tIns="11425">
              <a:noAutofit/>
            </a:bodyPr>
            <a:lstStyle/>
            <a:p>
              <a:pPr indent="-171450" lvl="1" marL="1714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Char char="•"/>
              </a:pPr>
              <a:r>
                <a:rPr lang="en-US" sz="18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Σκέψη και οργάνωση ιδεών και </a:t>
              </a:r>
              <a:r>
                <a:rPr lang="en-US" sz="18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δραστηριοτήτων</a:t>
              </a:r>
              <a:r>
                <a:rPr lang="en-US" sz="18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για την επίτευξη ενός συγκεκριμένου στόχου</a:t>
              </a:r>
              <a:endParaRPr/>
            </a:p>
          </p:txBody>
        </p:sp>
        <p:sp>
          <p:nvSpPr>
            <p:cNvPr id="239" name="Google Shape;239;p6"/>
            <p:cNvSpPr/>
            <p:nvPr/>
          </p:nvSpPr>
          <p:spPr>
            <a:xfrm>
              <a:off x="0" y="2470652"/>
              <a:ext cx="3086317" cy="924873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0" name="Google Shape;240;p6"/>
            <p:cNvSpPr txBox="1"/>
            <p:nvPr/>
          </p:nvSpPr>
          <p:spPr>
            <a:xfrm>
              <a:off x="45149" y="2515801"/>
              <a:ext cx="2996019" cy="8345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Σχεδιασμός </a:t>
              </a:r>
              <a:endPara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41" name="Google Shape;241;p6"/>
            <p:cNvSpPr/>
            <p:nvPr/>
          </p:nvSpPr>
          <p:spPr>
            <a:xfrm>
              <a:off x="3086317" y="3488012"/>
              <a:ext cx="4629476" cy="924873"/>
            </a:xfrm>
            <a:prstGeom prst="rightArrow">
              <a:avLst>
                <a:gd fmla="val 75000" name="adj1"/>
                <a:gd fmla="val 50000" name="adj2"/>
              </a:avLst>
            </a:prstGeom>
            <a:solidFill>
              <a:srgbClr val="D1ECF7">
                <a:alpha val="89803"/>
              </a:srgbClr>
            </a:solidFill>
            <a:ln cap="rnd" cmpd="sng" w="19050">
              <a:solidFill>
                <a:srgbClr val="D1ECF7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2" name="Google Shape;242;p6"/>
            <p:cNvSpPr txBox="1"/>
            <p:nvPr/>
          </p:nvSpPr>
          <p:spPr>
            <a:xfrm>
              <a:off x="3086317" y="3603621"/>
              <a:ext cx="4282649" cy="6936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1425" lIns="11425" spcFirstLastPara="1" rIns="11425" wrap="square" tIns="11425">
              <a:noAutofit/>
            </a:bodyPr>
            <a:lstStyle/>
            <a:p>
              <a:pPr indent="-171450" lvl="1" marL="1714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Times New Roman"/>
                <a:buChar char="•"/>
              </a:pPr>
              <a:r>
                <a:rPr lang="en-US" sz="18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Βραχυπρόθεσμη διατήρηση, επεξεργασία και διαχείριση πληροφοριών</a:t>
              </a:r>
              <a:endParaRPr/>
            </a:p>
          </p:txBody>
        </p:sp>
        <p:sp>
          <p:nvSpPr>
            <p:cNvPr id="243" name="Google Shape;243;p6"/>
            <p:cNvSpPr/>
            <p:nvPr/>
          </p:nvSpPr>
          <p:spPr>
            <a:xfrm>
              <a:off x="0" y="3488012"/>
              <a:ext cx="3086317" cy="924873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4" name="Google Shape;244;p6"/>
            <p:cNvSpPr txBox="1"/>
            <p:nvPr/>
          </p:nvSpPr>
          <p:spPr>
            <a:xfrm>
              <a:off x="45149" y="3533161"/>
              <a:ext cx="2996019" cy="8345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Εργασία μνήμης</a:t>
              </a:r>
              <a:endPara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7"/>
          <p:cNvSpPr txBox="1"/>
          <p:nvPr>
            <p:ph type="title"/>
          </p:nvPr>
        </p:nvSpPr>
        <p:spPr>
          <a:xfrm>
            <a:off x="784560" y="180694"/>
            <a:ext cx="85968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b="1" lang="en-US"/>
              <a:t>Στάδια δημιουργικότητας </a:t>
            </a:r>
            <a:endParaRPr/>
          </a:p>
        </p:txBody>
      </p:sp>
      <p:graphicFrame>
        <p:nvGraphicFramePr>
          <p:cNvPr id="250" name="Google Shape;250;p7"/>
          <p:cNvGraphicFramePr/>
          <p:nvPr/>
        </p:nvGraphicFramePr>
        <p:xfrm>
          <a:off x="1101784" y="843238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{97ADC2B2-FF0F-4662-A592-14A2ACD50D0A}</a:tableStyleId>
              </a:tblPr>
              <a:tblGrid>
                <a:gridCol w="3857150"/>
                <a:gridCol w="4739650"/>
              </a:tblGrid>
              <a:tr h="656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/>
                        <a:t>Στάδια δημιουργικότητας Ονόματα</a:t>
                      </a:r>
                      <a:endParaRPr sz="16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5875" marB="65875" marR="164700" marL="1647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u="none" cap="none" strike="noStrike"/>
                        <a:t>Περιγραφή</a:t>
                      </a:r>
                      <a:endParaRPr sz="16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5875" marB="65875" marR="164700" marL="164700" anchor="b"/>
                </a:tc>
              </a:tr>
              <a:tr h="945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Στάδιο προετοιμασίας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5875" marB="65875" marR="164700" marL="1647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Στις περισσότερες περιπτώσεις, μια ιδέα δεν προκύπτει από το πουθενά- πρέπει να δημιουργήσετε ιδέες, να κάνετε κάποια έρευνα και να αξιοποιήσετε προηγούμενες εμπειρίες για να βρείτε πιο πρωτότυπες ιδέες.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5875" marB="65875" marR="164700" marL="164700" anchor="b"/>
                </a:tc>
              </a:tr>
              <a:tr h="945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Στάδιο επώασης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5875" marB="65875" marR="164700" marL="1647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Μόλις έχετε την ιδέα σας, θα πρέπει να κάνετε ένα βήμα πίσω και να δείτε τι έχετε κάνει. Μπορείτε ακόμη και να εργαστείτε σε ένα άλλο έργο ή να κάνετε κάτι άλλο συνολικά.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5875" marB="65875" marR="164700" marL="164700" anchor="b"/>
                </a:tc>
              </a:tr>
              <a:tr h="945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Στάδιο φωτισμού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5875" marB="65875" marR="164700" marL="1647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Μόλις αφήσετε τις σκέψεις σας να κινηθούν ελεύθερα, θα μπορούσε να πυροδοτήσει μια στιγμή "λάμψης", όταν όλες οι πληροφορίες συγκεντρώνονται και σχηματίζουν μια λύση.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5875" marB="65875" marR="164700" marL="164700" anchor="b"/>
                </a:tc>
              </a:tr>
              <a:tr h="1366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Στάδιο αξιολόγησης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5875" marB="65875" marR="164700" marL="1647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Εδώ είναι που παίρνετε τη νέα σας ιδέα και την εξετάζετε εξονυχιστικά, ζυγίζοντας τα υπέρ και τα κατά και άλλες σχετικές πληροφορίες. Υποστηρίζει η λύση την αρχική σας ιδέα; Μπορεί να χρειαστεί να επιστρέψετε και να σκεφτείτε άλλες ιδέες, ή μπορεί να είναι ο σωστός δρόμος που θέλετε να ακολουθήσετε.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5875" marB="65875" marR="164700" marL="164700" anchor="b"/>
                </a:tc>
              </a:tr>
              <a:tr h="1155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Στάδιο επαλήθευσης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5875" marB="65875" marR="164700" marL="1647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Εδώ είναι που γίνεται η περισσότερη σκληρή δουλειά, όπου πρέπει να δημιουργήσετε το αντικείμενο ή το σχέδιο ή να αποδείξετε την ιδέα σας. Σε αυτό το τελικό στάδιο οριστικοποιείτε την ιδέα και την κάνετε πραγματικότητα.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5875" marB="65875" marR="164700" marL="16470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8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Χαρακτηριστικά των δημιουργικών προσωπικοτήτων </a:t>
            </a:r>
            <a:endParaRPr/>
          </a:p>
        </p:txBody>
      </p:sp>
      <p:grpSp>
        <p:nvGrpSpPr>
          <p:cNvPr id="256" name="Google Shape;256;p8"/>
          <p:cNvGrpSpPr/>
          <p:nvPr/>
        </p:nvGrpSpPr>
        <p:grpSpPr>
          <a:xfrm>
            <a:off x="923482" y="-1245558"/>
            <a:ext cx="9104141" cy="8529506"/>
            <a:chOff x="709467" y="-2718758"/>
            <a:chExt cx="9104141" cy="8529506"/>
          </a:xfrm>
        </p:grpSpPr>
        <p:sp>
          <p:nvSpPr>
            <p:cNvPr id="257" name="Google Shape;257;p8"/>
            <p:cNvSpPr/>
            <p:nvPr/>
          </p:nvSpPr>
          <p:spPr>
            <a:xfrm>
              <a:off x="3959620" y="-200340"/>
              <a:ext cx="1891996" cy="946958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8" name="Google Shape;258;p8"/>
            <p:cNvSpPr txBox="1"/>
            <p:nvPr/>
          </p:nvSpPr>
          <p:spPr>
            <a:xfrm>
              <a:off x="4005847" y="-154113"/>
              <a:ext cx="1799542" cy="8545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ανάληψη κινδύνου</a:t>
              </a:r>
              <a:endParaRPr/>
            </a:p>
          </p:txBody>
        </p:sp>
        <p:sp>
          <p:nvSpPr>
            <p:cNvPr id="259" name="Google Shape;259;p8"/>
            <p:cNvSpPr/>
            <p:nvPr/>
          </p:nvSpPr>
          <p:spPr>
            <a:xfrm>
              <a:off x="4340387" y="426252"/>
              <a:ext cx="4493081" cy="4493081"/>
            </a:xfrm>
            <a:custGeom>
              <a:rect b="b" l="l" r="r" t="t"/>
              <a:pathLst>
                <a:path extrusionOk="0" h="120000" w="120000">
                  <a:moveTo>
                    <a:pt x="40456" y="3272"/>
                  </a:moveTo>
                  <a:lnTo>
                    <a:pt x="40456" y="3272"/>
                  </a:lnTo>
                  <a:cubicBezTo>
                    <a:pt x="43558" y="2203"/>
                    <a:pt x="46742" y="1391"/>
                    <a:pt x="49976" y="843"/>
                  </a:cubicBezTo>
                </a:path>
              </a:pathLst>
            </a:custGeom>
            <a:noFill/>
            <a:ln cap="rnd" cmpd="sng" w="1270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0" name="Google Shape;260;p8"/>
            <p:cNvSpPr/>
            <p:nvPr/>
          </p:nvSpPr>
          <p:spPr>
            <a:xfrm>
              <a:off x="5775776" y="457198"/>
              <a:ext cx="1891996" cy="946958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1" name="Google Shape;261;p8"/>
            <p:cNvSpPr txBox="1"/>
            <p:nvPr/>
          </p:nvSpPr>
          <p:spPr>
            <a:xfrm>
              <a:off x="5822003" y="503425"/>
              <a:ext cx="1799542" cy="8545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περιέργεια </a:t>
              </a:r>
              <a:endParaRPr/>
            </a:p>
          </p:txBody>
        </p:sp>
        <p:sp>
          <p:nvSpPr>
            <p:cNvPr id="262" name="Google Shape;262;p8"/>
            <p:cNvSpPr/>
            <p:nvPr/>
          </p:nvSpPr>
          <p:spPr>
            <a:xfrm>
              <a:off x="3543050" y="-2718758"/>
              <a:ext cx="4493081" cy="4493081"/>
            </a:xfrm>
            <a:custGeom>
              <a:rect b="b" l="l" r="r" t="t"/>
              <a:pathLst>
                <a:path extrusionOk="0" h="120000" w="120000">
                  <a:moveTo>
                    <a:pt x="92969" y="110130"/>
                  </a:moveTo>
                  <a:cubicBezTo>
                    <a:pt x="92147" y="110670"/>
                    <a:pt x="91313" y="111190"/>
                    <a:pt x="90466" y="111690"/>
                  </a:cubicBezTo>
                </a:path>
              </a:pathLst>
            </a:custGeom>
            <a:noFill/>
            <a:ln cap="rnd" cmpd="sng" w="1270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3" name="Google Shape;263;p8"/>
            <p:cNvSpPr/>
            <p:nvPr/>
          </p:nvSpPr>
          <p:spPr>
            <a:xfrm>
              <a:off x="6155436" y="1463741"/>
              <a:ext cx="1891996" cy="946958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4" name="Google Shape;264;p8"/>
            <p:cNvSpPr txBox="1"/>
            <p:nvPr/>
          </p:nvSpPr>
          <p:spPr>
            <a:xfrm>
              <a:off x="6201663" y="1509968"/>
              <a:ext cx="1799542" cy="8545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δεκτικότητα σε νέες γνώσεις</a:t>
              </a:r>
              <a:endParaRPr/>
            </a:p>
          </p:txBody>
        </p:sp>
        <p:sp>
          <p:nvSpPr>
            <p:cNvPr id="265" name="Google Shape;265;p8"/>
            <p:cNvSpPr/>
            <p:nvPr/>
          </p:nvSpPr>
          <p:spPr>
            <a:xfrm>
              <a:off x="2996050" y="1317667"/>
              <a:ext cx="4493081" cy="4493081"/>
            </a:xfrm>
            <a:custGeom>
              <a:rect b="b" l="l" r="r" t="t"/>
              <a:pathLst>
                <a:path extrusionOk="0" h="120000" w="120000">
                  <a:moveTo>
                    <a:pt x="111495" y="29207"/>
                  </a:moveTo>
                  <a:lnTo>
                    <a:pt x="111495" y="29207"/>
                  </a:lnTo>
                  <a:cubicBezTo>
                    <a:pt x="111773" y="29673"/>
                    <a:pt x="112045" y="30142"/>
                    <a:pt x="112311" y="30615"/>
                  </a:cubicBezTo>
                </a:path>
              </a:pathLst>
            </a:custGeom>
            <a:noFill/>
            <a:ln cap="rnd" cmpd="sng" w="1270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6" name="Google Shape;266;p8"/>
            <p:cNvSpPr/>
            <p:nvPr/>
          </p:nvSpPr>
          <p:spPr>
            <a:xfrm>
              <a:off x="6220072" y="2464484"/>
              <a:ext cx="1891996" cy="946958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7" name="Google Shape;267;p8"/>
            <p:cNvSpPr txBox="1"/>
            <p:nvPr/>
          </p:nvSpPr>
          <p:spPr>
            <a:xfrm>
              <a:off x="6266299" y="2510711"/>
              <a:ext cx="1799542" cy="8545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ανοχή στην ασάφεια</a:t>
              </a:r>
              <a:endParaRPr/>
            </a:p>
          </p:txBody>
        </p:sp>
        <p:sp>
          <p:nvSpPr>
            <p:cNvPr id="268" name="Google Shape;268;p8"/>
            <p:cNvSpPr/>
            <p:nvPr/>
          </p:nvSpPr>
          <p:spPr>
            <a:xfrm>
              <a:off x="4167519" y="-994573"/>
              <a:ext cx="4493081" cy="4493081"/>
            </a:xfrm>
            <a:custGeom>
              <a:rect b="b" l="l" r="r" t="t"/>
              <a:pathLst>
                <a:path extrusionOk="0" h="120000" w="120000">
                  <a:moveTo>
                    <a:pt x="76522" y="117680"/>
                  </a:moveTo>
                  <a:lnTo>
                    <a:pt x="76522" y="117680"/>
                  </a:lnTo>
                  <a:cubicBezTo>
                    <a:pt x="75863" y="117869"/>
                    <a:pt x="75200" y="118046"/>
                    <a:pt x="74535" y="118212"/>
                  </a:cubicBezTo>
                </a:path>
              </a:pathLst>
            </a:custGeom>
            <a:noFill/>
            <a:ln cap="rnd" cmpd="sng" w="1270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9" name="Google Shape;269;p8"/>
            <p:cNvSpPr/>
            <p:nvPr/>
          </p:nvSpPr>
          <p:spPr>
            <a:xfrm>
              <a:off x="5747986" y="3431784"/>
              <a:ext cx="1891996" cy="946958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0" name="Google Shape;270;p8"/>
            <p:cNvSpPr txBox="1"/>
            <p:nvPr/>
          </p:nvSpPr>
          <p:spPr>
            <a:xfrm>
              <a:off x="5794213" y="3478011"/>
              <a:ext cx="1799542" cy="8545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διευρυμένα ενδιαφέροντα</a:t>
              </a:r>
              <a:endParaRPr/>
            </a:p>
          </p:txBody>
        </p:sp>
        <p:sp>
          <p:nvSpPr>
            <p:cNvPr id="271" name="Google Shape;271;p8"/>
            <p:cNvSpPr/>
            <p:nvPr/>
          </p:nvSpPr>
          <p:spPr>
            <a:xfrm>
              <a:off x="5320527" y="316524"/>
              <a:ext cx="4493081" cy="4493081"/>
            </a:xfrm>
            <a:custGeom>
              <a:rect b="b" l="l" r="r" t="t"/>
              <a:pathLst>
                <a:path extrusionOk="0" h="120000" w="120000">
                  <a:moveTo>
                    <a:pt x="24578" y="108428"/>
                  </a:moveTo>
                  <a:lnTo>
                    <a:pt x="24578" y="108428"/>
                  </a:lnTo>
                  <a:cubicBezTo>
                    <a:pt x="21679" y="106308"/>
                    <a:pt x="18977" y="103931"/>
                    <a:pt x="16503" y="101328"/>
                  </a:cubicBezTo>
                </a:path>
              </a:pathLst>
            </a:custGeom>
            <a:noFill/>
            <a:ln cap="rnd" cmpd="sng" w="1270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2" name="Google Shape;272;p8"/>
            <p:cNvSpPr/>
            <p:nvPr/>
          </p:nvSpPr>
          <p:spPr>
            <a:xfrm>
              <a:off x="4043602" y="4007664"/>
              <a:ext cx="1891996" cy="946958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3" name="Google Shape;273;p8"/>
            <p:cNvSpPr txBox="1"/>
            <p:nvPr/>
          </p:nvSpPr>
          <p:spPr>
            <a:xfrm>
              <a:off x="4089829" y="4053891"/>
              <a:ext cx="1799542" cy="8545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πρωτοτυπία</a:t>
              </a:r>
              <a:endParaRPr/>
            </a:p>
          </p:txBody>
        </p:sp>
        <p:sp>
          <p:nvSpPr>
            <p:cNvPr id="274" name="Google Shape;274;p8"/>
            <p:cNvSpPr/>
            <p:nvPr/>
          </p:nvSpPr>
          <p:spPr>
            <a:xfrm>
              <a:off x="709467" y="146896"/>
              <a:ext cx="4493081" cy="4493081"/>
            </a:xfrm>
            <a:custGeom>
              <a:rect b="b" l="l" r="r" t="t"/>
              <a:pathLst>
                <a:path extrusionOk="0" h="120000" w="120000">
                  <a:moveTo>
                    <a:pt x="89019" y="112516"/>
                  </a:moveTo>
                  <a:lnTo>
                    <a:pt x="89019" y="112516"/>
                  </a:lnTo>
                  <a:cubicBezTo>
                    <a:pt x="88097" y="113025"/>
                    <a:pt x="87162" y="113510"/>
                    <a:pt x="86215" y="113971"/>
                  </a:cubicBezTo>
                </a:path>
              </a:pathLst>
            </a:custGeom>
            <a:noFill/>
            <a:ln cap="rnd" cmpd="sng" w="1270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5" name="Google Shape;275;p8"/>
            <p:cNvSpPr/>
            <p:nvPr/>
          </p:nvSpPr>
          <p:spPr>
            <a:xfrm>
              <a:off x="2315218" y="3467781"/>
              <a:ext cx="1891996" cy="946958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6" name="Google Shape;276;p8"/>
            <p:cNvSpPr txBox="1"/>
            <p:nvPr/>
          </p:nvSpPr>
          <p:spPr>
            <a:xfrm>
              <a:off x="2361445" y="3514008"/>
              <a:ext cx="1799542" cy="8545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διέσθηση και δυνατά συναισθήματα</a:t>
              </a:r>
              <a:endParaRPr/>
            </a:p>
          </p:txBody>
        </p:sp>
        <p:sp>
          <p:nvSpPr>
            <p:cNvPr id="277" name="Google Shape;277;p8"/>
            <p:cNvSpPr/>
            <p:nvPr/>
          </p:nvSpPr>
          <p:spPr>
            <a:xfrm>
              <a:off x="1277636" y="-943922"/>
              <a:ext cx="4493081" cy="4493081"/>
            </a:xfrm>
            <a:custGeom>
              <a:rect b="b" l="l" r="r" t="t"/>
              <a:pathLst>
                <a:path extrusionOk="0" h="120000" w="120000">
                  <a:moveTo>
                    <a:pt x="43950" y="117813"/>
                  </a:moveTo>
                  <a:lnTo>
                    <a:pt x="43950" y="117813"/>
                  </a:lnTo>
                  <a:cubicBezTo>
                    <a:pt x="42402" y="117383"/>
                    <a:pt x="40871" y="116891"/>
                    <a:pt x="39362" y="116339"/>
                  </a:cubicBezTo>
                </a:path>
              </a:pathLst>
            </a:custGeom>
            <a:noFill/>
            <a:ln cap="rnd" cmpd="sng" w="1270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8" name="Google Shape;278;p8"/>
            <p:cNvSpPr/>
            <p:nvPr/>
          </p:nvSpPr>
          <p:spPr>
            <a:xfrm>
              <a:off x="1655060" y="2464488"/>
              <a:ext cx="1891996" cy="946958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9" name="Google Shape;279;p8"/>
            <p:cNvSpPr txBox="1"/>
            <p:nvPr/>
          </p:nvSpPr>
          <p:spPr>
            <a:xfrm>
              <a:off x="1701287" y="2510715"/>
              <a:ext cx="1799542" cy="8545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ανεξάρτητη κρίση</a:t>
              </a:r>
              <a:endParaRPr/>
            </a:p>
          </p:txBody>
        </p:sp>
        <p:sp>
          <p:nvSpPr>
            <p:cNvPr id="280" name="Google Shape;280;p8"/>
            <p:cNvSpPr/>
            <p:nvPr/>
          </p:nvSpPr>
          <p:spPr>
            <a:xfrm>
              <a:off x="1545365" y="-1661779"/>
              <a:ext cx="4493081" cy="4493081"/>
            </a:xfrm>
            <a:custGeom>
              <a:rect b="b" l="l" r="r" t="t"/>
              <a:pathLst>
                <a:path extrusionOk="0" h="120000" w="120000">
                  <a:moveTo>
                    <a:pt x="27117" y="110187"/>
                  </a:moveTo>
                  <a:lnTo>
                    <a:pt x="27117" y="110187"/>
                  </a:lnTo>
                  <a:cubicBezTo>
                    <a:pt x="26296" y="109649"/>
                    <a:pt x="25488" y="109091"/>
                    <a:pt x="24694" y="108513"/>
                  </a:cubicBezTo>
                </a:path>
              </a:pathLst>
            </a:custGeom>
            <a:noFill/>
            <a:ln cap="rnd" cmpd="sng" w="1270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1" name="Google Shape;281;p8"/>
            <p:cNvSpPr/>
            <p:nvPr/>
          </p:nvSpPr>
          <p:spPr>
            <a:xfrm>
              <a:off x="1597791" y="1453583"/>
              <a:ext cx="1891996" cy="946958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2" name="Google Shape;282;p8"/>
            <p:cNvSpPr txBox="1"/>
            <p:nvPr/>
          </p:nvSpPr>
          <p:spPr>
            <a:xfrm>
              <a:off x="1644018" y="1499810"/>
              <a:ext cx="1799542" cy="8545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προσανατολισμός στη καινοτομία</a:t>
              </a:r>
              <a:endParaRPr/>
            </a:p>
          </p:txBody>
        </p:sp>
        <p:sp>
          <p:nvSpPr>
            <p:cNvPr id="283" name="Google Shape;283;p8"/>
            <p:cNvSpPr/>
            <p:nvPr/>
          </p:nvSpPr>
          <p:spPr>
            <a:xfrm>
              <a:off x="2725118" y="-669029"/>
              <a:ext cx="4493081" cy="4493081"/>
            </a:xfrm>
            <a:custGeom>
              <a:rect b="b" l="l" r="r" t="t"/>
              <a:pathLst>
                <a:path extrusionOk="0" h="120000" w="120000">
                  <a:moveTo>
                    <a:pt x="92" y="56674"/>
                  </a:moveTo>
                  <a:lnTo>
                    <a:pt x="92" y="56674"/>
                  </a:lnTo>
                  <a:cubicBezTo>
                    <a:pt x="122" y="56133"/>
                    <a:pt x="159" y="55592"/>
                    <a:pt x="204" y="55052"/>
                  </a:cubicBezTo>
                </a:path>
              </a:pathLst>
            </a:custGeom>
            <a:noFill/>
            <a:ln cap="rnd" cmpd="sng" w="1270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4" name="Google Shape;284;p8"/>
            <p:cNvSpPr/>
            <p:nvPr/>
          </p:nvSpPr>
          <p:spPr>
            <a:xfrm>
              <a:off x="2135254" y="444663"/>
              <a:ext cx="1891996" cy="946958"/>
            </a:xfrm>
            <a:prstGeom prst="roundRect">
              <a:avLst>
                <a:gd fmla="val 16667" name="adj"/>
              </a:avLst>
            </a:prstGeom>
            <a:solidFill>
              <a:srgbClr val="5ECBEE"/>
            </a:solidFill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5" name="Google Shape;285;p8"/>
            <p:cNvSpPr txBox="1"/>
            <p:nvPr/>
          </p:nvSpPr>
          <p:spPr>
            <a:xfrm>
              <a:off x="2181481" y="490890"/>
              <a:ext cx="1799542" cy="8545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λογική σκέψη</a:t>
              </a:r>
              <a:endParaRPr/>
            </a:p>
          </p:txBody>
        </p:sp>
        <p:sp>
          <p:nvSpPr>
            <p:cNvPr id="286" name="Google Shape;286;p8"/>
            <p:cNvSpPr/>
            <p:nvPr/>
          </p:nvSpPr>
          <p:spPr>
            <a:xfrm>
              <a:off x="1858996" y="411506"/>
              <a:ext cx="4493081" cy="4493081"/>
            </a:xfrm>
            <a:custGeom>
              <a:rect b="b" l="l" r="r" t="t"/>
              <a:pathLst>
                <a:path extrusionOk="0" h="120000" w="120000">
                  <a:moveTo>
                    <a:pt x="49793" y="875"/>
                  </a:moveTo>
                  <a:lnTo>
                    <a:pt x="49793" y="875"/>
                  </a:lnTo>
                  <a:cubicBezTo>
                    <a:pt x="51861" y="518"/>
                    <a:pt x="53945" y="270"/>
                    <a:pt x="56039" y="131"/>
                  </a:cubicBezTo>
                </a:path>
              </a:pathLst>
            </a:custGeom>
            <a:noFill/>
            <a:ln cap="rnd" cmpd="sng" w="12700">
              <a:solidFill>
                <a:srgbClr val="5ECBE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9"/>
          <p:cNvSpPr txBox="1"/>
          <p:nvPr>
            <p:ph type="title"/>
          </p:nvPr>
        </p:nvSpPr>
        <p:spPr>
          <a:xfrm>
            <a:off x="1605280" y="609600"/>
            <a:ext cx="7668722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Παρακαλώ εξηγήστε πώς αυτές οι συνθήκες μπορούν να αναστείλουν τη δημιουργικότητα:</a:t>
            </a:r>
            <a:endParaRPr/>
          </a:p>
        </p:txBody>
      </p:sp>
      <p:sp>
        <p:nvSpPr>
          <p:cNvPr id="292" name="Google Shape;292;p9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Επίβλεψη,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Αξιολόγηση,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Βραβεία,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Ανταγωνισμός,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Συνεχής έλεγχος,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Περιορισμός της επιλογής,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Αυξημένες προσδοκίες (πίεση). 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2240"/>
              <a:buNone/>
            </a:pPr>
            <a:r>
              <a:rPr lang="en-US" sz="2800"/>
              <a:t>Δώστε παραδείγματα!</a:t>
            </a:r>
            <a:endParaRPr/>
          </a:p>
        </p:txBody>
      </p:sp>
      <p:pic>
        <p:nvPicPr>
          <p:cNvPr id="293" name="Google Shape;293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9305" y="491171"/>
            <a:ext cx="1225975" cy="11039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acet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2021-10-19T10:03:56.0000000Z</dcterms:created>
  <dc:creator>Andrianna Emphasyscentre</dc:creator>
</cp:coreProperties>
</file>