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gZYcDDddT+1b4Fi2m473staQ+C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7ADC2B2-FF0F-4662-A592-14A2ACD50D0A}">
  <a:tblStyle styleId="{97ADC2B2-FF0F-4662-A592-14A2ACD50D0A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F6FC"/>
          </a:solidFill>
        </a:fill>
      </a:tcStyle>
    </a:wholeTbl>
    <a:band1H>
      <a:tcTxStyle/>
      <a:tcStyle>
        <a:fill>
          <a:solidFill>
            <a:srgbClr val="D1ECF9"/>
          </a:solidFill>
        </a:fill>
      </a:tcStyle>
    </a:band1H>
    <a:band2H>
      <a:tcTxStyle/>
    </a:band2H>
    <a:band1V>
      <a:tcTxStyle/>
      <a:tcStyle>
        <a:fill>
          <a:solidFill>
            <a:srgbClr val="D1ECF9"/>
          </a:solidFill>
        </a:fill>
      </a:tcStyle>
    </a:band1V>
    <a:band2V>
      <a:tcTxStyle/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1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13"/>
            <p:cNvSpPr/>
            <p:nvPr/>
          </p:nvSpPr>
          <p:spPr>
            <a:xfrm>
              <a:off x="0" y="-7862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Google Shape;25;p1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" name="Google Shape;26;p1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" name="Google Shape;27;p1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Google Shape;28;p1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1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1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31" name="Google Shape;31;p1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Google Shape;32;p1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1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13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2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2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2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5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5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2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7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8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7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21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Google Shape;14;p1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2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3.jpg"/><Relationship Id="rId6" Type="http://schemas.openxmlformats.org/officeDocument/2006/relationships/image" Target="../media/image5.jpg"/><Relationship Id="rId7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Relationship Id="rId4" Type="http://schemas.openxmlformats.org/officeDocument/2006/relationships/hyperlink" Target="mailto:velta.lubkina@rta.lv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idx="1" type="subTitle"/>
          </p:nvPr>
        </p:nvSpPr>
        <p:spPr>
          <a:xfrm>
            <a:off x="1365352" y="1088700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1" lang="en-US" sz="2400"/>
              <a:t>Δημιουργικό κουτί: Προώθηση καινοτόμων προσεγγίσεων για την οικοδόμηση εκπαιδευτικών μορφών στην εργασία με νέους</a:t>
            </a:r>
            <a:endParaRPr sz="2400"/>
          </a:p>
        </p:txBody>
      </p:sp>
      <p:pic>
        <p:nvPicPr>
          <p:cNvPr id="144" name="Google Shape;1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70807" y="6145929"/>
            <a:ext cx="2026028" cy="41213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2378366" y="4687512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Το έργο αυτό χρηματοδοτήθηκε με την υποστήριξη της Ευρωπαϊκής Επιτροπής.</a:t>
            </a:r>
            <a:br>
              <a:rPr b="0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Έργο N</a:t>
            </a:r>
            <a:r>
              <a:rPr b="1" baseline="30000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1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: 2021-1-PL01-KA220-YOU-000028673</a:t>
            </a:r>
            <a:br>
              <a:rPr b="0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Η παρούσα ανακοίνωση αντανακλά τις απόψεις μόνο του συγγραφέα και η Επιτροπή δεν ευθύνεται για οποιαδήποτε χρήση των πληροφοριών που περιέχονται σε αυτήν.</a:t>
            </a:r>
            <a:endParaRPr b="0" i="0" sz="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1408519" y="2539416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ΘΕΩΡ</a:t>
            </a:r>
            <a:r>
              <a:rPr lang="en-US" sz="18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b="0" i="0" lang="en-US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Α ΤΗΣ ΔΗΜΙΟΥΡΓΙΚ</a:t>
            </a:r>
            <a:r>
              <a:rPr lang="en-US" sz="18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0" i="0" lang="en-US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ΤΗΤΑΣ ΓΙΑ ΤΗΝ ΕΚΠΑ</a:t>
            </a:r>
            <a:r>
              <a:rPr lang="en-US" sz="18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b="0" i="0" lang="en-US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ΔΕΥΣΗ ΤΩΝ Ν</a:t>
            </a:r>
            <a:r>
              <a:rPr lang="en-US" sz="18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b="0" i="0" lang="en-US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ΩΝ</a:t>
            </a:r>
            <a:endParaRPr/>
          </a:p>
        </p:txBody>
      </p:sp>
      <p:sp>
        <p:nvSpPr>
          <p:cNvPr id="147" name="Google Shape;147;p1"/>
          <p:cNvSpPr txBox="1"/>
          <p:nvPr/>
        </p:nvSpPr>
        <p:spPr>
          <a:xfrm>
            <a:off x="1915456" y="3826975"/>
            <a:ext cx="3550363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Αναπτύχθηκε από: Κέντρο Εκπαίδευσης "Κοινωνικοποίηση"          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48" name="Google Shape;148;p1"/>
          <p:cNvGrpSpPr/>
          <p:nvPr/>
        </p:nvGrpSpPr>
        <p:grpSpPr>
          <a:xfrm>
            <a:off x="888274" y="5452591"/>
            <a:ext cx="6293576" cy="1181100"/>
            <a:chOff x="0" y="0"/>
            <a:chExt cx="5463540" cy="1181100"/>
          </a:xfrm>
        </p:grpSpPr>
        <p:pic>
          <p:nvPicPr>
            <p:cNvPr id="149" name="Google Shape;149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0"/>
              <a:ext cx="1181100" cy="118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630680" y="182880"/>
              <a:ext cx="746125" cy="944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2857500" y="182880"/>
              <a:ext cx="1203960" cy="9201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564380" y="228600"/>
              <a:ext cx="899160" cy="8991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3" name="Google Shape;15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65819" y="3423954"/>
            <a:ext cx="1360536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0"/>
          <p:cNvSpPr txBox="1"/>
          <p:nvPr>
            <p:ph type="title"/>
          </p:nvPr>
        </p:nvSpPr>
        <p:spPr>
          <a:xfrm>
            <a:off x="747002" y="1724297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/>
              <a:t>Ορισμός της δημιουργικότητας: </a:t>
            </a:r>
            <a:br>
              <a:rPr lang="en-US"/>
            </a:br>
            <a:br>
              <a:rPr lang="en-US"/>
            </a:br>
            <a:r>
              <a:rPr lang="en-US"/>
              <a:t>η ικανότητα να δημιουργείς μοναδικές ιδέες που μπορούν να βοηθήσουν στην επίλυση προβλημάτων, να δημιουργήσουν αποτελεσματικές αλληλεπιδράσεις ή απλώς να διασκεδάσουν.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1"/>
          <p:cNvSpPr txBox="1"/>
          <p:nvPr>
            <p:ph idx="1" type="subTitle"/>
          </p:nvPr>
        </p:nvSpPr>
        <p:spPr>
          <a:xfrm>
            <a:off x="2378366" y="1306797"/>
            <a:ext cx="5829054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79999"/>
              <a:buNone/>
            </a:pPr>
            <a:r>
              <a:rPr b="1" lang="en-US"/>
              <a:t>Δημιουργικό κουτί: Προώθηση των καινοτόμων προσεγγίσεων για την οικοδόμηση εκπαιδευτικών μορφών στην εργασία με νέους</a:t>
            </a:r>
            <a:endParaRPr/>
          </a:p>
        </p:txBody>
      </p:sp>
      <p:pic>
        <p:nvPicPr>
          <p:cNvPr id="304" name="Google Shape;30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508" y="5874924"/>
            <a:ext cx="1627464" cy="331057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11"/>
          <p:cNvSpPr txBox="1"/>
          <p:nvPr/>
        </p:nvSpPr>
        <p:spPr>
          <a:xfrm>
            <a:off x="1550777" y="2126357"/>
            <a:ext cx="7766936" cy="9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Σας ευχαρισ</a:t>
            </a:r>
            <a:r>
              <a:rPr lang="en-US" sz="6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τούμε</a:t>
            </a:r>
            <a:endParaRPr b="0" i="0" sz="60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6" name="Google Shape;306;p11"/>
          <p:cNvSpPr txBox="1"/>
          <p:nvPr/>
        </p:nvSpPr>
        <p:spPr>
          <a:xfrm>
            <a:off x="2661070" y="3344173"/>
            <a:ext cx="5546350" cy="2037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Επικοινωνήστε μαζί μας: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Κέντρο Εκπαίδευσης "Κοινωνικοποίηση", Rezekne, Λετονία</a:t>
            </a:r>
            <a:endParaRPr b="1" i="0" sz="1600" u="none" cap="none" strike="noStrike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Επικοινωνία: Δανιλανέ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	      Velta Lubkina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	      Inna Seļgicka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Ηλεκτρονικό ταχυδρομείο: liga.danilane@rta.lv 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0" i="0" lang="en-US" sz="1600" u="sng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	  velta.lubkina@rta.lv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7" name="Google Shape;307;p11"/>
          <p:cNvSpPr txBox="1"/>
          <p:nvPr/>
        </p:nvSpPr>
        <p:spPr>
          <a:xfrm>
            <a:off x="2378366" y="5748066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Το έργο αυτό χρηματοδοτήθηκε με την υποστήριξη της Ευρωπαϊκής Επιτροπής.</a:t>
            </a:r>
            <a:br>
              <a:rPr b="0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Έργο N</a:t>
            </a:r>
            <a:r>
              <a:rPr b="1" baseline="30000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1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: 2021-1-PL01-KA220-YOU-000028673</a:t>
            </a:r>
            <a:br>
              <a:rPr b="0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Η παρούσα ανακοίνωση αντανακλά τις απόψεις μόνο του συγγραφέα και η Επιτροπή δεν ευθύνεται για οποιαδήποτε χρήση των πληροφοριών που περιέχονται σε αυτήν.</a:t>
            </a:r>
            <a:endParaRPr b="0" i="0" sz="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Προσεγγίσεις για την κατανόηση της έννοιας της δημιουργικότητας</a:t>
            </a:r>
            <a:endParaRPr/>
          </a:p>
        </p:txBody>
      </p:sp>
      <p:grpSp>
        <p:nvGrpSpPr>
          <p:cNvPr id="159" name="Google Shape;159;p2"/>
          <p:cNvGrpSpPr/>
          <p:nvPr/>
        </p:nvGrpSpPr>
        <p:grpSpPr>
          <a:xfrm>
            <a:off x="1773811" y="2082868"/>
            <a:ext cx="6663177" cy="4124823"/>
            <a:chOff x="219331" y="68"/>
            <a:chExt cx="6663177" cy="4124823"/>
          </a:xfrm>
        </p:grpSpPr>
        <p:sp>
          <p:nvSpPr>
            <p:cNvPr id="160" name="Google Shape;160;p2"/>
            <p:cNvSpPr/>
            <p:nvPr/>
          </p:nvSpPr>
          <p:spPr>
            <a:xfrm>
              <a:off x="219331" y="68"/>
              <a:ext cx="3172941" cy="1903764"/>
            </a:xfrm>
            <a:prstGeom prst="rect">
              <a:avLst/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2"/>
            <p:cNvSpPr txBox="1"/>
            <p:nvPr/>
          </p:nvSpPr>
          <p:spPr>
            <a:xfrm>
              <a:off x="219331" y="68"/>
              <a:ext cx="3172941" cy="19037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προϊόν</a:t>
              </a:r>
              <a:endParaRPr b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3709567" y="68"/>
              <a:ext cx="3172941" cy="1903764"/>
            </a:xfrm>
            <a:prstGeom prst="rect">
              <a:avLst/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2"/>
            <p:cNvSpPr txBox="1"/>
            <p:nvPr/>
          </p:nvSpPr>
          <p:spPr>
            <a:xfrm>
              <a:off x="3709567" y="68"/>
              <a:ext cx="3172941" cy="19037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διαδικασία</a:t>
              </a:r>
              <a:endParaRPr b="0" i="0" sz="4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219331" y="2221127"/>
              <a:ext cx="3172941" cy="1903764"/>
            </a:xfrm>
            <a:prstGeom prst="rect">
              <a:avLst/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2"/>
            <p:cNvSpPr txBox="1"/>
            <p:nvPr/>
          </p:nvSpPr>
          <p:spPr>
            <a:xfrm>
              <a:off x="219331" y="2221127"/>
              <a:ext cx="3172941" cy="19037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1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προσωπικά χαρακτηριστικά</a:t>
              </a:r>
              <a:endParaRPr b="0" i="0" sz="41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3709567" y="2221127"/>
              <a:ext cx="3172941" cy="1903764"/>
            </a:xfrm>
            <a:prstGeom prst="rect">
              <a:avLst/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2"/>
            <p:cNvSpPr txBox="1"/>
            <p:nvPr/>
          </p:nvSpPr>
          <p:spPr>
            <a:xfrm>
              <a:off x="3709567" y="2221127"/>
              <a:ext cx="3172941" cy="19037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1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εξωτερικοί παράγοντες</a:t>
              </a:r>
              <a:endParaRPr b="0" i="0" sz="41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Η έννοια της δημιουργικότητας </a:t>
            </a:r>
            <a:br>
              <a:rPr lang="en-US"/>
            </a:br>
            <a:endParaRPr/>
          </a:p>
        </p:txBody>
      </p:sp>
      <p:grpSp>
        <p:nvGrpSpPr>
          <p:cNvPr id="173" name="Google Shape;173;p3"/>
          <p:cNvGrpSpPr/>
          <p:nvPr/>
        </p:nvGrpSpPr>
        <p:grpSpPr>
          <a:xfrm>
            <a:off x="683579" y="1507445"/>
            <a:ext cx="8584462" cy="3508118"/>
            <a:chOff x="5889" y="0"/>
            <a:chExt cx="8584462" cy="3508118"/>
          </a:xfrm>
        </p:grpSpPr>
        <p:sp>
          <p:nvSpPr>
            <p:cNvPr id="174" name="Google Shape;174;p3"/>
            <p:cNvSpPr/>
            <p:nvPr/>
          </p:nvSpPr>
          <p:spPr>
            <a:xfrm>
              <a:off x="265198" y="831550"/>
              <a:ext cx="3934500" cy="462900"/>
            </a:xfrm>
            <a:prstGeom prst="rect">
              <a:avLst/>
            </a:prstGeom>
            <a:solidFill>
              <a:srgbClr val="5ECBEE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265198" y="1005394"/>
              <a:ext cx="288900" cy="2889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 flipH="1">
              <a:off x="5899" y="0"/>
              <a:ext cx="4453200" cy="83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3"/>
            <p:cNvSpPr txBox="1"/>
            <p:nvPr/>
          </p:nvSpPr>
          <p:spPr>
            <a:xfrm>
              <a:off x="5889" y="0"/>
              <a:ext cx="4453200" cy="83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38100" spcFirstLastPara="1" rIns="381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Πρώτη διάσταση</a:t>
              </a:r>
              <a:endPara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5889" y="1679159"/>
              <a:ext cx="288900" cy="288900"/>
            </a:xfrm>
            <a:prstGeom prst="rect">
              <a:avLst/>
            </a:prstGeom>
            <a:solidFill>
              <a:schemeClr val="lt1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281311" y="1486802"/>
              <a:ext cx="3659100" cy="67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3"/>
            <p:cNvSpPr txBox="1"/>
            <p:nvPr/>
          </p:nvSpPr>
          <p:spPr>
            <a:xfrm>
              <a:off x="281311" y="1486802"/>
              <a:ext cx="3659100" cy="67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καθημερινό φαινό</a:t>
              </a: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5889" y="2352918"/>
              <a:ext cx="288900" cy="288900"/>
            </a:xfrm>
            <a:prstGeom prst="rect">
              <a:avLst/>
            </a:prstGeom>
            <a:solidFill>
              <a:schemeClr val="lt1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281311" y="2160560"/>
              <a:ext cx="3659100" cy="67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3"/>
            <p:cNvSpPr txBox="1"/>
            <p:nvPr/>
          </p:nvSpPr>
          <p:spPr>
            <a:xfrm>
              <a:off x="281311" y="2160560"/>
              <a:ext cx="3659100" cy="67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όλοι μπορούν να είναι δημιουργικοί</a:t>
              </a: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5889" y="3026676"/>
              <a:ext cx="288900" cy="288900"/>
            </a:xfrm>
            <a:prstGeom prst="rect">
              <a:avLst/>
            </a:prstGeom>
            <a:solidFill>
              <a:schemeClr val="lt1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281311" y="2834318"/>
              <a:ext cx="3659100" cy="67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3"/>
            <p:cNvSpPr txBox="1"/>
            <p:nvPr/>
          </p:nvSpPr>
          <p:spPr>
            <a:xfrm>
              <a:off x="281311" y="2834318"/>
              <a:ext cx="3659100" cy="67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ο καθένας πρέπει να συμμετέχει στις δημιουργικές διαδικασίες</a:t>
              </a: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655830" y="831550"/>
              <a:ext cx="3934500" cy="462900"/>
            </a:xfrm>
            <a:prstGeom prst="rect">
              <a:avLst/>
            </a:prstGeom>
            <a:solidFill>
              <a:srgbClr val="5ECBEE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4655830" y="1005394"/>
              <a:ext cx="288900" cy="2889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4655830" y="0"/>
              <a:ext cx="3934500" cy="83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3"/>
            <p:cNvSpPr txBox="1"/>
            <p:nvPr/>
          </p:nvSpPr>
          <p:spPr>
            <a:xfrm>
              <a:off x="4655830" y="0"/>
              <a:ext cx="3934500" cy="83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38100" spcFirstLastPara="1" rIns="381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Δεύτερη διάσταση</a:t>
              </a:r>
              <a:endPara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4655830" y="1679159"/>
              <a:ext cx="288900" cy="288900"/>
            </a:xfrm>
            <a:prstGeom prst="rect">
              <a:avLst/>
            </a:prstGeom>
            <a:solidFill>
              <a:schemeClr val="lt1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4931251" y="1486802"/>
              <a:ext cx="3659100" cy="67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3"/>
            <p:cNvSpPr txBox="1"/>
            <p:nvPr/>
          </p:nvSpPr>
          <p:spPr>
            <a:xfrm>
              <a:off x="4931251" y="1486802"/>
              <a:ext cx="3659100" cy="67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έννοια της χρησιμότητας</a:t>
              </a: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4655830" y="2352918"/>
              <a:ext cx="288900" cy="288900"/>
            </a:xfrm>
            <a:prstGeom prst="rect">
              <a:avLst/>
            </a:prstGeom>
            <a:solidFill>
              <a:schemeClr val="lt1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4931251" y="2160560"/>
              <a:ext cx="3659100" cy="67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3"/>
            <p:cNvSpPr txBox="1"/>
            <p:nvPr/>
          </p:nvSpPr>
          <p:spPr>
            <a:xfrm>
              <a:off x="4931251" y="2160560"/>
              <a:ext cx="3659100" cy="67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αναφέρεται σε υλικές ή πρακτικές μεθόδους για την αξιολόγηση της χρησιμότητας νέων ιδεών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Η διαδικασία της δημιουργικής σκέψης</a:t>
            </a:r>
            <a:endParaRPr/>
          </a:p>
        </p:txBody>
      </p:sp>
      <p:grpSp>
        <p:nvGrpSpPr>
          <p:cNvPr id="202" name="Google Shape;202;p4"/>
          <p:cNvGrpSpPr/>
          <p:nvPr/>
        </p:nvGrpSpPr>
        <p:grpSpPr>
          <a:xfrm>
            <a:off x="521003" y="1188720"/>
            <a:ext cx="10347352" cy="5943600"/>
            <a:chOff x="2843" y="0"/>
            <a:chExt cx="10347352" cy="5943600"/>
          </a:xfrm>
        </p:grpSpPr>
        <p:sp>
          <p:nvSpPr>
            <p:cNvPr id="203" name="Google Shape;203;p4"/>
            <p:cNvSpPr/>
            <p:nvPr/>
          </p:nvSpPr>
          <p:spPr>
            <a:xfrm>
              <a:off x="776477" y="0"/>
              <a:ext cx="8800084" cy="59436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1EC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4"/>
            <p:cNvSpPr/>
            <p:nvPr/>
          </p:nvSpPr>
          <p:spPr>
            <a:xfrm>
              <a:off x="2843" y="1783079"/>
              <a:ext cx="1655576" cy="2377440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4"/>
            <p:cNvSpPr txBox="1"/>
            <p:nvPr/>
          </p:nvSpPr>
          <p:spPr>
            <a:xfrm>
              <a:off x="83587" y="1783073"/>
              <a:ext cx="1494000" cy="221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Εντοπισμός προβλημάτων και εγκατάσταση</a:t>
              </a:r>
              <a:endParaRPr sz="2400">
                <a:solidFill>
                  <a:schemeClr val="lt1"/>
                </a:solidFill>
              </a:endParaRPr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1741198" y="1783079"/>
              <a:ext cx="1655576" cy="2377440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4"/>
            <p:cNvSpPr txBox="1"/>
            <p:nvPr/>
          </p:nvSpPr>
          <p:spPr>
            <a:xfrm>
              <a:off x="1822017" y="1863898"/>
              <a:ext cx="1493938" cy="22158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7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Ικανότητα να παράγει πολλές ιδέες ταυτόχρονα</a:t>
              </a:r>
              <a:endParaRPr sz="1900">
                <a:solidFill>
                  <a:schemeClr val="lt1"/>
                </a:solidFill>
              </a:endParaRPr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3479554" y="1783079"/>
              <a:ext cx="1655576" cy="2377440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4"/>
            <p:cNvSpPr txBox="1"/>
            <p:nvPr/>
          </p:nvSpPr>
          <p:spPr>
            <a:xfrm>
              <a:off x="3560373" y="1863898"/>
              <a:ext cx="1493938" cy="22158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Ικανότητα παραγωγής ιδεών με διαφορετικές έννοιες</a:t>
              </a:r>
              <a:endParaRPr/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5217909" y="1783079"/>
              <a:ext cx="1655576" cy="2377440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4"/>
            <p:cNvSpPr txBox="1"/>
            <p:nvPr/>
          </p:nvSpPr>
          <p:spPr>
            <a:xfrm>
              <a:off x="5298728" y="1863898"/>
              <a:ext cx="1493938" cy="22158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Ικανότητα να προβάλλει σπάνιες, μη  τυποποιημένες ιδέες</a:t>
              </a:r>
              <a:endParaRPr/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6956264" y="1783079"/>
              <a:ext cx="1655576" cy="2377440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4"/>
            <p:cNvSpPr txBox="1"/>
            <p:nvPr/>
          </p:nvSpPr>
          <p:spPr>
            <a:xfrm>
              <a:off x="7037083" y="1863898"/>
              <a:ext cx="1493938" cy="22158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Ικανότητα βελτίωσης των προτεινόμενων ιδεών</a:t>
              </a:r>
              <a:endParaRPr/>
            </a:p>
          </p:txBody>
        </p:sp>
        <p:sp>
          <p:nvSpPr>
            <p:cNvPr id="214" name="Google Shape;214;p4"/>
            <p:cNvSpPr/>
            <p:nvPr/>
          </p:nvSpPr>
          <p:spPr>
            <a:xfrm>
              <a:off x="8694619" y="1783079"/>
              <a:ext cx="1655576" cy="2377440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4"/>
            <p:cNvSpPr txBox="1"/>
            <p:nvPr/>
          </p:nvSpPr>
          <p:spPr>
            <a:xfrm>
              <a:off x="8775438" y="1863898"/>
              <a:ext cx="1493938" cy="22158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Ικανότητα ανάλυσης και σύνθεσης πληροφοριών για την επίλυση προβλημάτων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"/>
          <p:cNvSpPr txBox="1"/>
          <p:nvPr>
            <p:ph type="title"/>
          </p:nvPr>
        </p:nvSpPr>
        <p:spPr>
          <a:xfrm>
            <a:off x="1286935" y="1977814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/>
              <a:t>Η δημιουργικότητα είναι η ανάδυση της ευαισθησίας στα προβλήματα, στο έλλειμμα ή στη δυσαρμονία της υπάρχουσας γνώσης (P. Torrance, 1988). </a:t>
            </a:r>
            <a:endParaRPr/>
          </a:p>
        </p:txBody>
      </p:sp>
      <p:sp>
        <p:nvSpPr>
          <p:cNvPr id="221" name="Google Shape;221;p5"/>
          <p:cNvSpPr txBox="1"/>
          <p:nvPr>
            <p:ph idx="1" type="body"/>
          </p:nvPr>
        </p:nvSpPr>
        <p:spPr>
          <a:xfrm>
            <a:off x="839895" y="429376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Εξηγήστε αυτόν τον ορισμό και δώστε παραδείγματα από την πρακτική σας!</a:t>
            </a:r>
            <a:br>
              <a:rPr lang="en-US"/>
            </a:br>
            <a:endParaRPr/>
          </a:p>
        </p:txBody>
      </p:sp>
      <p:pic>
        <p:nvPicPr>
          <p:cNvPr id="222" name="Google Shape;22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640" y="974244"/>
            <a:ext cx="1032510" cy="1074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Διαδικασίες δημιουργικότητας </a:t>
            </a:r>
            <a:endParaRPr/>
          </a:p>
        </p:txBody>
      </p:sp>
      <p:grpSp>
        <p:nvGrpSpPr>
          <p:cNvPr id="228" name="Google Shape;228;p6"/>
          <p:cNvGrpSpPr/>
          <p:nvPr/>
        </p:nvGrpSpPr>
        <p:grpSpPr>
          <a:xfrm>
            <a:off x="949234" y="1500233"/>
            <a:ext cx="7715793" cy="4410526"/>
            <a:chOff x="0" y="2359"/>
            <a:chExt cx="7715793" cy="4410526"/>
          </a:xfrm>
        </p:grpSpPr>
        <p:sp>
          <p:nvSpPr>
            <p:cNvPr id="229" name="Google Shape;229;p6"/>
            <p:cNvSpPr/>
            <p:nvPr/>
          </p:nvSpPr>
          <p:spPr>
            <a:xfrm>
              <a:off x="3086317" y="2359"/>
              <a:ext cx="4629476" cy="924873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D1ECF7">
                <a:alpha val="89803"/>
              </a:srgbClr>
            </a:solidFill>
            <a:ln cap="rnd" cmpd="sng" w="19050">
              <a:solidFill>
                <a:srgbClr val="D1ECF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6"/>
            <p:cNvSpPr txBox="1"/>
            <p:nvPr/>
          </p:nvSpPr>
          <p:spPr>
            <a:xfrm>
              <a:off x="3086317" y="117968"/>
              <a:ext cx="4282649" cy="693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425" lIns="11425" spcFirstLastPara="1" rIns="11425" wrap="square" tIns="114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Char char="•"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Σκέφτεστε πολλές έννοιες ταυτόχρονα ή μετακινηθήτε αβίαστα μεταξύ δύο διαφορετικών ιδεών</a:t>
              </a:r>
              <a:endParaRPr/>
            </a:p>
          </p:txBody>
        </p:sp>
        <p:sp>
          <p:nvSpPr>
            <p:cNvPr id="231" name="Google Shape;231;p6"/>
            <p:cNvSpPr/>
            <p:nvPr/>
          </p:nvSpPr>
          <p:spPr>
            <a:xfrm>
              <a:off x="0" y="2359"/>
              <a:ext cx="3086317" cy="924873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6"/>
            <p:cNvSpPr txBox="1"/>
            <p:nvPr/>
          </p:nvSpPr>
          <p:spPr>
            <a:xfrm>
              <a:off x="45149" y="47508"/>
              <a:ext cx="2996019" cy="8345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Γνωστική ευελιξία</a:t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3" name="Google Shape;233;p6"/>
            <p:cNvSpPr/>
            <p:nvPr/>
          </p:nvSpPr>
          <p:spPr>
            <a:xfrm>
              <a:off x="3087071" y="1019720"/>
              <a:ext cx="4624955" cy="1358444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D1ECF7">
                <a:alpha val="89803"/>
              </a:srgbClr>
            </a:solidFill>
            <a:ln cap="rnd" cmpd="sng" w="19050">
              <a:solidFill>
                <a:srgbClr val="D1ECF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6"/>
            <p:cNvSpPr txBox="1"/>
            <p:nvPr/>
          </p:nvSpPr>
          <p:spPr>
            <a:xfrm>
              <a:off x="3087071" y="1189526"/>
              <a:ext cx="4115539" cy="10188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425" lIns="11425" spcFirstLastPara="1" rIns="11425" wrap="square" tIns="114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Char char="•"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Κατανόηση και σκέψη για σύνθετες πραγματικές έννοιες που δεν συνδέονται με συγκεκριμένα πράγματα. Π.χ. η ιδέα της ελευθερίας του χιούμορ</a:t>
              </a:r>
              <a:endParaRPr/>
            </a:p>
          </p:txBody>
        </p:sp>
        <p:sp>
          <p:nvSpPr>
            <p:cNvPr id="235" name="Google Shape;235;p6"/>
            <p:cNvSpPr/>
            <p:nvPr/>
          </p:nvSpPr>
          <p:spPr>
            <a:xfrm>
              <a:off x="3767" y="1236506"/>
              <a:ext cx="3083303" cy="924873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6"/>
            <p:cNvSpPr txBox="1"/>
            <p:nvPr/>
          </p:nvSpPr>
          <p:spPr>
            <a:xfrm>
              <a:off x="48916" y="1281655"/>
              <a:ext cx="2993005" cy="8345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Αφηρημένη σκέψη</a:t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7" name="Google Shape;237;p6"/>
            <p:cNvSpPr/>
            <p:nvPr/>
          </p:nvSpPr>
          <p:spPr>
            <a:xfrm>
              <a:off x="3086317" y="2470652"/>
              <a:ext cx="4629476" cy="924873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D1ECF7">
                <a:alpha val="89803"/>
              </a:srgbClr>
            </a:solidFill>
            <a:ln cap="rnd" cmpd="sng" w="19050">
              <a:solidFill>
                <a:srgbClr val="D1ECF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6"/>
            <p:cNvSpPr txBox="1"/>
            <p:nvPr/>
          </p:nvSpPr>
          <p:spPr>
            <a:xfrm>
              <a:off x="3086317" y="2586261"/>
              <a:ext cx="4282649" cy="693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425" lIns="11425" spcFirstLastPara="1" rIns="11425" wrap="square" tIns="114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Char char="•"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Σκέψη και οργάνωση ιδεών και </a:t>
              </a: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δραστηριοτήτων</a:t>
              </a: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για την επίτευξη ενός συγκεκριμένου στόχου</a:t>
              </a:r>
              <a:endParaRPr/>
            </a:p>
          </p:txBody>
        </p:sp>
        <p:sp>
          <p:nvSpPr>
            <p:cNvPr id="239" name="Google Shape;239;p6"/>
            <p:cNvSpPr/>
            <p:nvPr/>
          </p:nvSpPr>
          <p:spPr>
            <a:xfrm>
              <a:off x="0" y="2470652"/>
              <a:ext cx="3086317" cy="924873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6"/>
            <p:cNvSpPr txBox="1"/>
            <p:nvPr/>
          </p:nvSpPr>
          <p:spPr>
            <a:xfrm>
              <a:off x="45149" y="2515801"/>
              <a:ext cx="2996019" cy="8345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Σχεδιασμός </a:t>
              </a:r>
              <a:endPara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1" name="Google Shape;241;p6"/>
            <p:cNvSpPr/>
            <p:nvPr/>
          </p:nvSpPr>
          <p:spPr>
            <a:xfrm>
              <a:off x="3086317" y="3488012"/>
              <a:ext cx="4629476" cy="924873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D1ECF7">
                <a:alpha val="89803"/>
              </a:srgbClr>
            </a:solidFill>
            <a:ln cap="rnd" cmpd="sng" w="19050">
              <a:solidFill>
                <a:srgbClr val="D1ECF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6"/>
            <p:cNvSpPr txBox="1"/>
            <p:nvPr/>
          </p:nvSpPr>
          <p:spPr>
            <a:xfrm>
              <a:off x="3086317" y="3603621"/>
              <a:ext cx="4282649" cy="693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425" lIns="11425" spcFirstLastPara="1" rIns="11425" wrap="square" tIns="114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Char char="•"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Βραχυπρόθεσμη διατήρηση, επεξεργασία και διαχείριση πληροφοριών</a:t>
              </a:r>
              <a:endParaRPr/>
            </a:p>
          </p:txBody>
        </p:sp>
        <p:sp>
          <p:nvSpPr>
            <p:cNvPr id="243" name="Google Shape;243;p6"/>
            <p:cNvSpPr/>
            <p:nvPr/>
          </p:nvSpPr>
          <p:spPr>
            <a:xfrm>
              <a:off x="0" y="3488012"/>
              <a:ext cx="3086317" cy="924873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6"/>
            <p:cNvSpPr txBox="1"/>
            <p:nvPr/>
          </p:nvSpPr>
          <p:spPr>
            <a:xfrm>
              <a:off x="45149" y="3533161"/>
              <a:ext cx="2996019" cy="8345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Εργασία μνήμης</a:t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7"/>
          <p:cNvSpPr txBox="1"/>
          <p:nvPr>
            <p:ph type="title"/>
          </p:nvPr>
        </p:nvSpPr>
        <p:spPr>
          <a:xfrm>
            <a:off x="784560" y="180694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Στάδια δημιουργικότητας </a:t>
            </a:r>
            <a:endParaRPr/>
          </a:p>
        </p:txBody>
      </p:sp>
      <p:graphicFrame>
        <p:nvGraphicFramePr>
          <p:cNvPr id="250" name="Google Shape;250;p7"/>
          <p:cNvGraphicFramePr/>
          <p:nvPr/>
        </p:nvGraphicFramePr>
        <p:xfrm>
          <a:off x="1101784" y="84323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{97ADC2B2-FF0F-4662-A592-14A2ACD50D0A}</a:tableStyleId>
              </a:tblPr>
              <a:tblGrid>
                <a:gridCol w="3857150"/>
                <a:gridCol w="4739650"/>
              </a:tblGrid>
              <a:tr h="656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Στάδια δημιουργικότητας Ονόματα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Περιγραφή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</a:tr>
              <a:tr h="945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Στάδιο προετοιμασίας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Στις περισσότερες περιπτώσεις, μια ιδέα δεν προκύπτει από το πουθενά- πρέπει να δημιουργήσετε ιδέες, να κάνετε κάποια έρευνα και να αξιοποιήσετε προηγούμενες εμπειρίες για να βρείτε πιο πρωτότυπες ιδέες.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</a:tr>
              <a:tr h="945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Στάδιο επώασης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Μόλις έχετε την ιδέα σας, θα πρέπει να κάνετε ένα βήμα πίσω και να δείτε τι έχετε κάνει. Μπορείτε ακόμη και να εργαστείτε σε ένα άλλο έργο ή να κάνετε κάτι άλλο συνολικά.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</a:tr>
              <a:tr h="945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Στάδιο φωτισμού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Μόλις αφήσετε τις σκέψεις σας να κινηθούν ελεύθερα, θα μπορούσε να πυροδοτήσει μια στιγμή "λάμψης", όταν όλες οι πληροφορίες συγκεντρώνονται και σχηματίζουν μια λύση.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</a:tr>
              <a:tr h="1366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Στάδιο αξιολόγησης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Εδώ είναι που παίρνετε τη νέα σας ιδέα και την εξετάζετε εξονυχιστικά, ζυγίζοντας τα υπέρ και τα κατά και άλλες σχετικές πληροφορίες. Υποστηρίζει η λύση την αρχική σας ιδέα; Μπορεί να χρειαστεί να επιστρέψετε και να σκεφτείτε άλλες ιδέες, ή μπορεί να είναι ο σωστός δρόμος που θέλετε να ακολουθήσετε.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</a:tr>
              <a:tr h="1155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Στάδιο επαλήθευσης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Εδώ είναι που γίνεται η περισσότερη σκληρή δουλειά, όπου πρέπει να δημιουργήσετε το αντικείμενο ή το σχέδιο ή να αποδείξετε την ιδέα σας. Σε αυτό το τελικό στάδιο οριστικοποιείτε την ιδέα και την κάνετε πραγματικότητα.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Χαρακτηριστικά των δημιουργικών προσωπικοτήτων </a:t>
            </a:r>
            <a:endParaRPr/>
          </a:p>
        </p:txBody>
      </p:sp>
      <p:grpSp>
        <p:nvGrpSpPr>
          <p:cNvPr id="256" name="Google Shape;256;p8"/>
          <p:cNvGrpSpPr/>
          <p:nvPr/>
        </p:nvGrpSpPr>
        <p:grpSpPr>
          <a:xfrm>
            <a:off x="923482" y="-1245558"/>
            <a:ext cx="9104141" cy="8529506"/>
            <a:chOff x="709467" y="-2718758"/>
            <a:chExt cx="9104141" cy="8529506"/>
          </a:xfrm>
        </p:grpSpPr>
        <p:sp>
          <p:nvSpPr>
            <p:cNvPr id="257" name="Google Shape;257;p8"/>
            <p:cNvSpPr/>
            <p:nvPr/>
          </p:nvSpPr>
          <p:spPr>
            <a:xfrm>
              <a:off x="3959620" y="-200340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8"/>
            <p:cNvSpPr txBox="1"/>
            <p:nvPr/>
          </p:nvSpPr>
          <p:spPr>
            <a:xfrm>
              <a:off x="4005847" y="-154113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ανάληψη κινδύνου</a:t>
              </a:r>
              <a:endParaRPr/>
            </a:p>
          </p:txBody>
        </p:sp>
        <p:sp>
          <p:nvSpPr>
            <p:cNvPr id="259" name="Google Shape;259;p8"/>
            <p:cNvSpPr/>
            <p:nvPr/>
          </p:nvSpPr>
          <p:spPr>
            <a:xfrm>
              <a:off x="4340387" y="426252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40456" y="3272"/>
                  </a:moveTo>
                  <a:lnTo>
                    <a:pt x="40456" y="3272"/>
                  </a:lnTo>
                  <a:cubicBezTo>
                    <a:pt x="43558" y="2203"/>
                    <a:pt x="46742" y="1391"/>
                    <a:pt x="49976" y="843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8"/>
            <p:cNvSpPr/>
            <p:nvPr/>
          </p:nvSpPr>
          <p:spPr>
            <a:xfrm>
              <a:off x="5775776" y="457198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8"/>
            <p:cNvSpPr txBox="1"/>
            <p:nvPr/>
          </p:nvSpPr>
          <p:spPr>
            <a:xfrm>
              <a:off x="5822003" y="503425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περιέργεια </a:t>
              </a:r>
              <a:endParaRPr/>
            </a:p>
          </p:txBody>
        </p:sp>
        <p:sp>
          <p:nvSpPr>
            <p:cNvPr id="262" name="Google Shape;262;p8"/>
            <p:cNvSpPr/>
            <p:nvPr/>
          </p:nvSpPr>
          <p:spPr>
            <a:xfrm>
              <a:off x="3543050" y="-2718758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92969" y="110130"/>
                  </a:moveTo>
                  <a:cubicBezTo>
                    <a:pt x="92147" y="110670"/>
                    <a:pt x="91313" y="111190"/>
                    <a:pt x="90466" y="111690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8"/>
            <p:cNvSpPr/>
            <p:nvPr/>
          </p:nvSpPr>
          <p:spPr>
            <a:xfrm>
              <a:off x="6155436" y="1463741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8"/>
            <p:cNvSpPr txBox="1"/>
            <p:nvPr/>
          </p:nvSpPr>
          <p:spPr>
            <a:xfrm>
              <a:off x="6201663" y="1509968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δεκτικότητα σε νέες γνώσεις</a:t>
              </a:r>
              <a:endParaRPr/>
            </a:p>
          </p:txBody>
        </p:sp>
        <p:sp>
          <p:nvSpPr>
            <p:cNvPr id="265" name="Google Shape;265;p8"/>
            <p:cNvSpPr/>
            <p:nvPr/>
          </p:nvSpPr>
          <p:spPr>
            <a:xfrm>
              <a:off x="2996050" y="1317667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111495" y="29207"/>
                  </a:moveTo>
                  <a:lnTo>
                    <a:pt x="111495" y="29207"/>
                  </a:lnTo>
                  <a:cubicBezTo>
                    <a:pt x="111773" y="29673"/>
                    <a:pt x="112045" y="30142"/>
                    <a:pt x="112311" y="30615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8"/>
            <p:cNvSpPr/>
            <p:nvPr/>
          </p:nvSpPr>
          <p:spPr>
            <a:xfrm>
              <a:off x="6220072" y="2464484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8"/>
            <p:cNvSpPr txBox="1"/>
            <p:nvPr/>
          </p:nvSpPr>
          <p:spPr>
            <a:xfrm>
              <a:off x="6266299" y="2510711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ανοχή στην ασάφεια</a:t>
              </a:r>
              <a:endParaRPr/>
            </a:p>
          </p:txBody>
        </p:sp>
        <p:sp>
          <p:nvSpPr>
            <p:cNvPr id="268" name="Google Shape;268;p8"/>
            <p:cNvSpPr/>
            <p:nvPr/>
          </p:nvSpPr>
          <p:spPr>
            <a:xfrm>
              <a:off x="4167519" y="-994573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76522" y="117680"/>
                  </a:moveTo>
                  <a:lnTo>
                    <a:pt x="76522" y="117680"/>
                  </a:lnTo>
                  <a:cubicBezTo>
                    <a:pt x="75863" y="117869"/>
                    <a:pt x="75200" y="118046"/>
                    <a:pt x="74535" y="118212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8"/>
            <p:cNvSpPr/>
            <p:nvPr/>
          </p:nvSpPr>
          <p:spPr>
            <a:xfrm>
              <a:off x="5747986" y="3431784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8"/>
            <p:cNvSpPr txBox="1"/>
            <p:nvPr/>
          </p:nvSpPr>
          <p:spPr>
            <a:xfrm>
              <a:off x="5794213" y="3478011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διευρυμένα ενδιαφέροντα</a:t>
              </a:r>
              <a:endParaRPr/>
            </a:p>
          </p:txBody>
        </p:sp>
        <p:sp>
          <p:nvSpPr>
            <p:cNvPr id="271" name="Google Shape;271;p8"/>
            <p:cNvSpPr/>
            <p:nvPr/>
          </p:nvSpPr>
          <p:spPr>
            <a:xfrm>
              <a:off x="5320527" y="316524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24578" y="108428"/>
                  </a:moveTo>
                  <a:lnTo>
                    <a:pt x="24578" y="108428"/>
                  </a:lnTo>
                  <a:cubicBezTo>
                    <a:pt x="21679" y="106308"/>
                    <a:pt x="18977" y="103931"/>
                    <a:pt x="16503" y="101328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8"/>
            <p:cNvSpPr/>
            <p:nvPr/>
          </p:nvSpPr>
          <p:spPr>
            <a:xfrm>
              <a:off x="4043602" y="4007664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8"/>
            <p:cNvSpPr txBox="1"/>
            <p:nvPr/>
          </p:nvSpPr>
          <p:spPr>
            <a:xfrm>
              <a:off x="4089829" y="4053891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πρωτοτυπία</a:t>
              </a:r>
              <a:endParaRPr/>
            </a:p>
          </p:txBody>
        </p:sp>
        <p:sp>
          <p:nvSpPr>
            <p:cNvPr id="274" name="Google Shape;274;p8"/>
            <p:cNvSpPr/>
            <p:nvPr/>
          </p:nvSpPr>
          <p:spPr>
            <a:xfrm>
              <a:off x="709467" y="146896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89019" y="112516"/>
                  </a:moveTo>
                  <a:lnTo>
                    <a:pt x="89019" y="112516"/>
                  </a:lnTo>
                  <a:cubicBezTo>
                    <a:pt x="88097" y="113025"/>
                    <a:pt x="87162" y="113510"/>
                    <a:pt x="86215" y="113971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8"/>
            <p:cNvSpPr/>
            <p:nvPr/>
          </p:nvSpPr>
          <p:spPr>
            <a:xfrm>
              <a:off x="2315218" y="3467781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8"/>
            <p:cNvSpPr txBox="1"/>
            <p:nvPr/>
          </p:nvSpPr>
          <p:spPr>
            <a:xfrm>
              <a:off x="2361445" y="3514008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διέσθηση και δυνατά συναισθήματα</a:t>
              </a:r>
              <a:endParaRPr/>
            </a:p>
          </p:txBody>
        </p:sp>
        <p:sp>
          <p:nvSpPr>
            <p:cNvPr id="277" name="Google Shape;277;p8"/>
            <p:cNvSpPr/>
            <p:nvPr/>
          </p:nvSpPr>
          <p:spPr>
            <a:xfrm>
              <a:off x="1277636" y="-943922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43950" y="117813"/>
                  </a:moveTo>
                  <a:lnTo>
                    <a:pt x="43950" y="117813"/>
                  </a:lnTo>
                  <a:cubicBezTo>
                    <a:pt x="42402" y="117383"/>
                    <a:pt x="40871" y="116891"/>
                    <a:pt x="39362" y="116339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8"/>
            <p:cNvSpPr/>
            <p:nvPr/>
          </p:nvSpPr>
          <p:spPr>
            <a:xfrm>
              <a:off x="1655060" y="2464488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8"/>
            <p:cNvSpPr txBox="1"/>
            <p:nvPr/>
          </p:nvSpPr>
          <p:spPr>
            <a:xfrm>
              <a:off x="1701287" y="2510715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ανεξάρτητη κρίση</a:t>
              </a:r>
              <a:endParaRPr/>
            </a:p>
          </p:txBody>
        </p:sp>
        <p:sp>
          <p:nvSpPr>
            <p:cNvPr id="280" name="Google Shape;280;p8"/>
            <p:cNvSpPr/>
            <p:nvPr/>
          </p:nvSpPr>
          <p:spPr>
            <a:xfrm>
              <a:off x="1545365" y="-1661779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27117" y="110187"/>
                  </a:moveTo>
                  <a:lnTo>
                    <a:pt x="27117" y="110187"/>
                  </a:lnTo>
                  <a:cubicBezTo>
                    <a:pt x="26296" y="109649"/>
                    <a:pt x="25488" y="109091"/>
                    <a:pt x="24694" y="108513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8"/>
            <p:cNvSpPr/>
            <p:nvPr/>
          </p:nvSpPr>
          <p:spPr>
            <a:xfrm>
              <a:off x="1597791" y="1453583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8"/>
            <p:cNvSpPr txBox="1"/>
            <p:nvPr/>
          </p:nvSpPr>
          <p:spPr>
            <a:xfrm>
              <a:off x="1644018" y="1499810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προσανατολισμός στη καινοτομία</a:t>
              </a:r>
              <a:endParaRPr/>
            </a:p>
          </p:txBody>
        </p:sp>
        <p:sp>
          <p:nvSpPr>
            <p:cNvPr id="283" name="Google Shape;283;p8"/>
            <p:cNvSpPr/>
            <p:nvPr/>
          </p:nvSpPr>
          <p:spPr>
            <a:xfrm>
              <a:off x="2725118" y="-669029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92" y="56674"/>
                  </a:moveTo>
                  <a:lnTo>
                    <a:pt x="92" y="56674"/>
                  </a:lnTo>
                  <a:cubicBezTo>
                    <a:pt x="122" y="56133"/>
                    <a:pt x="159" y="55592"/>
                    <a:pt x="204" y="55052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8"/>
            <p:cNvSpPr/>
            <p:nvPr/>
          </p:nvSpPr>
          <p:spPr>
            <a:xfrm>
              <a:off x="2135254" y="444663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8"/>
            <p:cNvSpPr txBox="1"/>
            <p:nvPr/>
          </p:nvSpPr>
          <p:spPr>
            <a:xfrm>
              <a:off x="2181481" y="490890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λογική σκέψη</a:t>
              </a:r>
              <a:endParaRPr/>
            </a:p>
          </p:txBody>
        </p:sp>
        <p:sp>
          <p:nvSpPr>
            <p:cNvPr id="286" name="Google Shape;286;p8"/>
            <p:cNvSpPr/>
            <p:nvPr/>
          </p:nvSpPr>
          <p:spPr>
            <a:xfrm>
              <a:off x="1858996" y="411506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49793" y="875"/>
                  </a:moveTo>
                  <a:lnTo>
                    <a:pt x="49793" y="875"/>
                  </a:lnTo>
                  <a:cubicBezTo>
                    <a:pt x="51861" y="518"/>
                    <a:pt x="53945" y="270"/>
                    <a:pt x="56039" y="131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9"/>
          <p:cNvSpPr txBox="1"/>
          <p:nvPr>
            <p:ph type="title"/>
          </p:nvPr>
        </p:nvSpPr>
        <p:spPr>
          <a:xfrm>
            <a:off x="1605280" y="609600"/>
            <a:ext cx="766872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Παρακαλώ εξηγήστε πώς αυτές οι συνθήκες μπορούν να αναστείλουν τη δημιουργικότητα:</a:t>
            </a:r>
            <a:endParaRPr/>
          </a:p>
        </p:txBody>
      </p:sp>
      <p:sp>
        <p:nvSpPr>
          <p:cNvPr id="292" name="Google Shape;292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Επίβλεψη,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Αξιολόγηση,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Βραβεία,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Ανταγωνισμός,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Συνεχής έλεγχος,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Περιορισμός της επιλογής,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Αυξημένες προσδοκίες (πίεση). 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lang="en-US" sz="2800"/>
              <a:t>Δώστε παραδείγματα!</a:t>
            </a:r>
            <a:endParaRPr/>
          </a:p>
        </p:txBody>
      </p:sp>
      <p:pic>
        <p:nvPicPr>
          <p:cNvPr id="293" name="Google Shape;29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9305" y="491171"/>
            <a:ext cx="1225975" cy="110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2021-10-19T10:03:56.0000000Z</dcterms:created>
  <dc:creator>Andrianna Emphasyscentre</dc:creator>
</cp:coreProperties>
</file>