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j3eYt3w3im/2zWgPiGGAxorgVbX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22f1ba8c488_0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6" name="Google Shape;156;g22f1ba8c488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2" name="Google Shape;16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22f1ba8c488_0_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8" name="Google Shape;168;g22f1ba8c488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22f1ba8c488_0_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4" name="Google Shape;174;g22f1ba8c488_0_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22f1ba8c488_0_2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0" name="Google Shape;180;g22f1ba8c488_0_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6" name="Google Shape;18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22f1ba8c488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2" name="Google Shape;192;g22f1ba8c488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8" name="Google Shape;19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6"/>
          <p:cNvGrpSpPr/>
          <p:nvPr/>
        </p:nvGrpSpPr>
        <p:grpSpPr>
          <a:xfrm>
            <a:off x="0" y="-8467"/>
            <a:ext cx="12192000" cy="6866467"/>
            <a:chOff x="0" y="-8467"/>
            <a:chExt cx="12192000" cy="6866467"/>
          </a:xfrm>
        </p:grpSpPr>
        <p:sp>
          <p:nvSpPr>
            <p:cNvPr id="24" name="Google Shape;24;p6"/>
            <p:cNvSpPr/>
            <p:nvPr/>
          </p:nvSpPr>
          <p:spPr>
            <a:xfrm>
              <a:off x="0" y="-7862"/>
              <a:ext cx="863600" cy="5698067"/>
            </a:xfrm>
            <a:custGeom>
              <a:rect b="b" l="l" r="r" t="t"/>
              <a:pathLst>
                <a:path extrusionOk="0" h="5698067" w="863600">
                  <a:moveTo>
                    <a:pt x="0" y="8467"/>
                  </a:moveTo>
                  <a:lnTo>
                    <a:pt x="863600" y="0"/>
                  </a:lnTo>
                  <a:lnTo>
                    <a:pt x="863600" y="16934"/>
                  </a:lnTo>
                  <a:lnTo>
                    <a:pt x="0" y="5698067"/>
                  </a:lnTo>
                  <a:lnTo>
                    <a:pt x="0" y="8467"/>
                  </a:lnTo>
                  <a:close/>
                </a:path>
              </a:pathLst>
            </a:custGeom>
            <a:solidFill>
              <a:schemeClr val="accent1">
                <a:alpha val="69411"/>
              </a:schemeClr>
            </a:solidFill>
            <a:ln>
              <a:noFill/>
            </a:ln>
          </p:spPr>
        </p:sp>
        <p:cxnSp>
          <p:nvCxnSpPr>
            <p:cNvPr id="25" name="Google Shape;25;p6"/>
            <p:cNvCxnSpPr/>
            <p:nvPr/>
          </p:nvCxnSpPr>
          <p:spPr>
            <a:xfrm>
              <a:off x="9371012" y="0"/>
              <a:ext cx="1219200" cy="6858000"/>
            </a:xfrm>
            <a:prstGeom prst="straightConnector1">
              <a:avLst/>
            </a:prstGeom>
            <a:noFill/>
            <a:ln cap="flat" cmpd="sng" w="9525">
              <a:solidFill>
                <a:schemeClr val="accent1">
                  <a:alpha val="69411"/>
                </a:schemeClr>
              </a:solidFill>
              <a:prstDash val="solid"/>
              <a:round/>
              <a:headEnd len="sm" w="sm" type="none"/>
              <a:tailEnd len="sm" w="sm" type="none"/>
            </a:ln>
          </p:spPr>
        </p:cxnSp>
        <p:cxnSp>
          <p:nvCxnSpPr>
            <p:cNvPr id="26" name="Google Shape;26;p6"/>
            <p:cNvCxnSpPr/>
            <p:nvPr/>
          </p:nvCxnSpPr>
          <p:spPr>
            <a:xfrm flipH="1">
              <a:off x="7425267" y="3681413"/>
              <a:ext cx="4763558" cy="3176587"/>
            </a:xfrm>
            <a:prstGeom prst="straightConnector1">
              <a:avLst/>
            </a:prstGeom>
            <a:noFill/>
            <a:ln cap="flat" cmpd="sng" w="9525">
              <a:solidFill>
                <a:schemeClr val="accent1">
                  <a:alpha val="69411"/>
                </a:schemeClr>
              </a:solidFill>
              <a:prstDash val="solid"/>
              <a:round/>
              <a:headEnd len="sm" w="sm" type="none"/>
              <a:tailEnd len="sm" w="sm" type="none"/>
            </a:ln>
          </p:spPr>
        </p:cxnSp>
        <p:sp>
          <p:nvSpPr>
            <p:cNvPr id="27" name="Google Shape;27;p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5294"/>
              </a:schemeClr>
            </a:solidFill>
            <a:ln>
              <a:noFill/>
            </a:ln>
          </p:spPr>
        </p:sp>
        <p:sp>
          <p:nvSpPr>
            <p:cNvPr id="28" name="Google Shape;28;p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9" name="Google Shape;29;p6"/>
            <p:cNvSpPr/>
            <p:nvPr/>
          </p:nvSpPr>
          <p:spPr>
            <a:xfrm>
              <a:off x="8932333" y="3048000"/>
              <a:ext cx="3259667" cy="3810000"/>
            </a:xfrm>
            <a:prstGeom prst="triangle">
              <a:avLst>
                <a:gd fmla="val 100000" name="adj"/>
              </a:avLst>
            </a:prstGeom>
            <a:solidFill>
              <a:srgbClr val="16B0E3">
                <a:alpha val="6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 name="Google Shape;30;p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411"/>
              </a:srgbClr>
            </a:solidFill>
            <a:ln>
              <a:noFill/>
            </a:ln>
          </p:spPr>
        </p:sp>
        <p:sp>
          <p:nvSpPr>
            <p:cNvPr id="31" name="Google Shape;31;p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411"/>
              </a:schemeClr>
            </a:solidFill>
            <a:ln>
              <a:noFill/>
            </a:ln>
          </p:spPr>
        </p:sp>
        <p:sp>
          <p:nvSpPr>
            <p:cNvPr id="32" name="Google Shape;32;p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33" name="Google Shape;33;p6"/>
            <p:cNvSpPr/>
            <p:nvPr/>
          </p:nvSpPr>
          <p:spPr>
            <a:xfrm>
              <a:off x="10371666" y="3589867"/>
              <a:ext cx="1817159" cy="3268133"/>
            </a:xfrm>
            <a:prstGeom prst="triangle">
              <a:avLst>
                <a:gd fmla="val 100000" name="adj"/>
              </a:avLst>
            </a:prstGeom>
            <a:solidFill>
              <a:srgbClr val="16B0E3">
                <a:alpha val="6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 name="Google Shape;34;p6"/>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36" name="Google Shape;36;p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15"/>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5"/>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93" name="Google Shape;93;p1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1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16"/>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16"/>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9" name="Google Shape;99;p16"/>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0" name="Google Shape;100;p1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1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1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03" name="Google Shape;103;p16"/>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04" name="Google Shape;104;p16"/>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17"/>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17"/>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8" name="Google Shape;108;p1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1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1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18"/>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18"/>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14" name="Google Shape;114;p18"/>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5" name="Google Shape;115;p1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1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1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18" name="Google Shape;118;p18"/>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19" name="Google Shape;119;p18"/>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19"/>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19"/>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3" name="Google Shape;123;p19"/>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4" name="Google Shape;124;p1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1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1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2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20"/>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0" name="Google Shape;130;p2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2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2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21"/>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21"/>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6" name="Google Shape;136;p2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2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2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7"/>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42" name="Google Shape;42;p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5" name="Shape 45"/>
        <p:cNvGrpSpPr/>
        <p:nvPr/>
      </p:nvGrpSpPr>
      <p:grpSpPr>
        <a:xfrm>
          <a:off x="0" y="0"/>
          <a:ext cx="0" cy="0"/>
          <a:chOff x="0" y="0"/>
          <a:chExt cx="0" cy="0"/>
        </a:xfrm>
      </p:grpSpPr>
      <p:sp>
        <p:nvSpPr>
          <p:cNvPr id="46" name="Google Shape;46;p8"/>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48" name="Google Shape;48;p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4" name="Google Shape;54;p9"/>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5" name="Google Shape;55;p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1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1" name="Google Shape;61;p10"/>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2" name="Google Shape;62;p10"/>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3" name="Google Shape;63;p10"/>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4" name="Google Shape;64;p1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1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1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13"/>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79" name="Google Shape;79;p13"/>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1120"/>
              <a:buNone/>
              <a:defRPr sz="1400"/>
            </a:lvl2pPr>
            <a:lvl3pPr indent="-228600" lvl="2" marL="1371600" algn="l">
              <a:lnSpc>
                <a:spcPct val="100000"/>
              </a:lnSpc>
              <a:spcBef>
                <a:spcPts val="1000"/>
              </a:spcBef>
              <a:spcAft>
                <a:spcPts val="0"/>
              </a:spcAft>
              <a:buSzPts val="960"/>
              <a:buNone/>
              <a:defRPr sz="1200"/>
            </a:lvl3pPr>
            <a:lvl4pPr indent="-228600" lvl="3" marL="1828800" algn="l">
              <a:lnSpc>
                <a:spcPct val="100000"/>
              </a:lnSpc>
              <a:spcBef>
                <a:spcPts val="1000"/>
              </a:spcBef>
              <a:spcAft>
                <a:spcPts val="0"/>
              </a:spcAft>
              <a:buSzPts val="800"/>
              <a:buNone/>
              <a:defRPr sz="1000"/>
            </a:lvl4pPr>
            <a:lvl5pPr indent="-228600" lvl="4" marL="2286000" algn="l">
              <a:lnSpc>
                <a:spcPct val="100000"/>
              </a:lnSpc>
              <a:spcBef>
                <a:spcPts val="1000"/>
              </a:spcBef>
              <a:spcAft>
                <a:spcPts val="0"/>
              </a:spcAft>
              <a:buSzPts val="800"/>
              <a:buNone/>
              <a:defRPr sz="1000"/>
            </a:lvl5pPr>
            <a:lvl6pPr indent="-228600" lvl="5" marL="2743200" algn="l">
              <a:lnSpc>
                <a:spcPct val="100000"/>
              </a:lnSpc>
              <a:spcBef>
                <a:spcPts val="1000"/>
              </a:spcBef>
              <a:spcAft>
                <a:spcPts val="0"/>
              </a:spcAft>
              <a:buSzPts val="800"/>
              <a:buNone/>
              <a:defRPr sz="1000"/>
            </a:lvl6pPr>
            <a:lvl7pPr indent="-228600" lvl="6" marL="3200400" algn="l">
              <a:lnSpc>
                <a:spcPct val="100000"/>
              </a:lnSpc>
              <a:spcBef>
                <a:spcPts val="1000"/>
              </a:spcBef>
              <a:spcAft>
                <a:spcPts val="0"/>
              </a:spcAft>
              <a:buSzPts val="800"/>
              <a:buNone/>
              <a:defRPr sz="1000"/>
            </a:lvl7pPr>
            <a:lvl8pPr indent="-228600" lvl="7" marL="3657600" algn="l">
              <a:lnSpc>
                <a:spcPct val="100000"/>
              </a:lnSpc>
              <a:spcBef>
                <a:spcPts val="1000"/>
              </a:spcBef>
              <a:spcAft>
                <a:spcPts val="0"/>
              </a:spcAft>
              <a:buSzPts val="800"/>
              <a:buNone/>
              <a:defRPr sz="1000"/>
            </a:lvl8pPr>
            <a:lvl9pPr indent="-228600" lvl="8" marL="4114800" algn="l">
              <a:lnSpc>
                <a:spcPct val="100000"/>
              </a:lnSpc>
              <a:spcBef>
                <a:spcPts val="1000"/>
              </a:spcBef>
              <a:spcAft>
                <a:spcPts val="0"/>
              </a:spcAft>
              <a:buSzPts val="800"/>
              <a:buNone/>
              <a:defRPr sz="1000"/>
            </a:lvl9pPr>
          </a:lstStyle>
          <a:p/>
        </p:txBody>
      </p:sp>
      <p:sp>
        <p:nvSpPr>
          <p:cNvPr id="80" name="Google Shape;80;p1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14"/>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14"/>
          <p:cNvSpPr/>
          <p:nvPr>
            <p:ph idx="2" type="pic"/>
          </p:nvPr>
        </p:nvSpPr>
        <p:spPr>
          <a:xfrm>
            <a:off x="677334" y="609600"/>
            <a:ext cx="8596668" cy="3845718"/>
          </a:xfrm>
          <a:prstGeom prst="rect">
            <a:avLst/>
          </a:prstGeom>
          <a:noFill/>
          <a:ln>
            <a:noFill/>
          </a:ln>
        </p:spPr>
      </p:sp>
      <p:sp>
        <p:nvSpPr>
          <p:cNvPr id="86" name="Google Shape;86;p14"/>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87" name="Google Shape;87;p1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89" name="Google Shape;89;p1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5"/>
          <p:cNvGrpSpPr/>
          <p:nvPr/>
        </p:nvGrpSpPr>
        <p:grpSpPr>
          <a:xfrm>
            <a:off x="0" y="-8467"/>
            <a:ext cx="12192000" cy="6866467"/>
            <a:chOff x="0" y="-8467"/>
            <a:chExt cx="12192000" cy="6866467"/>
          </a:xfrm>
        </p:grpSpPr>
        <p:cxnSp>
          <p:nvCxnSpPr>
            <p:cNvPr id="7" name="Google Shape;7;p5"/>
            <p:cNvCxnSpPr/>
            <p:nvPr/>
          </p:nvCxnSpPr>
          <p:spPr>
            <a:xfrm>
              <a:off x="9371012" y="0"/>
              <a:ext cx="1219200" cy="6858000"/>
            </a:xfrm>
            <a:prstGeom prst="straightConnector1">
              <a:avLst/>
            </a:prstGeom>
            <a:noFill/>
            <a:ln cap="flat" cmpd="sng" w="9525">
              <a:solidFill>
                <a:schemeClr val="accent1">
                  <a:alpha val="69411"/>
                </a:schemeClr>
              </a:solidFill>
              <a:prstDash val="solid"/>
              <a:round/>
              <a:headEnd len="sm" w="sm" type="none"/>
              <a:tailEnd len="sm" w="sm" type="none"/>
            </a:ln>
          </p:spPr>
        </p:cxnSp>
        <p:cxnSp>
          <p:nvCxnSpPr>
            <p:cNvPr id="8" name="Google Shape;8;p5"/>
            <p:cNvCxnSpPr/>
            <p:nvPr/>
          </p:nvCxnSpPr>
          <p:spPr>
            <a:xfrm flipH="1">
              <a:off x="7425267" y="3681413"/>
              <a:ext cx="4763558" cy="3176587"/>
            </a:xfrm>
            <a:prstGeom prst="straightConnector1">
              <a:avLst/>
            </a:prstGeom>
            <a:noFill/>
            <a:ln cap="flat" cmpd="sng" w="9525">
              <a:solidFill>
                <a:schemeClr val="accent1">
                  <a:alpha val="69411"/>
                </a:schemeClr>
              </a:solidFill>
              <a:prstDash val="solid"/>
              <a:round/>
              <a:headEnd len="sm" w="sm" type="none"/>
              <a:tailEnd len="sm" w="sm" type="none"/>
            </a:ln>
          </p:spPr>
        </p:cxnSp>
        <p:sp>
          <p:nvSpPr>
            <p:cNvPr id="9" name="Google Shape;9;p5"/>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5294"/>
              </a:schemeClr>
            </a:solidFill>
            <a:ln>
              <a:noFill/>
            </a:ln>
          </p:spPr>
        </p:sp>
        <p:sp>
          <p:nvSpPr>
            <p:cNvPr id="10" name="Google Shape;10;p5"/>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5"/>
            <p:cNvSpPr/>
            <p:nvPr/>
          </p:nvSpPr>
          <p:spPr>
            <a:xfrm>
              <a:off x="8932333" y="3048000"/>
              <a:ext cx="3259667" cy="3810000"/>
            </a:xfrm>
            <a:prstGeom prst="triangle">
              <a:avLst>
                <a:gd fmla="val 100000" name="adj"/>
              </a:avLst>
            </a:prstGeom>
            <a:solidFill>
              <a:srgbClr val="16B0E3">
                <a:alpha val="6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5"/>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411"/>
              </a:srgbClr>
            </a:solidFill>
            <a:ln>
              <a:noFill/>
            </a:ln>
          </p:spPr>
        </p:sp>
        <p:sp>
          <p:nvSpPr>
            <p:cNvPr id="13" name="Google Shape;13;p5"/>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411"/>
              </a:schemeClr>
            </a:solidFill>
            <a:ln>
              <a:noFill/>
            </a:ln>
          </p:spPr>
        </p:sp>
        <p:sp>
          <p:nvSpPr>
            <p:cNvPr id="14" name="Google Shape;14;p5"/>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15" name="Google Shape;15;p5"/>
            <p:cNvSpPr/>
            <p:nvPr/>
          </p:nvSpPr>
          <p:spPr>
            <a:xfrm>
              <a:off x="10371666" y="3589867"/>
              <a:ext cx="1817159" cy="3268133"/>
            </a:xfrm>
            <a:prstGeom prst="triangle">
              <a:avLst>
                <a:gd fmla="val 100000" name="adj"/>
              </a:avLst>
            </a:prstGeom>
            <a:solidFill>
              <a:srgbClr val="16B0E3">
                <a:alpha val="6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5"/>
            <p:cNvSpPr/>
            <p:nvPr/>
          </p:nvSpPr>
          <p:spPr>
            <a:xfrm>
              <a:off x="0" y="4013200"/>
              <a:ext cx="448733" cy="2844800"/>
            </a:xfrm>
            <a:prstGeom prst="triangle">
              <a:avLst>
                <a:gd fmla="val 0" name="adj"/>
              </a:avLst>
            </a:prstGeom>
            <a:solidFill>
              <a:schemeClr val="accent1">
                <a:alpha val="69411"/>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 name="Google Shape;17;p5"/>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 name="Google Shape;18;p5"/>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6.jpg"/><Relationship Id="rId6" Type="http://schemas.openxmlformats.org/officeDocument/2006/relationships/image" Target="../media/image1.jpg"/><Relationship Id="rId7" Type="http://schemas.openxmlformats.org/officeDocument/2006/relationships/image" Target="../media/image3.png"/><Relationship Id="rId8"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
          <p:cNvSpPr txBox="1"/>
          <p:nvPr>
            <p:ph idx="1" type="subTitle"/>
          </p:nvPr>
        </p:nvSpPr>
        <p:spPr>
          <a:xfrm>
            <a:off x="1365352" y="1088700"/>
            <a:ext cx="7766936" cy="453391"/>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1920"/>
              <a:buNone/>
            </a:pPr>
            <a:r>
              <a:rPr b="1" lang="en-US" sz="2400"/>
              <a:t>Δημιουργικό κουτί: Προώθηση καινοτόμων προσεγγίσεων για την οικοδόμηση εκπαιδευτικών μορφών στην εργασία με νέους</a:t>
            </a:r>
            <a:endParaRPr sz="2400"/>
          </a:p>
        </p:txBody>
      </p:sp>
      <p:pic>
        <p:nvPicPr>
          <p:cNvPr id="144" name="Google Shape;144;p1"/>
          <p:cNvPicPr preferRelativeResize="0"/>
          <p:nvPr/>
        </p:nvPicPr>
        <p:blipFill rotWithShape="1">
          <a:blip r:embed="rId3">
            <a:alphaModFix/>
          </a:blip>
          <a:srcRect b="0" l="0" r="0" t="0"/>
          <a:stretch/>
        </p:blipFill>
        <p:spPr>
          <a:xfrm>
            <a:off x="9870807" y="6145929"/>
            <a:ext cx="2026028" cy="412132"/>
          </a:xfrm>
          <a:prstGeom prst="rect">
            <a:avLst/>
          </a:prstGeom>
          <a:noFill/>
          <a:ln>
            <a:noFill/>
          </a:ln>
        </p:spPr>
      </p:pic>
      <p:sp>
        <p:nvSpPr>
          <p:cNvPr id="145" name="Google Shape;145;p1"/>
          <p:cNvSpPr txBox="1"/>
          <p:nvPr/>
        </p:nvSpPr>
        <p:spPr>
          <a:xfrm>
            <a:off x="2378366" y="4687512"/>
            <a:ext cx="6581076"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800"/>
              <a:buFont typeface="Arial"/>
              <a:buNone/>
            </a:pPr>
            <a:r>
              <a:rPr b="0" i="0" lang="en-US" sz="800" u="none" cap="none" strike="noStrike">
                <a:solidFill>
                  <a:srgbClr val="595959"/>
                </a:solidFill>
                <a:latin typeface="Trebuchet MS"/>
                <a:ea typeface="Trebuchet MS"/>
                <a:cs typeface="Trebuchet MS"/>
                <a:sym typeface="Trebuchet MS"/>
              </a:rPr>
              <a:t>Το έργο αυτό χρηματοδοτήθηκε με την υποστήριξη της Ευρωπαϊκής Επιτροπής.</a:t>
            </a:r>
            <a:br>
              <a:rPr b="0" i="0" lang="en-US" sz="800" u="none" cap="none" strike="noStrike">
                <a:solidFill>
                  <a:srgbClr val="595959"/>
                </a:solidFill>
                <a:latin typeface="Trebuchet MS"/>
                <a:ea typeface="Trebuchet MS"/>
                <a:cs typeface="Trebuchet MS"/>
                <a:sym typeface="Trebuchet MS"/>
              </a:rPr>
            </a:br>
            <a:r>
              <a:rPr b="1" i="0" lang="en-US" sz="800" u="none" cap="none" strike="noStrike">
                <a:solidFill>
                  <a:schemeClr val="dk1"/>
                </a:solidFill>
                <a:latin typeface="Trebuchet MS"/>
                <a:ea typeface="Trebuchet MS"/>
                <a:cs typeface="Trebuchet MS"/>
                <a:sym typeface="Trebuchet MS"/>
              </a:rPr>
              <a:t>Έργο N</a:t>
            </a:r>
            <a:r>
              <a:rPr b="1" baseline="30000" i="0" lang="en-US" sz="800" u="none" cap="none" strike="noStrike">
                <a:solidFill>
                  <a:schemeClr val="dk1"/>
                </a:solidFill>
                <a:latin typeface="Trebuchet MS"/>
                <a:ea typeface="Trebuchet MS"/>
                <a:cs typeface="Trebuchet MS"/>
                <a:sym typeface="Trebuchet MS"/>
              </a:rPr>
              <a:t>o</a:t>
            </a:r>
            <a:r>
              <a:rPr b="1" i="0" lang="en-US" sz="800" u="none" cap="none" strike="noStrike">
                <a:solidFill>
                  <a:schemeClr val="dk1"/>
                </a:solidFill>
                <a:latin typeface="Trebuchet MS"/>
                <a:ea typeface="Trebuchet MS"/>
                <a:cs typeface="Trebuchet MS"/>
                <a:sym typeface="Trebuchet MS"/>
              </a:rPr>
              <a:t> : 2021-1-PL01-KA220-YOU-000028673</a:t>
            </a:r>
            <a:br>
              <a:rPr b="0" i="0" lang="en-US" sz="800" u="none" cap="none" strike="noStrike">
                <a:solidFill>
                  <a:schemeClr val="dk1"/>
                </a:solidFill>
                <a:latin typeface="Trebuchet MS"/>
                <a:ea typeface="Trebuchet MS"/>
                <a:cs typeface="Trebuchet MS"/>
                <a:sym typeface="Trebuchet MS"/>
              </a:rPr>
            </a:br>
            <a:r>
              <a:rPr b="1" i="0" lang="en-US" sz="800" u="none" cap="none" strike="noStrike">
                <a:solidFill>
                  <a:srgbClr val="595959"/>
                </a:solidFill>
                <a:latin typeface="Trebuchet MS"/>
                <a:ea typeface="Trebuchet MS"/>
                <a:cs typeface="Trebuchet MS"/>
                <a:sym typeface="Trebuchet MS"/>
              </a:rPr>
              <a:t>Η παρούσα ανακοίνωση αντανακλά τις απόψεις μόνο του συγγραφέα και η Επιτροπή δεν ευθύνεται για οποιαδήποτε χρήση των πληροφοριών που περιέχονται σε αυτήν.</a:t>
            </a:r>
            <a:endParaRPr b="0" i="0" sz="800" u="none" cap="none" strike="noStrike">
              <a:solidFill>
                <a:schemeClr val="dk1"/>
              </a:solidFill>
              <a:latin typeface="Trebuchet MS"/>
              <a:ea typeface="Trebuchet MS"/>
              <a:cs typeface="Trebuchet MS"/>
              <a:sym typeface="Trebuchet MS"/>
            </a:endParaRPr>
          </a:p>
        </p:txBody>
      </p:sp>
      <p:sp>
        <p:nvSpPr>
          <p:cNvPr id="146" name="Google Shape;146;p1"/>
          <p:cNvSpPr txBox="1"/>
          <p:nvPr/>
        </p:nvSpPr>
        <p:spPr>
          <a:xfrm>
            <a:off x="1454510" y="2888106"/>
            <a:ext cx="7766936" cy="4533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1440"/>
              <a:buFont typeface="Noto Sans Symbols"/>
              <a:buNone/>
            </a:pPr>
            <a:r>
              <a:rPr b="1" i="0" lang="en-US" sz="1800" u="none" cap="none" strike="noStrike">
                <a:solidFill>
                  <a:srgbClr val="7F7F7F"/>
                </a:solidFill>
                <a:latin typeface="Trebuchet MS"/>
                <a:ea typeface="Trebuchet MS"/>
                <a:cs typeface="Trebuchet MS"/>
                <a:sym typeface="Trebuchet MS"/>
              </a:rPr>
              <a:t>Καινοτομία της εκπαίδευσης των νέων στην ψηφιακή εποχή: βέλτιστες πρακτικές, εκπαιδευτικά προϊόντα</a:t>
            </a:r>
            <a:endParaRPr b="0" i="0" sz="1800" u="none" cap="none" strike="noStrike">
              <a:solidFill>
                <a:srgbClr val="7F7F7F"/>
              </a:solidFill>
              <a:latin typeface="Trebuchet MS"/>
              <a:ea typeface="Trebuchet MS"/>
              <a:cs typeface="Trebuchet MS"/>
              <a:sym typeface="Trebuchet MS"/>
            </a:endParaRPr>
          </a:p>
        </p:txBody>
      </p:sp>
      <p:sp>
        <p:nvSpPr>
          <p:cNvPr id="147" name="Google Shape;147;p1"/>
          <p:cNvSpPr txBox="1"/>
          <p:nvPr/>
        </p:nvSpPr>
        <p:spPr>
          <a:xfrm>
            <a:off x="3562796" y="3736078"/>
            <a:ext cx="3550363" cy="453391"/>
          </a:xfrm>
          <a:prstGeom prst="rect">
            <a:avLst/>
          </a:prstGeom>
          <a:noFill/>
          <a:ln>
            <a:noFill/>
          </a:ln>
        </p:spPr>
        <p:txBody>
          <a:bodyPr anchorCtr="0" anchor="t" bIns="45700" lIns="91425" spcFirstLastPara="1" rIns="91425" wrap="square" tIns="45700">
            <a:normAutofit fontScale="92500" lnSpcReduction="20000"/>
          </a:bodyPr>
          <a:lstStyle/>
          <a:p>
            <a:pPr indent="0" lvl="0" marL="0" marR="0" rtl="0" algn="r">
              <a:lnSpc>
                <a:spcPct val="100000"/>
              </a:lnSpc>
              <a:spcBef>
                <a:spcPts val="0"/>
              </a:spcBef>
              <a:spcAft>
                <a:spcPts val="0"/>
              </a:spcAft>
              <a:buClr>
                <a:schemeClr val="accent1"/>
              </a:buClr>
              <a:buSzPct val="80000"/>
              <a:buFont typeface="Noto Sans Symbols"/>
              <a:buNone/>
            </a:pPr>
            <a:r>
              <a:rPr b="0" i="0" lang="en-US" sz="1600" u="none" cap="none" strike="noStrike">
                <a:solidFill>
                  <a:srgbClr val="7F7F7F"/>
                </a:solidFill>
                <a:latin typeface="Trebuchet MS"/>
                <a:ea typeface="Trebuchet MS"/>
                <a:cs typeface="Trebuchet MS"/>
                <a:sym typeface="Trebuchet MS"/>
              </a:rPr>
              <a:t>Αναπτύχθηκε από:  Zofia Zamenhof Foundation </a:t>
            </a:r>
            <a:endParaRPr b="0" i="0" sz="1600" u="none" cap="none" strike="noStrike">
              <a:solidFill>
                <a:srgbClr val="7F7F7F"/>
              </a:solidFill>
              <a:latin typeface="Trebuchet MS"/>
              <a:ea typeface="Trebuchet MS"/>
              <a:cs typeface="Trebuchet MS"/>
              <a:sym typeface="Trebuchet MS"/>
            </a:endParaRPr>
          </a:p>
        </p:txBody>
      </p:sp>
      <p:grpSp>
        <p:nvGrpSpPr>
          <p:cNvPr id="148" name="Google Shape;148;p1"/>
          <p:cNvGrpSpPr/>
          <p:nvPr/>
        </p:nvGrpSpPr>
        <p:grpSpPr>
          <a:xfrm>
            <a:off x="888274" y="5452591"/>
            <a:ext cx="6293576" cy="1181100"/>
            <a:chOff x="0" y="0"/>
            <a:chExt cx="5463540" cy="1181100"/>
          </a:xfrm>
        </p:grpSpPr>
        <p:pic>
          <p:nvPicPr>
            <p:cNvPr id="149" name="Google Shape;149;p1"/>
            <p:cNvPicPr preferRelativeResize="0"/>
            <p:nvPr/>
          </p:nvPicPr>
          <p:blipFill rotWithShape="1">
            <a:blip r:embed="rId4">
              <a:alphaModFix/>
            </a:blip>
            <a:srcRect b="0" l="0" r="0" t="0"/>
            <a:stretch/>
          </p:blipFill>
          <p:spPr>
            <a:xfrm>
              <a:off x="0" y="0"/>
              <a:ext cx="1181100" cy="1181100"/>
            </a:xfrm>
            <a:prstGeom prst="rect">
              <a:avLst/>
            </a:prstGeom>
            <a:noFill/>
            <a:ln>
              <a:noFill/>
            </a:ln>
          </p:spPr>
        </p:pic>
        <p:pic>
          <p:nvPicPr>
            <p:cNvPr id="150" name="Google Shape;150;p1"/>
            <p:cNvPicPr preferRelativeResize="0"/>
            <p:nvPr/>
          </p:nvPicPr>
          <p:blipFill rotWithShape="1">
            <a:blip r:embed="rId5">
              <a:alphaModFix/>
            </a:blip>
            <a:srcRect b="0" l="0" r="0" t="0"/>
            <a:stretch/>
          </p:blipFill>
          <p:spPr>
            <a:xfrm>
              <a:off x="1630680" y="182880"/>
              <a:ext cx="746125" cy="944880"/>
            </a:xfrm>
            <a:prstGeom prst="rect">
              <a:avLst/>
            </a:prstGeom>
            <a:noFill/>
            <a:ln>
              <a:noFill/>
            </a:ln>
          </p:spPr>
        </p:pic>
        <p:pic>
          <p:nvPicPr>
            <p:cNvPr id="151" name="Google Shape;151;p1"/>
            <p:cNvPicPr preferRelativeResize="0"/>
            <p:nvPr/>
          </p:nvPicPr>
          <p:blipFill rotWithShape="1">
            <a:blip r:embed="rId6">
              <a:alphaModFix/>
            </a:blip>
            <a:srcRect b="0" l="0" r="0" t="0"/>
            <a:stretch/>
          </p:blipFill>
          <p:spPr>
            <a:xfrm>
              <a:off x="2857500" y="182880"/>
              <a:ext cx="1203960" cy="920115"/>
            </a:xfrm>
            <a:prstGeom prst="rect">
              <a:avLst/>
            </a:prstGeom>
            <a:noFill/>
            <a:ln>
              <a:noFill/>
            </a:ln>
          </p:spPr>
        </p:pic>
        <p:pic>
          <p:nvPicPr>
            <p:cNvPr id="152" name="Google Shape;152;p1"/>
            <p:cNvPicPr preferRelativeResize="0"/>
            <p:nvPr/>
          </p:nvPicPr>
          <p:blipFill rotWithShape="1">
            <a:blip r:embed="rId7">
              <a:alphaModFix/>
            </a:blip>
            <a:srcRect b="0" l="0" r="0" t="0"/>
            <a:stretch/>
          </p:blipFill>
          <p:spPr>
            <a:xfrm>
              <a:off x="4564380" y="228600"/>
              <a:ext cx="899160" cy="899160"/>
            </a:xfrm>
            <a:prstGeom prst="rect">
              <a:avLst/>
            </a:prstGeom>
            <a:noFill/>
            <a:ln>
              <a:noFill/>
            </a:ln>
          </p:spPr>
        </p:pic>
      </p:grpSp>
      <p:pic>
        <p:nvPicPr>
          <p:cNvPr id="153" name="Google Shape;153;p1"/>
          <p:cNvPicPr preferRelativeResize="0"/>
          <p:nvPr/>
        </p:nvPicPr>
        <p:blipFill rotWithShape="1">
          <a:blip r:embed="rId8">
            <a:alphaModFix/>
          </a:blip>
          <a:srcRect b="0" l="0" r="0" t="0"/>
          <a:stretch/>
        </p:blipFill>
        <p:spPr>
          <a:xfrm>
            <a:off x="7282273" y="3505550"/>
            <a:ext cx="765600" cy="9144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g22f1ba8c488_0_5"/>
          <p:cNvSpPr txBox="1"/>
          <p:nvPr>
            <p:ph type="title"/>
          </p:nvPr>
        </p:nvSpPr>
        <p:spPr>
          <a:xfrm>
            <a:off x="677334" y="609600"/>
            <a:ext cx="8596800" cy="13209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Ποιο είναι το ιδανικό εκπαιδευτικό προϊόν για τη νεολαία;</a:t>
            </a:r>
            <a:endParaRPr/>
          </a:p>
        </p:txBody>
      </p:sp>
      <p:sp>
        <p:nvSpPr>
          <p:cNvPr id="159" name="Google Shape;159;g22f1ba8c488_0_5"/>
          <p:cNvSpPr txBox="1"/>
          <p:nvPr>
            <p:ph idx="1" type="body"/>
          </p:nvPr>
        </p:nvSpPr>
        <p:spPr>
          <a:xfrm>
            <a:off x="677334" y="2160589"/>
            <a:ext cx="8596800" cy="3880800"/>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1000"/>
              </a:spcBef>
              <a:spcAft>
                <a:spcPts val="0"/>
              </a:spcAft>
              <a:buClr>
                <a:schemeClr val="dk1"/>
              </a:buClr>
              <a:buSzPts val="1100"/>
              <a:buFont typeface="Arial"/>
              <a:buNone/>
            </a:pPr>
            <a:r>
              <a:rPr lang="en-US"/>
              <a:t>Οι συμμετέχοντες θα μάθουν τις απαντήσεις στις ακόλουθες ερωτήσεις:</a:t>
            </a:r>
            <a:endParaRPr/>
          </a:p>
          <a:p>
            <a:pPr indent="-320040" lvl="0" marL="457200" rtl="0" algn="l">
              <a:lnSpc>
                <a:spcPct val="150000"/>
              </a:lnSpc>
              <a:spcBef>
                <a:spcPts val="1000"/>
              </a:spcBef>
              <a:spcAft>
                <a:spcPts val="0"/>
              </a:spcAft>
              <a:buSzPts val="1440"/>
              <a:buChar char="►"/>
            </a:pPr>
            <a:r>
              <a:rPr lang="en-US"/>
              <a:t>Τι είναι η δημιουργικότητα;</a:t>
            </a:r>
            <a:endParaRPr/>
          </a:p>
          <a:p>
            <a:pPr indent="-320040" lvl="0" marL="457200" rtl="0" algn="l">
              <a:lnSpc>
                <a:spcPct val="150000"/>
              </a:lnSpc>
              <a:spcBef>
                <a:spcPts val="0"/>
              </a:spcBef>
              <a:spcAft>
                <a:spcPts val="0"/>
              </a:spcAft>
              <a:buSzPts val="1440"/>
              <a:buChar char="►"/>
            </a:pPr>
            <a:r>
              <a:rPr lang="en-US"/>
              <a:t>Πώς να αναπτύξετε τη δημιουργικότητα;</a:t>
            </a:r>
            <a:endParaRPr/>
          </a:p>
          <a:p>
            <a:pPr indent="-320040" lvl="0" marL="457200" rtl="0" algn="l">
              <a:lnSpc>
                <a:spcPct val="150000"/>
              </a:lnSpc>
              <a:spcBef>
                <a:spcPts val="0"/>
              </a:spcBef>
              <a:spcAft>
                <a:spcPts val="0"/>
              </a:spcAft>
              <a:buSzPts val="1440"/>
              <a:buChar char="►"/>
            </a:pPr>
            <a:r>
              <a:rPr lang="en-US"/>
              <a:t>Ποια εργαλεία μπορούν να μας βοηθήσουν να αναπτύξουμε τη δημιουργικότητα;</a:t>
            </a:r>
            <a:endParaRPr/>
          </a:p>
          <a:p>
            <a:pPr indent="-320040" lvl="0" marL="457200" rtl="0" algn="l">
              <a:lnSpc>
                <a:spcPct val="150000"/>
              </a:lnSpc>
              <a:spcBef>
                <a:spcPts val="0"/>
              </a:spcBef>
              <a:spcAft>
                <a:spcPts val="0"/>
              </a:spcAft>
              <a:buSzPts val="1440"/>
              <a:buChar char="►"/>
            </a:pPr>
            <a:r>
              <a:rPr lang="en-US"/>
              <a:t>Γιατί είναι σημαντική η δημιουργικότητα στην εκπαίδευση;</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
          <p:cNvSpPr txBox="1"/>
          <p:nvPr>
            <p:ph type="title"/>
          </p:nvPr>
        </p:nvSpPr>
        <p:spPr>
          <a:xfrm>
            <a:off x="677334" y="609600"/>
            <a:ext cx="8596800" cy="13209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Ανασκόπηση των μεθόδων ανάπτυξης της δημιουργικότητας</a:t>
            </a:r>
            <a:endParaRPr/>
          </a:p>
        </p:txBody>
      </p:sp>
      <p:sp>
        <p:nvSpPr>
          <p:cNvPr id="165" name="Google Shape;165;p2"/>
          <p:cNvSpPr txBox="1"/>
          <p:nvPr>
            <p:ph idx="1" type="body"/>
          </p:nvPr>
        </p:nvSpPr>
        <p:spPr>
          <a:xfrm>
            <a:off x="677325" y="2160601"/>
            <a:ext cx="8596800" cy="4311000"/>
          </a:xfrm>
          <a:prstGeom prst="rect">
            <a:avLst/>
          </a:prstGeom>
          <a:noFill/>
          <a:ln>
            <a:noFill/>
          </a:ln>
        </p:spPr>
        <p:txBody>
          <a:bodyPr anchorCtr="0" anchor="t" bIns="45700" lIns="91425" spcFirstLastPara="1" rIns="91425" wrap="square" tIns="45700">
            <a:normAutofit/>
          </a:bodyPr>
          <a:lstStyle/>
          <a:p>
            <a:pPr indent="-320040" lvl="0" marL="457200" rtl="0" algn="just">
              <a:lnSpc>
                <a:spcPct val="150000"/>
              </a:lnSpc>
              <a:spcBef>
                <a:spcPts val="1000"/>
              </a:spcBef>
              <a:spcAft>
                <a:spcPts val="0"/>
              </a:spcAft>
              <a:buSzPts val="1440"/>
              <a:buChar char="►"/>
            </a:pPr>
            <a:r>
              <a:rPr lang="en-US"/>
              <a:t>Οι συμμετέχοντες θα μάθουν 40 μεθόδους ανάπτυξης της δημιουργικότητας.</a:t>
            </a:r>
            <a:endParaRPr/>
          </a:p>
          <a:p>
            <a:pPr indent="-320040" lvl="0" marL="457200" rtl="0" algn="just">
              <a:lnSpc>
                <a:spcPct val="150000"/>
              </a:lnSpc>
              <a:spcBef>
                <a:spcPts val="0"/>
              </a:spcBef>
              <a:spcAft>
                <a:spcPts val="0"/>
              </a:spcAft>
              <a:buSzPts val="1440"/>
              <a:buChar char="►"/>
            </a:pPr>
            <a:r>
              <a:rPr lang="en-US"/>
              <a:t>Κάθε μέθοδος θα παρουσιαστεί, θα συζητηθεί και στη συνέχεια θα </a:t>
            </a:r>
            <a:r>
              <a:rPr lang="en-US"/>
              <a:t>ετοιμαστεί</a:t>
            </a:r>
            <a:r>
              <a:rPr lang="en-US"/>
              <a:t> ένα παράδειγμα.</a:t>
            </a:r>
            <a:endParaRPr/>
          </a:p>
          <a:p>
            <a:pPr indent="-320040" lvl="0" marL="457200" rtl="0" algn="just">
              <a:lnSpc>
                <a:spcPct val="150000"/>
              </a:lnSpc>
              <a:spcBef>
                <a:spcPts val="0"/>
              </a:spcBef>
              <a:spcAft>
                <a:spcPts val="0"/>
              </a:spcAft>
              <a:buSzPts val="1440"/>
              <a:buChar char="►"/>
            </a:pPr>
            <a:r>
              <a:rPr lang="en-US"/>
              <a:t>Μεγάλη προσοχή θα δοθεί στην εξέταση του τρόπου με τον οποίο συγκεκριμένες μέθοδοι μπορούν να υποστηρίξουν την εκπαίδευση των νέων.</a:t>
            </a:r>
            <a:endParaRPr/>
          </a:p>
          <a:p>
            <a:pPr indent="0" lvl="0" marL="0" rtl="0" algn="just">
              <a:lnSpc>
                <a:spcPct val="150000"/>
              </a:lnSpc>
              <a:spcBef>
                <a:spcPts val="1000"/>
              </a:spcBef>
              <a:spcAft>
                <a:spcPts val="0"/>
              </a:spcAft>
              <a:buClr>
                <a:schemeClr val="dk1"/>
              </a:buClr>
              <a:buSzPts val="1100"/>
              <a:buFont typeface="Arial"/>
              <a:buNone/>
            </a:pPr>
            <a:r>
              <a:t/>
            </a:r>
            <a:endParaRPr/>
          </a:p>
          <a:p>
            <a:pPr indent="0" lvl="0" marL="0" rtl="0" algn="l">
              <a:lnSpc>
                <a:spcPct val="100000"/>
              </a:lnSpc>
              <a:spcBef>
                <a:spcPts val="1000"/>
              </a:spcBef>
              <a:spcAft>
                <a:spcPts val="0"/>
              </a:spcAft>
              <a:buSzPts val="144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g22f1ba8c488_0_9"/>
          <p:cNvSpPr txBox="1"/>
          <p:nvPr>
            <p:ph type="title"/>
          </p:nvPr>
        </p:nvSpPr>
        <p:spPr>
          <a:xfrm>
            <a:off x="677334" y="609600"/>
            <a:ext cx="8596800" cy="13209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Ανασκόπηση των βέλτιστων εκπαιδευτικών μεθόδων</a:t>
            </a:r>
            <a:endParaRPr/>
          </a:p>
        </p:txBody>
      </p:sp>
      <p:sp>
        <p:nvSpPr>
          <p:cNvPr id="171" name="Google Shape;171;g22f1ba8c488_0_9"/>
          <p:cNvSpPr txBox="1"/>
          <p:nvPr>
            <p:ph idx="1" type="body"/>
          </p:nvPr>
        </p:nvSpPr>
        <p:spPr>
          <a:xfrm>
            <a:off x="677334" y="2160589"/>
            <a:ext cx="8596800" cy="3880800"/>
          </a:xfrm>
          <a:prstGeom prst="rect">
            <a:avLst/>
          </a:prstGeom>
          <a:noFill/>
          <a:ln>
            <a:noFill/>
          </a:ln>
        </p:spPr>
        <p:txBody>
          <a:bodyPr anchorCtr="0" anchor="t" bIns="45700" lIns="91425" spcFirstLastPara="1" rIns="91425" wrap="square" tIns="45700">
            <a:normAutofit/>
          </a:bodyPr>
          <a:lstStyle/>
          <a:p>
            <a:pPr indent="-320040" lvl="0" marL="457200" rtl="0" algn="l">
              <a:lnSpc>
                <a:spcPct val="150000"/>
              </a:lnSpc>
              <a:spcBef>
                <a:spcPts val="1000"/>
              </a:spcBef>
              <a:spcAft>
                <a:spcPts val="0"/>
              </a:spcAft>
              <a:buSzPts val="1440"/>
              <a:buChar char="►"/>
            </a:pPr>
            <a:r>
              <a:rPr lang="en-US"/>
              <a:t>Οι συμμετέχοντες θα εξοικειωθούν με πρακτικά παραδείγματα εφαρμογής των μεθόδων δημιουργικότητας που έχουν ήδη διδαχθεί.</a:t>
            </a:r>
            <a:endParaRPr/>
          </a:p>
          <a:p>
            <a:pPr indent="-320040" lvl="0" marL="457200" rtl="0" algn="l">
              <a:lnSpc>
                <a:spcPct val="150000"/>
              </a:lnSpc>
              <a:spcBef>
                <a:spcPts val="0"/>
              </a:spcBef>
              <a:spcAft>
                <a:spcPts val="0"/>
              </a:spcAft>
              <a:buSzPts val="1440"/>
              <a:buChar char="►"/>
            </a:pPr>
            <a:r>
              <a:rPr lang="en-US"/>
              <a:t>Θα ενθαρρυνθούν να μοιραστούν τις εμπειρίες τους χρησιμοποιώντας τις γνωστές πλέον μεθόδους ανάπτυξης της δημιουργικότητας.</a:t>
            </a:r>
            <a:endParaRPr/>
          </a:p>
          <a:p>
            <a:pPr indent="-320040" lvl="0" marL="457200" rtl="0" algn="l">
              <a:lnSpc>
                <a:spcPct val="150000"/>
              </a:lnSpc>
              <a:spcBef>
                <a:spcPts val="0"/>
              </a:spcBef>
              <a:spcAft>
                <a:spcPts val="0"/>
              </a:spcAft>
              <a:buSzPts val="1440"/>
              <a:buChar char="►"/>
            </a:pPr>
            <a:r>
              <a:rPr lang="en-US"/>
              <a:t>Με βάση τις μεθόδους, οι συμμετέχοντες σε ομάδες, θα αναπτύξουν τις δικές τους καινοτόμες μεθόδους, οι οποίες θα δοκιμαστούν πιλοτικά κατά τη διάρκεια της ενότητας 3 στην εργασία με νέους.</a:t>
            </a:r>
            <a:endParaRPr/>
          </a:p>
          <a:p>
            <a:pPr indent="0" lvl="0" marL="0" rtl="0" algn="l">
              <a:lnSpc>
                <a:spcPct val="100000"/>
              </a:lnSpc>
              <a:spcBef>
                <a:spcPts val="1000"/>
              </a:spcBef>
              <a:spcAft>
                <a:spcPts val="0"/>
              </a:spcAft>
              <a:buSzPts val="144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g22f1ba8c488_0_13"/>
          <p:cNvSpPr txBox="1"/>
          <p:nvPr>
            <p:ph type="title"/>
          </p:nvPr>
        </p:nvSpPr>
        <p:spPr>
          <a:xfrm>
            <a:off x="677334" y="609600"/>
            <a:ext cx="8596800" cy="13209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100000"/>
              </a:lnSpc>
              <a:spcBef>
                <a:spcPts val="0"/>
              </a:spcBef>
              <a:spcAft>
                <a:spcPts val="0"/>
              </a:spcAft>
              <a:buClr>
                <a:schemeClr val="accent1"/>
              </a:buClr>
              <a:buSzPct val="100000"/>
              <a:buFont typeface="Trebuchet MS"/>
              <a:buNone/>
            </a:pPr>
            <a:r>
              <a:rPr lang="en-US"/>
              <a:t>Παρουσίαση και συζήτηση της εκπαιδευτικής ανάπτυξης των συμμετεχόντων στο μάθημα</a:t>
            </a:r>
            <a:endParaRPr/>
          </a:p>
        </p:txBody>
      </p:sp>
      <p:sp>
        <p:nvSpPr>
          <p:cNvPr id="177" name="Google Shape;177;g22f1ba8c488_0_13"/>
          <p:cNvSpPr txBox="1"/>
          <p:nvPr>
            <p:ph idx="1" type="body"/>
          </p:nvPr>
        </p:nvSpPr>
        <p:spPr>
          <a:xfrm>
            <a:off x="677334" y="2160589"/>
            <a:ext cx="8596800" cy="3880800"/>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1000"/>
              </a:spcBef>
              <a:spcAft>
                <a:spcPts val="0"/>
              </a:spcAft>
              <a:buClr>
                <a:schemeClr val="dk1"/>
              </a:buClr>
              <a:buSzPts val="1100"/>
              <a:buFont typeface="Arial"/>
              <a:buNone/>
            </a:pPr>
            <a:r>
              <a:rPr lang="en-US"/>
              <a:t>Σε αυτό το μέρος της ενότητας, οι συμμετέχοντες θα κληθούν να παρουσιάσουν τις μεθόδους τους για την ανάπτυξη της δημιουργικότητας, τις οποίες έχουν προετοιμάσει με βάση το υλικό και τα παραδείγματα που έχουν μάθει.</a:t>
            </a:r>
            <a:endParaRPr/>
          </a:p>
          <a:p>
            <a:pPr indent="0" lvl="0" marL="0" rtl="0" algn="l">
              <a:lnSpc>
                <a:spcPct val="150000"/>
              </a:lnSpc>
              <a:spcBef>
                <a:spcPts val="1000"/>
              </a:spcBef>
              <a:spcAft>
                <a:spcPts val="0"/>
              </a:spcAft>
              <a:buSzPts val="1440"/>
              <a:buNone/>
            </a:pPr>
            <a:r>
              <a:rPr lang="en-US"/>
              <a:t>Η συζήτηση σχετικά με τα προϊόντα που θα παρουσιαστούν θα αφορά τόσο τη χρήση τους στην εκπαίδευση των νέων όσο και τη δημιουργική διαδικασία των συμμετεχόντων στα μαθήματα.</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g22f1ba8c488_0_28"/>
          <p:cNvSpPr txBox="1"/>
          <p:nvPr>
            <p:ph type="title"/>
          </p:nvPr>
        </p:nvSpPr>
        <p:spPr>
          <a:xfrm>
            <a:off x="677334" y="609600"/>
            <a:ext cx="8596800" cy="13209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rPr lang="en-US"/>
              <a:t>Τα αποτελέσματα της ενότητας 2</a:t>
            </a:r>
            <a:endParaRPr/>
          </a:p>
        </p:txBody>
      </p:sp>
      <p:sp>
        <p:nvSpPr>
          <p:cNvPr id="183" name="Google Shape;183;g22f1ba8c488_0_28"/>
          <p:cNvSpPr txBox="1"/>
          <p:nvPr>
            <p:ph idx="1" type="body"/>
          </p:nvPr>
        </p:nvSpPr>
        <p:spPr>
          <a:xfrm>
            <a:off x="677334" y="2160589"/>
            <a:ext cx="8596800" cy="3880800"/>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1000"/>
              </a:spcBef>
              <a:spcAft>
                <a:spcPts val="0"/>
              </a:spcAft>
              <a:buSzPts val="1440"/>
              <a:buNone/>
            </a:pPr>
            <a:r>
              <a:rPr lang="en-US"/>
              <a:t>Οι εκπαιδευόμενοι θα δημιουργήσουν το δικό τους επικαιροποιημένο όραμα ενός καινοτόμου εκπαιδευτικού προϊόντος για νέους. Θα γνωρίζουν επίσης και θα μπορούν να χρησιμοποιούν τις μεθόδους ανάπτυξης της δημιουργικότητας.</a:t>
            </a:r>
            <a:endParaRPr/>
          </a:p>
          <a:p>
            <a:pPr indent="0" lvl="0" marL="0" rtl="0" algn="l">
              <a:lnSpc>
                <a:spcPct val="150000"/>
              </a:lnSpc>
              <a:spcBef>
                <a:spcPts val="1000"/>
              </a:spcBef>
              <a:spcAft>
                <a:spcPts val="0"/>
              </a:spcAft>
              <a:buSzPts val="1440"/>
              <a:buNone/>
            </a:pPr>
            <a:r>
              <a:rPr lang="en-US"/>
              <a:t>Οι πρακτικές ασκήσεις θα καλύψουν την προετοιμασία και την παρουσίαση των δικών τους εκπαιδευτικών προϊόντων (μαθήματα, εκπαίδευση, συζητήσεις ή άλλα). Στην επόμενη ενότητα 3, κάθε συμμετέχων στο μάθημα θα εφαρμόσει ένα εκπαιδευτικό προϊόν που έχει αναπτυχθεί.</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Αναφορές</a:t>
            </a:r>
            <a:endParaRPr/>
          </a:p>
        </p:txBody>
      </p:sp>
      <p:sp>
        <p:nvSpPr>
          <p:cNvPr id="189" name="Google Shape;189;p3"/>
          <p:cNvSpPr txBox="1"/>
          <p:nvPr>
            <p:ph idx="1" type="body"/>
          </p:nvPr>
        </p:nvSpPr>
        <p:spPr>
          <a:xfrm>
            <a:off x="789877" y="1362808"/>
            <a:ext cx="9259814" cy="3880773"/>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1000"/>
              </a:spcBef>
              <a:spcAft>
                <a:spcPts val="0"/>
              </a:spcAft>
              <a:buSzPts val="1560"/>
              <a:buChar char="►"/>
            </a:pPr>
            <a:r>
              <a:rPr lang="en-US" sz="1700">
                <a:solidFill>
                  <a:schemeClr val="dk1"/>
                </a:solidFill>
                <a:latin typeface="Arial"/>
                <a:ea typeface="Arial"/>
                <a:cs typeface="Arial"/>
                <a:sym typeface="Arial"/>
              </a:rPr>
              <a:t>Adeosun O.T., Shittu A.I., (2021), "Learning and innovation in youth-owned small businesses", Rajagiri Management Journal, Vol. 15 No. 1, pp. 69-87, https://www.emerald.com/insight/content/doi/10.1108/RAMJ-09-2020-0051/full/html.</a:t>
            </a:r>
            <a:endParaRPr sz="1700">
              <a:solidFill>
                <a:schemeClr val="dk1"/>
              </a:solidFill>
              <a:latin typeface="Arial"/>
              <a:ea typeface="Arial"/>
              <a:cs typeface="Arial"/>
              <a:sym typeface="Arial"/>
            </a:endParaRPr>
          </a:p>
          <a:p>
            <a:pPr indent="-342900" lvl="0" marL="342900" rtl="0" algn="just">
              <a:lnSpc>
                <a:spcPct val="100000"/>
              </a:lnSpc>
              <a:spcBef>
                <a:spcPts val="1000"/>
              </a:spcBef>
              <a:spcAft>
                <a:spcPts val="0"/>
              </a:spcAft>
              <a:buSzPts val="1560"/>
              <a:buChar char="►"/>
            </a:pPr>
            <a:r>
              <a:rPr lang="en-US" sz="1700">
                <a:solidFill>
                  <a:schemeClr val="dk1"/>
                </a:solidFill>
                <a:latin typeface="Arial"/>
                <a:ea typeface="Arial"/>
                <a:cs typeface="Arial"/>
                <a:sym typeface="Arial"/>
              </a:rPr>
              <a:t>Conrad D., </a:t>
            </a:r>
            <a:r>
              <a:rPr i="1" lang="en-US" sz="1700">
                <a:solidFill>
                  <a:schemeClr val="dk1"/>
                </a:solidFill>
                <a:latin typeface="Arial"/>
                <a:ea typeface="Arial"/>
                <a:cs typeface="Arial"/>
                <a:sym typeface="Arial"/>
              </a:rPr>
              <a:t>Εκπαίδευση και κοινωνική καινοτομία: </a:t>
            </a:r>
            <a:r>
              <a:rPr lang="en-US" sz="1700">
                <a:solidFill>
                  <a:schemeClr val="dk1"/>
                </a:solidFill>
                <a:latin typeface="Arial"/>
                <a:ea typeface="Arial"/>
                <a:cs typeface="Arial"/>
                <a:sym typeface="Arial"/>
              </a:rPr>
              <a:t>Canadian Journal of Education / Revue canadienne de l'éducation 38:1 (2015), https://files.eric.ed.gov/fulltext/EJ1057935.pdf.</a:t>
            </a:r>
            <a:endParaRPr sz="1700">
              <a:solidFill>
                <a:schemeClr val="dk1"/>
              </a:solidFill>
              <a:latin typeface="Arial"/>
              <a:ea typeface="Arial"/>
              <a:cs typeface="Arial"/>
              <a:sym typeface="Arial"/>
            </a:endParaRPr>
          </a:p>
          <a:p>
            <a:pPr indent="-342900" lvl="0" marL="342900" rtl="0" algn="just">
              <a:lnSpc>
                <a:spcPct val="100000"/>
              </a:lnSpc>
              <a:spcBef>
                <a:spcPts val="1000"/>
              </a:spcBef>
              <a:spcAft>
                <a:spcPts val="0"/>
              </a:spcAft>
              <a:buSzPts val="1560"/>
              <a:buChar char="►"/>
            </a:pPr>
            <a:r>
              <a:rPr lang="en-US" sz="1700">
                <a:solidFill>
                  <a:schemeClr val="dk1"/>
                </a:solidFill>
                <a:latin typeface="Arial"/>
                <a:ea typeface="Arial"/>
                <a:cs typeface="Arial"/>
                <a:sym typeface="Arial"/>
              </a:rPr>
              <a:t>Ευρωπαϊκή Επιτροπή, </a:t>
            </a:r>
            <a:r>
              <a:rPr i="1" lang="en-US" sz="1700">
                <a:solidFill>
                  <a:schemeClr val="dk1"/>
                </a:solidFill>
                <a:latin typeface="Arial"/>
                <a:ea typeface="Arial"/>
                <a:cs typeface="Arial"/>
                <a:sym typeface="Arial"/>
              </a:rPr>
              <a:t>Απελευθέρωση της δημιουργικότητας και της καινοτομίας των νέων. Ευρωπαϊκά σχέδια καλής πρακτικής</a:t>
            </a:r>
            <a:r>
              <a:rPr lang="en-US" sz="1700">
                <a:solidFill>
                  <a:schemeClr val="dk1"/>
                </a:solidFill>
                <a:latin typeface="Arial"/>
                <a:ea typeface="Arial"/>
                <a:cs typeface="Arial"/>
                <a:sym typeface="Arial"/>
              </a:rPr>
              <a:t>, https://ec.europa.eu/assets/eac/youth/library/publications/creativity-innovation_en.pdf.</a:t>
            </a:r>
            <a:endParaRPr sz="1700">
              <a:solidFill>
                <a:schemeClr val="dk1"/>
              </a:solidFill>
              <a:latin typeface="Arial"/>
              <a:ea typeface="Arial"/>
              <a:cs typeface="Arial"/>
              <a:sym typeface="Arial"/>
            </a:endParaRPr>
          </a:p>
          <a:p>
            <a:pPr indent="-342900" lvl="0" marL="342900" rtl="0" algn="just">
              <a:lnSpc>
                <a:spcPct val="100000"/>
              </a:lnSpc>
              <a:spcBef>
                <a:spcPts val="1000"/>
              </a:spcBef>
              <a:spcAft>
                <a:spcPts val="1000"/>
              </a:spcAft>
              <a:buSzPts val="1560"/>
              <a:buChar char="►"/>
            </a:pPr>
            <a:r>
              <a:rPr lang="en-US" sz="1700">
                <a:solidFill>
                  <a:schemeClr val="dk1"/>
                </a:solidFill>
                <a:latin typeface="Arial"/>
                <a:ea typeface="Arial"/>
                <a:cs typeface="Arial"/>
                <a:sym typeface="Arial"/>
              </a:rPr>
              <a:t>Jeffs T., </a:t>
            </a:r>
            <a:r>
              <a:rPr i="1" lang="en-US" sz="1700">
                <a:solidFill>
                  <a:schemeClr val="dk1"/>
                </a:solidFill>
                <a:latin typeface="Arial"/>
                <a:ea typeface="Arial"/>
                <a:cs typeface="Arial"/>
                <a:sym typeface="Arial"/>
              </a:rPr>
              <a:t>Innovation and Youth Work</a:t>
            </a:r>
            <a:r>
              <a:rPr lang="en-US" sz="1700">
                <a:solidFill>
                  <a:schemeClr val="dk1"/>
                </a:solidFill>
                <a:latin typeface="Arial"/>
                <a:ea typeface="Arial"/>
                <a:cs typeface="Arial"/>
                <a:sym typeface="Arial"/>
              </a:rPr>
              <a:t>, Youth &amp; Policy Special Edition: Youth Youth &amp; Youth: The Next Five Years: The Next Five Years: Youth &amp; Policy No. 114 May 2015, https://www.youthandpolicy.org/wp-content/uploads/2017/06/jeffs-innovation-and-youth-work.pdf.</a:t>
            </a:r>
            <a:endParaRPr sz="1700">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g22f1ba8c488_0_0"/>
          <p:cNvSpPr txBox="1"/>
          <p:nvPr>
            <p:ph type="title"/>
          </p:nvPr>
        </p:nvSpPr>
        <p:spPr>
          <a:xfrm>
            <a:off x="677334" y="609600"/>
            <a:ext cx="8596800" cy="7533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Αναφορές</a:t>
            </a:r>
            <a:endParaRPr/>
          </a:p>
        </p:txBody>
      </p:sp>
      <p:sp>
        <p:nvSpPr>
          <p:cNvPr id="195" name="Google Shape;195;g22f1ba8c488_0_0"/>
          <p:cNvSpPr txBox="1"/>
          <p:nvPr>
            <p:ph idx="1" type="body"/>
          </p:nvPr>
        </p:nvSpPr>
        <p:spPr>
          <a:xfrm>
            <a:off x="789877" y="1362808"/>
            <a:ext cx="9259800" cy="3880800"/>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1000"/>
              </a:spcBef>
              <a:spcAft>
                <a:spcPts val="0"/>
              </a:spcAft>
              <a:buSzPts val="1560"/>
              <a:buChar char="►"/>
            </a:pPr>
            <a:r>
              <a:rPr lang="en-US" sz="1700">
                <a:solidFill>
                  <a:schemeClr val="dk1"/>
                </a:solidFill>
                <a:latin typeface="Arial"/>
                <a:ea typeface="Arial"/>
                <a:cs typeface="Arial"/>
                <a:sym typeface="Arial"/>
              </a:rPr>
              <a:t>Grégoire J. (2018). </a:t>
            </a:r>
            <a:r>
              <a:rPr i="1" lang="en-US" sz="1700">
                <a:solidFill>
                  <a:schemeClr val="dk1"/>
                </a:solidFill>
                <a:latin typeface="Arial"/>
                <a:ea typeface="Arial"/>
                <a:cs typeface="Arial"/>
                <a:sym typeface="Arial"/>
              </a:rPr>
              <a:t>Ξεπερνώντας τα εμπόδια στη δημιουργικότητα στην επιστήμη</a:t>
            </a:r>
            <a:r>
              <a:rPr lang="en-US" sz="1700">
                <a:solidFill>
                  <a:schemeClr val="dk1"/>
                </a:solidFill>
                <a:latin typeface="Arial"/>
                <a:ea typeface="Arial"/>
                <a:cs typeface="Arial"/>
                <a:sym typeface="Arial"/>
              </a:rPr>
              <a:t>, Δημιουργικότητα και καινοτομία: Estudos de Psicologia (Campinas), 35(3), 229-236. https://www.scielo.br/j/estpsi/a/vrTxJGjGnYFLqQGcTzFgfcp/?lang=en&amp;format=html. </a:t>
            </a:r>
            <a:endParaRPr sz="1700">
              <a:solidFill>
                <a:schemeClr val="dk1"/>
              </a:solidFill>
              <a:latin typeface="Arial"/>
              <a:ea typeface="Arial"/>
              <a:cs typeface="Arial"/>
              <a:sym typeface="Arial"/>
            </a:endParaRPr>
          </a:p>
          <a:p>
            <a:pPr indent="-342900" lvl="0" marL="342900" rtl="0" algn="just">
              <a:lnSpc>
                <a:spcPct val="100000"/>
              </a:lnSpc>
              <a:spcBef>
                <a:spcPts val="1000"/>
              </a:spcBef>
              <a:spcAft>
                <a:spcPts val="0"/>
              </a:spcAft>
              <a:buSzPts val="1560"/>
              <a:buChar char="►"/>
            </a:pPr>
            <a:r>
              <a:rPr lang="en-US" sz="1700">
                <a:solidFill>
                  <a:schemeClr val="dk1"/>
                </a:solidFill>
                <a:latin typeface="Arial"/>
                <a:ea typeface="Arial"/>
                <a:cs typeface="Arial"/>
                <a:sym typeface="Arial"/>
              </a:rPr>
              <a:t>Mahadewi E.P., Septyanto D., Learning To Be New Youth Generation In Innovation And Creativity With Entrepreneurship, International Journal of Educational Research &amp; Social Sciences, ISSN: 2774-5406, σ. 1363-1370.</a:t>
            </a:r>
            <a:endParaRPr sz="1700">
              <a:solidFill>
                <a:schemeClr val="dk1"/>
              </a:solidFill>
              <a:latin typeface="Arial"/>
              <a:ea typeface="Arial"/>
              <a:cs typeface="Arial"/>
              <a:sym typeface="Arial"/>
            </a:endParaRPr>
          </a:p>
          <a:p>
            <a:pPr indent="-342900" lvl="0" marL="342900" rtl="0" algn="just">
              <a:lnSpc>
                <a:spcPct val="100000"/>
              </a:lnSpc>
              <a:spcBef>
                <a:spcPts val="1000"/>
              </a:spcBef>
              <a:spcAft>
                <a:spcPts val="0"/>
              </a:spcAft>
              <a:buSzPts val="1560"/>
              <a:buChar char="►"/>
            </a:pPr>
            <a:r>
              <a:rPr lang="en-US" sz="1700">
                <a:solidFill>
                  <a:schemeClr val="dk1"/>
                </a:solidFill>
                <a:latin typeface="Arial"/>
                <a:ea typeface="Arial"/>
                <a:cs typeface="Arial"/>
                <a:sym typeface="Arial"/>
              </a:rPr>
              <a:t>Παπαδάκης Στ., (2016) "Δημιουργικότητα και καινοτομία στην ευρωπαϊκή εκπαίδευση. Δέκα χρόνια eTwinning. Παρελθόν, παρόν και μέλλον", Int. J. Technology Enhanced Learning, Vol. 8, Nos. 3/4, pp.279-296, https://www.researchgate.net/profile/Stamatios-Papadakis-2/publication/313848322_Creativity_and_innovation_in_European_education_Ten_years_eTwinning_Past_present_and_the_future/links/58ce1b54a6fdcc5cccbbe945/Creativity-and-innovation-in-European-education-Ten-years-eTwinning-Past-present-and-the-future.pdf.</a:t>
            </a:r>
            <a:endParaRPr sz="1700">
              <a:solidFill>
                <a:schemeClr val="dk1"/>
              </a:solidFill>
              <a:latin typeface="Arial"/>
              <a:ea typeface="Arial"/>
              <a:cs typeface="Arial"/>
              <a:sym typeface="Arial"/>
            </a:endParaRPr>
          </a:p>
          <a:p>
            <a:pPr indent="-342900" lvl="0" marL="342900" rtl="0" algn="just">
              <a:lnSpc>
                <a:spcPct val="100000"/>
              </a:lnSpc>
              <a:spcBef>
                <a:spcPts val="1000"/>
              </a:spcBef>
              <a:spcAft>
                <a:spcPts val="1000"/>
              </a:spcAft>
              <a:buSzPts val="1560"/>
              <a:buChar char="►"/>
            </a:pPr>
            <a:r>
              <a:rPr lang="en-US" sz="1700">
                <a:solidFill>
                  <a:schemeClr val="dk1"/>
                </a:solidFill>
                <a:latin typeface="Arial"/>
                <a:ea typeface="Arial"/>
                <a:cs typeface="Arial"/>
                <a:sym typeface="Arial"/>
              </a:rPr>
              <a:t>Solijonovna Z., Modern Information Technologies - A Factor Of Increasing Youth Education, Potential And Spirituality, The American Journal of Social Science and Education Innovations (ISSN - 2689-100x), 2020: 5. 525, p. 554-560, https://pdfs.semanticscholar.org/90f9/5393d9a751f6591b52417d2c105693d56484.pdf.</a:t>
            </a:r>
            <a:endParaRPr sz="1700">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4"/>
          <p:cNvSpPr txBox="1"/>
          <p:nvPr>
            <p:ph idx="1" type="subTitle"/>
          </p:nvPr>
        </p:nvSpPr>
        <p:spPr>
          <a:xfrm>
            <a:off x="2378366" y="1625206"/>
            <a:ext cx="5829054" cy="453391"/>
          </a:xfrm>
          <a:prstGeom prst="rect">
            <a:avLst/>
          </a:prstGeom>
          <a:noFill/>
          <a:ln>
            <a:noFill/>
          </a:ln>
        </p:spPr>
        <p:txBody>
          <a:bodyPr anchorCtr="0" anchor="t" bIns="45700" lIns="91425" spcFirstLastPara="1" rIns="91425" wrap="square" tIns="45700">
            <a:normAutofit fontScale="77500" lnSpcReduction="20000"/>
          </a:bodyPr>
          <a:lstStyle/>
          <a:p>
            <a:pPr indent="0" lvl="0" marL="0" rtl="0" algn="ctr">
              <a:lnSpc>
                <a:spcPct val="100000"/>
              </a:lnSpc>
              <a:spcBef>
                <a:spcPts val="0"/>
              </a:spcBef>
              <a:spcAft>
                <a:spcPts val="0"/>
              </a:spcAft>
              <a:buSzPct val="79999"/>
              <a:buNone/>
            </a:pPr>
            <a:r>
              <a:rPr b="1" lang="en-US"/>
              <a:t>Δημιουργικό κουτί: Προώθηση των καινοτόμων προσεγγίσεων για την οικοδόμηση εκπαιδευτικών μορφών στην εργασία με νέους</a:t>
            </a:r>
            <a:endParaRPr/>
          </a:p>
        </p:txBody>
      </p:sp>
      <p:pic>
        <p:nvPicPr>
          <p:cNvPr id="201" name="Google Shape;201;p4"/>
          <p:cNvPicPr preferRelativeResize="0"/>
          <p:nvPr/>
        </p:nvPicPr>
        <p:blipFill rotWithShape="1">
          <a:blip r:embed="rId3">
            <a:alphaModFix/>
          </a:blip>
          <a:srcRect b="0" l="0" r="0" t="0"/>
          <a:stretch/>
        </p:blipFill>
        <p:spPr>
          <a:xfrm>
            <a:off x="375508" y="5874924"/>
            <a:ext cx="1627464" cy="331057"/>
          </a:xfrm>
          <a:prstGeom prst="rect">
            <a:avLst/>
          </a:prstGeom>
          <a:noFill/>
          <a:ln>
            <a:noFill/>
          </a:ln>
        </p:spPr>
      </p:pic>
      <p:sp>
        <p:nvSpPr>
          <p:cNvPr id="202" name="Google Shape;202;p4"/>
          <p:cNvSpPr txBox="1"/>
          <p:nvPr/>
        </p:nvSpPr>
        <p:spPr>
          <a:xfrm>
            <a:off x="1550777" y="2126357"/>
            <a:ext cx="7766936" cy="9803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4800"/>
              <a:buFont typeface="Noto Sans Symbols"/>
              <a:buNone/>
            </a:pPr>
            <a:r>
              <a:rPr b="0" i="0" lang="en-US" sz="6000" u="none" cap="none" strike="noStrike">
                <a:solidFill>
                  <a:schemeClr val="dk1"/>
                </a:solidFill>
                <a:latin typeface="Trebuchet MS"/>
                <a:ea typeface="Trebuchet MS"/>
                <a:cs typeface="Trebuchet MS"/>
                <a:sym typeface="Trebuchet MS"/>
              </a:rPr>
              <a:t>Σας ευχαρ</a:t>
            </a:r>
            <a:r>
              <a:rPr lang="en-US" sz="6000">
                <a:solidFill>
                  <a:schemeClr val="dk1"/>
                </a:solidFill>
                <a:latin typeface="Trebuchet MS"/>
                <a:ea typeface="Trebuchet MS"/>
                <a:cs typeface="Trebuchet MS"/>
                <a:sym typeface="Trebuchet MS"/>
              </a:rPr>
              <a:t>ιστούμε</a:t>
            </a:r>
            <a:endParaRPr b="0" i="0" sz="6000" u="none" cap="none" strike="noStrike">
              <a:solidFill>
                <a:schemeClr val="dk1"/>
              </a:solidFill>
              <a:latin typeface="Trebuchet MS"/>
              <a:ea typeface="Trebuchet MS"/>
              <a:cs typeface="Trebuchet MS"/>
              <a:sym typeface="Trebuchet MS"/>
            </a:endParaRPr>
          </a:p>
        </p:txBody>
      </p:sp>
      <p:sp>
        <p:nvSpPr>
          <p:cNvPr id="203" name="Google Shape;203;p4"/>
          <p:cNvSpPr txBox="1"/>
          <p:nvPr/>
        </p:nvSpPr>
        <p:spPr>
          <a:xfrm>
            <a:off x="2661070" y="3344173"/>
            <a:ext cx="5546350" cy="1818077"/>
          </a:xfrm>
          <a:prstGeom prst="rect">
            <a:avLst/>
          </a:prstGeom>
          <a:noFill/>
          <a:ln>
            <a:noFill/>
          </a:ln>
        </p:spPr>
        <p:txBody>
          <a:bodyPr anchorCtr="0" anchor="t" bIns="45700" lIns="91425" spcFirstLastPara="1" rIns="91425" wrap="square" tIns="45700">
            <a:normAutofit lnSpcReduction="10000"/>
          </a:bodyPr>
          <a:lstStyle/>
          <a:p>
            <a:pPr indent="0" lvl="0" marL="0" marR="0" rtl="0" algn="l">
              <a:lnSpc>
                <a:spcPct val="100000"/>
              </a:lnSpc>
              <a:spcBef>
                <a:spcPts val="0"/>
              </a:spcBef>
              <a:spcAft>
                <a:spcPts val="0"/>
              </a:spcAft>
              <a:buClr>
                <a:schemeClr val="accent1"/>
              </a:buClr>
              <a:buSzPts val="1280"/>
              <a:buFont typeface="Noto Sans Symbols"/>
              <a:buNone/>
            </a:pPr>
            <a:r>
              <a:rPr b="0" i="0" lang="en-US" sz="1600" u="none" cap="none" strike="noStrike">
                <a:solidFill>
                  <a:srgbClr val="7F7F7F"/>
                </a:solidFill>
                <a:latin typeface="Trebuchet MS"/>
                <a:ea typeface="Trebuchet MS"/>
                <a:cs typeface="Trebuchet MS"/>
                <a:sym typeface="Trebuchet MS"/>
              </a:rPr>
              <a:t>Επικοινωνήστε μαζί μας:</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000"/>
              </a:spcBef>
              <a:spcAft>
                <a:spcPts val="0"/>
              </a:spcAft>
              <a:buClr>
                <a:schemeClr val="accent1"/>
              </a:buClr>
              <a:buSzPts val="1280"/>
              <a:buFont typeface="Noto Sans Symbols"/>
              <a:buNone/>
            </a:pPr>
            <a:r>
              <a:rPr b="1" i="0" lang="en-US" sz="1600" u="none" cap="none" strike="noStrike">
                <a:solidFill>
                  <a:srgbClr val="595959"/>
                </a:solidFill>
                <a:latin typeface="Trebuchet MS"/>
                <a:ea typeface="Trebuchet MS"/>
                <a:cs typeface="Trebuchet MS"/>
                <a:sym typeface="Trebuchet MS"/>
              </a:rPr>
              <a:t>Ίδρυμα Zofia Zamenhof</a:t>
            </a:r>
            <a:endParaRPr b="1" i="0" sz="1600" u="none" cap="none" strike="noStrike">
              <a:solidFill>
                <a:srgbClr val="595959"/>
              </a:solidFill>
              <a:latin typeface="Trebuchet MS"/>
              <a:ea typeface="Trebuchet MS"/>
              <a:cs typeface="Trebuchet MS"/>
              <a:sym typeface="Trebuchet MS"/>
            </a:endParaRPr>
          </a:p>
          <a:p>
            <a:pPr indent="0" lvl="0" marL="0" marR="0" rtl="0" algn="l">
              <a:lnSpc>
                <a:spcPct val="100000"/>
              </a:lnSpc>
              <a:spcBef>
                <a:spcPts val="1000"/>
              </a:spcBef>
              <a:spcAft>
                <a:spcPts val="0"/>
              </a:spcAft>
              <a:buClr>
                <a:schemeClr val="accent1"/>
              </a:buClr>
              <a:buSzPts val="1280"/>
              <a:buFont typeface="Noto Sans Symbols"/>
              <a:buNone/>
            </a:pPr>
            <a:r>
              <a:rPr b="0" i="0" lang="en-US" sz="1600" u="none" cap="none" strike="noStrike">
                <a:solidFill>
                  <a:srgbClr val="7F7F7F"/>
                </a:solidFill>
                <a:latin typeface="Trebuchet MS"/>
                <a:ea typeface="Trebuchet MS"/>
                <a:cs typeface="Trebuchet MS"/>
                <a:sym typeface="Trebuchet MS"/>
              </a:rPr>
              <a:t>Επικοινωνία: Zbigniew Dabrowski</a:t>
            </a:r>
            <a:endParaRPr b="0" i="0" sz="1600" u="none" cap="none" strike="noStrike">
              <a:solidFill>
                <a:srgbClr val="7F7F7F"/>
              </a:solidFill>
              <a:latin typeface="Trebuchet MS"/>
              <a:ea typeface="Trebuchet MS"/>
              <a:cs typeface="Trebuchet MS"/>
              <a:sym typeface="Trebuchet MS"/>
            </a:endParaRPr>
          </a:p>
          <a:p>
            <a:pPr indent="0" lvl="0" marL="0" marR="0" rtl="0" algn="l">
              <a:lnSpc>
                <a:spcPct val="100000"/>
              </a:lnSpc>
              <a:spcBef>
                <a:spcPts val="1000"/>
              </a:spcBef>
              <a:spcAft>
                <a:spcPts val="0"/>
              </a:spcAft>
              <a:buClr>
                <a:schemeClr val="accent1"/>
              </a:buClr>
              <a:buSzPts val="1280"/>
              <a:buFont typeface="Noto Sans Symbols"/>
              <a:buNone/>
            </a:pPr>
            <a:r>
              <a:rPr b="0" i="0" lang="en-US" sz="1600" u="none" cap="none" strike="noStrike">
                <a:solidFill>
                  <a:srgbClr val="7F7F7F"/>
                </a:solidFill>
                <a:latin typeface="Trebuchet MS"/>
                <a:ea typeface="Trebuchet MS"/>
                <a:cs typeface="Trebuchet MS"/>
                <a:sym typeface="Trebuchet MS"/>
              </a:rPr>
              <a:t>Ηλεκτρονικό ταχυδρομείο: zbigniew.dabrowski@zofiazamenhof.pl </a:t>
            </a:r>
            <a:endParaRPr b="0" i="0" sz="1600" u="none" cap="none" strike="noStrike">
              <a:solidFill>
                <a:srgbClr val="7F7F7F"/>
              </a:solidFill>
              <a:latin typeface="Trebuchet MS"/>
              <a:ea typeface="Trebuchet MS"/>
              <a:cs typeface="Trebuchet MS"/>
              <a:sym typeface="Trebuchet MS"/>
            </a:endParaRPr>
          </a:p>
          <a:p>
            <a:pPr indent="0" lvl="0" marL="0" marR="0" rtl="0" algn="l">
              <a:lnSpc>
                <a:spcPct val="100000"/>
              </a:lnSpc>
              <a:spcBef>
                <a:spcPts val="1000"/>
              </a:spcBef>
              <a:spcAft>
                <a:spcPts val="0"/>
              </a:spcAft>
              <a:buClr>
                <a:schemeClr val="accent1"/>
              </a:buClr>
              <a:buSzPts val="1280"/>
              <a:buFont typeface="Noto Sans Symbols"/>
              <a:buNone/>
            </a:pPr>
            <a:r>
              <a:t/>
            </a:r>
            <a:endParaRPr b="0" i="0" sz="1600" u="none" cap="none" strike="noStrike">
              <a:solidFill>
                <a:srgbClr val="7F7F7F"/>
              </a:solidFill>
              <a:latin typeface="Trebuchet MS"/>
              <a:ea typeface="Trebuchet MS"/>
              <a:cs typeface="Trebuchet MS"/>
              <a:sym typeface="Trebuchet MS"/>
            </a:endParaRPr>
          </a:p>
        </p:txBody>
      </p:sp>
      <p:sp>
        <p:nvSpPr>
          <p:cNvPr id="204" name="Google Shape;204;p4"/>
          <p:cNvSpPr txBox="1"/>
          <p:nvPr/>
        </p:nvSpPr>
        <p:spPr>
          <a:xfrm>
            <a:off x="2378366" y="5748066"/>
            <a:ext cx="6581076"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800"/>
              <a:buFont typeface="Arial"/>
              <a:buNone/>
            </a:pPr>
            <a:r>
              <a:rPr b="0" i="0" lang="en-US" sz="800" u="none" cap="none" strike="noStrike">
                <a:solidFill>
                  <a:srgbClr val="595959"/>
                </a:solidFill>
                <a:latin typeface="Trebuchet MS"/>
                <a:ea typeface="Trebuchet MS"/>
                <a:cs typeface="Trebuchet MS"/>
                <a:sym typeface="Trebuchet MS"/>
              </a:rPr>
              <a:t>Το έργο αυτό χρηματοδοτήθηκε με την υποστήριξη της Ευρωπαϊκής Επιτροπής.</a:t>
            </a:r>
            <a:br>
              <a:rPr b="0" i="0" lang="en-US" sz="800" u="none" cap="none" strike="noStrike">
                <a:solidFill>
                  <a:srgbClr val="595959"/>
                </a:solidFill>
                <a:latin typeface="Trebuchet MS"/>
                <a:ea typeface="Trebuchet MS"/>
                <a:cs typeface="Trebuchet MS"/>
                <a:sym typeface="Trebuchet MS"/>
              </a:rPr>
            </a:br>
            <a:r>
              <a:rPr b="1" i="0" lang="en-US" sz="800" u="none" cap="none" strike="noStrike">
                <a:solidFill>
                  <a:schemeClr val="dk1"/>
                </a:solidFill>
                <a:latin typeface="Trebuchet MS"/>
                <a:ea typeface="Trebuchet MS"/>
                <a:cs typeface="Trebuchet MS"/>
                <a:sym typeface="Trebuchet MS"/>
              </a:rPr>
              <a:t>Έργο N</a:t>
            </a:r>
            <a:r>
              <a:rPr b="1" baseline="30000" i="0" lang="en-US" sz="800" u="none" cap="none" strike="noStrike">
                <a:solidFill>
                  <a:schemeClr val="dk1"/>
                </a:solidFill>
                <a:latin typeface="Trebuchet MS"/>
                <a:ea typeface="Trebuchet MS"/>
                <a:cs typeface="Trebuchet MS"/>
                <a:sym typeface="Trebuchet MS"/>
              </a:rPr>
              <a:t>o</a:t>
            </a:r>
            <a:r>
              <a:rPr b="1" i="0" lang="en-US" sz="800" u="none" cap="none" strike="noStrike">
                <a:solidFill>
                  <a:schemeClr val="dk1"/>
                </a:solidFill>
                <a:latin typeface="Trebuchet MS"/>
                <a:ea typeface="Trebuchet MS"/>
                <a:cs typeface="Trebuchet MS"/>
                <a:sym typeface="Trebuchet MS"/>
              </a:rPr>
              <a:t> : 2021-1-PL01-KA220-YOU-000028673</a:t>
            </a:r>
            <a:br>
              <a:rPr b="0" i="0" lang="en-US" sz="800" u="none" cap="none" strike="noStrike">
                <a:solidFill>
                  <a:schemeClr val="dk1"/>
                </a:solidFill>
                <a:latin typeface="Trebuchet MS"/>
                <a:ea typeface="Trebuchet MS"/>
                <a:cs typeface="Trebuchet MS"/>
                <a:sym typeface="Trebuchet MS"/>
              </a:rPr>
            </a:br>
            <a:r>
              <a:rPr b="1" i="0" lang="en-US" sz="800" u="none" cap="none" strike="noStrike">
                <a:solidFill>
                  <a:srgbClr val="595959"/>
                </a:solidFill>
                <a:latin typeface="Trebuchet MS"/>
                <a:ea typeface="Trebuchet MS"/>
                <a:cs typeface="Trebuchet MS"/>
                <a:sym typeface="Trebuchet MS"/>
              </a:rPr>
              <a:t>Η παρούσα ανακοίνωση αντανακλά μόνο τις απόψεις του συντάκτη και η Επιτροπή δεν φέρει ευθύνη για οποιαδήποτε χρήση των πληροφοριών που περιέχονται σε αυτήν.</a:t>
            </a:r>
            <a:endParaRPr b="0" i="0" sz="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2021-10-19T10:03:56.0000000Z</dcterms:created>
  <dc:creator>Andrianna Emphasyscentre</dc:creator>
</cp:coreProperties>
</file>