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embeddedFontLst>
    <p:embeddedFont>
      <p:font typeface="Open Sans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iTAXWn6col8B2K/LgECa9O7pGor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OpenSans-regular.fntdata"/><Relationship Id="rId10" Type="http://schemas.openxmlformats.org/officeDocument/2006/relationships/slide" Target="slides/slide6.xml"/><Relationship Id="rId13" Type="http://schemas.openxmlformats.org/officeDocument/2006/relationships/font" Target="fonts/OpenSans-italic.fntdata"/><Relationship Id="rId12" Type="http://schemas.openxmlformats.org/officeDocument/2006/relationships/font" Target="fonts/OpenSans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font" Target="fonts/OpenSans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1" name="Google Shape;14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8" name="Google Shape;158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4" name="Google Shape;164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0" name="Google Shape;170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6" name="Google Shape;176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2" name="Google Shape;182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oogle Shape;23;p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24" name="Google Shape;24;p8"/>
            <p:cNvSpPr/>
            <p:nvPr/>
          </p:nvSpPr>
          <p:spPr>
            <a:xfrm>
              <a:off x="0" y="-7862"/>
              <a:ext cx="863600" cy="5698067"/>
            </a:xfrm>
            <a:custGeom>
              <a:rect b="b" l="l" r="r" t="t"/>
              <a:pathLst>
                <a:path extrusionOk="0" h="5698067" w="863600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69411"/>
              </a:schemeClr>
            </a:solidFill>
            <a:ln>
              <a:noFill/>
            </a:ln>
          </p:spPr>
        </p:sp>
        <p:cxnSp>
          <p:nvCxnSpPr>
            <p:cNvPr id="25" name="Google Shape;25;p8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411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6" name="Google Shape;26;p8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411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7" name="Google Shape;27;p8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5294"/>
              </a:schemeClr>
            </a:solidFill>
            <a:ln>
              <a:noFill/>
            </a:ln>
          </p:spPr>
        </p:sp>
        <p:sp>
          <p:nvSpPr>
            <p:cNvPr id="28" name="Google Shape;28;p8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29" name="Google Shape;29;p8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8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B0E3">
                <a:alpha val="49411"/>
              </a:srgbClr>
            </a:solidFill>
            <a:ln>
              <a:noFill/>
            </a:ln>
          </p:spPr>
        </p:sp>
        <p:sp>
          <p:nvSpPr>
            <p:cNvPr id="31" name="Google Shape;31;p8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69411"/>
              </a:schemeClr>
            </a:solidFill>
            <a:ln>
              <a:noFill/>
            </a:ln>
          </p:spPr>
        </p:sp>
        <p:sp>
          <p:nvSpPr>
            <p:cNvPr id="32" name="Google Shape;32;p8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26292">
                <a:alpha val="80000"/>
              </a:srgbClr>
            </a:solidFill>
            <a:ln>
              <a:noFill/>
            </a:ln>
          </p:spPr>
        </p:sp>
        <p:sp>
          <p:nvSpPr>
            <p:cNvPr id="33" name="Google Shape;33;p8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4" name="Google Shape;34;p8"/>
          <p:cNvSpPr txBox="1"/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  <a:defRPr sz="540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" type="subTitle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7F7F7F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aption">
  <p:cSld name="Title and Caption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/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7"/>
          <p:cNvSpPr txBox="1"/>
          <p:nvPr>
            <p:ph idx="1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3" name="Google Shape;93;p1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with Caption">
  <p:cSld name="Quote with Caption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8"/>
          <p:cNvSpPr txBox="1"/>
          <p:nvPr>
            <p:ph idx="1" type="body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99" name="Google Shape;99;p18"/>
          <p:cNvSpPr txBox="1"/>
          <p:nvPr>
            <p:ph idx="2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0" name="Google Shape;100;p1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  <p:sp>
        <p:nvSpPr>
          <p:cNvPr id="103" name="Google Shape;103;p18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it-IT" sz="8000" u="none" cap="none" strike="noStrik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8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it-IT" sz="8000" u="none" cap="none" strike="noStrik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me Card">
  <p:cSld name="Name Card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9"/>
          <p:cNvSpPr txBox="1"/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9"/>
          <p:cNvSpPr txBox="1"/>
          <p:nvPr>
            <p:ph idx="1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8" name="Google Shape;108;p19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9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9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Name Card">
  <p:cSld name="Quote Name Card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0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14" name="Google Shape;114;p20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5" name="Google Shape;115;p20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20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0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  <p:sp>
        <p:nvSpPr>
          <p:cNvPr id="118" name="Google Shape;118;p20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it-IT" sz="8000" u="none" cap="none" strike="noStrik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20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it-IT" sz="8000" u="none" cap="none" strike="noStrik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ue or False">
  <p:cSld name="True or False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1"/>
          <p:cNvSpPr txBox="1"/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21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23" name="Google Shape;123;p21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24" name="Google Shape;124;p2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2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22"/>
          <p:cNvSpPr txBox="1"/>
          <p:nvPr>
            <p:ph idx="1" type="body"/>
          </p:nvPr>
        </p:nvSpPr>
        <p:spPr>
          <a:xfrm rot="5400000">
            <a:off x="3035281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0" name="Google Shape;130;p2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2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23"/>
          <p:cNvSpPr txBox="1"/>
          <p:nvPr>
            <p:ph idx="1" type="body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6" name="Google Shape;136;p2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2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9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b="0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8" name="Google Shape;48;p10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" type="body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4" name="Google Shape;54;p11"/>
          <p:cNvSpPr txBox="1"/>
          <p:nvPr>
            <p:ph idx="2" type="body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" type="body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61" name="Google Shape;61;p12"/>
          <p:cNvSpPr txBox="1"/>
          <p:nvPr>
            <p:ph idx="2" type="body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62" name="Google Shape;62;p12"/>
          <p:cNvSpPr txBox="1"/>
          <p:nvPr>
            <p:ph idx="3" type="body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63" name="Google Shape;63;p12"/>
          <p:cNvSpPr txBox="1"/>
          <p:nvPr>
            <p:ph idx="4" type="body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64" name="Google Shape;64;p1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3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4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4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 txBox="1"/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5"/>
          <p:cNvSpPr txBox="1"/>
          <p:nvPr>
            <p:ph idx="1" type="body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79" name="Google Shape;79;p15"/>
          <p:cNvSpPr txBox="1"/>
          <p:nvPr>
            <p:ph idx="2" type="body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/>
        </p:txBody>
      </p:sp>
      <p:sp>
        <p:nvSpPr>
          <p:cNvPr id="80" name="Google Shape;80;p1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/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b="0"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6"/>
          <p:cNvSpPr/>
          <p:nvPr>
            <p:ph idx="2" type="pic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</p:sp>
      <p:sp>
        <p:nvSpPr>
          <p:cNvPr id="86" name="Google Shape;86;p16"/>
          <p:cNvSpPr txBox="1"/>
          <p:nvPr>
            <p:ph idx="1" type="body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87" name="Google Shape;87;p1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  <p:sp>
        <p:nvSpPr>
          <p:cNvPr id="89" name="Google Shape;89;p1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" name="Google Shape;7;p7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411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" name="Google Shape;8;p7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411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9" name="Google Shape;9;p7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5294"/>
              </a:schemeClr>
            </a:solidFill>
            <a:ln>
              <a:noFill/>
            </a:ln>
          </p:spPr>
        </p:sp>
        <p:sp>
          <p:nvSpPr>
            <p:cNvPr id="10" name="Google Shape;10;p7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1" name="Google Shape;11;p7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7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B0E3">
                <a:alpha val="49411"/>
              </a:srgbClr>
            </a:solidFill>
            <a:ln>
              <a:noFill/>
            </a:ln>
          </p:spPr>
        </p:sp>
        <p:sp>
          <p:nvSpPr>
            <p:cNvPr id="13" name="Google Shape;13;p7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69411"/>
              </a:schemeClr>
            </a:solidFill>
            <a:ln>
              <a:noFill/>
            </a:ln>
          </p:spPr>
        </p:sp>
        <p:sp>
          <p:nvSpPr>
            <p:cNvPr id="14" name="Google Shape;14;p7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26292">
                <a:alpha val="80000"/>
              </a:srgbClr>
            </a:solidFill>
            <a:ln>
              <a:noFill/>
            </a:ln>
          </p:spPr>
        </p:sp>
        <p:sp>
          <p:nvSpPr>
            <p:cNvPr id="15" name="Google Shape;15;p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fmla="val 0" name="adj"/>
              </a:avLst>
            </a:prstGeom>
            <a:solidFill>
              <a:schemeClr val="accent1">
                <a:alpha val="69411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" name="Google Shape;17;p7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b="0" i="0" sz="36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7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b="0" i="0" sz="18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0988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99719" lvl="2" marL="1371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89560" lvl="3" marL="1828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89560" lvl="4" marL="22860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89560" lvl="5" marL="2743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89560" lvl="6" marL="3200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89559" lvl="7" marL="3657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89559" lvl="8" marL="4114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9" name="Google Shape;19;p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0" name="Google Shape;20;p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1" name="Google Shape;21;p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5" Type="http://schemas.openxmlformats.org/officeDocument/2006/relationships/image" Target="../media/image6.jpg"/><Relationship Id="rId6" Type="http://schemas.openxmlformats.org/officeDocument/2006/relationships/image" Target="../media/image2.jpg"/><Relationship Id="rId7" Type="http://schemas.openxmlformats.org/officeDocument/2006/relationships/image" Target="../media/image9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doi.org/10.1007/s10639-021-10507" TargetMode="External"/><Relationship Id="rId4" Type="http://schemas.openxmlformats.org/officeDocument/2006/relationships/hyperlink" Target="https://serc.carleton.edu/sp/library/experiments/how.html" TargetMode="External"/><Relationship Id="rId5" Type="http://schemas.openxmlformats.org/officeDocument/2006/relationships/hyperlink" Target="https://www.embibe.com/exams/how-is-technology-changing-education/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"/>
          <p:cNvSpPr txBox="1"/>
          <p:nvPr>
            <p:ph idx="1" type="subTitle"/>
          </p:nvPr>
        </p:nvSpPr>
        <p:spPr>
          <a:xfrm>
            <a:off x="1365352" y="1088700"/>
            <a:ext cx="7766936" cy="4533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it-IT" sz="2400"/>
              <a:t>Δημιουργικό κουτί: Προώθηση καινοτόμων προσεγγίσεων για την οικοδόμηση εκπαιδευτικών μορφών στην εργασία με νέους</a:t>
            </a:r>
            <a:endParaRPr sz="2400"/>
          </a:p>
        </p:txBody>
      </p:sp>
      <p:pic>
        <p:nvPicPr>
          <p:cNvPr id="144" name="Google Shape;14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870807" y="6145929"/>
            <a:ext cx="2026028" cy="412132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1"/>
          <p:cNvSpPr txBox="1"/>
          <p:nvPr/>
        </p:nvSpPr>
        <p:spPr>
          <a:xfrm>
            <a:off x="2378366" y="4687512"/>
            <a:ext cx="658107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it-IT" sz="8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This project has been funded with support from the European Commission.</a:t>
            </a:r>
            <a:br>
              <a:rPr b="0" i="0" lang="it-IT" sz="8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1" i="0" lang="it-IT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Project N</a:t>
            </a:r>
            <a:r>
              <a:rPr b="1" baseline="30000" i="0" lang="it-IT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o</a:t>
            </a:r>
            <a:r>
              <a:rPr b="1" i="0" lang="it-IT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: 2021-1-PL01-KA220-YOU-000028673</a:t>
            </a:r>
            <a:br>
              <a:rPr b="0" i="0" lang="it-IT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1" i="0" lang="it-IT" sz="8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This communication reflects the views only of the author, and the Commission cannot be held responsible for any use which may be made of the information contained therein.</a:t>
            </a:r>
            <a:endParaRPr b="0" i="0" sz="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46" name="Google Shape;146;p1"/>
          <p:cNvSpPr txBox="1"/>
          <p:nvPr/>
        </p:nvSpPr>
        <p:spPr>
          <a:xfrm>
            <a:off x="1454510" y="2888106"/>
            <a:ext cx="7766936" cy="4533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r>
              <a:rPr b="0" i="0" lang="it-IT" sz="18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"Εκπαιδευτικό πείραμα: εφαρμογή καινοτόμων λύσεων στην εκπαίδευση των νέων"</a:t>
            </a:r>
            <a:endParaRPr b="0" i="0" sz="18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47" name="Google Shape;147;p1"/>
          <p:cNvSpPr txBox="1"/>
          <p:nvPr/>
        </p:nvSpPr>
        <p:spPr>
          <a:xfrm>
            <a:off x="3209161" y="3661658"/>
            <a:ext cx="3159445" cy="4092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b="0" i="0" lang="it-IT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Developed by: CCIF Cyprus </a:t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pSp>
        <p:nvGrpSpPr>
          <p:cNvPr id="148" name="Google Shape;148;p1"/>
          <p:cNvGrpSpPr/>
          <p:nvPr/>
        </p:nvGrpSpPr>
        <p:grpSpPr>
          <a:xfrm>
            <a:off x="913074" y="5464991"/>
            <a:ext cx="6602648" cy="6707986"/>
            <a:chOff x="0" y="0"/>
            <a:chExt cx="5731963" cy="6707986"/>
          </a:xfrm>
        </p:grpSpPr>
        <p:pic>
          <p:nvPicPr>
            <p:cNvPr id="149" name="Google Shape;149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0" y="0"/>
              <a:ext cx="1181100" cy="1181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0" name="Google Shape;150;p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1630680" y="182880"/>
              <a:ext cx="746125" cy="9448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1" name="Google Shape;151;p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2868612" y="126976"/>
              <a:ext cx="1203960" cy="92011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2" name="Google Shape;152;p1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4564380" y="228600"/>
              <a:ext cx="899160" cy="89916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3" name="Google Shape;153;p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4332293" y="5787871"/>
              <a:ext cx="1386869" cy="92011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4" name="Google Shape;154;p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4345094" y="5731967"/>
              <a:ext cx="1386869" cy="92011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55" name="Google Shape;155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52559" y="4024842"/>
            <a:ext cx="970837" cy="644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"/>
          <p:cNvSpPr txBox="1"/>
          <p:nvPr>
            <p:ph type="title"/>
          </p:nvPr>
        </p:nvSpPr>
        <p:spPr>
          <a:xfrm>
            <a:off x="677334" y="609600"/>
            <a:ext cx="8596668" cy="7410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67768"/>
              <a:buFont typeface="Trebuchet MS"/>
              <a:buNone/>
            </a:pPr>
            <a:r>
              <a:rPr lang="it-IT"/>
              <a:t>Θέμα 1: Πειράματα στην εκπαίδευση και τρόπος αποτελεσματικής διεξαγωγής τους</a:t>
            </a:r>
            <a:br>
              <a:rPr lang="it-IT"/>
            </a:br>
            <a:endParaRPr b="1" sz="2200"/>
          </a:p>
        </p:txBody>
      </p:sp>
      <p:sp>
        <p:nvSpPr>
          <p:cNvPr id="161" name="Google Shape;161;p2"/>
          <p:cNvSpPr txBox="1"/>
          <p:nvPr/>
        </p:nvSpPr>
        <p:spPr>
          <a:xfrm>
            <a:off x="1234988" y="2186516"/>
            <a:ext cx="7481400" cy="37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it-IT" sz="2400"/>
              <a:t>Θ</a:t>
            </a:r>
            <a:r>
              <a:rPr b="0" i="0" lang="it-IT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α παρουσιάσουμε πώς εξελίχθηκε ο εκπαιδευτικός τομέας, εστιάζοντας ιδιαίτερα στην ακαδημαϊκή εποχή και τις αλλαγές της.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it-IT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Θα παρουσιάσουμε τις νέες εκπαιδευτικές καινοτομίες και πώς η νέα μέθοδος "πειράματα στην τάξη" άλλαξε τον τρόπο μάθησης.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it-IT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(Webinar 1)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it-IT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Τέλος, θα δείξουμε πώς να κάνετε ένα αποτελεσματικό πείραμα στην τάξη.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it-IT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(Παρουσίαση 1)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"/>
          <p:cNvSpPr txBox="1"/>
          <p:nvPr>
            <p:ph type="title"/>
          </p:nvPr>
        </p:nvSpPr>
        <p:spPr>
          <a:xfrm>
            <a:off x="677334" y="609600"/>
            <a:ext cx="8596668" cy="7410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b="1" lang="it-IT" sz="2800"/>
              <a:t>Θέμα 2: Καινοτομία και εκπαίδευση</a:t>
            </a:r>
            <a:endParaRPr b="1" sz="2800"/>
          </a:p>
        </p:txBody>
      </p:sp>
      <p:sp>
        <p:nvSpPr>
          <p:cNvPr id="167" name="Google Shape;167;p3"/>
          <p:cNvSpPr txBox="1"/>
          <p:nvPr/>
        </p:nvSpPr>
        <p:spPr>
          <a:xfrm>
            <a:off x="1234988" y="2186516"/>
            <a:ext cx="7481400" cy="37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it-IT" sz="2400"/>
              <a:t>Θ</a:t>
            </a:r>
            <a:r>
              <a:rPr b="0" i="0" lang="it-IT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α προσπαθήσουμε να ορίσουμε τον όρο "Καινοτομία" προκειμένου να αποσαφηνίσουμε την έννοιά του.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it-IT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(Webinar 2)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it-IT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Θα παρουσιάσουμε ποιες είναι οι καινοτόμες λύσεις και πώς επηρέασαν τον εκπαιδευτικό τομέα. Τέλος, θα προτείνουμε τρόπους για </a:t>
            </a:r>
            <a:r>
              <a:rPr lang="it-IT" sz="2400"/>
              <a:t>ποιοτική </a:t>
            </a:r>
            <a:r>
              <a:rPr b="0" i="0" lang="it-IT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ηλεκτρονική</a:t>
            </a:r>
            <a:r>
              <a:rPr lang="it-IT" sz="2400"/>
              <a:t> μάθηση (μέσω της χρήσης ηλεκτρονικών υπολογιστών)</a:t>
            </a:r>
            <a:r>
              <a:rPr b="0" i="0" lang="it-IT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it-IT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(Παρουσίαση 2)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4"/>
          <p:cNvSpPr txBox="1"/>
          <p:nvPr>
            <p:ph type="title"/>
          </p:nvPr>
        </p:nvSpPr>
        <p:spPr>
          <a:xfrm>
            <a:off x="677334" y="609600"/>
            <a:ext cx="8596668" cy="7410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36"/>
              <a:buFont typeface="Trebuchet MS"/>
              <a:buNone/>
            </a:pPr>
            <a:r>
              <a:rPr lang="it-IT" sz="3200"/>
              <a:t>Θέμα 3:ΔΙΕΞΑΓΩΓΗ ΠΕΙΡΑΜΑΤΟΣ ΣΤΗΝ ΤΑΞΗ ΓΙΑ ΤΗΝ ΕΙΣΑΓΩΓΗ ΤΗΣ ΤΕΧΝΟΛΟΓΙΑΣ </a:t>
            </a:r>
            <a:br>
              <a:rPr lang="it-IT" sz="3200"/>
            </a:br>
            <a:endParaRPr b="1" sz="3200"/>
          </a:p>
        </p:txBody>
      </p:sp>
      <p:sp>
        <p:nvSpPr>
          <p:cNvPr id="173" name="Google Shape;173;p4"/>
          <p:cNvSpPr txBox="1"/>
          <p:nvPr/>
        </p:nvSpPr>
        <p:spPr>
          <a:xfrm>
            <a:off x="1048279" y="2324100"/>
            <a:ext cx="7854900" cy="34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t-IT" sz="24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ΣΤΟΧΟΣ</a:t>
            </a:r>
            <a:r>
              <a:rPr b="1" lang="it-IT" sz="2400">
                <a:latin typeface="Trebuchet MS"/>
                <a:ea typeface="Trebuchet MS"/>
                <a:cs typeface="Trebuchet MS"/>
                <a:sym typeface="Trebuchet MS"/>
              </a:rPr>
              <a:t>: να μάθουμε για τις</a:t>
            </a:r>
            <a:r>
              <a:rPr b="1" i="0" lang="it-IT" sz="24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 πτυχές των καινοτόμων λύσεων, όπως τα πειράματα στην τάξη και</a:t>
            </a:r>
            <a:r>
              <a:rPr b="1" lang="it-IT" sz="2400">
                <a:latin typeface="Trebuchet MS"/>
                <a:ea typeface="Trebuchet MS"/>
                <a:cs typeface="Trebuchet MS"/>
                <a:sym typeface="Trebuchet MS"/>
              </a:rPr>
              <a:t> για τις </a:t>
            </a:r>
            <a:r>
              <a:rPr b="1" i="0" lang="it-IT" sz="24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 αλλαγές που επιφέρουν στην εκπαίδευση οι νέες τεχνολογίες.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it-IT" sz="24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Θα ζητήσουμε από τους μαθητές να δημιουργήσουν ένα λειτουργικό και δημιουργικό πείραμα στην τάξη - θα επιλέξουμε 3 α</a:t>
            </a:r>
            <a:r>
              <a:rPr lang="it-IT" sz="2400">
                <a:latin typeface="Trebuchet MS"/>
                <a:ea typeface="Trebuchet MS"/>
                <a:cs typeface="Trebuchet MS"/>
                <a:sym typeface="Trebuchet MS"/>
              </a:rPr>
              <a:t>πό </a:t>
            </a:r>
            <a:r>
              <a:rPr b="0" i="0" lang="it-IT" sz="24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τα καλύτερα </a:t>
            </a:r>
            <a:r>
              <a:rPr lang="it-IT" sz="2400">
                <a:latin typeface="Trebuchet MS"/>
                <a:ea typeface="Trebuchet MS"/>
                <a:cs typeface="Trebuchet MS"/>
                <a:sym typeface="Trebuchet MS"/>
              </a:rPr>
              <a:t>για </a:t>
            </a:r>
            <a:r>
              <a:rPr b="0" i="0" lang="it-IT" sz="24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την αναφορά</a:t>
            </a:r>
            <a:r>
              <a:rPr lang="it-IT" sz="2400">
                <a:latin typeface="Trebuchet MS"/>
                <a:ea typeface="Trebuchet MS"/>
                <a:cs typeface="Trebuchet MS"/>
                <a:sym typeface="Trebuchet MS"/>
              </a:rPr>
              <a:t> μας</a:t>
            </a:r>
            <a:r>
              <a:rPr b="0" i="0" lang="it-IT" sz="24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.</a:t>
            </a:r>
            <a:endParaRPr b="0" i="0" sz="2400" u="none" cap="none" strike="noStrike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5"/>
          <p:cNvSpPr txBox="1"/>
          <p:nvPr>
            <p:ph type="title"/>
          </p:nvPr>
        </p:nvSpPr>
        <p:spPr>
          <a:xfrm>
            <a:off x="677334" y="609600"/>
            <a:ext cx="8596668" cy="7532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it-IT"/>
              <a:t>Παραπομπές</a:t>
            </a:r>
            <a:endParaRPr/>
          </a:p>
        </p:txBody>
      </p:sp>
      <p:sp>
        <p:nvSpPr>
          <p:cNvPr id="179" name="Google Shape;179;p5"/>
          <p:cNvSpPr txBox="1"/>
          <p:nvPr>
            <p:ph idx="1" type="body"/>
          </p:nvPr>
        </p:nvSpPr>
        <p:spPr>
          <a:xfrm>
            <a:off x="911668" y="1587499"/>
            <a:ext cx="7470331" cy="44217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80"/>
              <a:buChar char="►"/>
            </a:pPr>
            <a:r>
              <a:rPr lang="it-IT" sz="1100"/>
              <a:t>Kenneth B. Khan, School of Business, VirginiaCommonwealth University, 301 W. Main Street, Richmond,VA 23284-4000, U.S.A.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80"/>
              <a:buChar char="►"/>
            </a:pPr>
            <a:r>
              <a:rPr lang="it-IT" sz="1100"/>
              <a:t>Abu Talib, M., Bettayeb, A.M. &amp; Omer, R.I. Analytical study on the impact of technology in higher education during theage of COVID-19: Systematic literature review. Educ Inf Technol 26, 6719-6746 (2021). Retrieved by </a:t>
            </a:r>
            <a:r>
              <a:rPr lang="it-IT" sz="1100" u="sng">
                <a:solidFill>
                  <a:schemeClr val="hlink"/>
                </a:solidFill>
                <a:hlinkClick r:id="rId3"/>
              </a:rPr>
              <a:t>https://doi.org/10.1007/s10639-021-10507</a:t>
            </a:r>
            <a:endParaRPr sz="1100"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80"/>
              <a:buChar char="►"/>
            </a:pPr>
            <a:r>
              <a:rPr lang="it-IT" sz="1100" u="sng">
                <a:solidFill>
                  <a:schemeClr val="hlink"/>
                </a:solidFill>
                <a:hlinkClick r:id="rId4"/>
              </a:rPr>
              <a:t>https://serc.carleton.edu/sp/library/experiments/how.html</a:t>
            </a:r>
            <a:r>
              <a:rPr lang="it-IT" sz="1100"/>
              <a:t> (retrieved on 05/09/2022)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80"/>
              <a:buChar char="►"/>
            </a:pPr>
            <a:r>
              <a:rPr b="0" i="0" lang="it-IT" sz="1100" u="sng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https://www.embibe.com/exams/how-is-technology-changing-education/</a:t>
            </a:r>
            <a:r>
              <a:rPr b="0" i="0" lang="it-IT" sz="1100" u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  (retrieved on 05/09/2022)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80"/>
              <a:buChar char="►"/>
            </a:pPr>
            <a:r>
              <a:rPr b="0" i="0" lang="it-IT" sz="1100" u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Shailendra Palvia, Prageet Aeron, Parul Gupta, Diptiranjan Mahapatra, Ratri Parida, Rebecca Rosner &amp; Sumita Sindhi (2018) Online Education: Worldwide Status, Challenges, Trends, and Implications, Journal of Global Information Technology Management, 21:4, 233-241, DOI: 10.1080/1097198X.2018.154226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80"/>
              <a:buChar char="►"/>
            </a:pPr>
            <a:r>
              <a:rPr b="0" i="0" lang="it-IT" sz="1100" u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How Is Technology Changing Education: Improve Learning, 2022 (retrieved by embibe.com on 05/09/2022)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80"/>
              <a:buChar char="►"/>
            </a:pPr>
            <a:r>
              <a:rPr b="0" i="0" lang="it-IT" sz="1100" u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Richardson W., Five Ways Traditional Education Has to Change - National Institute for Student-Centered Education, 2014 (retrieved by nisce.org on 02/09/2022)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80"/>
              <a:buChar char="►"/>
            </a:pPr>
            <a:r>
              <a:rPr b="0" i="0" lang="it-IT" sz="1100" u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Five ways the education system should improve - Acton Academy Miami South, 2019 (retrieved by actonmiamisouth.com on 02/09/2022)</a:t>
            </a:r>
            <a:endParaRPr/>
          </a:p>
          <a:p>
            <a:pPr indent="-28702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80"/>
              <a:buNone/>
            </a:pPr>
            <a:r>
              <a:t/>
            </a:r>
            <a:endParaRPr b="0" i="0" sz="1100" u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28702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80"/>
              <a:buNone/>
            </a:pPr>
            <a:r>
              <a:t/>
            </a:r>
            <a:endParaRPr b="0" i="0" sz="1100" u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28702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80"/>
              <a:buNone/>
            </a:pPr>
            <a:r>
              <a:t/>
            </a:r>
            <a:endParaRPr sz="11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6"/>
          <p:cNvSpPr txBox="1"/>
          <p:nvPr>
            <p:ph idx="1" type="subTitle"/>
          </p:nvPr>
        </p:nvSpPr>
        <p:spPr>
          <a:xfrm>
            <a:off x="2378366" y="1625206"/>
            <a:ext cx="5829054" cy="4533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79999"/>
              <a:buNone/>
            </a:pPr>
            <a:r>
              <a:rPr b="1" lang="it-IT"/>
              <a:t>Creative Box: Promoting the innovative approaches to building educational formats in youth work</a:t>
            </a:r>
            <a:endParaRPr/>
          </a:p>
        </p:txBody>
      </p:sp>
      <p:pic>
        <p:nvPicPr>
          <p:cNvPr id="185" name="Google Shape;185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5508" y="5874924"/>
            <a:ext cx="1627464" cy="331057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p6"/>
          <p:cNvSpPr txBox="1"/>
          <p:nvPr/>
        </p:nvSpPr>
        <p:spPr>
          <a:xfrm>
            <a:off x="1550777" y="2126357"/>
            <a:ext cx="7766936" cy="9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Noto Sans Symbols"/>
              <a:buNone/>
            </a:pPr>
            <a:r>
              <a:rPr b="0" i="0" lang="it-IT" sz="6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Ευχαριστούμε</a:t>
            </a:r>
            <a:endParaRPr b="0" i="0" sz="60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87" name="Google Shape;187;p6"/>
          <p:cNvSpPr txBox="1"/>
          <p:nvPr/>
        </p:nvSpPr>
        <p:spPr>
          <a:xfrm>
            <a:off x="2661070" y="3344173"/>
            <a:ext cx="5546350" cy="18180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b="0" i="0" lang="it-IT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Contact us: </a:t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b="1" i="0" lang="it-IT" sz="16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CCIF Cyprus – Cross Culture International Foudation Cyprus</a:t>
            </a:r>
            <a:endParaRPr b="1" i="0" sz="1600" u="none" cap="none" strike="noStrike">
              <a:solidFill>
                <a:srgbClr val="595959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b="0" i="0" lang="it-IT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Contact: </a:t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b="0" i="0" lang="it-IT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Email: ccifcyprus@outlook.com</a:t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88" name="Google Shape;188;p6"/>
          <p:cNvSpPr txBox="1"/>
          <p:nvPr/>
        </p:nvSpPr>
        <p:spPr>
          <a:xfrm>
            <a:off x="2378366" y="5748066"/>
            <a:ext cx="658107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it-IT" sz="8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This project has been funded with support from the European Commission.</a:t>
            </a:r>
            <a:br>
              <a:rPr b="0" i="0" lang="it-IT" sz="8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1" i="0" lang="it-IT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Project N</a:t>
            </a:r>
            <a:r>
              <a:rPr b="1" baseline="30000" i="0" lang="it-IT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o</a:t>
            </a:r>
            <a:r>
              <a:rPr b="1" i="0" lang="it-IT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: 2021-1-PL01-KA220-YOU-000028673</a:t>
            </a:r>
            <a:br>
              <a:rPr b="0" i="0" lang="it-IT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1" i="0" lang="it-IT" sz="8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This communication reflects the views only of the author, and the Commission cannot be held responsible for any use which may be made of the information contained therein.</a:t>
            </a:r>
            <a:endParaRPr b="0" i="0" sz="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acet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2021-10-19T10:03:56Z</dcterms:created>
  <dc:creator>Andrianna Emphasyscentre</dc:creator>
</cp:coreProperties>
</file>