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iTAXWn6col8B2K/LgECa9O7pGo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8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411"/>
              </a:schemeClr>
            </a:solidFill>
            <a:ln>
              <a:noFill/>
            </a:ln>
          </p:spPr>
        </p:sp>
        <p:cxnSp>
          <p:nvCxnSpPr>
            <p:cNvPr id="25" name="Google Shape;25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6.jpg"/><Relationship Id="rId6" Type="http://schemas.openxmlformats.org/officeDocument/2006/relationships/image" Target="../media/image2.jpg"/><Relationship Id="rId7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i.org/10.1007/s10639-021-10507" TargetMode="External"/><Relationship Id="rId4" Type="http://schemas.openxmlformats.org/officeDocument/2006/relationships/hyperlink" Target="https://serc.carleton.edu/sp/library/experiments/how.html" TargetMode="External"/><Relationship Id="rId5" Type="http://schemas.openxmlformats.org/officeDocument/2006/relationships/hyperlink" Target="https://www.embibe.com/exams/how-is-technology-changing-education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idx="1" type="subTitle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it-IT" sz="2400"/>
              <a:t>Δημιουργικό κουτί: Προώθηση καινοτόμων προσεγγίσεων για την οικοδόμηση εκπαιδευτικών μορφών στην εργασία με νέους</a:t>
            </a:r>
            <a:endParaRPr sz="240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b="0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b="1" baseline="30000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b="0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454510" y="2888106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it-IT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"Εκπαιδευτικό πείραμα: εφαρμογή καινοτόμων λύσεων στην εκπαίδευση των νέων"</a:t>
            </a:r>
            <a:endParaRPr b="0" i="0" sz="18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209161" y="3661658"/>
            <a:ext cx="3159445" cy="409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Developed by: CCIF Cyprus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8" name="Google Shape;148;p1"/>
          <p:cNvGrpSpPr/>
          <p:nvPr/>
        </p:nvGrpSpPr>
        <p:grpSpPr>
          <a:xfrm>
            <a:off x="913074" y="5464991"/>
            <a:ext cx="6602648" cy="6707986"/>
            <a:chOff x="0" y="0"/>
            <a:chExt cx="5731963" cy="6707986"/>
          </a:xfrm>
        </p:grpSpPr>
        <p:pic>
          <p:nvPicPr>
            <p:cNvPr id="149" name="Google Shape;14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868612" y="126976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332293" y="5787871"/>
              <a:ext cx="1386869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345094" y="5731967"/>
              <a:ext cx="1386869" cy="92011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5" name="Google Shape;15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852559" y="4024842"/>
            <a:ext cx="970837" cy="64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>
            <p:ph type="title"/>
          </p:nvPr>
        </p:nvSpPr>
        <p:spPr>
          <a:xfrm>
            <a:off x="677334" y="609600"/>
            <a:ext cx="8596668" cy="74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67768"/>
              <a:buFont typeface="Trebuchet MS"/>
              <a:buNone/>
            </a:pPr>
            <a:r>
              <a:rPr lang="it-IT"/>
              <a:t>Θέμα 1: Πειράματα στην εκπαίδευση και τρόπος αποτελεσματικής διεξαγωγής τους</a:t>
            </a:r>
            <a:br>
              <a:rPr lang="it-IT"/>
            </a:br>
            <a:endParaRPr b="1" sz="2200"/>
          </a:p>
        </p:txBody>
      </p:sp>
      <p:sp>
        <p:nvSpPr>
          <p:cNvPr id="161" name="Google Shape;161;p2"/>
          <p:cNvSpPr txBox="1"/>
          <p:nvPr/>
        </p:nvSpPr>
        <p:spPr>
          <a:xfrm>
            <a:off x="1234988" y="2186516"/>
            <a:ext cx="74814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/>
              <a:t>Θ</a:t>
            </a: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 παρουσιάσουμε πώς εξελίχθηκε ο εκπαιδευτικός τομέας, εστιάζοντας ιδιαίτερα στην ακαδημαϊκή εποχή και τις αλλαγές της.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Θα παρουσιάσουμε τις νέες εκπαιδευτικές καινοτομίες και πώς η νέα μέθοδος "πειράματα στην τάξη" άλλαξε τον τρόπο μάθησης.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(Webinar 1)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Τέλος, θα δείξουμε πώς να κάνετε ένα αποτελεσματικό πείραμα στην τάξη.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(Παρουσίαση 1)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"/>
          <p:cNvSpPr txBox="1"/>
          <p:nvPr>
            <p:ph type="title"/>
          </p:nvPr>
        </p:nvSpPr>
        <p:spPr>
          <a:xfrm>
            <a:off x="677334" y="609600"/>
            <a:ext cx="8596668" cy="74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it-IT" sz="2800"/>
              <a:t>Θέμα 2: Καινοτομία και εκπαίδευση</a:t>
            </a:r>
            <a:endParaRPr b="1" sz="2800"/>
          </a:p>
        </p:txBody>
      </p:sp>
      <p:sp>
        <p:nvSpPr>
          <p:cNvPr id="167" name="Google Shape;167;p3"/>
          <p:cNvSpPr txBox="1"/>
          <p:nvPr/>
        </p:nvSpPr>
        <p:spPr>
          <a:xfrm>
            <a:off x="1234988" y="2186516"/>
            <a:ext cx="74814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/>
              <a:t>Θ</a:t>
            </a: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 προσπαθήσουμε να ορίσουμε τον όρο "Καινοτομία" προκειμένου να αποσαφηνίσουμε την έννοιά του.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(Webinar 2)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Θα παρουσιάσουμε ποιες είναι οι καινοτόμες λύσεις και πώς επηρέασαν τον εκπαιδευτικό τομέα. Τέλος, θα προτείνουμε τρόπους για </a:t>
            </a:r>
            <a:r>
              <a:rPr lang="it-IT" sz="2400"/>
              <a:t>ποιοτική </a:t>
            </a: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ηλεκτρονική</a:t>
            </a:r>
            <a:r>
              <a:rPr lang="it-IT" sz="2400"/>
              <a:t> μάθηση (μέσω της χρήσης ηλεκτρονικών υπολογιστών)</a:t>
            </a: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(Παρουσίαση 2)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"/>
          <p:cNvSpPr txBox="1"/>
          <p:nvPr>
            <p:ph type="title"/>
          </p:nvPr>
        </p:nvSpPr>
        <p:spPr>
          <a:xfrm>
            <a:off x="677334" y="609600"/>
            <a:ext cx="8596668" cy="74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36"/>
              <a:buFont typeface="Trebuchet MS"/>
              <a:buNone/>
            </a:pPr>
            <a:r>
              <a:rPr lang="it-IT" sz="3200"/>
              <a:t>Θέμα 3:ΔΙΕΞΑΓΩΓΗ ΠΕΙΡΑΜΑΤΟΣ ΣΤΗΝ ΤΑΞΗ ΓΙΑ ΤΗΝ ΕΙΣΑΓΩΓΗ ΤΗΣ ΤΕΧΝΟΛΟΓΙΑΣ </a:t>
            </a:r>
            <a:br>
              <a:rPr lang="it-IT" sz="3200"/>
            </a:br>
            <a:endParaRPr b="1" sz="3200"/>
          </a:p>
        </p:txBody>
      </p:sp>
      <p:sp>
        <p:nvSpPr>
          <p:cNvPr id="173" name="Google Shape;173;p4"/>
          <p:cNvSpPr txBox="1"/>
          <p:nvPr/>
        </p:nvSpPr>
        <p:spPr>
          <a:xfrm>
            <a:off x="1048279" y="2324100"/>
            <a:ext cx="78549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-IT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ΣΤΟΧΟΣ</a:t>
            </a:r>
            <a:r>
              <a:rPr b="1" lang="it-IT" sz="2400">
                <a:latin typeface="Trebuchet MS"/>
                <a:ea typeface="Trebuchet MS"/>
                <a:cs typeface="Trebuchet MS"/>
                <a:sym typeface="Trebuchet MS"/>
              </a:rPr>
              <a:t>: να μάθουμε για τις</a:t>
            </a:r>
            <a:r>
              <a:rPr b="1" i="0" lang="it-IT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πτυχές των καινοτόμων λύσεων, όπως τα πειράματα στην τάξη και</a:t>
            </a:r>
            <a:r>
              <a:rPr b="1" lang="it-IT" sz="2400">
                <a:latin typeface="Trebuchet MS"/>
                <a:ea typeface="Trebuchet MS"/>
                <a:cs typeface="Trebuchet MS"/>
                <a:sym typeface="Trebuchet MS"/>
              </a:rPr>
              <a:t> για τις </a:t>
            </a:r>
            <a:r>
              <a:rPr b="1" i="0" lang="it-IT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αλλαγές που επιφέρουν στην εκπαίδευση οι νέες τεχνολογίες.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Θα ζητήσουμε από τους μαθητές να δημιουργήσουν ένα λειτουργικό και δημιουργικό πείραμα στην τάξη - θα επιλέξουμε 3 α</a:t>
            </a:r>
            <a:r>
              <a:rPr lang="it-IT" sz="2400">
                <a:latin typeface="Trebuchet MS"/>
                <a:ea typeface="Trebuchet MS"/>
                <a:cs typeface="Trebuchet MS"/>
                <a:sym typeface="Trebuchet MS"/>
              </a:rPr>
              <a:t>πό </a:t>
            </a:r>
            <a:r>
              <a:rPr b="0" i="0" lang="it-IT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τα καλύτερα </a:t>
            </a:r>
            <a:r>
              <a:rPr lang="it-IT" sz="2400">
                <a:latin typeface="Trebuchet MS"/>
                <a:ea typeface="Trebuchet MS"/>
                <a:cs typeface="Trebuchet MS"/>
                <a:sym typeface="Trebuchet MS"/>
              </a:rPr>
              <a:t>για </a:t>
            </a:r>
            <a:r>
              <a:rPr b="0" i="0" lang="it-IT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την αναφορά</a:t>
            </a:r>
            <a:r>
              <a:rPr lang="it-IT" sz="2400">
                <a:latin typeface="Trebuchet MS"/>
                <a:ea typeface="Trebuchet MS"/>
                <a:cs typeface="Trebuchet MS"/>
                <a:sym typeface="Trebuchet MS"/>
              </a:rPr>
              <a:t> μας</a:t>
            </a:r>
            <a:r>
              <a:rPr b="0" i="0" lang="it-IT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b="0" i="0" sz="24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 txBox="1"/>
          <p:nvPr>
            <p:ph type="title"/>
          </p:nvPr>
        </p:nvSpPr>
        <p:spPr>
          <a:xfrm>
            <a:off x="677334" y="609600"/>
            <a:ext cx="8596668" cy="753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Παραπομπές</a:t>
            </a:r>
            <a:endParaRPr/>
          </a:p>
        </p:txBody>
      </p:sp>
      <p:sp>
        <p:nvSpPr>
          <p:cNvPr id="179" name="Google Shape;179;p5"/>
          <p:cNvSpPr txBox="1"/>
          <p:nvPr>
            <p:ph idx="1" type="body"/>
          </p:nvPr>
        </p:nvSpPr>
        <p:spPr>
          <a:xfrm>
            <a:off x="911668" y="1587499"/>
            <a:ext cx="7470331" cy="44217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"/>
              <a:buChar char="►"/>
            </a:pPr>
            <a:r>
              <a:rPr lang="it-IT" sz="1100"/>
              <a:t>Kenneth B. Khan, School of Business, VirginiaCommonwealth University, 301 W. Main Street, Richmond,VA 23284-4000, U.S.A.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lang="it-IT" sz="1100"/>
              <a:t>Abu Talib, M., Bettayeb, A.M. &amp; Omer, R.I. Analytical study on the impact of technology in higher education during theage of COVID-19: Systematic literature review. Educ Inf Technol 26, 6719-6746 (2021). Retrieved by </a:t>
            </a:r>
            <a:r>
              <a:rPr lang="it-IT" sz="1100" u="sng">
                <a:solidFill>
                  <a:schemeClr val="hlink"/>
                </a:solidFill>
                <a:hlinkClick r:id="rId3"/>
              </a:rPr>
              <a:t>https://doi.org/10.1007/s10639-021-10507</a:t>
            </a:r>
            <a:endParaRPr sz="11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lang="it-IT" sz="1100" u="sng">
                <a:solidFill>
                  <a:schemeClr val="hlink"/>
                </a:solidFill>
                <a:hlinkClick r:id="rId4"/>
              </a:rPr>
              <a:t>https://serc.carleton.edu/sp/library/experiments/how.html</a:t>
            </a:r>
            <a:r>
              <a:rPr lang="it-IT" sz="1100"/>
              <a:t> (retrieved on 05/09/2022)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b="0" i="0" lang="it-IT" sz="1100" u="sng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https://www.embibe.com/exams/how-is-technology-changing-education/</a:t>
            </a:r>
            <a:r>
              <a:rPr b="0" i="0" lang="it-IT" sz="11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 (retrieved on 05/09/2022)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b="0" i="0" lang="it-IT" sz="11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Shailendra Palvia, Prageet Aeron, Parul Gupta, Diptiranjan Mahapatra, Ratri Parida, Rebecca Rosner &amp; Sumita Sindhi (2018) Online Education: Worldwide Status, Challenges, Trends, and Implications, Journal of Global Information Technology Management, 21:4, 233-241, DOI: 10.1080/1097198X.2018.154226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b="0" i="0" lang="it-IT" sz="11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How Is Technology Changing Education: Improve Learning, 2022 (retrieved by embibe.com on 05/09/2022)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b="0" i="0" lang="it-IT" sz="11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Richardson W., Five Ways Traditional Education Has to Change - National Institute for Student-Centered Education, 2014 (retrieved by nisce.org on 02/09/2022)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►"/>
            </a:pPr>
            <a:r>
              <a:rPr b="0" i="0" lang="it-IT" sz="11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Five ways the education system should improve - Acton Academy Miami South, 2019 (retrieved by actonmiamisouth.com on 02/09/2022)</a:t>
            </a:r>
            <a:endParaRPr/>
          </a:p>
          <a:p>
            <a:pPr indent="-2870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t/>
            </a:r>
            <a:endParaRPr b="0" i="0" sz="1100" u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70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t/>
            </a:r>
            <a:endParaRPr b="0" i="0" sz="1100" u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70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"/>
          <p:cNvSpPr txBox="1"/>
          <p:nvPr>
            <p:ph idx="1" type="subTitle"/>
          </p:nvPr>
        </p:nvSpPr>
        <p:spPr>
          <a:xfrm>
            <a:off x="2378366" y="1625206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b="1" lang="it-IT"/>
              <a:t>Creative Box: Promoting the innovative approaches to building educational formats in youth work</a:t>
            </a:r>
            <a:endParaRPr/>
          </a:p>
        </p:txBody>
      </p:sp>
      <p:pic>
        <p:nvPicPr>
          <p:cNvPr id="185" name="Google Shape;18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6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b="0" i="0" lang="it-IT" sz="6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Ευχαριστούμε</a:t>
            </a:r>
            <a:endParaRPr b="0" i="0" sz="60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7" name="Google Shape;187;p6"/>
          <p:cNvSpPr txBox="1"/>
          <p:nvPr/>
        </p:nvSpPr>
        <p:spPr>
          <a:xfrm>
            <a:off x="2661070" y="3344173"/>
            <a:ext cx="5546350" cy="1818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 us: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1" i="0" lang="it-IT" sz="16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CCIF Cyprus – Cross Culture International Foudation Cyprus</a:t>
            </a:r>
            <a:endParaRPr b="1" i="0" sz="1600" u="none" cap="none" strike="noStrike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Contact: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Email: ccifcyprus@outlook.com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b="0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b="1" baseline="30000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b="0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2021-10-19T10:03:56Z</dcterms:created>
  <dc:creator>Andrianna Emphasyscentre</dc:creator>
</cp:coreProperties>
</file>