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2" roundtripDataSignature="AMtx7mi+FOhTC2oRARaucxqkYVSvoT1BD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7" name="Google Shape;20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3" name="Google Shape;21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9" name="Google Shape;219;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5" name="Google Shape;22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1" name="Google Shape;23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7" name="Google Shape;237;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3" name="Google Shape;24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9" name="Google Shape;249;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5" name="Google Shape;15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1" name="Google Shape;16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9" name="Google Shape;16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5" name="Google Shape;17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1" name="Google Shape;18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8" name="Google Shape;18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0" name="Google Shape;20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19"/>
          <p:cNvGrpSpPr/>
          <p:nvPr/>
        </p:nvGrpSpPr>
        <p:grpSpPr>
          <a:xfrm>
            <a:off x="0" y="-8467"/>
            <a:ext cx="12192000" cy="6866467"/>
            <a:chOff x="0" y="-8467"/>
            <a:chExt cx="12192000" cy="6866467"/>
          </a:xfrm>
        </p:grpSpPr>
        <p:sp>
          <p:nvSpPr>
            <p:cNvPr id="24" name="Google Shape;24;p19"/>
            <p:cNvSpPr/>
            <p:nvPr/>
          </p:nvSpPr>
          <p:spPr>
            <a:xfrm>
              <a:off x="0" y="-7862"/>
              <a:ext cx="863600" cy="5698067"/>
            </a:xfrm>
            <a:custGeom>
              <a:rect b="b" l="l" r="r" t="t"/>
              <a:pathLst>
                <a:path extrusionOk="0" h="5698067" w="863600">
                  <a:moveTo>
                    <a:pt x="0" y="8467"/>
                  </a:moveTo>
                  <a:lnTo>
                    <a:pt x="863600" y="0"/>
                  </a:lnTo>
                  <a:lnTo>
                    <a:pt x="863600" y="16934"/>
                  </a:lnTo>
                  <a:lnTo>
                    <a:pt x="0" y="5698067"/>
                  </a:lnTo>
                  <a:lnTo>
                    <a:pt x="0" y="8467"/>
                  </a:lnTo>
                  <a:close/>
                </a:path>
              </a:pathLst>
            </a:custGeom>
            <a:solidFill>
              <a:schemeClr val="accent1">
                <a:alpha val="69019"/>
              </a:schemeClr>
            </a:solidFill>
            <a:ln>
              <a:noFill/>
            </a:ln>
          </p:spPr>
        </p:sp>
        <p:cxnSp>
          <p:nvCxnSpPr>
            <p:cNvPr id="25" name="Google Shape;25;p19"/>
            <p:cNvCxnSpPr/>
            <p:nvPr/>
          </p:nvCxnSpPr>
          <p:spPr>
            <a:xfrm>
              <a:off x="9371012" y="0"/>
              <a:ext cx="1219200" cy="6858000"/>
            </a:xfrm>
            <a:prstGeom prst="straightConnector1">
              <a:avLst/>
            </a:prstGeom>
            <a:noFill/>
            <a:ln cap="flat" cmpd="sng" w="9525">
              <a:solidFill>
                <a:schemeClr val="accent1">
                  <a:alpha val="69019"/>
                </a:schemeClr>
              </a:solidFill>
              <a:prstDash val="solid"/>
              <a:round/>
              <a:headEnd len="sm" w="sm" type="none"/>
              <a:tailEnd len="sm" w="sm" type="none"/>
            </a:ln>
          </p:spPr>
        </p:cxnSp>
        <p:cxnSp>
          <p:nvCxnSpPr>
            <p:cNvPr id="26" name="Google Shape;26;p19"/>
            <p:cNvCxnSpPr/>
            <p:nvPr/>
          </p:nvCxnSpPr>
          <p:spPr>
            <a:xfrm flipH="1">
              <a:off x="7425267" y="3681413"/>
              <a:ext cx="4763558" cy="3176587"/>
            </a:xfrm>
            <a:prstGeom prst="straightConnector1">
              <a:avLst/>
            </a:prstGeom>
            <a:noFill/>
            <a:ln cap="flat" cmpd="sng" w="9525">
              <a:solidFill>
                <a:schemeClr val="accent1">
                  <a:alpha val="69019"/>
                </a:schemeClr>
              </a:solidFill>
              <a:prstDash val="solid"/>
              <a:round/>
              <a:headEnd len="sm" w="sm" type="none"/>
              <a:tailEnd len="sm" w="sm" type="none"/>
            </a:ln>
          </p:spPr>
        </p:cxnSp>
        <p:sp>
          <p:nvSpPr>
            <p:cNvPr id="27" name="Google Shape;27;p19"/>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4901"/>
              </a:schemeClr>
            </a:solidFill>
            <a:ln>
              <a:noFill/>
            </a:ln>
          </p:spPr>
        </p:sp>
        <p:sp>
          <p:nvSpPr>
            <p:cNvPr id="28" name="Google Shape;28;p19"/>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9" name="Google Shape;29;p19"/>
            <p:cNvSpPr/>
            <p:nvPr/>
          </p:nvSpPr>
          <p:spPr>
            <a:xfrm>
              <a:off x="8932333" y="3048000"/>
              <a:ext cx="3259667" cy="3810000"/>
            </a:xfrm>
            <a:prstGeom prst="triangle">
              <a:avLst>
                <a:gd fmla="val 100000" name="adj"/>
              </a:avLst>
            </a:prstGeom>
            <a:solidFill>
              <a:srgbClr val="16B0E3">
                <a:alpha val="6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19"/>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019"/>
              </a:srgbClr>
            </a:solidFill>
            <a:ln>
              <a:noFill/>
            </a:ln>
          </p:spPr>
        </p:sp>
        <p:sp>
          <p:nvSpPr>
            <p:cNvPr id="31" name="Google Shape;31;p19"/>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019"/>
              </a:schemeClr>
            </a:solidFill>
            <a:ln>
              <a:noFill/>
            </a:ln>
          </p:spPr>
        </p:sp>
        <p:sp>
          <p:nvSpPr>
            <p:cNvPr id="32" name="Google Shape;32;p19"/>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33" name="Google Shape;33;p19"/>
            <p:cNvSpPr/>
            <p:nvPr/>
          </p:nvSpPr>
          <p:spPr>
            <a:xfrm>
              <a:off x="10371666" y="3589867"/>
              <a:ext cx="1817159" cy="3268133"/>
            </a:xfrm>
            <a:prstGeom prst="triangle">
              <a:avLst>
                <a:gd fmla="val 100000" name="adj"/>
              </a:avLst>
            </a:prstGeom>
            <a:solidFill>
              <a:srgbClr val="16B0E3">
                <a:alpha val="6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19"/>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9"/>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36" name="Google Shape;36;p1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28"/>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28"/>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3" name="Google Shape;93;p2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2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2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29"/>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9"/>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9" name="Google Shape;99;p29"/>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0" name="Google Shape;100;p2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2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103" name="Google Shape;103;p29"/>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4" name="Google Shape;104;p29"/>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30"/>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0"/>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8" name="Google Shape;108;p3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3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31"/>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31"/>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4" name="Google Shape;114;p31"/>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5" name="Google Shape;115;p3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3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3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118" name="Google Shape;118;p31"/>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19" name="Google Shape;119;p31"/>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GB" sz="8000" u="none" cap="none" strike="noStrike">
                <a:solidFill>
                  <a:srgbClr val="9EDFF5"/>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32"/>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32"/>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3" name="Google Shape;123;p32"/>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4" name="Google Shape;124;p3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3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3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3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33"/>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0" name="Google Shape;130;p3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3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3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34"/>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34"/>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6" name="Google Shape;136;p3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3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3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2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0"/>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2" name="Google Shape;42;p2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21"/>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1"/>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48" name="Google Shape;48;p2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2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2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2"/>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22"/>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5" name="Google Shape;55;p2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2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3"/>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1" name="Google Shape;61;p23"/>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2" name="Google Shape;62;p23"/>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3" name="Google Shape;63;p23"/>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4" name="Google Shape;64;p2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24"/>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2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26"/>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6"/>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79" name="Google Shape;79;p26"/>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0" name="Google Shape;80;p2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2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27"/>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27"/>
          <p:cNvSpPr/>
          <p:nvPr>
            <p:ph idx="2" type="pic"/>
          </p:nvPr>
        </p:nvSpPr>
        <p:spPr>
          <a:xfrm>
            <a:off x="677334" y="609600"/>
            <a:ext cx="8596668" cy="3845718"/>
          </a:xfrm>
          <a:prstGeom prst="rect">
            <a:avLst/>
          </a:prstGeom>
          <a:noFill/>
          <a:ln>
            <a:noFill/>
          </a:ln>
        </p:spPr>
      </p:sp>
      <p:sp>
        <p:nvSpPr>
          <p:cNvPr id="86" name="Google Shape;86;p27"/>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87" name="Google Shape;87;p2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89" name="Google Shape;89;p2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18"/>
          <p:cNvGrpSpPr/>
          <p:nvPr/>
        </p:nvGrpSpPr>
        <p:grpSpPr>
          <a:xfrm>
            <a:off x="0" y="-8467"/>
            <a:ext cx="12192000" cy="6866467"/>
            <a:chOff x="0" y="-8467"/>
            <a:chExt cx="12192000" cy="6866467"/>
          </a:xfrm>
        </p:grpSpPr>
        <p:cxnSp>
          <p:nvCxnSpPr>
            <p:cNvPr id="7" name="Google Shape;7;p18"/>
            <p:cNvCxnSpPr/>
            <p:nvPr/>
          </p:nvCxnSpPr>
          <p:spPr>
            <a:xfrm>
              <a:off x="9371012" y="0"/>
              <a:ext cx="1219200" cy="6858000"/>
            </a:xfrm>
            <a:prstGeom prst="straightConnector1">
              <a:avLst/>
            </a:prstGeom>
            <a:noFill/>
            <a:ln cap="flat" cmpd="sng" w="9525">
              <a:solidFill>
                <a:schemeClr val="accent1">
                  <a:alpha val="69019"/>
                </a:schemeClr>
              </a:solidFill>
              <a:prstDash val="solid"/>
              <a:round/>
              <a:headEnd len="sm" w="sm" type="none"/>
              <a:tailEnd len="sm" w="sm" type="none"/>
            </a:ln>
          </p:spPr>
        </p:cxnSp>
        <p:cxnSp>
          <p:nvCxnSpPr>
            <p:cNvPr id="8" name="Google Shape;8;p18"/>
            <p:cNvCxnSpPr/>
            <p:nvPr/>
          </p:nvCxnSpPr>
          <p:spPr>
            <a:xfrm flipH="1">
              <a:off x="7425267" y="3681413"/>
              <a:ext cx="4763558" cy="3176587"/>
            </a:xfrm>
            <a:prstGeom prst="straightConnector1">
              <a:avLst/>
            </a:prstGeom>
            <a:noFill/>
            <a:ln cap="flat" cmpd="sng" w="9525">
              <a:solidFill>
                <a:schemeClr val="accent1">
                  <a:alpha val="69019"/>
                </a:schemeClr>
              </a:solidFill>
              <a:prstDash val="solid"/>
              <a:round/>
              <a:headEnd len="sm" w="sm" type="none"/>
              <a:tailEnd len="sm" w="sm" type="none"/>
            </a:ln>
          </p:spPr>
        </p:cxnSp>
        <p:sp>
          <p:nvSpPr>
            <p:cNvPr id="9" name="Google Shape;9;p1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4901"/>
              </a:schemeClr>
            </a:solidFill>
            <a:ln>
              <a:noFill/>
            </a:ln>
          </p:spPr>
        </p:sp>
        <p:sp>
          <p:nvSpPr>
            <p:cNvPr id="10" name="Google Shape;10;p1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18"/>
            <p:cNvSpPr/>
            <p:nvPr/>
          </p:nvSpPr>
          <p:spPr>
            <a:xfrm>
              <a:off x="8932333" y="3048000"/>
              <a:ext cx="3259667" cy="3810000"/>
            </a:xfrm>
            <a:prstGeom prst="triangle">
              <a:avLst>
                <a:gd fmla="val 100000" name="adj"/>
              </a:avLst>
            </a:prstGeom>
            <a:solidFill>
              <a:srgbClr val="16B0E3">
                <a:alpha val="6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1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019"/>
              </a:srgbClr>
            </a:solidFill>
            <a:ln>
              <a:noFill/>
            </a:ln>
          </p:spPr>
        </p:sp>
        <p:sp>
          <p:nvSpPr>
            <p:cNvPr id="13" name="Google Shape;13;p1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019"/>
              </a:schemeClr>
            </a:solidFill>
            <a:ln>
              <a:noFill/>
            </a:ln>
          </p:spPr>
        </p:sp>
        <p:sp>
          <p:nvSpPr>
            <p:cNvPr id="14" name="Google Shape;14;p1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15" name="Google Shape;15;p18"/>
            <p:cNvSpPr/>
            <p:nvPr/>
          </p:nvSpPr>
          <p:spPr>
            <a:xfrm>
              <a:off x="10371666" y="3589867"/>
              <a:ext cx="1817159" cy="3268133"/>
            </a:xfrm>
            <a:prstGeom prst="triangle">
              <a:avLst>
                <a:gd fmla="val 100000" name="adj"/>
              </a:avLst>
            </a:prstGeom>
            <a:solidFill>
              <a:srgbClr val="16B0E3">
                <a:alpha val="6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18"/>
            <p:cNvSpPr/>
            <p:nvPr/>
          </p:nvSpPr>
          <p:spPr>
            <a:xfrm>
              <a:off x="0" y="4013200"/>
              <a:ext cx="448733" cy="2844800"/>
            </a:xfrm>
            <a:prstGeom prst="triangle">
              <a:avLst>
                <a:gd fmla="val 0" name="adj"/>
              </a:avLst>
            </a:prstGeom>
            <a:solidFill>
              <a:schemeClr val="accent1">
                <a:alpha val="69019"/>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 name="Google Shape;17;p18"/>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18"/>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1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1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1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9.jpg"/><Relationship Id="rId6" Type="http://schemas.openxmlformats.org/officeDocument/2006/relationships/image" Target="../media/image2.jpg"/><Relationship Id="rId7" Type="http://schemas.openxmlformats.org/officeDocument/2006/relationships/image" Target="../media/image1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journals.sagepub.com/doi/full/10.3102/0034654318815707"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youtu.be/X_IuG3kJY_g" TargetMode="External"/><Relationship Id="rId4" Type="http://schemas.openxmlformats.org/officeDocument/2006/relationships/hyperlink" Target="https://youtu.be/X_IuG3kJY_g" TargetMode="External"/><Relationship Id="rId5" Type="http://schemas.openxmlformats.org/officeDocument/2006/relationships/image" Target="../media/image1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
          <p:cNvSpPr txBox="1"/>
          <p:nvPr>
            <p:ph idx="1" type="subTitle"/>
          </p:nvPr>
        </p:nvSpPr>
        <p:spPr>
          <a:xfrm>
            <a:off x="1365352" y="1088700"/>
            <a:ext cx="7766936" cy="453391"/>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1920"/>
              <a:buNone/>
            </a:pPr>
            <a:r>
              <a:rPr b="1" lang="en-GB" sz="2400"/>
              <a:t>Δημιουργικό κουτί: Προώθηση των καινοτόμων προσεγγίσεων για την οικοδόμηση εκπαιδευτικών μορφών στην εργασία με νέους</a:t>
            </a:r>
            <a:endParaRPr sz="2400"/>
          </a:p>
        </p:txBody>
      </p:sp>
      <p:pic>
        <p:nvPicPr>
          <p:cNvPr id="144" name="Google Shape;144;p1"/>
          <p:cNvPicPr preferRelativeResize="0"/>
          <p:nvPr/>
        </p:nvPicPr>
        <p:blipFill rotWithShape="1">
          <a:blip r:embed="rId3">
            <a:alphaModFix/>
          </a:blip>
          <a:srcRect b="0" l="0" r="0" t="0"/>
          <a:stretch/>
        </p:blipFill>
        <p:spPr>
          <a:xfrm>
            <a:off x="9870807" y="6145929"/>
            <a:ext cx="2026028" cy="412132"/>
          </a:xfrm>
          <a:prstGeom prst="rect">
            <a:avLst/>
          </a:prstGeom>
          <a:noFill/>
          <a:ln>
            <a:noFill/>
          </a:ln>
        </p:spPr>
      </p:pic>
      <p:sp>
        <p:nvSpPr>
          <p:cNvPr id="145" name="Google Shape;145;p1"/>
          <p:cNvSpPr txBox="1"/>
          <p:nvPr/>
        </p:nvSpPr>
        <p:spPr>
          <a:xfrm>
            <a:off x="2378366" y="4687512"/>
            <a:ext cx="658107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800"/>
              <a:buFont typeface="Arial"/>
              <a:buNone/>
            </a:pPr>
            <a:r>
              <a:rPr b="0" i="0" lang="en-GB" sz="800" u="none" cap="none" strike="noStrike">
                <a:solidFill>
                  <a:srgbClr val="595959"/>
                </a:solidFill>
                <a:latin typeface="Trebuchet MS"/>
                <a:ea typeface="Trebuchet MS"/>
                <a:cs typeface="Trebuchet MS"/>
                <a:sym typeface="Trebuchet MS"/>
              </a:rPr>
              <a:t>Το έργο αυτό χρηματοδοτήθηκε με την υποστήριξη της Ευρωπαϊκής Επιτροπής.</a:t>
            </a:r>
            <a:br>
              <a:rPr b="0" i="0" lang="en-GB" sz="800" u="none" cap="none" strike="noStrike">
                <a:solidFill>
                  <a:srgbClr val="595959"/>
                </a:solidFill>
                <a:latin typeface="Trebuchet MS"/>
                <a:ea typeface="Trebuchet MS"/>
                <a:cs typeface="Trebuchet MS"/>
                <a:sym typeface="Trebuchet MS"/>
              </a:rPr>
            </a:br>
            <a:r>
              <a:rPr b="1" i="0" lang="en-GB" sz="800" u="none" cap="none" strike="noStrike">
                <a:solidFill>
                  <a:schemeClr val="dk1"/>
                </a:solidFill>
                <a:latin typeface="Trebuchet MS"/>
                <a:ea typeface="Trebuchet MS"/>
                <a:cs typeface="Trebuchet MS"/>
                <a:sym typeface="Trebuchet MS"/>
              </a:rPr>
              <a:t>Έργο N</a:t>
            </a:r>
            <a:r>
              <a:rPr b="1" baseline="30000" i="0" lang="en-GB" sz="800" u="none" cap="none" strike="noStrike">
                <a:solidFill>
                  <a:schemeClr val="dk1"/>
                </a:solidFill>
                <a:latin typeface="Trebuchet MS"/>
                <a:ea typeface="Trebuchet MS"/>
                <a:cs typeface="Trebuchet MS"/>
                <a:sym typeface="Trebuchet MS"/>
              </a:rPr>
              <a:t>o</a:t>
            </a:r>
            <a:r>
              <a:rPr b="1" i="0" lang="en-GB" sz="800" u="none" cap="none" strike="noStrike">
                <a:solidFill>
                  <a:schemeClr val="dk1"/>
                </a:solidFill>
                <a:latin typeface="Trebuchet MS"/>
                <a:ea typeface="Trebuchet MS"/>
                <a:cs typeface="Trebuchet MS"/>
                <a:sym typeface="Trebuchet MS"/>
              </a:rPr>
              <a:t> : 2021-1-PL01-KA220-YOU-000028673</a:t>
            </a:r>
            <a:br>
              <a:rPr b="0" i="0" lang="en-GB" sz="800" u="none" cap="none" strike="noStrike">
                <a:solidFill>
                  <a:schemeClr val="dk1"/>
                </a:solidFill>
                <a:latin typeface="Trebuchet MS"/>
                <a:ea typeface="Trebuchet MS"/>
                <a:cs typeface="Trebuchet MS"/>
                <a:sym typeface="Trebuchet MS"/>
              </a:rPr>
            </a:br>
            <a:r>
              <a:rPr b="1" i="0" lang="en-GB" sz="800" u="none" cap="none" strike="noStrike">
                <a:solidFill>
                  <a:srgbClr val="595959"/>
                </a:solidFill>
                <a:latin typeface="Trebuchet MS"/>
                <a:ea typeface="Trebuchet MS"/>
                <a:cs typeface="Trebuchet MS"/>
                <a:sym typeface="Trebuchet MS"/>
              </a:rPr>
              <a:t>Η παρούσα ανακοίνωση αντανακλά τις απόψεις μόνο του συγγραφέα και η Επιτροπή δεν ευθύνεται για οποιαδήποτε χρήση των πληροφοριών που περιέχονται σε αυτήν.</a:t>
            </a:r>
            <a:endParaRPr b="0" i="0" sz="800" u="none" cap="none" strike="noStrike">
              <a:solidFill>
                <a:schemeClr val="dk1"/>
              </a:solidFill>
              <a:latin typeface="Trebuchet MS"/>
              <a:ea typeface="Trebuchet MS"/>
              <a:cs typeface="Trebuchet MS"/>
              <a:sym typeface="Trebuchet MS"/>
            </a:endParaRPr>
          </a:p>
        </p:txBody>
      </p:sp>
      <p:sp>
        <p:nvSpPr>
          <p:cNvPr id="146" name="Google Shape;146;p1"/>
          <p:cNvSpPr txBox="1"/>
          <p:nvPr/>
        </p:nvSpPr>
        <p:spPr>
          <a:xfrm>
            <a:off x="1454510" y="2888106"/>
            <a:ext cx="7766936" cy="45339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1440"/>
              <a:buFont typeface="Noto Sans Symbols"/>
              <a:buNone/>
            </a:pPr>
            <a:r>
              <a:rPr b="0" i="0" lang="en-GB" sz="1800" u="none" cap="none" strike="noStrike">
                <a:solidFill>
                  <a:srgbClr val="4F81BD"/>
                </a:solidFill>
                <a:latin typeface="Calibri"/>
                <a:ea typeface="Calibri"/>
                <a:cs typeface="Calibri"/>
                <a:sym typeface="Calibri"/>
              </a:rPr>
              <a:t>IO1 - "ΟΙΚΟΔ</a:t>
            </a:r>
            <a:r>
              <a:rPr lang="en-GB" sz="1800">
                <a:solidFill>
                  <a:srgbClr val="4F81BD"/>
                </a:solidFill>
                <a:latin typeface="Calibri"/>
                <a:ea typeface="Calibri"/>
                <a:cs typeface="Calibri"/>
                <a:sym typeface="Calibri"/>
              </a:rPr>
              <a:t>Ο</a:t>
            </a:r>
            <a:r>
              <a:rPr b="0" i="0" lang="en-GB" sz="1800" u="none" cap="none" strike="noStrike">
                <a:solidFill>
                  <a:srgbClr val="4F81BD"/>
                </a:solidFill>
                <a:latin typeface="Calibri"/>
                <a:ea typeface="Calibri"/>
                <a:cs typeface="Calibri"/>
                <a:sym typeface="Calibri"/>
              </a:rPr>
              <a:t>ΜΗΣΗ ΣΤΡΑΤΗΓΙΚ</a:t>
            </a:r>
            <a:r>
              <a:rPr lang="en-GB" sz="1800">
                <a:solidFill>
                  <a:srgbClr val="4F81BD"/>
                </a:solidFill>
                <a:latin typeface="Calibri"/>
                <a:ea typeface="Calibri"/>
                <a:cs typeface="Calibri"/>
                <a:sym typeface="Calibri"/>
              </a:rPr>
              <a:t>Η</a:t>
            </a:r>
            <a:r>
              <a:rPr b="0" i="0" lang="en-GB" sz="1800" u="none" cap="none" strike="noStrike">
                <a:solidFill>
                  <a:srgbClr val="4F81BD"/>
                </a:solidFill>
                <a:latin typeface="Calibri"/>
                <a:ea typeface="Calibri"/>
                <a:cs typeface="Calibri"/>
                <a:sym typeface="Calibri"/>
              </a:rPr>
              <a:t>Σ ΓΙΑ ΤΗΝ ΑΝ</a:t>
            </a:r>
            <a:r>
              <a:rPr lang="en-GB" sz="1800">
                <a:solidFill>
                  <a:srgbClr val="4F81BD"/>
                </a:solidFill>
                <a:latin typeface="Calibri"/>
                <a:ea typeface="Calibri"/>
                <a:cs typeface="Calibri"/>
                <a:sym typeface="Calibri"/>
              </a:rPr>
              <a:t>Α</a:t>
            </a:r>
            <a:r>
              <a:rPr b="0" i="0" lang="en-GB" sz="1800" u="none" cap="none" strike="noStrike">
                <a:solidFill>
                  <a:srgbClr val="4F81BD"/>
                </a:solidFill>
                <a:latin typeface="Calibri"/>
                <a:ea typeface="Calibri"/>
                <a:cs typeface="Calibri"/>
                <a:sym typeface="Calibri"/>
              </a:rPr>
              <a:t>ΠΤΥΞΗ ΤΗΣ ΔΗΜΙΟΥΡΓΙΚ</a:t>
            </a:r>
            <a:r>
              <a:rPr lang="en-GB" sz="1800">
                <a:solidFill>
                  <a:srgbClr val="4F81BD"/>
                </a:solidFill>
                <a:latin typeface="Calibri"/>
                <a:ea typeface="Calibri"/>
                <a:cs typeface="Calibri"/>
                <a:sym typeface="Calibri"/>
              </a:rPr>
              <a:t>Ο</a:t>
            </a:r>
            <a:r>
              <a:rPr b="0" i="0" lang="en-GB" sz="1800" u="none" cap="none" strike="noStrike">
                <a:solidFill>
                  <a:srgbClr val="4F81BD"/>
                </a:solidFill>
                <a:latin typeface="Calibri"/>
                <a:ea typeface="Calibri"/>
                <a:cs typeface="Calibri"/>
                <a:sym typeface="Calibri"/>
              </a:rPr>
              <a:t>ΤΗΤΑΣ ΣΤΗΝ ΕΡΓΑΣ</a:t>
            </a:r>
            <a:r>
              <a:rPr lang="en-GB" sz="1800">
                <a:solidFill>
                  <a:srgbClr val="4F81BD"/>
                </a:solidFill>
                <a:latin typeface="Calibri"/>
                <a:ea typeface="Calibri"/>
                <a:cs typeface="Calibri"/>
                <a:sym typeface="Calibri"/>
              </a:rPr>
              <a:t>Ι</a:t>
            </a:r>
            <a:r>
              <a:rPr b="0" i="0" lang="en-GB" sz="1800" u="none" cap="none" strike="noStrike">
                <a:solidFill>
                  <a:srgbClr val="4F81BD"/>
                </a:solidFill>
                <a:latin typeface="Calibri"/>
                <a:ea typeface="Calibri"/>
                <a:cs typeface="Calibri"/>
                <a:sym typeface="Calibri"/>
              </a:rPr>
              <a:t>Α ΓΙΑ ΤΗ ΝΕΟΛΑ</a:t>
            </a:r>
            <a:r>
              <a:rPr lang="en-GB" sz="1800">
                <a:solidFill>
                  <a:srgbClr val="4F81BD"/>
                </a:solidFill>
                <a:latin typeface="Calibri"/>
                <a:ea typeface="Calibri"/>
                <a:cs typeface="Calibri"/>
                <a:sym typeface="Calibri"/>
              </a:rPr>
              <a:t>Ι</a:t>
            </a:r>
            <a:r>
              <a:rPr b="0" i="0" lang="en-GB" sz="1800" u="none" cap="none" strike="noStrike">
                <a:solidFill>
                  <a:srgbClr val="4F81BD"/>
                </a:solidFill>
                <a:latin typeface="Calibri"/>
                <a:ea typeface="Calibri"/>
                <a:cs typeface="Calibri"/>
                <a:sym typeface="Calibri"/>
              </a:rPr>
              <a:t>Α</a:t>
            </a:r>
            <a:r>
              <a:rPr b="0" i="0" lang="en-GB" sz="1800" u="none" cap="none" strike="noStrike">
                <a:solidFill>
                  <a:srgbClr val="7F7F7F"/>
                </a:solidFill>
                <a:latin typeface="Trebuchet MS"/>
                <a:ea typeface="Trebuchet MS"/>
                <a:cs typeface="Trebuchet MS"/>
                <a:sym typeface="Trebuchet MS"/>
              </a:rPr>
              <a:t>" </a:t>
            </a:r>
            <a:endParaRPr b="0" i="0" sz="1800" u="none" cap="none" strike="noStrike">
              <a:solidFill>
                <a:srgbClr val="7F7F7F"/>
              </a:solidFill>
              <a:latin typeface="Trebuchet MS"/>
              <a:ea typeface="Trebuchet MS"/>
              <a:cs typeface="Trebuchet MS"/>
              <a:sym typeface="Trebuchet MS"/>
            </a:endParaRPr>
          </a:p>
        </p:txBody>
      </p:sp>
      <p:sp>
        <p:nvSpPr>
          <p:cNvPr id="147" name="Google Shape;147;p1"/>
          <p:cNvSpPr txBox="1"/>
          <p:nvPr/>
        </p:nvSpPr>
        <p:spPr>
          <a:xfrm>
            <a:off x="3130062" y="3736078"/>
            <a:ext cx="4853353" cy="453391"/>
          </a:xfrm>
          <a:prstGeom prst="rect">
            <a:avLst/>
          </a:prstGeom>
          <a:noFill/>
          <a:ln>
            <a:noFill/>
          </a:ln>
        </p:spPr>
        <p:txBody>
          <a:bodyPr anchorCtr="0" anchor="t" bIns="45700" lIns="91425" spcFirstLastPara="1" rIns="91425" wrap="square" tIns="45700">
            <a:normAutofit fontScale="85000" lnSpcReduction="10000"/>
          </a:bodyPr>
          <a:lstStyle/>
          <a:p>
            <a:pPr indent="0" lvl="0" marL="0" marR="0" rtl="0" algn="r">
              <a:lnSpc>
                <a:spcPct val="100000"/>
              </a:lnSpc>
              <a:spcBef>
                <a:spcPts val="0"/>
              </a:spcBef>
              <a:spcAft>
                <a:spcPts val="0"/>
              </a:spcAft>
              <a:buClr>
                <a:schemeClr val="accent1"/>
              </a:buClr>
              <a:buSzPct val="80000"/>
              <a:buFont typeface="Noto Sans Symbols"/>
              <a:buNone/>
            </a:pPr>
            <a:r>
              <a:rPr b="0" i="0" lang="en-GB" sz="1600" u="none" cap="none" strike="noStrike">
                <a:solidFill>
                  <a:srgbClr val="7F7F7F"/>
                </a:solidFill>
                <a:latin typeface="Trebuchet MS"/>
                <a:ea typeface="Trebuchet MS"/>
                <a:cs typeface="Trebuchet MS"/>
                <a:sym typeface="Trebuchet MS"/>
              </a:rPr>
              <a:t>Αναπτύχθηκε από:  </a:t>
            </a:r>
            <a:r>
              <a:rPr b="0" i="0" lang="en-GB" sz="1800" u="none" cap="none" strike="noStrike">
                <a:solidFill>
                  <a:srgbClr val="404040"/>
                </a:solidFill>
                <a:latin typeface="Times New Roman"/>
                <a:ea typeface="Times New Roman"/>
                <a:cs typeface="Times New Roman"/>
                <a:sym typeface="Times New Roman"/>
              </a:rPr>
              <a:t>ΜΚΟ "Ουκρανικό Κέντρο του Μέλλοντος</a:t>
            </a:r>
            <a:r>
              <a:rPr b="0" i="0" lang="en-GB" sz="1600" u="none" cap="none" strike="noStrike">
                <a:solidFill>
                  <a:srgbClr val="7F7F7F"/>
                </a:solidFill>
                <a:latin typeface="Trebuchet MS"/>
                <a:ea typeface="Trebuchet MS"/>
                <a:cs typeface="Trebuchet MS"/>
                <a:sym typeface="Trebuchet MS"/>
              </a:rPr>
              <a:t>" </a:t>
            </a:r>
            <a:endParaRPr b="0" i="0" sz="1600" u="none" cap="none" strike="noStrike">
              <a:solidFill>
                <a:srgbClr val="7F7F7F"/>
              </a:solidFill>
              <a:latin typeface="Trebuchet MS"/>
              <a:ea typeface="Trebuchet MS"/>
              <a:cs typeface="Trebuchet MS"/>
              <a:sym typeface="Trebuchet MS"/>
            </a:endParaRPr>
          </a:p>
        </p:txBody>
      </p:sp>
      <p:grpSp>
        <p:nvGrpSpPr>
          <p:cNvPr id="148" name="Google Shape;148;p1"/>
          <p:cNvGrpSpPr/>
          <p:nvPr/>
        </p:nvGrpSpPr>
        <p:grpSpPr>
          <a:xfrm>
            <a:off x="888274" y="5452591"/>
            <a:ext cx="6293576" cy="1181100"/>
            <a:chOff x="0" y="0"/>
            <a:chExt cx="5463540" cy="1181100"/>
          </a:xfrm>
        </p:grpSpPr>
        <p:pic>
          <p:nvPicPr>
            <p:cNvPr id="149" name="Google Shape;149;p1"/>
            <p:cNvPicPr preferRelativeResize="0"/>
            <p:nvPr/>
          </p:nvPicPr>
          <p:blipFill rotWithShape="1">
            <a:blip r:embed="rId4">
              <a:alphaModFix/>
            </a:blip>
            <a:srcRect b="0" l="0" r="0" t="0"/>
            <a:stretch/>
          </p:blipFill>
          <p:spPr>
            <a:xfrm>
              <a:off x="0" y="0"/>
              <a:ext cx="1181100" cy="1181100"/>
            </a:xfrm>
            <a:prstGeom prst="rect">
              <a:avLst/>
            </a:prstGeom>
            <a:noFill/>
            <a:ln>
              <a:noFill/>
            </a:ln>
          </p:spPr>
        </p:pic>
        <p:pic>
          <p:nvPicPr>
            <p:cNvPr id="150" name="Google Shape;150;p1"/>
            <p:cNvPicPr preferRelativeResize="0"/>
            <p:nvPr/>
          </p:nvPicPr>
          <p:blipFill rotWithShape="1">
            <a:blip r:embed="rId5">
              <a:alphaModFix/>
            </a:blip>
            <a:srcRect b="0" l="0" r="0" t="0"/>
            <a:stretch/>
          </p:blipFill>
          <p:spPr>
            <a:xfrm>
              <a:off x="1630680" y="182880"/>
              <a:ext cx="746125" cy="944880"/>
            </a:xfrm>
            <a:prstGeom prst="rect">
              <a:avLst/>
            </a:prstGeom>
            <a:noFill/>
            <a:ln>
              <a:noFill/>
            </a:ln>
          </p:spPr>
        </p:pic>
        <p:pic>
          <p:nvPicPr>
            <p:cNvPr id="151" name="Google Shape;151;p1"/>
            <p:cNvPicPr preferRelativeResize="0"/>
            <p:nvPr/>
          </p:nvPicPr>
          <p:blipFill rotWithShape="1">
            <a:blip r:embed="rId6">
              <a:alphaModFix/>
            </a:blip>
            <a:srcRect b="0" l="0" r="0" t="0"/>
            <a:stretch/>
          </p:blipFill>
          <p:spPr>
            <a:xfrm>
              <a:off x="2857500" y="182880"/>
              <a:ext cx="1203960" cy="920115"/>
            </a:xfrm>
            <a:prstGeom prst="rect">
              <a:avLst/>
            </a:prstGeom>
            <a:noFill/>
            <a:ln>
              <a:noFill/>
            </a:ln>
          </p:spPr>
        </p:pic>
        <p:pic>
          <p:nvPicPr>
            <p:cNvPr id="152" name="Google Shape;152;p1"/>
            <p:cNvPicPr preferRelativeResize="0"/>
            <p:nvPr/>
          </p:nvPicPr>
          <p:blipFill rotWithShape="1">
            <a:blip r:embed="rId7">
              <a:alphaModFix/>
            </a:blip>
            <a:srcRect b="0" l="0" r="0" t="0"/>
            <a:stretch/>
          </p:blipFill>
          <p:spPr>
            <a:xfrm>
              <a:off x="4564380" y="228600"/>
              <a:ext cx="899160" cy="899160"/>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0"/>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sp>
        <p:nvSpPr>
          <p:cNvPr id="210" name="Google Shape;210;p10"/>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15000"/>
              </a:lnSpc>
              <a:spcBef>
                <a:spcPts val="0"/>
              </a:spcBef>
              <a:spcAft>
                <a:spcPts val="0"/>
              </a:spcAft>
              <a:buSzPts val="1440"/>
              <a:buChar char="►"/>
            </a:pPr>
            <a:r>
              <a:rPr lang="en-GB" sz="1800">
                <a:solidFill>
                  <a:srgbClr val="000000"/>
                </a:solidFill>
                <a:latin typeface="Calibri"/>
                <a:ea typeface="Calibri"/>
                <a:cs typeface="Calibri"/>
                <a:sym typeface="Calibri"/>
              </a:rPr>
              <a:t>Οι περισσότερες μέθοδοι προβλέπουν ένα ζευγάρι διανυσμάτων κίνησης για την εύρεση λύσης, αλλά η κύρια έμφαση παραμένει στο ένα μόνο, ενώ η μορφή της δημιουργικότητας είναι αυτό που βρίσκεται στην τομή και των τριών διανυσμάτων, όταν δημιουργείται ένας τρισδιάστατος χώρος για να ληφθούν υπόψη και τα τρία διανύσματα. Η λύση στην τομή τους είναι η πληρέστερη και αποκαλύπτει όλα τα διανύσματα. </a:t>
            </a:r>
            <a:endParaRPr/>
          </a:p>
          <a:p>
            <a:pPr indent="-342900" lvl="0" marL="342900" rtl="0" algn="just">
              <a:lnSpc>
                <a:spcPct val="115000"/>
              </a:lnSpc>
              <a:spcBef>
                <a:spcPts val="1000"/>
              </a:spcBef>
              <a:spcAft>
                <a:spcPts val="0"/>
              </a:spcAft>
              <a:buSzPts val="1440"/>
              <a:buChar char="►"/>
            </a:pPr>
            <a:r>
              <a:rPr lang="en-GB" sz="1800">
                <a:solidFill>
                  <a:srgbClr val="000000"/>
                </a:solidFill>
                <a:latin typeface="Calibri"/>
                <a:ea typeface="Calibri"/>
                <a:cs typeface="Calibri"/>
                <a:sym typeface="Calibri"/>
              </a:rPr>
              <a:t>Έτσι, αν ακολουθήσετε τη μέθοδο του παιχνιδιού ρόλων, η ίδια η διαδικασία μπορεί να εμπλουτιστεί περαιτέρω με την ανάδειξη του ιστορικού υπόβαθρου της ιστορίας, περισσότερες λεπτομέρειες, ποιος άλλος είναι παρών σε αυτή τη διαδικασία, γεγονός που διευρύνει την οριζόντια άποψη. Με τον ίδιο τρόπο, το τι συμβαίνει μέσα σε αυτόν τον ήρωα, στην πραγματικότητα, οποιαδήποτε φιγούρα, χαρακτήρα, και τι τον ελέγχει όταν κάνει αυτό, γιατί, τι υπάρχει σε αυτό που είναι κρυμμένο από την πρώτη ματιά, αυτό προσθέτει μια κάθετη ματιά σε αυτό που συμβαίνει. Με τη σταδιακή προσθήκη και διαστρωμάτωση των επιπέδων, εμπλουτίζεται ο χώρος για τη δημιουργία μιας λύσης και αναδύεται μια τέτοια λύση, η οποία θα λαμβάνει υπόψη της περισσότερο τις διάφορες πτυχές.</a:t>
            </a:r>
            <a:endParaRPr sz="1800">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1"/>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sp>
        <p:nvSpPr>
          <p:cNvPr id="216" name="Google Shape;216;p11"/>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SzPts val="1440"/>
              <a:buNone/>
            </a:pPr>
            <a:r>
              <a:rPr lang="en-GB" sz="1800">
                <a:solidFill>
                  <a:srgbClr val="000000"/>
                </a:solidFill>
                <a:latin typeface="Calibri"/>
                <a:ea typeface="Calibri"/>
                <a:cs typeface="Calibri"/>
                <a:sym typeface="Calibri"/>
              </a:rPr>
              <a:t>Η επίλυση της ίδιας της εργασίας έχει </a:t>
            </a:r>
            <a:r>
              <a:rPr b="1" lang="en-GB" sz="1800">
                <a:solidFill>
                  <a:srgbClr val="000000"/>
                </a:solidFill>
                <a:latin typeface="Calibri"/>
                <a:ea typeface="Calibri"/>
                <a:cs typeface="Calibri"/>
                <a:sym typeface="Calibri"/>
              </a:rPr>
              <a:t>3 σημαντικά στάδια, δημιουργικές πράξεις</a:t>
            </a:r>
            <a:r>
              <a:rPr lang="en-GB" sz="1800">
                <a:solidFill>
                  <a:srgbClr val="000000"/>
                </a:solidFill>
                <a:latin typeface="Calibri"/>
                <a:ea typeface="Calibri"/>
                <a:cs typeface="Calibri"/>
                <a:sym typeface="Calibri"/>
              </a:rPr>
              <a:t>:</a:t>
            </a:r>
            <a:endParaRPr sz="1800">
              <a:latin typeface="Times New Roman"/>
              <a:ea typeface="Times New Roman"/>
              <a:cs typeface="Times New Roman"/>
              <a:sym typeface="Times New Roman"/>
            </a:endParaRPr>
          </a:p>
          <a:p>
            <a:pPr indent="-342900" lvl="0" marL="342900" rtl="0" algn="just">
              <a:lnSpc>
                <a:spcPct val="115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την πραγματική κατάσταση και τον καθορισμό του τρόπου με τον οποίο μοιάζει και εμφανίζεται όπως είναι: αυτό μπορεί να γίνει με τη χρήση τριών διανυσμάτων για να καλυφθεί όσο το δυνατόν περισσότερο ολόκληρο το επίπεδο.</a:t>
            </a:r>
            <a:endParaRPr sz="1800">
              <a:solidFill>
                <a:srgbClr val="000000"/>
              </a:solidFill>
              <a:latin typeface="Times New Roman"/>
              <a:ea typeface="Times New Roman"/>
              <a:cs typeface="Times New Roman"/>
              <a:sym typeface="Times New Roman"/>
            </a:endParaRPr>
          </a:p>
          <a:p>
            <a:pPr indent="-342900" lvl="0" marL="342900" rtl="0" algn="just">
              <a:lnSpc>
                <a:spcPct val="115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άμεσα μια δημιουργική πράξη, η επεξεργασία αυτού του υλικού, όπου μπορείτε να συνδυάσετε διάφορες μεθόδους ως μια μορφή πειραματισμού, συνδυασμού.</a:t>
            </a:r>
            <a:endParaRPr>
              <a:solidFill>
                <a:srgbClr val="000000"/>
              </a:solidFill>
              <a:latin typeface="Times New Roman"/>
              <a:ea typeface="Times New Roman"/>
              <a:cs typeface="Times New Roman"/>
              <a:sym typeface="Times New Roman"/>
            </a:endParaRPr>
          </a:p>
          <a:p>
            <a:pPr indent="-342900" lvl="0" marL="342900" rtl="0" algn="just">
              <a:lnSpc>
                <a:spcPct val="115000"/>
              </a:lnSpc>
              <a:spcBef>
                <a:spcPts val="1000"/>
              </a:spcBef>
              <a:spcAft>
                <a:spcPts val="0"/>
              </a:spcAft>
              <a:buSzPts val="1000"/>
              <a:buFont typeface="Noto Sans Symbols"/>
              <a:buChar char="∙"/>
            </a:pPr>
            <a:r>
              <a:rPr lang="en-GB" sz="1800">
                <a:solidFill>
                  <a:srgbClr val="000000"/>
                </a:solidFill>
                <a:latin typeface="Calibri"/>
                <a:ea typeface="Calibri"/>
                <a:cs typeface="Calibri"/>
                <a:sym typeface="Calibri"/>
              </a:rPr>
              <a:t>αντικειμενοποίηση της δημιουργικής πράξης, όταν τυποποιούμε τις λύσεις που εμφανίζονται και πειραματιζόμαστε με την ίδια την ενσωμάτωση στην πράξη σε συστηματικές συντονισμένες δράσεις. Επιπλέον, όταν η λύση που δημιουργήσαμε συναντήσει την πραγματικότητα στο μέλλον, μπορεί να τροποποιηθεί ελαφρώς, να μετασχηματιστεί, λαμβάνοντας υπόψη τις μεταβλητές εκείνες που δεν είχαμε λάβει υπόψη μας προηγουμένως ή που εμφανίστηκαν, γεγονός που δίνει επίσης ευελιξία και τη δυνατότητα να ανταποκριθούμε σε τυχόν απρόβλεπτες αλλαγές πιο εύκολα και πιο αποτελεσματικά. Στον σημερινό κόσμο, αυτός είναι ένας από τους τομείς προτεραιότητας της ανάπτυξης</a:t>
            </a:r>
            <a:r>
              <a:rPr lang="en-GB" sz="1200"/>
              <a:t>. </a:t>
            </a:r>
            <a:endParaRPr sz="12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2"/>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pic>
        <p:nvPicPr>
          <p:cNvPr id="222" name="Google Shape;222;p12"/>
          <p:cNvPicPr preferRelativeResize="0"/>
          <p:nvPr/>
        </p:nvPicPr>
        <p:blipFill rotWithShape="1">
          <a:blip r:embed="rId3">
            <a:alphaModFix/>
          </a:blip>
          <a:srcRect b="0" l="0" r="0" t="0"/>
          <a:stretch/>
        </p:blipFill>
        <p:spPr>
          <a:xfrm>
            <a:off x="3407884" y="1678154"/>
            <a:ext cx="4353614" cy="388077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13"/>
          <p:cNvSpPr txBox="1"/>
          <p:nvPr>
            <p:ph type="title"/>
          </p:nvPr>
        </p:nvSpPr>
        <p:spPr>
          <a:xfrm>
            <a:off x="677333" y="609599"/>
            <a:ext cx="9045785" cy="1641231"/>
          </a:xfrm>
          <a:prstGeom prst="rect">
            <a:avLst/>
          </a:prstGeom>
          <a:noFill/>
          <a:ln>
            <a:noFill/>
          </a:ln>
        </p:spPr>
        <p:txBody>
          <a:bodyPr anchorCtr="0" anchor="t" bIns="45700" lIns="91425" spcFirstLastPara="1" rIns="91425" wrap="square" tIns="45700">
            <a:normAutofit fontScale="90000"/>
          </a:bodyPr>
          <a:lstStyle/>
          <a:p>
            <a:pPr indent="0" lvl="0" marL="0" rtl="0" algn="l">
              <a:lnSpc>
                <a:spcPct val="100000"/>
              </a:lnSpc>
              <a:spcBef>
                <a:spcPts val="0"/>
              </a:spcBef>
              <a:spcAft>
                <a:spcPts val="0"/>
              </a:spcAft>
              <a:buClr>
                <a:schemeClr val="accent1"/>
              </a:buClr>
              <a:buSzPct val="100000"/>
              <a:buFont typeface="Trebuchet MS"/>
              <a:buNone/>
            </a:pPr>
            <a:r>
              <a:rPr lang="en-GB"/>
              <a:t>Οι βέλτιστες πρακτικές των εκπαιδευτικών πειραμάτων και η ανάπτυξη καινοτόμων λύσεων για τους οργανισμούς των μαθητών</a:t>
            </a:r>
            <a:br>
              <a:rPr b="1" lang="en-GB" sz="1800">
                <a:solidFill>
                  <a:srgbClr val="4F81BD"/>
                </a:solidFill>
                <a:latin typeface="Cambria"/>
                <a:ea typeface="Cambria"/>
                <a:cs typeface="Cambria"/>
                <a:sym typeface="Cambria"/>
              </a:rPr>
            </a:br>
            <a:endParaRPr/>
          </a:p>
        </p:txBody>
      </p:sp>
      <p:sp>
        <p:nvSpPr>
          <p:cNvPr id="228" name="Google Shape;228;p13"/>
          <p:cNvSpPr txBox="1"/>
          <p:nvPr>
            <p:ph idx="1" type="body"/>
          </p:nvPr>
        </p:nvSpPr>
        <p:spPr>
          <a:xfrm>
            <a:off x="789877" y="2332892"/>
            <a:ext cx="9045785" cy="3915508"/>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440"/>
              <a:buNone/>
            </a:pPr>
            <a:r>
              <a:rPr lang="en-GB" sz="1800">
                <a:solidFill>
                  <a:srgbClr val="000000"/>
                </a:solidFill>
                <a:latin typeface="Calibri"/>
                <a:ea typeface="Calibri"/>
                <a:cs typeface="Calibri"/>
                <a:sym typeface="Calibri"/>
              </a:rPr>
              <a:t>Για την πρακτική εφαρμογή του παρεχόμενου θεωρητικού υλικού στη δημιουργία έργων, συνιστούμε να λάβετε ως βάση τον αλγόριθμο βήμα προς βήμα.</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 Καθορίστε τι ακριβώς θέλετε να δημιουργήσετε στο έργο σας και γιατί αυτό είναι σημαντικό, το νόημα και το νόημα αυτού. Αυτές οι ερωτήσεις αναφέρονται στο κάθετο διάνυσμα. Προσπαθήστε να βρείτε μεθόδους που θα σας βοηθήσουν να διατυπώσετε αυτό το σημείο με μεγαλύτερη ακρίβεια. Αυτό το σημείο διαμορφώνει την αποστολή, το νόημα και τους στόχους. Για να παρακινηθείτε να κάνετε αυτό το έργο, είναι σημαντικό να βρείτε μια προσωπική ανάγκη (αξία) αυτού που θα κάνετε.</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 Ποιος θα ωφεληθεί; Τι ακριβώς; Ο καθορισμός του κοινού-στόχου σας είναι θέμα οριζόντιου διανύσματος. Είναι σημαντικό να δώσετε προσοχή στις ανάγκες εκείνων για τους οποίους κάνετε αυτό το έργο. Αναλύστε τι υπάρχει ήδη και ποιες ανάγκες ικανοποιεί. Τι καινούργιο θέλετε να φέρετε για να καλύψετε τις ανάγκες της κοινωνίας; Καθορίστε τις μεθόδους για το σκοπό αυτό.</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 Πώς θα το κάνετε αυτό; Διαδικαστικό διάνυσμα. Αυτός είναι ο μεγαλύτερος χώρος για δημιουργικότητα. Αυτό είναι ένα πείραμα. Ανάλογα με την εργασία που έχετε αναλάβει, μπορείτε να χρησιμοποιήσετε διαφορετικές μεθόδους.</a:t>
            </a:r>
            <a:endParaRPr sz="1800">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14"/>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sp>
        <p:nvSpPr>
          <p:cNvPr id="234" name="Google Shape;234;p14"/>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Font typeface="Noto Sans Symbols"/>
              <a:buChar char="⮚"/>
            </a:pPr>
            <a:r>
              <a:rPr lang="en-GB">
                <a:solidFill>
                  <a:srgbClr val="000000"/>
                </a:solidFill>
                <a:latin typeface="Calibri"/>
                <a:ea typeface="Calibri"/>
                <a:cs typeface="Calibri"/>
                <a:sym typeface="Calibri"/>
              </a:rPr>
              <a:t> Το στάδιο της γείωσης της δημιουργικότητάς σας. Είναι μια ευκαιρία να δείτε τους κινδύνους και τους τρόπους αποφυγής της αποτυχίας και της απογοήτευσης. Πρόκειται για τη δοκιμή και την έγκριση των ιδεών σας για την πραγματικότητα. Βρείτε ανάμεσα στις μεθόδους που θα σας βοηθήσουν σε αυτό. Με τον καλύτερο τρόπο.</a:t>
            </a:r>
            <a:endParaRPr>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Font typeface="Noto Sans Symbols"/>
              <a:buChar char="⮚"/>
            </a:pPr>
            <a:r>
              <a:rPr lang="en-GB">
                <a:solidFill>
                  <a:srgbClr val="000000"/>
                </a:solidFill>
                <a:latin typeface="Calibri"/>
                <a:ea typeface="Calibri"/>
                <a:cs typeface="Calibri"/>
                <a:sym typeface="Calibri"/>
              </a:rPr>
              <a:t>Το στάδιο της βελτίωσης μετά την έγκριση και την εξέταση των πιθανών κινδύνων.</a:t>
            </a:r>
            <a:endParaRPr/>
          </a:p>
          <a:p>
            <a:pPr indent="0" lvl="0" marL="0" rtl="0" algn="just">
              <a:lnSpc>
                <a:spcPct val="100000"/>
              </a:lnSpc>
              <a:spcBef>
                <a:spcPts val="1000"/>
              </a:spcBef>
              <a:spcAft>
                <a:spcPts val="0"/>
              </a:spcAft>
              <a:buSzPts val="1440"/>
              <a:buNone/>
            </a:pPr>
            <a:r>
              <a:rPr lang="en-GB" sz="1800">
                <a:solidFill>
                  <a:srgbClr val="000000"/>
                </a:solidFill>
                <a:latin typeface="Calibri"/>
                <a:ea typeface="Calibri"/>
                <a:cs typeface="Calibri"/>
                <a:sym typeface="Calibri"/>
              </a:rPr>
              <a:t>Όταν αποφασίσετε ότι το έργο είναι έτοιμο για υλοποίηση, σκεφτείτε τι χρειάζεστε γι' αυτό. </a:t>
            </a:r>
            <a:endParaRPr/>
          </a:p>
          <a:p>
            <a:pPr indent="0" lvl="0" marL="0" rtl="0" algn="just">
              <a:lnSpc>
                <a:spcPct val="100000"/>
              </a:lnSpc>
              <a:spcBef>
                <a:spcPts val="1000"/>
              </a:spcBef>
              <a:spcAft>
                <a:spcPts val="0"/>
              </a:spcAft>
              <a:buSzPts val="1440"/>
              <a:buNone/>
            </a:pPr>
            <a:r>
              <a:rPr lang="en-GB" sz="1800">
                <a:solidFill>
                  <a:srgbClr val="000000"/>
                </a:solidFill>
                <a:latin typeface="Calibri"/>
                <a:ea typeface="Calibri"/>
                <a:cs typeface="Calibri"/>
                <a:sym typeface="Calibri"/>
              </a:rPr>
              <a:t>Δοκιμάστε να χρησιμοποιήσετε τον </a:t>
            </a:r>
            <a:r>
              <a:rPr b="1" lang="en-GB" sz="1800">
                <a:solidFill>
                  <a:srgbClr val="000000"/>
                </a:solidFill>
                <a:latin typeface="Calibri"/>
                <a:ea typeface="Calibri"/>
                <a:cs typeface="Calibri"/>
                <a:sym typeface="Calibri"/>
              </a:rPr>
              <a:t>ίδιο τύπο</a:t>
            </a:r>
            <a:r>
              <a:rPr lang="en-GB" sz="1800">
                <a:solidFill>
                  <a:srgbClr val="000000"/>
                </a:solidFill>
                <a:latin typeface="Calibri"/>
                <a:ea typeface="Calibri"/>
                <a:cs typeface="Calibri"/>
                <a:sym typeface="Calibri"/>
              </a:rPr>
              <a:t>: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Τι;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Γιατί;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Για ποιον; (Με ποιον;)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Πώς; </a:t>
            </a:r>
            <a:endParaRPr/>
          </a:p>
          <a:p>
            <a:pPr indent="0" lvl="0" marL="0" rtl="0" algn="just">
              <a:lnSpc>
                <a:spcPct val="100000"/>
              </a:lnSpc>
              <a:spcBef>
                <a:spcPts val="1000"/>
              </a:spcBef>
              <a:spcAft>
                <a:spcPts val="0"/>
              </a:spcAft>
              <a:buSzPts val="1440"/>
              <a:buNone/>
            </a:pPr>
            <a:r>
              <a:rPr lang="en-GB" sz="1800">
                <a:solidFill>
                  <a:srgbClr val="000000"/>
                </a:solidFill>
                <a:latin typeface="Calibri"/>
                <a:ea typeface="Calibri"/>
                <a:cs typeface="Calibri"/>
                <a:sym typeface="Calibri"/>
              </a:rPr>
              <a:t>Προσπαθήστε να βρείτε κάποια δημιουργική λύση για την επίλυση αυτού του προβλήματος. Αν κάτι αποτελεί πρόβλημα, μετατρέψτε το σε εργασία. Αν έχετε φτάσει σε αυτό το σημείο, τότε έχετε ήδη αρκετή εξάσκηση για να βρείτε έναν τρόπο να λύσετε αυτό το πρόβλημα.</a:t>
            </a:r>
            <a:endParaRPr sz="1800">
              <a:latin typeface="Times New Roman"/>
              <a:ea typeface="Times New Roman"/>
              <a:cs typeface="Times New Roman"/>
              <a:sym typeface="Times New Roman"/>
            </a:endParaRPr>
          </a:p>
          <a:p>
            <a:pPr indent="0" lvl="0" marL="0" rtl="0" algn="just">
              <a:lnSpc>
                <a:spcPct val="100000"/>
              </a:lnSpc>
              <a:spcBef>
                <a:spcPts val="1000"/>
              </a:spcBef>
              <a:spcAft>
                <a:spcPts val="0"/>
              </a:spcAft>
              <a:buSzPts val="1440"/>
              <a:buNone/>
            </a:pPr>
            <a:r>
              <a:t/>
            </a:r>
            <a:endParaRPr>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latin typeface="Times New Roman"/>
              <a:ea typeface="Times New Roman"/>
              <a:cs typeface="Times New Roman"/>
              <a:sym typeface="Times New Roman"/>
            </a:endParaRPr>
          </a:p>
          <a:p>
            <a:pPr indent="0" lvl="0" marL="0" rtl="0" algn="just">
              <a:lnSpc>
                <a:spcPct val="115000"/>
              </a:lnSpc>
              <a:spcBef>
                <a:spcPts val="1000"/>
              </a:spcBef>
              <a:spcAft>
                <a:spcPts val="0"/>
              </a:spcAft>
              <a:buSzPts val="960"/>
              <a:buNone/>
            </a:pPr>
            <a:r>
              <a:t/>
            </a:r>
            <a:endParaRPr sz="12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15"/>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sp>
        <p:nvSpPr>
          <p:cNvPr id="240" name="Google Shape;240;p15"/>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1440"/>
              <a:buNone/>
            </a:pPr>
            <a:r>
              <a:rPr lang="en-GB" sz="1800">
                <a:solidFill>
                  <a:srgbClr val="000000"/>
                </a:solidFill>
                <a:latin typeface="Calibri"/>
                <a:ea typeface="Calibri"/>
                <a:cs typeface="Calibri"/>
                <a:sym typeface="Calibri"/>
              </a:rPr>
              <a:t>Κάθε εταίρος επιλέγει τα πιο ενδιαφέροντα έργα και τα αναλύει σύμφωνα με τον αλγόριθμο:</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a:solidFill>
                  <a:srgbClr val="000000"/>
                </a:solidFill>
                <a:latin typeface="Calibri"/>
                <a:ea typeface="Calibri"/>
                <a:cs typeface="Calibri"/>
                <a:sym typeface="Calibri"/>
              </a:rPr>
              <a:t>Την </a:t>
            </a:r>
            <a:r>
              <a:rPr lang="en-GB" sz="1800">
                <a:solidFill>
                  <a:srgbClr val="000000"/>
                </a:solidFill>
                <a:latin typeface="Calibri"/>
                <a:ea typeface="Calibri"/>
                <a:cs typeface="Calibri"/>
                <a:sym typeface="Calibri"/>
              </a:rPr>
              <a:t> ιδέα.</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a:solidFill>
                  <a:srgbClr val="000000"/>
                </a:solidFill>
                <a:latin typeface="Calibri"/>
                <a:ea typeface="Calibri"/>
                <a:cs typeface="Calibri"/>
                <a:sym typeface="Calibri"/>
              </a:rPr>
              <a:t>Την </a:t>
            </a:r>
            <a:r>
              <a:rPr lang="en-GB" sz="1800">
                <a:solidFill>
                  <a:srgbClr val="000000"/>
                </a:solidFill>
                <a:latin typeface="Calibri"/>
                <a:ea typeface="Calibri"/>
                <a:cs typeface="Calibri"/>
                <a:sym typeface="Calibri"/>
              </a:rPr>
              <a:t>υλοποίηση (Πού; Πώς; Ποιες δημιουργικές τεχνικές χρησιμοποιήθηκαν; Τι το κατέστησε δυνατό;)</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a:solidFill>
                  <a:srgbClr val="000000"/>
                </a:solidFill>
                <a:latin typeface="Calibri"/>
                <a:ea typeface="Calibri"/>
                <a:cs typeface="Calibri"/>
                <a:sym typeface="Calibri"/>
              </a:rPr>
              <a:t>Π</a:t>
            </a:r>
            <a:r>
              <a:rPr lang="en-GB" sz="1800">
                <a:solidFill>
                  <a:srgbClr val="000000"/>
                </a:solidFill>
                <a:latin typeface="Calibri"/>
                <a:ea typeface="Calibri"/>
                <a:cs typeface="Calibri"/>
                <a:sym typeface="Calibri"/>
              </a:rPr>
              <a:t>οιος το βρήκε χρήσιμο και ενδιαφέρον; Πόσο καλά ανταποκρίνεται στις ανάγκες τ</a:t>
            </a:r>
            <a:r>
              <a:rPr lang="en-GB">
                <a:solidFill>
                  <a:srgbClr val="000000"/>
                </a:solidFill>
                <a:latin typeface="Calibri"/>
                <a:ea typeface="Calibri"/>
                <a:cs typeface="Calibri"/>
                <a:sym typeface="Calibri"/>
              </a:rPr>
              <a:t>ης ομάδας</a:t>
            </a:r>
            <a:r>
              <a:rPr lang="en-GB" sz="1800">
                <a:solidFill>
                  <a:srgbClr val="000000"/>
                </a:solidFill>
                <a:latin typeface="Calibri"/>
                <a:ea typeface="Calibri"/>
                <a:cs typeface="Calibri"/>
                <a:sym typeface="Calibri"/>
              </a:rPr>
              <a:t>-στόχου;</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a:solidFill>
                  <a:srgbClr val="000000"/>
                </a:solidFill>
                <a:latin typeface="Calibri"/>
                <a:ea typeface="Calibri"/>
                <a:cs typeface="Calibri"/>
                <a:sym typeface="Calibri"/>
              </a:rPr>
              <a:t>Π</a:t>
            </a:r>
            <a:r>
              <a:rPr lang="en-GB" sz="1800">
                <a:solidFill>
                  <a:srgbClr val="000000"/>
                </a:solidFill>
                <a:latin typeface="Calibri"/>
                <a:ea typeface="Calibri"/>
                <a:cs typeface="Calibri"/>
                <a:sym typeface="Calibri"/>
              </a:rPr>
              <a:t>οιοι είναι οι κίνδυνοι; - απώλεια της σημασίας λόγω αλλαγών στις ανάγκες τ</a:t>
            </a:r>
            <a:r>
              <a:rPr lang="en-GB">
                <a:solidFill>
                  <a:srgbClr val="000000"/>
                </a:solidFill>
                <a:latin typeface="Calibri"/>
                <a:ea typeface="Calibri"/>
                <a:cs typeface="Calibri"/>
                <a:sym typeface="Calibri"/>
              </a:rPr>
              <a:t>ης ομάδας</a:t>
            </a:r>
            <a:r>
              <a:rPr lang="en-GB" sz="1800">
                <a:solidFill>
                  <a:srgbClr val="000000"/>
                </a:solidFill>
                <a:latin typeface="Calibri"/>
                <a:ea typeface="Calibri"/>
                <a:cs typeface="Calibri"/>
                <a:sym typeface="Calibri"/>
              </a:rPr>
              <a:t>-στόχου, της τεχνικής υποστήριξης, της χρηματοδότησης, της διαθεσιμότητας</a:t>
            </a:r>
            <a:r>
              <a:rPr lang="en-GB">
                <a:solidFill>
                  <a:srgbClr val="000000"/>
                </a:solidFill>
                <a:latin typeface="Calibri"/>
                <a:ea typeface="Calibri"/>
                <a:cs typeface="Calibri"/>
                <a:sym typeface="Calibri"/>
              </a:rPr>
              <a:t>, </a:t>
            </a:r>
            <a:r>
              <a:rPr lang="en-GB" sz="1800">
                <a:solidFill>
                  <a:srgbClr val="000000"/>
                </a:solidFill>
                <a:latin typeface="Calibri"/>
                <a:ea typeface="Calibri"/>
                <a:cs typeface="Calibri"/>
                <a:sym typeface="Calibri"/>
              </a:rPr>
              <a:t>των αναγκών της ομάδας, </a:t>
            </a:r>
            <a:r>
              <a:rPr lang="en-GB">
                <a:solidFill>
                  <a:srgbClr val="000000"/>
                </a:solidFill>
                <a:latin typeface="Calibri"/>
                <a:ea typeface="Calibri"/>
                <a:cs typeface="Calibri"/>
                <a:sym typeface="Calibri"/>
              </a:rPr>
              <a:t>η</a:t>
            </a:r>
            <a:r>
              <a:rPr lang="en-GB" sz="1800">
                <a:solidFill>
                  <a:srgbClr val="000000"/>
                </a:solidFill>
                <a:latin typeface="Calibri"/>
                <a:ea typeface="Calibri"/>
                <a:cs typeface="Calibri"/>
                <a:sym typeface="Calibri"/>
              </a:rPr>
              <a:t> ανάγκη αλλαγής </a:t>
            </a:r>
            <a:r>
              <a:rPr lang="en-GB">
                <a:solidFill>
                  <a:srgbClr val="000000"/>
                </a:solidFill>
                <a:latin typeface="Calibri"/>
                <a:ea typeface="Calibri"/>
                <a:cs typeface="Calibri"/>
                <a:sym typeface="Calibri"/>
              </a:rPr>
              <a:t>για την </a:t>
            </a:r>
            <a:r>
              <a:rPr lang="en-GB" sz="1800">
                <a:solidFill>
                  <a:srgbClr val="000000"/>
                </a:solidFill>
                <a:latin typeface="Calibri"/>
                <a:ea typeface="Calibri"/>
                <a:cs typeface="Calibri"/>
                <a:sym typeface="Calibri"/>
              </a:rPr>
              <a:t>ανάπτυξης του έργου.</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a:solidFill>
                  <a:srgbClr val="000000"/>
                </a:solidFill>
                <a:latin typeface="Calibri"/>
                <a:ea typeface="Calibri"/>
                <a:cs typeface="Calibri"/>
                <a:sym typeface="Calibri"/>
              </a:rPr>
              <a:t>Δ</a:t>
            </a:r>
            <a:r>
              <a:rPr lang="en-GB" sz="1800">
                <a:solidFill>
                  <a:srgbClr val="000000"/>
                </a:solidFill>
                <a:latin typeface="Calibri"/>
                <a:ea typeface="Calibri"/>
                <a:cs typeface="Calibri"/>
                <a:sym typeface="Calibri"/>
              </a:rPr>
              <a:t>υνατότητες του έργου: Τι δημιουργεί; Τι είδους προϊόν (χρήσιμες πληροφορίες, συνδέσεις μεταξύ ανθρώπων, περιβάλλον συνεργασίας και συνδημιουργίας).</a:t>
            </a:r>
            <a:endParaRPr sz="1800">
              <a:solidFill>
                <a:srgbClr val="000000"/>
              </a:solidFill>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000"/>
              <a:buFont typeface="Noto Sans Symbols"/>
              <a:buChar char="∙"/>
            </a:pPr>
            <a:r>
              <a:rPr lang="en-GB">
                <a:solidFill>
                  <a:srgbClr val="000000"/>
                </a:solidFill>
                <a:latin typeface="Calibri"/>
                <a:ea typeface="Calibri"/>
                <a:cs typeface="Calibri"/>
                <a:sym typeface="Calibri"/>
              </a:rPr>
              <a:t>Π</a:t>
            </a:r>
            <a:r>
              <a:rPr lang="en-GB" sz="1800">
                <a:solidFill>
                  <a:srgbClr val="000000"/>
                </a:solidFill>
                <a:latin typeface="Calibri"/>
                <a:ea typeface="Calibri"/>
                <a:cs typeface="Calibri"/>
                <a:sym typeface="Calibri"/>
              </a:rPr>
              <a:t>ροοπτικές περαιτέρω εφαρμογής σε άλλες συνθήκες - Πού; Πότε; Γιατί; Για ποιον; Για ποιους τύπους δραστηριοτήτων</a:t>
            </a:r>
            <a:endParaRPr sz="1800">
              <a:solidFill>
                <a:srgbClr val="000000"/>
              </a:solidFill>
              <a:latin typeface="Times New Roman"/>
              <a:ea typeface="Times New Roman"/>
              <a:cs typeface="Times New Roman"/>
              <a:sym typeface="Times New Roman"/>
            </a:endParaRPr>
          </a:p>
          <a:p>
            <a:pPr indent="0" lvl="0" marL="0" rtl="0" algn="just">
              <a:lnSpc>
                <a:spcPct val="115000"/>
              </a:lnSpc>
              <a:spcBef>
                <a:spcPts val="1000"/>
              </a:spcBef>
              <a:spcAft>
                <a:spcPts val="0"/>
              </a:spcAft>
              <a:buSzPts val="960"/>
              <a:buNone/>
            </a:pPr>
            <a:r>
              <a:t/>
            </a:r>
            <a:endParaRPr sz="12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16"/>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Αναφορές</a:t>
            </a:r>
            <a:endParaRPr/>
          </a:p>
        </p:txBody>
      </p:sp>
      <p:sp>
        <p:nvSpPr>
          <p:cNvPr id="246" name="Google Shape;246;p16"/>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Kupers, E. </a:t>
            </a:r>
            <a:r>
              <a:rPr i="1" lang="en-GB" sz="1800">
                <a:solidFill>
                  <a:srgbClr val="000000"/>
                </a:solidFill>
                <a:latin typeface="Calibri"/>
                <a:ea typeface="Calibri"/>
                <a:cs typeface="Calibri"/>
                <a:sym typeface="Calibri"/>
              </a:rPr>
              <a:t>et al</a:t>
            </a:r>
            <a:r>
              <a:rPr lang="en-GB" sz="1800">
                <a:solidFill>
                  <a:srgbClr val="000000"/>
                </a:solidFill>
                <a:latin typeface="Calibri"/>
                <a:ea typeface="Calibri"/>
                <a:cs typeface="Calibri"/>
                <a:sym typeface="Calibri"/>
              </a:rPr>
              <a:t>. (2018) Η δημιουργικότητα των παιδιών: Α Theoretical Framework and Systematic Review. </a:t>
            </a:r>
            <a:r>
              <a:rPr i="1" lang="en-GB" sz="1800">
                <a:solidFill>
                  <a:srgbClr val="000000"/>
                </a:solidFill>
                <a:latin typeface="Calibri"/>
                <a:ea typeface="Calibri"/>
                <a:cs typeface="Calibri"/>
                <a:sym typeface="Calibri"/>
              </a:rPr>
              <a:t>SAGE. </a:t>
            </a:r>
            <a:r>
              <a:rPr lang="en-GB" sz="1800">
                <a:solidFill>
                  <a:srgbClr val="000000"/>
                </a:solidFill>
                <a:latin typeface="Calibri"/>
                <a:ea typeface="Calibri"/>
                <a:cs typeface="Calibri"/>
                <a:sym typeface="Calibri"/>
              </a:rPr>
              <a:t>Available at: </a:t>
            </a:r>
            <a:r>
              <a:rPr lang="en-GB" sz="1800" u="sng">
                <a:solidFill>
                  <a:srgbClr val="1155CC"/>
                </a:solidFill>
                <a:latin typeface="Calibri"/>
                <a:ea typeface="Calibri"/>
                <a:cs typeface="Calibri"/>
                <a:sym typeface="Calibri"/>
                <a:hlinkClick r:id="rId3">
                  <a:extLst>
                    <a:ext uri="{A12FA001-AC4F-418D-AE19-62706E023703}">
                      <ahyp:hlinkClr val="tx"/>
                    </a:ext>
                  </a:extLst>
                </a:hlinkClick>
              </a:rPr>
              <a:t>https://journals.sagepub.com/doi/full/10.3102/0034654318815707</a:t>
            </a:r>
            <a:endParaRPr sz="1800">
              <a:latin typeface="Times New Roman"/>
              <a:ea typeface="Times New Roman"/>
              <a:cs typeface="Times New Roman"/>
              <a:sym typeface="Times New Roman"/>
            </a:endParaRPr>
          </a:p>
          <a:p>
            <a:pPr indent="-342900" lvl="0" marL="342900" rtl="0" algn="just">
              <a:lnSpc>
                <a:spcPct val="100000"/>
              </a:lnSpc>
              <a:spcBef>
                <a:spcPts val="1200"/>
              </a:spcBef>
              <a:spcAft>
                <a:spcPts val="0"/>
              </a:spcAft>
              <a:buSzPts val="1440"/>
              <a:buChar char="►"/>
            </a:pPr>
            <a:r>
              <a:rPr lang="en-GB" sz="1800">
                <a:solidFill>
                  <a:srgbClr val="000000"/>
                </a:solidFill>
                <a:latin typeface="Calibri"/>
                <a:ea typeface="Calibri"/>
                <a:cs typeface="Calibri"/>
                <a:sym typeface="Calibri"/>
              </a:rPr>
              <a:t>Reicherts, M. (2015) Unleashing young people's creativity and innovation Ευρωπαϊκά σχέδια καλής πρακτικής. </a:t>
            </a:r>
            <a:r>
              <a:rPr i="1" lang="en-GB" sz="1800">
                <a:solidFill>
                  <a:srgbClr val="000000"/>
                </a:solidFill>
                <a:latin typeface="Calibri"/>
                <a:ea typeface="Calibri"/>
                <a:cs typeface="Calibri"/>
                <a:sym typeface="Calibri"/>
              </a:rPr>
              <a:t>Λουξεμβούργο: Υπηρεσία Εκδόσεων της Ευρωπαϊκής Ένωσης.</a:t>
            </a:r>
            <a:endParaRPr sz="1800">
              <a:latin typeface="Times New Roman"/>
              <a:ea typeface="Times New Roman"/>
              <a:cs typeface="Times New Roman"/>
              <a:sym typeface="Times New Roman"/>
            </a:endParaRPr>
          </a:p>
          <a:p>
            <a:pPr indent="-342900" lvl="0" marL="342900" rtl="0" algn="just">
              <a:lnSpc>
                <a:spcPct val="100000"/>
              </a:lnSpc>
              <a:spcBef>
                <a:spcPts val="2200"/>
              </a:spcBef>
              <a:spcAft>
                <a:spcPts val="0"/>
              </a:spcAft>
              <a:buSzPts val="1440"/>
              <a:buChar char="►"/>
            </a:pPr>
            <a:r>
              <a:rPr lang="en-GB" sz="1800">
                <a:solidFill>
                  <a:srgbClr val="000000"/>
                </a:solidFill>
                <a:latin typeface="Calibri"/>
                <a:ea typeface="Calibri"/>
                <a:cs typeface="Calibri"/>
                <a:sym typeface="Calibri"/>
              </a:rPr>
              <a:t>Rosalie, J. (2018). </a:t>
            </a:r>
            <a:r>
              <a:rPr i="1" lang="en-GB" sz="1800">
                <a:solidFill>
                  <a:srgbClr val="000000"/>
                </a:solidFill>
                <a:latin typeface="Calibri"/>
                <a:ea typeface="Calibri"/>
                <a:cs typeface="Calibri"/>
                <a:sym typeface="Calibri"/>
              </a:rPr>
              <a:t>Το ανεκμετάλλευτο δυναμικό της υπερσυστημικής σκέψης</a:t>
            </a:r>
            <a:r>
              <a:rPr lang="en-GB" sz="1800">
                <a:solidFill>
                  <a:srgbClr val="000000"/>
                </a:solidFill>
                <a:latin typeface="Calibri"/>
                <a:ea typeface="Calibri"/>
                <a:cs typeface="Calibri"/>
                <a:sym typeface="Calibri"/>
              </a:rPr>
              <a:t>. Πανεπιστήμιο McGill - Νομική Σχολή. Yvon </a:t>
            </a:r>
            <a:r>
              <a:rPr lang="en-GB" sz="1800">
                <a:latin typeface="Calibri"/>
                <a:ea typeface="Calibri"/>
                <a:cs typeface="Calibri"/>
                <a:sym typeface="Calibri"/>
              </a:rPr>
              <a:t>Blais </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Sebba, J. </a:t>
            </a:r>
            <a:r>
              <a:rPr i="1" lang="en-GB" sz="1800">
                <a:solidFill>
                  <a:srgbClr val="000000"/>
                </a:solidFill>
                <a:latin typeface="Calibri"/>
                <a:ea typeface="Calibri"/>
                <a:cs typeface="Calibri"/>
                <a:sym typeface="Calibri"/>
              </a:rPr>
              <a:t>et al</a:t>
            </a:r>
            <a:r>
              <a:rPr lang="en-GB" sz="1800">
                <a:solidFill>
                  <a:srgbClr val="000000"/>
                </a:solidFill>
                <a:latin typeface="Calibri"/>
                <a:ea typeface="Calibri"/>
                <a:cs typeface="Calibri"/>
                <a:sym typeface="Calibri"/>
              </a:rPr>
              <a:t>. (2009) Καινοτομία υπό την καθοδήγηση των νέων: Ενίσχυση των δεξιοτήτων και των ικανοτήτων της επόμενης γενιάς καινοτόμων. (2019) </a:t>
            </a:r>
            <a:r>
              <a:rPr i="1" lang="en-GB" sz="1800">
                <a:solidFill>
                  <a:srgbClr val="000000"/>
                </a:solidFill>
                <a:latin typeface="Calibri"/>
                <a:ea typeface="Calibri"/>
                <a:cs typeface="Calibri"/>
                <a:sym typeface="Calibri"/>
              </a:rPr>
              <a:t>Εθνικό Ίδρυμα για την Επιστήμη, την Τεχνολογία και τις Τέχνες (NESTA)</a:t>
            </a:r>
            <a:endParaRPr sz="1800">
              <a:latin typeface="Times New Roman"/>
              <a:ea typeface="Times New Roman"/>
              <a:cs typeface="Times New Roman"/>
              <a:sym typeface="Times New Roman"/>
            </a:endParaRPr>
          </a:p>
          <a:p>
            <a:pPr indent="0" lvl="0" marL="0" rtl="0" algn="just">
              <a:lnSpc>
                <a:spcPct val="115000"/>
              </a:lnSpc>
              <a:spcBef>
                <a:spcPts val="1000"/>
              </a:spcBef>
              <a:spcAft>
                <a:spcPts val="0"/>
              </a:spcAft>
              <a:buSzPts val="960"/>
              <a:buNone/>
            </a:pPr>
            <a:r>
              <a:t/>
            </a:r>
            <a:endParaRPr sz="12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17"/>
          <p:cNvSpPr txBox="1"/>
          <p:nvPr>
            <p:ph idx="1" type="subTitle"/>
          </p:nvPr>
        </p:nvSpPr>
        <p:spPr>
          <a:xfrm>
            <a:off x="2378366" y="1625206"/>
            <a:ext cx="5829054" cy="453391"/>
          </a:xfrm>
          <a:prstGeom prst="rect">
            <a:avLst/>
          </a:prstGeom>
          <a:noFill/>
          <a:ln>
            <a:noFill/>
          </a:ln>
        </p:spPr>
        <p:txBody>
          <a:bodyPr anchorCtr="0" anchor="t" bIns="45700" lIns="91425" spcFirstLastPara="1" rIns="91425" wrap="square" tIns="45700">
            <a:normAutofit fontScale="77500" lnSpcReduction="20000"/>
          </a:bodyPr>
          <a:lstStyle/>
          <a:p>
            <a:pPr indent="0" lvl="0" marL="0" rtl="0" algn="ctr">
              <a:lnSpc>
                <a:spcPct val="100000"/>
              </a:lnSpc>
              <a:spcBef>
                <a:spcPts val="0"/>
              </a:spcBef>
              <a:spcAft>
                <a:spcPts val="0"/>
              </a:spcAft>
              <a:buSzPct val="79999"/>
              <a:buNone/>
            </a:pPr>
            <a:r>
              <a:rPr b="1" lang="en-GB"/>
              <a:t>Δημιουργικό κουτί: Προώθηση των καινοτόμων προσεγγίσεων για την οικοδόμηση εκπαιδευτικών μορφών στην εργασία με νέους</a:t>
            </a:r>
            <a:endParaRPr/>
          </a:p>
        </p:txBody>
      </p:sp>
      <p:pic>
        <p:nvPicPr>
          <p:cNvPr id="252" name="Google Shape;252;p17"/>
          <p:cNvPicPr preferRelativeResize="0"/>
          <p:nvPr/>
        </p:nvPicPr>
        <p:blipFill rotWithShape="1">
          <a:blip r:embed="rId3">
            <a:alphaModFix/>
          </a:blip>
          <a:srcRect b="0" l="0" r="0" t="0"/>
          <a:stretch/>
        </p:blipFill>
        <p:spPr>
          <a:xfrm>
            <a:off x="375508" y="5874924"/>
            <a:ext cx="1627464" cy="331057"/>
          </a:xfrm>
          <a:prstGeom prst="rect">
            <a:avLst/>
          </a:prstGeom>
          <a:noFill/>
          <a:ln>
            <a:noFill/>
          </a:ln>
        </p:spPr>
      </p:pic>
      <p:sp>
        <p:nvSpPr>
          <p:cNvPr id="253" name="Google Shape;253;p17"/>
          <p:cNvSpPr txBox="1"/>
          <p:nvPr/>
        </p:nvSpPr>
        <p:spPr>
          <a:xfrm>
            <a:off x="1550777" y="2126357"/>
            <a:ext cx="7766936" cy="980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4800"/>
              <a:buFont typeface="Noto Sans Symbols"/>
              <a:buNone/>
            </a:pPr>
            <a:r>
              <a:rPr lang="en-GB" sz="6000">
                <a:solidFill>
                  <a:schemeClr val="dk1"/>
                </a:solidFill>
                <a:latin typeface="Trebuchet MS"/>
                <a:ea typeface="Trebuchet MS"/>
                <a:cs typeface="Trebuchet MS"/>
                <a:sym typeface="Trebuchet MS"/>
              </a:rPr>
              <a:t>Σας ευχαριστούμε</a:t>
            </a:r>
            <a:r>
              <a:rPr b="0" i="0" lang="en-GB" sz="6000" u="none" cap="none" strike="noStrike">
                <a:solidFill>
                  <a:schemeClr val="dk1"/>
                </a:solidFill>
                <a:latin typeface="Trebuchet MS"/>
                <a:ea typeface="Trebuchet MS"/>
                <a:cs typeface="Trebuchet MS"/>
                <a:sym typeface="Trebuchet MS"/>
              </a:rPr>
              <a:t>!</a:t>
            </a:r>
            <a:endParaRPr b="0" i="0" sz="6000" u="none" cap="none" strike="noStrike">
              <a:solidFill>
                <a:schemeClr val="dk1"/>
              </a:solidFill>
              <a:latin typeface="Trebuchet MS"/>
              <a:ea typeface="Trebuchet MS"/>
              <a:cs typeface="Trebuchet MS"/>
              <a:sym typeface="Trebuchet MS"/>
            </a:endParaRPr>
          </a:p>
        </p:txBody>
      </p:sp>
      <p:sp>
        <p:nvSpPr>
          <p:cNvPr id="254" name="Google Shape;254;p17"/>
          <p:cNvSpPr txBox="1"/>
          <p:nvPr/>
        </p:nvSpPr>
        <p:spPr>
          <a:xfrm>
            <a:off x="2661070" y="3344173"/>
            <a:ext cx="5546350" cy="1818077"/>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chemeClr val="accent1"/>
              </a:buClr>
              <a:buSzPts val="1280"/>
              <a:buFont typeface="Noto Sans Symbols"/>
              <a:buNone/>
            </a:pPr>
            <a:r>
              <a:rPr b="0" i="0" lang="en-GB" sz="1600" u="none" cap="none" strike="noStrike">
                <a:solidFill>
                  <a:srgbClr val="7F7F7F"/>
                </a:solidFill>
                <a:latin typeface="Trebuchet MS"/>
                <a:ea typeface="Trebuchet MS"/>
                <a:cs typeface="Trebuchet MS"/>
                <a:sym typeface="Trebuchet MS"/>
              </a:rPr>
              <a:t>Επικοινωνήστε μαζί μας: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chemeClr val="accent1"/>
              </a:buClr>
              <a:buSzPts val="1280"/>
              <a:buFont typeface="Noto Sans Symbols"/>
              <a:buNone/>
            </a:pPr>
            <a:r>
              <a:rPr b="0" i="0" lang="en-GB" sz="1600" u="none" cap="none" strike="noStrike">
                <a:solidFill>
                  <a:srgbClr val="404040"/>
                </a:solidFill>
                <a:latin typeface="Times New Roman"/>
                <a:ea typeface="Times New Roman"/>
                <a:cs typeface="Times New Roman"/>
                <a:sym typeface="Times New Roman"/>
              </a:rPr>
              <a:t>ΜΚΟ "Ουκρανικό Κέντρο του Μέλλοντος</a:t>
            </a:r>
            <a:r>
              <a:rPr b="0" i="0" lang="en-GB" sz="1400" u="none" cap="none" strike="noStrike">
                <a:solidFill>
                  <a:srgbClr val="7F7F7F"/>
                </a:solidFill>
                <a:latin typeface="Trebuchet MS"/>
                <a:ea typeface="Trebuchet MS"/>
                <a:cs typeface="Trebuchet MS"/>
                <a:sym typeface="Trebuchet M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chemeClr val="accent1"/>
              </a:buClr>
              <a:buSzPts val="1280"/>
              <a:buFont typeface="Noto Sans Symbols"/>
              <a:buNone/>
            </a:pPr>
            <a:r>
              <a:rPr b="0" i="0" lang="en-GB" sz="1600" u="none" cap="none" strike="noStrike">
                <a:solidFill>
                  <a:srgbClr val="7F7F7F"/>
                </a:solidFill>
                <a:latin typeface="Trebuchet MS"/>
                <a:ea typeface="Trebuchet MS"/>
                <a:cs typeface="Trebuchet MS"/>
                <a:sym typeface="Trebuchet MS"/>
              </a:rPr>
              <a:t>Επικοινωνία: Ζούμπετς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chemeClr val="accent1"/>
              </a:buClr>
              <a:buSzPts val="1280"/>
              <a:buFont typeface="Noto Sans Symbols"/>
              <a:buNone/>
            </a:pPr>
            <a:r>
              <a:rPr b="0" i="0" lang="en-GB" sz="1600" u="none" cap="none" strike="noStrike">
                <a:solidFill>
                  <a:srgbClr val="7F7F7F"/>
                </a:solidFill>
                <a:latin typeface="Trebuchet MS"/>
                <a:ea typeface="Trebuchet MS"/>
                <a:cs typeface="Trebuchet MS"/>
                <a:sym typeface="Trebuchet MS"/>
              </a:rPr>
              <a:t>Ηλεκτρονικό ταχυδρομείο: irina.zubets@gmail.com</a:t>
            </a:r>
            <a:endParaRPr b="0" i="0" sz="1600" u="none" cap="none" strike="noStrike">
              <a:solidFill>
                <a:srgbClr val="7F7F7F"/>
              </a:solidFill>
              <a:latin typeface="Trebuchet MS"/>
              <a:ea typeface="Trebuchet MS"/>
              <a:cs typeface="Trebuchet MS"/>
              <a:sym typeface="Trebuchet MS"/>
            </a:endParaRPr>
          </a:p>
          <a:p>
            <a:pPr indent="0" lvl="0" marL="0" marR="0" rtl="0" algn="l">
              <a:lnSpc>
                <a:spcPct val="100000"/>
              </a:lnSpc>
              <a:spcBef>
                <a:spcPts val="1000"/>
              </a:spcBef>
              <a:spcAft>
                <a:spcPts val="0"/>
              </a:spcAft>
              <a:buClr>
                <a:schemeClr val="accent1"/>
              </a:buClr>
              <a:buSzPts val="1280"/>
              <a:buFont typeface="Noto Sans Symbols"/>
              <a:buNone/>
            </a:pPr>
            <a:r>
              <a:t/>
            </a:r>
            <a:endParaRPr b="0" i="0" sz="1600" u="none" cap="none" strike="noStrike">
              <a:solidFill>
                <a:srgbClr val="7F7F7F"/>
              </a:solidFill>
              <a:latin typeface="Trebuchet MS"/>
              <a:ea typeface="Trebuchet MS"/>
              <a:cs typeface="Trebuchet MS"/>
              <a:sym typeface="Trebuchet MS"/>
            </a:endParaRPr>
          </a:p>
        </p:txBody>
      </p:sp>
      <p:sp>
        <p:nvSpPr>
          <p:cNvPr id="255" name="Google Shape;255;p17"/>
          <p:cNvSpPr txBox="1"/>
          <p:nvPr/>
        </p:nvSpPr>
        <p:spPr>
          <a:xfrm>
            <a:off x="2378366" y="5748066"/>
            <a:ext cx="6581076"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800"/>
              <a:buFont typeface="Arial"/>
              <a:buNone/>
            </a:pPr>
            <a:r>
              <a:rPr b="0" i="0" lang="en-GB" sz="800" u="none" cap="none" strike="noStrike">
                <a:solidFill>
                  <a:srgbClr val="595959"/>
                </a:solidFill>
                <a:latin typeface="Trebuchet MS"/>
                <a:ea typeface="Trebuchet MS"/>
                <a:cs typeface="Trebuchet MS"/>
                <a:sym typeface="Trebuchet MS"/>
              </a:rPr>
              <a:t>Το έργο αυτό χρηματοδοτήθηκε με την υποστήριξη της Ευρωπαϊκής Επιτροπής.</a:t>
            </a:r>
            <a:br>
              <a:rPr b="0" i="0" lang="en-GB" sz="800" u="none" cap="none" strike="noStrike">
                <a:solidFill>
                  <a:srgbClr val="595959"/>
                </a:solidFill>
                <a:latin typeface="Trebuchet MS"/>
                <a:ea typeface="Trebuchet MS"/>
                <a:cs typeface="Trebuchet MS"/>
                <a:sym typeface="Trebuchet MS"/>
              </a:rPr>
            </a:br>
            <a:r>
              <a:rPr b="1" i="0" lang="en-GB" sz="800" u="none" cap="none" strike="noStrike">
                <a:solidFill>
                  <a:schemeClr val="dk1"/>
                </a:solidFill>
                <a:latin typeface="Trebuchet MS"/>
                <a:ea typeface="Trebuchet MS"/>
                <a:cs typeface="Trebuchet MS"/>
                <a:sym typeface="Trebuchet MS"/>
              </a:rPr>
              <a:t>Έργο N</a:t>
            </a:r>
            <a:r>
              <a:rPr b="1" baseline="30000" i="0" lang="en-GB" sz="800" u="none" cap="none" strike="noStrike">
                <a:solidFill>
                  <a:schemeClr val="dk1"/>
                </a:solidFill>
                <a:latin typeface="Trebuchet MS"/>
                <a:ea typeface="Trebuchet MS"/>
                <a:cs typeface="Trebuchet MS"/>
                <a:sym typeface="Trebuchet MS"/>
              </a:rPr>
              <a:t>o</a:t>
            </a:r>
            <a:r>
              <a:rPr b="1" i="0" lang="en-GB" sz="800" u="none" cap="none" strike="noStrike">
                <a:solidFill>
                  <a:schemeClr val="dk1"/>
                </a:solidFill>
                <a:latin typeface="Trebuchet MS"/>
                <a:ea typeface="Trebuchet MS"/>
                <a:cs typeface="Trebuchet MS"/>
                <a:sym typeface="Trebuchet MS"/>
              </a:rPr>
              <a:t> : 2021-1-PL01-KA220-YOU-000028673</a:t>
            </a:r>
            <a:br>
              <a:rPr b="0" i="0" lang="en-GB" sz="800" u="none" cap="none" strike="noStrike">
                <a:solidFill>
                  <a:schemeClr val="dk1"/>
                </a:solidFill>
                <a:latin typeface="Trebuchet MS"/>
                <a:ea typeface="Trebuchet MS"/>
                <a:cs typeface="Trebuchet MS"/>
                <a:sym typeface="Trebuchet MS"/>
              </a:rPr>
            </a:br>
            <a:r>
              <a:rPr b="1" i="0" lang="en-GB" sz="800" u="none" cap="none" strike="noStrike">
                <a:solidFill>
                  <a:srgbClr val="595959"/>
                </a:solidFill>
                <a:latin typeface="Trebuchet MS"/>
                <a:ea typeface="Trebuchet MS"/>
                <a:cs typeface="Trebuchet MS"/>
                <a:sym typeface="Trebuchet MS"/>
              </a:rPr>
              <a:t>Η παρούσα ανακοίνωση αντανακλά μόνο τις απόψεις του συντάκτη και η Επιτροπή δεν φέρει ευθύνη για οποιαδήποτε χρήση των πληροφοριών που περιέχονται σε αυτήν.</a:t>
            </a:r>
            <a:endParaRPr b="0" i="0" sz="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
          <p:cNvSpPr txBox="1"/>
          <p:nvPr>
            <p:ph type="title"/>
          </p:nvPr>
        </p:nvSpPr>
        <p:spPr>
          <a:xfrm>
            <a:off x="677334" y="609600"/>
            <a:ext cx="8596668" cy="74102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Περιγραφή θέματος</a:t>
            </a:r>
            <a:endParaRPr/>
          </a:p>
        </p:txBody>
      </p:sp>
      <p:sp>
        <p:nvSpPr>
          <p:cNvPr id="158" name="Google Shape;158;p2"/>
          <p:cNvSpPr txBox="1"/>
          <p:nvPr/>
        </p:nvSpPr>
        <p:spPr>
          <a:xfrm>
            <a:off x="677334" y="1840522"/>
            <a:ext cx="9006000" cy="5342700"/>
          </a:xfrm>
          <a:prstGeom prst="rect">
            <a:avLst/>
          </a:prstGeom>
          <a:noFill/>
          <a:ln>
            <a:noFill/>
          </a:ln>
        </p:spPr>
        <p:txBody>
          <a:bodyPr anchorCtr="0" anchor="t" bIns="45700" lIns="91425" spcFirstLastPara="1" rIns="91425" wrap="square" tIns="45700">
            <a:spAutoFit/>
          </a:bodyPr>
          <a:lstStyle/>
          <a:p>
            <a:pPr indent="0" lvl="0" marL="0" marR="0" rtl="0" algn="just">
              <a:lnSpc>
                <a:spcPct val="115000"/>
              </a:lnSpc>
              <a:spcBef>
                <a:spcPts val="0"/>
              </a:spcBef>
              <a:spcAft>
                <a:spcPts val="0"/>
              </a:spcAft>
              <a:buClr>
                <a:srgbClr val="000000"/>
              </a:buClr>
              <a:buSzPts val="1800"/>
              <a:buFont typeface="Arial"/>
              <a:buNone/>
            </a:pPr>
            <a:r>
              <a:rPr b="0" i="0" lang="en-GB" sz="1800" u="none" cap="none" strike="noStrike">
                <a:solidFill>
                  <a:srgbClr val="000000"/>
                </a:solidFill>
                <a:latin typeface="Calibri"/>
                <a:ea typeface="Calibri"/>
                <a:cs typeface="Calibri"/>
                <a:sym typeface="Calibri"/>
              </a:rPr>
              <a:t>Στο δύσκολο οικονομικό κλίμα, οι νέοι πρέπει να αναπτύξουν τις δεξιότητες και την κατανόηση για να επιδιώξουν και να αναπτύξουν καινοτόμες λύσεις τόσο για τη δική τους ζωή όσο και για τους οργανισμούς στους οποίους εντάσσονται και τους οποίους δημιουργούν, καθώς η κοινότητα αναζητά νέες ευκαιρίες για να ανταποκριθεί στο μέλλον. </a:t>
            </a:r>
            <a:endParaRPr b="0" i="0" sz="1400" u="none" cap="none" strike="noStrike">
              <a:solidFill>
                <a:srgbClr val="000000"/>
              </a:solidFill>
              <a:latin typeface="Arial"/>
              <a:ea typeface="Arial"/>
              <a:cs typeface="Arial"/>
              <a:sym typeface="Arial"/>
            </a:endParaRPr>
          </a:p>
          <a:p>
            <a:pPr indent="0" lvl="0" marL="0" marR="0" rtl="0" algn="just">
              <a:lnSpc>
                <a:spcPct val="115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a:p>
            <a:pPr indent="0" lvl="0" marL="0" marR="0" rtl="0" algn="just">
              <a:lnSpc>
                <a:spcPct val="115000"/>
              </a:lnSpc>
              <a:spcBef>
                <a:spcPts val="0"/>
              </a:spcBef>
              <a:spcAft>
                <a:spcPts val="0"/>
              </a:spcAft>
              <a:buClr>
                <a:srgbClr val="000000"/>
              </a:buClr>
              <a:buSzPts val="1800"/>
              <a:buFont typeface="Arial"/>
              <a:buNone/>
            </a:pPr>
            <a:r>
              <a:rPr b="0" i="0" lang="en-GB" sz="1800" u="none" cap="none" strike="noStrike">
                <a:solidFill>
                  <a:srgbClr val="000000"/>
                </a:solidFill>
                <a:latin typeface="Calibri"/>
                <a:ea typeface="Calibri"/>
                <a:cs typeface="Calibri"/>
                <a:sym typeface="Calibri"/>
              </a:rPr>
              <a:t>Πολλές από τις αυριανές θέσεις εργασίας δεν έχουν ακόμη δημιουργηθεί και υπάρχει συνεχής αναντιστοιχία δεξιοτήτων μεταξύ προσφοράς και ζήτησης εργασίας. Εκτός από την κατάρτιση των νέων για συγκεκριμένα επαγγέλματα, τα εκπαιδευτικά συστήματα πρέπει να παρέχουν διεπιστημονικές γνώσεις για την προώθηση της δημιουργικής σκέψης. Επιπλέον, η ιδέα της ενεργού, συμμετοχικής ιδιότητας του πολίτη επεκτείνεται πλέον και στα παιδιά και τους νέους. </a:t>
            </a:r>
            <a:endParaRPr b="0" i="0" sz="1400" u="none" cap="none" strike="noStrike">
              <a:solidFill>
                <a:srgbClr val="000000"/>
              </a:solidFill>
              <a:latin typeface="Arial"/>
              <a:ea typeface="Arial"/>
              <a:cs typeface="Arial"/>
              <a:sym typeface="Arial"/>
            </a:endParaRPr>
          </a:p>
          <a:p>
            <a:pPr indent="0" lvl="0" marL="0" marR="0" rtl="0" algn="just">
              <a:lnSpc>
                <a:spcPct val="115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rgbClr val="000000"/>
              </a:buClr>
              <a:buSzPts val="1800"/>
              <a:buFont typeface="Arial"/>
              <a:buNone/>
            </a:pPr>
            <a:r>
              <a:rPr b="0" i="0" lang="en-GB" sz="1800" u="none" cap="none" strike="noStrike">
                <a:solidFill>
                  <a:srgbClr val="000000"/>
                </a:solidFill>
                <a:latin typeface="Calibri"/>
                <a:ea typeface="Calibri"/>
                <a:cs typeface="Calibri"/>
                <a:sym typeface="Calibri"/>
              </a:rPr>
              <a:t>Η εργασία για τους νέους προσπάθησε να συμβαδίσει με τις αλλαγές στην κοινωνία και, κατά συνέπεια, με τις συνθήκες, τις εμπειρίες και τις προσδοκίες των νέων. Έτσι, πρέπει να ανταποκρίνεται στην κύρια απαίτηση της ίδιας της δημιουργικότητας.</a:t>
            </a:r>
            <a:endParaRPr b="0" i="0" sz="18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3"/>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Ανάλυση εκπαιδευτικών πειραμάτων</a:t>
            </a:r>
            <a:endParaRPr/>
          </a:p>
        </p:txBody>
      </p:sp>
      <p:sp>
        <p:nvSpPr>
          <p:cNvPr id="164" name="Google Shape;164;p3"/>
          <p:cNvSpPr txBox="1"/>
          <p:nvPr>
            <p:ph idx="1" type="body"/>
          </p:nvPr>
        </p:nvSpPr>
        <p:spPr>
          <a:xfrm>
            <a:off x="443397" y="1362808"/>
            <a:ext cx="9064542" cy="5429034"/>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Ένας τρόπος προσέγγισης των θεμελιωδών ερωτημάτων σχετικά με τη μάθηση, τη διδασκαλία και την εκπαίδευση είναι από τη σκοπιά της θεωρίας των σύνθετων δυναμικών συστημάτων. Τις τελευταίες δύο δεκαετίες, η θεωρία αυτή προωθείται όλο και περισσότερο στον τομέα της εκπαίδευσης ως προσέγγιση για την καλύτερη κατανόηση των διαδικασιών μάθησης και διδασκαλίας (Jörg, Davis, &amp; Nickmans, 2007- Koopmans &amp; Stamovlasis, 2016- Steenbeek &amp; van Geert, 2013- van Geert &amp; Steenbeek, 2005).</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Η βασική διαφορά μεταξύ της προσέγγισης των σύνθετων δυναμικών συστημάτων και της διασυστημικής προσέγγισης είναι ότι το αντικείμενο μάθησης και το περιβάλλον του αντικειμένου διαμορφώνουν το ένα το άλλο.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Μια διασυστημική προσέγγιση, συμπεριλαμβανομένης μιας προσέγγισης των πολύπλοκων δυναμικών συστημάτων, συγκεκριμενοποιεί αυτή τη γενική αρχή, συνδυάζοντάς την με άλλα χαρακτηριστικά των πολύπλοκων δυναμικών συστημάτων που εφαρμόζονται στη φύση των διαδικασιών μάθησης που προκύπτουν μέσω κοινωνικά ενσωματωμένων αλληλεπιδράσεων.</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Στο βιβλίο του "Mechanisms of Emergence", ο R. Keith Sawyer, 2004, συνέδεσε άμεσα την αναπτυξιακή ψυχολογία και τη δημιουργικότητα μέσω της έννοιας της ανάδυσης. Ο αναδυτικισμός έχει τις ρίζες του στη φιλοσοφία και τις φυσικές επιστήμες.</a:t>
            </a:r>
            <a:endParaRPr sz="1800">
              <a:latin typeface="Times New Roman"/>
              <a:ea typeface="Times New Roman"/>
              <a:cs typeface="Times New Roman"/>
              <a:sym typeface="Times New Roman"/>
            </a:endParaRPr>
          </a:p>
          <a:p>
            <a:pPr indent="-342900" lvl="0" marL="342900" rtl="0" algn="just">
              <a:lnSpc>
                <a:spcPct val="100000"/>
              </a:lnSpc>
              <a:spcBef>
                <a:spcPts val="1000"/>
              </a:spcBef>
              <a:spcAft>
                <a:spcPts val="0"/>
              </a:spcAft>
              <a:buSzPts val="1440"/>
              <a:buChar char="►"/>
            </a:pPr>
            <a:r>
              <a:rPr i="1" lang="en-GB" sz="1800">
                <a:latin typeface="Calibri"/>
                <a:ea typeface="Calibri"/>
                <a:cs typeface="Calibri"/>
                <a:sym typeface="Calibri"/>
              </a:rPr>
              <a:t>                  ΦΙΛΟΣΟΦΙΑ - Μεταφυσική: h</a:t>
            </a:r>
            <a:r>
              <a:rPr i="1" lang="en-GB" sz="1800" u="sng">
                <a:solidFill>
                  <a:srgbClr val="0000FF"/>
                </a:solidFill>
                <a:latin typeface="Calibri"/>
                <a:ea typeface="Calibri"/>
                <a:cs typeface="Calibri"/>
                <a:sym typeface="Calibri"/>
                <a:hlinkClick r:id="rId3">
                  <a:extLst>
                    <a:ext uri="{A12FA001-AC4F-418D-AE19-62706E023703}">
                      <ahyp:hlinkClr val="tx"/>
                    </a:ext>
                  </a:extLst>
                </a:hlinkClick>
              </a:rPr>
              <a:t>ttps://youtu.be/X_IuG3kJY_g</a:t>
            </a:r>
            <a:endParaRPr sz="1800">
              <a:latin typeface="Times New Roman"/>
              <a:ea typeface="Times New Roman"/>
              <a:cs typeface="Times New Roman"/>
              <a:sym typeface="Times New Roman"/>
            </a:endParaRPr>
          </a:p>
          <a:p>
            <a:pPr indent="-251459" lvl="0" marL="342900" rtl="0" algn="just">
              <a:lnSpc>
                <a:spcPct val="100000"/>
              </a:lnSpc>
              <a:spcBef>
                <a:spcPts val="1000"/>
              </a:spcBef>
              <a:spcAft>
                <a:spcPts val="0"/>
              </a:spcAft>
              <a:buSzPts val="1440"/>
              <a:buNone/>
            </a:pPr>
            <a:r>
              <a:t/>
            </a:r>
            <a:endParaRPr sz="1800">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p>
        </p:txBody>
      </p:sp>
      <p:sp>
        <p:nvSpPr>
          <p:cNvPr id="165" name="Google Shape;165;p3"/>
          <p:cNvSpPr/>
          <p:nvPr/>
        </p:nvSpPr>
        <p:spPr>
          <a:xfrm>
            <a:off x="-222779" y="-217488"/>
            <a:ext cx="12192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pic>
        <p:nvPicPr>
          <p:cNvPr id="166" name="Google Shape;166;p3">
            <a:hlinkClick r:id="rId4"/>
          </p:cNvPr>
          <p:cNvPicPr preferRelativeResize="0"/>
          <p:nvPr/>
        </p:nvPicPr>
        <p:blipFill rotWithShape="1">
          <a:blip r:embed="rId5">
            <a:alphaModFix/>
          </a:blip>
          <a:srcRect b="0" l="0" r="0" t="0"/>
          <a:stretch/>
        </p:blipFill>
        <p:spPr>
          <a:xfrm>
            <a:off x="677334" y="5529323"/>
            <a:ext cx="900113" cy="36671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4"/>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Ανάλυση εκπαιδευτικών πειραμάτων</a:t>
            </a:r>
            <a:endParaRPr/>
          </a:p>
        </p:txBody>
      </p:sp>
      <p:pic>
        <p:nvPicPr>
          <p:cNvPr id="172" name="Google Shape;172;p4"/>
          <p:cNvPicPr preferRelativeResize="0"/>
          <p:nvPr>
            <p:ph idx="1" type="body"/>
          </p:nvPr>
        </p:nvPicPr>
        <p:blipFill rotWithShape="1">
          <a:blip r:embed="rId3">
            <a:alphaModFix/>
          </a:blip>
          <a:srcRect b="0" l="0" r="0" t="0"/>
          <a:stretch/>
        </p:blipFill>
        <p:spPr>
          <a:xfrm>
            <a:off x="1242646" y="1474045"/>
            <a:ext cx="9059309" cy="396546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5"/>
          <p:cNvSpPr txBox="1"/>
          <p:nvPr>
            <p:ph type="title"/>
          </p:nvPr>
        </p:nvSpPr>
        <p:spPr>
          <a:xfrm>
            <a:off x="789877" y="480645"/>
            <a:ext cx="9259814" cy="103163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sp>
        <p:nvSpPr>
          <p:cNvPr id="178" name="Google Shape;178;p5"/>
          <p:cNvSpPr txBox="1"/>
          <p:nvPr>
            <p:ph idx="1" type="body"/>
          </p:nvPr>
        </p:nvSpPr>
        <p:spPr>
          <a:xfrm>
            <a:off x="789877" y="1362808"/>
            <a:ext cx="9259814" cy="5014547"/>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Για να δημιουργήσετε μια ολιστική στρατηγική, προτείνουμε να συνδυάσετε τις μεθόδους έτσι ώστε να επηρεάσουν θετικά τα κίνητρα και την ανάπτυξη της ομάδας</a:t>
            </a:r>
            <a:r>
              <a:rPr lang="en-GB" sz="1200"/>
              <a:t>. </a:t>
            </a:r>
            <a:endParaRPr/>
          </a:p>
          <a:p>
            <a:pPr indent="0" lvl="0" marL="0" rtl="0" algn="just">
              <a:lnSpc>
                <a:spcPct val="100000"/>
              </a:lnSpc>
              <a:spcBef>
                <a:spcPts val="1000"/>
              </a:spcBef>
              <a:spcAft>
                <a:spcPts val="0"/>
              </a:spcAft>
              <a:buSzPts val="1440"/>
              <a:buNone/>
            </a:pPr>
            <a:r>
              <a:rPr b="1" lang="en-GB" sz="1800">
                <a:solidFill>
                  <a:srgbClr val="000000"/>
                </a:solidFill>
                <a:latin typeface="Calibri"/>
                <a:ea typeface="Calibri"/>
                <a:cs typeface="Calibri"/>
                <a:sym typeface="Calibri"/>
              </a:rPr>
              <a:t>Τα διανύσματα της πραγματικότητας της ζωής</a:t>
            </a:r>
            <a:r>
              <a:rPr b="1" lang="en-GB" sz="1200"/>
              <a:t>: </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στο κατακόρυφο επίπεδο, υπάρχει μια κίνηση από το μεγαλύτερο στο μικρότερο ή το αντίστροφο, από το γενικό στο ακριβές, από το παγκόσμιο στις ακριβείς αισθήσεις, όταν το ανώτερο επίπεδο πρέπει να στηριχθεί στο κατώτερο, το μεγαλύτερο μέρος φιλοξενεί το μικρότερο για περαιτέρω κίνηση. Η μέθοδος δημιουργικότητας "4 C" ("The Four C") των James K. Kaufman και Ronald Baghetto.</a:t>
            </a:r>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Mini-c ("μετασχηματιστική μάθηση" </a:t>
            </a:r>
            <a:r>
              <a:rPr lang="en-GB">
                <a:solidFill>
                  <a:srgbClr val="000000"/>
                </a:solidFill>
                <a:latin typeface="Calibri"/>
                <a:ea typeface="Calibri"/>
                <a:cs typeface="Calibri"/>
                <a:sym typeface="Calibri"/>
              </a:rPr>
              <a:t>- </a:t>
            </a:r>
            <a:r>
              <a:rPr lang="en-GB" sz="1800">
                <a:solidFill>
                  <a:srgbClr val="000000"/>
                </a:solidFill>
                <a:latin typeface="Calibri"/>
                <a:ea typeface="Calibri"/>
                <a:cs typeface="Calibri"/>
                <a:sym typeface="Calibri"/>
              </a:rPr>
              <a:t>"προσωπικά ουσιαστική ερμηνεία εμπειριών, δράσεων και ιδεών"), little-c (καθημερινή επίλυση προβλημάτων και δημιουργική έκφραση), Pro-C (επιδεικνύεται από ανθρώπους που είναι επαγγελματικά ή επαγγελματικά δημιουργικοί, αλλά όχι απαραίτητα εξαιρετικοί) και Big-C (η δημιουργικότητα θεωρείται θεμελιωδώς, ιστορικά σημαντική στον τομέα). Αυτό το μοντέλο έχει σχεδιαστεί για να βοηθήσει στην προσαρμογή μοντέλων και θεωριών δημιουργικότητας που χαρακτηρίζονται ως σημαντική μεταμόρφωση ως υψηλότερη εκτίμηση της δημιουργικότητας.</a:t>
            </a:r>
            <a:endParaRPr sz="1800">
              <a:solidFill>
                <a:srgbClr val="000000"/>
              </a:solidFill>
              <a:latin typeface="Times New Roman"/>
              <a:ea typeface="Times New Roman"/>
              <a:cs typeface="Times New Roman"/>
              <a:sym typeface="Times New Roman"/>
            </a:endParaRPr>
          </a:p>
          <a:p>
            <a:pPr indent="-251459" lvl="0" marL="342900" rtl="0" algn="just">
              <a:lnSpc>
                <a:spcPct val="100000"/>
              </a:lnSpc>
              <a:spcBef>
                <a:spcPts val="1000"/>
              </a:spcBef>
              <a:spcAft>
                <a:spcPts val="0"/>
              </a:spcAft>
              <a:buSzPts val="1440"/>
              <a:buNone/>
            </a:pPr>
            <a:r>
              <a:t/>
            </a:r>
            <a:endParaRPr sz="1800">
              <a:solidFill>
                <a:srgbClr val="000000"/>
              </a:solidFill>
              <a:latin typeface="Calibri"/>
              <a:ea typeface="Calibri"/>
              <a:cs typeface="Calibri"/>
              <a:sym typeface="Calibri"/>
            </a:endParaRPr>
          </a:p>
          <a:p>
            <a:pPr indent="0" lvl="0" marL="0" rtl="0" algn="just">
              <a:lnSpc>
                <a:spcPct val="100000"/>
              </a:lnSpc>
              <a:spcBef>
                <a:spcPts val="1000"/>
              </a:spcBef>
              <a:spcAft>
                <a:spcPts val="0"/>
              </a:spcAft>
              <a:buSzPts val="1440"/>
              <a:buNone/>
            </a:pPr>
            <a:r>
              <a:t/>
            </a:r>
            <a:endParaRPr sz="1800">
              <a:solidFill>
                <a:srgbClr val="000000"/>
              </a:solidFill>
              <a:latin typeface="Calibri"/>
              <a:ea typeface="Calibri"/>
              <a:cs typeface="Calibri"/>
              <a:sym typeface="Calibri"/>
            </a:endParaRPr>
          </a:p>
          <a:p>
            <a:pPr indent="-281940" lvl="0" marL="342900" rtl="0" algn="just">
              <a:lnSpc>
                <a:spcPct val="100000"/>
              </a:lnSpc>
              <a:spcBef>
                <a:spcPts val="1000"/>
              </a:spcBef>
              <a:spcAft>
                <a:spcPts val="0"/>
              </a:spcAft>
              <a:buSzPts val="960"/>
              <a:buNone/>
            </a:pPr>
            <a:r>
              <a:t/>
            </a:r>
            <a:endParaRPr sz="1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6"/>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accent1"/>
              </a:buClr>
              <a:buSzPts val="3600"/>
              <a:buFont typeface="Trebuchet MS"/>
              <a:buNone/>
            </a:pPr>
            <a:r>
              <a:rPr lang="en-GB"/>
              <a:t>Οικοδόμηση μιας στρατηγικής</a:t>
            </a:r>
            <a:br>
              <a:rPr b="1" lang="en-GB">
                <a:solidFill>
                  <a:srgbClr val="4F81BD"/>
                </a:solidFill>
                <a:latin typeface="Cambria"/>
                <a:ea typeface="Cambria"/>
                <a:cs typeface="Cambria"/>
                <a:sym typeface="Cambria"/>
              </a:rPr>
            </a:br>
            <a:endParaRPr b="1">
              <a:solidFill>
                <a:srgbClr val="4F81BD"/>
              </a:solidFill>
              <a:latin typeface="Cambria"/>
              <a:ea typeface="Cambria"/>
              <a:cs typeface="Cambria"/>
              <a:sym typeface="Cambria"/>
            </a:endParaRPr>
          </a:p>
        </p:txBody>
      </p:sp>
      <p:sp>
        <p:nvSpPr>
          <p:cNvPr id="184" name="Google Shape;184;p6"/>
          <p:cNvSpPr txBox="1"/>
          <p:nvPr>
            <p:ph idx="1" type="body"/>
          </p:nvPr>
        </p:nvSpPr>
        <p:spPr>
          <a:xfrm>
            <a:off x="789877" y="1362808"/>
            <a:ext cx="9259814" cy="3880773"/>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SzPts val="960"/>
              <a:buNone/>
            </a:pPr>
            <a:r>
              <a:t/>
            </a:r>
            <a:endParaRPr sz="1200"/>
          </a:p>
        </p:txBody>
      </p:sp>
      <p:pic>
        <p:nvPicPr>
          <p:cNvPr id="185" name="Google Shape;185;p6"/>
          <p:cNvPicPr preferRelativeResize="0"/>
          <p:nvPr/>
        </p:nvPicPr>
        <p:blipFill rotWithShape="1">
          <a:blip r:embed="rId3">
            <a:alphaModFix/>
          </a:blip>
          <a:srcRect b="0" l="0" r="0" t="0"/>
          <a:stretch/>
        </p:blipFill>
        <p:spPr>
          <a:xfrm>
            <a:off x="2016369" y="1362808"/>
            <a:ext cx="6416570" cy="526693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7"/>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sp>
        <p:nvSpPr>
          <p:cNvPr id="191" name="Google Shape;191;p7"/>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Ένα οριζόντιο διάνυσμα</a:t>
            </a:r>
            <a:r>
              <a:rPr lang="en-GB">
                <a:solidFill>
                  <a:srgbClr val="000000"/>
                </a:solidFill>
                <a:latin typeface="Calibri"/>
                <a:ea typeface="Calibri"/>
                <a:cs typeface="Calibri"/>
                <a:sym typeface="Calibri"/>
              </a:rPr>
              <a:t>: </a:t>
            </a:r>
            <a:r>
              <a:rPr lang="en-GB" sz="1800">
                <a:solidFill>
                  <a:srgbClr val="000000"/>
                </a:solidFill>
                <a:latin typeface="Calibri"/>
                <a:ea typeface="Calibri"/>
                <a:cs typeface="Calibri"/>
                <a:sym typeface="Calibri"/>
              </a:rPr>
              <a:t>διερευνούμε τις παράλληλες διαδικασίες που υπάρχουν σε αυτή τη σειρά λύσεων με την έννοια ότι υπάρχουν η μία δίπλα στην άλλη στο ίδιο οριζόντιο επίπεδο και το καθήκον μας είναι να κοιτάξουμε γύρω μας σερφάροντας με τη βοήθεια της εστίασής μας. Επίσης, εστιάζουμε στα στάδια μιας διαδικασίας, πώς ακριβώς συμβαίνει. </a:t>
            </a:r>
            <a:endParaRPr/>
          </a:p>
          <a:p>
            <a:pPr indent="-251459" lvl="0" marL="342900" rtl="0" algn="just">
              <a:lnSpc>
                <a:spcPct val="100000"/>
              </a:lnSpc>
              <a:spcBef>
                <a:spcPts val="1000"/>
              </a:spcBef>
              <a:spcAft>
                <a:spcPts val="0"/>
              </a:spcAft>
              <a:buSzPts val="1440"/>
              <a:buNone/>
            </a:pPr>
            <a:r>
              <a:t/>
            </a:r>
            <a:endParaRPr sz="1800">
              <a:solidFill>
                <a:srgbClr val="000000"/>
              </a:solidFill>
              <a:latin typeface="Calibri"/>
              <a:ea typeface="Calibri"/>
              <a:cs typeface="Calibri"/>
              <a:sym typeface="Calibri"/>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H. Altshuler, δείχνει πώς οι καθολικές αρχές της δημιουργικότητας αποτελούν τη βάση της καινοτομίας. Το TRIZ εντοπίζει και κωδικοποιεί αυτές τις αρχές και τις χρησιμοποιεί για να κάνει τη δημιουργική διαδικασία πιο προβλέψιμη. </a:t>
            </a:r>
            <a:endParaRPr>
              <a:solidFill>
                <a:srgbClr val="000000"/>
              </a:solidFill>
              <a:latin typeface="Calibri"/>
              <a:ea typeface="Calibri"/>
              <a:cs typeface="Calibri"/>
              <a:sym typeface="Calibri"/>
            </a:endParaRPr>
          </a:p>
          <a:p>
            <a:pPr indent="-251459" lvl="0" marL="342900" rtl="0" algn="just">
              <a:lnSpc>
                <a:spcPct val="100000"/>
              </a:lnSpc>
              <a:spcBef>
                <a:spcPts val="1000"/>
              </a:spcBef>
              <a:spcAft>
                <a:spcPts val="0"/>
              </a:spcAft>
              <a:buSzPts val="1440"/>
              <a:buNone/>
            </a:pPr>
            <a:r>
              <a:t/>
            </a:r>
            <a:endParaRPr sz="1800">
              <a:solidFill>
                <a:srgbClr val="000000"/>
              </a:solidFill>
              <a:latin typeface="Calibri"/>
              <a:ea typeface="Calibri"/>
              <a:cs typeface="Calibri"/>
              <a:sym typeface="Calibri"/>
            </a:endParaRPr>
          </a:p>
          <a:p>
            <a:pPr indent="-342900" lvl="0" marL="342900" rtl="0" algn="just">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Η χρήση του TRIZ συνίσταται στη μελέτη αυτών των επαναλαμβανόμενων μοτίβων προβλήματος και λύσης, στην κατανόηση των αντιφάσεων που υπάρχουν στην κατάσταση και στην ανάπτυξη νέων μεθόδων χρήσης επιστημονικών αποτελεσμάτων. </a:t>
            </a:r>
            <a:endParaRPr sz="1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8"/>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pic>
        <p:nvPicPr>
          <p:cNvPr descr="Diagram&#10;&#10;Description automatically generated" id="197" name="Google Shape;197;p8"/>
          <p:cNvPicPr preferRelativeResize="0"/>
          <p:nvPr>
            <p:ph idx="1" type="body"/>
          </p:nvPr>
        </p:nvPicPr>
        <p:blipFill rotWithShape="1">
          <a:blip r:embed="rId3">
            <a:alphaModFix/>
          </a:blip>
          <a:srcRect b="0" l="0" r="0" t="0"/>
          <a:stretch/>
        </p:blipFill>
        <p:spPr>
          <a:xfrm>
            <a:off x="1948528" y="1362075"/>
            <a:ext cx="6729669" cy="48863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9"/>
          <p:cNvSpPr txBox="1"/>
          <p:nvPr>
            <p:ph type="title"/>
          </p:nvPr>
        </p:nvSpPr>
        <p:spPr>
          <a:xfrm>
            <a:off x="677334" y="609600"/>
            <a:ext cx="8596668" cy="75320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accent1"/>
              </a:buClr>
              <a:buSzPts val="3600"/>
              <a:buFont typeface="Trebuchet MS"/>
              <a:buNone/>
            </a:pPr>
            <a:r>
              <a:rPr lang="en-GB"/>
              <a:t>Οικοδόμηση μιας στρατηγικής</a:t>
            </a:r>
            <a:endParaRPr/>
          </a:p>
        </p:txBody>
      </p:sp>
      <p:sp>
        <p:nvSpPr>
          <p:cNvPr id="203" name="Google Shape;203;p9"/>
          <p:cNvSpPr txBox="1"/>
          <p:nvPr>
            <p:ph idx="1" type="body"/>
          </p:nvPr>
        </p:nvSpPr>
        <p:spPr>
          <a:xfrm>
            <a:off x="789877" y="1362808"/>
            <a:ext cx="9045785" cy="4885592"/>
          </a:xfrm>
          <a:prstGeom prst="rect">
            <a:avLst/>
          </a:prstGeom>
          <a:noFill/>
          <a:ln>
            <a:noFill/>
          </a:ln>
        </p:spPr>
        <p:txBody>
          <a:bodyPr anchorCtr="0" anchor="t" bIns="45700" lIns="91425" spcFirstLastPara="1" rIns="91425" wrap="square" tIns="45700">
            <a:noAutofit/>
          </a:bodyPr>
          <a:lstStyle/>
          <a:p>
            <a:pPr indent="-342900" lvl="0" marL="342900" rtl="0" algn="just">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Στο διαδικαστικό διάνυσμα, το κύριο διάνυσμα της εύρεσης λύσης εμφανίζεται στην ίδια τη διαδικασία, όπως η μέθοδος της τοποθέτησης μιας ιστορίας από κομμάτια στον πίνακα, η δημιουργία αυτοσχεδιαστικών ιστοριών και ο αυτοσχεδιασμός ρόλων. Κατά τη διαδικασία δημιουργίας της ιστορίας, εκδηλώνεται, αναδύεται το μη τυπικό, το παράδοξο, κάτι που είναι δύσκολο να παρατηρηθεί στη συνήθη ροή, στον τρόπο ζωής.</a:t>
            </a:r>
            <a:endParaRPr sz="1800">
              <a:solidFill>
                <a:srgbClr val="000000"/>
              </a:solidFill>
              <a:latin typeface="Times New Roman"/>
              <a:ea typeface="Times New Roman"/>
              <a:cs typeface="Times New Roman"/>
              <a:sym typeface="Times New Roman"/>
            </a:endParaRPr>
          </a:p>
          <a:p>
            <a:pPr indent="-281940" lvl="0" marL="342900" rtl="0" algn="just">
              <a:lnSpc>
                <a:spcPct val="100000"/>
              </a:lnSpc>
              <a:spcBef>
                <a:spcPts val="1000"/>
              </a:spcBef>
              <a:spcAft>
                <a:spcPts val="0"/>
              </a:spcAft>
              <a:buSzPts val="960"/>
              <a:buNone/>
            </a:pPr>
            <a:r>
              <a:t/>
            </a:r>
            <a:endParaRPr sz="1200"/>
          </a:p>
        </p:txBody>
      </p:sp>
      <p:pic>
        <p:nvPicPr>
          <p:cNvPr id="204" name="Google Shape;204;p9"/>
          <p:cNvPicPr preferRelativeResize="0"/>
          <p:nvPr/>
        </p:nvPicPr>
        <p:blipFill rotWithShape="1">
          <a:blip r:embed="rId3">
            <a:alphaModFix/>
          </a:blip>
          <a:srcRect b="0" l="0" r="0" t="0"/>
          <a:stretch/>
        </p:blipFill>
        <p:spPr>
          <a:xfrm>
            <a:off x="2023957" y="2842357"/>
            <a:ext cx="7015330" cy="325364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2021-10-19T10:03:56.0000000Z</dcterms:created>
  <dc:creator>Andrianna Emphasyscentre</dc:creator>
</cp:coreProperties>
</file>