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jISEPVoagcRCWx8c71KLN/x0tt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7668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8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2f1ba8c48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22f1ba8c48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2f1ba8c488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22f1ba8c488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2f1ba8c488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g22f1ba8c48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2f1ba8c488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2f1ba8c488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2f1ba8c48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g22f1ba8c48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Google Shape;24;p6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 extrusionOk="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</p:sp>
        <p:cxnSp>
          <p:nvCxnSpPr>
            <p:cNvPr id="25" name="Google Shape;25;p6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" name="Google Shape;26;p6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7" name="Google Shape;27;p6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28" name="Google Shape;28;p6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9" name="Google Shape;29;p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6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31" name="Google Shape;31;p6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32" name="Google Shape;32;p6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33" name="Google Shape;33;p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6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6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16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18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18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True or False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3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4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4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5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5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5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10" name="Google Shape;10;p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5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5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13" name="Google Shape;13;p5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</p:sp>
        <p:sp>
          <p:nvSpPr>
            <p:cNvPr id="14" name="Google Shape;14;p5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5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5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merald.com/insight/content/doi/10.1108/RAMJ-09-2020-0051/full/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handpolicy.org/wp-content/uploads/2017/06/jeffs-innovation-and-youth-work.pdf" TargetMode="External"/><Relationship Id="rId5" Type="http://schemas.openxmlformats.org/officeDocument/2006/relationships/hyperlink" Target="https://ec.europa.eu/assets/eac/youth/library/publications/creativity-innovation_en.pdf" TargetMode="External"/><Relationship Id="rId4" Type="http://schemas.openxmlformats.org/officeDocument/2006/relationships/hyperlink" Target="https://files.eric.ed.gov/fulltext/EJ1057935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lo.br/j/estpsi/a/vrTxJGjGnYFLqQGcTzFgfcp/?lang=en&amp;format=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dfs.semanticscholar.org/90f9/5393d9a751f6591b52417d2c105693d56484.pdf" TargetMode="External"/><Relationship Id="rId4" Type="http://schemas.openxmlformats.org/officeDocument/2006/relationships/hyperlink" Target="https://www.researchgate.net/profile/Stamatios-Papadakis-2/publication/313848322_Creativity_and_innovation_in_European_education_Ten_years_eTwinning_Past_present_and_the_future/links/58ce1b54a6fdcc5cccbbe945/Creativity-and-innovation-in-European-education-Ten-years-eTwinning-Past-present-and-the-future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>
            <a:spLocks noGrp="1"/>
          </p:cNvSpPr>
          <p:nvPr>
            <p:ph type="subTitle" idx="1"/>
          </p:nvPr>
        </p:nvSpPr>
        <p:spPr>
          <a:xfrm>
            <a:off x="1365352" y="1088700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buSzPts val="1920"/>
            </a:pPr>
            <a:r>
              <a:rPr lang="en-US" sz="2400" b="1" dirty="0"/>
              <a:t>Creative Box: </a:t>
            </a:r>
            <a:r>
              <a:rPr lang="en-US" sz="2400" b="1" dirty="0" err="1"/>
              <a:t>Novatorisku</a:t>
            </a:r>
            <a:r>
              <a:rPr lang="en-US" sz="2400" b="1" dirty="0"/>
              <a:t> </a:t>
            </a:r>
            <a:r>
              <a:rPr lang="en-US" sz="2400" b="1" dirty="0" err="1"/>
              <a:t>pieeju</a:t>
            </a:r>
            <a:r>
              <a:rPr lang="en-US" sz="2400" b="1" dirty="0"/>
              <a:t> </a:t>
            </a:r>
            <a:r>
              <a:rPr lang="en-US" sz="2400" b="1" dirty="0" err="1"/>
              <a:t>veicināšana</a:t>
            </a:r>
            <a:r>
              <a:rPr lang="en-US" sz="2400" b="1" dirty="0"/>
              <a:t> </a:t>
            </a:r>
            <a:r>
              <a:rPr lang="en-US" sz="2400" b="1" dirty="0" err="1"/>
              <a:t>izglītības</a:t>
            </a:r>
            <a:r>
              <a:rPr lang="en-US" sz="2400" b="1" dirty="0"/>
              <a:t> </a:t>
            </a:r>
            <a:r>
              <a:rPr lang="en-US" sz="2400" b="1" dirty="0" err="1"/>
              <a:t>formātu</a:t>
            </a:r>
            <a:r>
              <a:rPr lang="en-US" sz="2400" b="1" dirty="0"/>
              <a:t> </a:t>
            </a:r>
            <a:r>
              <a:rPr lang="en-US" sz="2400" b="1" dirty="0" err="1"/>
              <a:t>veidošanai</a:t>
            </a:r>
            <a:r>
              <a:rPr lang="en-US" sz="2400" b="1" dirty="0"/>
              <a:t> </a:t>
            </a:r>
            <a:r>
              <a:rPr lang="en-US" sz="2400" b="1" dirty="0" err="1"/>
              <a:t>darbā</a:t>
            </a:r>
            <a:r>
              <a:rPr lang="en-US" sz="2400" b="1" dirty="0"/>
              <a:t> </a:t>
            </a:r>
            <a:r>
              <a:rPr lang="en-US" sz="2400" b="1" dirty="0" err="1"/>
              <a:t>ar</a:t>
            </a:r>
            <a:r>
              <a:rPr lang="en-US" sz="2400" b="1" dirty="0"/>
              <a:t> </a:t>
            </a:r>
            <a:r>
              <a:rPr lang="en-US" sz="2400" b="1" dirty="0" err="1"/>
              <a:t>jaunatni</a:t>
            </a:r>
            <a:endParaRPr sz="2400" dirty="0"/>
          </a:p>
        </p:txBody>
      </p:sp>
      <p:pic>
        <p:nvPicPr>
          <p:cNvPr id="144" name="Google Shape;14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70807" y="6145929"/>
            <a:ext cx="2026028" cy="412132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"/>
          <p:cNvSpPr txBox="1"/>
          <p:nvPr/>
        </p:nvSpPr>
        <p:spPr>
          <a:xfrm>
            <a:off x="2378366" y="4687512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lang="en-US" sz="800" b="0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8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lang="en-US" sz="800" b="1" i="0" u="none" strike="noStrike" cap="none" baseline="30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lang="en-US" sz="8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r>
              <a:rPr lang="en-US" sz="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/>
            </a:r>
            <a:br>
              <a:rPr lang="en-US" sz="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800" b="1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sz="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6" name="Google Shape;146;p1"/>
          <p:cNvSpPr txBox="1"/>
          <p:nvPr/>
        </p:nvSpPr>
        <p:spPr>
          <a:xfrm>
            <a:off x="1454509" y="2888106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buClr>
                <a:schemeClr val="accent1"/>
              </a:buClr>
              <a:buSzPts val="1440"/>
            </a:pPr>
            <a:r>
              <a:rPr lang="en-US" sz="1800" b="1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Jaunatnes</a:t>
            </a:r>
            <a:r>
              <a:rPr lang="en-US" sz="1800" b="1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1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izglītības</a:t>
            </a:r>
            <a:r>
              <a:rPr lang="en-US" sz="1800" b="1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1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inovācija</a:t>
            </a:r>
            <a:r>
              <a:rPr lang="en-US" sz="1800" b="1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1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digitālajā</a:t>
            </a:r>
            <a:r>
              <a:rPr lang="en-US" sz="1800" b="1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1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laikmetā</a:t>
            </a:r>
            <a:r>
              <a:rPr lang="en-US" sz="1800" b="1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r>
              <a:rPr lang="en-US" sz="1800" b="1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labākā</a:t>
            </a:r>
            <a:r>
              <a:rPr lang="en-US" sz="1800" b="1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1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prakse</a:t>
            </a:r>
            <a:r>
              <a:rPr lang="en-US" sz="1800" b="1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en-US" sz="1800" b="1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izglītības</a:t>
            </a:r>
            <a:r>
              <a:rPr lang="en-US" sz="1800" b="1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1800" b="1" dirty="0" err="1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produkti</a:t>
            </a:r>
            <a:endParaRPr sz="18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3562796" y="3736078"/>
            <a:ext cx="3550363" cy="453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r>
              <a:rPr lang="en-US" sz="16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Developed by:  </a:t>
            </a: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Zofia Zamenhof Foundation </a:t>
            </a:r>
            <a:endParaRPr sz="1600" b="0" i="0" u="none" strike="noStrike" cap="non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148" name="Google Shape;148;p1"/>
          <p:cNvGrpSpPr/>
          <p:nvPr/>
        </p:nvGrpSpPr>
        <p:grpSpPr>
          <a:xfrm>
            <a:off x="888274" y="5452591"/>
            <a:ext cx="6293576" cy="1181100"/>
            <a:chOff x="0" y="0"/>
            <a:chExt cx="5463540" cy="1181100"/>
          </a:xfrm>
        </p:grpSpPr>
        <p:pic>
          <p:nvPicPr>
            <p:cNvPr id="149" name="Google Shape;1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0" y="0"/>
              <a:ext cx="1181100" cy="118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1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630680" y="182880"/>
              <a:ext cx="746125" cy="944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1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2857500" y="182880"/>
              <a:ext cx="1203960" cy="9201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1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4564380" y="228600"/>
              <a:ext cx="899160" cy="89916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53" name="Google Shape;153;p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282273" y="3505550"/>
            <a:ext cx="765600" cy="91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2f1ba8c488_0_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dirty="0" err="1"/>
              <a:t>Kāds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ideāls</a:t>
            </a:r>
            <a:r>
              <a:rPr lang="en-US" dirty="0"/>
              <a:t> </a:t>
            </a:r>
            <a:r>
              <a:rPr lang="en-US" dirty="0" err="1"/>
              <a:t>izglītības</a:t>
            </a:r>
            <a:r>
              <a:rPr lang="en-US" dirty="0"/>
              <a:t> </a:t>
            </a:r>
            <a:r>
              <a:rPr lang="en-US" dirty="0" err="1"/>
              <a:t>produkts</a:t>
            </a:r>
            <a:r>
              <a:rPr lang="en-US" dirty="0"/>
              <a:t> </a:t>
            </a:r>
            <a:r>
              <a:rPr lang="en-US" dirty="0" err="1"/>
              <a:t>jauniešiem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159" name="Google Shape;159;g22f1ba8c488_0_5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/>
              <a:t>Dalībnieki</a:t>
            </a:r>
            <a:r>
              <a:rPr lang="en-US" dirty="0"/>
              <a:t> </a:t>
            </a:r>
            <a:r>
              <a:rPr lang="en-US" dirty="0" err="1"/>
              <a:t>uzzinās</a:t>
            </a:r>
            <a:r>
              <a:rPr lang="en-US" dirty="0"/>
              <a:t> </a:t>
            </a:r>
            <a:r>
              <a:rPr lang="en-US" dirty="0" err="1"/>
              <a:t>atbildes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šādiem</a:t>
            </a:r>
            <a:r>
              <a:rPr lang="en-US" dirty="0"/>
              <a:t> </a:t>
            </a:r>
            <a:r>
              <a:rPr lang="en-US" dirty="0" err="1"/>
              <a:t>jautājumiem</a:t>
            </a:r>
            <a:r>
              <a:rPr lang="en-US" dirty="0"/>
              <a:t>:</a:t>
            </a:r>
            <a:endParaRPr dirty="0"/>
          </a:p>
          <a:p>
            <a:pPr marL="457200" lvl="0" indent="-32004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/>
              <a:t>Kas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radošums</a:t>
            </a:r>
            <a:r>
              <a:rPr lang="en-US" dirty="0"/>
              <a:t>?</a:t>
            </a:r>
          </a:p>
          <a:p>
            <a:pPr marL="457200" lvl="0" indent="-32004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 err="1"/>
              <a:t>Kā</a:t>
            </a:r>
            <a:r>
              <a:rPr lang="en-US" dirty="0"/>
              <a:t> </a:t>
            </a:r>
            <a:r>
              <a:rPr lang="en-US" dirty="0" err="1"/>
              <a:t>attīstīt</a:t>
            </a:r>
            <a:r>
              <a:rPr lang="en-US" dirty="0"/>
              <a:t> </a:t>
            </a:r>
            <a:r>
              <a:rPr lang="en-US" dirty="0" err="1"/>
              <a:t>radošumu</a:t>
            </a:r>
            <a:r>
              <a:rPr lang="en-US" dirty="0"/>
              <a:t>?</a:t>
            </a:r>
          </a:p>
          <a:p>
            <a:pPr marL="457200" lvl="0" indent="-32004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 err="1"/>
              <a:t>Kādi</a:t>
            </a:r>
            <a:r>
              <a:rPr lang="en-US" dirty="0"/>
              <a:t> </a:t>
            </a:r>
            <a:r>
              <a:rPr lang="en-US" dirty="0" err="1"/>
              <a:t>rīki</a:t>
            </a:r>
            <a:r>
              <a:rPr lang="en-US" dirty="0"/>
              <a:t> var mums </a:t>
            </a:r>
            <a:r>
              <a:rPr lang="en-US" dirty="0" err="1"/>
              <a:t>palīdzēt</a:t>
            </a:r>
            <a:r>
              <a:rPr lang="en-US" dirty="0"/>
              <a:t> </a:t>
            </a:r>
            <a:r>
              <a:rPr lang="en-US" dirty="0" err="1"/>
              <a:t>attīstīt</a:t>
            </a:r>
            <a:r>
              <a:rPr lang="en-US" dirty="0"/>
              <a:t> </a:t>
            </a:r>
            <a:r>
              <a:rPr lang="en-US" dirty="0" err="1"/>
              <a:t>radošumu</a:t>
            </a:r>
            <a:r>
              <a:rPr lang="en-US" dirty="0"/>
              <a:t>?</a:t>
            </a:r>
          </a:p>
          <a:p>
            <a:pPr marL="457200" lvl="0" indent="-32004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 err="1"/>
              <a:t>Kāpēc</a:t>
            </a:r>
            <a:r>
              <a:rPr lang="en-US" dirty="0"/>
              <a:t> </a:t>
            </a:r>
            <a:r>
              <a:rPr lang="en-US" dirty="0" err="1"/>
              <a:t>radošums</a:t>
            </a:r>
            <a:r>
              <a:rPr lang="en-US" dirty="0"/>
              <a:t> </a:t>
            </a:r>
            <a:r>
              <a:rPr lang="en-US" dirty="0" err="1"/>
              <a:t>ir</a:t>
            </a:r>
            <a:r>
              <a:rPr lang="en-US" dirty="0"/>
              <a:t> </a:t>
            </a:r>
            <a:r>
              <a:rPr lang="en-US" dirty="0" err="1"/>
              <a:t>svarīgs</a:t>
            </a:r>
            <a:r>
              <a:rPr lang="en-US" dirty="0"/>
              <a:t> </a:t>
            </a:r>
            <a:r>
              <a:rPr lang="en-US" dirty="0" err="1"/>
              <a:t>izglītībā</a:t>
            </a:r>
            <a:r>
              <a:rPr lang="en-US" dirty="0"/>
              <a:t>?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dirty="0" err="1"/>
              <a:t>Radošuma</a:t>
            </a:r>
            <a:r>
              <a:rPr lang="en-US" dirty="0"/>
              <a:t> </a:t>
            </a:r>
            <a:r>
              <a:rPr lang="en-US" dirty="0" err="1"/>
              <a:t>attīstības</a:t>
            </a:r>
            <a:r>
              <a:rPr lang="en-US" dirty="0"/>
              <a:t> </a:t>
            </a:r>
            <a:r>
              <a:rPr lang="en-US" dirty="0" err="1"/>
              <a:t>metožu</a:t>
            </a:r>
            <a:r>
              <a:rPr lang="en-US" dirty="0"/>
              <a:t> </a:t>
            </a:r>
            <a:r>
              <a:rPr lang="en-US" dirty="0" err="1"/>
              <a:t>apskats</a:t>
            </a:r>
            <a:endParaRPr dirty="0"/>
          </a:p>
        </p:txBody>
      </p:sp>
      <p:sp>
        <p:nvSpPr>
          <p:cNvPr id="165" name="Google Shape;165;p2"/>
          <p:cNvSpPr txBox="1">
            <a:spLocks noGrp="1"/>
          </p:cNvSpPr>
          <p:nvPr>
            <p:ph type="body" idx="1"/>
          </p:nvPr>
        </p:nvSpPr>
        <p:spPr>
          <a:xfrm>
            <a:off x="677325" y="2160601"/>
            <a:ext cx="8596800" cy="4311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2004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pt-BR" dirty="0"/>
              <a:t>Dalībnieki apgūs 40 radošuma attīstīšanas metodes</a:t>
            </a:r>
            <a:r>
              <a:rPr lang="en-US" dirty="0"/>
              <a:t>.</a:t>
            </a:r>
            <a:endParaRPr dirty="0"/>
          </a:p>
          <a:p>
            <a:pPr marL="457200" lvl="0" indent="-32004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 dirty="0" err="1"/>
              <a:t>Katra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tiks</a:t>
            </a:r>
            <a:r>
              <a:rPr lang="en-US" dirty="0"/>
              <a:t> </a:t>
            </a:r>
            <a:r>
              <a:rPr lang="en-US" dirty="0" err="1"/>
              <a:t>iepazīstināta</a:t>
            </a:r>
            <a:r>
              <a:rPr lang="en-US" dirty="0"/>
              <a:t> un </a:t>
            </a:r>
            <a:r>
              <a:rPr lang="en-US" dirty="0" err="1"/>
              <a:t>apspriesta</a:t>
            </a:r>
            <a:r>
              <a:rPr lang="en-US" dirty="0"/>
              <a:t>, un </a:t>
            </a:r>
            <a:r>
              <a:rPr lang="en-US" dirty="0" err="1"/>
              <a:t>pēc</a:t>
            </a:r>
            <a:r>
              <a:rPr lang="en-US" dirty="0"/>
              <a:t> tam </a:t>
            </a:r>
            <a:r>
              <a:rPr lang="en-US" dirty="0" err="1"/>
              <a:t>parādīta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piemēru</a:t>
            </a:r>
            <a:r>
              <a:rPr lang="en-US" dirty="0"/>
              <a:t>.</a:t>
            </a:r>
            <a:endParaRPr dirty="0"/>
          </a:p>
          <a:p>
            <a:pPr marL="457200" lvl="0" indent="-32004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 dirty="0" err="1"/>
              <a:t>Liela</a:t>
            </a:r>
            <a:r>
              <a:rPr lang="en-US" dirty="0"/>
              <a:t> </a:t>
            </a:r>
            <a:r>
              <a:rPr lang="en-US" dirty="0" err="1"/>
              <a:t>uzmanība</a:t>
            </a:r>
            <a:r>
              <a:rPr lang="en-US" dirty="0"/>
              <a:t> </a:t>
            </a:r>
            <a:r>
              <a:rPr lang="en-US" dirty="0" err="1"/>
              <a:t>tiks</a:t>
            </a:r>
            <a:r>
              <a:rPr lang="en-US" dirty="0"/>
              <a:t> </a:t>
            </a:r>
            <a:r>
              <a:rPr lang="en-US" dirty="0" err="1"/>
              <a:t>veltīta</a:t>
            </a:r>
            <a:r>
              <a:rPr lang="en-US" dirty="0"/>
              <a:t> tam, </a:t>
            </a:r>
            <a:r>
              <a:rPr lang="en-US" dirty="0" err="1"/>
              <a:t>kā</a:t>
            </a:r>
            <a:r>
              <a:rPr lang="en-US" dirty="0"/>
              <a:t> </a:t>
            </a:r>
            <a:r>
              <a:rPr lang="en-US" dirty="0" err="1"/>
              <a:t>konkrētas</a:t>
            </a:r>
            <a:r>
              <a:rPr lang="en-US" dirty="0"/>
              <a:t> </a:t>
            </a:r>
            <a:r>
              <a:rPr lang="en-US" dirty="0" err="1"/>
              <a:t>metodes</a:t>
            </a:r>
            <a:r>
              <a:rPr lang="en-US" dirty="0"/>
              <a:t> var </a:t>
            </a:r>
            <a:r>
              <a:rPr lang="en-US" dirty="0" err="1"/>
              <a:t>atbalstīt</a:t>
            </a:r>
            <a:r>
              <a:rPr lang="en-US" dirty="0"/>
              <a:t> </a:t>
            </a:r>
            <a:r>
              <a:rPr lang="en-US" dirty="0" err="1"/>
              <a:t>jauniešu</a:t>
            </a:r>
            <a:r>
              <a:rPr lang="en-US" dirty="0"/>
              <a:t> </a:t>
            </a:r>
            <a:r>
              <a:rPr lang="en-US" dirty="0" err="1"/>
              <a:t>izglītību</a:t>
            </a:r>
            <a:r>
              <a:rPr lang="en-US" dirty="0"/>
              <a:t>.</a:t>
            </a:r>
            <a:endParaRPr dirty="0"/>
          </a:p>
          <a:p>
            <a:pPr marL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2f1ba8c488_0_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dirty="0" err="1"/>
              <a:t>Labāko</a:t>
            </a:r>
            <a:r>
              <a:rPr lang="en-US" dirty="0"/>
              <a:t> </a:t>
            </a:r>
            <a:r>
              <a:rPr lang="en-US" dirty="0" err="1"/>
              <a:t>izglītības</a:t>
            </a:r>
            <a:r>
              <a:rPr lang="en-US" dirty="0"/>
              <a:t> </a:t>
            </a:r>
            <a:r>
              <a:rPr lang="en-US" dirty="0" err="1"/>
              <a:t>metožu</a:t>
            </a:r>
            <a:r>
              <a:rPr lang="en-US" dirty="0"/>
              <a:t> </a:t>
            </a:r>
            <a:r>
              <a:rPr lang="en-US" dirty="0" err="1"/>
              <a:t>apskats</a:t>
            </a:r>
            <a:endParaRPr dirty="0"/>
          </a:p>
        </p:txBody>
      </p:sp>
      <p:sp>
        <p:nvSpPr>
          <p:cNvPr id="171" name="Google Shape;171;g22f1ba8c488_0_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2004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 dirty="0" err="1"/>
              <a:t>Dalībnieki</a:t>
            </a:r>
            <a:r>
              <a:rPr lang="en-US" dirty="0"/>
              <a:t> </a:t>
            </a:r>
            <a:r>
              <a:rPr lang="en-US" dirty="0" err="1"/>
              <a:t>iepazīsies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praktiskiem</a:t>
            </a:r>
            <a:r>
              <a:rPr lang="en-US" dirty="0"/>
              <a:t> </a:t>
            </a:r>
            <a:r>
              <a:rPr lang="en-US" dirty="0" err="1"/>
              <a:t>piemēriem</a:t>
            </a:r>
            <a:r>
              <a:rPr lang="en-US" dirty="0"/>
              <a:t> </a:t>
            </a:r>
            <a:r>
              <a:rPr lang="en-US" dirty="0" err="1"/>
              <a:t>iepriekš</a:t>
            </a:r>
            <a:r>
              <a:rPr lang="en-US" dirty="0"/>
              <a:t> </a:t>
            </a:r>
            <a:r>
              <a:rPr lang="en-US" dirty="0" err="1"/>
              <a:t>apgūto</a:t>
            </a:r>
            <a:r>
              <a:rPr lang="en-US" dirty="0"/>
              <a:t> </a:t>
            </a:r>
            <a:r>
              <a:rPr lang="en-US" dirty="0" err="1"/>
              <a:t>radošuma</a:t>
            </a:r>
            <a:r>
              <a:rPr lang="en-US" dirty="0"/>
              <a:t> </a:t>
            </a:r>
            <a:r>
              <a:rPr lang="en-US" dirty="0" err="1"/>
              <a:t>metožu</a:t>
            </a:r>
            <a:r>
              <a:rPr lang="en-US" dirty="0"/>
              <a:t> </a:t>
            </a:r>
            <a:r>
              <a:rPr lang="en-US" dirty="0" err="1"/>
              <a:t>pielietošanā</a:t>
            </a:r>
            <a:r>
              <a:rPr lang="en-US" dirty="0"/>
              <a:t>.</a:t>
            </a:r>
            <a:endParaRPr dirty="0"/>
          </a:p>
          <a:p>
            <a:pPr marL="457200" lvl="0" indent="-32004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lv-LV" dirty="0"/>
              <a:t>Viņi tiks mudināti dalīties pieredzē, izmantojot viņiem zināmas radošuma attīstības metodes</a:t>
            </a:r>
            <a:r>
              <a:rPr lang="en-US" dirty="0"/>
              <a:t>.</a:t>
            </a:r>
            <a:endParaRPr dirty="0"/>
          </a:p>
          <a:p>
            <a:pPr marL="457200" lvl="0" indent="-32004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lv-LV" dirty="0"/>
              <a:t>Balstoties uz esošajām metodēm, darba grupu dalībnieki izstrādās savas inovatīvās metodes, kuras tiks izmēģinātas 3. moduļa laikā darbā ar jaunatni</a:t>
            </a:r>
            <a:r>
              <a:rPr lang="en-US" dirty="0"/>
              <a:t>.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2f1ba8c488_0_1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rebuchet MS"/>
              <a:buNone/>
            </a:pPr>
            <a:r>
              <a:rPr lang="en-US" dirty="0" err="1"/>
              <a:t>Kursu</a:t>
            </a:r>
            <a:r>
              <a:rPr lang="en-US" dirty="0"/>
              <a:t> </a:t>
            </a:r>
            <a:r>
              <a:rPr lang="en-US" dirty="0" err="1"/>
              <a:t>dalībnieku</a:t>
            </a:r>
            <a:r>
              <a:rPr lang="en-US" dirty="0"/>
              <a:t> </a:t>
            </a:r>
            <a:r>
              <a:rPr lang="en-US" dirty="0" err="1"/>
              <a:t>izglītības</a:t>
            </a:r>
            <a:r>
              <a:rPr lang="en-US" dirty="0"/>
              <a:t> </a:t>
            </a:r>
            <a:r>
              <a:rPr lang="en-US" dirty="0" err="1"/>
              <a:t>attīstības</a:t>
            </a:r>
            <a:r>
              <a:rPr lang="en-US" dirty="0"/>
              <a:t> </a:t>
            </a:r>
            <a:r>
              <a:rPr lang="en-US" dirty="0" err="1"/>
              <a:t>prezentācija</a:t>
            </a:r>
            <a:r>
              <a:rPr lang="en-US" dirty="0"/>
              <a:t> un </a:t>
            </a:r>
            <a:r>
              <a:rPr lang="en-US" dirty="0" err="1"/>
              <a:t>diskusija</a:t>
            </a:r>
            <a:endParaRPr dirty="0"/>
          </a:p>
        </p:txBody>
      </p:sp>
      <p:sp>
        <p:nvSpPr>
          <p:cNvPr id="177" name="Google Shape;177;g22f1ba8c488_0_13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v-LV" dirty="0"/>
              <a:t>Šajā moduļa daļā dalībnieki tiks aicināti prezentēt savas radošuma attīstības metodes, kuras viņi ir sagatavojuši, pamatojoties uz apgūtajiem materiāliem un piemēriem. </a:t>
            </a:r>
            <a:endParaRPr lang="en-US" dirty="0"/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/>
              <a:t>Diskusija</a:t>
            </a:r>
            <a:r>
              <a:rPr lang="en-US" dirty="0"/>
              <a:t> par </a:t>
            </a:r>
            <a:r>
              <a:rPr lang="en-US" dirty="0" err="1"/>
              <a:t>prezentētajiem</a:t>
            </a:r>
            <a:r>
              <a:rPr lang="en-US" dirty="0"/>
              <a:t> </a:t>
            </a:r>
            <a:r>
              <a:rPr lang="en-US" dirty="0" err="1"/>
              <a:t>produktiem</a:t>
            </a:r>
            <a:r>
              <a:rPr lang="en-US" dirty="0"/>
              <a:t> skars </a:t>
            </a:r>
            <a:r>
              <a:rPr lang="en-US" dirty="0" err="1"/>
              <a:t>gan</a:t>
            </a:r>
            <a:r>
              <a:rPr lang="en-US" dirty="0"/>
              <a:t> to </a:t>
            </a:r>
            <a:r>
              <a:rPr lang="en-US" dirty="0" err="1"/>
              <a:t>izmantošanu</a:t>
            </a:r>
            <a:r>
              <a:rPr lang="en-US" dirty="0"/>
              <a:t> </a:t>
            </a:r>
            <a:r>
              <a:rPr lang="en-US" dirty="0" err="1"/>
              <a:t>jauniešu</a:t>
            </a:r>
            <a:r>
              <a:rPr lang="en-US" dirty="0"/>
              <a:t> </a:t>
            </a:r>
            <a:r>
              <a:rPr lang="en-US" dirty="0" err="1"/>
              <a:t>izglītošanā</a:t>
            </a:r>
            <a:r>
              <a:rPr lang="en-US" dirty="0"/>
              <a:t>, </a:t>
            </a:r>
            <a:r>
              <a:rPr lang="en-US" dirty="0" err="1"/>
              <a:t>gan</a:t>
            </a:r>
            <a:r>
              <a:rPr lang="en-US" dirty="0"/>
              <a:t> </a:t>
            </a:r>
            <a:r>
              <a:rPr lang="en-US" dirty="0" err="1"/>
              <a:t>kursu</a:t>
            </a:r>
            <a:r>
              <a:rPr lang="en-US" dirty="0"/>
              <a:t> </a:t>
            </a:r>
            <a:r>
              <a:rPr lang="en-US" dirty="0" err="1"/>
              <a:t>dalībnieku</a:t>
            </a:r>
            <a:r>
              <a:rPr lang="en-US" dirty="0"/>
              <a:t> </a:t>
            </a:r>
            <a:r>
              <a:rPr lang="en-US" dirty="0" err="1"/>
              <a:t>radošo</a:t>
            </a:r>
            <a:r>
              <a:rPr lang="en-US" dirty="0"/>
              <a:t> </a:t>
            </a:r>
            <a:r>
              <a:rPr lang="en-US" dirty="0" err="1"/>
              <a:t>procesu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2f1ba8c488_0_28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lv-LV" dirty="0"/>
              <a:t>2. moduļa rezultāti</a:t>
            </a:r>
          </a:p>
        </p:txBody>
      </p:sp>
      <p:sp>
        <p:nvSpPr>
          <p:cNvPr id="183" name="Google Shape;183;g22f1ba8c488_0_28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 err="1"/>
              <a:t>Izglītojamie</a:t>
            </a:r>
            <a:r>
              <a:rPr lang="en-US" dirty="0"/>
              <a:t> </a:t>
            </a:r>
            <a:r>
              <a:rPr lang="en-US" dirty="0" err="1"/>
              <a:t>veidos</a:t>
            </a:r>
            <a:r>
              <a:rPr lang="en-US" dirty="0"/>
              <a:t> </a:t>
            </a:r>
            <a:r>
              <a:rPr lang="en-US" dirty="0" err="1"/>
              <a:t>savu</a:t>
            </a:r>
            <a:r>
              <a:rPr lang="en-US" dirty="0"/>
              <a:t> </a:t>
            </a:r>
            <a:r>
              <a:rPr lang="en-US" dirty="0" err="1"/>
              <a:t>atjaunināto</a:t>
            </a:r>
            <a:r>
              <a:rPr lang="en-US" dirty="0"/>
              <a:t> </a:t>
            </a:r>
            <a:r>
              <a:rPr lang="en-US" dirty="0" err="1"/>
              <a:t>vīziju</a:t>
            </a:r>
            <a:r>
              <a:rPr lang="en-US" dirty="0"/>
              <a:t> par </a:t>
            </a:r>
            <a:r>
              <a:rPr lang="en-US" dirty="0" err="1"/>
              <a:t>inovatīvu</a:t>
            </a:r>
            <a:r>
              <a:rPr lang="en-US" dirty="0"/>
              <a:t> </a:t>
            </a:r>
            <a:r>
              <a:rPr lang="en-US" dirty="0" err="1"/>
              <a:t>izglītības</a:t>
            </a:r>
            <a:r>
              <a:rPr lang="en-US" dirty="0"/>
              <a:t> </a:t>
            </a:r>
            <a:r>
              <a:rPr lang="en-US" dirty="0" err="1"/>
              <a:t>produktu</a:t>
            </a:r>
            <a:r>
              <a:rPr lang="en-US" dirty="0"/>
              <a:t> </a:t>
            </a:r>
            <a:r>
              <a:rPr lang="en-US" dirty="0" err="1"/>
              <a:t>jauniešiem</a:t>
            </a:r>
            <a:r>
              <a:rPr lang="en-US" dirty="0"/>
              <a:t>. </a:t>
            </a:r>
            <a:r>
              <a:rPr lang="en-US" dirty="0" err="1"/>
              <a:t>Tāpat</a:t>
            </a:r>
            <a:r>
              <a:rPr lang="en-US" dirty="0"/>
              <a:t> </a:t>
            </a:r>
            <a:r>
              <a:rPr lang="en-US" dirty="0" err="1"/>
              <a:t>zinās</a:t>
            </a:r>
            <a:r>
              <a:rPr lang="en-US" dirty="0"/>
              <a:t> un </a:t>
            </a:r>
            <a:r>
              <a:rPr lang="en-US" dirty="0" err="1"/>
              <a:t>pratīs</a:t>
            </a:r>
            <a:r>
              <a:rPr lang="en-US" dirty="0"/>
              <a:t> </a:t>
            </a:r>
            <a:r>
              <a:rPr lang="en-US" dirty="0" err="1"/>
              <a:t>izmantot</a:t>
            </a:r>
            <a:r>
              <a:rPr lang="en-US" dirty="0"/>
              <a:t> </a:t>
            </a:r>
            <a:r>
              <a:rPr lang="en-US" dirty="0" err="1"/>
              <a:t>radošuma</a:t>
            </a:r>
            <a:r>
              <a:rPr lang="en-US" dirty="0"/>
              <a:t> </a:t>
            </a:r>
            <a:r>
              <a:rPr lang="en-US" dirty="0" err="1"/>
              <a:t>attīstīšanas</a:t>
            </a:r>
            <a:r>
              <a:rPr lang="en-US" dirty="0"/>
              <a:t> </a:t>
            </a:r>
            <a:r>
              <a:rPr lang="en-US" dirty="0" err="1"/>
              <a:t>metodes</a:t>
            </a:r>
            <a:r>
              <a:rPr lang="en-US" dirty="0"/>
              <a:t>.</a:t>
            </a: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 err="1"/>
              <a:t>Praktiskie</a:t>
            </a:r>
            <a:r>
              <a:rPr lang="en-US" dirty="0"/>
              <a:t> </a:t>
            </a:r>
            <a:r>
              <a:rPr lang="en-US" dirty="0" err="1"/>
              <a:t>vingrinājumi</a:t>
            </a:r>
            <a:r>
              <a:rPr lang="en-US" dirty="0"/>
              <a:t> </a:t>
            </a:r>
            <a:r>
              <a:rPr lang="en-US" dirty="0" err="1"/>
              <a:t>ietvers</a:t>
            </a:r>
            <a:r>
              <a:rPr lang="en-US" dirty="0"/>
              <a:t> </a:t>
            </a:r>
            <a:r>
              <a:rPr lang="en-US" dirty="0" err="1"/>
              <a:t>savu</a:t>
            </a:r>
            <a:r>
              <a:rPr lang="en-US" dirty="0"/>
              <a:t> </a:t>
            </a:r>
            <a:r>
              <a:rPr lang="en-US" dirty="0" err="1"/>
              <a:t>izglītības</a:t>
            </a:r>
            <a:r>
              <a:rPr lang="en-US" dirty="0"/>
              <a:t> </a:t>
            </a:r>
            <a:r>
              <a:rPr lang="en-US" dirty="0" err="1"/>
              <a:t>produktu</a:t>
            </a:r>
            <a:r>
              <a:rPr lang="en-US" dirty="0"/>
              <a:t> </a:t>
            </a:r>
            <a:r>
              <a:rPr lang="en-US" dirty="0" err="1"/>
              <a:t>sagatavošanu</a:t>
            </a:r>
            <a:r>
              <a:rPr lang="en-US" dirty="0"/>
              <a:t> un </a:t>
            </a:r>
            <a:r>
              <a:rPr lang="en-US" dirty="0" err="1"/>
              <a:t>prezentēšanu</a:t>
            </a:r>
            <a:r>
              <a:rPr lang="en-US" dirty="0"/>
              <a:t> (</a:t>
            </a:r>
            <a:r>
              <a:rPr lang="en-US" dirty="0" err="1"/>
              <a:t>kursu</a:t>
            </a:r>
            <a:r>
              <a:rPr lang="en-US" dirty="0"/>
              <a:t>, </a:t>
            </a:r>
            <a:r>
              <a:rPr lang="en-US" dirty="0" err="1"/>
              <a:t>apmācību</a:t>
            </a:r>
            <a:r>
              <a:rPr lang="en-US" dirty="0"/>
              <a:t>, </a:t>
            </a:r>
            <a:r>
              <a:rPr lang="en-US" dirty="0" err="1"/>
              <a:t>diskusiju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citu</a:t>
            </a:r>
            <a:r>
              <a:rPr lang="en-US" dirty="0"/>
              <a:t>). </a:t>
            </a:r>
            <a:r>
              <a:rPr lang="en-US" dirty="0" err="1"/>
              <a:t>Nākamajā</a:t>
            </a:r>
            <a:r>
              <a:rPr lang="en-US" dirty="0"/>
              <a:t> 3. </a:t>
            </a:r>
            <a:r>
              <a:rPr lang="en-US" dirty="0" err="1"/>
              <a:t>modulī</a:t>
            </a:r>
            <a:r>
              <a:rPr lang="en-US" dirty="0"/>
              <a:t> </a:t>
            </a:r>
            <a:r>
              <a:rPr lang="en-US" dirty="0" err="1"/>
              <a:t>katrs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 </a:t>
            </a:r>
            <a:r>
              <a:rPr lang="en-US" dirty="0" err="1"/>
              <a:t>dalībnieks</a:t>
            </a:r>
            <a:r>
              <a:rPr lang="en-US" dirty="0"/>
              <a:t> </a:t>
            </a:r>
            <a:r>
              <a:rPr lang="en-US" dirty="0" err="1"/>
              <a:t>ieviesīs</a:t>
            </a:r>
            <a:r>
              <a:rPr lang="en-US" dirty="0"/>
              <a:t> </a:t>
            </a:r>
            <a:r>
              <a:rPr lang="en-US" dirty="0" err="1"/>
              <a:t>izstrādātu</a:t>
            </a:r>
            <a:r>
              <a:rPr lang="en-US" dirty="0"/>
              <a:t> </a:t>
            </a:r>
            <a:r>
              <a:rPr lang="en-US" dirty="0" err="1"/>
              <a:t>izglītības</a:t>
            </a:r>
            <a:r>
              <a:rPr lang="en-US" dirty="0"/>
              <a:t> </a:t>
            </a:r>
            <a:r>
              <a:rPr lang="en-US" dirty="0" err="1"/>
              <a:t>produktu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753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 dirty="0" err="1"/>
              <a:t>Atsauces</a:t>
            </a:r>
            <a:endParaRPr dirty="0"/>
          </a:p>
        </p:txBody>
      </p:sp>
      <p:sp>
        <p:nvSpPr>
          <p:cNvPr id="189" name="Google Shape;189;p3"/>
          <p:cNvSpPr txBox="1">
            <a:spLocks noGrp="1"/>
          </p:cNvSpPr>
          <p:nvPr>
            <p:ph type="body" idx="1"/>
          </p:nvPr>
        </p:nvSpPr>
        <p:spPr>
          <a:xfrm>
            <a:off x="789877" y="1362808"/>
            <a:ext cx="925981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Adeosun O.T., Shittu A.I., (2021), "Learning and innovation in youth-owned small businesses", Rajagiri Management Journal, Vol. 15 No. 1, pp. 69-87,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https://www.emerald.com/insight/content/doi/10.1108/RAMJ-09-2020-0051/full/html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Conrad D., </a:t>
            </a:r>
            <a:r>
              <a:rPr lang="en-US" sz="17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Education and Social Innovation: The Youth Uncensored Project—A Case Study of Youth Participatory Research and Cultural Democracy in Action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Canadian Journal of Education / Revue canadienne de l’éducation 38:1 (2015),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https://files.eric.ed.gov/fulltext/EJ1057935.pdf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European Commision, </a:t>
            </a:r>
            <a:r>
              <a:rPr lang="en-US" sz="17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Unleashing young people’s creativity and innovation. European good practice projects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https://ec.europa.eu/assets/eac/youth/library/publications/creativity-innovation_en.pdf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100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Jeffs T., </a:t>
            </a:r>
            <a:r>
              <a:rPr lang="en-US" sz="17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Innovation and Youth Work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Youth &amp; Policy Special Edition: The Next Five Years: Prospects for young people, Youth &amp; Policy No. 114 May 2015,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https://www.youthandpolicy.org/wp-content/uploads/2017/06/jeffs-innovation-and-youth-work.pdf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2f1ba8c488_0_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800" cy="7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195" name="Google Shape;195;g22f1ba8c488_0_0"/>
          <p:cNvSpPr txBox="1">
            <a:spLocks noGrp="1"/>
          </p:cNvSpPr>
          <p:nvPr>
            <p:ph type="body" idx="1"/>
          </p:nvPr>
        </p:nvSpPr>
        <p:spPr>
          <a:xfrm>
            <a:off x="789877" y="1362808"/>
            <a:ext cx="9259800" cy="3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Grégoire J. (2018). </a:t>
            </a:r>
            <a:r>
              <a:rPr lang="en-US" sz="17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Overcoming obstacles to creativity in science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Creativity and innovation: Skills for the 21st Century, Estudos de Psicologia (Campinas), 35(3), 229-236.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https://www.scielo.br/j/estpsi/a/vrTxJGjGnYFLqQGcTzFgfcp/?lang=en&amp;format=html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Mahadewi E.P., Septyanto D., Learning To Be New Youth Generation In Innovation And Creativity With Entrepreneurship, International Journal of Educational Research &amp; Social Sciences, ISSN: 2774-5406, p. 1363-1370.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Papadakis St., (2016) ‘Creativity and innovation in European education. Ten years eTwinning. Past, present and the future’, Int. J. Technology Enhanced Learning, Vol. 8, Nos. 3/4, pp.279–296,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researchgate.net/profile/Stamatios-Papadakis-2/publication/313848322_Creativity_and_innovation_in_European_education_Ten_years_eTwinning_Past_present_and_the_future/links/58ce1b54a6fdcc5cccbbe945/Creativity-and-innovation-in-European-education-Ten-years-eTwinning-Past-present-and-the-future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50520" algn="just" rtl="0">
              <a:spcBef>
                <a:spcPts val="1000"/>
              </a:spcBef>
              <a:spcAft>
                <a:spcPts val="100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Solijonovna Z., Modern Information Technologies - A Factor Of Increasing Youth Education, Potential And Spirituality, The American Journal of Social Science and Education Innovations (ISSN – 2689-100x), 2020: 5. 525, p.  554-560,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https://pdfs.semanticscholar.org/90f9/5393d9a751f6591b52417d2c105693d56484.pdf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"/>
          <p:cNvSpPr txBox="1">
            <a:spLocks noGrp="1"/>
          </p:cNvSpPr>
          <p:nvPr>
            <p:ph type="subTitle" idx="1"/>
          </p:nvPr>
        </p:nvSpPr>
        <p:spPr>
          <a:xfrm>
            <a:off x="2378366" y="1625206"/>
            <a:ext cx="5829054" cy="453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ctr">
              <a:spcBef>
                <a:spcPts val="0"/>
              </a:spcBef>
              <a:buSzPct val="79999"/>
            </a:pPr>
            <a:r>
              <a:rPr lang="en-US" b="1" dirty="0"/>
              <a:t>Creative Box: </a:t>
            </a:r>
            <a:r>
              <a:rPr lang="en-US" b="1" dirty="0" err="1"/>
              <a:t>Novatorisku</a:t>
            </a:r>
            <a:r>
              <a:rPr lang="en-US" b="1" dirty="0"/>
              <a:t> </a:t>
            </a:r>
            <a:r>
              <a:rPr lang="en-US" b="1" dirty="0" err="1"/>
              <a:t>pieeju</a:t>
            </a:r>
            <a:r>
              <a:rPr lang="en-US" b="1" dirty="0"/>
              <a:t> </a:t>
            </a:r>
            <a:r>
              <a:rPr lang="en-US" b="1" dirty="0" err="1"/>
              <a:t>veicināšana</a:t>
            </a:r>
            <a:r>
              <a:rPr lang="en-US" b="1" dirty="0"/>
              <a:t> </a:t>
            </a:r>
            <a:r>
              <a:rPr lang="en-US" b="1" dirty="0" err="1"/>
              <a:t>izglītības</a:t>
            </a:r>
            <a:r>
              <a:rPr lang="en-US" b="1" dirty="0"/>
              <a:t> </a:t>
            </a:r>
            <a:r>
              <a:rPr lang="en-US" b="1" dirty="0" err="1"/>
              <a:t>formātu</a:t>
            </a:r>
            <a:r>
              <a:rPr lang="en-US" b="1" dirty="0"/>
              <a:t> </a:t>
            </a:r>
            <a:r>
              <a:rPr lang="en-US" b="1" dirty="0" err="1"/>
              <a:t>veidošanai</a:t>
            </a:r>
            <a:r>
              <a:rPr lang="en-US" b="1" dirty="0"/>
              <a:t> </a:t>
            </a:r>
            <a:r>
              <a:rPr lang="en-US" b="1" dirty="0" err="1"/>
              <a:t>darbā</a:t>
            </a:r>
            <a:r>
              <a:rPr lang="en-US" b="1" dirty="0"/>
              <a:t> </a:t>
            </a:r>
            <a:r>
              <a:rPr lang="en-US" b="1" dirty="0" err="1"/>
              <a:t>ar</a:t>
            </a:r>
            <a:r>
              <a:rPr lang="en-US" b="1" dirty="0"/>
              <a:t> </a:t>
            </a:r>
            <a:r>
              <a:rPr lang="en-US" b="1" dirty="0" err="1"/>
              <a:t>jaunatni</a:t>
            </a:r>
            <a:endParaRPr dirty="0"/>
          </a:p>
        </p:txBody>
      </p:sp>
      <p:pic>
        <p:nvPicPr>
          <p:cNvPr id="201" name="Google Shape;20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5508" y="5874924"/>
            <a:ext cx="1627464" cy="331057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4"/>
          <p:cNvSpPr txBox="1"/>
          <p:nvPr/>
        </p:nvSpPr>
        <p:spPr>
          <a:xfrm>
            <a:off x="1550777" y="2126357"/>
            <a:ext cx="7766936" cy="9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Noto Sans Symbols"/>
              <a:buNone/>
            </a:pPr>
            <a:r>
              <a:rPr lang="en-US" sz="60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Paldies</a:t>
            </a:r>
            <a:r>
              <a:rPr lang="en-US" sz="60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par </a:t>
            </a:r>
            <a:r>
              <a:rPr lang="en-US" sz="6000" b="0" i="0" u="none" strike="noStrike" cap="none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uzmanību</a:t>
            </a:r>
            <a:endParaRPr sz="6000" b="0" i="0" u="none" strike="noStrike" cap="none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3" name="Google Shape;203;p4"/>
          <p:cNvSpPr txBox="1"/>
          <p:nvPr/>
        </p:nvSpPr>
        <p:spPr>
          <a:xfrm>
            <a:off x="2661070" y="3344173"/>
            <a:ext cx="5546350" cy="1818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en-US" sz="16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Contact us:</a:t>
            </a:r>
            <a:endParaRPr/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en-US" sz="1600" b="1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Zofia Zamenhof Foundation</a:t>
            </a:r>
            <a:endParaRPr sz="1600" b="1" i="0" u="none" strike="noStrike" cap="none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en-US" sz="16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Contact: </a:t>
            </a: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Zbigniew Dabrowski</a:t>
            </a:r>
            <a:endParaRPr sz="1600" b="0" i="0" u="none" strike="noStrike" cap="non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en-US" sz="1600" b="0" i="0" u="none" strike="noStrike" cap="non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Email: zbigniew.dabrowski@zofiazamenhof.pl </a:t>
            </a:r>
            <a:endParaRPr sz="1600" b="0" i="0" u="none" strike="noStrike" cap="non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endParaRPr sz="1600" b="0" i="0" u="none" strike="noStrike" cap="non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4" name="Google Shape;204;p4"/>
          <p:cNvSpPr txBox="1"/>
          <p:nvPr/>
        </p:nvSpPr>
        <p:spPr>
          <a:xfrm>
            <a:off x="2378366" y="5748066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lang="en-US" sz="800" b="0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8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lang="en-US" sz="800" b="1" i="0" u="none" strike="noStrike" cap="none" baseline="30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lang="en-US" sz="800" b="1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r>
              <a:rPr lang="en-US" sz="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/>
            </a:r>
            <a:br>
              <a:rPr lang="en-US" sz="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800" b="1" i="0" u="none" strike="noStrike" cap="non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sz="800" b="0" i="0" u="none" strike="noStrike" cap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614</Words>
  <Application>Microsoft Office PowerPoint</Application>
  <PresentationFormat>Widescreen</PresentationFormat>
  <Paragraphs>41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Noto Sans Symbols</vt:lpstr>
      <vt:lpstr>Trebuchet MS</vt:lpstr>
      <vt:lpstr>Facet</vt:lpstr>
      <vt:lpstr>PowerPoint Presentation</vt:lpstr>
      <vt:lpstr>Kāds ir ideāls izglītības produkts jauniešiem?</vt:lpstr>
      <vt:lpstr>Radošuma attīstības metožu apskats</vt:lpstr>
      <vt:lpstr>Labāko izglītības metožu apskats</vt:lpstr>
      <vt:lpstr>Kursu dalībnieku izglītības attīstības prezentācija un diskusija</vt:lpstr>
      <vt:lpstr>2. moduļa rezultāti</vt:lpstr>
      <vt:lpstr>Atsauces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Andrianna Emphasyscentre</dc:creator>
  <cp:lastModifiedBy>User</cp:lastModifiedBy>
  <cp:revision>2</cp:revision>
  <dcterms:created xsi:type="dcterms:W3CDTF">2021-10-19T10:03:56Z</dcterms:created>
  <dcterms:modified xsi:type="dcterms:W3CDTF">2023-06-27T06:38:08Z</dcterms:modified>
</cp:coreProperties>
</file>