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Trebuchet MS" panose="020B0603020202020204" pitchFamily="34" charset="0"/>
      <p:regular r:id="rId13"/>
      <p:bold r:id="rId14"/>
      <p:italic r:id="rId15"/>
      <p:boldItalic r:id="rId16"/>
    </p:embeddedFont>
    <p:embeddedFont>
      <p:font typeface="Open Sans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1" roundtripDataSignature="AMtx7miGXIPjcOTPW1JV+OQ6V1S9Ge8Le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viewProps" Target="viewProp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24" name="Google Shape;24;p8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 extrusionOk="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69803"/>
              </a:schemeClr>
            </a:solidFill>
            <a:ln>
              <a:noFill/>
            </a:ln>
          </p:spPr>
        </p:sp>
        <p:cxnSp>
          <p:nvCxnSpPr>
            <p:cNvPr id="25" name="Google Shape;25;p8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" name="Google Shape;26;p8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7" name="Google Shape;27;p8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28" name="Google Shape;28;p8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29" name="Google Shape;29;p8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8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31" name="Google Shape;31;p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32" name="Google Shape;32;p8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33" name="Google Shape;33;p8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8"/>
          <p:cNvSpPr txBox="1"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7"/>
          <p:cNvSpPr txBox="1"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8"/>
          <p:cNvSpPr txBox="1">
            <a:spLocks noGrp="1"/>
          </p:cNvSpPr>
          <p:nvPr>
            <p:ph type="body" idx="1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99" name="Google Shape;99;p18"/>
          <p:cNvSpPr txBox="1">
            <a:spLocks noGrp="1"/>
          </p:cNvSpPr>
          <p:nvPr>
            <p:ph type="body" idx="2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8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8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03" name="Google Shape;103;p18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0" b="0" i="0" u="none" strike="noStrike" cap="non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4" name="Google Shape;104;p18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0" b="0" i="0" u="none" strike="noStrike" cap="non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9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1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Name Card">
  <p:cSld name="Quote Name Card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0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14" name="Google Shape;114;p20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2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18" name="Google Shape;118;p20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0" b="0" i="0" u="none" strike="noStrike" cap="non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19" name="Google Shape;119;p20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0" b="0" i="0" u="none" strike="noStrike" cap="non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ue or False">
  <p:cSld name="True or False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2"/>
          <p:cNvSpPr txBox="1">
            <a:spLocks noGrp="1"/>
          </p:cNvSpPr>
          <p:nvPr>
            <p:ph type="body" idx="1"/>
          </p:nvPr>
        </p:nvSpPr>
        <p:spPr>
          <a:xfrm rot="5400000">
            <a:off x="3035281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0" name="Google Shape;130;p2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>
            <a:spLocks noGrp="1"/>
          </p:cNvSpPr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3"/>
          <p:cNvSpPr txBox="1">
            <a:spLocks noGrp="1"/>
          </p:cNvSpPr>
          <p:nvPr>
            <p:ph type="body" idx="1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6" name="Google Shape;136;p2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2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body" idx="2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body" idx="3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body" idx="4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body" idx="1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2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6"/>
          <p:cNvSpPr>
            <a:spLocks noGrp="1"/>
          </p:cNvSpPr>
          <p:nvPr>
            <p:ph type="pic" idx="2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16"/>
          <p:cNvSpPr txBox="1">
            <a:spLocks noGrp="1"/>
          </p:cNvSpPr>
          <p:nvPr>
            <p:ph type="body" idx="1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" name="Google Shape;7;p7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" name="Google Shape;8;p7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" name="Google Shape;9;p7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10" name="Google Shape;10;p7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1" name="Google Shape;11;p7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13" name="Google Shape;13;p7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14" name="Google Shape;14;p7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15" name="Google Shape;15;p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17;p7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7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7/s10639-021-10507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mbibe.com/exams/how-is-technology-changing-education/" TargetMode="External"/><Relationship Id="rId4" Type="http://schemas.openxmlformats.org/officeDocument/2006/relationships/hyperlink" Target="https://serc.carleton.edu/sp/library/experiments/how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"/>
          <p:cNvSpPr txBox="1">
            <a:spLocks noGrp="1"/>
          </p:cNvSpPr>
          <p:nvPr>
            <p:ph type="subTitle" idx="1"/>
          </p:nvPr>
        </p:nvSpPr>
        <p:spPr>
          <a:xfrm>
            <a:off x="1365352" y="1088700"/>
            <a:ext cx="7766936" cy="453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buSzPts val="1920"/>
            </a:pPr>
            <a:r>
              <a:rPr lang="it-IT" sz="2400" b="1" dirty="0"/>
              <a:t>Creative Box: Novatorisku pieeju veicināšana izglītības formātu veidošanai darbā ar jaunatni</a:t>
            </a:r>
            <a:endParaRPr sz="2400" dirty="0"/>
          </a:p>
        </p:txBody>
      </p:sp>
      <p:pic>
        <p:nvPicPr>
          <p:cNvPr id="144" name="Google Shape;14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70807" y="6145929"/>
            <a:ext cx="2026028" cy="412132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"/>
          <p:cNvSpPr txBox="1"/>
          <p:nvPr/>
        </p:nvSpPr>
        <p:spPr>
          <a:xfrm>
            <a:off x="2378366" y="4687512"/>
            <a:ext cx="658107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 b="0" i="0" u="none" strike="noStrike" cap="none" dirty="0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project has been funded with support from the European Commission.</a:t>
            </a:r>
            <a:br>
              <a:rPr lang="it-IT" sz="800" b="0" i="0" u="none" strike="noStrike" cap="none" dirty="0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it-IT" sz="800" b="1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Project N</a:t>
            </a:r>
            <a:r>
              <a:rPr lang="it-IT" sz="800" b="1" i="0" u="none" strike="noStrike" cap="none" baseline="300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o</a:t>
            </a:r>
            <a:r>
              <a:rPr lang="it-IT" sz="800" b="1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: 2021-1-PL01-KA220-YOU-000028673</a:t>
            </a:r>
            <a:r>
              <a:rPr lang="it-IT" sz="8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/>
            </a:r>
            <a:br>
              <a:rPr lang="it-IT" sz="8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it-IT" sz="800" b="1" i="0" u="none" strike="noStrike" cap="none" dirty="0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communication reflects the views only of the author, and the Commission cannot be held responsible for any use which may be made of the information contained therein.</a:t>
            </a:r>
            <a:endParaRPr sz="800" b="0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6" name="Google Shape;146;p1"/>
          <p:cNvSpPr txBox="1"/>
          <p:nvPr/>
        </p:nvSpPr>
        <p:spPr>
          <a:xfrm>
            <a:off x="1454510" y="2888106"/>
            <a:ext cx="7766936" cy="453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Clr>
                <a:schemeClr val="accent1"/>
              </a:buClr>
              <a:buSzPts val="1440"/>
            </a:pPr>
            <a:r>
              <a:rPr lang="it-IT" sz="1800" b="1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“Izglītības eksperiments: inovatīvu risinājumu ieviešana jauniešu izglītībā”</a:t>
            </a:r>
            <a:r>
              <a:rPr lang="it-IT" sz="1800" b="0" i="0" u="none" strike="noStrike" cap="none" dirty="0" smtClean="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1800" b="0" i="0" u="none" strike="noStrike" cap="none" dirty="0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7" name="Google Shape;147;p1"/>
          <p:cNvSpPr txBox="1"/>
          <p:nvPr/>
        </p:nvSpPr>
        <p:spPr>
          <a:xfrm>
            <a:off x="3209161" y="3661658"/>
            <a:ext cx="3159445" cy="409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lang="it-IT" sz="1600" b="0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Developed by: CCIF Cyprus </a:t>
            </a:r>
            <a:endParaRPr sz="1600" b="0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148" name="Google Shape;148;p1"/>
          <p:cNvGrpSpPr/>
          <p:nvPr/>
        </p:nvGrpSpPr>
        <p:grpSpPr>
          <a:xfrm>
            <a:off x="913074" y="5464991"/>
            <a:ext cx="6602648" cy="6707986"/>
            <a:chOff x="0" y="0"/>
            <a:chExt cx="5731963" cy="6707986"/>
          </a:xfrm>
        </p:grpSpPr>
        <p:pic>
          <p:nvPicPr>
            <p:cNvPr id="149" name="Google Shape;149;p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0"/>
              <a:ext cx="1181100" cy="1181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0" name="Google Shape;150;p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630680" y="182880"/>
              <a:ext cx="746125" cy="944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868612" y="126976"/>
              <a:ext cx="1203960" cy="920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564380" y="228600"/>
              <a:ext cx="899160" cy="8991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332293" y="5787871"/>
              <a:ext cx="1386869" cy="920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54;p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345094" y="5731967"/>
              <a:ext cx="1386869" cy="92011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5" name="Google Shape;155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52559" y="4024842"/>
            <a:ext cx="970837" cy="64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741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63636"/>
              <a:buFont typeface="Trebuchet MS"/>
              <a:buNone/>
            </a:pPr>
            <a:r>
              <a:rPr lang="it-IT" dirty="0"/>
              <a:t>1. tēma: Eksperimenti izglītībā un to efektīva veikšana</a:t>
            </a:r>
            <a:br>
              <a:rPr lang="it-IT" dirty="0"/>
            </a:br>
            <a:endParaRPr sz="2200" b="1" dirty="0"/>
          </a:p>
        </p:txBody>
      </p:sp>
      <p:sp>
        <p:nvSpPr>
          <p:cNvPr id="161" name="Google Shape;161;p2"/>
          <p:cNvSpPr txBox="1"/>
          <p:nvPr/>
        </p:nvSpPr>
        <p:spPr>
          <a:xfrm>
            <a:off x="1234988" y="2186516"/>
            <a:ext cx="7481360" cy="378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4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Šajā tēmā mēs iepazīstināsim ar izglītības jomas attīstību, īpašu uzmanību pievēršot </a:t>
            </a:r>
            <a:r>
              <a:rPr lang="lv-LV" sz="2400" b="0" i="0" u="none" strike="noStrike" cap="none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pedēmijas</a:t>
            </a:r>
            <a:r>
              <a:rPr lang="lv-LV" sz="24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laikmetam un tā izmaiņām.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4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Mēs ilustrēsim jaunas izglītības inovācijas un to, kā jaunā “klases eksperimentu” metode mainīja mācīšanās veidu.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4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(1. </a:t>
            </a:r>
            <a:r>
              <a:rPr lang="lv-LV" sz="2400" b="0" i="0" u="none" strike="noStrike" cap="none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tīmekļseminārs</a:t>
            </a:r>
            <a:r>
              <a:rPr lang="lv-LV" sz="24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4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Visbeidzot, mēs parādīsim, kā veikt efektīvu klases eksperimentu.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4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(1. prezentācija)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741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ES" dirty="0"/>
              <a:t>2. </a:t>
            </a:r>
            <a:r>
              <a:rPr lang="es-ES" dirty="0" err="1"/>
              <a:t>tēma</a:t>
            </a:r>
            <a:r>
              <a:rPr lang="es-ES" dirty="0"/>
              <a:t>: </a:t>
            </a:r>
            <a:r>
              <a:rPr lang="es-ES" dirty="0" err="1"/>
              <a:t>Inovācijas</a:t>
            </a:r>
            <a:r>
              <a:rPr lang="es-ES" dirty="0"/>
              <a:t> un </a:t>
            </a:r>
            <a:r>
              <a:rPr lang="es-ES" dirty="0" err="1"/>
              <a:t>izglītība</a:t>
            </a:r>
            <a:endParaRPr sz="2200" b="1" dirty="0"/>
          </a:p>
        </p:txBody>
      </p:sp>
      <p:sp>
        <p:nvSpPr>
          <p:cNvPr id="167" name="Google Shape;167;p3"/>
          <p:cNvSpPr txBox="1"/>
          <p:nvPr/>
        </p:nvSpPr>
        <p:spPr>
          <a:xfrm>
            <a:off x="1234988" y="2186516"/>
            <a:ext cx="7481360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4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Šajā tēmā mēs mēģināsim definēt jēdzienu “inovācija”, lai precizētu tā nozīmi.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4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(2. </a:t>
            </a:r>
            <a:r>
              <a:rPr lang="lv-LV" sz="2400" b="0" i="0" u="none" strike="noStrike" cap="none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tīmekļseminārs</a:t>
            </a:r>
            <a:r>
              <a:rPr lang="lv-LV" sz="24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4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Mēs ilustrēsim, kas ir inovatīvi risinājumi un kā tie ietekmēja izglītības jomu. Visbeidzot, mēs ieteiksim dažus veidus, kā sasniegt kvalitatīvu e-apmācību.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4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(2. prezentācija)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741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63636"/>
              <a:buFont typeface="Trebuchet MS"/>
              <a:buNone/>
            </a:pPr>
            <a:r>
              <a:rPr lang="it-IT" dirty="0"/>
              <a:t>3. tēma: KLASES EKSPERIMENTA VEIKŠANA PAR TEHNOLOĢIJAS IEVIEŠANU KLASĒS</a:t>
            </a:r>
            <a:r>
              <a:rPr lang="it-IT" sz="1200" dirty="0"/>
              <a:t/>
            </a:r>
            <a:br>
              <a:rPr lang="it-IT" sz="1200" dirty="0"/>
            </a:br>
            <a:endParaRPr sz="2200" b="1" dirty="0"/>
          </a:p>
        </p:txBody>
      </p:sp>
      <p:sp>
        <p:nvSpPr>
          <p:cNvPr id="173" name="Google Shape;173;p4"/>
          <p:cNvSpPr txBox="1"/>
          <p:nvPr/>
        </p:nvSpPr>
        <p:spPr>
          <a:xfrm>
            <a:off x="1048279" y="2324100"/>
            <a:ext cx="7854778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400" b="1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Mērķis ir izprast novatorisku risinājumu aspektus, piemēram, klases eksperimentus un izmaiņas, ko izglītībā rada jaunās tehnoloģijas</a:t>
            </a:r>
            <a:r>
              <a:rPr lang="it-IT" sz="2400" b="1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.</a:t>
            </a:r>
            <a:endParaRPr sz="2400" b="0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/>
            </a:r>
            <a:br>
              <a:rPr lang="it-IT" sz="24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lv-LV" sz="24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Lūgsim izglītojamajiem izveidot funkcionālu un radošu klases eksperimentu; mēs atlasīsim 3 labākos un sagatavosim par tiem ziņojumu</a:t>
            </a:r>
            <a:r>
              <a:rPr lang="it-IT" sz="2400" b="0" i="0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753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 dirty="0"/>
              <a:t>Atsauces</a:t>
            </a:r>
            <a:endParaRPr dirty="0"/>
          </a:p>
        </p:txBody>
      </p:sp>
      <p:sp>
        <p:nvSpPr>
          <p:cNvPr id="179" name="Google Shape;179;p5"/>
          <p:cNvSpPr txBox="1">
            <a:spLocks noGrp="1"/>
          </p:cNvSpPr>
          <p:nvPr>
            <p:ph type="body" idx="1"/>
          </p:nvPr>
        </p:nvSpPr>
        <p:spPr>
          <a:xfrm>
            <a:off x="911668" y="1587499"/>
            <a:ext cx="7470331" cy="4421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880"/>
              <a:buChar char="►"/>
            </a:pPr>
            <a:r>
              <a:rPr lang="it-IT" sz="1100"/>
              <a:t>Kenneth B. Khan, School of Business, VirginiaCommonwealth University, 301 W. Main Street, Richmond,VA 23284-4000, U.S.A.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880"/>
              <a:buChar char="►"/>
            </a:pPr>
            <a:r>
              <a:rPr lang="it-IT" sz="1100"/>
              <a:t>Abu Talib, M., Bettayeb, A.M. &amp; Omer, R.I. Analytical study on the impact of technology in higher education during theage of COVID-19: Systematic literature review. Educ Inf Technol 26, 6719-6746 (2021). Retrieved by </a:t>
            </a:r>
            <a:r>
              <a:rPr lang="it-IT" sz="1100" u="sng">
                <a:solidFill>
                  <a:schemeClr val="hlink"/>
                </a:solidFill>
                <a:hlinkClick r:id="rId3"/>
              </a:rPr>
              <a:t>https://doi.org/10.1007/s10639-021-10507</a:t>
            </a:r>
            <a:endParaRPr sz="110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880"/>
              <a:buChar char="►"/>
            </a:pPr>
            <a:r>
              <a:rPr lang="it-IT" sz="1100" u="sng">
                <a:solidFill>
                  <a:schemeClr val="hlink"/>
                </a:solidFill>
                <a:hlinkClick r:id="rId4"/>
              </a:rPr>
              <a:t>https://serc.carleton.edu/sp/library/experiments/how.html</a:t>
            </a:r>
            <a:r>
              <a:rPr lang="it-IT" sz="1100"/>
              <a:t> (retrieved on 05/09/2022)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880"/>
              <a:buChar char="►"/>
            </a:pPr>
            <a:r>
              <a:rPr lang="it-IT" sz="1100" b="0" i="0" u="sng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https://www.embibe.com/exams/how-is-technology-changing-education/</a:t>
            </a:r>
            <a:r>
              <a:rPr lang="it-IT" sz="1100" b="0" i="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(retrieved on 05/09/2022)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880"/>
              <a:buChar char="►"/>
            </a:pPr>
            <a:r>
              <a:rPr lang="it-IT" sz="1100" b="0" i="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Shailendra Palvia, Prageet Aeron, Parul Gupta, Diptiranjan Mahapatra, Ratri Parida, Rebecca Rosner &amp; Sumita Sindhi (2018) Online Education: Worldwide Status, Challenges, Trends, and Implications, Journal of Global Information Technology Management, 21:4, 233-241, DOI: 10.1080/1097198X.2018.154226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880"/>
              <a:buChar char="►"/>
            </a:pPr>
            <a:r>
              <a:rPr lang="it-IT" sz="1100" b="0" i="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How Is Technology Changing Education: Improve Learning, 2022 (retrieved by embibe.com on 05/09/2022)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880"/>
              <a:buChar char="►"/>
            </a:pPr>
            <a:r>
              <a:rPr lang="it-IT" sz="1100" b="0" i="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Richardson W., Five Ways Traditional Education Has to Change - National Institute for Student-Centered Education, 2014 (retrieved by nisce.org on 02/09/2022)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880"/>
              <a:buChar char="►"/>
            </a:pPr>
            <a:r>
              <a:rPr lang="it-IT" sz="1100" b="0" i="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Five ways the education system should improve - Acton Academy Miami South, 2019 (retrieved by actonmiamisouth.com on 02/09/2022)</a:t>
            </a:r>
            <a:endParaRPr/>
          </a:p>
          <a:p>
            <a:pPr marL="342900" lvl="0" indent="-287020" algn="l" rtl="0">
              <a:spcBef>
                <a:spcPts val="1000"/>
              </a:spcBef>
              <a:spcAft>
                <a:spcPts val="0"/>
              </a:spcAft>
              <a:buSzPts val="880"/>
              <a:buNone/>
            </a:pPr>
            <a:endParaRPr sz="1100" b="0" i="0" u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lvl="0" indent="-287020" algn="l" rtl="0">
              <a:spcBef>
                <a:spcPts val="1000"/>
              </a:spcBef>
              <a:spcAft>
                <a:spcPts val="0"/>
              </a:spcAft>
              <a:buSzPts val="880"/>
              <a:buNone/>
            </a:pPr>
            <a:endParaRPr sz="1100" b="0" i="0" u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lvl="0" indent="-287020" algn="l" rtl="0">
              <a:spcBef>
                <a:spcPts val="1000"/>
              </a:spcBef>
              <a:spcAft>
                <a:spcPts val="0"/>
              </a:spcAft>
              <a:buSzPts val="880"/>
              <a:buNone/>
            </a:pPr>
            <a:endParaRPr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6"/>
          <p:cNvSpPr txBox="1">
            <a:spLocks noGrp="1"/>
          </p:cNvSpPr>
          <p:nvPr>
            <p:ph type="subTitle" idx="1"/>
          </p:nvPr>
        </p:nvSpPr>
        <p:spPr>
          <a:xfrm>
            <a:off x="2378366" y="1625206"/>
            <a:ext cx="5829054" cy="453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ct val="79999"/>
              <a:buNone/>
            </a:pPr>
            <a:r>
              <a:rPr lang="it-IT" b="1"/>
              <a:t>Creative Box: Promoting the innovative approaches to building educational formats in youth work</a:t>
            </a:r>
            <a:endParaRPr/>
          </a:p>
        </p:txBody>
      </p:sp>
      <p:pic>
        <p:nvPicPr>
          <p:cNvPr id="185" name="Google Shape;18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5508" y="5874924"/>
            <a:ext cx="1627464" cy="331057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6"/>
          <p:cNvSpPr txBox="1"/>
          <p:nvPr/>
        </p:nvSpPr>
        <p:spPr>
          <a:xfrm>
            <a:off x="1550776" y="2126357"/>
            <a:ext cx="8475539" cy="9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Noto Sans Symbols"/>
              <a:buNone/>
            </a:pPr>
            <a:r>
              <a:rPr lang="it-IT" sz="60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PALDIES PAR UZMANĪBU</a:t>
            </a:r>
            <a:endParaRPr sz="6000" b="0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7" name="Google Shape;187;p6"/>
          <p:cNvSpPr txBox="1"/>
          <p:nvPr/>
        </p:nvSpPr>
        <p:spPr>
          <a:xfrm>
            <a:off x="2661070" y="3344173"/>
            <a:ext cx="5546350" cy="1818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lang="it-IT" sz="1600" b="0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Contact us: </a:t>
            </a:r>
            <a:endParaRPr sz="1600" b="0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lang="it-IT" sz="1600" b="1" i="0" u="none" strike="noStrike" cap="non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CCIF Cyprus – Cross Culture International Foudation Cyprus</a:t>
            </a:r>
            <a:endParaRPr sz="1600" b="1" i="0" u="none" strike="noStrike" cap="none">
              <a:solidFill>
                <a:srgbClr val="59595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lang="it-IT" sz="1600" b="0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Contact: </a:t>
            </a:r>
            <a:endParaRPr sz="1600" b="0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lang="it-IT" sz="1600" b="0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Email: ccifcyprus@outlook.com</a:t>
            </a:r>
            <a:endParaRPr sz="1600" b="0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endParaRPr sz="1600" b="0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8" name="Google Shape;188;p6"/>
          <p:cNvSpPr txBox="1"/>
          <p:nvPr/>
        </p:nvSpPr>
        <p:spPr>
          <a:xfrm>
            <a:off x="2378366" y="5748066"/>
            <a:ext cx="658107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 b="0" i="0" u="none" strike="noStrike" cap="non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project has been funded with support from the European Commission.</a:t>
            </a:r>
            <a:br>
              <a:rPr lang="it-IT" sz="800" b="0" i="0" u="none" strike="noStrike" cap="non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it-IT" sz="8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Project N</a:t>
            </a:r>
            <a:r>
              <a:rPr lang="it-IT" sz="800" b="1" i="0" u="none" strike="noStrike" cap="none" baseline="30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o</a:t>
            </a:r>
            <a:r>
              <a:rPr lang="it-IT" sz="8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: 2021-1-PL01-KA220-YOU-000028673</a:t>
            </a:r>
            <a:r>
              <a:rPr lang="it-IT" sz="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/>
            </a:r>
            <a:br>
              <a:rPr lang="it-IT" sz="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it-IT" sz="800" b="1" i="0" u="none" strike="noStrike" cap="non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communication reflects the views only of the author, and the Commission cannot be held responsible for any use which may be made of the information contained therein.</a:t>
            </a:r>
            <a:endParaRPr sz="8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390</Words>
  <Application>Microsoft Office PowerPoint</Application>
  <PresentationFormat>Widescreen</PresentationFormat>
  <Paragraphs>35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Trebuchet MS</vt:lpstr>
      <vt:lpstr>Open Sans</vt:lpstr>
      <vt:lpstr>Arial</vt:lpstr>
      <vt:lpstr>Noto Sans Symbols</vt:lpstr>
      <vt:lpstr>Facet</vt:lpstr>
      <vt:lpstr>PowerPoint Presentation</vt:lpstr>
      <vt:lpstr>1. tēma: Eksperimenti izglītībā un to efektīva veikšana </vt:lpstr>
      <vt:lpstr>2. tēma: Inovācijas un izglītība</vt:lpstr>
      <vt:lpstr>3. tēma: KLASES EKSPERIMENTA VEIKŠANA PAR TEHNOLOĢIJAS IEVIEŠANU KLASĒS </vt:lpstr>
      <vt:lpstr>Atsauces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Andrianna Emphasyscentre</dc:creator>
  <cp:lastModifiedBy>User</cp:lastModifiedBy>
  <cp:revision>2</cp:revision>
  <dcterms:created xsi:type="dcterms:W3CDTF">2021-10-19T10:03:56Z</dcterms:created>
  <dcterms:modified xsi:type="dcterms:W3CDTF">2023-06-27T12:11:52Z</dcterms:modified>
</cp:coreProperties>
</file>