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jghXBQOhrxY9EJ6qLGH9OFyFm8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D6AC985-BCF5-4CAC-B1B2-8EC294E2E30E}">
  <a:tblStyle styleId="{3D6AC985-BCF5-4CAC-B1B2-8EC294E2E30E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F6FC"/>
          </a:solidFill>
        </a:fill>
      </a:tcStyle>
    </a:wholeTbl>
    <a:band1H>
      <a:tcTxStyle/>
      <a:tcStyle>
        <a:fill>
          <a:solidFill>
            <a:srgbClr val="D1ECF9"/>
          </a:solidFill>
        </a:fill>
      </a:tcStyle>
    </a:band1H>
    <a:band2H>
      <a:tcTxStyle/>
    </a:band2H>
    <a:band1V>
      <a:tcTxStyle/>
      <a:tcStyle>
        <a:fill>
          <a:solidFill>
            <a:srgbClr val="D1ECF9"/>
          </a:solidFill>
        </a:fill>
      </a:tcStyle>
    </a:band1V>
    <a:band2V>
      <a:tcTxStyle/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1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Google Shape;24;p13"/>
            <p:cNvSpPr/>
            <p:nvPr/>
          </p:nvSpPr>
          <p:spPr>
            <a:xfrm>
              <a:off x="0" y="-7862"/>
              <a:ext cx="863600" cy="5698067"/>
            </a:xfrm>
            <a:custGeom>
              <a:rect b="b" l="l" r="r" t="t"/>
              <a:pathLst>
                <a:path extrusionOk="0" h="5698067" w="86360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</p:sp>
        <p:cxnSp>
          <p:nvCxnSpPr>
            <p:cNvPr id="25" name="Google Shape;25;p13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6" name="Google Shape;26;p13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7" name="Google Shape;27;p13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28" name="Google Shape;28;p13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9" name="Google Shape;29;p1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13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31" name="Google Shape;31;p13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32" name="Google Shape;32;p13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3" name="Google Shape;33;p13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13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3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23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23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4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2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5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5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25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25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25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6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6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26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2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7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2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8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8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2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4" name="Google Shape;54;p16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5" name="Google Shape;55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17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17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1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1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12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10" name="Google Shape;10;p12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2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13" name="Google Shape;13;p12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14" name="Google Shape;14;p12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1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2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3.jpg"/><Relationship Id="rId6" Type="http://schemas.openxmlformats.org/officeDocument/2006/relationships/image" Target="../media/image7.jpg"/><Relationship Id="rId7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Relationship Id="rId4" Type="http://schemas.openxmlformats.org/officeDocument/2006/relationships/hyperlink" Target="mailto:liga.danilane@rta.lv" TargetMode="External"/><Relationship Id="rId5" Type="http://schemas.openxmlformats.org/officeDocument/2006/relationships/hyperlink" Target="mailto:velta.lubkina@rta.lv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idx="1" type="subTitle"/>
          </p:nvPr>
        </p:nvSpPr>
        <p:spPr>
          <a:xfrm>
            <a:off x="1365352" y="1088700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US" sz="2400"/>
              <a:t>Creative Box: Promowanie innowacyjnego podejścia do tworzenia formatów edukacyjnych w pracy z młodzieżą</a:t>
            </a:r>
            <a:endParaRPr b="1" sz="2400"/>
          </a:p>
        </p:txBody>
      </p:sp>
      <p:pic>
        <p:nvPicPr>
          <p:cNvPr id="144" name="Google Shape;14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70807" y="6145929"/>
            <a:ext cx="2026028" cy="412132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"/>
          <p:cNvSpPr txBox="1"/>
          <p:nvPr/>
        </p:nvSpPr>
        <p:spPr>
          <a:xfrm>
            <a:off x="2378366" y="4687512"/>
            <a:ext cx="6581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8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Numer projektu:</a:t>
            </a:r>
            <a:r>
              <a:rPr b="1" lang="en-US" sz="8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2021-1-PL01-KA220-YOU-000028673</a:t>
            </a:r>
            <a:endParaRPr b="1" sz="80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8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Sfinansowane ze środków UE. Wyrażone poglądy i opinie są jedynie opiniami autora lub autorów i niekoniecznie odzwierciedlają poglądy i opinie Unii Europejskiej lub Europejskiej Agencji Wykonawczej ds. Edukacji i Kultury (EACEA). Unia Europejska ani EACEA nie ponoszą za nie odpowiedzialności.</a:t>
            </a:r>
            <a:endParaRPr sz="80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1365357" y="2888103"/>
            <a:ext cx="7767000" cy="4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lang="en-US" sz="18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TEORIA KREATYWNOŚCI W EDUKACJI MŁODZIEŻY</a:t>
            </a:r>
            <a:endParaRPr/>
          </a:p>
        </p:txBody>
      </p:sp>
      <p:sp>
        <p:nvSpPr>
          <p:cNvPr id="147" name="Google Shape;147;p1"/>
          <p:cNvSpPr txBox="1"/>
          <p:nvPr/>
        </p:nvSpPr>
        <p:spPr>
          <a:xfrm>
            <a:off x="1915456" y="3826975"/>
            <a:ext cx="3550363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Stworzone przez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Education Centre «Socialization»          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48" name="Google Shape;148;p1"/>
          <p:cNvGrpSpPr/>
          <p:nvPr/>
        </p:nvGrpSpPr>
        <p:grpSpPr>
          <a:xfrm>
            <a:off x="888274" y="5452591"/>
            <a:ext cx="6293576" cy="1181100"/>
            <a:chOff x="0" y="0"/>
            <a:chExt cx="5463540" cy="1181100"/>
          </a:xfrm>
        </p:grpSpPr>
        <p:pic>
          <p:nvPicPr>
            <p:cNvPr id="149" name="Google Shape;149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0"/>
              <a:ext cx="1181100" cy="118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630680" y="182880"/>
              <a:ext cx="746125" cy="944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857500" y="182880"/>
              <a:ext cx="1203960" cy="9201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564380" y="228600"/>
              <a:ext cx="899160" cy="8991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3" name="Google Shape;15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65819" y="3423954"/>
            <a:ext cx="1360536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026905" y="5593575"/>
            <a:ext cx="899160" cy="899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0"/>
          <p:cNvSpPr txBox="1"/>
          <p:nvPr>
            <p:ph type="title"/>
          </p:nvPr>
        </p:nvSpPr>
        <p:spPr>
          <a:xfrm>
            <a:off x="747002" y="1724297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lang="en-US"/>
              <a:t>Definicja kreatywności: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lang="en-US"/>
              <a:t>zdolność do generowania unikalnych pomysłów, które mogą pomóc w rozwiązywaniu problemów, tworzeniu skutecznych interakcji lub po prostu dostarczyć rozrywki.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1"/>
          <p:cNvSpPr txBox="1"/>
          <p:nvPr>
            <p:ph idx="1" type="subTitle"/>
          </p:nvPr>
        </p:nvSpPr>
        <p:spPr>
          <a:xfrm>
            <a:off x="2378366" y="1306797"/>
            <a:ext cx="5829054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b="1" lang="en-US" sz="2400"/>
              <a:t>Creative Box: Promowanie innowacyjnego podejścia do tworzenia formatów edukacyjnych w pracy z młodzieżą</a:t>
            </a:r>
            <a:endParaRPr b="1"/>
          </a:p>
        </p:txBody>
      </p:sp>
      <p:pic>
        <p:nvPicPr>
          <p:cNvPr id="305" name="Google Shape;30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508" y="5874924"/>
            <a:ext cx="1627464" cy="331057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11"/>
          <p:cNvSpPr txBox="1"/>
          <p:nvPr/>
        </p:nvSpPr>
        <p:spPr>
          <a:xfrm>
            <a:off x="1550777" y="2126357"/>
            <a:ext cx="7766936" cy="9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Noto Sans Symbols"/>
              <a:buNone/>
            </a:pPr>
            <a:r>
              <a:rPr lang="en-US" sz="6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Dziękujemy!</a:t>
            </a:r>
            <a:endParaRPr sz="6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7" name="Google Shape;307;p11"/>
          <p:cNvSpPr txBox="1"/>
          <p:nvPr/>
        </p:nvSpPr>
        <p:spPr>
          <a:xfrm>
            <a:off x="2661070" y="3344173"/>
            <a:ext cx="5546350" cy="2037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Kontakt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Education Centre «Socialization», Rezekne, Latvia</a:t>
            </a:r>
            <a:endParaRPr b="1" i="0" sz="1600" u="none" cap="none" strike="noStrike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Osoby kontaktowe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 Liga Danilane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		      Velta Lubkina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		      Inna Seļgicka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Email:    </a:t>
            </a:r>
            <a:r>
              <a:rPr b="0" i="0" lang="en-US" sz="1600" u="sng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liga.danilane@rta.lv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  <a:p>
            <a:pPr indent="45720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b="0" i="0" lang="en-US" sz="1600" u="sng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velta.lubkina@rta.lv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8" name="Google Shape;308;p11"/>
          <p:cNvSpPr txBox="1"/>
          <p:nvPr/>
        </p:nvSpPr>
        <p:spPr>
          <a:xfrm>
            <a:off x="2378366" y="5748066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b="1" baseline="3000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br>
              <a:rPr b="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b="0" i="0" sz="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Podejścia do zrozumienia koncepcji kreatywności</a:t>
            </a:r>
            <a:endParaRPr/>
          </a:p>
        </p:txBody>
      </p:sp>
      <p:grpSp>
        <p:nvGrpSpPr>
          <p:cNvPr id="160" name="Google Shape;160;p2"/>
          <p:cNvGrpSpPr/>
          <p:nvPr/>
        </p:nvGrpSpPr>
        <p:grpSpPr>
          <a:xfrm>
            <a:off x="1773811" y="2082868"/>
            <a:ext cx="6663177" cy="4124823"/>
            <a:chOff x="219331" y="68"/>
            <a:chExt cx="6663177" cy="4124823"/>
          </a:xfrm>
        </p:grpSpPr>
        <p:sp>
          <p:nvSpPr>
            <p:cNvPr id="161" name="Google Shape;161;p2"/>
            <p:cNvSpPr/>
            <p:nvPr/>
          </p:nvSpPr>
          <p:spPr>
            <a:xfrm>
              <a:off x="219331" y="68"/>
              <a:ext cx="3172941" cy="1903764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2"/>
            <p:cNvSpPr txBox="1"/>
            <p:nvPr/>
          </p:nvSpPr>
          <p:spPr>
            <a:xfrm>
              <a:off x="219331" y="68"/>
              <a:ext cx="3172941" cy="19037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2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produkt</a:t>
              </a:r>
              <a:endParaRPr b="0" i="0" sz="4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3709567" y="68"/>
              <a:ext cx="3172941" cy="1903764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2"/>
            <p:cNvSpPr txBox="1"/>
            <p:nvPr/>
          </p:nvSpPr>
          <p:spPr>
            <a:xfrm>
              <a:off x="3709567" y="68"/>
              <a:ext cx="3172941" cy="19037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4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proces</a:t>
              </a:r>
              <a:endParaRPr b="0" i="0" sz="4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219331" y="2221127"/>
              <a:ext cx="3172941" cy="1903764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2"/>
            <p:cNvSpPr txBox="1"/>
            <p:nvPr/>
          </p:nvSpPr>
          <p:spPr>
            <a:xfrm>
              <a:off x="219331" y="2221127"/>
              <a:ext cx="3172941" cy="19037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2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osobiste cechy</a:t>
              </a:r>
              <a:endParaRPr b="0" i="0" sz="4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3709567" y="2221127"/>
              <a:ext cx="3172941" cy="1903764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2"/>
            <p:cNvSpPr txBox="1"/>
            <p:nvPr/>
          </p:nvSpPr>
          <p:spPr>
            <a:xfrm>
              <a:off x="3709567" y="2221127"/>
              <a:ext cx="3172941" cy="19037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2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warunki zewnętrzne</a:t>
              </a:r>
              <a:endParaRPr b="0" i="0" sz="4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"/>
          <p:cNvSpPr txBox="1"/>
          <p:nvPr>
            <p:ph type="title"/>
          </p:nvPr>
        </p:nvSpPr>
        <p:spPr>
          <a:xfrm>
            <a:off x="677325" y="609600"/>
            <a:ext cx="8596800" cy="8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/>
              <a:t>Koncepcja kreatywności</a:t>
            </a:r>
            <a:endParaRPr/>
          </a:p>
        </p:txBody>
      </p:sp>
      <p:grpSp>
        <p:nvGrpSpPr>
          <p:cNvPr id="174" name="Google Shape;174;p3"/>
          <p:cNvGrpSpPr/>
          <p:nvPr/>
        </p:nvGrpSpPr>
        <p:grpSpPr>
          <a:xfrm>
            <a:off x="683579" y="1507445"/>
            <a:ext cx="8584533" cy="3508076"/>
            <a:chOff x="5889" y="0"/>
            <a:chExt cx="8584533" cy="3508076"/>
          </a:xfrm>
        </p:grpSpPr>
        <p:sp>
          <p:nvSpPr>
            <p:cNvPr id="175" name="Google Shape;175;p3"/>
            <p:cNvSpPr/>
            <p:nvPr/>
          </p:nvSpPr>
          <p:spPr>
            <a:xfrm>
              <a:off x="265198" y="831550"/>
              <a:ext cx="3934592" cy="462893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265198" y="1005394"/>
              <a:ext cx="289049" cy="289049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 flipH="1">
              <a:off x="5889" y="0"/>
              <a:ext cx="4453210" cy="831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3"/>
            <p:cNvSpPr txBox="1"/>
            <p:nvPr/>
          </p:nvSpPr>
          <p:spPr>
            <a:xfrm>
              <a:off x="5889" y="0"/>
              <a:ext cx="4453210" cy="831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Pierwszy wymiar</a:t>
              </a:r>
              <a:endPara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5889" y="1679159"/>
              <a:ext cx="289042" cy="289042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281311" y="1486802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3"/>
            <p:cNvSpPr txBox="1"/>
            <p:nvPr/>
          </p:nvSpPr>
          <p:spPr>
            <a:xfrm>
              <a:off x="281311" y="1486802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zjawisko codzienne</a:t>
              </a: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5889" y="2352918"/>
              <a:ext cx="289042" cy="289042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281311" y="2160560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3"/>
            <p:cNvSpPr txBox="1"/>
            <p:nvPr/>
          </p:nvSpPr>
          <p:spPr>
            <a:xfrm>
              <a:off x="281311" y="2160560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każdy może być kreatywny</a:t>
              </a: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5889" y="3026676"/>
              <a:ext cx="289042" cy="289042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281311" y="2834318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3"/>
            <p:cNvSpPr txBox="1"/>
            <p:nvPr/>
          </p:nvSpPr>
          <p:spPr>
            <a:xfrm>
              <a:off x="281311" y="2834318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każdy powinien być zaangażowany</a:t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w procesy twórcze</a:t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4655830" y="831550"/>
              <a:ext cx="3934592" cy="462893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4655830" y="1005394"/>
              <a:ext cx="289049" cy="289049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4655830" y="0"/>
              <a:ext cx="3934592" cy="831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3"/>
            <p:cNvSpPr txBox="1"/>
            <p:nvPr/>
          </p:nvSpPr>
          <p:spPr>
            <a:xfrm>
              <a:off x="4655830" y="0"/>
              <a:ext cx="3934592" cy="831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Drugi wymiar</a:t>
              </a:r>
              <a:endPara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4655830" y="1679159"/>
              <a:ext cx="289042" cy="289042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4931251" y="1486802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3"/>
            <p:cNvSpPr txBox="1"/>
            <p:nvPr/>
          </p:nvSpPr>
          <p:spPr>
            <a:xfrm>
              <a:off x="4931251" y="1486802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pojęcie użyteczności</a:t>
              </a: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4655830" y="2352918"/>
              <a:ext cx="289042" cy="289042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4931251" y="2160560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3"/>
            <p:cNvSpPr txBox="1"/>
            <p:nvPr/>
          </p:nvSpPr>
          <p:spPr>
            <a:xfrm>
              <a:off x="4931251" y="2160560"/>
              <a:ext cx="3659170" cy="6737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odnosi się do materialnych lub</a:t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praktycznych metod oceny</a:t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Proces twórczego myślenia</a:t>
            </a:r>
            <a:endParaRPr/>
          </a:p>
        </p:txBody>
      </p:sp>
      <p:grpSp>
        <p:nvGrpSpPr>
          <p:cNvPr id="203" name="Google Shape;203;p4"/>
          <p:cNvGrpSpPr/>
          <p:nvPr/>
        </p:nvGrpSpPr>
        <p:grpSpPr>
          <a:xfrm>
            <a:off x="540778" y="914395"/>
            <a:ext cx="10347352" cy="5943600"/>
            <a:chOff x="2843" y="0"/>
            <a:chExt cx="10347352" cy="5943600"/>
          </a:xfrm>
        </p:grpSpPr>
        <p:sp>
          <p:nvSpPr>
            <p:cNvPr id="204" name="Google Shape;204;p4"/>
            <p:cNvSpPr/>
            <p:nvPr/>
          </p:nvSpPr>
          <p:spPr>
            <a:xfrm>
              <a:off x="776477" y="0"/>
              <a:ext cx="8800084" cy="594360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D1ECF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4"/>
            <p:cNvSpPr/>
            <p:nvPr/>
          </p:nvSpPr>
          <p:spPr>
            <a:xfrm>
              <a:off x="2843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4"/>
            <p:cNvSpPr txBox="1"/>
            <p:nvPr/>
          </p:nvSpPr>
          <p:spPr>
            <a:xfrm>
              <a:off x="83662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identyfikacja i instalacja problemu</a:t>
              </a:r>
              <a:endParaRPr/>
            </a:p>
          </p:txBody>
        </p:sp>
        <p:sp>
          <p:nvSpPr>
            <p:cNvPr id="207" name="Google Shape;207;p4"/>
            <p:cNvSpPr/>
            <p:nvPr/>
          </p:nvSpPr>
          <p:spPr>
            <a:xfrm>
              <a:off x="1741198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4"/>
            <p:cNvSpPr txBox="1"/>
            <p:nvPr/>
          </p:nvSpPr>
          <p:spPr>
            <a:xfrm>
              <a:off x="1822017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jednoczesne generowanie kilku pomysłów</a:t>
              </a:r>
              <a:endParaRPr/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3479554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4"/>
            <p:cNvSpPr txBox="1"/>
            <p:nvPr/>
          </p:nvSpPr>
          <p:spPr>
            <a:xfrm>
              <a:off x="3560373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tworzenie pomysłów różnych koncepcji</a:t>
              </a:r>
              <a:endParaRPr/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5217909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4"/>
            <p:cNvSpPr txBox="1"/>
            <p:nvPr/>
          </p:nvSpPr>
          <p:spPr>
            <a:xfrm>
              <a:off x="5298728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przedstawianie rzadkich, niestandardowych pomysłów</a:t>
              </a:r>
              <a:endParaRPr sz="1300"/>
            </a:p>
          </p:txBody>
        </p:sp>
        <p:sp>
          <p:nvSpPr>
            <p:cNvPr id="213" name="Google Shape;213;p4"/>
            <p:cNvSpPr/>
            <p:nvPr/>
          </p:nvSpPr>
          <p:spPr>
            <a:xfrm>
              <a:off x="6956264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4"/>
            <p:cNvSpPr txBox="1"/>
            <p:nvPr/>
          </p:nvSpPr>
          <p:spPr>
            <a:xfrm>
              <a:off x="7037083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ulepszanie proponowanych pomysłów</a:t>
              </a:r>
              <a:endParaRPr/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8694619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4"/>
            <p:cNvSpPr txBox="1"/>
            <p:nvPr/>
          </p:nvSpPr>
          <p:spPr>
            <a:xfrm>
              <a:off x="8775438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analizowanie i syntetyzowanie informacji w celu rozwiązywania problemów</a:t>
              </a:r>
              <a:endParaRPr sz="130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"/>
          <p:cNvSpPr txBox="1"/>
          <p:nvPr>
            <p:ph type="title"/>
          </p:nvPr>
        </p:nvSpPr>
        <p:spPr>
          <a:xfrm>
            <a:off x="1524110" y="2048539"/>
            <a:ext cx="8596800" cy="182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Kreatywność to pojawienie się wrażliwości na problemy, na istniejący deficyt wiedzy lub dysharmonię (P. Torrance, 1988).</a:t>
            </a:r>
            <a:endParaRPr/>
          </a:p>
        </p:txBody>
      </p:sp>
      <p:sp>
        <p:nvSpPr>
          <p:cNvPr id="222" name="Google Shape;222;p5"/>
          <p:cNvSpPr txBox="1"/>
          <p:nvPr>
            <p:ph idx="1" type="body"/>
          </p:nvPr>
        </p:nvSpPr>
        <p:spPr>
          <a:xfrm>
            <a:off x="839895" y="429376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Wyjaśnij tę definicję i podaj przykłady ze swojego doświadczenia!</a:t>
            </a:r>
            <a:endParaRPr/>
          </a:p>
        </p:txBody>
      </p:sp>
      <p:pic>
        <p:nvPicPr>
          <p:cNvPr id="223" name="Google Shape;22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4115" y="1310244"/>
            <a:ext cx="1032510" cy="1074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Proces kreatywności</a:t>
            </a:r>
            <a:endParaRPr/>
          </a:p>
        </p:txBody>
      </p:sp>
      <p:grpSp>
        <p:nvGrpSpPr>
          <p:cNvPr id="229" name="Google Shape;229;p6"/>
          <p:cNvGrpSpPr/>
          <p:nvPr/>
        </p:nvGrpSpPr>
        <p:grpSpPr>
          <a:xfrm>
            <a:off x="949234" y="1500233"/>
            <a:ext cx="7715793" cy="4410526"/>
            <a:chOff x="0" y="2359"/>
            <a:chExt cx="7715793" cy="4410526"/>
          </a:xfrm>
        </p:grpSpPr>
        <p:sp>
          <p:nvSpPr>
            <p:cNvPr id="230" name="Google Shape;230;p6"/>
            <p:cNvSpPr/>
            <p:nvPr/>
          </p:nvSpPr>
          <p:spPr>
            <a:xfrm>
              <a:off x="3086317" y="2359"/>
              <a:ext cx="4629476" cy="924873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D1ECF7">
                <a:alpha val="89803"/>
              </a:srgbClr>
            </a:solidFill>
            <a:ln cap="rnd" cmpd="sng" w="19050">
              <a:solidFill>
                <a:srgbClr val="D1ECF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6"/>
            <p:cNvSpPr txBox="1"/>
            <p:nvPr/>
          </p:nvSpPr>
          <p:spPr>
            <a:xfrm>
              <a:off x="3086317" y="117968"/>
              <a:ext cx="4282649" cy="6936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Myślenie o wielu koncepcjach jednocześnie lub możliwość bez wysiłkowego przełączania się między dwoma różnymi pomysłami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0" y="2359"/>
              <a:ext cx="3086317" cy="924873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6"/>
            <p:cNvSpPr txBox="1"/>
            <p:nvPr/>
          </p:nvSpPr>
          <p:spPr>
            <a:xfrm>
              <a:off x="45149" y="47508"/>
              <a:ext cx="2996019" cy="8345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Elastyczność poznawcza</a:t>
              </a:r>
              <a:endPara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3087071" y="1019720"/>
              <a:ext cx="4624955" cy="1358444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D1ECF7">
                <a:alpha val="89803"/>
              </a:srgbClr>
            </a:solidFill>
            <a:ln cap="rnd" cmpd="sng" w="19050">
              <a:solidFill>
                <a:srgbClr val="D1ECF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6"/>
            <p:cNvSpPr txBox="1"/>
            <p:nvPr/>
          </p:nvSpPr>
          <p:spPr>
            <a:xfrm>
              <a:off x="3087071" y="1189526"/>
              <a:ext cx="4115539" cy="1018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Rozumienie i myślenie o złożonych koncepcjach, które są rzeczywiste, ale nie są powiązane z konkretnymi rzeczami, ludźmi lub przedmiotami, np. idea wolności lub humoru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3767" y="1236506"/>
              <a:ext cx="3083303" cy="924873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6"/>
            <p:cNvSpPr txBox="1"/>
            <p:nvPr/>
          </p:nvSpPr>
          <p:spPr>
            <a:xfrm>
              <a:off x="48916" y="1281655"/>
              <a:ext cx="2993005" cy="8345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Myślenie abstrakcyjne</a:t>
              </a:r>
              <a:endPara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3086317" y="2470652"/>
              <a:ext cx="4629476" cy="924873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D1ECF7">
                <a:alpha val="89803"/>
              </a:srgbClr>
            </a:solidFill>
            <a:ln cap="rnd" cmpd="sng" w="19050">
              <a:solidFill>
                <a:srgbClr val="D1ECF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6"/>
            <p:cNvSpPr txBox="1"/>
            <p:nvPr/>
          </p:nvSpPr>
          <p:spPr>
            <a:xfrm>
              <a:off x="3086317" y="2586261"/>
              <a:ext cx="4282649" cy="6936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Myślenie i organizowanie pomysłów i działań, aby osiągnąć określony cel</a:t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0" name="Google Shape;240;p6"/>
            <p:cNvSpPr/>
            <p:nvPr/>
          </p:nvSpPr>
          <p:spPr>
            <a:xfrm>
              <a:off x="0" y="2470652"/>
              <a:ext cx="3086317" cy="924873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6"/>
            <p:cNvSpPr txBox="1"/>
            <p:nvPr/>
          </p:nvSpPr>
          <p:spPr>
            <a:xfrm>
              <a:off x="45149" y="2515801"/>
              <a:ext cx="2996019" cy="8345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Planowanie</a:t>
              </a:r>
              <a:endPara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2" name="Google Shape;242;p6"/>
            <p:cNvSpPr/>
            <p:nvPr/>
          </p:nvSpPr>
          <p:spPr>
            <a:xfrm>
              <a:off x="3086317" y="3488012"/>
              <a:ext cx="4629476" cy="924873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D1ECF7">
                <a:alpha val="89803"/>
              </a:srgbClr>
            </a:solidFill>
            <a:ln cap="rnd" cmpd="sng" w="19050">
              <a:solidFill>
                <a:srgbClr val="D1ECF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6"/>
            <p:cNvSpPr txBox="1"/>
            <p:nvPr/>
          </p:nvSpPr>
          <p:spPr>
            <a:xfrm>
              <a:off x="3086317" y="3603621"/>
              <a:ext cx="4282649" cy="6936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Krótkoterminowe przechowywanie, przetwarzanie i zarządzanie informacjami</a:t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4" name="Google Shape;244;p6"/>
            <p:cNvSpPr/>
            <p:nvPr/>
          </p:nvSpPr>
          <p:spPr>
            <a:xfrm>
              <a:off x="0" y="3488012"/>
              <a:ext cx="3086317" cy="924873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6"/>
            <p:cNvSpPr txBox="1"/>
            <p:nvPr/>
          </p:nvSpPr>
          <p:spPr>
            <a:xfrm>
              <a:off x="45149" y="3533161"/>
              <a:ext cx="2996019" cy="8345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Pamięć robocza</a:t>
              </a:r>
              <a:endPara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7"/>
          <p:cNvSpPr txBox="1"/>
          <p:nvPr>
            <p:ph type="title"/>
          </p:nvPr>
        </p:nvSpPr>
        <p:spPr>
          <a:xfrm>
            <a:off x="729585" y="400594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/>
              <a:t>Etapy kreatywności</a:t>
            </a:r>
            <a:endParaRPr/>
          </a:p>
        </p:txBody>
      </p:sp>
      <p:graphicFrame>
        <p:nvGraphicFramePr>
          <p:cNvPr id="251" name="Google Shape;251;p7"/>
          <p:cNvGraphicFramePr/>
          <p:nvPr/>
        </p:nvGraphicFramePr>
        <p:xfrm>
          <a:off x="923109" y="123323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{3D6AC985-BCF5-4CAC-B1B2-8EC294E2E30E}</a:tableStyleId>
              </a:tblPr>
              <a:tblGrid>
                <a:gridCol w="3485625"/>
                <a:gridCol w="4283125"/>
              </a:tblGrid>
              <a:tr h="408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Nazwy etapów kreatywności</a:t>
                      </a:r>
                      <a:endParaRPr sz="16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Opis</a:t>
                      </a:r>
                      <a:endParaRPr sz="16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</a:tr>
              <a:tr h="831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Etap przygotowawczy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US" sz="1200"/>
                        <a:t>W większości przypadków pomysł nie bierze się z niczego; musisz generować pomysły, przeprowadzić badania i czerpać z przeszłych doświadczeń, aby wymyślić bardziej oryginalne idee i rozwiązania.</a:t>
                      </a:r>
                      <a:endParaRPr sz="1200"/>
                    </a:p>
                  </a:txBody>
                  <a:tcPr marT="65875" marB="65875" marR="164700" marL="164700" anchor="b"/>
                </a:tc>
              </a:tr>
              <a:tr h="831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Etap inkubacji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US" sz="1200"/>
                        <a:t>Kiedy już będziesz mieć pomysł, powinieneś cofnąć się i zobaczyć, co zrobiłeś. Możesz nawet popracować nad innym projektem lub zająć się czymś zupełnie innym.</a:t>
                      </a:r>
                      <a:endParaRPr sz="1200"/>
                    </a:p>
                  </a:txBody>
                  <a:tcPr marT="65875" marB="65875" marR="164700" marL="164700" anchor="b"/>
                </a:tc>
              </a:tr>
              <a:tr h="831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Etap iluminacji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US" sz="1200"/>
                        <a:t>Gdy pozwolisz swoim myślom swobodnie się poruszać, może to wywołać moment „żarówki”, w którym wszystkie informacje łączą się, tworząc rozwiązanie.</a:t>
                      </a:r>
                      <a:endParaRPr sz="1200"/>
                    </a:p>
                  </a:txBody>
                  <a:tcPr marT="65875" marB="65875" marR="164700" marL="164700" anchor="b"/>
                </a:tc>
              </a:tr>
              <a:tr h="1224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Etap oceny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US" sz="1200"/>
                        <a:t>Tutaj analizujesz swój nowy pomysł, rozważając zalety i wady oraz inne istotne informacje. Czy rozwiązanie wspiera twój oryginalny pomysł? Być może będziesz musiał wrócić i wymyślić inne pomysły; lub – może to być właściwa droga, którą chcesz podążać.</a:t>
                      </a:r>
                      <a:endParaRPr sz="1200"/>
                    </a:p>
                  </a:txBody>
                  <a:tcPr marT="65875" marB="65875" marR="164700" marL="164700" anchor="b"/>
                </a:tc>
              </a:tr>
              <a:tr h="995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Etap weryfikacji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US" sz="1200"/>
                        <a:t>To tutaj wkłada się najwięcej ciężkiej pracy, gdzie trzeba stworzyć obiekt, zaprojektować lub udowodnić swój pomysł. Na tym ostatnim etapie sfinalizujesz pomysł i urzeczywistnisz go.</a:t>
                      </a:r>
                      <a:endParaRPr sz="1200"/>
                    </a:p>
                  </a:txBody>
                  <a:tcPr marT="65875" marB="65875" marR="164700" marL="16470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8"/>
          <p:cNvSpPr txBox="1"/>
          <p:nvPr>
            <p:ph type="title"/>
          </p:nvPr>
        </p:nvSpPr>
        <p:spPr>
          <a:xfrm>
            <a:off x="677325" y="491025"/>
            <a:ext cx="8596800" cy="64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sz="3500"/>
              <a:t>Charakterystyka kreatywnych osobowości</a:t>
            </a:r>
            <a:endParaRPr sz="3500"/>
          </a:p>
        </p:txBody>
      </p:sp>
      <p:grpSp>
        <p:nvGrpSpPr>
          <p:cNvPr id="257" name="Google Shape;257;p8"/>
          <p:cNvGrpSpPr/>
          <p:nvPr/>
        </p:nvGrpSpPr>
        <p:grpSpPr>
          <a:xfrm>
            <a:off x="923472" y="-1245552"/>
            <a:ext cx="9715939" cy="8529506"/>
            <a:chOff x="709467" y="-2718758"/>
            <a:chExt cx="9104141" cy="8529506"/>
          </a:xfrm>
        </p:grpSpPr>
        <p:sp>
          <p:nvSpPr>
            <p:cNvPr id="258" name="Google Shape;258;p8"/>
            <p:cNvSpPr/>
            <p:nvPr/>
          </p:nvSpPr>
          <p:spPr>
            <a:xfrm>
              <a:off x="3959620" y="-200340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8"/>
            <p:cNvSpPr txBox="1"/>
            <p:nvPr/>
          </p:nvSpPr>
          <p:spPr>
            <a:xfrm>
              <a:off x="4005847" y="-154113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gotowość do podejmowania ryzyka</a:t>
              </a:r>
              <a:endParaRPr/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4340387" y="426252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40456" y="3272"/>
                  </a:moveTo>
                  <a:lnTo>
                    <a:pt x="40456" y="3272"/>
                  </a:lnTo>
                  <a:cubicBezTo>
                    <a:pt x="43558" y="2203"/>
                    <a:pt x="46742" y="1391"/>
                    <a:pt x="49976" y="843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5775776" y="457198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8"/>
            <p:cNvSpPr txBox="1"/>
            <p:nvPr/>
          </p:nvSpPr>
          <p:spPr>
            <a:xfrm>
              <a:off x="5822003" y="503425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ciekawość</a:t>
              </a:r>
              <a:endParaRPr/>
            </a:p>
          </p:txBody>
        </p:sp>
        <p:sp>
          <p:nvSpPr>
            <p:cNvPr id="263" name="Google Shape;263;p8"/>
            <p:cNvSpPr/>
            <p:nvPr/>
          </p:nvSpPr>
          <p:spPr>
            <a:xfrm>
              <a:off x="3543050" y="-2718758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92969" y="110130"/>
                  </a:moveTo>
                  <a:cubicBezTo>
                    <a:pt x="92147" y="110670"/>
                    <a:pt x="91313" y="111190"/>
                    <a:pt x="90466" y="111690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6155436" y="1463741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8"/>
            <p:cNvSpPr txBox="1"/>
            <p:nvPr/>
          </p:nvSpPr>
          <p:spPr>
            <a:xfrm>
              <a:off x="6201663" y="1509968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otwartość na nową wiedzę i doświadczenie</a:t>
              </a:r>
              <a:endParaRPr/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2996050" y="1317667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111495" y="29207"/>
                  </a:moveTo>
                  <a:lnTo>
                    <a:pt x="111495" y="29207"/>
                  </a:lnTo>
                  <a:cubicBezTo>
                    <a:pt x="111773" y="29673"/>
                    <a:pt x="112045" y="30142"/>
                    <a:pt x="112311" y="30615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8"/>
            <p:cNvSpPr/>
            <p:nvPr/>
          </p:nvSpPr>
          <p:spPr>
            <a:xfrm>
              <a:off x="6220072" y="2464484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8"/>
            <p:cNvSpPr txBox="1"/>
            <p:nvPr/>
          </p:nvSpPr>
          <p:spPr>
            <a:xfrm>
              <a:off x="6266299" y="2510711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tolerancja na niejednoznaczność</a:t>
              </a:r>
              <a:endParaRPr sz="1200"/>
            </a:p>
          </p:txBody>
        </p:sp>
        <p:sp>
          <p:nvSpPr>
            <p:cNvPr id="269" name="Google Shape;269;p8"/>
            <p:cNvSpPr/>
            <p:nvPr/>
          </p:nvSpPr>
          <p:spPr>
            <a:xfrm>
              <a:off x="4167519" y="-994573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76522" y="117680"/>
                  </a:moveTo>
                  <a:lnTo>
                    <a:pt x="76522" y="117680"/>
                  </a:lnTo>
                  <a:cubicBezTo>
                    <a:pt x="75863" y="117869"/>
                    <a:pt x="75200" y="118046"/>
                    <a:pt x="74535" y="118212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5747986" y="3431784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8"/>
            <p:cNvSpPr txBox="1"/>
            <p:nvPr/>
          </p:nvSpPr>
          <p:spPr>
            <a:xfrm>
              <a:off x="5794213" y="3478011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szerokie zainteresowania</a:t>
              </a:r>
              <a:endParaRPr/>
            </a:p>
          </p:txBody>
        </p:sp>
        <p:sp>
          <p:nvSpPr>
            <p:cNvPr id="272" name="Google Shape;272;p8"/>
            <p:cNvSpPr/>
            <p:nvPr/>
          </p:nvSpPr>
          <p:spPr>
            <a:xfrm>
              <a:off x="5320527" y="316524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24578" y="108428"/>
                  </a:moveTo>
                  <a:lnTo>
                    <a:pt x="24578" y="108428"/>
                  </a:lnTo>
                  <a:cubicBezTo>
                    <a:pt x="21679" y="106308"/>
                    <a:pt x="18977" y="103931"/>
                    <a:pt x="16503" y="101328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8"/>
            <p:cNvSpPr/>
            <p:nvPr/>
          </p:nvSpPr>
          <p:spPr>
            <a:xfrm>
              <a:off x="4043602" y="4007664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8"/>
            <p:cNvSpPr txBox="1"/>
            <p:nvPr/>
          </p:nvSpPr>
          <p:spPr>
            <a:xfrm>
              <a:off x="4089829" y="4053891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wysoka ocena oryginalności</a:t>
              </a:r>
              <a:endParaRPr/>
            </a:p>
          </p:txBody>
        </p:sp>
        <p:sp>
          <p:nvSpPr>
            <p:cNvPr id="275" name="Google Shape;275;p8"/>
            <p:cNvSpPr/>
            <p:nvPr/>
          </p:nvSpPr>
          <p:spPr>
            <a:xfrm>
              <a:off x="709467" y="146896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89019" y="112516"/>
                  </a:moveTo>
                  <a:lnTo>
                    <a:pt x="89019" y="112516"/>
                  </a:lnTo>
                  <a:cubicBezTo>
                    <a:pt x="88097" y="113025"/>
                    <a:pt x="87162" y="113510"/>
                    <a:pt x="86215" y="113971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2315218" y="3467781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8"/>
            <p:cNvSpPr txBox="1"/>
            <p:nvPr/>
          </p:nvSpPr>
          <p:spPr>
            <a:xfrm>
              <a:off x="2361445" y="3514008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intuicja i silne uczucia</a:t>
              </a:r>
              <a:endParaRPr/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1277636" y="-943922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43950" y="117813"/>
                  </a:moveTo>
                  <a:lnTo>
                    <a:pt x="43950" y="117813"/>
                  </a:lnTo>
                  <a:cubicBezTo>
                    <a:pt x="42402" y="117383"/>
                    <a:pt x="40871" y="116891"/>
                    <a:pt x="39362" y="116339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9" name="Google Shape;279;p8"/>
            <p:cNvSpPr/>
            <p:nvPr/>
          </p:nvSpPr>
          <p:spPr>
            <a:xfrm>
              <a:off x="1655060" y="2464488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8"/>
            <p:cNvSpPr txBox="1"/>
            <p:nvPr/>
          </p:nvSpPr>
          <p:spPr>
            <a:xfrm>
              <a:off x="1701287" y="2510715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niezależność osądów</a:t>
              </a:r>
              <a:endParaRPr/>
            </a:p>
          </p:txBody>
        </p:sp>
        <p:sp>
          <p:nvSpPr>
            <p:cNvPr id="281" name="Google Shape;281;p8"/>
            <p:cNvSpPr/>
            <p:nvPr/>
          </p:nvSpPr>
          <p:spPr>
            <a:xfrm>
              <a:off x="1545365" y="-1661779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27117" y="110187"/>
                  </a:moveTo>
                  <a:lnTo>
                    <a:pt x="27117" y="110187"/>
                  </a:lnTo>
                  <a:cubicBezTo>
                    <a:pt x="26296" y="109649"/>
                    <a:pt x="25488" y="109091"/>
                    <a:pt x="24694" y="108513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1597791" y="1453583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8"/>
            <p:cNvSpPr txBox="1"/>
            <p:nvPr/>
          </p:nvSpPr>
          <p:spPr>
            <a:xfrm>
              <a:off x="1644018" y="1499810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orientacja w nowościach</a:t>
              </a:r>
              <a:endParaRPr/>
            </a:p>
          </p:txBody>
        </p:sp>
        <p:sp>
          <p:nvSpPr>
            <p:cNvPr id="284" name="Google Shape;284;p8"/>
            <p:cNvSpPr/>
            <p:nvPr/>
          </p:nvSpPr>
          <p:spPr>
            <a:xfrm>
              <a:off x="2725118" y="-669029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92" y="56674"/>
                  </a:moveTo>
                  <a:lnTo>
                    <a:pt x="92" y="56674"/>
                  </a:lnTo>
                  <a:cubicBezTo>
                    <a:pt x="122" y="56133"/>
                    <a:pt x="159" y="55592"/>
                    <a:pt x="204" y="55052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8"/>
            <p:cNvSpPr/>
            <p:nvPr/>
          </p:nvSpPr>
          <p:spPr>
            <a:xfrm>
              <a:off x="2135254" y="444663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8"/>
            <p:cNvSpPr txBox="1"/>
            <p:nvPr/>
          </p:nvSpPr>
          <p:spPr>
            <a:xfrm>
              <a:off x="2181481" y="490890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umiejętności logicznego myślenia</a:t>
              </a:r>
              <a:endParaRPr/>
            </a:p>
          </p:txBody>
        </p:sp>
        <p:sp>
          <p:nvSpPr>
            <p:cNvPr id="287" name="Google Shape;287;p8"/>
            <p:cNvSpPr/>
            <p:nvPr/>
          </p:nvSpPr>
          <p:spPr>
            <a:xfrm>
              <a:off x="1858996" y="411506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49793" y="875"/>
                  </a:moveTo>
                  <a:lnTo>
                    <a:pt x="49793" y="875"/>
                  </a:lnTo>
                  <a:cubicBezTo>
                    <a:pt x="51861" y="518"/>
                    <a:pt x="53945" y="270"/>
                    <a:pt x="56039" y="131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9"/>
          <p:cNvSpPr txBox="1"/>
          <p:nvPr>
            <p:ph type="title"/>
          </p:nvPr>
        </p:nvSpPr>
        <p:spPr>
          <a:xfrm>
            <a:off x="1605280" y="609600"/>
            <a:ext cx="7668722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Wyjaśnij, w jaki sposób te warunki mogą hamować kreatywność:</a:t>
            </a:r>
            <a:endParaRPr/>
          </a:p>
        </p:txBody>
      </p:sp>
      <p:sp>
        <p:nvSpPr>
          <p:cNvPr id="293" name="Google Shape;293;p9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Nadzór;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Ocena;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Nagrody;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Konkurencja;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Stała kontrola;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Ograniczenie wyboru;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Zwiększone oczekiwania (presja).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240"/>
              <a:buNone/>
            </a:pPr>
            <a:r>
              <a:rPr lang="en-US" sz="2800"/>
              <a:t>Podaj przykłady!</a:t>
            </a:r>
            <a:endParaRPr/>
          </a:p>
        </p:txBody>
      </p:sp>
      <p:pic>
        <p:nvPicPr>
          <p:cNvPr id="294" name="Google Shape;29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9305" y="491171"/>
            <a:ext cx="1225975" cy="1103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2021-10-19T10:03:56Z</dcterms:created>
  <dc:creator>Andrianna Emphasyscentre</dc:creator>
</cp:coreProperties>
</file>