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jw82wwSboN50VVPOtbAWjwRhRM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2f1ba8c48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6" name="Google Shape;156;g22f1ba8c488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2" name="Google Shape;16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2f1ba8c488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8" name="Google Shape;168;g22f1ba8c488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2f1ba8c48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4" name="Google Shape;174;g22f1ba8c488_0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2f1ba8c488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g22f1ba8c488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6" name="Google Shape;18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2f1ba8c4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2" name="Google Shape;192;g22f1ba8c48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8" name="Google Shape;19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Google Shape;24;p6"/>
            <p:cNvSpPr/>
            <p:nvPr/>
          </p:nvSpPr>
          <p:spPr>
            <a:xfrm>
              <a:off x="0" y="-7862"/>
              <a:ext cx="863600" cy="5698067"/>
            </a:xfrm>
            <a:custGeom>
              <a:rect b="b" l="l" r="r" t="t"/>
              <a:pathLst>
                <a:path extrusionOk="0" h="5698067" w="86360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411"/>
              </a:schemeClr>
            </a:solidFill>
            <a:ln>
              <a:noFill/>
            </a:ln>
          </p:spPr>
        </p:sp>
        <p:cxnSp>
          <p:nvCxnSpPr>
            <p:cNvPr id="25" name="Google Shape;25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411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6" name="Google Shape;26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411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7" name="Google Shape;27;p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294"/>
              </a:schemeClr>
            </a:solidFill>
            <a:ln>
              <a:noFill/>
            </a:ln>
          </p:spPr>
        </p:sp>
        <p:sp>
          <p:nvSpPr>
            <p:cNvPr id="28" name="Google Shape;28;p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Google Shape;29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4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411"/>
              </a:srgbClr>
            </a:solidFill>
            <a:ln>
              <a:noFill/>
            </a:ln>
          </p:spPr>
        </p:sp>
        <p:sp>
          <p:nvSpPr>
            <p:cNvPr id="31" name="Google Shape;31;p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411"/>
              </a:schemeClr>
            </a:solidFill>
            <a:ln>
              <a:noFill/>
            </a:ln>
          </p:spPr>
        </p:sp>
        <p:sp>
          <p:nvSpPr>
            <p:cNvPr id="32" name="Google Shape;32;p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33" name="Google Shape;33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4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6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5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6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7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8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18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0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4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411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411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294"/>
              </a:schemeClr>
            </a:solidFill>
            <a:ln>
              <a:noFill/>
            </a:ln>
          </p:spPr>
        </p:sp>
        <p:sp>
          <p:nvSpPr>
            <p:cNvPr id="10" name="Google Shape;10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4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411"/>
              </a:srgbClr>
            </a:solidFill>
            <a:ln>
              <a:noFill/>
            </a:ln>
          </p:spPr>
        </p:sp>
        <p:sp>
          <p:nvSpPr>
            <p:cNvPr id="13" name="Google Shape;13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411"/>
              </a:schemeClr>
            </a:solidFill>
            <a:ln>
              <a:noFill/>
            </a:ln>
          </p:spPr>
        </p:sp>
        <p:sp>
          <p:nvSpPr>
            <p:cNvPr id="14" name="Google Shape;14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4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6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7" Type="http://schemas.openxmlformats.org/officeDocument/2006/relationships/image" Target="../media/image2.png"/><Relationship Id="rId8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emerald.com/insight/content/doi/10.1108/RAMJ-09-2020-0051/full/html" TargetMode="External"/><Relationship Id="rId4" Type="http://schemas.openxmlformats.org/officeDocument/2006/relationships/hyperlink" Target="https://files.eric.ed.gov/fulltext/EJ1057935.pdf" TargetMode="External"/><Relationship Id="rId5" Type="http://schemas.openxmlformats.org/officeDocument/2006/relationships/hyperlink" Target="https://ec.europa.eu/assets/eac/youth/library/publications/creativity-innovation_en.pdf" TargetMode="External"/><Relationship Id="rId6" Type="http://schemas.openxmlformats.org/officeDocument/2006/relationships/hyperlink" Target="https://www.youthandpolicy.org/wp-content/uploads/2017/06/jeffs-innovation-and-youth-work.pdf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scielo.br/j/estpsi/a/vrTxJGjGnYFLqQGcTzFgfcp/?lang=en&amp;format=html" TargetMode="External"/><Relationship Id="rId4" Type="http://schemas.openxmlformats.org/officeDocument/2006/relationships/hyperlink" Target="https://www.researchgate.net/profile/Stamatios-Papadakis-2/publication/313848322_Creativity_and_innovation_in_European_education_Ten_years_eTwinning_Past_present_and_the_future/links/58ce1b54a6fdcc5cccbbe945/Creativity-and-innovation-in-European-education-Ten-years-eTwinning-Past-present-and-the-future.pdf" TargetMode="External"/><Relationship Id="rId5" Type="http://schemas.openxmlformats.org/officeDocument/2006/relationships/hyperlink" Target="https://pdfs.semanticscholar.org/90f9/5393d9a751f6591b52417d2c105693d56484.pdf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idx="1" type="subTitle"/>
          </p:nvPr>
        </p:nvSpPr>
        <p:spPr>
          <a:xfrm>
            <a:off x="1365352" y="1088700"/>
            <a:ext cx="7766936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b="1" lang="en-US" sz="2400"/>
              <a:t>Creative Box: Promowanie innowacyjnego podejścia do tworzenia formatów edukacyjnych w pracy z młodzieżą</a:t>
            </a:r>
            <a:endParaRPr b="1" sz="2400"/>
          </a:p>
        </p:txBody>
      </p:sp>
      <p:pic>
        <p:nvPicPr>
          <p:cNvPr id="144" name="Google Shape;14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70807" y="6145929"/>
            <a:ext cx="2026028" cy="412132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"/>
          <p:cNvSpPr txBox="1"/>
          <p:nvPr/>
        </p:nvSpPr>
        <p:spPr>
          <a:xfrm>
            <a:off x="2378366" y="4687512"/>
            <a:ext cx="6581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Numer projektu:</a:t>
            </a:r>
            <a:r>
              <a:rPr b="1" lang="en-US" sz="8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2021-1-PL01-KA220-YOU-000028673</a:t>
            </a:r>
            <a:endParaRPr b="1" sz="8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8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Sfinansowane ze środków UE. Wyrażone poglądy i opinie są jedynie opiniami autora lub autorów i niekoniecznie odzwierciedlają poglądy i opinie Unii Europejskiej lub Europejskiej Agencji Wykonawczej ds. Edukacji i Kultury (EACEA). Unia Europejska ani EACEA nie ponoszą za nie odpowiedzialności.</a:t>
            </a:r>
            <a:endParaRPr sz="8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1454510" y="2888106"/>
            <a:ext cx="7766936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1" lang="en-US" sz="18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Innowacje w edukacji młodzieży w erze cyfrowej: najlepsze praktyki, produkty edukacyjne</a:t>
            </a:r>
            <a:endParaRPr b="0" i="0" sz="18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2595624" y="3736075"/>
            <a:ext cx="4517700" cy="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en-US" sz="16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Stworzone przez</a:t>
            </a: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: Fu</a:t>
            </a:r>
            <a:r>
              <a:rPr lang="en-US" sz="16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ndację im. </a:t>
            </a: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Zofi</a:t>
            </a:r>
            <a:r>
              <a:rPr lang="en-US" sz="16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Zamenhof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148" name="Google Shape;148;p1"/>
          <p:cNvGrpSpPr/>
          <p:nvPr/>
        </p:nvGrpSpPr>
        <p:grpSpPr>
          <a:xfrm>
            <a:off x="888274" y="5452591"/>
            <a:ext cx="6293576" cy="1181100"/>
            <a:chOff x="0" y="0"/>
            <a:chExt cx="5463540" cy="1181100"/>
          </a:xfrm>
        </p:grpSpPr>
        <p:pic>
          <p:nvPicPr>
            <p:cNvPr id="149" name="Google Shape;149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0" y="0"/>
              <a:ext cx="1181100" cy="118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630680" y="182880"/>
              <a:ext cx="746125" cy="9448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2857500" y="182880"/>
              <a:ext cx="1203960" cy="9201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4564380" y="228600"/>
              <a:ext cx="899160" cy="89916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3" name="Google Shape;153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282273" y="3505550"/>
            <a:ext cx="765600" cy="91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2f1ba8c488_0_5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Jaki jest idealny produkt edukacyjny dla młodzieży?</a:t>
            </a:r>
            <a:endParaRPr/>
          </a:p>
        </p:txBody>
      </p:sp>
      <p:sp>
        <p:nvSpPr>
          <p:cNvPr id="159" name="Google Shape;159;g22f1ba8c488_0_5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/>
              <a:t>Uczestnicy poznają odpowiedzi na następujące pytania:</a:t>
            </a:r>
            <a:endParaRPr b="1" sz="2000"/>
          </a:p>
          <a:p>
            <a:pPr indent="-33274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40"/>
              <a:buChar char="►"/>
            </a:pPr>
            <a:r>
              <a:rPr lang="en-US" sz="2000"/>
              <a:t>Czym jest kreatywność?</a:t>
            </a:r>
            <a:endParaRPr sz="2000"/>
          </a:p>
          <a:p>
            <a:pPr indent="-33274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40"/>
              <a:buChar char="►"/>
            </a:pPr>
            <a:r>
              <a:rPr lang="en-US" sz="2000"/>
              <a:t>Jak rozwijać kreatywność?</a:t>
            </a:r>
            <a:endParaRPr sz="2000"/>
          </a:p>
          <a:p>
            <a:pPr indent="-33274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40"/>
              <a:buChar char="►"/>
            </a:pPr>
            <a:r>
              <a:rPr lang="en-US" sz="2000"/>
              <a:t>Jakie narzędzia mogą pomóc nam rozwijać kreatywność?</a:t>
            </a:r>
            <a:endParaRPr sz="2000"/>
          </a:p>
          <a:p>
            <a:pPr indent="-332740" lvl="0" marL="457200" rtl="0" algn="l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SzPts val="1640"/>
              <a:buChar char="►"/>
            </a:pPr>
            <a:r>
              <a:rPr lang="en-US" sz="2000"/>
              <a:t>Dlaczego kreatywność jest ważna w edukacji?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Przegląd metod rozwoju kreatywności</a:t>
            </a:r>
            <a:endParaRPr/>
          </a:p>
        </p:txBody>
      </p:sp>
      <p:sp>
        <p:nvSpPr>
          <p:cNvPr id="165" name="Google Shape;165;p2"/>
          <p:cNvSpPr txBox="1"/>
          <p:nvPr>
            <p:ph idx="1" type="body"/>
          </p:nvPr>
        </p:nvSpPr>
        <p:spPr>
          <a:xfrm>
            <a:off x="677325" y="2160601"/>
            <a:ext cx="8596800" cy="43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6195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100"/>
              <a:buChar char="►"/>
            </a:pPr>
            <a:r>
              <a:rPr lang="en-US" sz="2100"/>
              <a:t>Uczestnicy poznają 40 metod rozwijania kreatywności.</a:t>
            </a:r>
            <a:endParaRPr sz="2100"/>
          </a:p>
          <a:p>
            <a:pPr indent="-36195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100"/>
              <a:buChar char="►"/>
            </a:pPr>
            <a:r>
              <a:rPr lang="en-US" sz="2100"/>
              <a:t>Każda metoda zostanie przedstawiona i omówiona, a następnie pokazana na przykładzie.</a:t>
            </a:r>
            <a:endParaRPr sz="2100"/>
          </a:p>
          <a:p>
            <a:pPr indent="-361950" lvl="0" marL="457200" rtl="0" algn="l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SzPts val="2100"/>
              <a:buChar char="►"/>
            </a:pPr>
            <a:r>
              <a:rPr lang="en-US" sz="2100"/>
              <a:t>Wiele uwagi zostanie poświęcone rozważeniu, w jaki sposób poszczególne metody mogą wspierać edukację młodych ludzi.</a:t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2f1ba8c488_0_9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Przegląd metod rozwoju kreatywności</a:t>
            </a:r>
            <a:endParaRPr/>
          </a:p>
        </p:txBody>
      </p:sp>
      <p:sp>
        <p:nvSpPr>
          <p:cNvPr id="171" name="Google Shape;171;g22f1ba8c488_0_9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27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40"/>
              <a:buChar char="►"/>
            </a:pPr>
            <a:r>
              <a:rPr lang="en-US" sz="2000"/>
              <a:t>Uczestnicy zapoznają się z praktycznymi przykładami zastosowania poznanych wcześniej metod kreatywności.</a:t>
            </a:r>
            <a:endParaRPr sz="2000"/>
          </a:p>
          <a:p>
            <a:pPr indent="-33274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40"/>
              <a:buChar char="►"/>
            </a:pPr>
            <a:r>
              <a:rPr lang="en-US" sz="2000"/>
              <a:t>Będą zachęcani do dzielenia się swoimi doświadczeniami z wykorzystaniem znanych im metod rozwoju kreatywności.</a:t>
            </a:r>
            <a:endParaRPr sz="2000"/>
          </a:p>
          <a:p>
            <a:pPr indent="-332740" lvl="0" marL="457200" rtl="0" algn="l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SzPts val="1640"/>
              <a:buChar char="►"/>
            </a:pPr>
            <a:r>
              <a:rPr lang="en-US" sz="2000"/>
              <a:t>W oparciu o istniejące metody uczestnicy w grupach roboczych opracują własne innowacyjne metody, które będą pilotowane podczas Modułu 3 w pracy z młodzieżą.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2f1ba8c488_0_13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Prezentacja i omówienie rozwoju edukacyjnego uczestników kursu</a:t>
            </a:r>
            <a:endParaRPr/>
          </a:p>
        </p:txBody>
      </p:sp>
      <p:sp>
        <p:nvSpPr>
          <p:cNvPr id="177" name="Google Shape;177;g22f1ba8c488_0_13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/>
              <a:t>W tej części modułu uczestnicy zostaną poproszeni o zaprezentowanie swoich metod rozwijania kreatywności, które przygotowali w oparciu o poznane materiały i przykłady.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SzPts val="1100"/>
              <a:buNone/>
            </a:pPr>
            <a:r>
              <a:rPr lang="en-US" sz="2000"/>
              <a:t>Dyskusja nad zaprezentowanymi produktami będzie dotyczyła zarówno ich wykorzystania w edukacji młodych ludzi, jak i procesu twórczego uczestników kursu.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2f1ba8c488_0_28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Wyniki Modułu 2</a:t>
            </a:r>
            <a:endParaRPr/>
          </a:p>
        </p:txBody>
      </p:sp>
      <p:sp>
        <p:nvSpPr>
          <p:cNvPr id="183" name="Google Shape;183;g22f1ba8c488_0_28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/>
              <a:t>Uczniowie stworzą własną, zaktualizowaną wizję innowacyjnego produktu edukacyjnego dla młodych ludzi. Będą również znali i potrafili wykorzystywać metody rozwijania kreatywności.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n-US" sz="2000"/>
              <a:t>Ćwiczenia praktyczne obejmą przygotowanie i prezentację własnych produktów edukacyjnych (kurs, szkolenie, dyskusja lub inne). W kolejnym Module 3 każdy uczestnik kursu wdroży opracowany produkt edukacyjny.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"/>
          <p:cNvSpPr txBox="1"/>
          <p:nvPr>
            <p:ph type="title"/>
          </p:nvPr>
        </p:nvSpPr>
        <p:spPr>
          <a:xfrm>
            <a:off x="677334" y="609600"/>
            <a:ext cx="8596668" cy="753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Odniesienia</a:t>
            </a:r>
            <a:endParaRPr/>
          </a:p>
        </p:txBody>
      </p:sp>
      <p:sp>
        <p:nvSpPr>
          <p:cNvPr id="189" name="Google Shape;189;p3"/>
          <p:cNvSpPr txBox="1"/>
          <p:nvPr>
            <p:ph idx="1" type="body"/>
          </p:nvPr>
        </p:nvSpPr>
        <p:spPr>
          <a:xfrm>
            <a:off x="789877" y="1362808"/>
            <a:ext cx="925981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Adeosun O.T., Shittu A.I., (2021), "Learning and innovation in youth-owned small businesses", Rajagiri Management Journal, Vol. 15 No. 1, pp. 69-87,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https://www.emerald.com/insight/content/doi/10.1108/RAMJ-09-2020-0051/full/html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Conrad D., </a:t>
            </a:r>
            <a:r>
              <a:rPr i="1"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Education and Social Innovation: The Youth Uncensored Project—A Case Study of Youth Participatory Research and Cultural Democracy in Action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Canadian Journal of Education / Revue canadienne de l’éducation 38:1 (2015),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https://files.eric.ed.gov/fulltext/EJ1057935.pdf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European Commision, </a:t>
            </a:r>
            <a:r>
              <a:rPr i="1"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Unleashing young people’s creativity and innovation. European good practice projects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https://ec.europa.eu/assets/eac/youth/library/publications/creativity-innovation_en.pdf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Jeffs T., </a:t>
            </a:r>
            <a:r>
              <a:rPr i="1"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Innovation and Youth Work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Youth &amp; Policy Special Edition: The Next Five Years: Prospects for young people, Youth &amp; Policy No. 114 May 2015,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https://www.youthandpolicy.org/wp-content/uploads/2017/06/jeffs-innovation-and-youth-work.pdf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2f1ba8c488_0_0"/>
          <p:cNvSpPr txBox="1"/>
          <p:nvPr>
            <p:ph type="title"/>
          </p:nvPr>
        </p:nvSpPr>
        <p:spPr>
          <a:xfrm>
            <a:off x="677334" y="609600"/>
            <a:ext cx="8596800" cy="7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Odniesienia</a:t>
            </a:r>
            <a:endParaRPr/>
          </a:p>
        </p:txBody>
      </p:sp>
      <p:sp>
        <p:nvSpPr>
          <p:cNvPr id="195" name="Google Shape;195;g22f1ba8c488_0_0"/>
          <p:cNvSpPr txBox="1"/>
          <p:nvPr>
            <p:ph idx="1" type="body"/>
          </p:nvPr>
        </p:nvSpPr>
        <p:spPr>
          <a:xfrm>
            <a:off x="789877" y="1362808"/>
            <a:ext cx="9259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Grégoire J. (2018). </a:t>
            </a:r>
            <a:r>
              <a:rPr i="1"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Overcoming obstacles to creativity in science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Creativity and innovation: Skills for the 21st Century, Estudos de Psicologia (Campinas), 35(3), 229-236.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https://www.scielo.br/j/estpsi/a/vrTxJGjGnYFLqQGcTzFgfcp/?lang=en&amp;format=html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Mahadewi E.P., Septyanto D., Learning To Be New Youth Generation In Innovation And Creativity With Entrepreneurship, International Journal of Educational Research &amp; Social Sciences, ISSN: 2774-5406, p. 1363-1370.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Papadakis St., (2016) ‘Creativity and innovation in European education. Ten years eTwinning. Past, present and the future’, Int. J. Technology Enhanced Learning, Vol. 8, Nos. 3/4, pp.279–296,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researchgate.net/profile/Stamatios-Papadakis-2/publication/313848322_Creativity_and_innovation_in_European_education_Ten_years_eTwinning_Past_present_and_the_future/links/58ce1b54a6fdcc5cccbbe945/Creativity-and-innovation-in-European-education-Ten-years-eTwinning-Past-present-and-the-future.pdf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560"/>
              <a:buChar char="►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Solijonovna Z., Modern Information Technologies - A Factor Of Increasing Youth Education, Potential And Spirituality, The American Journal of Social Science and Education Innovations (ISSN – 2689-100x), 2020: 5. 525, p.  554-560, </a:t>
            </a:r>
            <a:r>
              <a:rPr lang="en-US" sz="17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https://pdfs.semanticscholar.org/90f9/5393d9a751f6591b52417d2c105693d56484.pdf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"/>
          <p:cNvSpPr txBox="1"/>
          <p:nvPr>
            <p:ph idx="1" type="subTitle"/>
          </p:nvPr>
        </p:nvSpPr>
        <p:spPr>
          <a:xfrm>
            <a:off x="2378366" y="1625206"/>
            <a:ext cx="5829054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b="1" lang="en-US" sz="2400"/>
              <a:t>Creative Box: Promowanie innowacyjnego podejścia do tworzenia formatów edukacyjnych w pracy z młodzieżą</a:t>
            </a:r>
            <a:endParaRPr b="1"/>
          </a:p>
        </p:txBody>
      </p:sp>
      <p:pic>
        <p:nvPicPr>
          <p:cNvPr id="201" name="Google Shape;20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5508" y="5874924"/>
            <a:ext cx="1627464" cy="331057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4"/>
          <p:cNvSpPr txBox="1"/>
          <p:nvPr/>
        </p:nvSpPr>
        <p:spPr>
          <a:xfrm>
            <a:off x="1550777" y="2126357"/>
            <a:ext cx="7766936" cy="9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Noto Sans Symbols"/>
              <a:buNone/>
            </a:pPr>
            <a:r>
              <a:rPr lang="en-US" sz="6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Dziękujemy!</a:t>
            </a:r>
            <a:endParaRPr sz="6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3" name="Google Shape;203;p4"/>
          <p:cNvSpPr txBox="1"/>
          <p:nvPr/>
        </p:nvSpPr>
        <p:spPr>
          <a:xfrm>
            <a:off x="2661070" y="3344173"/>
            <a:ext cx="5546350" cy="18180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en-US" sz="16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Kontakt: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b="1"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Fundacja im </a:t>
            </a:r>
            <a:r>
              <a:rPr b="1" i="0" lang="en-US" sz="16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Zofi</a:t>
            </a:r>
            <a:r>
              <a:rPr b="1"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r>
              <a:rPr b="1" i="0" lang="en-US" sz="16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Zamenhof</a:t>
            </a:r>
            <a:endParaRPr b="1" i="0" sz="1600" u="none" cap="none" strike="noStrike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en-US" sz="16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Osoba kontaktowa</a:t>
            </a: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: Zbigniew D</a:t>
            </a:r>
            <a:r>
              <a:rPr lang="en-US" sz="16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ą</a:t>
            </a: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browski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b="0" i="0" lang="en-US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Email: zbigniew.dabrowski@zofiazamenhof.pl 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4" name="Google Shape;204;p4"/>
          <p:cNvSpPr txBox="1"/>
          <p:nvPr/>
        </p:nvSpPr>
        <p:spPr>
          <a:xfrm>
            <a:off x="2378366" y="5748066"/>
            <a:ext cx="658107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project has been funded with support from the European Commission.</a:t>
            </a:r>
            <a:br>
              <a:rPr b="0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Project N</a:t>
            </a:r>
            <a:r>
              <a:rPr b="1" baseline="30000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b="1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2021-1-PL01-KA220-YOU-000028673</a:t>
            </a:r>
            <a:br>
              <a:rPr b="0" i="0" lang="en-US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en-US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communication reflects the views only of the author, and the Commission cannot be held responsible for any use which may be made of the information contained therein.</a:t>
            </a:r>
            <a:endParaRPr b="0" i="0" sz="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2021-10-19T10:03:56Z</dcterms:created>
  <dc:creator>Andrianna Emphasyscentre</dc:creator>
</cp:coreProperties>
</file>