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4" roundtripDataSignature="AMtx7mjw82wwSboN50VVPOtbAWjwRhRMy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4" Type="http://customschemas.google.com/relationships/presentationmetadata" Target="meta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41" name="Google Shape;141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22f1ba8c488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56" name="Google Shape;156;g22f1ba8c488_0_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62" name="Google Shape;162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22f1ba8c488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68" name="Google Shape;168;g22f1ba8c488_0_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g22f1ba8c488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74" name="Google Shape;174;g22f1ba8c488_0_1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22f1ba8c488_0_2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0" name="Google Shape;180;g22f1ba8c488_0_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86" name="Google Shape;186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22f1ba8c48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92" name="Google Shape;192;g22f1ba8c488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98" name="Google Shape;198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 type="title">
  <p:cSld name="TITLE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oogle Shape;23;p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24" name="Google Shape;24;p6"/>
            <p:cNvSpPr/>
            <p:nvPr/>
          </p:nvSpPr>
          <p:spPr>
            <a:xfrm>
              <a:off x="0" y="-7862"/>
              <a:ext cx="863600" cy="5698067"/>
            </a:xfrm>
            <a:custGeom>
              <a:rect b="b" l="l" r="r" t="t"/>
              <a:pathLst>
                <a:path extrusionOk="0" h="5698067" w="863600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69411"/>
              </a:schemeClr>
            </a:solidFill>
            <a:ln>
              <a:noFill/>
            </a:ln>
          </p:spPr>
        </p:sp>
        <p:cxnSp>
          <p:nvCxnSpPr>
            <p:cNvPr id="25" name="Google Shape;25;p6"/>
            <p:cNvCxnSpPr/>
            <p:nvPr/>
          </p:nvCxnSpPr>
          <p:spPr>
            <a:xfrm>
              <a:off x="9371012" y="0"/>
              <a:ext cx="1219200" cy="6858000"/>
            </a:xfrm>
            <a:prstGeom prst="straightConnector1">
              <a:avLst/>
            </a:prstGeom>
            <a:noFill/>
            <a:ln cap="flat" cmpd="sng" w="9525">
              <a:solidFill>
                <a:schemeClr val="accent1">
                  <a:alpha val="69411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6" name="Google Shape;26;p6"/>
            <p:cNvCxnSpPr/>
            <p:nvPr/>
          </p:nvCxnSpPr>
          <p:spPr>
            <a:xfrm flipH="1">
              <a:off x="7425267" y="3681413"/>
              <a:ext cx="4763558" cy="3176587"/>
            </a:xfrm>
            <a:prstGeom prst="straightConnector1">
              <a:avLst/>
            </a:prstGeom>
            <a:noFill/>
            <a:ln cap="flat" cmpd="sng" w="9525">
              <a:solidFill>
                <a:schemeClr val="accent1">
                  <a:alpha val="69411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27" name="Google Shape;27;p6"/>
            <p:cNvSpPr/>
            <p:nvPr/>
          </p:nvSpPr>
          <p:spPr>
            <a:xfrm>
              <a:off x="9181476" y="-8467"/>
              <a:ext cx="3007349" cy="6866467"/>
            </a:xfrm>
            <a:custGeom>
              <a:rect b="b" l="l" r="r" t="t"/>
              <a:pathLst>
                <a:path extrusionOk="0" h="6866467" w="3007349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5294"/>
              </a:schemeClr>
            </a:solidFill>
            <a:ln>
              <a:noFill/>
            </a:ln>
          </p:spPr>
        </p:sp>
        <p:sp>
          <p:nvSpPr>
            <p:cNvPr id="28" name="Google Shape;28;p6"/>
            <p:cNvSpPr/>
            <p:nvPr/>
          </p:nvSpPr>
          <p:spPr>
            <a:xfrm>
              <a:off x="9603442" y="-8467"/>
              <a:ext cx="2588558" cy="6866467"/>
            </a:xfrm>
            <a:custGeom>
              <a:rect b="b" l="l" r="r" t="t"/>
              <a:pathLst>
                <a:path extrusionOk="0" h="6866467" w="2573311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</p:sp>
        <p:sp>
          <p:nvSpPr>
            <p:cNvPr id="29" name="Google Shape;29;p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fmla="val 100000" name="adj"/>
              </a:avLst>
            </a:prstGeom>
            <a:solidFill>
              <a:srgbClr val="16B0E3">
                <a:alpha val="654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" name="Google Shape;30;p6"/>
            <p:cNvSpPr/>
            <p:nvPr/>
          </p:nvSpPr>
          <p:spPr>
            <a:xfrm>
              <a:off x="9334500" y="-8467"/>
              <a:ext cx="2854326" cy="6866467"/>
            </a:xfrm>
            <a:custGeom>
              <a:rect b="b" l="l" r="r" t="t"/>
              <a:pathLst>
                <a:path extrusionOk="0" h="6866467" w="2858013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6B0E3">
                <a:alpha val="49411"/>
              </a:srgbClr>
            </a:solidFill>
            <a:ln>
              <a:noFill/>
            </a:ln>
          </p:spPr>
        </p:sp>
        <p:sp>
          <p:nvSpPr>
            <p:cNvPr id="31" name="Google Shape;31;p6"/>
            <p:cNvSpPr/>
            <p:nvPr/>
          </p:nvSpPr>
          <p:spPr>
            <a:xfrm>
              <a:off x="10898730" y="-8467"/>
              <a:ext cx="1290094" cy="6866467"/>
            </a:xfrm>
            <a:custGeom>
              <a:rect b="b" l="l" r="r" t="t"/>
              <a:pathLst>
                <a:path extrusionOk="0" h="6858000" w="1290094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69411"/>
              </a:schemeClr>
            </a:solidFill>
            <a:ln>
              <a:noFill/>
            </a:ln>
          </p:spPr>
        </p:sp>
        <p:sp>
          <p:nvSpPr>
            <p:cNvPr id="32" name="Google Shape;32;p6"/>
            <p:cNvSpPr/>
            <p:nvPr/>
          </p:nvSpPr>
          <p:spPr>
            <a:xfrm>
              <a:off x="10938999" y="-8467"/>
              <a:ext cx="1249825" cy="6866467"/>
            </a:xfrm>
            <a:custGeom>
              <a:rect b="b" l="l" r="r" t="t"/>
              <a:pathLst>
                <a:path extrusionOk="0" h="6858000" w="1249825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26292">
                <a:alpha val="80000"/>
              </a:srgbClr>
            </a:solidFill>
            <a:ln>
              <a:noFill/>
            </a:ln>
          </p:spPr>
        </p:sp>
        <p:sp>
          <p:nvSpPr>
            <p:cNvPr id="33" name="Google Shape;33;p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fmla="val 100000" name="adj"/>
              </a:avLst>
            </a:prstGeom>
            <a:solidFill>
              <a:srgbClr val="16B0E3">
                <a:alpha val="654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4" name="Google Shape;34;p6"/>
          <p:cNvSpPr txBox="1"/>
          <p:nvPr>
            <p:ph type="ctrTitle"/>
          </p:nvPr>
        </p:nvSpPr>
        <p:spPr>
          <a:xfrm>
            <a:off x="1507067" y="2404534"/>
            <a:ext cx="7766936" cy="164630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Trebuchet MS"/>
              <a:buNone/>
              <a:defRPr sz="5400">
                <a:solidFill>
                  <a:schemeClr val="accen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" type="subTitle"/>
          </p:nvPr>
        </p:nvSpPr>
        <p:spPr>
          <a:xfrm>
            <a:off x="1507067" y="4050833"/>
            <a:ext cx="7766936" cy="10968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  <a:defRPr>
                <a:solidFill>
                  <a:srgbClr val="7F7F7F"/>
                </a:solidFill>
              </a:defRPr>
            </a:lvl1pPr>
            <a:lvl2pPr lvl="1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6" name="Google Shape;36;p6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6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aption">
  <p:cSld name="Title and Caption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5"/>
          <p:cNvSpPr txBox="1"/>
          <p:nvPr>
            <p:ph type="title"/>
          </p:nvPr>
        </p:nvSpPr>
        <p:spPr>
          <a:xfrm>
            <a:off x="677335" y="609600"/>
            <a:ext cx="8596668" cy="340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b="0" sz="44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2" name="Google Shape;92;p15"/>
          <p:cNvSpPr txBox="1"/>
          <p:nvPr>
            <p:ph idx="1" type="body"/>
          </p:nvPr>
        </p:nvSpPr>
        <p:spPr>
          <a:xfrm>
            <a:off x="677335" y="4470400"/>
            <a:ext cx="8596668" cy="1570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3F3F3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93" name="Google Shape;93;p15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5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5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 with Caption">
  <p:cSld name="Quote with Caption"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6"/>
          <p:cNvSpPr txBox="1"/>
          <p:nvPr>
            <p:ph type="title"/>
          </p:nvPr>
        </p:nvSpPr>
        <p:spPr>
          <a:xfrm>
            <a:off x="931334" y="609600"/>
            <a:ext cx="8094134" cy="302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b="0" sz="44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16"/>
          <p:cNvSpPr txBox="1"/>
          <p:nvPr>
            <p:ph idx="1" type="body"/>
          </p:nvPr>
        </p:nvSpPr>
        <p:spPr>
          <a:xfrm>
            <a:off x="1366139" y="3632200"/>
            <a:ext cx="7224524" cy="38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 sz="1600"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Font typeface="Trebuchet MS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5pPr>
            <a:lvl6pPr indent="-320039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99" name="Google Shape;99;p16"/>
          <p:cNvSpPr txBox="1"/>
          <p:nvPr>
            <p:ph idx="2" type="body"/>
          </p:nvPr>
        </p:nvSpPr>
        <p:spPr>
          <a:xfrm>
            <a:off x="677335" y="4470400"/>
            <a:ext cx="8596668" cy="1570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3F3F3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00" name="Google Shape;100;p16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1" name="Google Shape;101;p16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2" name="Google Shape;102;p16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03" name="Google Shape;103;p16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b="0" i="0" lang="en-US" sz="8000" u="none" cap="none" strike="noStrike">
                <a:solidFill>
                  <a:srgbClr val="9EDFF5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p16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b="0" i="0" lang="en-US" sz="8000" u="none" cap="none" strike="noStrike">
                <a:solidFill>
                  <a:srgbClr val="9EDFF5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ame Card">
  <p:cSld name="Name Card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7"/>
          <p:cNvSpPr txBox="1"/>
          <p:nvPr>
            <p:ph type="title"/>
          </p:nvPr>
        </p:nvSpPr>
        <p:spPr>
          <a:xfrm>
            <a:off x="677335" y="1931988"/>
            <a:ext cx="8596668" cy="25954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b="0" sz="44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17"/>
          <p:cNvSpPr txBox="1"/>
          <p:nvPr>
            <p:ph idx="1" type="body"/>
          </p:nvPr>
        </p:nvSpPr>
        <p:spPr>
          <a:xfrm>
            <a:off x="677335" y="4527448"/>
            <a:ext cx="8596668" cy="15139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3F3F3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08" name="Google Shape;108;p17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17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17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 Name Card">
  <p:cSld name="Quote Name Card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8"/>
          <p:cNvSpPr txBox="1"/>
          <p:nvPr>
            <p:ph type="title"/>
          </p:nvPr>
        </p:nvSpPr>
        <p:spPr>
          <a:xfrm>
            <a:off x="931334" y="609600"/>
            <a:ext cx="8094134" cy="302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b="0" sz="44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18"/>
          <p:cNvSpPr txBox="1"/>
          <p:nvPr>
            <p:ph idx="1" type="body"/>
          </p:nvPr>
        </p:nvSpPr>
        <p:spPr>
          <a:xfrm>
            <a:off x="677332" y="4013200"/>
            <a:ext cx="8596669" cy="51424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20"/>
              <a:buFont typeface="Trebuchet MS"/>
              <a:buNone/>
              <a:defRPr sz="2400">
                <a:solidFill>
                  <a:srgbClr val="3F3F3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Font typeface="Trebuchet MS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5pPr>
            <a:lvl6pPr indent="-320039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114" name="Google Shape;114;p18"/>
          <p:cNvSpPr txBox="1"/>
          <p:nvPr>
            <p:ph idx="2" type="body"/>
          </p:nvPr>
        </p:nvSpPr>
        <p:spPr>
          <a:xfrm>
            <a:off x="677335" y="4527448"/>
            <a:ext cx="8596668" cy="15139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15" name="Google Shape;115;p18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6" name="Google Shape;116;p18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18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8" name="Google Shape;118;p18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b="0" i="0" lang="en-US" sz="8000" u="none" cap="none" strike="noStrike">
                <a:solidFill>
                  <a:srgbClr val="9EDFF5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" name="Google Shape;119;p18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b="0" i="0" lang="en-US" sz="8000" u="none" cap="none" strike="noStrike">
                <a:solidFill>
                  <a:srgbClr val="9EDFF5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rue or False">
  <p:cSld name="True or False"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9"/>
          <p:cNvSpPr txBox="1"/>
          <p:nvPr>
            <p:ph type="title"/>
          </p:nvPr>
        </p:nvSpPr>
        <p:spPr>
          <a:xfrm>
            <a:off x="685799" y="609600"/>
            <a:ext cx="8588203" cy="302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b="0" sz="44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2" name="Google Shape;122;p19"/>
          <p:cNvSpPr txBox="1"/>
          <p:nvPr>
            <p:ph idx="1" type="body"/>
          </p:nvPr>
        </p:nvSpPr>
        <p:spPr>
          <a:xfrm>
            <a:off x="677332" y="4013200"/>
            <a:ext cx="8596669" cy="51424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20"/>
              <a:buFont typeface="Trebuchet MS"/>
              <a:buNone/>
              <a:defRPr sz="2400">
                <a:solidFill>
                  <a:schemeClr val="accent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Font typeface="Trebuchet MS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5pPr>
            <a:lvl6pPr indent="-320039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123" name="Google Shape;123;p19"/>
          <p:cNvSpPr txBox="1"/>
          <p:nvPr>
            <p:ph idx="2" type="body"/>
          </p:nvPr>
        </p:nvSpPr>
        <p:spPr>
          <a:xfrm>
            <a:off x="677335" y="4527448"/>
            <a:ext cx="8596668" cy="15139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24" name="Google Shape;124;p19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19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19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0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9" name="Google Shape;129;p20"/>
          <p:cNvSpPr txBox="1"/>
          <p:nvPr>
            <p:ph idx="1" type="body"/>
          </p:nvPr>
        </p:nvSpPr>
        <p:spPr>
          <a:xfrm rot="5400000">
            <a:off x="3035281" y="-197358"/>
            <a:ext cx="3880773" cy="85966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130" name="Google Shape;130;p20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1" name="Google Shape;131;p20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2" name="Google Shape;132;p20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1"/>
          <p:cNvSpPr txBox="1"/>
          <p:nvPr>
            <p:ph type="title"/>
          </p:nvPr>
        </p:nvSpPr>
        <p:spPr>
          <a:xfrm rot="5400000">
            <a:off x="5994319" y="2582953"/>
            <a:ext cx="5251451" cy="13047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5" name="Google Shape;135;p21"/>
          <p:cNvSpPr txBox="1"/>
          <p:nvPr>
            <p:ph idx="1" type="body"/>
          </p:nvPr>
        </p:nvSpPr>
        <p:spPr>
          <a:xfrm rot="5400000">
            <a:off x="1581685" y="-294750"/>
            <a:ext cx="5251450" cy="70601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136" name="Google Shape;136;p21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7" name="Google Shape;137;p21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8" name="Google Shape;138;p21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7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7"/>
          <p:cNvSpPr txBox="1"/>
          <p:nvPr>
            <p:ph idx="1" type="body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/>
          <p:nvPr>
            <p:ph type="title"/>
          </p:nvPr>
        </p:nvSpPr>
        <p:spPr>
          <a:xfrm>
            <a:off x="677335" y="2700867"/>
            <a:ext cx="8596668" cy="182658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Trebuchet MS"/>
              <a:buNone/>
              <a:defRPr b="0" sz="40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" type="body"/>
          </p:nvPr>
        </p:nvSpPr>
        <p:spPr>
          <a:xfrm>
            <a:off x="677335" y="4527448"/>
            <a:ext cx="8596668" cy="860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2000"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48" name="Google Shape;48;p8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8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9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" type="body"/>
          </p:nvPr>
        </p:nvSpPr>
        <p:spPr>
          <a:xfrm>
            <a:off x="677334" y="2160589"/>
            <a:ext cx="4184035" cy="38807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54" name="Google Shape;54;p9"/>
          <p:cNvSpPr txBox="1"/>
          <p:nvPr>
            <p:ph idx="2" type="body"/>
          </p:nvPr>
        </p:nvSpPr>
        <p:spPr>
          <a:xfrm>
            <a:off x="5089970" y="2160589"/>
            <a:ext cx="4184034" cy="3880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55" name="Google Shape;55;p9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9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" type="body"/>
          </p:nvPr>
        </p:nvSpPr>
        <p:spPr>
          <a:xfrm>
            <a:off x="675745" y="2160983"/>
            <a:ext cx="4185623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20"/>
              <a:buNone/>
              <a:defRPr b="0" sz="2400"/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9pPr>
          </a:lstStyle>
          <a:p/>
        </p:txBody>
      </p:sp>
      <p:sp>
        <p:nvSpPr>
          <p:cNvPr id="61" name="Google Shape;61;p10"/>
          <p:cNvSpPr txBox="1"/>
          <p:nvPr>
            <p:ph idx="2" type="body"/>
          </p:nvPr>
        </p:nvSpPr>
        <p:spPr>
          <a:xfrm>
            <a:off x="675745" y="2737245"/>
            <a:ext cx="4185623" cy="33041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62" name="Google Shape;62;p10"/>
          <p:cNvSpPr txBox="1"/>
          <p:nvPr>
            <p:ph idx="3" type="body"/>
          </p:nvPr>
        </p:nvSpPr>
        <p:spPr>
          <a:xfrm>
            <a:off x="5088383" y="2160983"/>
            <a:ext cx="4185618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20"/>
              <a:buNone/>
              <a:defRPr b="0" sz="2400"/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9pPr>
          </a:lstStyle>
          <a:p/>
        </p:txBody>
      </p:sp>
      <p:sp>
        <p:nvSpPr>
          <p:cNvPr id="63" name="Google Shape;63;p10"/>
          <p:cNvSpPr txBox="1"/>
          <p:nvPr>
            <p:ph idx="4" type="body"/>
          </p:nvPr>
        </p:nvSpPr>
        <p:spPr>
          <a:xfrm>
            <a:off x="5088384" y="2737245"/>
            <a:ext cx="4185617" cy="33041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64" name="Google Shape;64;p10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10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1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1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2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2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3"/>
          <p:cNvSpPr txBox="1"/>
          <p:nvPr>
            <p:ph type="title"/>
          </p:nvPr>
        </p:nvSpPr>
        <p:spPr>
          <a:xfrm>
            <a:off x="677334" y="1498604"/>
            <a:ext cx="3854528" cy="127846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Trebuchet MS"/>
              <a:buNone/>
              <a:defRPr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" type="body"/>
          </p:nvPr>
        </p:nvSpPr>
        <p:spPr>
          <a:xfrm>
            <a:off x="4760461" y="514924"/>
            <a:ext cx="4513541" cy="5526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2" type="body"/>
          </p:nvPr>
        </p:nvSpPr>
        <p:spPr>
          <a:xfrm>
            <a:off x="677334" y="2777069"/>
            <a:ext cx="3854528" cy="25844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20"/>
              <a:buNone/>
              <a:defRPr sz="1400"/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9pPr>
          </a:lstStyle>
          <a:p/>
        </p:txBody>
      </p:sp>
      <p:sp>
        <p:nvSpPr>
          <p:cNvPr id="80" name="Google Shape;80;p13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3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3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4"/>
          <p:cNvSpPr txBox="1"/>
          <p:nvPr>
            <p:ph type="title"/>
          </p:nvPr>
        </p:nvSpPr>
        <p:spPr>
          <a:xfrm>
            <a:off x="677334" y="4800600"/>
            <a:ext cx="8596667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Trebuchet MS"/>
              <a:buNone/>
              <a:defRPr b="0"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4"/>
          <p:cNvSpPr/>
          <p:nvPr>
            <p:ph idx="2" type="pic"/>
          </p:nvPr>
        </p:nvSpPr>
        <p:spPr>
          <a:xfrm>
            <a:off x="677334" y="609600"/>
            <a:ext cx="8596668" cy="3845718"/>
          </a:xfrm>
          <a:prstGeom prst="rect">
            <a:avLst/>
          </a:prstGeom>
          <a:noFill/>
          <a:ln>
            <a:noFill/>
          </a:ln>
        </p:spPr>
      </p:sp>
      <p:sp>
        <p:nvSpPr>
          <p:cNvPr id="86" name="Google Shape;86;p14"/>
          <p:cNvSpPr txBox="1"/>
          <p:nvPr>
            <p:ph idx="1" type="body"/>
          </p:nvPr>
        </p:nvSpPr>
        <p:spPr>
          <a:xfrm>
            <a:off x="677334" y="5367338"/>
            <a:ext cx="8596667" cy="6740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9pPr>
          </a:lstStyle>
          <a:p/>
        </p:txBody>
      </p:sp>
      <p:sp>
        <p:nvSpPr>
          <p:cNvPr id="87" name="Google Shape;87;p14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14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89" name="Google Shape;89;p14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theme" Target="../theme/theme1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6;p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7" name="Google Shape;7;p5"/>
            <p:cNvCxnSpPr/>
            <p:nvPr/>
          </p:nvCxnSpPr>
          <p:spPr>
            <a:xfrm>
              <a:off x="9371012" y="0"/>
              <a:ext cx="1219200" cy="6858000"/>
            </a:xfrm>
            <a:prstGeom prst="straightConnector1">
              <a:avLst/>
            </a:prstGeom>
            <a:noFill/>
            <a:ln cap="flat" cmpd="sng" w="9525">
              <a:solidFill>
                <a:schemeClr val="accent1">
                  <a:alpha val="69411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" name="Google Shape;8;p5"/>
            <p:cNvCxnSpPr/>
            <p:nvPr/>
          </p:nvCxnSpPr>
          <p:spPr>
            <a:xfrm flipH="1">
              <a:off x="7425267" y="3681413"/>
              <a:ext cx="4763558" cy="3176587"/>
            </a:xfrm>
            <a:prstGeom prst="straightConnector1">
              <a:avLst/>
            </a:prstGeom>
            <a:noFill/>
            <a:ln cap="flat" cmpd="sng" w="9525">
              <a:solidFill>
                <a:schemeClr val="accent1">
                  <a:alpha val="69411"/>
                </a:schemeClr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9" name="Google Shape;9;p5"/>
            <p:cNvSpPr/>
            <p:nvPr/>
          </p:nvSpPr>
          <p:spPr>
            <a:xfrm>
              <a:off x="9181476" y="-8467"/>
              <a:ext cx="3007349" cy="6866467"/>
            </a:xfrm>
            <a:custGeom>
              <a:rect b="b" l="l" r="r" t="t"/>
              <a:pathLst>
                <a:path extrusionOk="0" h="6866467" w="3007349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5294"/>
              </a:schemeClr>
            </a:solidFill>
            <a:ln>
              <a:noFill/>
            </a:ln>
          </p:spPr>
        </p:sp>
        <p:sp>
          <p:nvSpPr>
            <p:cNvPr id="10" name="Google Shape;10;p5"/>
            <p:cNvSpPr/>
            <p:nvPr/>
          </p:nvSpPr>
          <p:spPr>
            <a:xfrm>
              <a:off x="9603442" y="-8467"/>
              <a:ext cx="2588558" cy="6866467"/>
            </a:xfrm>
            <a:custGeom>
              <a:rect b="b" l="l" r="r" t="t"/>
              <a:pathLst>
                <a:path extrusionOk="0" h="6866467" w="2573311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</p:sp>
        <p:sp>
          <p:nvSpPr>
            <p:cNvPr id="11" name="Google Shape;11;p5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fmla="val 100000" name="adj"/>
              </a:avLst>
            </a:prstGeom>
            <a:solidFill>
              <a:srgbClr val="16B0E3">
                <a:alpha val="654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" name="Google Shape;12;p5"/>
            <p:cNvSpPr/>
            <p:nvPr/>
          </p:nvSpPr>
          <p:spPr>
            <a:xfrm>
              <a:off x="9334500" y="-8467"/>
              <a:ext cx="2854326" cy="6866467"/>
            </a:xfrm>
            <a:custGeom>
              <a:rect b="b" l="l" r="r" t="t"/>
              <a:pathLst>
                <a:path extrusionOk="0" h="6866467" w="2858013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6B0E3">
                <a:alpha val="49411"/>
              </a:srgbClr>
            </a:solidFill>
            <a:ln>
              <a:noFill/>
            </a:ln>
          </p:spPr>
        </p:sp>
        <p:sp>
          <p:nvSpPr>
            <p:cNvPr id="13" name="Google Shape;13;p5"/>
            <p:cNvSpPr/>
            <p:nvPr/>
          </p:nvSpPr>
          <p:spPr>
            <a:xfrm>
              <a:off x="10898730" y="-8467"/>
              <a:ext cx="1290094" cy="6866467"/>
            </a:xfrm>
            <a:custGeom>
              <a:rect b="b" l="l" r="r" t="t"/>
              <a:pathLst>
                <a:path extrusionOk="0" h="6858000" w="1290094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69411"/>
              </a:schemeClr>
            </a:solidFill>
            <a:ln>
              <a:noFill/>
            </a:ln>
          </p:spPr>
        </p:sp>
        <p:sp>
          <p:nvSpPr>
            <p:cNvPr id="14" name="Google Shape;14;p5"/>
            <p:cNvSpPr/>
            <p:nvPr/>
          </p:nvSpPr>
          <p:spPr>
            <a:xfrm>
              <a:off x="10938999" y="-8467"/>
              <a:ext cx="1249825" cy="6866467"/>
            </a:xfrm>
            <a:custGeom>
              <a:rect b="b" l="l" r="r" t="t"/>
              <a:pathLst>
                <a:path extrusionOk="0" h="6858000" w="1249825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26292">
                <a:alpha val="80000"/>
              </a:srgbClr>
            </a:solidFill>
            <a:ln>
              <a:noFill/>
            </a:ln>
          </p:spPr>
        </p:sp>
        <p:sp>
          <p:nvSpPr>
            <p:cNvPr id="15" name="Google Shape;15;p5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fmla="val 100000" name="adj"/>
              </a:avLst>
            </a:prstGeom>
            <a:solidFill>
              <a:srgbClr val="16B0E3">
                <a:alpha val="654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" name="Google Shape;16;p5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fmla="val 0" name="adj"/>
              </a:avLst>
            </a:prstGeom>
            <a:solidFill>
              <a:schemeClr val="accent1">
                <a:alpha val="69411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7" name="Google Shape;17;p5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  <a:defRPr b="0" i="0" sz="36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8" name="Google Shape;18;p5"/>
          <p:cNvSpPr txBox="1"/>
          <p:nvPr>
            <p:ph idx="1" type="body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►"/>
              <a:defRPr b="0" i="0" sz="18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309880" lvl="1" marL="9144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Char char="►"/>
              <a:defRPr b="0" i="0" sz="16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299719" lvl="2" marL="13716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Char char="►"/>
              <a:defRPr b="0" i="0" sz="14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289560" lvl="3" marL="18288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289560" lvl="4" marL="22860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289560" lvl="5" marL="2743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289560" lvl="6" marL="32004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289559" lvl="7" marL="36576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289559" lvl="8" marL="41148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9" name="Google Shape;19;p5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20" name="Google Shape;20;p5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21" name="Google Shape;21;p5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5.png"/><Relationship Id="rId5" Type="http://schemas.openxmlformats.org/officeDocument/2006/relationships/image" Target="../media/image3.jpg"/><Relationship Id="rId6" Type="http://schemas.openxmlformats.org/officeDocument/2006/relationships/image" Target="../media/image4.jpg"/><Relationship Id="rId7" Type="http://schemas.openxmlformats.org/officeDocument/2006/relationships/image" Target="../media/image2.png"/><Relationship Id="rId8" Type="http://schemas.openxmlformats.org/officeDocument/2006/relationships/image" Target="../media/image7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hyperlink" Target="https://www.emerald.com/insight/content/doi/10.1108/RAMJ-09-2020-0051/full/html" TargetMode="External"/><Relationship Id="rId4" Type="http://schemas.openxmlformats.org/officeDocument/2006/relationships/hyperlink" Target="https://files.eric.ed.gov/fulltext/EJ1057935.pdf" TargetMode="External"/><Relationship Id="rId5" Type="http://schemas.openxmlformats.org/officeDocument/2006/relationships/hyperlink" Target="https://ec.europa.eu/assets/eac/youth/library/publications/creativity-innovation_en.pdf" TargetMode="External"/><Relationship Id="rId6" Type="http://schemas.openxmlformats.org/officeDocument/2006/relationships/hyperlink" Target="https://www.youthandpolicy.org/wp-content/uploads/2017/06/jeffs-innovation-and-youth-work.pdf" TargetMode="Externa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hyperlink" Target="https://www.scielo.br/j/estpsi/a/vrTxJGjGnYFLqQGcTzFgfcp/?lang=en&amp;format=html" TargetMode="External"/><Relationship Id="rId4" Type="http://schemas.openxmlformats.org/officeDocument/2006/relationships/hyperlink" Target="https://www.researchgate.net/profile/Stamatios-Papadakis-2/publication/313848322_Creativity_and_innovation_in_European_education_Ten_years_eTwinning_Past_present_and_the_future/links/58ce1b54a6fdcc5cccbbe945/Creativity-and-innovation-in-European-education-Ten-years-eTwinning-Past-present-and-the-future.pdf" TargetMode="External"/><Relationship Id="rId5" Type="http://schemas.openxmlformats.org/officeDocument/2006/relationships/hyperlink" Target="https://pdfs.semanticscholar.org/90f9/5393d9a751f6591b52417d2c105693d56484.pdf" TargetMode="Externa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"/>
          <p:cNvSpPr txBox="1"/>
          <p:nvPr>
            <p:ph idx="1" type="subTitle"/>
          </p:nvPr>
        </p:nvSpPr>
        <p:spPr>
          <a:xfrm>
            <a:off x="1365352" y="1088700"/>
            <a:ext cx="7766936" cy="4533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1920"/>
              <a:buNone/>
            </a:pPr>
            <a:r>
              <a:rPr b="1" lang="en-US" sz="2400"/>
              <a:t>Creative Box: Promowanie innowacyjnego podejścia do tworzenia formatów edukacyjnych w pracy z młodzieżą</a:t>
            </a:r>
            <a:endParaRPr b="1" sz="2400"/>
          </a:p>
        </p:txBody>
      </p:sp>
      <p:pic>
        <p:nvPicPr>
          <p:cNvPr id="144" name="Google Shape;14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870807" y="6145929"/>
            <a:ext cx="2026028" cy="412132"/>
          </a:xfrm>
          <a:prstGeom prst="rect">
            <a:avLst/>
          </a:prstGeom>
          <a:noFill/>
          <a:ln>
            <a:noFill/>
          </a:ln>
        </p:spPr>
      </p:pic>
      <p:sp>
        <p:nvSpPr>
          <p:cNvPr id="145" name="Google Shape;145;p1"/>
          <p:cNvSpPr txBox="1"/>
          <p:nvPr/>
        </p:nvSpPr>
        <p:spPr>
          <a:xfrm>
            <a:off x="2378366" y="4687512"/>
            <a:ext cx="65811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800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Numer projektu:</a:t>
            </a:r>
            <a:r>
              <a:rPr b="1" lang="en-US" sz="800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 2021-1-PL01-KA220-YOU-000028673</a:t>
            </a:r>
            <a:endParaRPr b="1" sz="800">
              <a:solidFill>
                <a:srgbClr val="595959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800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Sfinansowane ze środków UE. Wyrażone poglądy i opinie są jedynie opiniami autora lub autorów i niekoniecznie odzwierciedlają poglądy i opinie Unii Europejskiej lub Europejskiej Agencji Wykonawczej ds. Edukacji i Kultury (EACEA). Unia Europejska ani EACEA nie ponoszą za nie odpowiedzialności.</a:t>
            </a:r>
            <a:endParaRPr sz="800">
              <a:solidFill>
                <a:srgbClr val="595959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46" name="Google Shape;146;p1"/>
          <p:cNvSpPr txBox="1"/>
          <p:nvPr/>
        </p:nvSpPr>
        <p:spPr>
          <a:xfrm>
            <a:off x="1454510" y="2888106"/>
            <a:ext cx="7766936" cy="4533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None/>
            </a:pPr>
            <a:r>
              <a:rPr b="1" lang="en-US" sz="18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Innowacje w edukacji młodzieży w erze cyfrowej: najlepsze praktyki, produkty edukacyjne</a:t>
            </a:r>
            <a:endParaRPr b="0" i="0" sz="1800" u="none" cap="none" strike="noStrike">
              <a:solidFill>
                <a:srgbClr val="7F7F7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47" name="Google Shape;147;p1"/>
          <p:cNvSpPr txBox="1"/>
          <p:nvPr/>
        </p:nvSpPr>
        <p:spPr>
          <a:xfrm>
            <a:off x="2595624" y="3736075"/>
            <a:ext cx="4517700" cy="453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</a:pPr>
            <a:r>
              <a:rPr lang="en-US" sz="16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Stworzone przez</a:t>
            </a:r>
            <a:r>
              <a:rPr b="0" i="0" lang="en-US" sz="1600" u="none" cap="none" strike="noStrik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: Fu</a:t>
            </a:r>
            <a:r>
              <a:rPr lang="en-US" sz="16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ndację im. </a:t>
            </a:r>
            <a:r>
              <a:rPr b="0" i="0" lang="en-US" sz="1600" u="none" cap="none" strike="noStrik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Zofi</a:t>
            </a:r>
            <a:r>
              <a:rPr lang="en-US" sz="16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i</a:t>
            </a:r>
            <a:r>
              <a:rPr b="0" i="0" lang="en-US" sz="1600" u="none" cap="none" strike="noStrik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 Zamenhof</a:t>
            </a:r>
            <a:endParaRPr b="0" i="0" sz="1600" u="none" cap="none" strike="noStrike">
              <a:solidFill>
                <a:srgbClr val="7F7F7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grpSp>
        <p:nvGrpSpPr>
          <p:cNvPr id="148" name="Google Shape;148;p1"/>
          <p:cNvGrpSpPr/>
          <p:nvPr/>
        </p:nvGrpSpPr>
        <p:grpSpPr>
          <a:xfrm>
            <a:off x="888274" y="5452591"/>
            <a:ext cx="6293576" cy="1181100"/>
            <a:chOff x="0" y="0"/>
            <a:chExt cx="5463540" cy="1181100"/>
          </a:xfrm>
        </p:grpSpPr>
        <p:pic>
          <p:nvPicPr>
            <p:cNvPr id="149" name="Google Shape;149;p1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0" y="0"/>
              <a:ext cx="1181100" cy="11811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50" name="Google Shape;150;p1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1630680" y="182880"/>
              <a:ext cx="746125" cy="94488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51" name="Google Shape;151;p1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2857500" y="182880"/>
              <a:ext cx="1203960" cy="92011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52" name="Google Shape;152;p1"/>
            <p:cNvPicPr preferRelativeResize="0"/>
            <p:nvPr/>
          </p:nvPicPr>
          <p:blipFill rotWithShape="1">
            <a:blip r:embed="rId7">
              <a:alphaModFix/>
            </a:blip>
            <a:srcRect b="0" l="0" r="0" t="0"/>
            <a:stretch/>
          </p:blipFill>
          <p:spPr>
            <a:xfrm>
              <a:off x="4564380" y="228600"/>
              <a:ext cx="899160" cy="89916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153" name="Google Shape;153;p1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7282273" y="3505550"/>
            <a:ext cx="765600" cy="914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22f1ba8c488_0_5"/>
          <p:cNvSpPr txBox="1"/>
          <p:nvPr>
            <p:ph type="title"/>
          </p:nvPr>
        </p:nvSpPr>
        <p:spPr>
          <a:xfrm>
            <a:off x="677334" y="609600"/>
            <a:ext cx="8596800" cy="132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lang="en-US"/>
              <a:t>Jaki jest idealny produkt edukacyjny dla młodzieży?</a:t>
            </a:r>
            <a:endParaRPr/>
          </a:p>
        </p:txBody>
      </p:sp>
      <p:sp>
        <p:nvSpPr>
          <p:cNvPr id="159" name="Google Shape;159;g22f1ba8c488_0_5"/>
          <p:cNvSpPr txBox="1"/>
          <p:nvPr>
            <p:ph idx="1" type="body"/>
          </p:nvPr>
        </p:nvSpPr>
        <p:spPr>
          <a:xfrm>
            <a:off x="677334" y="2160589"/>
            <a:ext cx="8596800" cy="388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/>
              <a:t>Uczestnicy poznają odpowiedzi na następujące pytania:</a:t>
            </a:r>
            <a:endParaRPr b="1" sz="2000"/>
          </a:p>
          <a:p>
            <a:pPr indent="-332740" lvl="0" marL="4572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640"/>
              <a:buChar char="►"/>
            </a:pPr>
            <a:r>
              <a:rPr lang="en-US" sz="2000"/>
              <a:t>Czym jest kreatywność?</a:t>
            </a:r>
            <a:endParaRPr sz="2000"/>
          </a:p>
          <a:p>
            <a:pPr indent="-332740" lvl="0" marL="4572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640"/>
              <a:buChar char="►"/>
            </a:pPr>
            <a:r>
              <a:rPr lang="en-US" sz="2000"/>
              <a:t>Jak rozwijać kreatywność?</a:t>
            </a:r>
            <a:endParaRPr sz="2000"/>
          </a:p>
          <a:p>
            <a:pPr indent="-332740" lvl="0" marL="4572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640"/>
              <a:buChar char="►"/>
            </a:pPr>
            <a:r>
              <a:rPr lang="en-US" sz="2000"/>
              <a:t>Jakie narzędzia mogą pomóc nam rozwijać kreatywność?</a:t>
            </a:r>
            <a:endParaRPr sz="2000"/>
          </a:p>
          <a:p>
            <a:pPr indent="-332740" lvl="0" marL="457200" rtl="0" algn="l">
              <a:lnSpc>
                <a:spcPct val="150000"/>
              </a:lnSpc>
              <a:spcBef>
                <a:spcPts val="1000"/>
              </a:spcBef>
              <a:spcAft>
                <a:spcPts val="1000"/>
              </a:spcAft>
              <a:buSzPts val="1640"/>
              <a:buChar char="►"/>
            </a:pPr>
            <a:r>
              <a:rPr lang="en-US" sz="2000"/>
              <a:t>Dlaczego kreatywność jest ważna w edukacji?</a:t>
            </a:r>
            <a:endParaRPr sz="2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"/>
          <p:cNvSpPr txBox="1"/>
          <p:nvPr>
            <p:ph type="title"/>
          </p:nvPr>
        </p:nvSpPr>
        <p:spPr>
          <a:xfrm>
            <a:off x="677334" y="609600"/>
            <a:ext cx="8596800" cy="132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lang="en-US"/>
              <a:t>Przegląd metod rozwoju kreatywności</a:t>
            </a:r>
            <a:endParaRPr/>
          </a:p>
        </p:txBody>
      </p:sp>
      <p:sp>
        <p:nvSpPr>
          <p:cNvPr id="165" name="Google Shape;165;p2"/>
          <p:cNvSpPr txBox="1"/>
          <p:nvPr>
            <p:ph idx="1" type="body"/>
          </p:nvPr>
        </p:nvSpPr>
        <p:spPr>
          <a:xfrm>
            <a:off x="677325" y="2160601"/>
            <a:ext cx="8596800" cy="431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61950" lvl="0" marL="4572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2100"/>
              <a:buChar char="►"/>
            </a:pPr>
            <a:r>
              <a:rPr lang="en-US" sz="2100"/>
              <a:t>Uczestnicy poznają 40 metod rozwijania kreatywności.</a:t>
            </a:r>
            <a:endParaRPr sz="2100"/>
          </a:p>
          <a:p>
            <a:pPr indent="-361950" lvl="0" marL="4572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2100"/>
              <a:buChar char="►"/>
            </a:pPr>
            <a:r>
              <a:rPr lang="en-US" sz="2100"/>
              <a:t>Każda metoda zostanie przedstawiona i omówiona, a następnie pokazana na przykładzie.</a:t>
            </a:r>
            <a:endParaRPr sz="2100"/>
          </a:p>
          <a:p>
            <a:pPr indent="-361950" lvl="0" marL="457200" rtl="0" algn="l">
              <a:lnSpc>
                <a:spcPct val="150000"/>
              </a:lnSpc>
              <a:spcBef>
                <a:spcPts val="1000"/>
              </a:spcBef>
              <a:spcAft>
                <a:spcPts val="1000"/>
              </a:spcAft>
              <a:buSzPts val="2100"/>
              <a:buChar char="►"/>
            </a:pPr>
            <a:r>
              <a:rPr lang="en-US" sz="2100"/>
              <a:t>Wiele uwagi zostanie poświęcone rozważeniu, w jaki sposób poszczególne metody mogą wspierać edukację młodych ludzi.</a:t>
            </a:r>
            <a:endParaRPr sz="21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22f1ba8c488_0_9"/>
          <p:cNvSpPr txBox="1"/>
          <p:nvPr>
            <p:ph type="title"/>
          </p:nvPr>
        </p:nvSpPr>
        <p:spPr>
          <a:xfrm>
            <a:off x="677334" y="609600"/>
            <a:ext cx="8596800" cy="132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lang="en-US"/>
              <a:t>Przegląd metod rozwoju kreatywności</a:t>
            </a:r>
            <a:endParaRPr/>
          </a:p>
        </p:txBody>
      </p:sp>
      <p:sp>
        <p:nvSpPr>
          <p:cNvPr id="171" name="Google Shape;171;g22f1ba8c488_0_9"/>
          <p:cNvSpPr txBox="1"/>
          <p:nvPr>
            <p:ph idx="1" type="body"/>
          </p:nvPr>
        </p:nvSpPr>
        <p:spPr>
          <a:xfrm>
            <a:off x="677334" y="2160589"/>
            <a:ext cx="8596800" cy="388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3274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640"/>
              <a:buChar char="►"/>
            </a:pPr>
            <a:r>
              <a:rPr lang="en-US" sz="2000"/>
              <a:t>Uczestnicy zapoznają się z praktycznymi przykładami zastosowania poznanych wcześniej metod kreatywności.</a:t>
            </a:r>
            <a:endParaRPr sz="2000"/>
          </a:p>
          <a:p>
            <a:pPr indent="-332740" lvl="0" marL="4572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640"/>
              <a:buChar char="►"/>
            </a:pPr>
            <a:r>
              <a:rPr lang="en-US" sz="2000"/>
              <a:t>Będą zachęcani do dzielenia się swoimi doświadczeniami z wykorzystaniem znanych im metod rozwoju kreatywności.</a:t>
            </a:r>
            <a:endParaRPr sz="2000"/>
          </a:p>
          <a:p>
            <a:pPr indent="-332740" lvl="0" marL="457200" rtl="0" algn="l">
              <a:lnSpc>
                <a:spcPct val="150000"/>
              </a:lnSpc>
              <a:spcBef>
                <a:spcPts val="1000"/>
              </a:spcBef>
              <a:spcAft>
                <a:spcPts val="1000"/>
              </a:spcAft>
              <a:buSzPts val="1640"/>
              <a:buChar char="►"/>
            </a:pPr>
            <a:r>
              <a:rPr lang="en-US" sz="2000"/>
              <a:t>W oparciu o istniejące metody uczestnicy w grupach roboczych opracują własne innowacyjne metody, które będą pilotowane podczas Modułu 3 w pracy z młodzieżą.</a:t>
            </a:r>
            <a:endParaRPr sz="20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22f1ba8c488_0_13"/>
          <p:cNvSpPr txBox="1"/>
          <p:nvPr>
            <p:ph type="title"/>
          </p:nvPr>
        </p:nvSpPr>
        <p:spPr>
          <a:xfrm>
            <a:off x="677334" y="609600"/>
            <a:ext cx="8596800" cy="132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lang="en-US"/>
              <a:t>Prezentacja i omówienie rozwoju edukacyjnego uczestników kursu</a:t>
            </a:r>
            <a:endParaRPr/>
          </a:p>
        </p:txBody>
      </p:sp>
      <p:sp>
        <p:nvSpPr>
          <p:cNvPr id="177" name="Google Shape;177;g22f1ba8c488_0_13"/>
          <p:cNvSpPr txBox="1"/>
          <p:nvPr>
            <p:ph idx="1" type="body"/>
          </p:nvPr>
        </p:nvSpPr>
        <p:spPr>
          <a:xfrm>
            <a:off x="677334" y="2160589"/>
            <a:ext cx="8596800" cy="388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000"/>
              <a:t>W tej części modułu uczestnicy zostaną poproszeni o zaprezentowanie swoich metod rozwijania kreatywności, które przygotowali w oparciu o poznane materiały i przykłady.</a:t>
            </a:r>
            <a:endParaRPr sz="2000"/>
          </a:p>
          <a:p>
            <a:pPr indent="0" lvl="0" marL="0" rtl="0" algn="l">
              <a:lnSpc>
                <a:spcPct val="150000"/>
              </a:lnSpc>
              <a:spcBef>
                <a:spcPts val="1000"/>
              </a:spcBef>
              <a:spcAft>
                <a:spcPts val="1000"/>
              </a:spcAft>
              <a:buSzPts val="1100"/>
              <a:buNone/>
            </a:pPr>
            <a:r>
              <a:rPr lang="en-US" sz="2000"/>
              <a:t>Dyskusja nad zaprezentowanymi produktami będzie dotyczyła zarówno ich wykorzystania w edukacji młodych ludzi, jak i procesu twórczego uczestników kursu.</a:t>
            </a:r>
            <a:endParaRPr sz="20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g22f1ba8c488_0_28"/>
          <p:cNvSpPr txBox="1"/>
          <p:nvPr>
            <p:ph type="title"/>
          </p:nvPr>
        </p:nvSpPr>
        <p:spPr>
          <a:xfrm>
            <a:off x="677334" y="609600"/>
            <a:ext cx="8596800" cy="132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Wyniki Modułu 2</a:t>
            </a:r>
            <a:endParaRPr/>
          </a:p>
        </p:txBody>
      </p:sp>
      <p:sp>
        <p:nvSpPr>
          <p:cNvPr id="183" name="Google Shape;183;g22f1ba8c488_0_28"/>
          <p:cNvSpPr txBox="1"/>
          <p:nvPr>
            <p:ph idx="1" type="body"/>
          </p:nvPr>
        </p:nvSpPr>
        <p:spPr>
          <a:xfrm>
            <a:off x="677334" y="2160589"/>
            <a:ext cx="8596800" cy="388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000"/>
              <a:t>Uczniowie stworzą własną, zaktualizowaną wizję innowacyjnego produktu edukacyjnego dla młodych ludzi. Będą również znali i potrafili wykorzystywać metody rozwijania kreatywności.</a:t>
            </a:r>
            <a:endParaRPr sz="2000"/>
          </a:p>
          <a:p>
            <a:pPr indent="0" lvl="0" marL="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100"/>
              <a:buNone/>
            </a:pPr>
            <a:r>
              <a:rPr lang="en-US" sz="2000"/>
              <a:t>Ćwiczenia praktyczne obejmą przygotowanie i prezentację własnych produktów edukacyjnych (kurs, szkolenie, dyskusja lub inne). W kolejnym Module 3 każdy uczestnik kursu wdroży opracowany produkt edukacyjny.</a:t>
            </a:r>
            <a:endParaRPr sz="20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3"/>
          <p:cNvSpPr txBox="1"/>
          <p:nvPr>
            <p:ph type="title"/>
          </p:nvPr>
        </p:nvSpPr>
        <p:spPr>
          <a:xfrm>
            <a:off x="677334" y="609600"/>
            <a:ext cx="8596668" cy="75320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lang="en-US"/>
              <a:t>Odniesienia</a:t>
            </a:r>
            <a:endParaRPr/>
          </a:p>
        </p:txBody>
      </p:sp>
      <p:sp>
        <p:nvSpPr>
          <p:cNvPr id="189" name="Google Shape;189;p3"/>
          <p:cNvSpPr txBox="1"/>
          <p:nvPr>
            <p:ph idx="1" type="body"/>
          </p:nvPr>
        </p:nvSpPr>
        <p:spPr>
          <a:xfrm>
            <a:off x="789877" y="1362808"/>
            <a:ext cx="9259814" cy="3880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560"/>
              <a:buChar char="►"/>
            </a:pPr>
            <a:r>
              <a:rPr lang="en-US" sz="1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Adeosun O.T., Shittu A.I., (2021), "Learning and innovation in youth-owned small businesses", Rajagiri Management Journal, Vol. 15 No. 1, pp. 69-87, </a:t>
            </a:r>
            <a:r>
              <a:rPr lang="en-US" sz="1700" u="sng">
                <a:solidFill>
                  <a:srgbClr val="1155CC"/>
                </a:solidFill>
                <a:latin typeface="Arial"/>
                <a:ea typeface="Arial"/>
                <a:cs typeface="Arial"/>
                <a:sym typeface="Arial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https://www.emerald.com/insight/content/doi/10.1108/RAMJ-09-2020-0051/full/html</a:t>
            </a:r>
            <a:r>
              <a:rPr lang="en-US" sz="1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560"/>
              <a:buChar char="►"/>
            </a:pPr>
            <a:r>
              <a:rPr lang="en-US" sz="1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Conrad D., </a:t>
            </a:r>
            <a:r>
              <a:rPr i="1" lang="en-US" sz="1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Education and Social Innovation: The Youth Uncensored Project—A Case Study of Youth Participatory Research and Cultural Democracy in Action</a:t>
            </a:r>
            <a:r>
              <a:rPr lang="en-US" sz="1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Canadian Journal of Education / Revue canadienne de l’éducation 38:1 (2015), </a:t>
            </a:r>
            <a:r>
              <a:rPr lang="en-US" sz="1700" u="sng">
                <a:solidFill>
                  <a:srgbClr val="1155CC"/>
                </a:solidFill>
                <a:latin typeface="Arial"/>
                <a:ea typeface="Arial"/>
                <a:cs typeface="Arial"/>
                <a:sym typeface="Arial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https://files.eric.ed.gov/fulltext/EJ1057935.pdf</a:t>
            </a:r>
            <a:r>
              <a:rPr lang="en-US" sz="1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560"/>
              <a:buChar char="►"/>
            </a:pPr>
            <a:r>
              <a:rPr lang="en-US" sz="1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European Commision, </a:t>
            </a:r>
            <a:r>
              <a:rPr i="1" lang="en-US" sz="1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Unleashing young people’s creativity and innovation. European good practice projects</a:t>
            </a:r>
            <a:r>
              <a:rPr lang="en-US" sz="1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700" u="sng">
                <a:solidFill>
                  <a:srgbClr val="1155CC"/>
                </a:solidFill>
                <a:latin typeface="Arial"/>
                <a:ea typeface="Arial"/>
                <a:cs typeface="Arial"/>
                <a:sym typeface="Arial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https://ec.europa.eu/assets/eac/youth/library/publications/creativity-innovation_en.pdf</a:t>
            </a:r>
            <a:r>
              <a:rPr lang="en-US" sz="1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just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SzPts val="1560"/>
              <a:buChar char="►"/>
            </a:pPr>
            <a:r>
              <a:rPr lang="en-US" sz="1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Jeffs T., </a:t>
            </a:r>
            <a:r>
              <a:rPr i="1" lang="en-US" sz="1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Innovation and Youth Work</a:t>
            </a:r>
            <a:r>
              <a:rPr lang="en-US" sz="1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Youth &amp; Policy Special Edition: The Next Five Years: Prospects for young people, Youth &amp; Policy No. 114 May 2015, </a:t>
            </a:r>
            <a:r>
              <a:rPr lang="en-US" sz="1700" u="sng">
                <a:solidFill>
                  <a:srgbClr val="1155CC"/>
                </a:solidFill>
                <a:latin typeface="Arial"/>
                <a:ea typeface="Arial"/>
                <a:cs typeface="Arial"/>
                <a:sym typeface="Arial"/>
                <a:hlinkClick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https://www.youthandpolicy.org/wp-content/uploads/2017/06/jeffs-innovation-and-youth-work.pdf</a:t>
            </a:r>
            <a:r>
              <a:rPr lang="en-US" sz="1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22f1ba8c488_0_0"/>
          <p:cNvSpPr txBox="1"/>
          <p:nvPr>
            <p:ph type="title"/>
          </p:nvPr>
        </p:nvSpPr>
        <p:spPr>
          <a:xfrm>
            <a:off x="677334" y="609600"/>
            <a:ext cx="8596800" cy="753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lang="en-US"/>
              <a:t>Odniesienia</a:t>
            </a:r>
            <a:endParaRPr/>
          </a:p>
        </p:txBody>
      </p:sp>
      <p:sp>
        <p:nvSpPr>
          <p:cNvPr id="195" name="Google Shape;195;g22f1ba8c488_0_0"/>
          <p:cNvSpPr txBox="1"/>
          <p:nvPr>
            <p:ph idx="1" type="body"/>
          </p:nvPr>
        </p:nvSpPr>
        <p:spPr>
          <a:xfrm>
            <a:off x="789877" y="1362808"/>
            <a:ext cx="9259800" cy="388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560"/>
              <a:buChar char="►"/>
            </a:pPr>
            <a:r>
              <a:rPr lang="en-US" sz="1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Grégoire J. (2018). </a:t>
            </a:r>
            <a:r>
              <a:rPr i="1" lang="en-US" sz="1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Overcoming obstacles to creativity in science</a:t>
            </a:r>
            <a:r>
              <a:rPr lang="en-US" sz="1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Creativity and innovation: Skills for the 21st Century, Estudos de Psicologia (Campinas), 35(3), 229-236. </a:t>
            </a:r>
            <a:r>
              <a:rPr lang="en-US" sz="1700" u="sng">
                <a:solidFill>
                  <a:srgbClr val="1155CC"/>
                </a:solidFill>
                <a:latin typeface="Arial"/>
                <a:ea typeface="Arial"/>
                <a:cs typeface="Arial"/>
                <a:sym typeface="Arial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https://www.scielo.br/j/estpsi/a/vrTxJGjGnYFLqQGcTzFgfcp/?lang=en&amp;format=html</a:t>
            </a:r>
            <a:r>
              <a:rPr lang="en-US" sz="1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endParaRPr sz="1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560"/>
              <a:buChar char="►"/>
            </a:pPr>
            <a:r>
              <a:rPr lang="en-US" sz="1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Mahadewi E.P., Septyanto D., Learning To Be New Youth Generation In Innovation And Creativity With Entrepreneurship, International Journal of Educational Research &amp; Social Sciences, ISSN: 2774-5406, p. 1363-1370.</a:t>
            </a:r>
            <a:endParaRPr sz="1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560"/>
              <a:buChar char="►"/>
            </a:pPr>
            <a:r>
              <a:rPr lang="en-US" sz="1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Papadakis St., (2016) ‘Creativity and innovation in European education. Ten years eTwinning. Past, present and the future’, Int. J. Technology Enhanced Learning, Vol. 8, Nos. 3/4, pp.279–296, </a:t>
            </a:r>
            <a:r>
              <a:rPr lang="en-US" sz="1700" u="sng">
                <a:solidFill>
                  <a:srgbClr val="1155CC"/>
                </a:solidFill>
                <a:latin typeface="Arial"/>
                <a:ea typeface="Arial"/>
                <a:cs typeface="Arial"/>
                <a:sym typeface="Arial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www.researchgate.net/profile/Stamatios-Papadakis-2/publication/313848322_Creativity_and_innovation_in_European_education_Ten_years_eTwinning_Past_present_and_the_future/links/58ce1b54a6fdcc5cccbbe945/Creativity-and-innovation-in-European-education-Ten-years-eTwinning-Past-present-and-the-future.pdf</a:t>
            </a:r>
            <a:r>
              <a:rPr lang="en-US" sz="1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just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SzPts val="1560"/>
              <a:buChar char="►"/>
            </a:pPr>
            <a:r>
              <a:rPr lang="en-US" sz="1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Solijonovna Z., Modern Information Technologies - A Factor Of Increasing Youth Education, Potential And Spirituality, The American Journal of Social Science and Education Innovations (ISSN – 2689-100x), 2020: 5. 525, p.  554-560, </a:t>
            </a:r>
            <a:r>
              <a:rPr lang="en-US" sz="1700" u="sng">
                <a:solidFill>
                  <a:srgbClr val="1155CC"/>
                </a:solidFill>
                <a:latin typeface="Arial"/>
                <a:ea typeface="Arial"/>
                <a:cs typeface="Arial"/>
                <a:sym typeface="Arial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https://pdfs.semanticscholar.org/90f9/5393d9a751f6591b52417d2c105693d56484.pdf</a:t>
            </a:r>
            <a:r>
              <a:rPr lang="en-US" sz="1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7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4"/>
          <p:cNvSpPr txBox="1"/>
          <p:nvPr>
            <p:ph idx="1" type="subTitle"/>
          </p:nvPr>
        </p:nvSpPr>
        <p:spPr>
          <a:xfrm>
            <a:off x="2378366" y="1625206"/>
            <a:ext cx="5829054" cy="4533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55000" lnSpcReduction="2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ct val="80000"/>
              <a:buNone/>
            </a:pPr>
            <a:r>
              <a:rPr b="1" lang="en-US" sz="2400"/>
              <a:t>Creative Box: Promowanie innowacyjnego podejścia do tworzenia formatów edukacyjnych w pracy z młodzieżą</a:t>
            </a:r>
            <a:endParaRPr b="1"/>
          </a:p>
        </p:txBody>
      </p:sp>
      <p:pic>
        <p:nvPicPr>
          <p:cNvPr id="201" name="Google Shape;201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75508" y="5874924"/>
            <a:ext cx="1627464" cy="331057"/>
          </a:xfrm>
          <a:prstGeom prst="rect">
            <a:avLst/>
          </a:prstGeom>
          <a:noFill/>
          <a:ln>
            <a:noFill/>
          </a:ln>
        </p:spPr>
      </p:pic>
      <p:sp>
        <p:nvSpPr>
          <p:cNvPr id="202" name="Google Shape;202;p4"/>
          <p:cNvSpPr txBox="1"/>
          <p:nvPr/>
        </p:nvSpPr>
        <p:spPr>
          <a:xfrm>
            <a:off x="1550777" y="2126357"/>
            <a:ext cx="7766936" cy="98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Noto Sans Symbols"/>
              <a:buNone/>
            </a:pPr>
            <a:r>
              <a:rPr lang="en-US" sz="60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Dziękujemy!</a:t>
            </a:r>
            <a:endParaRPr sz="60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03" name="Google Shape;203;p4"/>
          <p:cNvSpPr txBox="1"/>
          <p:nvPr/>
        </p:nvSpPr>
        <p:spPr>
          <a:xfrm>
            <a:off x="2661070" y="3344173"/>
            <a:ext cx="5546350" cy="18180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</a:pPr>
            <a:r>
              <a:rPr lang="en-US" sz="16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Kontakt: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</a:pPr>
            <a:r>
              <a:rPr b="1" lang="en-US" sz="1600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Fundacja im </a:t>
            </a:r>
            <a:r>
              <a:rPr b="1" i="0" lang="en-US" sz="1600" u="none" cap="none" strike="noStrike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Zofi</a:t>
            </a:r>
            <a:r>
              <a:rPr b="1" lang="en-US" sz="1600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i</a:t>
            </a:r>
            <a:r>
              <a:rPr b="1" i="0" lang="en-US" sz="1600" u="none" cap="none" strike="noStrike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 Zamenhof</a:t>
            </a:r>
            <a:endParaRPr b="1" i="0" sz="1600" u="none" cap="none" strike="noStrike">
              <a:solidFill>
                <a:srgbClr val="595959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</a:pPr>
            <a:r>
              <a:rPr lang="en-US" sz="16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Osoba kontaktowa</a:t>
            </a:r>
            <a:r>
              <a:rPr b="0" i="0" lang="en-US" sz="1600" u="none" cap="none" strike="noStrik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: Zbigniew D</a:t>
            </a:r>
            <a:r>
              <a:rPr lang="en-US" sz="16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ą</a:t>
            </a:r>
            <a:r>
              <a:rPr b="0" i="0" lang="en-US" sz="1600" u="none" cap="none" strike="noStrik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browski</a:t>
            </a:r>
            <a:endParaRPr b="0" i="0" sz="1600" u="none" cap="none" strike="noStrike">
              <a:solidFill>
                <a:srgbClr val="7F7F7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</a:pPr>
            <a:r>
              <a:rPr b="0" i="0" lang="en-US" sz="1600" u="none" cap="none" strike="noStrike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Email: zbigniew.dabrowski@zofiazamenhof.pl </a:t>
            </a:r>
            <a:endParaRPr b="0" i="0" sz="1600" u="none" cap="none" strike="noStrike">
              <a:solidFill>
                <a:srgbClr val="7F7F7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7F7F7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04" name="Google Shape;204;p4"/>
          <p:cNvSpPr txBox="1"/>
          <p:nvPr/>
        </p:nvSpPr>
        <p:spPr>
          <a:xfrm>
            <a:off x="2378366" y="5748066"/>
            <a:ext cx="6581076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en-US" sz="800" u="none" cap="none" strike="noStrike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This project has been funded with support from the European Commission.</a:t>
            </a:r>
            <a:br>
              <a:rPr b="0" i="0" lang="en-US" sz="800" u="none" cap="none" strike="noStrike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r>
              <a:rPr b="1" i="0" lang="en-US" sz="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Project N</a:t>
            </a:r>
            <a:r>
              <a:rPr b="1" baseline="30000" i="0" lang="en-US" sz="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o</a:t>
            </a:r>
            <a:r>
              <a:rPr b="1" i="0" lang="en-US" sz="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: 2021-1-PL01-KA220-YOU-000028673</a:t>
            </a:r>
            <a:br>
              <a:rPr b="0" i="0" lang="en-US" sz="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r>
              <a:rPr b="1" i="0" lang="en-US" sz="800" u="none" cap="none" strike="noStrike">
                <a:solidFill>
                  <a:srgbClr val="595959"/>
                </a:solidFill>
                <a:latin typeface="Trebuchet MS"/>
                <a:ea typeface="Trebuchet MS"/>
                <a:cs typeface="Trebuchet MS"/>
                <a:sym typeface="Trebuchet MS"/>
              </a:rPr>
              <a:t>This communication reflects the views only of the author, and the Commission cannot be held responsible for any use which may be made of the information contained therein.</a:t>
            </a:r>
            <a:endParaRPr b="0" i="0" sz="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Facet">
  <a:themeElements>
    <a:clrScheme name="Facet">
      <a:dk1>
        <a:srgbClr val="000000"/>
      </a:dk1>
      <a:lt1>
        <a:srgbClr val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2021-10-19T10:03:56Z</dcterms:created>
  <dc:creator>Andrianna Emphasyscentre</dc:creator>
</cp:coreProperties>
</file>