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GK2Tl01bO1JRm/mTcXkNqASSH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8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411"/>
              </a:schemeClr>
            </a:solidFill>
            <a:ln>
              <a:noFill/>
            </a:ln>
          </p:spPr>
        </p:sp>
        <p:cxnSp>
          <p:nvCxnSpPr>
            <p:cNvPr id="25" name="Google Shape;25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" name="Google Shape;26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" name="Google Shape;27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it-IT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411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5" Type="http://schemas.openxmlformats.org/officeDocument/2006/relationships/image" Target="../media/image1.png"/><Relationship Id="rId6" Type="http://schemas.openxmlformats.org/officeDocument/2006/relationships/image" Target="../media/image6.jp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i.org/10.1007/s10639-021-10507" TargetMode="External"/><Relationship Id="rId4" Type="http://schemas.openxmlformats.org/officeDocument/2006/relationships/hyperlink" Target="https://serc.carleton.edu/sp/library/experiments/how.html" TargetMode="External"/><Relationship Id="rId5" Type="http://schemas.openxmlformats.org/officeDocument/2006/relationships/hyperlink" Target="https://www.embibe.com/exams/how-is-technology-changing-educatio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idx="1" type="subTitle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1" lang="it-IT" sz="2400"/>
              <a:t>Creative Box: Promowanie innowacyjnego podejścia do tworzenia formatów edukacyjnych w pracy z młodzieżą</a:t>
            </a:r>
            <a:endParaRPr b="1" sz="240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Numer projektu:</a:t>
            </a:r>
            <a:r>
              <a:rPr b="1" lang="it-IT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2021-1-PL01-KA220-YOU-000028673</a:t>
            </a:r>
            <a:endParaRPr b="1"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Sfinansowane ze środków UE. Wyrażone poglądy i opinie są jedynie opiniami autora lub autorów i niekoniecznie odzwierciedlają poglądy i opinie Unii Europejskiej lub Europejskiej Agencji Wykonawczej ds. Edukacji i Kultury (EACEA). Unia Europejska ani EACEA nie ponoszą za nie odpowiedzialności.</a:t>
            </a:r>
            <a:endParaRPr sz="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10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b="1" lang="it-IT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"Eksperyment edukacyjny: wdrażanie innowacyjnych rozwiązań w edukacji młodzieży"</a:t>
            </a:r>
            <a:endParaRPr b="0" i="0" sz="18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209161" y="3661658"/>
            <a:ext cx="3159445" cy="409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it-IT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Stworzone przez</a:t>
            </a: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CCIF Cyprus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53434" y="3544217"/>
            <a:ext cx="970837" cy="644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9" name="Google Shape;149;p1"/>
          <p:cNvGrpSpPr/>
          <p:nvPr/>
        </p:nvGrpSpPr>
        <p:grpSpPr>
          <a:xfrm>
            <a:off x="913074" y="5464991"/>
            <a:ext cx="6293451" cy="1181100"/>
            <a:chOff x="0" y="0"/>
            <a:chExt cx="5463540" cy="1181100"/>
          </a:xfrm>
        </p:grpSpPr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868612" y="126976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67768"/>
              <a:buFont typeface="Trebuchet MS"/>
              <a:buNone/>
            </a:pPr>
            <a:r>
              <a:rPr lang="it-IT"/>
              <a:t>Temat 1: Eksperymenty w edukacji i sposoby ich skutecznego przeprowadzania</a:t>
            </a:r>
            <a:endParaRPr b="1" sz="2200"/>
          </a:p>
        </p:txBody>
      </p:sp>
      <p:sp>
        <p:nvSpPr>
          <p:cNvPr id="159" name="Google Shape;159;p2"/>
          <p:cNvSpPr txBox="1"/>
          <p:nvPr/>
        </p:nvSpPr>
        <p:spPr>
          <a:xfrm>
            <a:off x="1034300" y="2186525"/>
            <a:ext cx="8024100" cy="3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rebuchet MS"/>
              <a:buChar char="➢"/>
            </a:pP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 tym temacie zamierzamy przedstawić, jak ewoluowała dziedzina edukacji, szczególnie koncentrując się na erze akademickiej i jej zmianach.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rebuchet MS"/>
              <a:buChar char="➢"/>
            </a:pP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Zilustrujemy nowe innowacje edukacyjne i sposób, w jaki nowa metoda "eksperymentów w klasie" zmieniła sposób uczenia się. (Webinarium 1)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2000"/>
              <a:buFont typeface="Trebuchet MS"/>
              <a:buChar char="➢"/>
            </a:pP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Na koniec pokażemy, jak przeprowadzić skuteczny eksperyment w klasie. (Prezentacja 1)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Temat 2: Innowacje i edukacja</a:t>
            </a:r>
            <a:endParaRPr b="1" sz="2200"/>
          </a:p>
        </p:txBody>
      </p:sp>
      <p:sp>
        <p:nvSpPr>
          <p:cNvPr id="165" name="Google Shape;165;p3"/>
          <p:cNvSpPr txBox="1"/>
          <p:nvPr/>
        </p:nvSpPr>
        <p:spPr>
          <a:xfrm>
            <a:off x="777376" y="2186525"/>
            <a:ext cx="7938900" cy="3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rebuchet MS"/>
              <a:buChar char="➢"/>
            </a:pP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 tym temacie postaramy się zdefiniować termin "innowacja", aby wyjaśnić jego znaczenie i wskazać jego rozmaite zastosowania. (Webinarium 2)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55600" lvl="0" marL="457200" marR="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2000"/>
              <a:buFont typeface="Trebuchet MS"/>
              <a:buChar char="➢"/>
            </a:pP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Zilustrujemy, czym są innowacyjne rozwiązania i jak wpłynęły one na dziedzinę edukacji. Na koniec zaproponujemy kilka sposobów na osiągnięcie dobrej jakości e-learningu z wykorzystaniem </a:t>
            </a: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innowacyjnych</a:t>
            </a:r>
            <a:r>
              <a:rPr lang="it-IT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rozwiązań. (Prezentacja 2)</a:t>
            </a: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"/>
          <p:cNvSpPr txBox="1"/>
          <p:nvPr>
            <p:ph type="title"/>
          </p:nvPr>
        </p:nvSpPr>
        <p:spPr>
          <a:xfrm>
            <a:off x="677334" y="609600"/>
            <a:ext cx="8596668" cy="7410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67768"/>
              <a:buFont typeface="Trebuchet MS"/>
              <a:buNone/>
            </a:pPr>
            <a:r>
              <a:rPr lang="it-IT"/>
              <a:t>T</a:t>
            </a:r>
            <a:r>
              <a:rPr lang="it-IT"/>
              <a:t>emat 3: Przeprowadzenie eksperymentu w klasie dotyczącego wprowadzenia technologii do sali lekcyjnej</a:t>
            </a:r>
            <a:endParaRPr b="1" sz="2200"/>
          </a:p>
        </p:txBody>
      </p:sp>
      <p:sp>
        <p:nvSpPr>
          <p:cNvPr id="171" name="Google Shape;171;p4"/>
          <p:cNvSpPr txBox="1"/>
          <p:nvPr/>
        </p:nvSpPr>
        <p:spPr>
          <a:xfrm>
            <a:off x="757600" y="2562700"/>
            <a:ext cx="8145600" cy="3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2100">
                <a:latin typeface="Trebuchet MS"/>
                <a:ea typeface="Trebuchet MS"/>
                <a:cs typeface="Trebuchet MS"/>
                <a:sym typeface="Trebuchet MS"/>
              </a:rPr>
              <a:t>Celem tego tematu jest wytłumaczenie odbiorcom kursu aspektów innowacyjnych rozwiązań, takich jak eksperymenty w klasie i zmiany wprowadzone w edukacji przez nowe technologie.</a:t>
            </a:r>
            <a:endParaRPr b="1" sz="21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100">
                <a:latin typeface="Trebuchet MS"/>
                <a:ea typeface="Trebuchet MS"/>
                <a:cs typeface="Trebuchet MS"/>
                <a:sym typeface="Trebuchet MS"/>
              </a:rPr>
              <a:t>Poprosimy uczestników o stworzenie funkcjonalnego i kreatywnego eksperymentu w klasie; wybierzemy trzy najlepsze i sporządzimy raport na ich temat.</a:t>
            </a:r>
            <a:endParaRPr sz="21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 txBox="1"/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it-IT"/>
              <a:t>Odniesienia</a:t>
            </a:r>
            <a:endParaRPr/>
          </a:p>
        </p:txBody>
      </p:sp>
      <p:sp>
        <p:nvSpPr>
          <p:cNvPr id="177" name="Google Shape;177;p5"/>
          <p:cNvSpPr txBox="1"/>
          <p:nvPr>
            <p:ph idx="1" type="body"/>
          </p:nvPr>
        </p:nvSpPr>
        <p:spPr>
          <a:xfrm>
            <a:off x="911675" y="1587500"/>
            <a:ext cx="7988700" cy="48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619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lang="it-IT" sz="1400"/>
              <a:t>Kenneth B. Khan, School of Business, VirginiaCommonwealth University, 301 W. Main Street, Richmond,VA 23284-4000, U.S.A.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lang="it-IT" sz="1400"/>
              <a:t>Abu Talib, M., Bettayeb, A.M. &amp; Omer, R.I. Analytical study on the impact of technology in higher education during theage of COVID-19: Systematic literature review. Educ Inf Technol 26, 6719-6746 (2021). Retrieved by </a:t>
            </a:r>
            <a:r>
              <a:rPr lang="it-IT" sz="1400" u="sng">
                <a:solidFill>
                  <a:schemeClr val="hlink"/>
                </a:solidFill>
                <a:hlinkClick r:id="rId3"/>
              </a:rPr>
              <a:t>https://doi.org/10.1007/s10639-021-10507</a:t>
            </a:r>
            <a:endParaRPr sz="14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lang="it-IT" sz="1400" u="sng">
                <a:solidFill>
                  <a:schemeClr val="hlink"/>
                </a:solidFill>
                <a:hlinkClick r:id="rId4"/>
              </a:rPr>
              <a:t>https://serc.carleton.edu/sp/library/experiments/how.html</a:t>
            </a:r>
            <a:r>
              <a:rPr lang="it-IT" sz="1400"/>
              <a:t> (retrieved on 05/09/2022)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b="0" i="0" lang="it-IT" sz="1400" u="sng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https://www.embibe.com/exams/how-is-technology-changing-education/</a:t>
            </a:r>
            <a:r>
              <a:rPr b="0" i="0" lang="it-IT" sz="14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  (retrieved on 05/09/2022)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b="0" i="0" lang="it-IT" sz="14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Shailendra Palvia, Prageet Aeron, Parul Gupta, Diptiranjan Mahapatra, Ratri Parida, Rebecca Rosner &amp; Sumita Sindhi (2018) Online Education: Worldwide Status, Challenges, Trends, and Implications, Journal of Global Information Technology Management, 21:4, 233-241, DOI: 10.1080/1097198X.2018.154226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b="0" i="0" lang="it-IT" sz="14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How Is Technology Changing Education: Improve Learning, 2022 (retrieved by embibe.com on 05/09/2022)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b="0" i="0" lang="it-IT" sz="14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Richardson W., Five Ways Traditional Education Has to Change - National Institute for Student-Centered Education, 2014 (retrieved by nisce.org on 02/09/2022)</a:t>
            </a:r>
            <a:endParaRPr sz="2100"/>
          </a:p>
          <a:p>
            <a:pPr indent="-3619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80"/>
              <a:buChar char="►"/>
            </a:pPr>
            <a:r>
              <a:rPr b="0" i="0" lang="it-IT" sz="1400" u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Five ways the education system should improve - Acton Academy Miami South, 2019 (retrieved by actonmiamisouth.com on 02/09/2022)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"/>
          <p:cNvSpPr txBox="1"/>
          <p:nvPr>
            <p:ph idx="1" type="subTitle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lang="it-IT" sz="2400"/>
              <a:t>Creative Box: Promowanie innowacyjnego podejścia do tworzenia formatów edukacyjnych w pracy z młodzieżą</a:t>
            </a:r>
            <a:endParaRPr b="1"/>
          </a:p>
        </p:txBody>
      </p:sp>
      <p:pic>
        <p:nvPicPr>
          <p:cNvPr id="183" name="Google Shape;18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6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lang="it-IT" sz="6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Dziękujemy!</a:t>
            </a:r>
            <a:endParaRPr sz="6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5" name="Google Shape;185;p6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it-IT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Kontakt</a:t>
            </a: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1" i="0" lang="it-IT" sz="16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CCIF Cyprus – Cross Culture International Foudation Cyprus</a:t>
            </a:r>
            <a:endParaRPr b="1" i="0" sz="1600" u="none" cap="none" strike="noStrike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it-IT" sz="16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Osoba kontaktowa</a:t>
            </a: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b="0" i="0" lang="it-IT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ccifcyprus@outlook.com</a:t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6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b="0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b="1" baseline="3000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b="0" i="0" lang="it-IT" sz="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it-IT" sz="8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b="0" i="0" sz="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2021-10-19T10:03:56Z</dcterms:created>
  <dc:creator>Andrianna Emphasyscentre</dc:creator>
</cp:coreProperties>
</file>