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2" roundtripDataSignature="AMtx7mi1fvp/1Jymk2BVPyi9XOgdM6pXq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22" Type="http://customschemas.google.com/relationships/presentationmetadata" Target="metadata"/><Relationship Id="rId10" Type="http://schemas.openxmlformats.org/officeDocument/2006/relationships/slide" Target="slides/slide6.xml"/><Relationship Id="rId21" Type="http://schemas.openxmlformats.org/officeDocument/2006/relationships/slide" Target="slides/slide17.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1" name="Google Shape;141;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5" name="Google Shape;205;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1" name="Google Shape;211;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7" name="Google Shape;217;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3" name="Google Shape;223;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9" name="Google Shape;229;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5" name="Google Shape;235;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1" name="Google Shape;241;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7" name="Google Shape;247;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5" name="Google Shape;155;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1" name="Google Shape;16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8" name="Google Shape;16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4" name="Google Shape;174;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0" name="Google Shape;180;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6" name="Google Shape;186;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2" name="Google Shape;192;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8" name="Google Shape;198;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22" name="Shape 22"/>
        <p:cNvGrpSpPr/>
        <p:nvPr/>
      </p:nvGrpSpPr>
      <p:grpSpPr>
        <a:xfrm>
          <a:off x="0" y="0"/>
          <a:ext cx="0" cy="0"/>
          <a:chOff x="0" y="0"/>
          <a:chExt cx="0" cy="0"/>
        </a:xfrm>
      </p:grpSpPr>
      <p:grpSp>
        <p:nvGrpSpPr>
          <p:cNvPr id="23" name="Google Shape;23;p19"/>
          <p:cNvGrpSpPr/>
          <p:nvPr/>
        </p:nvGrpSpPr>
        <p:grpSpPr>
          <a:xfrm>
            <a:off x="0" y="-8467"/>
            <a:ext cx="12192000" cy="6866467"/>
            <a:chOff x="0" y="-8467"/>
            <a:chExt cx="12192000" cy="6866467"/>
          </a:xfrm>
        </p:grpSpPr>
        <p:sp>
          <p:nvSpPr>
            <p:cNvPr id="24" name="Google Shape;24;p19"/>
            <p:cNvSpPr/>
            <p:nvPr/>
          </p:nvSpPr>
          <p:spPr>
            <a:xfrm>
              <a:off x="0" y="-7862"/>
              <a:ext cx="863600" cy="5698067"/>
            </a:xfrm>
            <a:custGeom>
              <a:rect b="b" l="l" r="r" t="t"/>
              <a:pathLst>
                <a:path extrusionOk="0" h="5698067" w="863600">
                  <a:moveTo>
                    <a:pt x="0" y="8467"/>
                  </a:moveTo>
                  <a:lnTo>
                    <a:pt x="863600" y="0"/>
                  </a:lnTo>
                  <a:lnTo>
                    <a:pt x="863600" y="16934"/>
                  </a:lnTo>
                  <a:lnTo>
                    <a:pt x="0" y="5698067"/>
                  </a:lnTo>
                  <a:lnTo>
                    <a:pt x="0" y="8467"/>
                  </a:lnTo>
                  <a:close/>
                </a:path>
              </a:pathLst>
            </a:custGeom>
            <a:solidFill>
              <a:schemeClr val="accent1">
                <a:alpha val="69019"/>
              </a:schemeClr>
            </a:solidFill>
            <a:ln>
              <a:noFill/>
            </a:ln>
          </p:spPr>
        </p:sp>
        <p:cxnSp>
          <p:nvCxnSpPr>
            <p:cNvPr id="25" name="Google Shape;25;p19"/>
            <p:cNvCxnSpPr/>
            <p:nvPr/>
          </p:nvCxnSpPr>
          <p:spPr>
            <a:xfrm>
              <a:off x="9371012" y="0"/>
              <a:ext cx="1219200" cy="6858000"/>
            </a:xfrm>
            <a:prstGeom prst="straightConnector1">
              <a:avLst/>
            </a:prstGeom>
            <a:noFill/>
            <a:ln cap="flat" cmpd="sng" w="9525">
              <a:solidFill>
                <a:schemeClr val="accent1">
                  <a:alpha val="69019"/>
                </a:schemeClr>
              </a:solidFill>
              <a:prstDash val="solid"/>
              <a:round/>
              <a:headEnd len="sm" w="sm" type="none"/>
              <a:tailEnd len="sm" w="sm" type="none"/>
            </a:ln>
          </p:spPr>
        </p:cxnSp>
        <p:cxnSp>
          <p:nvCxnSpPr>
            <p:cNvPr id="26" name="Google Shape;26;p19"/>
            <p:cNvCxnSpPr/>
            <p:nvPr/>
          </p:nvCxnSpPr>
          <p:spPr>
            <a:xfrm flipH="1">
              <a:off x="7425267" y="3681413"/>
              <a:ext cx="4763558" cy="3176587"/>
            </a:xfrm>
            <a:prstGeom prst="straightConnector1">
              <a:avLst/>
            </a:prstGeom>
            <a:noFill/>
            <a:ln cap="flat" cmpd="sng" w="9525">
              <a:solidFill>
                <a:schemeClr val="accent1">
                  <a:alpha val="69019"/>
                </a:schemeClr>
              </a:solidFill>
              <a:prstDash val="solid"/>
              <a:round/>
              <a:headEnd len="sm" w="sm" type="none"/>
              <a:tailEnd len="sm" w="sm" type="none"/>
            </a:ln>
          </p:spPr>
        </p:cxnSp>
        <p:sp>
          <p:nvSpPr>
            <p:cNvPr id="27" name="Google Shape;27;p19"/>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34901"/>
              </a:schemeClr>
            </a:solidFill>
            <a:ln>
              <a:noFill/>
            </a:ln>
          </p:spPr>
        </p:sp>
        <p:sp>
          <p:nvSpPr>
            <p:cNvPr id="28" name="Google Shape;28;p19"/>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29" name="Google Shape;29;p19"/>
            <p:cNvSpPr/>
            <p:nvPr/>
          </p:nvSpPr>
          <p:spPr>
            <a:xfrm>
              <a:off x="8932333" y="3048000"/>
              <a:ext cx="3259667" cy="3810000"/>
            </a:xfrm>
            <a:prstGeom prst="triangle">
              <a:avLst>
                <a:gd fmla="val 100000" name="adj"/>
              </a:avLst>
            </a:prstGeom>
            <a:solidFill>
              <a:srgbClr val="16B0E3">
                <a:alpha val="65098"/>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 name="Google Shape;30;p19"/>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16B0E3">
                <a:alpha val="49019"/>
              </a:srgbClr>
            </a:solidFill>
            <a:ln>
              <a:noFill/>
            </a:ln>
          </p:spPr>
        </p:sp>
        <p:sp>
          <p:nvSpPr>
            <p:cNvPr id="31" name="Google Shape;31;p19"/>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chemeClr val="accent2">
                <a:alpha val="69019"/>
              </a:schemeClr>
            </a:solidFill>
            <a:ln>
              <a:noFill/>
            </a:ln>
          </p:spPr>
        </p:sp>
        <p:sp>
          <p:nvSpPr>
            <p:cNvPr id="32" name="Google Shape;32;p19"/>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rgbClr val="226292">
                <a:alpha val="80000"/>
              </a:srgbClr>
            </a:solidFill>
            <a:ln>
              <a:noFill/>
            </a:ln>
          </p:spPr>
        </p:sp>
        <p:sp>
          <p:nvSpPr>
            <p:cNvPr id="33" name="Google Shape;33;p19"/>
            <p:cNvSpPr/>
            <p:nvPr/>
          </p:nvSpPr>
          <p:spPr>
            <a:xfrm>
              <a:off x="10371666" y="3589867"/>
              <a:ext cx="1817159" cy="3268133"/>
            </a:xfrm>
            <a:prstGeom prst="triangle">
              <a:avLst>
                <a:gd fmla="val 100000" name="adj"/>
              </a:avLst>
            </a:prstGeom>
            <a:solidFill>
              <a:srgbClr val="16B0E3">
                <a:alpha val="65098"/>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4" name="Google Shape;34;p19"/>
          <p:cNvSpPr txBox="1"/>
          <p:nvPr>
            <p:ph type="ctrTitle"/>
          </p:nvPr>
        </p:nvSpPr>
        <p:spPr>
          <a:xfrm>
            <a:off x="1507067" y="2404534"/>
            <a:ext cx="7766936" cy="1646302"/>
          </a:xfrm>
          <a:prstGeom prst="rect">
            <a:avLst/>
          </a:prstGeom>
          <a:noFill/>
          <a:ln>
            <a:noFill/>
          </a:ln>
        </p:spPr>
        <p:txBody>
          <a:bodyPr anchorCtr="0" anchor="b" bIns="45700" lIns="91425" spcFirstLastPara="1" rIns="91425" wrap="square" tIns="45700">
            <a:noAutofit/>
          </a:bodyPr>
          <a:lstStyle>
            <a:lvl1pPr lvl="0" algn="r">
              <a:lnSpc>
                <a:spcPct val="100000"/>
              </a:lnSpc>
              <a:spcBef>
                <a:spcPts val="0"/>
              </a:spcBef>
              <a:spcAft>
                <a:spcPts val="0"/>
              </a:spcAft>
              <a:buClr>
                <a:schemeClr val="accent1"/>
              </a:buClr>
              <a:buSzPts val="5400"/>
              <a:buFont typeface="Trebuchet MS"/>
              <a:buNone/>
              <a:defRPr sz="54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9"/>
          <p:cNvSpPr txBox="1"/>
          <p:nvPr>
            <p:ph idx="1" type="subTitle"/>
          </p:nvPr>
        </p:nvSpPr>
        <p:spPr>
          <a:xfrm>
            <a:off x="1507067" y="4050833"/>
            <a:ext cx="7766936" cy="1096899"/>
          </a:xfrm>
          <a:prstGeom prst="rect">
            <a:avLst/>
          </a:prstGeom>
          <a:noFill/>
          <a:ln>
            <a:noFill/>
          </a:ln>
        </p:spPr>
        <p:txBody>
          <a:bodyPr anchorCtr="0" anchor="t" bIns="45700" lIns="91425" spcFirstLastPara="1" rIns="91425" wrap="square" tIns="45700">
            <a:normAutofit/>
          </a:bodyPr>
          <a:lstStyle>
            <a:lvl1pPr lvl="0" algn="r">
              <a:lnSpc>
                <a:spcPct val="100000"/>
              </a:lnSpc>
              <a:spcBef>
                <a:spcPts val="1000"/>
              </a:spcBef>
              <a:spcAft>
                <a:spcPts val="0"/>
              </a:spcAft>
              <a:buSzPts val="1440"/>
              <a:buNone/>
              <a:defRPr>
                <a:solidFill>
                  <a:srgbClr val="7F7F7F"/>
                </a:solidFill>
              </a:defRPr>
            </a:lvl1pPr>
            <a:lvl2pPr lvl="1" algn="ctr">
              <a:lnSpc>
                <a:spcPct val="100000"/>
              </a:lnSpc>
              <a:spcBef>
                <a:spcPts val="1000"/>
              </a:spcBef>
              <a:spcAft>
                <a:spcPts val="0"/>
              </a:spcAft>
              <a:buSzPts val="1280"/>
              <a:buNone/>
              <a:defRPr>
                <a:solidFill>
                  <a:srgbClr val="888888"/>
                </a:solidFill>
              </a:defRPr>
            </a:lvl2pPr>
            <a:lvl3pPr lvl="2" algn="ctr">
              <a:lnSpc>
                <a:spcPct val="100000"/>
              </a:lnSpc>
              <a:spcBef>
                <a:spcPts val="1000"/>
              </a:spcBef>
              <a:spcAft>
                <a:spcPts val="0"/>
              </a:spcAft>
              <a:buSzPts val="1120"/>
              <a:buNone/>
              <a:defRPr>
                <a:solidFill>
                  <a:srgbClr val="888888"/>
                </a:solidFill>
              </a:defRPr>
            </a:lvl3pPr>
            <a:lvl4pPr lvl="3" algn="ctr">
              <a:lnSpc>
                <a:spcPct val="100000"/>
              </a:lnSpc>
              <a:spcBef>
                <a:spcPts val="1000"/>
              </a:spcBef>
              <a:spcAft>
                <a:spcPts val="0"/>
              </a:spcAft>
              <a:buSzPts val="960"/>
              <a:buNone/>
              <a:defRPr>
                <a:solidFill>
                  <a:srgbClr val="888888"/>
                </a:solidFill>
              </a:defRPr>
            </a:lvl4pPr>
            <a:lvl5pPr lvl="4" algn="ctr">
              <a:lnSpc>
                <a:spcPct val="100000"/>
              </a:lnSpc>
              <a:spcBef>
                <a:spcPts val="1000"/>
              </a:spcBef>
              <a:spcAft>
                <a:spcPts val="0"/>
              </a:spcAft>
              <a:buSzPts val="960"/>
              <a:buNone/>
              <a:defRPr>
                <a:solidFill>
                  <a:srgbClr val="888888"/>
                </a:solidFill>
              </a:defRPr>
            </a:lvl5pPr>
            <a:lvl6pPr lvl="5" algn="ctr">
              <a:lnSpc>
                <a:spcPct val="100000"/>
              </a:lnSpc>
              <a:spcBef>
                <a:spcPts val="1000"/>
              </a:spcBef>
              <a:spcAft>
                <a:spcPts val="0"/>
              </a:spcAft>
              <a:buSzPts val="960"/>
              <a:buNone/>
              <a:defRPr>
                <a:solidFill>
                  <a:srgbClr val="888888"/>
                </a:solidFill>
              </a:defRPr>
            </a:lvl6pPr>
            <a:lvl7pPr lvl="6" algn="ctr">
              <a:lnSpc>
                <a:spcPct val="100000"/>
              </a:lnSpc>
              <a:spcBef>
                <a:spcPts val="1000"/>
              </a:spcBef>
              <a:spcAft>
                <a:spcPts val="0"/>
              </a:spcAft>
              <a:buSzPts val="960"/>
              <a:buNone/>
              <a:defRPr>
                <a:solidFill>
                  <a:srgbClr val="888888"/>
                </a:solidFill>
              </a:defRPr>
            </a:lvl7pPr>
            <a:lvl8pPr lvl="7" algn="ctr">
              <a:lnSpc>
                <a:spcPct val="100000"/>
              </a:lnSpc>
              <a:spcBef>
                <a:spcPts val="1000"/>
              </a:spcBef>
              <a:spcAft>
                <a:spcPts val="0"/>
              </a:spcAft>
              <a:buSzPts val="960"/>
              <a:buNone/>
              <a:defRPr>
                <a:solidFill>
                  <a:srgbClr val="888888"/>
                </a:solidFill>
              </a:defRPr>
            </a:lvl8pPr>
            <a:lvl9pPr lvl="8" algn="ctr">
              <a:lnSpc>
                <a:spcPct val="100000"/>
              </a:lnSpc>
              <a:spcBef>
                <a:spcPts val="1000"/>
              </a:spcBef>
              <a:spcAft>
                <a:spcPts val="0"/>
              </a:spcAft>
              <a:buSzPts val="960"/>
              <a:buNone/>
              <a:defRPr>
                <a:solidFill>
                  <a:srgbClr val="888888"/>
                </a:solidFill>
              </a:defRPr>
            </a:lvl9pPr>
          </a:lstStyle>
          <a:p/>
        </p:txBody>
      </p:sp>
      <p:sp>
        <p:nvSpPr>
          <p:cNvPr id="36" name="Google Shape;36;p1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1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9"/>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aption">
  <p:cSld name="Title and Caption">
    <p:spTree>
      <p:nvGrpSpPr>
        <p:cNvPr id="90" name="Shape 90"/>
        <p:cNvGrpSpPr/>
        <p:nvPr/>
      </p:nvGrpSpPr>
      <p:grpSpPr>
        <a:xfrm>
          <a:off x="0" y="0"/>
          <a:ext cx="0" cy="0"/>
          <a:chOff x="0" y="0"/>
          <a:chExt cx="0" cy="0"/>
        </a:xfrm>
      </p:grpSpPr>
      <p:sp>
        <p:nvSpPr>
          <p:cNvPr id="91" name="Google Shape;91;p28"/>
          <p:cNvSpPr txBox="1"/>
          <p:nvPr>
            <p:ph type="title"/>
          </p:nvPr>
        </p:nvSpPr>
        <p:spPr>
          <a:xfrm>
            <a:off x="677335" y="609600"/>
            <a:ext cx="8596668" cy="3403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28"/>
          <p:cNvSpPr txBox="1"/>
          <p:nvPr>
            <p:ph idx="1"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93" name="Google Shape;93;p2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2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5" name="Google Shape;95;p28"/>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with Caption">
  <p:cSld name="Quote with Caption">
    <p:spTree>
      <p:nvGrpSpPr>
        <p:cNvPr id="96" name="Shape 96"/>
        <p:cNvGrpSpPr/>
        <p:nvPr/>
      </p:nvGrpSpPr>
      <p:grpSpPr>
        <a:xfrm>
          <a:off x="0" y="0"/>
          <a:ext cx="0" cy="0"/>
          <a:chOff x="0" y="0"/>
          <a:chExt cx="0" cy="0"/>
        </a:xfrm>
      </p:grpSpPr>
      <p:sp>
        <p:nvSpPr>
          <p:cNvPr id="97" name="Google Shape;97;p29"/>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29"/>
          <p:cNvSpPr txBox="1"/>
          <p:nvPr>
            <p:ph idx="1" type="body"/>
          </p:nvPr>
        </p:nvSpPr>
        <p:spPr>
          <a:xfrm>
            <a:off x="1366139" y="3632200"/>
            <a:ext cx="7224524" cy="381000"/>
          </a:xfrm>
          <a:prstGeom prst="rect">
            <a:avLst/>
          </a:prstGeom>
          <a:noFill/>
          <a:ln>
            <a:noFill/>
          </a:ln>
        </p:spPr>
        <p:txBody>
          <a:bodyPr anchorCtr="0" anchor="ctr" bIns="45700" lIns="91425" spcFirstLastPara="1" rIns="91425" wrap="square" tIns="45700">
            <a:noAutofit/>
          </a:bodyPr>
          <a:lstStyle>
            <a:lvl1pPr indent="-228600" lvl="0" marL="457200" algn="l">
              <a:lnSpc>
                <a:spcPct val="100000"/>
              </a:lnSpc>
              <a:spcBef>
                <a:spcPts val="1000"/>
              </a:spcBef>
              <a:spcAft>
                <a:spcPts val="0"/>
              </a:spcAft>
              <a:buSzPts val="1280"/>
              <a:buFont typeface="Trebuchet MS"/>
              <a:buNone/>
              <a:defRPr sz="1600">
                <a:solidFill>
                  <a:srgbClr val="7F7F7F"/>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99" name="Google Shape;99;p29"/>
          <p:cNvSpPr txBox="1"/>
          <p:nvPr>
            <p:ph idx="2"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00" name="Google Shape;100;p2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2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2" name="Google Shape;102;p29"/>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
        <p:nvSpPr>
          <p:cNvPr id="103" name="Google Shape;103;p29"/>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GB" sz="8000" u="none" cap="none" strike="noStrike">
                <a:solidFill>
                  <a:srgbClr val="9EDFF5"/>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104" name="Google Shape;104;p29"/>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GB" sz="8000" u="none" cap="none" strike="noStrike">
                <a:solidFill>
                  <a:srgbClr val="9EDFF5"/>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 Card">
  <p:cSld name="Name Card">
    <p:spTree>
      <p:nvGrpSpPr>
        <p:cNvPr id="105" name="Shape 105"/>
        <p:cNvGrpSpPr/>
        <p:nvPr/>
      </p:nvGrpSpPr>
      <p:grpSpPr>
        <a:xfrm>
          <a:off x="0" y="0"/>
          <a:ext cx="0" cy="0"/>
          <a:chOff x="0" y="0"/>
          <a:chExt cx="0" cy="0"/>
        </a:xfrm>
      </p:grpSpPr>
      <p:sp>
        <p:nvSpPr>
          <p:cNvPr id="106" name="Google Shape;106;p30"/>
          <p:cNvSpPr txBox="1"/>
          <p:nvPr>
            <p:ph type="title"/>
          </p:nvPr>
        </p:nvSpPr>
        <p:spPr>
          <a:xfrm>
            <a:off x="677335" y="1931988"/>
            <a:ext cx="8596668" cy="259546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7" name="Google Shape;107;p30"/>
          <p:cNvSpPr txBox="1"/>
          <p:nvPr>
            <p:ph idx="1"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08" name="Google Shape;108;p3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9" name="Google Shape;109;p3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0" name="Google Shape;110;p30"/>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Name Card">
  <p:cSld name="Quote Name Card">
    <p:spTree>
      <p:nvGrpSpPr>
        <p:cNvPr id="111" name="Shape 111"/>
        <p:cNvGrpSpPr/>
        <p:nvPr/>
      </p:nvGrpSpPr>
      <p:grpSpPr>
        <a:xfrm>
          <a:off x="0" y="0"/>
          <a:ext cx="0" cy="0"/>
          <a:chOff x="0" y="0"/>
          <a:chExt cx="0" cy="0"/>
        </a:xfrm>
      </p:grpSpPr>
      <p:sp>
        <p:nvSpPr>
          <p:cNvPr id="112" name="Google Shape;112;p31"/>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p31"/>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Font typeface="Trebuchet MS"/>
              <a:buNone/>
              <a:defRPr sz="2400">
                <a:solidFill>
                  <a:srgbClr val="3F3F3F"/>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14" name="Google Shape;114;p31"/>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15" name="Google Shape;115;p3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6" name="Google Shape;116;p3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3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
        <p:nvSpPr>
          <p:cNvPr id="118" name="Google Shape;118;p31"/>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GB" sz="8000" u="none" cap="none" strike="noStrike">
                <a:solidFill>
                  <a:srgbClr val="9EDFF5"/>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119" name="Google Shape;119;p31"/>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GB" sz="8000" u="none" cap="none" strike="noStrike">
                <a:solidFill>
                  <a:srgbClr val="9EDFF5"/>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ue or False">
  <p:cSld name="True or False">
    <p:spTree>
      <p:nvGrpSpPr>
        <p:cNvPr id="120" name="Shape 120"/>
        <p:cNvGrpSpPr/>
        <p:nvPr/>
      </p:nvGrpSpPr>
      <p:grpSpPr>
        <a:xfrm>
          <a:off x="0" y="0"/>
          <a:ext cx="0" cy="0"/>
          <a:chOff x="0" y="0"/>
          <a:chExt cx="0" cy="0"/>
        </a:xfrm>
      </p:grpSpPr>
      <p:sp>
        <p:nvSpPr>
          <p:cNvPr id="121" name="Google Shape;121;p32"/>
          <p:cNvSpPr txBox="1"/>
          <p:nvPr>
            <p:ph type="title"/>
          </p:nvPr>
        </p:nvSpPr>
        <p:spPr>
          <a:xfrm>
            <a:off x="685799" y="609600"/>
            <a:ext cx="8588203"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2" name="Google Shape;122;p32"/>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Font typeface="Trebuchet MS"/>
              <a:buNone/>
              <a:defRPr sz="2400">
                <a:solidFill>
                  <a:schemeClr val="accent1"/>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23" name="Google Shape;123;p32"/>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24" name="Google Shape;124;p3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5" name="Google Shape;125;p3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6" name="Google Shape;126;p32"/>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27" name="Shape 127"/>
        <p:cNvGrpSpPr/>
        <p:nvPr/>
      </p:nvGrpSpPr>
      <p:grpSpPr>
        <a:xfrm>
          <a:off x="0" y="0"/>
          <a:ext cx="0" cy="0"/>
          <a:chOff x="0" y="0"/>
          <a:chExt cx="0" cy="0"/>
        </a:xfrm>
      </p:grpSpPr>
      <p:sp>
        <p:nvSpPr>
          <p:cNvPr id="128" name="Google Shape;128;p33"/>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9" name="Google Shape;129;p33"/>
          <p:cNvSpPr txBox="1"/>
          <p:nvPr>
            <p:ph idx="1" type="body"/>
          </p:nvPr>
        </p:nvSpPr>
        <p:spPr>
          <a:xfrm rot="5400000">
            <a:off x="3035281" y="-197358"/>
            <a:ext cx="3880773" cy="8596668"/>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30" name="Google Shape;130;p3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1" name="Google Shape;131;p3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2" name="Google Shape;132;p33"/>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33" name="Shape 133"/>
        <p:cNvGrpSpPr/>
        <p:nvPr/>
      </p:nvGrpSpPr>
      <p:grpSpPr>
        <a:xfrm>
          <a:off x="0" y="0"/>
          <a:ext cx="0" cy="0"/>
          <a:chOff x="0" y="0"/>
          <a:chExt cx="0" cy="0"/>
        </a:xfrm>
      </p:grpSpPr>
      <p:sp>
        <p:nvSpPr>
          <p:cNvPr id="134" name="Google Shape;134;p34"/>
          <p:cNvSpPr txBox="1"/>
          <p:nvPr>
            <p:ph type="title"/>
          </p:nvPr>
        </p:nvSpPr>
        <p:spPr>
          <a:xfrm rot="5400000">
            <a:off x="5994319" y="2582953"/>
            <a:ext cx="5251451" cy="1304743"/>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5" name="Google Shape;135;p34"/>
          <p:cNvSpPr txBox="1"/>
          <p:nvPr>
            <p:ph idx="1" type="body"/>
          </p:nvPr>
        </p:nvSpPr>
        <p:spPr>
          <a:xfrm rot="5400000">
            <a:off x="1581685" y="-294750"/>
            <a:ext cx="5251450" cy="7060150"/>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36" name="Google Shape;136;p34"/>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7" name="Google Shape;137;p34"/>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8" name="Google Shape;138;p34"/>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9" name="Shape 39"/>
        <p:cNvGrpSpPr/>
        <p:nvPr/>
      </p:nvGrpSpPr>
      <p:grpSpPr>
        <a:xfrm>
          <a:off x="0" y="0"/>
          <a:ext cx="0" cy="0"/>
          <a:chOff x="0" y="0"/>
          <a:chExt cx="0" cy="0"/>
        </a:xfrm>
      </p:grpSpPr>
      <p:sp>
        <p:nvSpPr>
          <p:cNvPr id="40" name="Google Shape;40;p20"/>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20"/>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42" name="Google Shape;42;p2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2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20"/>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5" name="Shape 45"/>
        <p:cNvGrpSpPr/>
        <p:nvPr/>
      </p:nvGrpSpPr>
      <p:grpSpPr>
        <a:xfrm>
          <a:off x="0" y="0"/>
          <a:ext cx="0" cy="0"/>
          <a:chOff x="0" y="0"/>
          <a:chExt cx="0" cy="0"/>
        </a:xfrm>
      </p:grpSpPr>
      <p:sp>
        <p:nvSpPr>
          <p:cNvPr id="46" name="Google Shape;46;p21"/>
          <p:cNvSpPr txBox="1"/>
          <p:nvPr>
            <p:ph type="title"/>
          </p:nvPr>
        </p:nvSpPr>
        <p:spPr>
          <a:xfrm>
            <a:off x="677335" y="2700867"/>
            <a:ext cx="8596668" cy="1826581"/>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4000"/>
              <a:buFont typeface="Trebuchet MS"/>
              <a:buNone/>
              <a:defRPr b="0"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21"/>
          <p:cNvSpPr txBox="1"/>
          <p:nvPr>
            <p:ph idx="1" type="body"/>
          </p:nvPr>
        </p:nvSpPr>
        <p:spPr>
          <a:xfrm>
            <a:off x="677335" y="4527448"/>
            <a:ext cx="8596668" cy="86040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600"/>
              <a:buNone/>
              <a:defRPr sz="20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48" name="Google Shape;48;p2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2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2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1" name="Shape 51"/>
        <p:cNvGrpSpPr/>
        <p:nvPr/>
      </p:nvGrpSpPr>
      <p:grpSpPr>
        <a:xfrm>
          <a:off x="0" y="0"/>
          <a:ext cx="0" cy="0"/>
          <a:chOff x="0" y="0"/>
          <a:chExt cx="0" cy="0"/>
        </a:xfrm>
      </p:grpSpPr>
      <p:sp>
        <p:nvSpPr>
          <p:cNvPr id="52" name="Google Shape;52;p22"/>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22"/>
          <p:cNvSpPr txBox="1"/>
          <p:nvPr>
            <p:ph idx="1" type="body"/>
          </p:nvPr>
        </p:nvSpPr>
        <p:spPr>
          <a:xfrm>
            <a:off x="677334" y="2160589"/>
            <a:ext cx="4184035" cy="3880772"/>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54" name="Google Shape;54;p22"/>
          <p:cNvSpPr txBox="1"/>
          <p:nvPr>
            <p:ph idx="2" type="body"/>
          </p:nvPr>
        </p:nvSpPr>
        <p:spPr>
          <a:xfrm>
            <a:off x="5089970" y="2160589"/>
            <a:ext cx="4184034" cy="3880773"/>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55" name="Google Shape;55;p2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2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22"/>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8" name="Shape 58"/>
        <p:cNvGrpSpPr/>
        <p:nvPr/>
      </p:nvGrpSpPr>
      <p:grpSpPr>
        <a:xfrm>
          <a:off x="0" y="0"/>
          <a:ext cx="0" cy="0"/>
          <a:chOff x="0" y="0"/>
          <a:chExt cx="0" cy="0"/>
        </a:xfrm>
      </p:grpSpPr>
      <p:sp>
        <p:nvSpPr>
          <p:cNvPr id="59" name="Google Shape;59;p23"/>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3600"/>
              <a:buFont typeface="Trebuchet MS"/>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23"/>
          <p:cNvSpPr txBox="1"/>
          <p:nvPr>
            <p:ph idx="1" type="body"/>
          </p:nvPr>
        </p:nvSpPr>
        <p:spPr>
          <a:xfrm>
            <a:off x="675745" y="2160983"/>
            <a:ext cx="4185623" cy="5762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None/>
              <a:defRPr b="0" sz="2400"/>
            </a:lvl1pPr>
            <a:lvl2pPr indent="-228600" lvl="1" marL="914400" algn="l">
              <a:lnSpc>
                <a:spcPct val="100000"/>
              </a:lnSpc>
              <a:spcBef>
                <a:spcPts val="1000"/>
              </a:spcBef>
              <a:spcAft>
                <a:spcPts val="0"/>
              </a:spcAft>
              <a:buSzPts val="1600"/>
              <a:buNone/>
              <a:defRPr b="1" sz="2000"/>
            </a:lvl2pPr>
            <a:lvl3pPr indent="-228600" lvl="2" marL="1371600" algn="l">
              <a:lnSpc>
                <a:spcPct val="100000"/>
              </a:lnSpc>
              <a:spcBef>
                <a:spcPts val="1000"/>
              </a:spcBef>
              <a:spcAft>
                <a:spcPts val="0"/>
              </a:spcAft>
              <a:buSzPts val="1440"/>
              <a:buNone/>
              <a:defRPr b="1" sz="1800"/>
            </a:lvl3pPr>
            <a:lvl4pPr indent="-228600" lvl="3" marL="1828800" algn="l">
              <a:lnSpc>
                <a:spcPct val="100000"/>
              </a:lnSpc>
              <a:spcBef>
                <a:spcPts val="1000"/>
              </a:spcBef>
              <a:spcAft>
                <a:spcPts val="0"/>
              </a:spcAft>
              <a:buSzPts val="1280"/>
              <a:buNone/>
              <a:defRPr b="1" sz="1600"/>
            </a:lvl4pPr>
            <a:lvl5pPr indent="-228600" lvl="4" marL="2286000" algn="l">
              <a:lnSpc>
                <a:spcPct val="100000"/>
              </a:lnSpc>
              <a:spcBef>
                <a:spcPts val="1000"/>
              </a:spcBef>
              <a:spcAft>
                <a:spcPts val="0"/>
              </a:spcAft>
              <a:buSzPts val="1280"/>
              <a:buNone/>
              <a:defRPr b="1" sz="1600"/>
            </a:lvl5pPr>
            <a:lvl6pPr indent="-228600" lvl="5" marL="2743200" algn="l">
              <a:lnSpc>
                <a:spcPct val="100000"/>
              </a:lnSpc>
              <a:spcBef>
                <a:spcPts val="1000"/>
              </a:spcBef>
              <a:spcAft>
                <a:spcPts val="0"/>
              </a:spcAft>
              <a:buSzPts val="1280"/>
              <a:buNone/>
              <a:defRPr b="1" sz="1600"/>
            </a:lvl6pPr>
            <a:lvl7pPr indent="-228600" lvl="6" marL="3200400" algn="l">
              <a:lnSpc>
                <a:spcPct val="100000"/>
              </a:lnSpc>
              <a:spcBef>
                <a:spcPts val="1000"/>
              </a:spcBef>
              <a:spcAft>
                <a:spcPts val="0"/>
              </a:spcAft>
              <a:buSzPts val="1280"/>
              <a:buNone/>
              <a:defRPr b="1" sz="1600"/>
            </a:lvl7pPr>
            <a:lvl8pPr indent="-228600" lvl="7" marL="3657600" algn="l">
              <a:lnSpc>
                <a:spcPct val="100000"/>
              </a:lnSpc>
              <a:spcBef>
                <a:spcPts val="1000"/>
              </a:spcBef>
              <a:spcAft>
                <a:spcPts val="0"/>
              </a:spcAft>
              <a:buSzPts val="1280"/>
              <a:buNone/>
              <a:defRPr b="1" sz="1600"/>
            </a:lvl8pPr>
            <a:lvl9pPr indent="-228600" lvl="8" marL="4114800" algn="l">
              <a:lnSpc>
                <a:spcPct val="100000"/>
              </a:lnSpc>
              <a:spcBef>
                <a:spcPts val="1000"/>
              </a:spcBef>
              <a:spcAft>
                <a:spcPts val="0"/>
              </a:spcAft>
              <a:buSzPts val="1280"/>
              <a:buNone/>
              <a:defRPr b="1" sz="1600"/>
            </a:lvl9pPr>
          </a:lstStyle>
          <a:p/>
        </p:txBody>
      </p:sp>
      <p:sp>
        <p:nvSpPr>
          <p:cNvPr id="61" name="Google Shape;61;p23"/>
          <p:cNvSpPr txBox="1"/>
          <p:nvPr>
            <p:ph idx="2" type="body"/>
          </p:nvPr>
        </p:nvSpPr>
        <p:spPr>
          <a:xfrm>
            <a:off x="675745" y="2737245"/>
            <a:ext cx="4185623" cy="330411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62" name="Google Shape;62;p23"/>
          <p:cNvSpPr txBox="1"/>
          <p:nvPr>
            <p:ph idx="3" type="body"/>
          </p:nvPr>
        </p:nvSpPr>
        <p:spPr>
          <a:xfrm>
            <a:off x="5088383" y="2160983"/>
            <a:ext cx="4185618" cy="5762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None/>
              <a:defRPr b="0" sz="2400"/>
            </a:lvl1pPr>
            <a:lvl2pPr indent="-228600" lvl="1" marL="914400" algn="l">
              <a:lnSpc>
                <a:spcPct val="100000"/>
              </a:lnSpc>
              <a:spcBef>
                <a:spcPts val="1000"/>
              </a:spcBef>
              <a:spcAft>
                <a:spcPts val="0"/>
              </a:spcAft>
              <a:buSzPts val="1600"/>
              <a:buNone/>
              <a:defRPr b="1" sz="2000"/>
            </a:lvl2pPr>
            <a:lvl3pPr indent="-228600" lvl="2" marL="1371600" algn="l">
              <a:lnSpc>
                <a:spcPct val="100000"/>
              </a:lnSpc>
              <a:spcBef>
                <a:spcPts val="1000"/>
              </a:spcBef>
              <a:spcAft>
                <a:spcPts val="0"/>
              </a:spcAft>
              <a:buSzPts val="1440"/>
              <a:buNone/>
              <a:defRPr b="1" sz="1800"/>
            </a:lvl3pPr>
            <a:lvl4pPr indent="-228600" lvl="3" marL="1828800" algn="l">
              <a:lnSpc>
                <a:spcPct val="100000"/>
              </a:lnSpc>
              <a:spcBef>
                <a:spcPts val="1000"/>
              </a:spcBef>
              <a:spcAft>
                <a:spcPts val="0"/>
              </a:spcAft>
              <a:buSzPts val="1280"/>
              <a:buNone/>
              <a:defRPr b="1" sz="1600"/>
            </a:lvl4pPr>
            <a:lvl5pPr indent="-228600" lvl="4" marL="2286000" algn="l">
              <a:lnSpc>
                <a:spcPct val="100000"/>
              </a:lnSpc>
              <a:spcBef>
                <a:spcPts val="1000"/>
              </a:spcBef>
              <a:spcAft>
                <a:spcPts val="0"/>
              </a:spcAft>
              <a:buSzPts val="1280"/>
              <a:buNone/>
              <a:defRPr b="1" sz="1600"/>
            </a:lvl5pPr>
            <a:lvl6pPr indent="-228600" lvl="5" marL="2743200" algn="l">
              <a:lnSpc>
                <a:spcPct val="100000"/>
              </a:lnSpc>
              <a:spcBef>
                <a:spcPts val="1000"/>
              </a:spcBef>
              <a:spcAft>
                <a:spcPts val="0"/>
              </a:spcAft>
              <a:buSzPts val="1280"/>
              <a:buNone/>
              <a:defRPr b="1" sz="1600"/>
            </a:lvl6pPr>
            <a:lvl7pPr indent="-228600" lvl="6" marL="3200400" algn="l">
              <a:lnSpc>
                <a:spcPct val="100000"/>
              </a:lnSpc>
              <a:spcBef>
                <a:spcPts val="1000"/>
              </a:spcBef>
              <a:spcAft>
                <a:spcPts val="0"/>
              </a:spcAft>
              <a:buSzPts val="1280"/>
              <a:buNone/>
              <a:defRPr b="1" sz="1600"/>
            </a:lvl7pPr>
            <a:lvl8pPr indent="-228600" lvl="7" marL="3657600" algn="l">
              <a:lnSpc>
                <a:spcPct val="100000"/>
              </a:lnSpc>
              <a:spcBef>
                <a:spcPts val="1000"/>
              </a:spcBef>
              <a:spcAft>
                <a:spcPts val="0"/>
              </a:spcAft>
              <a:buSzPts val="1280"/>
              <a:buNone/>
              <a:defRPr b="1" sz="1600"/>
            </a:lvl8pPr>
            <a:lvl9pPr indent="-228600" lvl="8" marL="4114800" algn="l">
              <a:lnSpc>
                <a:spcPct val="100000"/>
              </a:lnSpc>
              <a:spcBef>
                <a:spcPts val="1000"/>
              </a:spcBef>
              <a:spcAft>
                <a:spcPts val="0"/>
              </a:spcAft>
              <a:buSzPts val="1280"/>
              <a:buNone/>
              <a:defRPr b="1" sz="1600"/>
            </a:lvl9pPr>
          </a:lstStyle>
          <a:p/>
        </p:txBody>
      </p:sp>
      <p:sp>
        <p:nvSpPr>
          <p:cNvPr id="63" name="Google Shape;63;p23"/>
          <p:cNvSpPr txBox="1"/>
          <p:nvPr>
            <p:ph idx="4" type="body"/>
          </p:nvPr>
        </p:nvSpPr>
        <p:spPr>
          <a:xfrm>
            <a:off x="5088384" y="2737245"/>
            <a:ext cx="4185617" cy="330411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64" name="Google Shape;64;p2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2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23"/>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7" name="Shape 67"/>
        <p:cNvGrpSpPr/>
        <p:nvPr/>
      </p:nvGrpSpPr>
      <p:grpSpPr>
        <a:xfrm>
          <a:off x="0" y="0"/>
          <a:ext cx="0" cy="0"/>
          <a:chOff x="0" y="0"/>
          <a:chExt cx="0" cy="0"/>
        </a:xfrm>
      </p:grpSpPr>
      <p:sp>
        <p:nvSpPr>
          <p:cNvPr id="68" name="Google Shape;68;p24"/>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24"/>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24"/>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4"/>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2" name="Shape 72"/>
        <p:cNvGrpSpPr/>
        <p:nvPr/>
      </p:nvGrpSpPr>
      <p:grpSpPr>
        <a:xfrm>
          <a:off x="0" y="0"/>
          <a:ext cx="0" cy="0"/>
          <a:chOff x="0" y="0"/>
          <a:chExt cx="0" cy="0"/>
        </a:xfrm>
      </p:grpSpPr>
      <p:sp>
        <p:nvSpPr>
          <p:cNvPr id="73" name="Google Shape;73;p25"/>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25"/>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25"/>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76" name="Shape 76"/>
        <p:cNvGrpSpPr/>
        <p:nvPr/>
      </p:nvGrpSpPr>
      <p:grpSpPr>
        <a:xfrm>
          <a:off x="0" y="0"/>
          <a:ext cx="0" cy="0"/>
          <a:chOff x="0" y="0"/>
          <a:chExt cx="0" cy="0"/>
        </a:xfrm>
      </p:grpSpPr>
      <p:sp>
        <p:nvSpPr>
          <p:cNvPr id="77" name="Google Shape;77;p26"/>
          <p:cNvSpPr txBox="1"/>
          <p:nvPr>
            <p:ph type="title"/>
          </p:nvPr>
        </p:nvSpPr>
        <p:spPr>
          <a:xfrm>
            <a:off x="677334" y="1498604"/>
            <a:ext cx="3854528" cy="1278466"/>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2000"/>
              <a:buFont typeface="Trebuchet MS"/>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26"/>
          <p:cNvSpPr txBox="1"/>
          <p:nvPr>
            <p:ph idx="1" type="body"/>
          </p:nvPr>
        </p:nvSpPr>
        <p:spPr>
          <a:xfrm>
            <a:off x="4760461" y="514924"/>
            <a:ext cx="4513541" cy="552643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79" name="Google Shape;79;p26"/>
          <p:cNvSpPr txBox="1"/>
          <p:nvPr>
            <p:ph idx="2" type="body"/>
          </p:nvPr>
        </p:nvSpPr>
        <p:spPr>
          <a:xfrm>
            <a:off x="677334" y="2777069"/>
            <a:ext cx="3854528" cy="2584449"/>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120"/>
              <a:buNone/>
              <a:defRPr sz="1400"/>
            </a:lvl1pPr>
            <a:lvl2pPr indent="-228600" lvl="1" marL="914400" algn="l">
              <a:lnSpc>
                <a:spcPct val="100000"/>
              </a:lnSpc>
              <a:spcBef>
                <a:spcPts val="1000"/>
              </a:spcBef>
              <a:spcAft>
                <a:spcPts val="0"/>
              </a:spcAft>
              <a:buSzPts val="1120"/>
              <a:buNone/>
              <a:defRPr sz="1400"/>
            </a:lvl2pPr>
            <a:lvl3pPr indent="-228600" lvl="2" marL="1371600" algn="l">
              <a:lnSpc>
                <a:spcPct val="100000"/>
              </a:lnSpc>
              <a:spcBef>
                <a:spcPts val="1000"/>
              </a:spcBef>
              <a:spcAft>
                <a:spcPts val="0"/>
              </a:spcAft>
              <a:buSzPts val="960"/>
              <a:buNone/>
              <a:defRPr sz="1200"/>
            </a:lvl3pPr>
            <a:lvl4pPr indent="-228600" lvl="3" marL="1828800" algn="l">
              <a:lnSpc>
                <a:spcPct val="100000"/>
              </a:lnSpc>
              <a:spcBef>
                <a:spcPts val="1000"/>
              </a:spcBef>
              <a:spcAft>
                <a:spcPts val="0"/>
              </a:spcAft>
              <a:buSzPts val="800"/>
              <a:buNone/>
              <a:defRPr sz="1000"/>
            </a:lvl4pPr>
            <a:lvl5pPr indent="-228600" lvl="4" marL="2286000" algn="l">
              <a:lnSpc>
                <a:spcPct val="100000"/>
              </a:lnSpc>
              <a:spcBef>
                <a:spcPts val="1000"/>
              </a:spcBef>
              <a:spcAft>
                <a:spcPts val="0"/>
              </a:spcAft>
              <a:buSzPts val="800"/>
              <a:buNone/>
              <a:defRPr sz="1000"/>
            </a:lvl5pPr>
            <a:lvl6pPr indent="-228600" lvl="5" marL="2743200" algn="l">
              <a:lnSpc>
                <a:spcPct val="100000"/>
              </a:lnSpc>
              <a:spcBef>
                <a:spcPts val="1000"/>
              </a:spcBef>
              <a:spcAft>
                <a:spcPts val="0"/>
              </a:spcAft>
              <a:buSzPts val="800"/>
              <a:buNone/>
              <a:defRPr sz="1000"/>
            </a:lvl6pPr>
            <a:lvl7pPr indent="-228600" lvl="6" marL="3200400" algn="l">
              <a:lnSpc>
                <a:spcPct val="100000"/>
              </a:lnSpc>
              <a:spcBef>
                <a:spcPts val="1000"/>
              </a:spcBef>
              <a:spcAft>
                <a:spcPts val="0"/>
              </a:spcAft>
              <a:buSzPts val="800"/>
              <a:buNone/>
              <a:defRPr sz="1000"/>
            </a:lvl7pPr>
            <a:lvl8pPr indent="-228600" lvl="7" marL="3657600" algn="l">
              <a:lnSpc>
                <a:spcPct val="100000"/>
              </a:lnSpc>
              <a:spcBef>
                <a:spcPts val="1000"/>
              </a:spcBef>
              <a:spcAft>
                <a:spcPts val="0"/>
              </a:spcAft>
              <a:buSzPts val="800"/>
              <a:buNone/>
              <a:defRPr sz="1000"/>
            </a:lvl8pPr>
            <a:lvl9pPr indent="-228600" lvl="8" marL="4114800" algn="l">
              <a:lnSpc>
                <a:spcPct val="100000"/>
              </a:lnSpc>
              <a:spcBef>
                <a:spcPts val="1000"/>
              </a:spcBef>
              <a:spcAft>
                <a:spcPts val="0"/>
              </a:spcAft>
              <a:buSzPts val="800"/>
              <a:buNone/>
              <a:defRPr sz="1000"/>
            </a:lvl9pPr>
          </a:lstStyle>
          <a:p/>
        </p:txBody>
      </p:sp>
      <p:sp>
        <p:nvSpPr>
          <p:cNvPr id="80" name="Google Shape;80;p26"/>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26"/>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26"/>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83" name="Shape 83"/>
        <p:cNvGrpSpPr/>
        <p:nvPr/>
      </p:nvGrpSpPr>
      <p:grpSpPr>
        <a:xfrm>
          <a:off x="0" y="0"/>
          <a:ext cx="0" cy="0"/>
          <a:chOff x="0" y="0"/>
          <a:chExt cx="0" cy="0"/>
        </a:xfrm>
      </p:grpSpPr>
      <p:sp>
        <p:nvSpPr>
          <p:cNvPr id="84" name="Google Shape;84;p27"/>
          <p:cNvSpPr txBox="1"/>
          <p:nvPr>
            <p:ph type="title"/>
          </p:nvPr>
        </p:nvSpPr>
        <p:spPr>
          <a:xfrm>
            <a:off x="677334" y="4800600"/>
            <a:ext cx="8596667"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2400"/>
              <a:buFont typeface="Trebuchet MS"/>
              <a:buNone/>
              <a:defRPr b="0"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27"/>
          <p:cNvSpPr/>
          <p:nvPr>
            <p:ph idx="2" type="pic"/>
          </p:nvPr>
        </p:nvSpPr>
        <p:spPr>
          <a:xfrm>
            <a:off x="677334" y="609600"/>
            <a:ext cx="8596668" cy="3845718"/>
          </a:xfrm>
          <a:prstGeom prst="rect">
            <a:avLst/>
          </a:prstGeom>
          <a:noFill/>
          <a:ln>
            <a:noFill/>
          </a:ln>
        </p:spPr>
      </p:sp>
      <p:sp>
        <p:nvSpPr>
          <p:cNvPr id="86" name="Google Shape;86;p27"/>
          <p:cNvSpPr txBox="1"/>
          <p:nvPr>
            <p:ph idx="1" type="body"/>
          </p:nvPr>
        </p:nvSpPr>
        <p:spPr>
          <a:xfrm>
            <a:off x="677334" y="5367338"/>
            <a:ext cx="8596667" cy="67402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960"/>
              <a:buNone/>
              <a:defRPr sz="1200"/>
            </a:lvl1pPr>
            <a:lvl2pPr indent="-228600" lvl="1" marL="914400" algn="l">
              <a:lnSpc>
                <a:spcPct val="100000"/>
              </a:lnSpc>
              <a:spcBef>
                <a:spcPts val="1000"/>
              </a:spcBef>
              <a:spcAft>
                <a:spcPts val="0"/>
              </a:spcAft>
              <a:buSzPts val="960"/>
              <a:buNone/>
              <a:defRPr sz="1200"/>
            </a:lvl2pPr>
            <a:lvl3pPr indent="-228600" lvl="2" marL="1371600" algn="l">
              <a:lnSpc>
                <a:spcPct val="100000"/>
              </a:lnSpc>
              <a:spcBef>
                <a:spcPts val="1000"/>
              </a:spcBef>
              <a:spcAft>
                <a:spcPts val="0"/>
              </a:spcAft>
              <a:buSzPts val="800"/>
              <a:buNone/>
              <a:defRPr sz="1000"/>
            </a:lvl3pPr>
            <a:lvl4pPr indent="-228600" lvl="3" marL="1828800" algn="l">
              <a:lnSpc>
                <a:spcPct val="100000"/>
              </a:lnSpc>
              <a:spcBef>
                <a:spcPts val="1000"/>
              </a:spcBef>
              <a:spcAft>
                <a:spcPts val="0"/>
              </a:spcAft>
              <a:buSzPts val="720"/>
              <a:buNone/>
              <a:defRPr sz="900"/>
            </a:lvl4pPr>
            <a:lvl5pPr indent="-228600" lvl="4" marL="2286000" algn="l">
              <a:lnSpc>
                <a:spcPct val="100000"/>
              </a:lnSpc>
              <a:spcBef>
                <a:spcPts val="1000"/>
              </a:spcBef>
              <a:spcAft>
                <a:spcPts val="0"/>
              </a:spcAft>
              <a:buSzPts val="720"/>
              <a:buNone/>
              <a:defRPr sz="900"/>
            </a:lvl5pPr>
            <a:lvl6pPr indent="-228600" lvl="5" marL="2743200" algn="l">
              <a:lnSpc>
                <a:spcPct val="100000"/>
              </a:lnSpc>
              <a:spcBef>
                <a:spcPts val="1000"/>
              </a:spcBef>
              <a:spcAft>
                <a:spcPts val="0"/>
              </a:spcAft>
              <a:buSzPts val="720"/>
              <a:buNone/>
              <a:defRPr sz="900"/>
            </a:lvl6pPr>
            <a:lvl7pPr indent="-228600" lvl="6" marL="3200400" algn="l">
              <a:lnSpc>
                <a:spcPct val="100000"/>
              </a:lnSpc>
              <a:spcBef>
                <a:spcPts val="1000"/>
              </a:spcBef>
              <a:spcAft>
                <a:spcPts val="0"/>
              </a:spcAft>
              <a:buSzPts val="720"/>
              <a:buNone/>
              <a:defRPr sz="900"/>
            </a:lvl7pPr>
            <a:lvl8pPr indent="-228600" lvl="7" marL="3657600" algn="l">
              <a:lnSpc>
                <a:spcPct val="100000"/>
              </a:lnSpc>
              <a:spcBef>
                <a:spcPts val="1000"/>
              </a:spcBef>
              <a:spcAft>
                <a:spcPts val="0"/>
              </a:spcAft>
              <a:buSzPts val="720"/>
              <a:buNone/>
              <a:defRPr sz="900"/>
            </a:lvl8pPr>
            <a:lvl9pPr indent="-228600" lvl="8" marL="4114800" algn="l">
              <a:lnSpc>
                <a:spcPct val="100000"/>
              </a:lnSpc>
              <a:spcBef>
                <a:spcPts val="1000"/>
              </a:spcBef>
              <a:spcAft>
                <a:spcPts val="0"/>
              </a:spcAft>
              <a:buSzPts val="720"/>
              <a:buNone/>
              <a:defRPr sz="900"/>
            </a:lvl9pPr>
          </a:lstStyle>
          <a:p/>
        </p:txBody>
      </p:sp>
      <p:sp>
        <p:nvSpPr>
          <p:cNvPr id="87" name="Google Shape;87;p2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27"/>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
        <p:nvSpPr>
          <p:cNvPr id="89" name="Google Shape;89;p2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1.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grpSp>
        <p:nvGrpSpPr>
          <p:cNvPr id="6" name="Google Shape;6;p18"/>
          <p:cNvGrpSpPr/>
          <p:nvPr/>
        </p:nvGrpSpPr>
        <p:grpSpPr>
          <a:xfrm>
            <a:off x="0" y="-8467"/>
            <a:ext cx="12192000" cy="6866467"/>
            <a:chOff x="0" y="-8467"/>
            <a:chExt cx="12192000" cy="6866467"/>
          </a:xfrm>
        </p:grpSpPr>
        <p:cxnSp>
          <p:nvCxnSpPr>
            <p:cNvPr id="7" name="Google Shape;7;p18"/>
            <p:cNvCxnSpPr/>
            <p:nvPr/>
          </p:nvCxnSpPr>
          <p:spPr>
            <a:xfrm>
              <a:off x="9371012" y="0"/>
              <a:ext cx="1219200" cy="6858000"/>
            </a:xfrm>
            <a:prstGeom prst="straightConnector1">
              <a:avLst/>
            </a:prstGeom>
            <a:noFill/>
            <a:ln cap="flat" cmpd="sng" w="9525">
              <a:solidFill>
                <a:schemeClr val="accent1">
                  <a:alpha val="69019"/>
                </a:schemeClr>
              </a:solidFill>
              <a:prstDash val="solid"/>
              <a:round/>
              <a:headEnd len="sm" w="sm" type="none"/>
              <a:tailEnd len="sm" w="sm" type="none"/>
            </a:ln>
          </p:spPr>
        </p:cxnSp>
        <p:cxnSp>
          <p:nvCxnSpPr>
            <p:cNvPr id="8" name="Google Shape;8;p18"/>
            <p:cNvCxnSpPr/>
            <p:nvPr/>
          </p:nvCxnSpPr>
          <p:spPr>
            <a:xfrm flipH="1">
              <a:off x="7425267" y="3681413"/>
              <a:ext cx="4763558" cy="3176587"/>
            </a:xfrm>
            <a:prstGeom prst="straightConnector1">
              <a:avLst/>
            </a:prstGeom>
            <a:noFill/>
            <a:ln cap="flat" cmpd="sng" w="9525">
              <a:solidFill>
                <a:schemeClr val="accent1">
                  <a:alpha val="69019"/>
                </a:schemeClr>
              </a:solidFill>
              <a:prstDash val="solid"/>
              <a:round/>
              <a:headEnd len="sm" w="sm" type="none"/>
              <a:tailEnd len="sm" w="sm" type="none"/>
            </a:ln>
          </p:spPr>
        </p:cxnSp>
        <p:sp>
          <p:nvSpPr>
            <p:cNvPr id="9" name="Google Shape;9;p18"/>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34901"/>
              </a:schemeClr>
            </a:solidFill>
            <a:ln>
              <a:noFill/>
            </a:ln>
          </p:spPr>
        </p:sp>
        <p:sp>
          <p:nvSpPr>
            <p:cNvPr id="10" name="Google Shape;10;p18"/>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11" name="Google Shape;11;p18"/>
            <p:cNvSpPr/>
            <p:nvPr/>
          </p:nvSpPr>
          <p:spPr>
            <a:xfrm>
              <a:off x="8932333" y="3048000"/>
              <a:ext cx="3259667" cy="3810000"/>
            </a:xfrm>
            <a:prstGeom prst="triangle">
              <a:avLst>
                <a:gd fmla="val 100000" name="adj"/>
              </a:avLst>
            </a:prstGeom>
            <a:solidFill>
              <a:srgbClr val="16B0E3">
                <a:alpha val="65098"/>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 name="Google Shape;12;p18"/>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16B0E3">
                <a:alpha val="49019"/>
              </a:srgbClr>
            </a:solidFill>
            <a:ln>
              <a:noFill/>
            </a:ln>
          </p:spPr>
        </p:sp>
        <p:sp>
          <p:nvSpPr>
            <p:cNvPr id="13" name="Google Shape;13;p18"/>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chemeClr val="accent2">
                <a:alpha val="69019"/>
              </a:schemeClr>
            </a:solidFill>
            <a:ln>
              <a:noFill/>
            </a:ln>
          </p:spPr>
        </p:sp>
        <p:sp>
          <p:nvSpPr>
            <p:cNvPr id="14" name="Google Shape;14;p18"/>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rgbClr val="226292">
                <a:alpha val="80000"/>
              </a:srgbClr>
            </a:solidFill>
            <a:ln>
              <a:noFill/>
            </a:ln>
          </p:spPr>
        </p:sp>
        <p:sp>
          <p:nvSpPr>
            <p:cNvPr id="15" name="Google Shape;15;p18"/>
            <p:cNvSpPr/>
            <p:nvPr/>
          </p:nvSpPr>
          <p:spPr>
            <a:xfrm>
              <a:off x="10371666" y="3589867"/>
              <a:ext cx="1817159" cy="3268133"/>
            </a:xfrm>
            <a:prstGeom prst="triangle">
              <a:avLst>
                <a:gd fmla="val 100000" name="adj"/>
              </a:avLst>
            </a:prstGeom>
            <a:solidFill>
              <a:srgbClr val="16B0E3">
                <a:alpha val="65098"/>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 name="Google Shape;16;p18"/>
            <p:cNvSpPr/>
            <p:nvPr/>
          </p:nvSpPr>
          <p:spPr>
            <a:xfrm>
              <a:off x="0" y="4013200"/>
              <a:ext cx="448733" cy="2844800"/>
            </a:xfrm>
            <a:prstGeom prst="triangle">
              <a:avLst>
                <a:gd fmla="val 0" name="adj"/>
              </a:avLst>
            </a:prstGeom>
            <a:solidFill>
              <a:schemeClr val="accent1">
                <a:alpha val="69019"/>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7" name="Google Shape;17;p18"/>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marR="0" rtl="0" algn="l">
              <a:lnSpc>
                <a:spcPct val="100000"/>
              </a:lnSpc>
              <a:spcBef>
                <a:spcPts val="0"/>
              </a:spcBef>
              <a:spcAft>
                <a:spcPts val="0"/>
              </a:spcAft>
              <a:buClr>
                <a:schemeClr val="accent1"/>
              </a:buClr>
              <a:buSzPts val="3600"/>
              <a:buFont typeface="Trebuchet MS"/>
              <a:buNone/>
              <a:defRPr b="0" i="0" sz="3600" u="none" cap="none" strike="noStrike">
                <a:solidFill>
                  <a:schemeClr val="accent1"/>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9pPr>
          </a:lstStyle>
          <a:p/>
        </p:txBody>
      </p:sp>
      <p:sp>
        <p:nvSpPr>
          <p:cNvPr id="18" name="Google Shape;18;p18"/>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marR="0" rtl="0" algn="l">
              <a:lnSpc>
                <a:spcPct val="100000"/>
              </a:lnSpc>
              <a:spcBef>
                <a:spcPts val="1000"/>
              </a:spcBef>
              <a:spcAft>
                <a:spcPts val="0"/>
              </a:spcAft>
              <a:buClr>
                <a:schemeClr val="accent1"/>
              </a:buClr>
              <a:buSzPts val="1440"/>
              <a:buFont typeface="Noto Sans Symbols"/>
              <a:buChar char="►"/>
              <a:defRPr b="0" i="0" sz="1800" u="none" cap="none" strike="noStrike">
                <a:solidFill>
                  <a:srgbClr val="3F3F3F"/>
                </a:solidFill>
                <a:latin typeface="Trebuchet MS"/>
                <a:ea typeface="Trebuchet MS"/>
                <a:cs typeface="Trebuchet MS"/>
                <a:sym typeface="Trebuchet MS"/>
              </a:defRPr>
            </a:lvl1pPr>
            <a:lvl2pPr indent="-309880" lvl="1" marL="914400" marR="0" rtl="0" algn="l">
              <a:lnSpc>
                <a:spcPct val="100000"/>
              </a:lnSpc>
              <a:spcBef>
                <a:spcPts val="1000"/>
              </a:spcBef>
              <a:spcAft>
                <a:spcPts val="0"/>
              </a:spcAft>
              <a:buClr>
                <a:schemeClr val="accent1"/>
              </a:buClr>
              <a:buSzPts val="1280"/>
              <a:buFont typeface="Noto Sans Symbols"/>
              <a:buChar char="►"/>
              <a:defRPr b="0" i="0" sz="1600" u="none" cap="none" strike="noStrike">
                <a:solidFill>
                  <a:srgbClr val="3F3F3F"/>
                </a:solidFill>
                <a:latin typeface="Trebuchet MS"/>
                <a:ea typeface="Trebuchet MS"/>
                <a:cs typeface="Trebuchet MS"/>
                <a:sym typeface="Trebuchet MS"/>
              </a:defRPr>
            </a:lvl2pPr>
            <a:lvl3pPr indent="-299719" lvl="2" marL="1371600" marR="0" rtl="0" algn="l">
              <a:lnSpc>
                <a:spcPct val="100000"/>
              </a:lnSpc>
              <a:spcBef>
                <a:spcPts val="1000"/>
              </a:spcBef>
              <a:spcAft>
                <a:spcPts val="0"/>
              </a:spcAft>
              <a:buClr>
                <a:schemeClr val="accent1"/>
              </a:buClr>
              <a:buSzPts val="1120"/>
              <a:buFont typeface="Noto Sans Symbols"/>
              <a:buChar char="►"/>
              <a:defRPr b="0" i="0" sz="1400" u="none" cap="none" strike="noStrike">
                <a:solidFill>
                  <a:srgbClr val="3F3F3F"/>
                </a:solidFill>
                <a:latin typeface="Trebuchet MS"/>
                <a:ea typeface="Trebuchet MS"/>
                <a:cs typeface="Trebuchet MS"/>
                <a:sym typeface="Trebuchet MS"/>
              </a:defRPr>
            </a:lvl3pPr>
            <a:lvl4pPr indent="-289560" lvl="3" marL="18288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4pPr>
            <a:lvl5pPr indent="-289560" lvl="4" marL="22860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5pPr>
            <a:lvl6pPr indent="-289560" lvl="5" marL="27432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6pPr>
            <a:lvl7pPr indent="-289560" lvl="6" marL="32004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7pPr>
            <a:lvl8pPr indent="-289559" lvl="7" marL="36576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8pPr>
            <a:lvl9pPr indent="-289559" lvl="8" marL="41148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9pPr>
          </a:lstStyle>
          <a:p/>
        </p:txBody>
      </p:sp>
      <p:sp>
        <p:nvSpPr>
          <p:cNvPr id="19" name="Google Shape;19;p1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900" u="none" cap="none" strike="noStrike">
                <a:solidFill>
                  <a:srgbClr val="888888"/>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9pPr>
          </a:lstStyle>
          <a:p/>
        </p:txBody>
      </p:sp>
      <p:sp>
        <p:nvSpPr>
          <p:cNvPr id="20" name="Google Shape;20;p1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900" u="none" cap="none" strike="noStrike">
                <a:solidFill>
                  <a:srgbClr val="888888"/>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9pPr>
          </a:lstStyle>
          <a:p/>
        </p:txBody>
      </p:sp>
      <p:sp>
        <p:nvSpPr>
          <p:cNvPr id="21" name="Google Shape;21;p18"/>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6.jpg"/><Relationship Id="rId6" Type="http://schemas.openxmlformats.org/officeDocument/2006/relationships/image" Target="../media/image11.jpg"/><Relationship Id="rId7"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hyperlink" Target="https://journals.sagepub.com/doi/full/10.3102/0034654318815707"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s://youtu.be/X_IuG3kJY_g" TargetMode="External"/><Relationship Id="rId4" Type="http://schemas.openxmlformats.org/officeDocument/2006/relationships/hyperlink" Target="https://youtu.be/X_IuG3kJY_g" TargetMode="External"/><Relationship Id="rId5" Type="http://schemas.openxmlformats.org/officeDocument/2006/relationships/image" Target="../media/image7.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9.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1"/>
          <p:cNvSpPr txBox="1"/>
          <p:nvPr>
            <p:ph idx="1" type="subTitle"/>
          </p:nvPr>
        </p:nvSpPr>
        <p:spPr>
          <a:xfrm>
            <a:off x="1365352" y="1088700"/>
            <a:ext cx="7766936" cy="453391"/>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SzPts val="1920"/>
              <a:buNone/>
            </a:pPr>
            <a:r>
              <a:rPr b="1" lang="en-GB" sz="2400"/>
              <a:t>Creative Box: Promowanie innowacyjnego podejścia do tworzenia formatów edukacyjnych w pracy z młodzieżą</a:t>
            </a:r>
            <a:endParaRPr sz="2400"/>
          </a:p>
        </p:txBody>
      </p:sp>
      <p:pic>
        <p:nvPicPr>
          <p:cNvPr id="144" name="Google Shape;144;p1"/>
          <p:cNvPicPr preferRelativeResize="0"/>
          <p:nvPr/>
        </p:nvPicPr>
        <p:blipFill rotWithShape="1">
          <a:blip r:embed="rId3">
            <a:alphaModFix/>
          </a:blip>
          <a:srcRect b="0" l="0" r="0" t="0"/>
          <a:stretch/>
        </p:blipFill>
        <p:spPr>
          <a:xfrm>
            <a:off x="9870807" y="6145929"/>
            <a:ext cx="2026028" cy="412132"/>
          </a:xfrm>
          <a:prstGeom prst="rect">
            <a:avLst/>
          </a:prstGeom>
          <a:noFill/>
          <a:ln>
            <a:noFill/>
          </a:ln>
        </p:spPr>
      </p:pic>
      <p:sp>
        <p:nvSpPr>
          <p:cNvPr id="145" name="Google Shape;145;p1"/>
          <p:cNvSpPr txBox="1"/>
          <p:nvPr/>
        </p:nvSpPr>
        <p:spPr>
          <a:xfrm>
            <a:off x="2378366" y="4687512"/>
            <a:ext cx="6581100" cy="5850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100"/>
              <a:buFont typeface="Arial"/>
              <a:buNone/>
            </a:pPr>
            <a:r>
              <a:rPr lang="en-GB" sz="800">
                <a:solidFill>
                  <a:srgbClr val="595959"/>
                </a:solidFill>
                <a:latin typeface="Trebuchet MS"/>
                <a:ea typeface="Trebuchet MS"/>
                <a:cs typeface="Trebuchet MS"/>
                <a:sym typeface="Trebuchet MS"/>
              </a:rPr>
              <a:t>Numer projektu: </a:t>
            </a:r>
            <a:r>
              <a:rPr b="1" lang="en-GB" sz="800">
                <a:solidFill>
                  <a:srgbClr val="595959"/>
                </a:solidFill>
                <a:latin typeface="Trebuchet MS"/>
                <a:ea typeface="Trebuchet MS"/>
                <a:cs typeface="Trebuchet MS"/>
                <a:sym typeface="Trebuchet MS"/>
              </a:rPr>
              <a:t>2021-1-PL01-KA220-YOU-000028673</a:t>
            </a:r>
            <a:endParaRPr b="1" sz="800">
              <a:solidFill>
                <a:srgbClr val="595959"/>
              </a:solidFill>
              <a:latin typeface="Trebuchet MS"/>
              <a:ea typeface="Trebuchet MS"/>
              <a:cs typeface="Trebuchet MS"/>
              <a:sym typeface="Trebuchet MS"/>
            </a:endParaRPr>
          </a:p>
          <a:p>
            <a:pPr indent="0" lvl="0" marL="0" marR="0" rtl="0" algn="ctr">
              <a:lnSpc>
                <a:spcPct val="100000"/>
              </a:lnSpc>
              <a:spcBef>
                <a:spcPts val="0"/>
              </a:spcBef>
              <a:spcAft>
                <a:spcPts val="0"/>
              </a:spcAft>
              <a:buClr>
                <a:schemeClr val="dk1"/>
              </a:buClr>
              <a:buSzPts val="1100"/>
              <a:buFont typeface="Arial"/>
              <a:buNone/>
            </a:pPr>
            <a:r>
              <a:rPr lang="en-GB" sz="800">
                <a:solidFill>
                  <a:srgbClr val="595959"/>
                </a:solidFill>
                <a:latin typeface="Trebuchet MS"/>
                <a:ea typeface="Trebuchet MS"/>
                <a:cs typeface="Trebuchet MS"/>
                <a:sym typeface="Trebuchet MS"/>
              </a:rPr>
              <a:t>Sfinansowane ze środków UE. Wyrażone poglądy i opinie są jedynie opiniami autora lub autorów i niekoniecznie odzwierciedlają poglądy i opinie Unii Europejskiej lub Europejskiej Agencji Wykonawczej ds. Edukacji i Kultury (EACEA). Unia Europejska ani EACEA nie ponoszą za nie odpowiedzialności.</a:t>
            </a:r>
            <a:endParaRPr sz="800">
              <a:solidFill>
                <a:srgbClr val="595959"/>
              </a:solidFill>
              <a:latin typeface="Trebuchet MS"/>
              <a:ea typeface="Trebuchet MS"/>
              <a:cs typeface="Trebuchet MS"/>
              <a:sym typeface="Trebuchet MS"/>
            </a:endParaRPr>
          </a:p>
        </p:txBody>
      </p:sp>
      <p:sp>
        <p:nvSpPr>
          <p:cNvPr id="146" name="Google Shape;146;p1"/>
          <p:cNvSpPr txBox="1"/>
          <p:nvPr/>
        </p:nvSpPr>
        <p:spPr>
          <a:xfrm>
            <a:off x="1454510" y="2888106"/>
            <a:ext cx="7766936" cy="453391"/>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accent1"/>
              </a:buClr>
              <a:buSzPts val="1440"/>
              <a:buFont typeface="Noto Sans Symbols"/>
              <a:buNone/>
            </a:pPr>
            <a:r>
              <a:rPr lang="en-GB" sz="1800">
                <a:solidFill>
                  <a:srgbClr val="4F81BD"/>
                </a:solidFill>
                <a:latin typeface="Calibri"/>
                <a:ea typeface="Calibri"/>
                <a:cs typeface="Calibri"/>
                <a:sym typeface="Calibri"/>
              </a:rPr>
              <a:t>IO1 - "BUDOWANIE STRATEGII ROZWOJU KREATYWNOŚCI W PRACY Z MŁODZIEŻĄ"</a:t>
            </a:r>
            <a:endParaRPr b="0" i="0" sz="1800" u="none" cap="none" strike="noStrike">
              <a:solidFill>
                <a:srgbClr val="7F7F7F"/>
              </a:solidFill>
              <a:latin typeface="Trebuchet MS"/>
              <a:ea typeface="Trebuchet MS"/>
              <a:cs typeface="Trebuchet MS"/>
              <a:sym typeface="Trebuchet MS"/>
            </a:endParaRPr>
          </a:p>
        </p:txBody>
      </p:sp>
      <p:sp>
        <p:nvSpPr>
          <p:cNvPr id="147" name="Google Shape;147;p1"/>
          <p:cNvSpPr txBox="1"/>
          <p:nvPr/>
        </p:nvSpPr>
        <p:spPr>
          <a:xfrm>
            <a:off x="3130062" y="3736078"/>
            <a:ext cx="4853353" cy="453391"/>
          </a:xfrm>
          <a:prstGeom prst="rect">
            <a:avLst/>
          </a:prstGeom>
          <a:noFill/>
          <a:ln>
            <a:noFill/>
          </a:ln>
        </p:spPr>
        <p:txBody>
          <a:bodyPr anchorCtr="0" anchor="t" bIns="45700" lIns="91425" spcFirstLastPara="1" rIns="91425" wrap="square" tIns="45700">
            <a:normAutofit fontScale="85000"/>
          </a:bodyPr>
          <a:lstStyle/>
          <a:p>
            <a:pPr indent="0" lvl="0" marL="0" marR="0" rtl="0" algn="r">
              <a:lnSpc>
                <a:spcPct val="100000"/>
              </a:lnSpc>
              <a:spcBef>
                <a:spcPts val="0"/>
              </a:spcBef>
              <a:spcAft>
                <a:spcPts val="0"/>
              </a:spcAft>
              <a:buClr>
                <a:schemeClr val="accent1"/>
              </a:buClr>
              <a:buSzPct val="80000"/>
              <a:buFont typeface="Noto Sans Symbols"/>
              <a:buNone/>
            </a:pPr>
            <a:r>
              <a:rPr lang="en-GB" sz="1600">
                <a:solidFill>
                  <a:srgbClr val="7F7F7F"/>
                </a:solidFill>
                <a:latin typeface="Trebuchet MS"/>
                <a:ea typeface="Trebuchet MS"/>
                <a:cs typeface="Trebuchet MS"/>
                <a:sym typeface="Trebuchet MS"/>
              </a:rPr>
              <a:t>Stworzone przez</a:t>
            </a:r>
            <a:r>
              <a:rPr b="0" i="0" lang="en-GB" sz="1600" u="none" cap="none" strike="noStrike">
                <a:solidFill>
                  <a:srgbClr val="7F7F7F"/>
                </a:solidFill>
                <a:latin typeface="Trebuchet MS"/>
                <a:ea typeface="Trebuchet MS"/>
                <a:cs typeface="Trebuchet MS"/>
                <a:sym typeface="Trebuchet MS"/>
              </a:rPr>
              <a:t>:  </a:t>
            </a:r>
            <a:r>
              <a:rPr b="0" i="0" lang="en-GB" sz="1800" u="none" cap="none" strike="noStrike">
                <a:solidFill>
                  <a:srgbClr val="404040"/>
                </a:solidFill>
                <a:latin typeface="Times New Roman"/>
                <a:ea typeface="Times New Roman"/>
                <a:cs typeface="Times New Roman"/>
                <a:sym typeface="Times New Roman"/>
              </a:rPr>
              <a:t>NGO “Ukrainian Centre of the Future”</a:t>
            </a:r>
            <a:r>
              <a:rPr b="0" i="0" lang="en-GB" sz="1600" u="none" cap="none" strike="noStrike">
                <a:solidFill>
                  <a:srgbClr val="7F7F7F"/>
                </a:solidFill>
                <a:latin typeface="Trebuchet MS"/>
                <a:ea typeface="Trebuchet MS"/>
                <a:cs typeface="Trebuchet MS"/>
                <a:sym typeface="Trebuchet MS"/>
              </a:rPr>
              <a:t> </a:t>
            </a:r>
            <a:endParaRPr b="0" i="0" sz="1600" u="none" cap="none" strike="noStrike">
              <a:solidFill>
                <a:srgbClr val="7F7F7F"/>
              </a:solidFill>
              <a:latin typeface="Trebuchet MS"/>
              <a:ea typeface="Trebuchet MS"/>
              <a:cs typeface="Trebuchet MS"/>
              <a:sym typeface="Trebuchet MS"/>
            </a:endParaRPr>
          </a:p>
        </p:txBody>
      </p:sp>
      <p:grpSp>
        <p:nvGrpSpPr>
          <p:cNvPr id="148" name="Google Shape;148;p1"/>
          <p:cNvGrpSpPr/>
          <p:nvPr/>
        </p:nvGrpSpPr>
        <p:grpSpPr>
          <a:xfrm>
            <a:off x="888274" y="5452591"/>
            <a:ext cx="6293576" cy="1181100"/>
            <a:chOff x="0" y="0"/>
            <a:chExt cx="5463540" cy="1181100"/>
          </a:xfrm>
        </p:grpSpPr>
        <p:pic>
          <p:nvPicPr>
            <p:cNvPr id="149" name="Google Shape;149;p1"/>
            <p:cNvPicPr preferRelativeResize="0"/>
            <p:nvPr/>
          </p:nvPicPr>
          <p:blipFill rotWithShape="1">
            <a:blip r:embed="rId4">
              <a:alphaModFix/>
            </a:blip>
            <a:srcRect b="0" l="0" r="0" t="0"/>
            <a:stretch/>
          </p:blipFill>
          <p:spPr>
            <a:xfrm>
              <a:off x="0" y="0"/>
              <a:ext cx="1181100" cy="1181100"/>
            </a:xfrm>
            <a:prstGeom prst="rect">
              <a:avLst/>
            </a:prstGeom>
            <a:noFill/>
            <a:ln>
              <a:noFill/>
            </a:ln>
          </p:spPr>
        </p:pic>
        <p:pic>
          <p:nvPicPr>
            <p:cNvPr id="150" name="Google Shape;150;p1"/>
            <p:cNvPicPr preferRelativeResize="0"/>
            <p:nvPr/>
          </p:nvPicPr>
          <p:blipFill rotWithShape="1">
            <a:blip r:embed="rId5">
              <a:alphaModFix/>
            </a:blip>
            <a:srcRect b="0" l="0" r="0" t="0"/>
            <a:stretch/>
          </p:blipFill>
          <p:spPr>
            <a:xfrm>
              <a:off x="1630680" y="182880"/>
              <a:ext cx="746125" cy="944880"/>
            </a:xfrm>
            <a:prstGeom prst="rect">
              <a:avLst/>
            </a:prstGeom>
            <a:noFill/>
            <a:ln>
              <a:noFill/>
            </a:ln>
          </p:spPr>
        </p:pic>
        <p:pic>
          <p:nvPicPr>
            <p:cNvPr id="151" name="Google Shape;151;p1"/>
            <p:cNvPicPr preferRelativeResize="0"/>
            <p:nvPr/>
          </p:nvPicPr>
          <p:blipFill rotWithShape="1">
            <a:blip r:embed="rId6">
              <a:alphaModFix/>
            </a:blip>
            <a:srcRect b="0" l="0" r="0" t="0"/>
            <a:stretch/>
          </p:blipFill>
          <p:spPr>
            <a:xfrm>
              <a:off x="2857500" y="182880"/>
              <a:ext cx="1203960" cy="920115"/>
            </a:xfrm>
            <a:prstGeom prst="rect">
              <a:avLst/>
            </a:prstGeom>
            <a:noFill/>
            <a:ln>
              <a:noFill/>
            </a:ln>
          </p:spPr>
        </p:pic>
        <p:pic>
          <p:nvPicPr>
            <p:cNvPr id="152" name="Google Shape;152;p1"/>
            <p:cNvPicPr preferRelativeResize="0"/>
            <p:nvPr/>
          </p:nvPicPr>
          <p:blipFill rotWithShape="1">
            <a:blip r:embed="rId7">
              <a:alphaModFix/>
            </a:blip>
            <a:srcRect b="0" l="0" r="0" t="0"/>
            <a:stretch/>
          </p:blipFill>
          <p:spPr>
            <a:xfrm>
              <a:off x="4564380" y="228600"/>
              <a:ext cx="899160" cy="899160"/>
            </a:xfrm>
            <a:prstGeom prst="rect">
              <a:avLst/>
            </a:prstGeom>
            <a:noFill/>
            <a:ln>
              <a:noFill/>
            </a:ln>
          </p:spPr>
        </p:pic>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10"/>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GB"/>
              <a:t>Budowanie strategii</a:t>
            </a:r>
            <a:endParaRPr/>
          </a:p>
        </p:txBody>
      </p:sp>
      <p:sp>
        <p:nvSpPr>
          <p:cNvPr id="208" name="Google Shape;208;p10"/>
          <p:cNvSpPr txBox="1"/>
          <p:nvPr>
            <p:ph idx="1" type="body"/>
          </p:nvPr>
        </p:nvSpPr>
        <p:spPr>
          <a:xfrm>
            <a:off x="789877" y="1362808"/>
            <a:ext cx="9045785" cy="4885592"/>
          </a:xfrm>
          <a:prstGeom prst="rect">
            <a:avLst/>
          </a:prstGeom>
          <a:noFill/>
          <a:ln>
            <a:noFill/>
          </a:ln>
        </p:spPr>
        <p:txBody>
          <a:bodyPr anchorCtr="0" anchor="t" bIns="45700" lIns="91425" spcFirstLastPara="1" rIns="91425" wrap="square" tIns="45700">
            <a:noAutofit/>
          </a:bodyPr>
          <a:lstStyle/>
          <a:p>
            <a:pPr indent="-372110" lvl="0" marL="342900" rtl="0" algn="just">
              <a:lnSpc>
                <a:spcPct val="115000"/>
              </a:lnSpc>
              <a:spcBef>
                <a:spcPts val="0"/>
              </a:spcBef>
              <a:spcAft>
                <a:spcPts val="0"/>
              </a:spcAft>
              <a:buSzPts val="1900"/>
              <a:buFont typeface="Calibri"/>
              <a:buChar char="►"/>
            </a:pPr>
            <a:r>
              <a:rPr lang="en-GB" sz="1900">
                <a:solidFill>
                  <a:srgbClr val="000000"/>
                </a:solidFill>
                <a:latin typeface="Calibri"/>
                <a:ea typeface="Calibri"/>
                <a:cs typeface="Calibri"/>
                <a:sym typeface="Calibri"/>
              </a:rPr>
              <a:t>Większość metod przewiduje kilka wektorów ruchu w celu znalezienia rozwiązania, ale główny nacisk kładzie się tylko na jeden, podczas gdy formą kreatywności jest to, co znajduje się na przecięciu wszystkich trzech wektorów, gdy tworzona jest trójwymiarowa przestrzeń dla wszystkich trzech wektorów, które należy wziąć pod uwagę. Rozwiązanie na ich przecięciu jest najbardziej kompletne i ujawnia wszystkie wektory.</a:t>
            </a:r>
            <a:endParaRPr sz="1900">
              <a:latin typeface="Calibri"/>
              <a:ea typeface="Calibri"/>
              <a:cs typeface="Calibri"/>
              <a:sym typeface="Calibri"/>
            </a:endParaRPr>
          </a:p>
          <a:p>
            <a:pPr indent="-372110" lvl="0" marL="342900" rtl="0" algn="just">
              <a:lnSpc>
                <a:spcPct val="115000"/>
              </a:lnSpc>
              <a:spcBef>
                <a:spcPts val="1000"/>
              </a:spcBef>
              <a:spcAft>
                <a:spcPts val="0"/>
              </a:spcAft>
              <a:buSzPts val="1900"/>
              <a:buFont typeface="Calibri"/>
              <a:buChar char="►"/>
            </a:pPr>
            <a:r>
              <a:rPr lang="en-GB" sz="1900">
                <a:solidFill>
                  <a:srgbClr val="000000"/>
                </a:solidFill>
                <a:latin typeface="Calibri"/>
                <a:ea typeface="Calibri"/>
                <a:cs typeface="Calibri"/>
                <a:sym typeface="Calibri"/>
              </a:rPr>
              <a:t>Tak więc, jeśli weźmiesz metodę odgrywania ról, sam proces można dodatkowo wzbogacić, podkreślając tło historii oraz dodając więcej szczegółów, np. kto jeszcze jest obecny w tym procesie. Wszystko to rozszerza widok poziomy. W ten sam sposób można dopowiedzieć, co dzieje się wewnątrz bohatera, wewnątrz każdej postaci, jakie mają charaktery i co je kontroluje, dlaczego podejmuję pewne działania, co jest w tym ukryte na pierwszy rzut oka, co dodaje pionowego spojrzenia na to, co się dzieje. Poprzez stopniowe dodawanie i nawarstwianie płaszczyzn przestrzeń do stworzenia rozwiązania zostaje wzbogacona i wyłania się takie rozwiązanie, które najbardziej uwzględni różne aspekty.</a:t>
            </a:r>
            <a:endParaRPr sz="1900">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11"/>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GB"/>
              <a:t>Budowanie strategii</a:t>
            </a:r>
            <a:endParaRPr/>
          </a:p>
        </p:txBody>
      </p:sp>
      <p:sp>
        <p:nvSpPr>
          <p:cNvPr id="214" name="Google Shape;214;p11"/>
          <p:cNvSpPr txBox="1"/>
          <p:nvPr>
            <p:ph idx="1" type="body"/>
          </p:nvPr>
        </p:nvSpPr>
        <p:spPr>
          <a:xfrm>
            <a:off x="789877" y="1362808"/>
            <a:ext cx="9045785" cy="4885592"/>
          </a:xfrm>
          <a:prstGeom prst="rect">
            <a:avLst/>
          </a:prstGeom>
          <a:noFill/>
          <a:ln>
            <a:noFill/>
          </a:ln>
        </p:spPr>
        <p:txBody>
          <a:bodyPr anchorCtr="0" anchor="t" bIns="45700" lIns="91425" spcFirstLastPara="1" rIns="91425" wrap="square" tIns="45700">
            <a:noAutofit/>
          </a:bodyPr>
          <a:lstStyle/>
          <a:p>
            <a:pPr indent="0" lvl="0" marL="0" rtl="0" algn="just">
              <a:lnSpc>
                <a:spcPct val="115000"/>
              </a:lnSpc>
              <a:spcBef>
                <a:spcPts val="0"/>
              </a:spcBef>
              <a:spcAft>
                <a:spcPts val="0"/>
              </a:spcAft>
              <a:buSzPts val="1440"/>
              <a:buNone/>
            </a:pPr>
            <a:r>
              <a:rPr lang="en-GB" sz="1900">
                <a:solidFill>
                  <a:srgbClr val="000000"/>
                </a:solidFill>
                <a:latin typeface="Calibri"/>
                <a:ea typeface="Calibri"/>
                <a:cs typeface="Calibri"/>
                <a:sym typeface="Calibri"/>
              </a:rPr>
              <a:t>Samo rozwiązywanie zadania składa się z </a:t>
            </a:r>
            <a:r>
              <a:rPr b="1" lang="en-GB" sz="1900">
                <a:solidFill>
                  <a:srgbClr val="000000"/>
                </a:solidFill>
                <a:latin typeface="Calibri"/>
                <a:ea typeface="Calibri"/>
                <a:cs typeface="Calibri"/>
                <a:sym typeface="Calibri"/>
              </a:rPr>
              <a:t>3 głównych etapów, aktów twórczych:</a:t>
            </a:r>
            <a:endParaRPr b="1" sz="1900">
              <a:latin typeface="Calibri"/>
              <a:ea typeface="Calibri"/>
              <a:cs typeface="Calibri"/>
              <a:sym typeface="Calibri"/>
            </a:endParaRPr>
          </a:p>
          <a:p>
            <a:pPr indent="-400050" lvl="0" marL="342900" rtl="0" algn="just">
              <a:lnSpc>
                <a:spcPct val="115000"/>
              </a:lnSpc>
              <a:spcBef>
                <a:spcPts val="1000"/>
              </a:spcBef>
              <a:spcAft>
                <a:spcPts val="0"/>
              </a:spcAft>
              <a:buSzPts val="1900"/>
              <a:buFont typeface="Calibri"/>
              <a:buAutoNum type="arabicPeriod"/>
            </a:pPr>
            <a:r>
              <a:rPr lang="en-GB" sz="1900">
                <a:solidFill>
                  <a:srgbClr val="000000"/>
                </a:solidFill>
                <a:latin typeface="Calibri"/>
                <a:ea typeface="Calibri"/>
                <a:cs typeface="Calibri"/>
                <a:sym typeface="Calibri"/>
              </a:rPr>
              <a:t>Rzeczywisty stan i ustawienie; jak wygląda i pojawia się w obecnym stanie: można to zrobić za pomocą trzech wektorów, aby pokryć całą płaszczyznę tak bardzo, jak to możliwe.</a:t>
            </a:r>
            <a:endParaRPr sz="1900">
              <a:solidFill>
                <a:srgbClr val="000000"/>
              </a:solidFill>
              <a:latin typeface="Calibri"/>
              <a:ea typeface="Calibri"/>
              <a:cs typeface="Calibri"/>
              <a:sym typeface="Calibri"/>
            </a:endParaRPr>
          </a:p>
          <a:p>
            <a:pPr indent="-400050" lvl="0" marL="342900" rtl="0" algn="just">
              <a:lnSpc>
                <a:spcPct val="115000"/>
              </a:lnSpc>
              <a:spcBef>
                <a:spcPts val="1000"/>
              </a:spcBef>
              <a:spcAft>
                <a:spcPts val="0"/>
              </a:spcAft>
              <a:buSzPts val="1900"/>
              <a:buFont typeface="Calibri"/>
              <a:buAutoNum type="arabicPeriod"/>
            </a:pPr>
            <a:r>
              <a:rPr lang="en-GB" sz="1900">
                <a:solidFill>
                  <a:srgbClr val="000000"/>
                </a:solidFill>
                <a:latin typeface="Calibri"/>
                <a:ea typeface="Calibri"/>
                <a:cs typeface="Calibri"/>
                <a:sym typeface="Calibri"/>
              </a:rPr>
              <a:t>B</a:t>
            </a:r>
            <a:r>
              <a:rPr lang="en-GB" sz="1900">
                <a:solidFill>
                  <a:srgbClr val="000000"/>
                </a:solidFill>
                <a:latin typeface="Calibri"/>
                <a:ea typeface="Calibri"/>
                <a:cs typeface="Calibri"/>
                <a:sym typeface="Calibri"/>
              </a:rPr>
              <a:t>ezpośredni akt twórczy; przetwarzanie tego materiału, w którym można łączyć kilka metod jako formę eksperymentowania, łączenia.</a:t>
            </a:r>
            <a:endParaRPr sz="1900">
              <a:solidFill>
                <a:srgbClr val="000000"/>
              </a:solidFill>
              <a:latin typeface="Calibri"/>
              <a:ea typeface="Calibri"/>
              <a:cs typeface="Calibri"/>
              <a:sym typeface="Calibri"/>
            </a:endParaRPr>
          </a:p>
          <a:p>
            <a:pPr indent="-400050" lvl="0" marL="342900" rtl="0" algn="just">
              <a:lnSpc>
                <a:spcPct val="115000"/>
              </a:lnSpc>
              <a:spcBef>
                <a:spcPts val="1000"/>
              </a:spcBef>
              <a:spcAft>
                <a:spcPts val="0"/>
              </a:spcAft>
              <a:buSzPts val="1900"/>
              <a:buFont typeface="Calibri"/>
              <a:buAutoNum type="arabicPeriod"/>
            </a:pPr>
            <a:r>
              <a:rPr lang="en-GB" sz="1900">
                <a:solidFill>
                  <a:srgbClr val="000000"/>
                </a:solidFill>
                <a:latin typeface="Calibri"/>
                <a:ea typeface="Calibri"/>
                <a:cs typeface="Calibri"/>
                <a:sym typeface="Calibri"/>
              </a:rPr>
              <a:t>Obiektywizacja aktu twórczego, kiedy formalizujemy pojawiające się rozwiązania i eksperymentujemy z samym ich ucieleśnieniem w praktyce, w systematycznych skoordynowanych działaniach. Co więcej, gdy nasze stworzone rozwiązanie spotka się w przyszłości z rzeczywistością, można je nieco zmodyfikować, przekształcić, biorąc pod uwagę te zmienne, których wcześniej nierozważaliśmy lub które się dopiero pojawiły, co również daje elastyczności i tworzy możliwość łatwiejszego i skuteczniejszego reagowania na wszelkie nieprzewidziane zmiany. W dzisiejszym świecie jest to jeden z priorytetowych obszarów rozwoju.</a:t>
            </a:r>
            <a:endParaRPr sz="1900">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12"/>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GB"/>
              <a:t>Budowanie strategii</a:t>
            </a:r>
            <a:endParaRPr/>
          </a:p>
        </p:txBody>
      </p:sp>
      <p:pic>
        <p:nvPicPr>
          <p:cNvPr id="220" name="Google Shape;220;p12"/>
          <p:cNvPicPr preferRelativeResize="0"/>
          <p:nvPr/>
        </p:nvPicPr>
        <p:blipFill rotWithShape="1">
          <a:blip r:embed="rId3">
            <a:alphaModFix/>
          </a:blip>
          <a:srcRect b="0" l="0" r="0" t="0"/>
          <a:stretch/>
        </p:blipFill>
        <p:spPr>
          <a:xfrm>
            <a:off x="2716134" y="1974604"/>
            <a:ext cx="4353613" cy="3880772"/>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13"/>
          <p:cNvSpPr txBox="1"/>
          <p:nvPr>
            <p:ph type="title"/>
          </p:nvPr>
        </p:nvSpPr>
        <p:spPr>
          <a:xfrm>
            <a:off x="677324" y="530550"/>
            <a:ext cx="10258500" cy="1641300"/>
          </a:xfrm>
          <a:prstGeom prst="rect">
            <a:avLst/>
          </a:prstGeom>
          <a:noFill/>
          <a:ln>
            <a:noFill/>
          </a:ln>
        </p:spPr>
        <p:txBody>
          <a:bodyPr anchorCtr="0" anchor="t" bIns="45700" lIns="91425" spcFirstLastPara="1" rIns="91425" wrap="square" tIns="45700">
            <a:normAutofit fontScale="90000"/>
          </a:bodyPr>
          <a:lstStyle/>
          <a:p>
            <a:pPr indent="0" lvl="0" marL="0" rtl="0" algn="l">
              <a:lnSpc>
                <a:spcPct val="100000"/>
              </a:lnSpc>
              <a:spcBef>
                <a:spcPts val="0"/>
              </a:spcBef>
              <a:spcAft>
                <a:spcPts val="0"/>
              </a:spcAft>
              <a:buClr>
                <a:schemeClr val="accent1"/>
              </a:buClr>
              <a:buSzPct val="100000"/>
              <a:buFont typeface="Trebuchet MS"/>
              <a:buNone/>
            </a:pPr>
            <a:r>
              <a:rPr lang="en-GB"/>
              <a:t>Najlepsze praktyki eksperymentów edukacyjnych i rozwój innowacyjnych rozwiązań dla organizacji uczących się</a:t>
            </a:r>
            <a:endParaRPr/>
          </a:p>
        </p:txBody>
      </p:sp>
      <p:sp>
        <p:nvSpPr>
          <p:cNvPr id="226" name="Google Shape;226;p13"/>
          <p:cNvSpPr txBox="1"/>
          <p:nvPr>
            <p:ph idx="1" type="body"/>
          </p:nvPr>
        </p:nvSpPr>
        <p:spPr>
          <a:xfrm>
            <a:off x="789875" y="2171850"/>
            <a:ext cx="9045900" cy="4482000"/>
          </a:xfrm>
          <a:prstGeom prst="rect">
            <a:avLst/>
          </a:prstGeom>
          <a:noFill/>
          <a:ln>
            <a:noFill/>
          </a:ln>
        </p:spPr>
        <p:txBody>
          <a:bodyPr anchorCtr="0" anchor="t" bIns="45700" lIns="91425" spcFirstLastPara="1" rIns="91425" wrap="square" tIns="45700">
            <a:noAutofit/>
          </a:bodyPr>
          <a:lstStyle/>
          <a:p>
            <a:pPr indent="0" lvl="0" marL="0" rtl="0" algn="just">
              <a:lnSpc>
                <a:spcPct val="100000"/>
              </a:lnSpc>
              <a:spcBef>
                <a:spcPts val="0"/>
              </a:spcBef>
              <a:spcAft>
                <a:spcPts val="0"/>
              </a:spcAft>
              <a:buSzPts val="1440"/>
              <a:buNone/>
            </a:pPr>
            <a:r>
              <a:rPr lang="en-GB">
                <a:solidFill>
                  <a:srgbClr val="000000"/>
                </a:solidFill>
                <a:latin typeface="Calibri"/>
                <a:ea typeface="Calibri"/>
                <a:cs typeface="Calibri"/>
                <a:sym typeface="Calibri"/>
              </a:rPr>
              <a:t>W celu praktycznego zastosowania dostarczonego materiału teoretycznego w tworzeniu projektów zalecamy przyjęcie algorytmu krok po kroku jako podstawy.</a:t>
            </a:r>
            <a:endParaRPr sz="1800">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440"/>
              <a:buChar char="►"/>
            </a:pPr>
            <a:r>
              <a:rPr b="1" lang="en-GB">
                <a:latin typeface="Calibri"/>
                <a:ea typeface="Calibri"/>
                <a:cs typeface="Calibri"/>
                <a:sym typeface="Calibri"/>
              </a:rPr>
              <a:t>Określ, co dokładnie chcesz stworzyć w swoim projekcie i dlaczego jest to ważne, jaki jest tego sens i znaczenie.</a:t>
            </a:r>
            <a:r>
              <a:rPr lang="en-GB">
                <a:latin typeface="Calibri"/>
                <a:ea typeface="Calibri"/>
                <a:cs typeface="Calibri"/>
                <a:sym typeface="Calibri"/>
              </a:rPr>
              <a:t> Te pytania odnoszą się do wektora pionowego. Spróbuj znaleźć metody, które pomogą Ci precyzyjniej sformułować ten punkt. Ten punkt tworzy misję, sens i cele. Aby mieć motywację do realizacji projektu, ważne jest, aby znaleźć osobistą potrzebę (wartość) tego, co będziesz robić.</a:t>
            </a:r>
            <a:endParaRPr sz="1800">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440"/>
              <a:buChar char="►"/>
            </a:pPr>
            <a:r>
              <a:rPr b="1" lang="en-GB">
                <a:solidFill>
                  <a:srgbClr val="000000"/>
                </a:solidFill>
                <a:latin typeface="Calibri"/>
                <a:ea typeface="Calibri"/>
                <a:cs typeface="Calibri"/>
                <a:sym typeface="Calibri"/>
              </a:rPr>
              <a:t>Kto na tym skorzysta? Co dokładnie otrzyma?</a:t>
            </a:r>
            <a:r>
              <a:rPr lang="en-GB">
                <a:solidFill>
                  <a:srgbClr val="000000"/>
                </a:solidFill>
                <a:latin typeface="Calibri"/>
                <a:ea typeface="Calibri"/>
                <a:cs typeface="Calibri"/>
                <a:sym typeface="Calibri"/>
              </a:rPr>
              <a:t> Zdefiniowanie grupy docelowej jest kwestią wektora horyzontalnego. Ważne jest, aby zwrócić uwagę na potrzeby tych, dla których realizujesz projekt. Przeanalizuj, co już istnieje i jakie potrzeby zaspokaja. Jakie nowe rozwiązania chcesz wprowadzić, aby zaspokoić potrzeby społeczeństwa? Zdefiniuj metody osiągnięcia tego celu.</a:t>
            </a:r>
            <a:endParaRPr sz="1800">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440"/>
              <a:buChar char="►"/>
            </a:pPr>
            <a:r>
              <a:rPr b="1" lang="en-GB">
                <a:latin typeface="Calibri"/>
                <a:ea typeface="Calibri"/>
                <a:cs typeface="Calibri"/>
                <a:sym typeface="Calibri"/>
              </a:rPr>
              <a:t>Jak to zrobić?</a:t>
            </a:r>
            <a:r>
              <a:rPr lang="en-GB">
                <a:latin typeface="Calibri"/>
                <a:ea typeface="Calibri"/>
                <a:cs typeface="Calibri"/>
                <a:sym typeface="Calibri"/>
              </a:rPr>
              <a:t> Wektor proceduralny. To największa przestrzeń dla kreatywności. To jest eksperyment. W zależności od zadania można użyć różnych metod.</a:t>
            </a:r>
            <a:endParaRPr sz="1800">
              <a:latin typeface="Times New Roman"/>
              <a:ea typeface="Times New Roman"/>
              <a:cs typeface="Times New Roman"/>
              <a:sym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14"/>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GB"/>
              <a:t>Budowanie strategii</a:t>
            </a:r>
            <a:endParaRPr/>
          </a:p>
        </p:txBody>
      </p:sp>
      <p:sp>
        <p:nvSpPr>
          <p:cNvPr id="232" name="Google Shape;232;p14"/>
          <p:cNvSpPr txBox="1"/>
          <p:nvPr>
            <p:ph idx="1" type="body"/>
          </p:nvPr>
        </p:nvSpPr>
        <p:spPr>
          <a:xfrm>
            <a:off x="789875" y="1362799"/>
            <a:ext cx="9045900" cy="5310900"/>
          </a:xfrm>
          <a:prstGeom prst="rect">
            <a:avLst/>
          </a:prstGeom>
          <a:noFill/>
          <a:ln>
            <a:noFill/>
          </a:ln>
        </p:spPr>
        <p:txBody>
          <a:bodyPr anchorCtr="0" anchor="t" bIns="45700" lIns="91425" spcFirstLastPara="1" rIns="91425" wrap="square" tIns="45700">
            <a:noAutofit/>
          </a:bodyPr>
          <a:lstStyle/>
          <a:p>
            <a:pPr indent="-372110" lvl="0" marL="342900" rtl="0" algn="just">
              <a:lnSpc>
                <a:spcPct val="100000"/>
              </a:lnSpc>
              <a:spcBef>
                <a:spcPts val="0"/>
              </a:spcBef>
              <a:spcAft>
                <a:spcPts val="0"/>
              </a:spcAft>
              <a:buSzPts val="1900"/>
              <a:buFont typeface="Calibri"/>
              <a:buChar char="⮚"/>
            </a:pPr>
            <a:r>
              <a:rPr lang="en-GB" sz="1900">
                <a:latin typeface="Calibri"/>
                <a:ea typeface="Calibri"/>
                <a:cs typeface="Calibri"/>
                <a:sym typeface="Calibri"/>
              </a:rPr>
              <a:t> </a:t>
            </a:r>
            <a:r>
              <a:rPr lang="en-GB" sz="1900">
                <a:solidFill>
                  <a:srgbClr val="000000"/>
                </a:solidFill>
                <a:latin typeface="Calibri"/>
                <a:ea typeface="Calibri"/>
                <a:cs typeface="Calibri"/>
                <a:sym typeface="Calibri"/>
              </a:rPr>
              <a:t>Etap uziemienia kreatywności. Jest to okazja do dostrzeżenia ryzyka i sposobów na uniknięcie porażki i rozczarowania. To testowanie i zatwierdzanie nowych pomysłów w rzeczywistości. Znajdź metody, które Ci w tym pomogą.</a:t>
            </a:r>
            <a:endParaRPr sz="1900">
              <a:latin typeface="Calibri"/>
              <a:ea typeface="Calibri"/>
              <a:cs typeface="Calibri"/>
              <a:sym typeface="Calibri"/>
            </a:endParaRPr>
          </a:p>
          <a:p>
            <a:pPr indent="-372110" lvl="0" marL="342900" rtl="0" algn="just">
              <a:lnSpc>
                <a:spcPct val="100000"/>
              </a:lnSpc>
              <a:spcBef>
                <a:spcPts val="1000"/>
              </a:spcBef>
              <a:spcAft>
                <a:spcPts val="0"/>
              </a:spcAft>
              <a:buSzPts val="1900"/>
              <a:buFont typeface="Calibri"/>
              <a:buChar char="⮚"/>
            </a:pPr>
            <a:r>
              <a:rPr lang="en-GB" sz="1900">
                <a:solidFill>
                  <a:srgbClr val="000000"/>
                </a:solidFill>
                <a:latin typeface="Calibri"/>
                <a:ea typeface="Calibri"/>
                <a:cs typeface="Calibri"/>
                <a:sym typeface="Calibri"/>
              </a:rPr>
              <a:t>Etap poprawy po zatwierdzeniu i rozważeniu możliwych zagrożeń.</a:t>
            </a:r>
            <a:endParaRPr sz="1900">
              <a:latin typeface="Calibri"/>
              <a:ea typeface="Calibri"/>
              <a:cs typeface="Calibri"/>
              <a:sym typeface="Calibri"/>
            </a:endParaRPr>
          </a:p>
          <a:p>
            <a:pPr indent="0" lvl="0" marL="0" rtl="0" algn="just">
              <a:lnSpc>
                <a:spcPct val="100000"/>
              </a:lnSpc>
              <a:spcBef>
                <a:spcPts val="1000"/>
              </a:spcBef>
              <a:spcAft>
                <a:spcPts val="0"/>
              </a:spcAft>
              <a:buSzPts val="1440"/>
              <a:buNone/>
            </a:pPr>
            <a:r>
              <a:rPr lang="en-GB" sz="1900">
                <a:solidFill>
                  <a:srgbClr val="000000"/>
                </a:solidFill>
                <a:latin typeface="Calibri"/>
                <a:ea typeface="Calibri"/>
                <a:cs typeface="Calibri"/>
                <a:sym typeface="Calibri"/>
              </a:rPr>
              <a:t>Kiedy zdecydujesz, że projekt jest gotowy do wdrożenia, zastanów się, czego potrzebujesz.</a:t>
            </a:r>
            <a:r>
              <a:rPr lang="en-GB" sz="1900">
                <a:latin typeface="Calibri"/>
                <a:ea typeface="Calibri"/>
                <a:cs typeface="Calibri"/>
                <a:sym typeface="Calibri"/>
              </a:rPr>
              <a:t> </a:t>
            </a:r>
            <a:r>
              <a:rPr lang="en-GB" sz="1900">
                <a:solidFill>
                  <a:srgbClr val="000000"/>
                </a:solidFill>
                <a:latin typeface="Calibri"/>
                <a:ea typeface="Calibri"/>
                <a:cs typeface="Calibri"/>
                <a:sym typeface="Calibri"/>
              </a:rPr>
              <a:t>Spróbuj użyć </a:t>
            </a:r>
            <a:r>
              <a:rPr b="1" lang="en-GB" sz="1900">
                <a:solidFill>
                  <a:srgbClr val="000000"/>
                </a:solidFill>
                <a:latin typeface="Calibri"/>
                <a:ea typeface="Calibri"/>
                <a:cs typeface="Calibri"/>
                <a:sym typeface="Calibri"/>
              </a:rPr>
              <a:t>tej samej formuły:</a:t>
            </a:r>
            <a:endParaRPr b="1" sz="1900">
              <a:latin typeface="Calibri"/>
              <a:ea typeface="Calibri"/>
              <a:cs typeface="Calibri"/>
              <a:sym typeface="Calibri"/>
            </a:endParaRPr>
          </a:p>
          <a:p>
            <a:pPr indent="-372110" lvl="0" marL="342900" rtl="0" algn="just">
              <a:lnSpc>
                <a:spcPct val="100000"/>
              </a:lnSpc>
              <a:spcBef>
                <a:spcPts val="1000"/>
              </a:spcBef>
              <a:spcAft>
                <a:spcPts val="0"/>
              </a:spcAft>
              <a:buSzPts val="1900"/>
              <a:buFont typeface="Calibri"/>
              <a:buChar char="►"/>
            </a:pPr>
            <a:r>
              <a:rPr lang="en-GB" sz="1900">
                <a:solidFill>
                  <a:srgbClr val="000000"/>
                </a:solidFill>
                <a:latin typeface="Calibri"/>
                <a:ea typeface="Calibri"/>
                <a:cs typeface="Calibri"/>
                <a:sym typeface="Calibri"/>
              </a:rPr>
              <a:t>Co?</a:t>
            </a:r>
            <a:endParaRPr sz="1900">
              <a:latin typeface="Calibri"/>
              <a:ea typeface="Calibri"/>
              <a:cs typeface="Calibri"/>
              <a:sym typeface="Calibri"/>
            </a:endParaRPr>
          </a:p>
          <a:p>
            <a:pPr indent="-372110" lvl="0" marL="342900" rtl="0" algn="just">
              <a:lnSpc>
                <a:spcPct val="100000"/>
              </a:lnSpc>
              <a:spcBef>
                <a:spcPts val="1000"/>
              </a:spcBef>
              <a:spcAft>
                <a:spcPts val="0"/>
              </a:spcAft>
              <a:buSzPts val="1900"/>
              <a:buFont typeface="Calibri"/>
              <a:buChar char="►"/>
            </a:pPr>
            <a:r>
              <a:rPr lang="en-GB" sz="1900">
                <a:solidFill>
                  <a:srgbClr val="000000"/>
                </a:solidFill>
                <a:latin typeface="Calibri"/>
                <a:ea typeface="Calibri"/>
                <a:cs typeface="Calibri"/>
                <a:sym typeface="Calibri"/>
              </a:rPr>
              <a:t>Dlaczego?</a:t>
            </a:r>
            <a:endParaRPr sz="1900">
              <a:latin typeface="Calibri"/>
              <a:ea typeface="Calibri"/>
              <a:cs typeface="Calibri"/>
              <a:sym typeface="Calibri"/>
            </a:endParaRPr>
          </a:p>
          <a:p>
            <a:pPr indent="-372110" lvl="0" marL="342900" rtl="0" algn="just">
              <a:lnSpc>
                <a:spcPct val="100000"/>
              </a:lnSpc>
              <a:spcBef>
                <a:spcPts val="1000"/>
              </a:spcBef>
              <a:spcAft>
                <a:spcPts val="0"/>
              </a:spcAft>
              <a:buSzPts val="1900"/>
              <a:buFont typeface="Calibri"/>
              <a:buChar char="►"/>
            </a:pPr>
            <a:r>
              <a:rPr lang="en-GB" sz="1900">
                <a:solidFill>
                  <a:srgbClr val="000000"/>
                </a:solidFill>
                <a:latin typeface="Calibri"/>
                <a:ea typeface="Calibri"/>
                <a:cs typeface="Calibri"/>
                <a:sym typeface="Calibri"/>
              </a:rPr>
              <a:t>Od kogo? (Z kim?)</a:t>
            </a:r>
            <a:endParaRPr sz="1900">
              <a:latin typeface="Calibri"/>
              <a:ea typeface="Calibri"/>
              <a:cs typeface="Calibri"/>
              <a:sym typeface="Calibri"/>
            </a:endParaRPr>
          </a:p>
          <a:p>
            <a:pPr indent="-372110" lvl="0" marL="342900" rtl="0" algn="just">
              <a:lnSpc>
                <a:spcPct val="100000"/>
              </a:lnSpc>
              <a:spcBef>
                <a:spcPts val="1000"/>
              </a:spcBef>
              <a:spcAft>
                <a:spcPts val="0"/>
              </a:spcAft>
              <a:buSzPts val="1900"/>
              <a:buFont typeface="Calibri"/>
              <a:buChar char="►"/>
            </a:pPr>
            <a:r>
              <a:rPr lang="en-GB" sz="1900">
                <a:solidFill>
                  <a:srgbClr val="000000"/>
                </a:solidFill>
                <a:latin typeface="Calibri"/>
                <a:ea typeface="Calibri"/>
                <a:cs typeface="Calibri"/>
                <a:sym typeface="Calibri"/>
              </a:rPr>
              <a:t>Jak?</a:t>
            </a:r>
            <a:endParaRPr sz="1900">
              <a:latin typeface="Calibri"/>
              <a:ea typeface="Calibri"/>
              <a:cs typeface="Calibri"/>
              <a:sym typeface="Calibri"/>
            </a:endParaRPr>
          </a:p>
          <a:p>
            <a:pPr indent="0" lvl="0" marL="0" rtl="0" algn="just">
              <a:lnSpc>
                <a:spcPct val="100000"/>
              </a:lnSpc>
              <a:spcBef>
                <a:spcPts val="1000"/>
              </a:spcBef>
              <a:spcAft>
                <a:spcPts val="0"/>
              </a:spcAft>
              <a:buSzPts val="1440"/>
              <a:buNone/>
            </a:pPr>
            <a:r>
              <a:rPr lang="en-GB" sz="1900">
                <a:solidFill>
                  <a:srgbClr val="000000"/>
                </a:solidFill>
                <a:latin typeface="Calibri"/>
                <a:ea typeface="Calibri"/>
                <a:cs typeface="Calibri"/>
                <a:sym typeface="Calibri"/>
              </a:rPr>
              <a:t>Spróbuj znaleźć jakieś kreatywne rozwiązanie tego problemu. Jeśli coś jest problemem, zamień to w zadanie. Jeśli dotarłeś do tego punktu, to masz już wystarczająco dużo praktyki, aby znaleźć sposób na rozwiązanie tego zagadnienia.</a:t>
            </a:r>
            <a:endParaRPr sz="1900">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15"/>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GB"/>
              <a:t>Budowanie strategii</a:t>
            </a:r>
            <a:endParaRPr/>
          </a:p>
        </p:txBody>
      </p:sp>
      <p:sp>
        <p:nvSpPr>
          <p:cNvPr id="238" name="Google Shape;238;p15"/>
          <p:cNvSpPr txBox="1"/>
          <p:nvPr>
            <p:ph idx="1" type="body"/>
          </p:nvPr>
        </p:nvSpPr>
        <p:spPr>
          <a:xfrm>
            <a:off x="789875" y="1362799"/>
            <a:ext cx="9045900" cy="5192100"/>
          </a:xfrm>
          <a:prstGeom prst="rect">
            <a:avLst/>
          </a:prstGeom>
          <a:noFill/>
          <a:ln>
            <a:noFill/>
          </a:ln>
        </p:spPr>
        <p:txBody>
          <a:bodyPr anchorCtr="0" anchor="t" bIns="45700" lIns="91425" spcFirstLastPara="1" rIns="91425" wrap="square" tIns="45700">
            <a:noAutofit/>
          </a:bodyPr>
          <a:lstStyle/>
          <a:p>
            <a:pPr indent="0" lvl="0" marL="0" rtl="0" algn="just">
              <a:lnSpc>
                <a:spcPct val="100000"/>
              </a:lnSpc>
              <a:spcBef>
                <a:spcPts val="0"/>
              </a:spcBef>
              <a:spcAft>
                <a:spcPts val="0"/>
              </a:spcAft>
              <a:buSzPts val="1440"/>
              <a:buNone/>
            </a:pPr>
            <a:r>
              <a:rPr lang="en-GB" sz="1900">
                <a:solidFill>
                  <a:srgbClr val="000000"/>
                </a:solidFill>
                <a:latin typeface="Calibri"/>
                <a:ea typeface="Calibri"/>
                <a:cs typeface="Calibri"/>
                <a:sym typeface="Calibri"/>
              </a:rPr>
              <a:t>Każdy partner projektu wybiera najbardziej interesujące projekty i analizuje je zgodnie z algorytmem:</a:t>
            </a:r>
            <a:endParaRPr sz="1900">
              <a:latin typeface="Calibri"/>
              <a:ea typeface="Calibri"/>
              <a:cs typeface="Calibri"/>
              <a:sym typeface="Calibri"/>
            </a:endParaRPr>
          </a:p>
          <a:p>
            <a:pPr indent="-400050" lvl="0" marL="342900" rtl="0" algn="just">
              <a:lnSpc>
                <a:spcPct val="100000"/>
              </a:lnSpc>
              <a:spcBef>
                <a:spcPts val="1000"/>
              </a:spcBef>
              <a:spcAft>
                <a:spcPts val="0"/>
              </a:spcAft>
              <a:buSzPts val="1900"/>
              <a:buFont typeface="Calibri"/>
              <a:buChar char="➢"/>
            </a:pPr>
            <a:r>
              <a:rPr b="1" lang="en-GB" sz="1900">
                <a:solidFill>
                  <a:srgbClr val="000000"/>
                </a:solidFill>
                <a:latin typeface="Calibri"/>
                <a:ea typeface="Calibri"/>
                <a:cs typeface="Calibri"/>
                <a:sym typeface="Calibri"/>
              </a:rPr>
              <a:t>Pomysł</a:t>
            </a:r>
            <a:r>
              <a:rPr lang="en-GB" sz="1900">
                <a:solidFill>
                  <a:srgbClr val="000000"/>
                </a:solidFill>
                <a:latin typeface="Calibri"/>
                <a:ea typeface="Calibri"/>
                <a:cs typeface="Calibri"/>
                <a:sym typeface="Calibri"/>
              </a:rPr>
              <a:t>.</a:t>
            </a:r>
            <a:endParaRPr sz="1900">
              <a:solidFill>
                <a:srgbClr val="000000"/>
              </a:solidFill>
              <a:latin typeface="Calibri"/>
              <a:ea typeface="Calibri"/>
              <a:cs typeface="Calibri"/>
              <a:sym typeface="Calibri"/>
            </a:endParaRPr>
          </a:p>
          <a:p>
            <a:pPr indent="-400050" lvl="0" marL="342900" rtl="0" algn="just">
              <a:lnSpc>
                <a:spcPct val="100000"/>
              </a:lnSpc>
              <a:spcBef>
                <a:spcPts val="1000"/>
              </a:spcBef>
              <a:spcAft>
                <a:spcPts val="0"/>
              </a:spcAft>
              <a:buSzPts val="1900"/>
              <a:buFont typeface="Calibri"/>
              <a:buChar char="➢"/>
            </a:pPr>
            <a:r>
              <a:rPr b="1" lang="en-GB" sz="1900">
                <a:solidFill>
                  <a:srgbClr val="000000"/>
                </a:solidFill>
                <a:latin typeface="Calibri"/>
                <a:ea typeface="Calibri"/>
                <a:cs typeface="Calibri"/>
                <a:sym typeface="Calibri"/>
              </a:rPr>
              <a:t>Realizacja </a:t>
            </a:r>
            <a:r>
              <a:rPr lang="en-GB" sz="1900">
                <a:solidFill>
                  <a:srgbClr val="000000"/>
                </a:solidFill>
                <a:latin typeface="Calibri"/>
                <a:ea typeface="Calibri"/>
                <a:cs typeface="Calibri"/>
                <a:sym typeface="Calibri"/>
              </a:rPr>
              <a:t>(Gdzie? Jak? Jakie kreatywne techniki zostały użyte? Co sprawiło, że było to możliwe?).</a:t>
            </a:r>
            <a:endParaRPr sz="1900">
              <a:solidFill>
                <a:srgbClr val="000000"/>
              </a:solidFill>
              <a:latin typeface="Calibri"/>
              <a:ea typeface="Calibri"/>
              <a:cs typeface="Calibri"/>
              <a:sym typeface="Calibri"/>
            </a:endParaRPr>
          </a:p>
          <a:p>
            <a:pPr indent="-400050" lvl="0" marL="342900" rtl="0" algn="just">
              <a:lnSpc>
                <a:spcPct val="100000"/>
              </a:lnSpc>
              <a:spcBef>
                <a:spcPts val="1000"/>
              </a:spcBef>
              <a:spcAft>
                <a:spcPts val="0"/>
              </a:spcAft>
              <a:buSzPts val="1900"/>
              <a:buFont typeface="Calibri"/>
              <a:buChar char="➢"/>
            </a:pPr>
            <a:r>
              <a:rPr b="1" lang="en-GB" sz="1900">
                <a:solidFill>
                  <a:srgbClr val="000000"/>
                </a:solidFill>
                <a:latin typeface="Calibri"/>
                <a:ea typeface="Calibri"/>
                <a:cs typeface="Calibri"/>
                <a:sym typeface="Calibri"/>
              </a:rPr>
              <a:t>Kto uznał go za przydatny i interesujący?</a:t>
            </a:r>
            <a:r>
              <a:rPr lang="en-GB" sz="1900">
                <a:solidFill>
                  <a:srgbClr val="000000"/>
                </a:solidFill>
                <a:latin typeface="Calibri"/>
                <a:ea typeface="Calibri"/>
                <a:cs typeface="Calibri"/>
                <a:sym typeface="Calibri"/>
              </a:rPr>
              <a:t> Jak dobrze spełnia potrzeby docelowych odbiorców?</a:t>
            </a:r>
            <a:endParaRPr sz="1900">
              <a:solidFill>
                <a:srgbClr val="000000"/>
              </a:solidFill>
              <a:latin typeface="Calibri"/>
              <a:ea typeface="Calibri"/>
              <a:cs typeface="Calibri"/>
              <a:sym typeface="Calibri"/>
            </a:endParaRPr>
          </a:p>
          <a:p>
            <a:pPr indent="-400050" lvl="0" marL="342900" rtl="0" algn="just">
              <a:lnSpc>
                <a:spcPct val="100000"/>
              </a:lnSpc>
              <a:spcBef>
                <a:spcPts val="1000"/>
              </a:spcBef>
              <a:spcAft>
                <a:spcPts val="0"/>
              </a:spcAft>
              <a:buSzPts val="1900"/>
              <a:buFont typeface="Calibri"/>
              <a:buChar char="➢"/>
            </a:pPr>
            <a:r>
              <a:rPr b="1" lang="en-GB" sz="1900">
                <a:solidFill>
                  <a:srgbClr val="000000"/>
                </a:solidFill>
                <a:latin typeface="Calibri"/>
                <a:ea typeface="Calibri"/>
                <a:cs typeface="Calibri"/>
                <a:sym typeface="Calibri"/>
              </a:rPr>
              <a:t>Jakie są zagrożenia?</a:t>
            </a:r>
            <a:r>
              <a:rPr lang="en-GB" sz="1900">
                <a:solidFill>
                  <a:srgbClr val="000000"/>
                </a:solidFill>
                <a:latin typeface="Calibri"/>
                <a:ea typeface="Calibri"/>
                <a:cs typeface="Calibri"/>
                <a:sym typeface="Calibri"/>
              </a:rPr>
              <a:t> - utrata znaczenia ze względu na zmiany w potrzebach grupy docelowej, wsparcie techniczne, finansowanie, dostępność i potrzeby zespołu, potrzeba zmiany i rozwoju projektu.</a:t>
            </a:r>
            <a:endParaRPr sz="1900">
              <a:solidFill>
                <a:srgbClr val="000000"/>
              </a:solidFill>
              <a:latin typeface="Calibri"/>
              <a:ea typeface="Calibri"/>
              <a:cs typeface="Calibri"/>
              <a:sym typeface="Calibri"/>
            </a:endParaRPr>
          </a:p>
          <a:p>
            <a:pPr indent="-400050" lvl="0" marL="342900" rtl="0" algn="just">
              <a:lnSpc>
                <a:spcPct val="100000"/>
              </a:lnSpc>
              <a:spcBef>
                <a:spcPts val="1000"/>
              </a:spcBef>
              <a:spcAft>
                <a:spcPts val="0"/>
              </a:spcAft>
              <a:buSzPts val="1900"/>
              <a:buFont typeface="Calibri"/>
              <a:buChar char="➢"/>
            </a:pPr>
            <a:r>
              <a:rPr b="1" lang="en-GB" sz="1900">
                <a:solidFill>
                  <a:srgbClr val="000000"/>
                </a:solidFill>
                <a:latin typeface="Calibri"/>
                <a:ea typeface="Calibri"/>
                <a:cs typeface="Calibri"/>
                <a:sym typeface="Calibri"/>
              </a:rPr>
              <a:t>Możliwości projektu:</a:t>
            </a:r>
            <a:r>
              <a:rPr lang="en-GB" sz="1900">
                <a:solidFill>
                  <a:srgbClr val="000000"/>
                </a:solidFill>
                <a:latin typeface="Calibri"/>
                <a:ea typeface="Calibri"/>
                <a:cs typeface="Calibri"/>
                <a:sym typeface="Calibri"/>
              </a:rPr>
              <a:t> Co tworzy? Jakiego rodzaju produkty? (przydatne informacje, powiązania między ludźmi, środowisko do współpracy i współtworzenia).</a:t>
            </a:r>
            <a:endParaRPr sz="1900">
              <a:solidFill>
                <a:srgbClr val="000000"/>
              </a:solidFill>
              <a:latin typeface="Calibri"/>
              <a:ea typeface="Calibri"/>
              <a:cs typeface="Calibri"/>
              <a:sym typeface="Calibri"/>
            </a:endParaRPr>
          </a:p>
          <a:p>
            <a:pPr indent="-400050" lvl="0" marL="342900" rtl="0" algn="just">
              <a:lnSpc>
                <a:spcPct val="100000"/>
              </a:lnSpc>
              <a:spcBef>
                <a:spcPts val="1000"/>
              </a:spcBef>
              <a:spcAft>
                <a:spcPts val="0"/>
              </a:spcAft>
              <a:buSzPts val="1900"/>
              <a:buFont typeface="Calibri"/>
              <a:buChar char="➢"/>
            </a:pPr>
            <a:r>
              <a:rPr b="1" lang="en-GB" sz="1900">
                <a:solidFill>
                  <a:srgbClr val="000000"/>
                </a:solidFill>
                <a:latin typeface="Calibri"/>
                <a:ea typeface="Calibri"/>
                <a:cs typeface="Calibri"/>
                <a:sym typeface="Calibri"/>
              </a:rPr>
              <a:t>Perspektywy dalszego zastosowania w innych warunkach</a:t>
            </a:r>
            <a:r>
              <a:rPr lang="en-GB" sz="1900">
                <a:solidFill>
                  <a:srgbClr val="000000"/>
                </a:solidFill>
                <a:latin typeface="Calibri"/>
                <a:ea typeface="Calibri"/>
                <a:cs typeface="Calibri"/>
                <a:sym typeface="Calibri"/>
              </a:rPr>
              <a:t> - Gdzie? Kiedy? Dlaczego? Dla kogo? Dla jakich rodzajów działań?</a:t>
            </a:r>
            <a:endParaRPr sz="1900">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16"/>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Odniesienia</a:t>
            </a:r>
            <a:endParaRPr/>
          </a:p>
        </p:txBody>
      </p:sp>
      <p:sp>
        <p:nvSpPr>
          <p:cNvPr id="244" name="Google Shape;244;p16"/>
          <p:cNvSpPr txBox="1"/>
          <p:nvPr>
            <p:ph idx="1" type="body"/>
          </p:nvPr>
        </p:nvSpPr>
        <p:spPr>
          <a:xfrm>
            <a:off x="789877" y="1362808"/>
            <a:ext cx="9045785" cy="4885592"/>
          </a:xfrm>
          <a:prstGeom prst="rect">
            <a:avLst/>
          </a:prstGeom>
          <a:noFill/>
          <a:ln>
            <a:noFill/>
          </a:ln>
        </p:spPr>
        <p:txBody>
          <a:bodyPr anchorCtr="0" anchor="t" bIns="45700" lIns="91425" spcFirstLastPara="1" rIns="91425" wrap="square" tIns="45700">
            <a:noAutofit/>
          </a:bodyPr>
          <a:lstStyle/>
          <a:p>
            <a:pPr indent="-378460" lvl="0" marL="342900" rtl="0" algn="just">
              <a:lnSpc>
                <a:spcPct val="100000"/>
              </a:lnSpc>
              <a:spcBef>
                <a:spcPts val="0"/>
              </a:spcBef>
              <a:spcAft>
                <a:spcPts val="0"/>
              </a:spcAft>
              <a:buSzPts val="2000"/>
              <a:buChar char="►"/>
            </a:pPr>
            <a:r>
              <a:rPr lang="en-GB" sz="2000">
                <a:solidFill>
                  <a:srgbClr val="000000"/>
                </a:solidFill>
                <a:latin typeface="Calibri"/>
                <a:ea typeface="Calibri"/>
                <a:cs typeface="Calibri"/>
                <a:sym typeface="Calibri"/>
              </a:rPr>
              <a:t>Kupers, E. </a:t>
            </a:r>
            <a:r>
              <a:rPr i="1" lang="en-GB" sz="2000">
                <a:solidFill>
                  <a:srgbClr val="000000"/>
                </a:solidFill>
                <a:latin typeface="Calibri"/>
                <a:ea typeface="Calibri"/>
                <a:cs typeface="Calibri"/>
                <a:sym typeface="Calibri"/>
              </a:rPr>
              <a:t>et al</a:t>
            </a:r>
            <a:r>
              <a:rPr lang="en-GB" sz="2000">
                <a:solidFill>
                  <a:srgbClr val="000000"/>
                </a:solidFill>
                <a:latin typeface="Calibri"/>
                <a:ea typeface="Calibri"/>
                <a:cs typeface="Calibri"/>
                <a:sym typeface="Calibri"/>
              </a:rPr>
              <a:t>. (2018) Children’s Creativity: A Theoretical Framework and Systematic Review. </a:t>
            </a:r>
            <a:r>
              <a:rPr i="1" lang="en-GB" sz="2000">
                <a:solidFill>
                  <a:srgbClr val="000000"/>
                </a:solidFill>
                <a:latin typeface="Calibri"/>
                <a:ea typeface="Calibri"/>
                <a:cs typeface="Calibri"/>
                <a:sym typeface="Calibri"/>
              </a:rPr>
              <a:t>SAGE.</a:t>
            </a:r>
            <a:r>
              <a:rPr lang="en-GB" sz="2000">
                <a:solidFill>
                  <a:srgbClr val="000000"/>
                </a:solidFill>
                <a:latin typeface="Calibri"/>
                <a:ea typeface="Calibri"/>
                <a:cs typeface="Calibri"/>
                <a:sym typeface="Calibri"/>
              </a:rPr>
              <a:t> Available at:</a:t>
            </a:r>
            <a:r>
              <a:rPr lang="en-GB" sz="2000">
                <a:latin typeface="Calibri"/>
                <a:ea typeface="Calibri"/>
                <a:cs typeface="Calibri"/>
                <a:sym typeface="Calibri"/>
              </a:rPr>
              <a:t> </a:t>
            </a:r>
            <a:r>
              <a:rPr lang="en-GB" sz="2000" u="sng">
                <a:solidFill>
                  <a:srgbClr val="1155CC"/>
                </a:solidFill>
                <a:latin typeface="Calibri"/>
                <a:ea typeface="Calibri"/>
                <a:cs typeface="Calibri"/>
                <a:sym typeface="Calibri"/>
                <a:hlinkClick r:id="rId3">
                  <a:extLst>
                    <a:ext uri="{A12FA001-AC4F-418D-AE19-62706E023703}">
                      <ahyp:hlinkClr val="tx"/>
                    </a:ext>
                  </a:extLst>
                </a:hlinkClick>
              </a:rPr>
              <a:t>https://journals.sagepub.com/doi/full/10.3102/0034654318815707</a:t>
            </a:r>
            <a:endParaRPr sz="2000">
              <a:latin typeface="Calibri"/>
              <a:ea typeface="Calibri"/>
              <a:cs typeface="Calibri"/>
              <a:sym typeface="Calibri"/>
            </a:endParaRPr>
          </a:p>
          <a:p>
            <a:pPr indent="-378460" lvl="0" marL="342900" rtl="0" algn="just">
              <a:lnSpc>
                <a:spcPct val="100000"/>
              </a:lnSpc>
              <a:spcBef>
                <a:spcPts val="1200"/>
              </a:spcBef>
              <a:spcAft>
                <a:spcPts val="0"/>
              </a:spcAft>
              <a:buSzPts val="2000"/>
              <a:buFont typeface="Calibri"/>
              <a:buChar char="►"/>
            </a:pPr>
            <a:r>
              <a:rPr lang="en-GB" sz="2000">
                <a:solidFill>
                  <a:srgbClr val="000000"/>
                </a:solidFill>
                <a:latin typeface="Calibri"/>
                <a:ea typeface="Calibri"/>
                <a:cs typeface="Calibri"/>
                <a:sym typeface="Calibri"/>
              </a:rPr>
              <a:t>Reicherts, M. (2015) Unleashing young people’s creativity and innovation European good practice projects. </a:t>
            </a:r>
            <a:r>
              <a:rPr i="1" lang="en-GB" sz="2000">
                <a:solidFill>
                  <a:srgbClr val="000000"/>
                </a:solidFill>
                <a:latin typeface="Calibri"/>
                <a:ea typeface="Calibri"/>
                <a:cs typeface="Calibri"/>
                <a:sym typeface="Calibri"/>
              </a:rPr>
              <a:t>Luxembourg: Publications Office of the European Union.</a:t>
            </a:r>
            <a:endParaRPr sz="2000">
              <a:latin typeface="Calibri"/>
              <a:ea typeface="Calibri"/>
              <a:cs typeface="Calibri"/>
              <a:sym typeface="Calibri"/>
            </a:endParaRPr>
          </a:p>
          <a:p>
            <a:pPr indent="-378460" lvl="0" marL="342900" rtl="0" algn="just">
              <a:lnSpc>
                <a:spcPct val="100000"/>
              </a:lnSpc>
              <a:spcBef>
                <a:spcPts val="2200"/>
              </a:spcBef>
              <a:spcAft>
                <a:spcPts val="0"/>
              </a:spcAft>
              <a:buSzPts val="2000"/>
              <a:buFont typeface="Calibri"/>
              <a:buChar char="►"/>
            </a:pPr>
            <a:r>
              <a:rPr lang="en-GB" sz="2000">
                <a:solidFill>
                  <a:srgbClr val="000000"/>
                </a:solidFill>
                <a:latin typeface="Calibri"/>
                <a:ea typeface="Calibri"/>
                <a:cs typeface="Calibri"/>
                <a:sym typeface="Calibri"/>
              </a:rPr>
              <a:t>Rosalie, J. (2018). </a:t>
            </a:r>
            <a:r>
              <a:rPr i="1" lang="en-GB" sz="2000">
                <a:solidFill>
                  <a:srgbClr val="000000"/>
                </a:solidFill>
                <a:latin typeface="Calibri"/>
                <a:ea typeface="Calibri"/>
                <a:cs typeface="Calibri"/>
                <a:sym typeface="Calibri"/>
              </a:rPr>
              <a:t>The Untapped Potential of Transsystemic Thinking</a:t>
            </a:r>
            <a:r>
              <a:rPr lang="en-GB" sz="2000">
                <a:solidFill>
                  <a:srgbClr val="000000"/>
                </a:solidFill>
                <a:latin typeface="Calibri"/>
                <a:ea typeface="Calibri"/>
                <a:cs typeface="Calibri"/>
                <a:sym typeface="Calibri"/>
              </a:rPr>
              <a:t>. McGill University - Faculty of Law. Yvon Blais</a:t>
            </a:r>
            <a:r>
              <a:rPr lang="en-GB" sz="2000">
                <a:latin typeface="Calibri"/>
                <a:ea typeface="Calibri"/>
                <a:cs typeface="Calibri"/>
                <a:sym typeface="Calibri"/>
              </a:rPr>
              <a:t> </a:t>
            </a:r>
            <a:endParaRPr sz="2000">
              <a:latin typeface="Calibri"/>
              <a:ea typeface="Calibri"/>
              <a:cs typeface="Calibri"/>
              <a:sym typeface="Calibri"/>
            </a:endParaRPr>
          </a:p>
          <a:p>
            <a:pPr indent="-378460" lvl="0" marL="342900" rtl="0" algn="just">
              <a:lnSpc>
                <a:spcPct val="100000"/>
              </a:lnSpc>
              <a:spcBef>
                <a:spcPts val="1000"/>
              </a:spcBef>
              <a:spcAft>
                <a:spcPts val="0"/>
              </a:spcAft>
              <a:buSzPts val="2000"/>
              <a:buFont typeface="Calibri"/>
              <a:buChar char="►"/>
            </a:pPr>
            <a:r>
              <a:rPr lang="en-GB" sz="2000">
                <a:solidFill>
                  <a:srgbClr val="000000"/>
                </a:solidFill>
                <a:latin typeface="Calibri"/>
                <a:ea typeface="Calibri"/>
                <a:cs typeface="Calibri"/>
                <a:sym typeface="Calibri"/>
              </a:rPr>
              <a:t>Sebba, J. </a:t>
            </a:r>
            <a:r>
              <a:rPr i="1" lang="en-GB" sz="2000">
                <a:solidFill>
                  <a:srgbClr val="000000"/>
                </a:solidFill>
                <a:latin typeface="Calibri"/>
                <a:ea typeface="Calibri"/>
                <a:cs typeface="Calibri"/>
                <a:sym typeface="Calibri"/>
              </a:rPr>
              <a:t>et al</a:t>
            </a:r>
            <a:r>
              <a:rPr lang="en-GB" sz="2000">
                <a:solidFill>
                  <a:srgbClr val="000000"/>
                </a:solidFill>
                <a:latin typeface="Calibri"/>
                <a:ea typeface="Calibri"/>
                <a:cs typeface="Calibri"/>
                <a:sym typeface="Calibri"/>
              </a:rPr>
              <a:t>. (2009) Youth-Led Innovation: Enhancing the Skills and Capacity of the Next Generation of Innovators. (2019) </a:t>
            </a:r>
            <a:r>
              <a:rPr i="1" lang="en-GB" sz="2000">
                <a:solidFill>
                  <a:srgbClr val="000000"/>
                </a:solidFill>
                <a:latin typeface="Calibri"/>
                <a:ea typeface="Calibri"/>
                <a:cs typeface="Calibri"/>
                <a:sym typeface="Calibri"/>
              </a:rPr>
              <a:t>National Endowment for Science, Technology and the Arts (NESTA)</a:t>
            </a:r>
            <a:endParaRPr sz="2000">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p17"/>
          <p:cNvSpPr txBox="1"/>
          <p:nvPr>
            <p:ph idx="1" type="subTitle"/>
          </p:nvPr>
        </p:nvSpPr>
        <p:spPr>
          <a:xfrm>
            <a:off x="2378366" y="1625206"/>
            <a:ext cx="5829054" cy="453391"/>
          </a:xfrm>
          <a:prstGeom prst="rect">
            <a:avLst/>
          </a:prstGeom>
          <a:noFill/>
          <a:ln>
            <a:noFill/>
          </a:ln>
        </p:spPr>
        <p:txBody>
          <a:bodyPr anchorCtr="0" anchor="t" bIns="45700" lIns="91425" spcFirstLastPara="1" rIns="91425" wrap="square" tIns="45700">
            <a:normAutofit fontScale="55000" lnSpcReduction="20000"/>
          </a:bodyPr>
          <a:lstStyle/>
          <a:p>
            <a:pPr indent="0" lvl="0" marL="0" rtl="0" algn="ctr">
              <a:spcBef>
                <a:spcPts val="0"/>
              </a:spcBef>
              <a:spcAft>
                <a:spcPts val="0"/>
              </a:spcAft>
              <a:buSzPct val="80000"/>
              <a:buNone/>
            </a:pPr>
            <a:r>
              <a:rPr b="1" lang="en-GB" sz="2400"/>
              <a:t>Creative Box: Promowanie innowacyjnego podejścia do tworzenia formatów edukacyjnych w pracy z młodzieżą</a:t>
            </a:r>
            <a:endParaRPr b="1"/>
          </a:p>
        </p:txBody>
      </p:sp>
      <p:pic>
        <p:nvPicPr>
          <p:cNvPr id="250" name="Google Shape;250;p17"/>
          <p:cNvPicPr preferRelativeResize="0"/>
          <p:nvPr/>
        </p:nvPicPr>
        <p:blipFill rotWithShape="1">
          <a:blip r:embed="rId3">
            <a:alphaModFix/>
          </a:blip>
          <a:srcRect b="0" l="0" r="0" t="0"/>
          <a:stretch/>
        </p:blipFill>
        <p:spPr>
          <a:xfrm>
            <a:off x="375508" y="5874924"/>
            <a:ext cx="1627464" cy="331057"/>
          </a:xfrm>
          <a:prstGeom prst="rect">
            <a:avLst/>
          </a:prstGeom>
          <a:noFill/>
          <a:ln>
            <a:noFill/>
          </a:ln>
        </p:spPr>
      </p:pic>
      <p:sp>
        <p:nvSpPr>
          <p:cNvPr id="251" name="Google Shape;251;p17"/>
          <p:cNvSpPr txBox="1"/>
          <p:nvPr/>
        </p:nvSpPr>
        <p:spPr>
          <a:xfrm>
            <a:off x="1550777" y="2126357"/>
            <a:ext cx="7766936" cy="9803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accent1"/>
              </a:buClr>
              <a:buSzPts val="4800"/>
              <a:buFont typeface="Noto Sans Symbols"/>
              <a:buNone/>
            </a:pPr>
            <a:r>
              <a:rPr lang="en-GB" sz="6000">
                <a:solidFill>
                  <a:schemeClr val="dk1"/>
                </a:solidFill>
                <a:latin typeface="Trebuchet MS"/>
                <a:ea typeface="Trebuchet MS"/>
                <a:cs typeface="Trebuchet MS"/>
                <a:sym typeface="Trebuchet MS"/>
              </a:rPr>
              <a:t>Dziękujemy!</a:t>
            </a:r>
            <a:endParaRPr b="0" i="0" sz="6000" u="none" cap="none" strike="noStrike">
              <a:solidFill>
                <a:schemeClr val="dk1"/>
              </a:solidFill>
              <a:latin typeface="Trebuchet MS"/>
              <a:ea typeface="Trebuchet MS"/>
              <a:cs typeface="Trebuchet MS"/>
              <a:sym typeface="Trebuchet MS"/>
            </a:endParaRPr>
          </a:p>
        </p:txBody>
      </p:sp>
      <p:sp>
        <p:nvSpPr>
          <p:cNvPr id="252" name="Google Shape;252;p17"/>
          <p:cNvSpPr txBox="1"/>
          <p:nvPr/>
        </p:nvSpPr>
        <p:spPr>
          <a:xfrm>
            <a:off x="2661070" y="3344173"/>
            <a:ext cx="5546350" cy="1818077"/>
          </a:xfrm>
          <a:prstGeom prst="rect">
            <a:avLst/>
          </a:prstGeom>
          <a:noFill/>
          <a:ln>
            <a:noFill/>
          </a:ln>
        </p:spPr>
        <p:txBody>
          <a:bodyPr anchorCtr="0" anchor="t" bIns="45700" lIns="91425" spcFirstLastPara="1" rIns="91425" wrap="square" tIns="45700">
            <a:normAutofit/>
          </a:bodyPr>
          <a:lstStyle/>
          <a:p>
            <a:pPr indent="0" lvl="0" marL="0" marR="0" rtl="0" algn="l">
              <a:lnSpc>
                <a:spcPct val="100000"/>
              </a:lnSpc>
              <a:spcBef>
                <a:spcPts val="0"/>
              </a:spcBef>
              <a:spcAft>
                <a:spcPts val="0"/>
              </a:spcAft>
              <a:buClr>
                <a:schemeClr val="accent1"/>
              </a:buClr>
              <a:buSzPts val="1280"/>
              <a:buFont typeface="Noto Sans Symbols"/>
              <a:buNone/>
            </a:pPr>
            <a:r>
              <a:rPr lang="en-GB" sz="1600">
                <a:solidFill>
                  <a:srgbClr val="7F7F7F"/>
                </a:solidFill>
                <a:latin typeface="Trebuchet MS"/>
                <a:ea typeface="Trebuchet MS"/>
                <a:cs typeface="Trebuchet MS"/>
                <a:sym typeface="Trebuchet MS"/>
              </a:rPr>
              <a:t>Kontakt: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1000"/>
              </a:spcBef>
              <a:spcAft>
                <a:spcPts val="0"/>
              </a:spcAft>
              <a:buClr>
                <a:schemeClr val="accent1"/>
              </a:buClr>
              <a:buSzPts val="1280"/>
              <a:buFont typeface="Noto Sans Symbols"/>
              <a:buNone/>
            </a:pPr>
            <a:r>
              <a:rPr i="0" lang="en-GB" sz="1500" u="none" cap="none" strike="noStrike">
                <a:solidFill>
                  <a:srgbClr val="404040"/>
                </a:solidFill>
                <a:latin typeface="Trebuchet MS"/>
                <a:ea typeface="Trebuchet MS"/>
                <a:cs typeface="Trebuchet MS"/>
                <a:sym typeface="Trebuchet MS"/>
              </a:rPr>
              <a:t>NGO “Ukrainian Centre of the Future” </a:t>
            </a:r>
            <a:endParaRPr i="0" sz="1500" u="none" cap="none" strike="noStrike">
              <a:solidFill>
                <a:srgbClr val="404040"/>
              </a:solidFill>
              <a:latin typeface="Trebuchet MS"/>
              <a:ea typeface="Trebuchet MS"/>
              <a:cs typeface="Trebuchet MS"/>
              <a:sym typeface="Trebuchet MS"/>
            </a:endParaRPr>
          </a:p>
          <a:p>
            <a:pPr indent="0" lvl="0" marL="0" marR="0" rtl="0" algn="l">
              <a:lnSpc>
                <a:spcPct val="100000"/>
              </a:lnSpc>
              <a:spcBef>
                <a:spcPts val="1000"/>
              </a:spcBef>
              <a:spcAft>
                <a:spcPts val="0"/>
              </a:spcAft>
              <a:buClr>
                <a:schemeClr val="accent1"/>
              </a:buClr>
              <a:buSzPts val="1280"/>
              <a:buFont typeface="Noto Sans Symbols"/>
              <a:buNone/>
            </a:pPr>
            <a:r>
              <a:rPr lang="en-GB" sz="1500">
                <a:solidFill>
                  <a:srgbClr val="404040"/>
                </a:solidFill>
                <a:latin typeface="Trebuchet MS"/>
                <a:ea typeface="Trebuchet MS"/>
                <a:cs typeface="Trebuchet MS"/>
                <a:sym typeface="Trebuchet MS"/>
              </a:rPr>
              <a:t>Osoba kontaktowa</a:t>
            </a:r>
            <a:r>
              <a:rPr i="0" lang="en-GB" sz="1500" u="none" cap="none" strike="noStrike">
                <a:solidFill>
                  <a:srgbClr val="404040"/>
                </a:solidFill>
                <a:latin typeface="Trebuchet MS"/>
                <a:ea typeface="Trebuchet MS"/>
                <a:cs typeface="Trebuchet MS"/>
                <a:sym typeface="Trebuchet MS"/>
              </a:rPr>
              <a:t>: Iryna Zubets </a:t>
            </a:r>
            <a:endParaRPr i="0" sz="1500" u="none" cap="none" strike="noStrike">
              <a:solidFill>
                <a:srgbClr val="404040"/>
              </a:solidFill>
              <a:latin typeface="Trebuchet MS"/>
              <a:ea typeface="Trebuchet MS"/>
              <a:cs typeface="Trebuchet MS"/>
              <a:sym typeface="Trebuchet MS"/>
            </a:endParaRPr>
          </a:p>
          <a:p>
            <a:pPr indent="0" lvl="0" marL="0" marR="0" rtl="0" algn="l">
              <a:lnSpc>
                <a:spcPct val="100000"/>
              </a:lnSpc>
              <a:spcBef>
                <a:spcPts val="1000"/>
              </a:spcBef>
              <a:spcAft>
                <a:spcPts val="0"/>
              </a:spcAft>
              <a:buClr>
                <a:schemeClr val="accent1"/>
              </a:buClr>
              <a:buSzPts val="1280"/>
              <a:buFont typeface="Noto Sans Symbols"/>
              <a:buNone/>
            </a:pPr>
            <a:r>
              <a:rPr i="0" lang="en-GB" sz="1500" u="none" cap="none" strike="noStrike">
                <a:solidFill>
                  <a:srgbClr val="404040"/>
                </a:solidFill>
                <a:latin typeface="Trebuchet MS"/>
                <a:ea typeface="Trebuchet MS"/>
                <a:cs typeface="Trebuchet MS"/>
                <a:sym typeface="Trebuchet MS"/>
              </a:rPr>
              <a:t>Email: irina.zubets@gmail.com</a:t>
            </a:r>
            <a:endParaRPr i="0" sz="1500" u="none" cap="none" strike="noStrike">
              <a:solidFill>
                <a:srgbClr val="404040"/>
              </a:solidFill>
              <a:latin typeface="Trebuchet MS"/>
              <a:ea typeface="Trebuchet MS"/>
              <a:cs typeface="Trebuchet MS"/>
              <a:sym typeface="Trebuchet MS"/>
            </a:endParaRPr>
          </a:p>
          <a:p>
            <a:pPr indent="0" lvl="0" marL="0" marR="0" rtl="0" algn="l">
              <a:lnSpc>
                <a:spcPct val="100000"/>
              </a:lnSpc>
              <a:spcBef>
                <a:spcPts val="1000"/>
              </a:spcBef>
              <a:spcAft>
                <a:spcPts val="0"/>
              </a:spcAft>
              <a:buClr>
                <a:schemeClr val="accent1"/>
              </a:buClr>
              <a:buSzPts val="1280"/>
              <a:buFont typeface="Noto Sans Symbols"/>
              <a:buNone/>
            </a:pPr>
            <a:r>
              <a:t/>
            </a:r>
            <a:endParaRPr b="0" i="0" sz="1600" u="none" cap="none" strike="noStrike">
              <a:solidFill>
                <a:srgbClr val="7F7F7F"/>
              </a:solidFill>
              <a:latin typeface="Trebuchet MS"/>
              <a:ea typeface="Trebuchet MS"/>
              <a:cs typeface="Trebuchet MS"/>
              <a:sym typeface="Trebuchet MS"/>
            </a:endParaRPr>
          </a:p>
        </p:txBody>
      </p:sp>
      <p:sp>
        <p:nvSpPr>
          <p:cNvPr id="253" name="Google Shape;253;p17"/>
          <p:cNvSpPr txBox="1"/>
          <p:nvPr/>
        </p:nvSpPr>
        <p:spPr>
          <a:xfrm>
            <a:off x="2378366" y="5748066"/>
            <a:ext cx="6581076" cy="5847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800"/>
              <a:buFont typeface="Arial"/>
              <a:buNone/>
            </a:pPr>
            <a:r>
              <a:rPr b="0" i="0" lang="en-GB" sz="800" u="none" cap="none" strike="noStrike">
                <a:solidFill>
                  <a:srgbClr val="595959"/>
                </a:solidFill>
                <a:latin typeface="Trebuchet MS"/>
                <a:ea typeface="Trebuchet MS"/>
                <a:cs typeface="Trebuchet MS"/>
                <a:sym typeface="Trebuchet MS"/>
              </a:rPr>
              <a:t>This project has been funded with support from the European Commission.</a:t>
            </a:r>
            <a:br>
              <a:rPr b="0" i="0" lang="en-GB" sz="800" u="none" cap="none" strike="noStrike">
                <a:solidFill>
                  <a:srgbClr val="595959"/>
                </a:solidFill>
                <a:latin typeface="Trebuchet MS"/>
                <a:ea typeface="Trebuchet MS"/>
                <a:cs typeface="Trebuchet MS"/>
                <a:sym typeface="Trebuchet MS"/>
              </a:rPr>
            </a:br>
            <a:r>
              <a:rPr b="1" i="0" lang="en-GB" sz="800" u="none" cap="none" strike="noStrike">
                <a:solidFill>
                  <a:schemeClr val="dk1"/>
                </a:solidFill>
                <a:latin typeface="Trebuchet MS"/>
                <a:ea typeface="Trebuchet MS"/>
                <a:cs typeface="Trebuchet MS"/>
                <a:sym typeface="Trebuchet MS"/>
              </a:rPr>
              <a:t>Project N</a:t>
            </a:r>
            <a:r>
              <a:rPr b="1" baseline="30000" i="0" lang="en-GB" sz="800" u="none" cap="none" strike="noStrike">
                <a:solidFill>
                  <a:schemeClr val="dk1"/>
                </a:solidFill>
                <a:latin typeface="Trebuchet MS"/>
                <a:ea typeface="Trebuchet MS"/>
                <a:cs typeface="Trebuchet MS"/>
                <a:sym typeface="Trebuchet MS"/>
              </a:rPr>
              <a:t>o</a:t>
            </a:r>
            <a:r>
              <a:rPr b="1" i="0" lang="en-GB" sz="800" u="none" cap="none" strike="noStrike">
                <a:solidFill>
                  <a:schemeClr val="dk1"/>
                </a:solidFill>
                <a:latin typeface="Trebuchet MS"/>
                <a:ea typeface="Trebuchet MS"/>
                <a:cs typeface="Trebuchet MS"/>
                <a:sym typeface="Trebuchet MS"/>
              </a:rPr>
              <a:t>: 2021-1-PL01-KA220-YOU-000028673</a:t>
            </a:r>
            <a:br>
              <a:rPr b="0" i="0" lang="en-GB" sz="800" u="none" cap="none" strike="noStrike">
                <a:solidFill>
                  <a:schemeClr val="dk1"/>
                </a:solidFill>
                <a:latin typeface="Trebuchet MS"/>
                <a:ea typeface="Trebuchet MS"/>
                <a:cs typeface="Trebuchet MS"/>
                <a:sym typeface="Trebuchet MS"/>
              </a:rPr>
            </a:br>
            <a:r>
              <a:rPr b="1" i="0" lang="en-GB" sz="800" u="none" cap="none" strike="noStrike">
                <a:solidFill>
                  <a:srgbClr val="595959"/>
                </a:solidFill>
                <a:latin typeface="Trebuchet MS"/>
                <a:ea typeface="Trebuchet MS"/>
                <a:cs typeface="Trebuchet MS"/>
                <a:sym typeface="Trebuchet MS"/>
              </a:rPr>
              <a:t>This communication reflects the views only of the author, and the Commission cannot be held responsible for any use which may be made of the information contained therein.</a:t>
            </a:r>
            <a:endParaRPr b="0" i="0" sz="8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
          <p:cNvSpPr txBox="1"/>
          <p:nvPr>
            <p:ph type="title"/>
          </p:nvPr>
        </p:nvSpPr>
        <p:spPr>
          <a:xfrm>
            <a:off x="677334" y="609600"/>
            <a:ext cx="8596668" cy="74102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Opis tematu</a:t>
            </a:r>
            <a:endParaRPr/>
          </a:p>
        </p:txBody>
      </p:sp>
      <p:sp>
        <p:nvSpPr>
          <p:cNvPr id="158" name="Google Shape;158;p2"/>
          <p:cNvSpPr txBox="1"/>
          <p:nvPr/>
        </p:nvSpPr>
        <p:spPr>
          <a:xfrm>
            <a:off x="677325" y="1445250"/>
            <a:ext cx="9006000" cy="45510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chemeClr val="dk1"/>
              </a:buClr>
              <a:buSzPts val="1100"/>
              <a:buFont typeface="Arial"/>
              <a:buNone/>
            </a:pPr>
            <a:r>
              <a:rPr lang="en-GB" sz="2100">
                <a:latin typeface="Calibri"/>
                <a:ea typeface="Calibri"/>
                <a:cs typeface="Calibri"/>
                <a:sym typeface="Calibri"/>
              </a:rPr>
              <a:t>W naszym trudnym klimacie gospodarczym młodzi ludzie muszą rozwijać umiejętności i zrozumienie, aby realizować i rozwijać innowacyjne rozwiązania zarówno w ich własnym życiu, jak i dla organizacji, do których dołączają i które tworzą, gdy społeczność szuka nowych możliwości, aby sprostać przyszłości. </a:t>
            </a:r>
            <a:endParaRPr sz="2100">
              <a:latin typeface="Calibri"/>
              <a:ea typeface="Calibri"/>
              <a:cs typeface="Calibri"/>
              <a:sym typeface="Calibri"/>
            </a:endParaRPr>
          </a:p>
          <a:p>
            <a:pPr indent="0" lvl="0" marL="0" marR="0" rtl="0" algn="just">
              <a:lnSpc>
                <a:spcPct val="100000"/>
              </a:lnSpc>
              <a:spcBef>
                <a:spcPts val="1000"/>
              </a:spcBef>
              <a:spcAft>
                <a:spcPts val="0"/>
              </a:spcAft>
              <a:buClr>
                <a:schemeClr val="dk1"/>
              </a:buClr>
              <a:buSzPts val="1100"/>
              <a:buFont typeface="Arial"/>
              <a:buNone/>
            </a:pPr>
            <a:r>
              <a:rPr lang="en-GB" sz="2100">
                <a:latin typeface="Calibri"/>
                <a:ea typeface="Calibri"/>
                <a:cs typeface="Calibri"/>
                <a:sym typeface="Calibri"/>
              </a:rPr>
              <a:t>Wiele miejsc pracy jutra nie zostało jeszcze utworzonych, a podaż pracy i popyt na nią są niedopasowane pod względem umiejętności. Oprócz szkolenia młodych ludzi pod kątem konkretnych zawodów, systemy edukacji muszą zapewniać interdyscyplinarną wiedzę, aby wspierać kreatywne myślenie. Ponadto idea aktywnego, uczestniczącego obywatelstwa jest obecnie rozszerzana na dzieci i młodzież. </a:t>
            </a:r>
            <a:endParaRPr sz="2100">
              <a:latin typeface="Calibri"/>
              <a:ea typeface="Calibri"/>
              <a:cs typeface="Calibri"/>
              <a:sym typeface="Calibri"/>
            </a:endParaRPr>
          </a:p>
          <a:p>
            <a:pPr indent="0" lvl="0" marL="0" marR="0" rtl="0" algn="just">
              <a:lnSpc>
                <a:spcPct val="100000"/>
              </a:lnSpc>
              <a:spcBef>
                <a:spcPts val="1000"/>
              </a:spcBef>
              <a:spcAft>
                <a:spcPts val="1000"/>
              </a:spcAft>
              <a:buClr>
                <a:schemeClr val="dk1"/>
              </a:buClr>
              <a:buSzPts val="1100"/>
              <a:buFont typeface="Arial"/>
              <a:buNone/>
            </a:pPr>
            <a:r>
              <a:rPr lang="en-GB" sz="2100">
                <a:latin typeface="Calibri"/>
                <a:ea typeface="Calibri"/>
                <a:cs typeface="Calibri"/>
                <a:sym typeface="Calibri"/>
              </a:rPr>
              <a:t>Praca z młodzieżą stara się nadążać za zmianami w społeczeństwie, a tym samym za okolicznościami, doświadczeniami i oczekiwaniami młodych ludzi. W związku z tym musi spełniać główny wymóg kreatywności.</a:t>
            </a:r>
            <a:endParaRPr sz="2100">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3"/>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Analiza eksperymentów edukacyjnych</a:t>
            </a:r>
            <a:endParaRPr/>
          </a:p>
        </p:txBody>
      </p:sp>
      <p:sp>
        <p:nvSpPr>
          <p:cNvPr id="164" name="Google Shape;164;p3"/>
          <p:cNvSpPr txBox="1"/>
          <p:nvPr>
            <p:ph idx="1" type="body"/>
          </p:nvPr>
        </p:nvSpPr>
        <p:spPr>
          <a:xfrm>
            <a:off x="443400" y="1362800"/>
            <a:ext cx="9064500" cy="5225100"/>
          </a:xfrm>
          <a:prstGeom prst="rect">
            <a:avLst/>
          </a:prstGeom>
          <a:noFill/>
          <a:ln>
            <a:noFill/>
          </a:ln>
        </p:spPr>
        <p:txBody>
          <a:bodyPr anchorCtr="0" anchor="t" bIns="45700" lIns="91425" spcFirstLastPara="1" rIns="91425" wrap="square" tIns="45700">
            <a:noAutofit/>
          </a:bodyPr>
          <a:lstStyle/>
          <a:p>
            <a:pPr indent="-281940" lvl="0" marL="342900" rtl="0" algn="just">
              <a:lnSpc>
                <a:spcPct val="100000"/>
              </a:lnSpc>
              <a:spcBef>
                <a:spcPts val="1000"/>
              </a:spcBef>
              <a:spcAft>
                <a:spcPts val="0"/>
              </a:spcAft>
              <a:buClr>
                <a:schemeClr val="dk1"/>
              </a:buClr>
              <a:buSzPts val="1100"/>
              <a:buFont typeface="Arial"/>
              <a:buNone/>
            </a:pPr>
            <a:r>
              <a:rPr lang="en-GB">
                <a:solidFill>
                  <a:srgbClr val="000000"/>
                </a:solidFill>
                <a:latin typeface="Calibri"/>
                <a:ea typeface="Calibri"/>
                <a:cs typeface="Calibri"/>
                <a:sym typeface="Calibri"/>
              </a:rPr>
              <a:t>Jednym ze sposobów podejścia do fundamentalnych pytań dotyczących uczenia się, nauczania i edukacji jest perspektywa teorii złożonych systemów dynamicznych. W ciągu ostatnich dwóch dekad teoria ta była coraz bardziej promowana w dziedzinie edukacji jako podejście pozwalające lepiej zrozumieć procesy uczenia się i nauczania (Jörg, Davis i Nickmans, 2007; Koopmans i Stamovlasis, 2016; Steenbeek i van Geert, 2013; van Geert i Steenbeek, 2005).</a:t>
            </a:r>
            <a:endParaRPr>
              <a:solidFill>
                <a:srgbClr val="000000"/>
              </a:solidFill>
              <a:latin typeface="Calibri"/>
              <a:ea typeface="Calibri"/>
              <a:cs typeface="Calibri"/>
              <a:sym typeface="Calibri"/>
            </a:endParaRPr>
          </a:p>
          <a:p>
            <a:pPr indent="-281940" lvl="0" marL="342900" rtl="0" algn="just">
              <a:lnSpc>
                <a:spcPct val="100000"/>
              </a:lnSpc>
              <a:spcBef>
                <a:spcPts val="1000"/>
              </a:spcBef>
              <a:spcAft>
                <a:spcPts val="0"/>
              </a:spcAft>
              <a:buClr>
                <a:schemeClr val="dk1"/>
              </a:buClr>
              <a:buSzPts val="1100"/>
              <a:buFont typeface="Arial"/>
              <a:buNone/>
            </a:pPr>
            <a:r>
              <a:rPr lang="en-GB">
                <a:solidFill>
                  <a:srgbClr val="000000"/>
                </a:solidFill>
                <a:latin typeface="Calibri"/>
                <a:ea typeface="Calibri"/>
                <a:cs typeface="Calibri"/>
                <a:sym typeface="Calibri"/>
              </a:rPr>
              <a:t>Kluczowa różnica między podejściem opartym na złożonych systemach dynamicznych a podejściem transsystemowym polega na tym, że podmiot uczący się i jego środowisko wzajemnie się kształtują. </a:t>
            </a:r>
            <a:endParaRPr>
              <a:solidFill>
                <a:srgbClr val="000000"/>
              </a:solidFill>
              <a:latin typeface="Calibri"/>
              <a:ea typeface="Calibri"/>
              <a:cs typeface="Calibri"/>
              <a:sym typeface="Calibri"/>
            </a:endParaRPr>
          </a:p>
          <a:p>
            <a:pPr indent="-281940" lvl="0" marL="342900" rtl="0" algn="just">
              <a:lnSpc>
                <a:spcPct val="100000"/>
              </a:lnSpc>
              <a:spcBef>
                <a:spcPts val="1000"/>
              </a:spcBef>
              <a:spcAft>
                <a:spcPts val="0"/>
              </a:spcAft>
              <a:buClr>
                <a:schemeClr val="dk1"/>
              </a:buClr>
              <a:buSzPts val="1100"/>
              <a:buFont typeface="Arial"/>
              <a:buNone/>
            </a:pPr>
            <a:r>
              <a:rPr lang="en-GB">
                <a:solidFill>
                  <a:srgbClr val="000000"/>
                </a:solidFill>
                <a:latin typeface="Calibri"/>
                <a:ea typeface="Calibri"/>
                <a:cs typeface="Calibri"/>
                <a:sym typeface="Calibri"/>
              </a:rPr>
              <a:t>Podejście transsystemowe, w tym podejście do złożonych systemów dynamicznych, konkretyzuje tę ogólną zasadę, łącząc ją z innymi cechami złożonych systemów dynamicznych stosowanymi do natury procesów uczenia się, które powstają w wyniku interakcji osadzonych społecznie.</a:t>
            </a:r>
            <a:endParaRPr>
              <a:solidFill>
                <a:srgbClr val="000000"/>
              </a:solidFill>
              <a:latin typeface="Calibri"/>
              <a:ea typeface="Calibri"/>
              <a:cs typeface="Calibri"/>
              <a:sym typeface="Calibri"/>
            </a:endParaRPr>
          </a:p>
          <a:p>
            <a:pPr indent="-281940" lvl="0" marL="342900" rtl="0" algn="just">
              <a:lnSpc>
                <a:spcPct val="100000"/>
              </a:lnSpc>
              <a:spcBef>
                <a:spcPts val="1000"/>
              </a:spcBef>
              <a:spcAft>
                <a:spcPts val="0"/>
              </a:spcAft>
              <a:buClr>
                <a:schemeClr val="dk1"/>
              </a:buClr>
              <a:buSzPts val="1100"/>
              <a:buFont typeface="Arial"/>
              <a:buNone/>
            </a:pPr>
            <a:r>
              <a:rPr lang="en-GB">
                <a:solidFill>
                  <a:srgbClr val="000000"/>
                </a:solidFill>
                <a:latin typeface="Calibri"/>
                <a:ea typeface="Calibri"/>
                <a:cs typeface="Calibri"/>
                <a:sym typeface="Calibri"/>
              </a:rPr>
              <a:t>W "Mechanism of Emergence" R. Keith Sawyer, 2004, bezpośrednio połączył psychologię rozwojową i kreatywność poprzez koncepcję emergencji. Emergentyzm ma swoje korzenie w filozofii i naukach przyrodniczych.</a:t>
            </a:r>
            <a:endParaRPr>
              <a:solidFill>
                <a:srgbClr val="000000"/>
              </a:solidFill>
              <a:latin typeface="Calibri"/>
              <a:ea typeface="Calibri"/>
              <a:cs typeface="Calibri"/>
              <a:sym typeface="Calibri"/>
            </a:endParaRPr>
          </a:p>
          <a:p>
            <a:pPr indent="-281940" lvl="0" marL="342900" rtl="0" algn="just">
              <a:lnSpc>
                <a:spcPct val="100000"/>
              </a:lnSpc>
              <a:spcBef>
                <a:spcPts val="1000"/>
              </a:spcBef>
              <a:spcAft>
                <a:spcPts val="0"/>
              </a:spcAft>
              <a:buSzPts val="1100"/>
              <a:buNone/>
            </a:pPr>
            <a:r>
              <a:rPr lang="en-GB">
                <a:solidFill>
                  <a:srgbClr val="000000"/>
                </a:solidFill>
                <a:latin typeface="Calibri"/>
                <a:ea typeface="Calibri"/>
                <a:cs typeface="Calibri"/>
                <a:sym typeface="Calibri"/>
              </a:rPr>
              <a:t>                  FILOZOFIA - Metafizyka: Emergencja </a:t>
            </a:r>
            <a:r>
              <a:rPr lang="en-GB" u="sng">
                <a:solidFill>
                  <a:schemeClr val="hlink"/>
                </a:solidFill>
                <a:latin typeface="Calibri"/>
                <a:ea typeface="Calibri"/>
                <a:cs typeface="Calibri"/>
                <a:sym typeface="Calibri"/>
                <a:hlinkClick r:id="rId3"/>
              </a:rPr>
              <a:t>https://youtu.be/X_IuG3kJY_g</a:t>
            </a:r>
            <a:r>
              <a:rPr lang="en-GB">
                <a:solidFill>
                  <a:srgbClr val="000000"/>
                </a:solidFill>
                <a:latin typeface="Calibri"/>
                <a:ea typeface="Calibri"/>
                <a:cs typeface="Calibri"/>
                <a:sym typeface="Calibri"/>
              </a:rPr>
              <a:t> </a:t>
            </a:r>
            <a:endParaRPr>
              <a:solidFill>
                <a:srgbClr val="000000"/>
              </a:solidFill>
              <a:latin typeface="Calibri"/>
              <a:ea typeface="Calibri"/>
              <a:cs typeface="Calibri"/>
              <a:sym typeface="Calibri"/>
            </a:endParaRPr>
          </a:p>
        </p:txBody>
      </p:sp>
      <p:pic>
        <p:nvPicPr>
          <p:cNvPr id="165" name="Google Shape;165;p3">
            <a:hlinkClick r:id="rId4"/>
          </p:cNvPr>
          <p:cNvPicPr preferRelativeResize="0"/>
          <p:nvPr/>
        </p:nvPicPr>
        <p:blipFill rotWithShape="1">
          <a:blip r:embed="rId5">
            <a:alphaModFix/>
          </a:blip>
          <a:srcRect b="0" l="0" r="0" t="0"/>
          <a:stretch/>
        </p:blipFill>
        <p:spPr>
          <a:xfrm>
            <a:off x="443409" y="5964123"/>
            <a:ext cx="900113" cy="36671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4"/>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Analiza eksperymentów edukacyjnych</a:t>
            </a:r>
            <a:endParaRPr/>
          </a:p>
        </p:txBody>
      </p:sp>
      <p:pic>
        <p:nvPicPr>
          <p:cNvPr id="171" name="Google Shape;171;p4"/>
          <p:cNvPicPr preferRelativeResize="0"/>
          <p:nvPr>
            <p:ph idx="1" type="body"/>
          </p:nvPr>
        </p:nvPicPr>
        <p:blipFill rotWithShape="1">
          <a:blip r:embed="rId3">
            <a:alphaModFix/>
          </a:blip>
          <a:srcRect b="0" l="0" r="0" t="0"/>
          <a:stretch/>
        </p:blipFill>
        <p:spPr>
          <a:xfrm>
            <a:off x="1242646" y="1968145"/>
            <a:ext cx="9059400" cy="39654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5"/>
          <p:cNvSpPr txBox="1"/>
          <p:nvPr>
            <p:ph type="title"/>
          </p:nvPr>
        </p:nvSpPr>
        <p:spPr>
          <a:xfrm>
            <a:off x="789877" y="480645"/>
            <a:ext cx="9259814" cy="103163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accent1"/>
              </a:buClr>
              <a:buSzPts val="3600"/>
              <a:buFont typeface="Trebuchet MS"/>
              <a:buNone/>
            </a:pPr>
            <a:r>
              <a:rPr lang="en-GB"/>
              <a:t>Budowanie strategii</a:t>
            </a:r>
            <a:endParaRPr/>
          </a:p>
        </p:txBody>
      </p:sp>
      <p:sp>
        <p:nvSpPr>
          <p:cNvPr id="177" name="Google Shape;177;p5"/>
          <p:cNvSpPr txBox="1"/>
          <p:nvPr>
            <p:ph idx="1" type="body"/>
          </p:nvPr>
        </p:nvSpPr>
        <p:spPr>
          <a:xfrm>
            <a:off x="789877" y="1362808"/>
            <a:ext cx="9259814" cy="5014547"/>
          </a:xfrm>
          <a:prstGeom prst="rect">
            <a:avLst/>
          </a:prstGeom>
          <a:noFill/>
          <a:ln>
            <a:noFill/>
          </a:ln>
        </p:spPr>
        <p:txBody>
          <a:bodyPr anchorCtr="0" anchor="t" bIns="45700" lIns="91425" spcFirstLastPara="1" rIns="91425" wrap="square" tIns="45700">
            <a:noAutofit/>
          </a:bodyPr>
          <a:lstStyle/>
          <a:p>
            <a:pPr indent="-378460" lvl="0" marL="342900" rtl="0" algn="just">
              <a:lnSpc>
                <a:spcPct val="100000"/>
              </a:lnSpc>
              <a:spcBef>
                <a:spcPts val="0"/>
              </a:spcBef>
              <a:spcAft>
                <a:spcPts val="0"/>
              </a:spcAft>
              <a:buSzPts val="2000"/>
              <a:buFont typeface="Calibri"/>
              <a:buChar char="►"/>
            </a:pPr>
            <a:r>
              <a:rPr lang="en-GB" sz="2000">
                <a:solidFill>
                  <a:srgbClr val="000000"/>
                </a:solidFill>
                <a:latin typeface="Calibri"/>
                <a:ea typeface="Calibri"/>
                <a:cs typeface="Calibri"/>
                <a:sym typeface="Calibri"/>
              </a:rPr>
              <a:t>Aby stworzyć holistyczną strategię, sugerujemy połączenie metod tak, aby pozytywnie wpływały na motywację i rozwój zespołu.</a:t>
            </a:r>
            <a:endParaRPr sz="2000">
              <a:latin typeface="Calibri"/>
              <a:ea typeface="Calibri"/>
              <a:cs typeface="Calibri"/>
              <a:sym typeface="Calibri"/>
            </a:endParaRPr>
          </a:p>
          <a:p>
            <a:pPr indent="0" lvl="0" marL="0" rtl="0" algn="just">
              <a:lnSpc>
                <a:spcPct val="100000"/>
              </a:lnSpc>
              <a:spcBef>
                <a:spcPts val="1000"/>
              </a:spcBef>
              <a:spcAft>
                <a:spcPts val="0"/>
              </a:spcAft>
              <a:buSzPts val="1440"/>
              <a:buNone/>
            </a:pPr>
            <a:r>
              <a:rPr b="1" lang="en-GB" sz="2000">
                <a:solidFill>
                  <a:srgbClr val="000000"/>
                </a:solidFill>
                <a:latin typeface="Calibri"/>
                <a:ea typeface="Calibri"/>
                <a:cs typeface="Calibri"/>
                <a:sym typeface="Calibri"/>
              </a:rPr>
              <a:t>Wektory rzeczywistości życia:</a:t>
            </a:r>
            <a:endParaRPr sz="2000">
              <a:latin typeface="Calibri"/>
              <a:ea typeface="Calibri"/>
              <a:cs typeface="Calibri"/>
              <a:sym typeface="Calibri"/>
            </a:endParaRPr>
          </a:p>
          <a:p>
            <a:pPr indent="-378460" lvl="0" marL="342900" rtl="0" algn="just">
              <a:lnSpc>
                <a:spcPct val="100000"/>
              </a:lnSpc>
              <a:spcBef>
                <a:spcPts val="1000"/>
              </a:spcBef>
              <a:spcAft>
                <a:spcPts val="0"/>
              </a:spcAft>
              <a:buSzPts val="2000"/>
              <a:buFont typeface="Calibri"/>
              <a:buChar char="►"/>
            </a:pPr>
            <a:r>
              <a:rPr lang="en-GB" sz="2000">
                <a:solidFill>
                  <a:srgbClr val="000000"/>
                </a:solidFill>
                <a:latin typeface="Calibri"/>
                <a:ea typeface="Calibri"/>
                <a:cs typeface="Calibri"/>
                <a:sym typeface="Calibri"/>
              </a:rPr>
              <a:t>W płaszczyźnie pionowej występuje ruch od większego do mniejszego lub odwrotnie, od ogólnego do dokładnego, od globalnego do dokładnego zmysłu, gdy górny poziom musi spoczywać na niższym, większa część mieści mniejszą do dalszego ruchu. Metoda kreatywności Jamesa K. Kaufmana i Ronalda Baghetto "4 C" ("The Four C").</a:t>
            </a:r>
            <a:endParaRPr sz="2000">
              <a:latin typeface="Calibri"/>
              <a:ea typeface="Calibri"/>
              <a:cs typeface="Calibri"/>
              <a:sym typeface="Calibri"/>
            </a:endParaRPr>
          </a:p>
          <a:p>
            <a:pPr indent="-378460" lvl="0" marL="342900" rtl="0" algn="just">
              <a:lnSpc>
                <a:spcPct val="100000"/>
              </a:lnSpc>
              <a:spcBef>
                <a:spcPts val="1000"/>
              </a:spcBef>
              <a:spcAft>
                <a:spcPts val="0"/>
              </a:spcAft>
              <a:buSzPts val="2000"/>
              <a:buFont typeface="Calibri"/>
              <a:buChar char="►"/>
            </a:pPr>
            <a:r>
              <a:rPr lang="en-GB" sz="2000">
                <a:solidFill>
                  <a:srgbClr val="000000"/>
                </a:solidFill>
                <a:latin typeface="Calibri"/>
                <a:ea typeface="Calibri"/>
                <a:cs typeface="Calibri"/>
                <a:sym typeface="Calibri"/>
              </a:rPr>
              <a:t>Mini-C ("transformacyjne uczenie się" - "osobiście znacząca interpretacja doświadczeń, działań i pomysłów"), little-C (codzienne rozwiązywanie problemów i twórcza ekspresja), Pro-C (wykazywana przez osoby, które są zawodowo lub profesjonalnie kreatywne, ale niekoniecznie wybitne) i Big-C (kreatywność jest uważana za fundamentalnie, historycznie znaczącą w danej dziedzinie). Model ten został zaprojektowany, aby pomóc w dostosowaniu schematów i teorii kreatywności, które kwalifikują się jako ważna transformacja w wyższej ocenie kreatywności.</a:t>
            </a:r>
            <a:endParaRPr sz="200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6"/>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Trebuchet MS"/>
              <a:buNone/>
            </a:pPr>
            <a:r>
              <a:rPr lang="en-GB"/>
              <a:t>Budowanie strategii</a:t>
            </a:r>
            <a:endParaRPr/>
          </a:p>
        </p:txBody>
      </p:sp>
      <p:pic>
        <p:nvPicPr>
          <p:cNvPr id="183" name="Google Shape;183;p6"/>
          <p:cNvPicPr preferRelativeResize="0"/>
          <p:nvPr/>
        </p:nvPicPr>
        <p:blipFill rotWithShape="1">
          <a:blip r:embed="rId3">
            <a:alphaModFix/>
          </a:blip>
          <a:srcRect b="0" l="0" r="0" t="0"/>
          <a:stretch/>
        </p:blipFill>
        <p:spPr>
          <a:xfrm>
            <a:off x="2016369" y="1362808"/>
            <a:ext cx="6416570" cy="526693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7"/>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GB"/>
              <a:t>Budowanie strategii</a:t>
            </a:r>
            <a:endParaRPr/>
          </a:p>
        </p:txBody>
      </p:sp>
      <p:sp>
        <p:nvSpPr>
          <p:cNvPr id="189" name="Google Shape;189;p7"/>
          <p:cNvSpPr txBox="1"/>
          <p:nvPr>
            <p:ph idx="1" type="body"/>
          </p:nvPr>
        </p:nvSpPr>
        <p:spPr>
          <a:xfrm>
            <a:off x="770127" y="1540683"/>
            <a:ext cx="9045900" cy="4885500"/>
          </a:xfrm>
          <a:prstGeom prst="rect">
            <a:avLst/>
          </a:prstGeom>
          <a:noFill/>
          <a:ln>
            <a:noFill/>
          </a:ln>
        </p:spPr>
        <p:txBody>
          <a:bodyPr anchorCtr="0" anchor="t" bIns="45700" lIns="91425" spcFirstLastPara="1" rIns="91425" wrap="square" tIns="45700">
            <a:noAutofit/>
          </a:bodyPr>
          <a:lstStyle/>
          <a:p>
            <a:pPr indent="-384810" lvl="0" marL="342900" rtl="0" algn="just">
              <a:lnSpc>
                <a:spcPct val="115000"/>
              </a:lnSpc>
              <a:spcBef>
                <a:spcPts val="0"/>
              </a:spcBef>
              <a:spcAft>
                <a:spcPts val="0"/>
              </a:spcAft>
              <a:buSzPts val="2100"/>
              <a:buFont typeface="Calibri"/>
              <a:buChar char="►"/>
            </a:pPr>
            <a:r>
              <a:rPr lang="en-GB" sz="2100">
                <a:solidFill>
                  <a:srgbClr val="000000"/>
                </a:solidFill>
                <a:latin typeface="Calibri"/>
                <a:ea typeface="Calibri"/>
                <a:cs typeface="Calibri"/>
                <a:sym typeface="Calibri"/>
              </a:rPr>
              <a:t>Wektor poziomy: badamy równoległe procesy, które występują w tej serii rozwiązań, w tym sensie, że istnieją one obok siebie w tej samej płaszczyźnie poziomej, a naszym zadaniem jest rozglądanie się za pomocą naszego skupienia. Skupiamy się również na etapach procesu, na tym, jak dokładnie on przebiega.</a:t>
            </a:r>
            <a:endParaRPr sz="2100">
              <a:solidFill>
                <a:srgbClr val="000000"/>
              </a:solidFill>
              <a:latin typeface="Calibri"/>
              <a:ea typeface="Calibri"/>
              <a:cs typeface="Calibri"/>
              <a:sym typeface="Calibri"/>
            </a:endParaRPr>
          </a:p>
          <a:p>
            <a:pPr indent="-384810" lvl="0" marL="342900" rtl="0" algn="just">
              <a:lnSpc>
                <a:spcPct val="115000"/>
              </a:lnSpc>
              <a:spcBef>
                <a:spcPts val="1000"/>
              </a:spcBef>
              <a:spcAft>
                <a:spcPts val="0"/>
              </a:spcAft>
              <a:buSzPts val="2100"/>
              <a:buFont typeface="Calibri"/>
              <a:buChar char="►"/>
            </a:pPr>
            <a:r>
              <a:rPr lang="en-GB" sz="2100">
                <a:solidFill>
                  <a:srgbClr val="000000"/>
                </a:solidFill>
                <a:latin typeface="Calibri"/>
                <a:ea typeface="Calibri"/>
                <a:cs typeface="Calibri"/>
                <a:sym typeface="Calibri"/>
              </a:rPr>
              <a:t>H. Altshuler, pokazuje, w jaki sposób uniwersalne zasady kreatywności stanowią podstawę innowacji. TRIZ identyfikuje i kodyfikuje te zasady i wykorzystuje je, aby uczynić proces twórczy bardziej przewidywalnym.</a:t>
            </a:r>
            <a:endParaRPr sz="2100">
              <a:solidFill>
                <a:srgbClr val="000000"/>
              </a:solidFill>
              <a:latin typeface="Calibri"/>
              <a:ea typeface="Calibri"/>
              <a:cs typeface="Calibri"/>
              <a:sym typeface="Calibri"/>
            </a:endParaRPr>
          </a:p>
          <a:p>
            <a:pPr indent="-384810" lvl="0" marL="342900" rtl="0" algn="just">
              <a:lnSpc>
                <a:spcPct val="115000"/>
              </a:lnSpc>
              <a:spcBef>
                <a:spcPts val="1000"/>
              </a:spcBef>
              <a:spcAft>
                <a:spcPts val="1000"/>
              </a:spcAft>
              <a:buSzPts val="2100"/>
              <a:buFont typeface="Calibri"/>
              <a:buChar char="►"/>
            </a:pPr>
            <a:r>
              <a:rPr lang="en-GB" sz="2100">
                <a:solidFill>
                  <a:srgbClr val="000000"/>
                </a:solidFill>
                <a:latin typeface="Calibri"/>
                <a:ea typeface="Calibri"/>
                <a:cs typeface="Calibri"/>
                <a:sym typeface="Calibri"/>
              </a:rPr>
              <a:t>Zastosowanie TRIZ polega na badaniu tych powtarzających się wzorców problemu i rozwiązania, zrozumieniu sprzeczności obecnych w sytuacji i opracowaniu nowych metod wykorzystania efektów naukowych.</a:t>
            </a:r>
            <a:endParaRPr sz="2100">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8"/>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GB"/>
              <a:t>Budowanie strategii</a:t>
            </a:r>
            <a:endParaRPr/>
          </a:p>
        </p:txBody>
      </p:sp>
      <p:pic>
        <p:nvPicPr>
          <p:cNvPr descr="Diagram&#10;&#10;Description automatically generated" id="195" name="Google Shape;195;p8"/>
          <p:cNvPicPr preferRelativeResize="0"/>
          <p:nvPr>
            <p:ph idx="1" type="body"/>
          </p:nvPr>
        </p:nvPicPr>
        <p:blipFill rotWithShape="1">
          <a:blip r:embed="rId3">
            <a:alphaModFix/>
          </a:blip>
          <a:srcRect b="0" l="0" r="0" t="0"/>
          <a:stretch/>
        </p:blipFill>
        <p:spPr>
          <a:xfrm>
            <a:off x="1948528" y="1362075"/>
            <a:ext cx="6729669" cy="48863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9"/>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GB"/>
              <a:t>Budowanie strategii</a:t>
            </a:r>
            <a:endParaRPr/>
          </a:p>
        </p:txBody>
      </p:sp>
      <p:sp>
        <p:nvSpPr>
          <p:cNvPr id="201" name="Google Shape;201;p9"/>
          <p:cNvSpPr txBox="1"/>
          <p:nvPr>
            <p:ph idx="1" type="body"/>
          </p:nvPr>
        </p:nvSpPr>
        <p:spPr>
          <a:xfrm>
            <a:off x="677327" y="1362808"/>
            <a:ext cx="9045900" cy="4885500"/>
          </a:xfrm>
          <a:prstGeom prst="rect">
            <a:avLst/>
          </a:prstGeom>
          <a:noFill/>
          <a:ln>
            <a:noFill/>
          </a:ln>
        </p:spPr>
        <p:txBody>
          <a:bodyPr anchorCtr="0" anchor="t" bIns="45700" lIns="91425" spcFirstLastPara="1" rIns="91425" wrap="square" tIns="45700">
            <a:noAutofit/>
          </a:bodyPr>
          <a:lstStyle/>
          <a:p>
            <a:pPr indent="0" lvl="0" marL="0" rtl="0" algn="just">
              <a:lnSpc>
                <a:spcPct val="100000"/>
              </a:lnSpc>
              <a:spcBef>
                <a:spcPts val="0"/>
              </a:spcBef>
              <a:spcAft>
                <a:spcPts val="0"/>
              </a:spcAft>
              <a:buNone/>
            </a:pPr>
            <a:r>
              <a:rPr lang="en-GB" sz="2000">
                <a:solidFill>
                  <a:srgbClr val="000000"/>
                </a:solidFill>
                <a:latin typeface="Calibri"/>
                <a:ea typeface="Calibri"/>
                <a:cs typeface="Calibri"/>
                <a:sym typeface="Calibri"/>
              </a:rPr>
              <a:t>W wektorze proceduralnym główny wektor znalezienia rozwiązania występuje w samym procesie, takim jak metoda układania historii z klocków na planszy, tworzenie improwizowanych historii i improwizacja odgrywania ról. W procesie tworzenia historii manifestuje się - wyłania się - to, co niestandardowe, paradoksalne; coś, co trudno zauważyć w zwykłym przepływie, trybie życia.</a:t>
            </a:r>
            <a:endParaRPr sz="2000">
              <a:solidFill>
                <a:srgbClr val="000000"/>
              </a:solidFill>
              <a:latin typeface="Times New Roman"/>
              <a:ea typeface="Times New Roman"/>
              <a:cs typeface="Times New Roman"/>
              <a:sym typeface="Times New Roman"/>
            </a:endParaRPr>
          </a:p>
          <a:p>
            <a:pPr indent="-281940" lvl="0" marL="342900" rtl="0" algn="just">
              <a:lnSpc>
                <a:spcPct val="100000"/>
              </a:lnSpc>
              <a:spcBef>
                <a:spcPts val="1000"/>
              </a:spcBef>
              <a:spcAft>
                <a:spcPts val="0"/>
              </a:spcAft>
              <a:buSzPts val="960"/>
              <a:buNone/>
            </a:pPr>
            <a:r>
              <a:t/>
            </a:r>
            <a:endParaRPr sz="1200"/>
          </a:p>
        </p:txBody>
      </p:sp>
      <p:pic>
        <p:nvPicPr>
          <p:cNvPr id="202" name="Google Shape;202;p9"/>
          <p:cNvPicPr preferRelativeResize="0"/>
          <p:nvPr/>
        </p:nvPicPr>
        <p:blipFill rotWithShape="1">
          <a:blip r:embed="rId3">
            <a:alphaModFix/>
          </a:blip>
          <a:srcRect b="0" l="0" r="0" t="0"/>
          <a:stretch/>
        </p:blipFill>
        <p:spPr>
          <a:xfrm>
            <a:off x="994782" y="3158557"/>
            <a:ext cx="7015330" cy="3253643"/>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Facet">
  <a:themeElements>
    <a:clrScheme name="Facet">
      <a:dk1>
        <a:srgbClr val="000000"/>
      </a:dk1>
      <a:lt1>
        <a:srgbClr val="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2021-10-19T10:03:56Z</dcterms:created>
  <dc:creator>Andrianna Emphasyscentre</dc:creator>
</cp:coreProperties>
</file>