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</p:sldMasterIdLst>
  <p:notesMasterIdLst>
    <p:notesMasterId r:id="rId25"/>
  </p:notesMasterIdLst>
  <p:sldIdLst>
    <p:sldId id="307" r:id="rId3"/>
    <p:sldId id="308" r:id="rId4"/>
    <p:sldId id="322" r:id="rId5"/>
    <p:sldId id="310" r:id="rId6"/>
    <p:sldId id="312" r:id="rId7"/>
    <p:sldId id="313" r:id="rId8"/>
    <p:sldId id="311" r:id="rId9"/>
    <p:sldId id="334" r:id="rId10"/>
    <p:sldId id="317" r:id="rId11"/>
    <p:sldId id="337" r:id="rId12"/>
    <p:sldId id="319" r:id="rId13"/>
    <p:sldId id="328" r:id="rId14"/>
    <p:sldId id="329" r:id="rId15"/>
    <p:sldId id="323" r:id="rId16"/>
    <p:sldId id="324" r:id="rId17"/>
    <p:sldId id="325" r:id="rId18"/>
    <p:sldId id="326" r:id="rId19"/>
    <p:sldId id="333" r:id="rId20"/>
    <p:sldId id="327" r:id="rId21"/>
    <p:sldId id="331" r:id="rId22"/>
    <p:sldId id="332" r:id="rId23"/>
    <p:sldId id="335" r:id="rId24"/>
  </p:sldIdLst>
  <p:sldSz cx="9144000" cy="5143500" type="screen16x9"/>
  <p:notesSz cx="6858000" cy="9144000"/>
  <p:embeddedFontLst>
    <p:embeddedFont>
      <p:font typeface="Raleway" panose="020B0604020202020204" charset="-52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Montserrat" panose="020B0604020202020204" charset="-52"/>
      <p:regular r:id="rId32"/>
      <p:bold r:id="rId33"/>
      <p:italic r:id="rId34"/>
      <p:boldItalic r:id="rId35"/>
    </p:embeddedFont>
    <p:embeddedFont>
      <p:font typeface="Montserrat ExtraBold" panose="020B0604020202020204" charset="-52"/>
      <p:bold r:id="rId36"/>
      <p:boldItalic r:id="rId37"/>
    </p:embeddedFont>
    <p:embeddedFont>
      <p:font typeface="Montserrat Medium" panose="020B0604020202020204" charset="-52"/>
      <p:regular r:id="rId38"/>
      <p:bold r:id="rId39"/>
      <p:italic r:id="rId40"/>
      <p:boldItalic r:id="rId41"/>
    </p:embeddedFon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30" autoAdjust="0"/>
  </p:normalViewPr>
  <p:slideViewPr>
    <p:cSldViewPr snapToGrid="0">
      <p:cViewPr varScale="1">
        <p:scale>
          <a:sx n="104" d="100"/>
          <a:sy n="104" d="100"/>
        </p:scale>
        <p:origin x="85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d7e459b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d7e459b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Innovating Resilience in Wartime</a:t>
            </a:r>
          </a:p>
        </p:txBody>
      </p:sp>
    </p:spTree>
    <p:extLst>
      <p:ext uri="{BB962C8B-B14F-4D97-AF65-F5344CB8AC3E}">
        <p14:creationId xmlns:p14="http://schemas.microsoft.com/office/powerpoint/2010/main" val="238801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6036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471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810325ad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810325ad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217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2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7280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810325ad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810325ad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222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6318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6620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810325ad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810325ad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41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d7e459b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d7e459b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Innovating Resilience in Wartime</a:t>
            </a:r>
          </a:p>
        </p:txBody>
      </p:sp>
    </p:spTree>
    <p:extLst>
      <p:ext uri="{BB962C8B-B14F-4D97-AF65-F5344CB8AC3E}">
        <p14:creationId xmlns:p14="http://schemas.microsoft.com/office/powerpoint/2010/main" val="261746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f4bd8cbef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f4bd8cbef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20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3d7e459bd1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3d7e459bd1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40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f58be145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f58be145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91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7c0bdab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7c0bdab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543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d7e459b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d7e459b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Innovating Resilience in Wartime</a:t>
            </a:r>
          </a:p>
        </p:txBody>
      </p:sp>
    </p:spTree>
    <p:extLst>
      <p:ext uri="{BB962C8B-B14F-4D97-AF65-F5344CB8AC3E}">
        <p14:creationId xmlns:p14="http://schemas.microsoft.com/office/powerpoint/2010/main" val="4112860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810325ad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a810325ad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2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d7e459b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3d7e459b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Innovating Resilience in Wartime</a:t>
            </a:r>
          </a:p>
        </p:txBody>
      </p:sp>
    </p:spTree>
    <p:extLst>
      <p:ext uri="{BB962C8B-B14F-4D97-AF65-F5344CB8AC3E}">
        <p14:creationId xmlns:p14="http://schemas.microsoft.com/office/powerpoint/2010/main" val="35483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6886" indent="-226886">
              <a:buAutoNum type="arabicParenR"/>
            </a:pPr>
            <a:endParaRPr lang="uk-UA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5718-EEA2-461D-825E-F0D39F8297F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822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41650" y="1423400"/>
            <a:ext cx="6583200" cy="10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013C"/>
              </a:buClr>
              <a:buSzPts val="3100"/>
              <a:buFont typeface="Montserrat ExtraBold"/>
              <a:buNone/>
              <a:defRPr sz="3100" b="0">
                <a:solidFill>
                  <a:srgbClr val="01013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41650" y="2507900"/>
            <a:ext cx="56946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3C"/>
              </a:buClr>
              <a:buSzPts val="1600"/>
              <a:buFont typeface="Montserrat"/>
              <a:buNone/>
              <a:defRPr sz="1600">
                <a:solidFill>
                  <a:srgbClr val="01013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075" y="1582400"/>
            <a:ext cx="1649325" cy="7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 rot="-5400000">
            <a:off x="-2344050" y="2343925"/>
            <a:ext cx="5175900" cy="487800"/>
          </a:xfrm>
          <a:prstGeom prst="rect">
            <a:avLst/>
          </a:prstGeom>
          <a:solidFill>
            <a:srgbClr val="FCC9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879174" y="2270183"/>
            <a:ext cx="73857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700" b="1" i="0">
                <a:solidFill>
                  <a:srgbClr val="1F214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 layout" type="title">
  <p:cSld name="Two image layou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5034275" y="226500"/>
            <a:ext cx="3883200" cy="4690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" name="Google Shape;11;p2"/>
          <p:cNvSpPr>
            <a:spLocks noGrp="1"/>
          </p:cNvSpPr>
          <p:nvPr>
            <p:ph type="pic" idx="3"/>
          </p:nvPr>
        </p:nvSpPr>
        <p:spPr>
          <a:xfrm>
            <a:off x="226525" y="2975750"/>
            <a:ext cx="4458900" cy="19413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sz="600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 idx="4"/>
          </p:nvPr>
        </p:nvSpPr>
        <p:spPr>
          <a:xfrm>
            <a:off x="3038125" y="164380"/>
            <a:ext cx="1647300" cy="2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sz="600" b="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589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372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BB86E8D-AC14-1774-9B6F-9F5DCC3B6199}"/>
              </a:ext>
            </a:extLst>
          </p:cNvPr>
          <p:cNvSpPr txBox="1">
            <a:spLocks/>
          </p:cNvSpPr>
          <p:nvPr userDrawn="1"/>
        </p:nvSpPr>
        <p:spPr>
          <a:xfrm>
            <a:off x="1" y="376692"/>
            <a:ext cx="321638" cy="273844"/>
          </a:xfrm>
          <a:prstGeom prst="rect">
            <a:avLst/>
          </a:prstGeom>
        </p:spPr>
        <p:txBody>
          <a:bodyPr vert="horz" lIns="77421" tIns="38711" rIns="77421" bIns="38711" rtlCol="0" anchor="ctr"/>
          <a:lstStyle>
            <a:defPPr>
              <a:defRPr lang="en-US"/>
            </a:defPPr>
            <a:lvl1pPr marL="0" algn="r" defTabSz="457200" rtl="0" eaLnBrk="1" latinLnBrk="0" hangingPunct="1">
              <a:defRPr sz="94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8E4520-CB83-433B-9585-98AD034955F7}" type="slidenum">
              <a:rPr lang="en-AI" sz="800" smtClean="0"/>
              <a:t>‹№›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65064787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0" name="Google Shape;170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4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0" name="Google Shape;19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1013C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27800" y="169010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 ExtraBold"/>
              <a:buNone/>
              <a:defRPr sz="27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3" name="Google Shape;19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7" name="Google Shape;197;p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8" name="Google Shape;198;p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5" name="Google Shape;205;p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CC9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84350" y="634738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08150" y="131690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ідпис поверх фото">
  <p:cSld name="CUSTOM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78900" y="4053900"/>
            <a:ext cx="8520600" cy="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651600" y="15344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013C"/>
              </a:buClr>
              <a:buSzPts val="2600"/>
              <a:buNone/>
              <a:defRPr sz="2600">
                <a:solidFill>
                  <a:srgbClr val="01013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pic>
        <p:nvPicPr>
          <p:cNvPr id="29" name="Google Shape;2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425" y="64800"/>
            <a:ext cx="751024" cy="3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653800" y="167530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121150" y="797850"/>
            <a:ext cx="46734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000" y="797850"/>
            <a:ext cx="1649325" cy="7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1">
  <p:cSld name="CUSTOM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79725" y="22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CC9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30000" y="15472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013C"/>
              </a:buClr>
              <a:buSzPts val="2600"/>
              <a:buNone/>
              <a:defRPr sz="2600">
                <a:solidFill>
                  <a:srgbClr val="01013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3C"/>
              </a:buClr>
              <a:buSzPts val="1600"/>
              <a:buNone/>
              <a:defRPr sz="1600">
                <a:solidFill>
                  <a:srgbClr val="01013C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4869425" y="1505025"/>
            <a:ext cx="37845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7425" y="-17525"/>
            <a:ext cx="2316148" cy="16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01013C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729450" y="505350"/>
            <a:ext cx="7688400" cy="23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Montserrat ExtraBold"/>
              <a:buNone/>
              <a:defRPr sz="90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53250" y="1959475"/>
            <a:ext cx="5019300" cy="3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  <p:pic>
        <p:nvPicPr>
          <p:cNvPr id="52" name="Google Shape;5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9748" y="4006025"/>
            <a:ext cx="1565249" cy="11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9150" y="228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1013C"/>
              </a:buClr>
              <a:buSzPts val="2100"/>
              <a:buFont typeface="Montserrat"/>
              <a:buNone/>
              <a:defRPr sz="2100" b="1">
                <a:solidFill>
                  <a:srgbClr val="01013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906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CC906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○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●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○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 Medium"/>
              <a:buChar char="■"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99" r:id="rId12"/>
    <p:sldLayoutId id="2147483700" r:id="rId13"/>
    <p:sldLayoutId id="214748370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3"/>
          <p:cNvSpPr txBox="1">
            <a:spLocks noGrp="1"/>
          </p:cNvSpPr>
          <p:nvPr>
            <p:ph type="title" idx="4294967295"/>
          </p:nvPr>
        </p:nvSpPr>
        <p:spPr>
          <a:xfrm>
            <a:off x="226525" y="-744961"/>
            <a:ext cx="4673100" cy="4163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0" dirty="0"/>
              <a:t>LVIV</a:t>
            </a:r>
            <a:br>
              <a:rPr lang="en" sz="8500" dirty="0"/>
            </a:br>
            <a:endParaRPr sz="1600" b="0" dirty="0"/>
          </a:p>
        </p:txBody>
      </p:sp>
      <p:pic>
        <p:nvPicPr>
          <p:cNvPr id="331" name="Google Shape;331;p63"/>
          <p:cNvPicPr preferRelativeResize="0"/>
          <p:nvPr/>
        </p:nvPicPr>
        <p:blipFill rotWithShape="1">
          <a:blip r:embed="rId3">
            <a:alphaModFix/>
          </a:blip>
          <a:srcRect r="37957"/>
          <a:stretch/>
        </p:blipFill>
        <p:spPr>
          <a:xfrm>
            <a:off x="5068838" y="266438"/>
            <a:ext cx="3814074" cy="461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4396353"/>
            <a:ext cx="921015" cy="445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160158" y="3343200"/>
            <a:ext cx="52598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Innovating Resilience in Wartime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3" y="4368218"/>
            <a:ext cx="1244858" cy="4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5"/>
          <a:stretch/>
        </p:blipFill>
        <p:spPr>
          <a:xfrm>
            <a:off x="592751" y="365760"/>
            <a:ext cx="5317402" cy="2932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4396353"/>
            <a:ext cx="921015" cy="445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3" y="4368218"/>
            <a:ext cx="1244858" cy="473684"/>
          </a:xfrm>
          <a:prstGeom prst="rect">
            <a:avLst/>
          </a:prstGeom>
        </p:spPr>
      </p:pic>
      <p:pic>
        <p:nvPicPr>
          <p:cNvPr id="6" name="Google Shape;480;p81"/>
          <p:cNvPicPr preferRelativeResize="0"/>
          <p:nvPr/>
        </p:nvPicPr>
        <p:blipFill rotWithShape="1">
          <a:blip r:embed="rId6">
            <a:alphaModFix/>
          </a:blip>
          <a:srcRect l="18126" t="15754"/>
          <a:stretch/>
        </p:blipFill>
        <p:spPr>
          <a:xfrm flipH="1">
            <a:off x="6448244" y="592137"/>
            <a:ext cx="2389131" cy="245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1316753" y="3477994"/>
            <a:ext cx="7176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World-famous architect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SHIGERU BAN</a:t>
            </a:r>
            <a:endParaRPr lang="uk-UA" sz="2100" b="1" dirty="0" smtClean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lvl="0" algn="ctr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will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design and build a new surgery center</a:t>
            </a:r>
          </a:p>
        </p:txBody>
      </p:sp>
    </p:spTree>
    <p:extLst>
      <p:ext uri="{BB962C8B-B14F-4D97-AF65-F5344CB8AC3E}">
        <p14:creationId xmlns:p14="http://schemas.microsoft.com/office/powerpoint/2010/main" val="3021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2" name="Picture 8">
            <a:extLst>
              <a:ext uri="{FF2B5EF4-FFF2-40B4-BE49-F238E27FC236}">
                <a16:creationId xmlns:a16="http://schemas.microsoft.com/office/drawing/2014/main" id="{1909BAC8-632E-9CC2-EDB0-D373AD173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r="17784" b="2546"/>
          <a:stretch/>
        </p:blipFill>
        <p:spPr bwMode="auto">
          <a:xfrm>
            <a:off x="-44245" y="-11077"/>
            <a:ext cx="4482896" cy="516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338;p30"/>
          <p:cNvSpPr txBox="1"/>
          <p:nvPr/>
        </p:nvSpPr>
        <p:spPr>
          <a:xfrm>
            <a:off x="4587957" y="750885"/>
            <a:ext cx="4191778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r>
              <a:rPr lang="en-US" sz="12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</a:t>
            </a:r>
            <a:r>
              <a:rPr lang="en-US" sz="12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 </a:t>
            </a:r>
            <a:r>
              <a:rPr lang="en-US" sz="12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strengthen the UNBROKEN rehabilitation ecosystem because of growing demand for emergency surgery related to war injuries.</a:t>
            </a:r>
            <a:endParaRPr lang="en-US" sz="1200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" name="Google Shape;1338;p30"/>
          <p:cNvSpPr txBox="1"/>
          <p:nvPr/>
        </p:nvSpPr>
        <p:spPr>
          <a:xfrm>
            <a:off x="4674997" y="3230378"/>
            <a:ext cx="4191778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oncology</a:t>
            </a:r>
          </a:p>
          <a:p>
            <a:pPr marL="171450" indent="-1714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organ transplantation </a:t>
            </a:r>
          </a:p>
          <a:p>
            <a:pPr marL="171450" indent="-1714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intensive care</a:t>
            </a:r>
          </a:p>
          <a:p>
            <a:pPr marL="171450" indent="-1714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cardiac surgery</a:t>
            </a:r>
          </a:p>
          <a:p>
            <a:pPr marL="171450" indent="-1714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rehabilitation</a:t>
            </a:r>
            <a:endParaRPr lang="en-US" sz="12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7BF2B-9570-BC0C-681A-62B3365EB358}"/>
              </a:ext>
            </a:extLst>
          </p:cNvPr>
          <p:cNvSpPr txBox="1"/>
          <p:nvPr/>
        </p:nvSpPr>
        <p:spPr>
          <a:xfrm>
            <a:off x="6660350" y="2174227"/>
            <a:ext cx="1056665" cy="35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016" b="1" dirty="0"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en-AI" sz="1016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77" dirty="0">
                <a:latin typeface="Arial" panose="020B0604020202020204" pitchFamily="34" charset="0"/>
                <a:cs typeface="Arial" panose="020B0604020202020204" pitchFamily="34" charset="0"/>
              </a:rPr>
              <a:t>In the Center</a:t>
            </a:r>
            <a:endParaRPr lang="uk-UA" sz="6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058">
            <a:extLst>
              <a:ext uri="{FF2B5EF4-FFF2-40B4-BE49-F238E27FC236}">
                <a16:creationId xmlns:a16="http://schemas.microsoft.com/office/drawing/2014/main" id="{CCB02B9E-08C3-0AAA-6EAA-676744785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4301"/>
          <a:stretch/>
        </p:blipFill>
        <p:spPr>
          <a:xfrm>
            <a:off x="6217283" y="2104181"/>
            <a:ext cx="489183" cy="41922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3B093FF-F925-843D-CC66-DE478205CA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710"/>
          <a:stretch/>
        </p:blipFill>
        <p:spPr>
          <a:xfrm>
            <a:off x="4713292" y="2149649"/>
            <a:ext cx="470720" cy="368528"/>
          </a:xfrm>
          <a:prstGeom prst="rect">
            <a:avLst/>
          </a:prstGeom>
        </p:spPr>
      </p:pic>
      <p:sp>
        <p:nvSpPr>
          <p:cNvPr id="15" name="Прямокутник 4"/>
          <p:cNvSpPr/>
          <p:nvPr/>
        </p:nvSpPr>
        <p:spPr>
          <a:xfrm>
            <a:off x="8027162" y="2102279"/>
            <a:ext cx="1074071" cy="48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47" dirty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uk-UA" sz="847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8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47" b="1" dirty="0">
                <a:latin typeface="Arial" panose="020B0604020202020204" pitchFamily="34" charset="0"/>
                <a:cs typeface="Arial" panose="020B0604020202020204" pitchFamily="34" charset="0"/>
              </a:rPr>
              <a:t>wood and concrete</a:t>
            </a:r>
            <a:endParaRPr lang="uk-UA" sz="84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6CD69135-0C16-09DF-0589-D17C98CDB1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6243"/>
          <a:stretch/>
        </p:blipFill>
        <p:spPr>
          <a:xfrm>
            <a:off x="7630210" y="2135752"/>
            <a:ext cx="426427" cy="3571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FCA45C-2CBD-2EF5-5F43-4330F5A3C8A4}"/>
              </a:ext>
            </a:extLst>
          </p:cNvPr>
          <p:cNvSpPr txBox="1"/>
          <p:nvPr/>
        </p:nvSpPr>
        <p:spPr>
          <a:xfrm>
            <a:off x="5148407" y="2102279"/>
            <a:ext cx="796832" cy="509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016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flors</a:t>
            </a:r>
            <a:endParaRPr lang="en-US" sz="1016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uk-UA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16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sz="1016" b="1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uk-UA" sz="1016" b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uk-UA" sz="1016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I" sz="1016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77" dirty="0">
                <a:latin typeface="Arial" panose="020B0604020202020204" pitchFamily="34" charset="0"/>
                <a:cs typeface="Arial" panose="020B0604020202020204" pitchFamily="34" charset="0"/>
              </a:rPr>
              <a:t>Total area</a:t>
            </a:r>
            <a:endParaRPr lang="uk-UA" sz="6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7957" y="309817"/>
            <a:ext cx="280344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goal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2603" y="1680020"/>
            <a:ext cx="409146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Building characteristics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2603" y="2851541"/>
            <a:ext cx="344991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Medical services: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2603" y="4514835"/>
            <a:ext cx="4284172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Estimated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cost: 94 </a:t>
            </a:r>
            <a:r>
              <a:rPr lang="en-US" sz="2100" b="1" dirty="0" err="1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Mln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Euro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" y="4393304"/>
            <a:ext cx="966601" cy="4743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0" y="4370662"/>
            <a:ext cx="1237817" cy="49696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60007" y="143493"/>
            <a:ext cx="434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1: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NEW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UNBROKEN SURGICAL HOSPITAL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CONSTRUCTION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</a:p>
        </p:txBody>
      </p:sp>
    </p:spTree>
    <p:extLst>
      <p:ext uri="{BB962C8B-B14F-4D97-AF65-F5344CB8AC3E}">
        <p14:creationId xmlns:p14="http://schemas.microsoft.com/office/powerpoint/2010/main" val="20368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r="15561"/>
          <a:stretch/>
        </p:blipFill>
        <p:spPr>
          <a:xfrm>
            <a:off x="-1974805" y="0"/>
            <a:ext cx="6421120" cy="5154482"/>
          </a:xfrm>
          <a:prstGeom prst="rect">
            <a:avLst/>
          </a:prstGeom>
        </p:spPr>
      </p:pic>
      <p:sp>
        <p:nvSpPr>
          <p:cNvPr id="14" name="Google Shape;1338;p30"/>
          <p:cNvSpPr txBox="1"/>
          <p:nvPr/>
        </p:nvSpPr>
        <p:spPr>
          <a:xfrm>
            <a:off x="4668083" y="3195598"/>
            <a:ext cx="4191778" cy="170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50% – donor grant funds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attracted by the Public Partner (</a:t>
            </a:r>
            <a:r>
              <a:rPr lang="en-US" sz="1300" dirty="0" err="1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Lviv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 City Council</a:t>
            </a:r>
            <a:r>
              <a:rPr lang="en-US" sz="1300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).</a:t>
            </a:r>
          </a:p>
          <a:p>
            <a:pPr marL="171450" indent="-171450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50</a:t>
            </a: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% –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private partner funding.</a:t>
            </a:r>
          </a:p>
          <a:p>
            <a:pPr marL="171450" indent="-171450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Private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partner returns funds from the public partner for operational readiness </a:t>
            </a: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(availability payments) within 15–20 years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after the facility is put into operation.</a:t>
            </a:r>
            <a:endParaRPr lang="uk-UA" sz="1300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7957" y="350190"/>
            <a:ext cx="283150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Investment model 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1338;p30"/>
          <p:cNvSpPr txBox="1"/>
          <p:nvPr/>
        </p:nvSpPr>
        <p:spPr>
          <a:xfrm>
            <a:off x="4668083" y="761776"/>
            <a:ext cx="4191778" cy="170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Public-private partnership mechanism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with the involvement of a private </a:t>
            </a:r>
            <a:r>
              <a:rPr lang="en-US" sz="1300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partner.</a:t>
            </a:r>
          </a:p>
          <a:p>
            <a:pPr marL="171450" indent="-171450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private partner must provide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Financing </a:t>
            </a: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-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Construction</a:t>
            </a: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Equipment </a:t>
            </a: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Maintenance.</a:t>
            </a:r>
          </a:p>
          <a:p>
            <a:pPr marL="171450" indent="-171450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Public Partner - </a:t>
            </a:r>
            <a:r>
              <a:rPr lang="en-US" sz="1300" b="1" dirty="0" err="1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Lviv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3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City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Council,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will </a:t>
            </a:r>
            <a:r>
              <a:rPr lang="en-US" sz="1300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attract </a:t>
            </a:r>
            <a:r>
              <a:rPr lang="en-US" sz="1300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grant funding to cover part of the capital </a:t>
            </a:r>
            <a:r>
              <a:rPr lang="en-US" sz="1300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costs and </a:t>
            </a:r>
            <a:r>
              <a:rPr lang="en-US" sz="13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operate the Surgery Hospital.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668083" y="2734586"/>
            <a:ext cx="248709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Financial model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" y="4393304"/>
            <a:ext cx="966601" cy="4743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0" y="4370662"/>
            <a:ext cx="1237817" cy="4969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60007" y="143493"/>
            <a:ext cx="434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1: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NEW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UNBROKEN SURGICAL HOSPITAL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CONSTRUCTION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</a:p>
        </p:txBody>
      </p:sp>
    </p:spTree>
    <p:extLst>
      <p:ext uri="{BB962C8B-B14F-4D97-AF65-F5344CB8AC3E}">
        <p14:creationId xmlns:p14="http://schemas.microsoft.com/office/powerpoint/2010/main" val="17480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482;p81"/>
          <p:cNvPicPr preferRelativeResize="0"/>
          <p:nvPr/>
        </p:nvPicPr>
        <p:blipFill rotWithShape="1">
          <a:blip r:embed="rId3">
            <a:alphaModFix/>
          </a:blip>
          <a:srcRect l="22185" t="6124" r="18494" b="5886"/>
          <a:stretch/>
        </p:blipFill>
        <p:spPr>
          <a:xfrm>
            <a:off x="-995680" y="-9766"/>
            <a:ext cx="5441995" cy="516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7" y="3575170"/>
            <a:ext cx="41221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What are we looking for?</a:t>
            </a:r>
          </a:p>
        </p:txBody>
      </p:sp>
      <p:sp>
        <p:nvSpPr>
          <p:cNvPr id="19" name="Google Shape;1338;p30"/>
          <p:cNvSpPr txBox="1"/>
          <p:nvPr/>
        </p:nvSpPr>
        <p:spPr>
          <a:xfrm>
            <a:off x="4741618" y="3786971"/>
            <a:ext cx="4191778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endParaRPr lang="en-US" sz="12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Partners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donors</a:t>
            </a:r>
          </a:p>
          <a:p>
            <a:pPr marL="214313" indent="-214313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Medical equipment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or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funding</a:t>
            </a:r>
          </a:p>
          <a:p>
            <a:pPr marL="214313" indent="-214313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Private partner for PPP project</a:t>
            </a:r>
            <a:endParaRPr lang="uk-UA" sz="15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8" y="2016028"/>
            <a:ext cx="3493253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Where are we now?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8" y="350190"/>
            <a:ext cx="283150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Our  partners: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85" y="473184"/>
            <a:ext cx="1113492" cy="1113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77" y="652233"/>
            <a:ext cx="1373444" cy="7553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73" y="327162"/>
            <a:ext cx="1756920" cy="1405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4" y="1385891"/>
            <a:ext cx="1352943" cy="182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53" y="1309456"/>
            <a:ext cx="668671" cy="277220"/>
          </a:xfrm>
          <a:prstGeom prst="rect">
            <a:avLst/>
          </a:prstGeom>
        </p:spPr>
      </p:pic>
      <p:sp>
        <p:nvSpPr>
          <p:cNvPr id="14" name="Google Shape;1338;p30"/>
          <p:cNvSpPr txBox="1"/>
          <p:nvPr/>
        </p:nvSpPr>
        <p:spPr>
          <a:xfrm>
            <a:off x="4741618" y="2162050"/>
            <a:ext cx="4191778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endParaRPr lang="en-US" sz="12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Project design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-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almost completed</a:t>
            </a:r>
            <a:endParaRPr lang="uk-UA" sz="1500" b="1" dirty="0" smtClean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Feasibility study – in progress</a:t>
            </a:r>
          </a:p>
          <a:p>
            <a:pPr marL="214313" indent="-214313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PPP tender – IQ of 2026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" y="4393304"/>
            <a:ext cx="966601" cy="4743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0" y="4370662"/>
            <a:ext cx="1237817" cy="4969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60007" y="143493"/>
            <a:ext cx="434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1: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NEW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UNBROKEN SURGICAL HOSPITAL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CONSTRUCTION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</a:p>
        </p:txBody>
      </p:sp>
    </p:spTree>
    <p:extLst>
      <p:ext uri="{BB962C8B-B14F-4D97-AF65-F5344CB8AC3E}">
        <p14:creationId xmlns:p14="http://schemas.microsoft.com/office/powerpoint/2010/main" val="8145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r="465"/>
          <a:stretch/>
        </p:blipFill>
        <p:spPr>
          <a:xfrm>
            <a:off x="-248789" y="0"/>
            <a:ext cx="9392789" cy="522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332574" y="3745718"/>
            <a:ext cx="7749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 Construction of a tram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line</a:t>
            </a:r>
            <a:endParaRPr lang="uk-UA" sz="2100" b="1" dirty="0" smtClean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lvl="0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to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the Unbroken rehabilitation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ecosystem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 </a:t>
            </a:r>
            <a:r>
              <a:rPr lang="en-US" sz="2100" b="1" dirty="0" err="1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1310" r="11406"/>
          <a:stretch/>
        </p:blipFill>
        <p:spPr>
          <a:xfrm>
            <a:off x="-345436" y="-126122"/>
            <a:ext cx="4836161" cy="5330582"/>
          </a:xfrm>
          <a:prstGeom prst="rect">
            <a:avLst/>
          </a:prstGeom>
        </p:spPr>
      </p:pic>
      <p:sp>
        <p:nvSpPr>
          <p:cNvPr id="28" name="Google Shape;1338;p30"/>
          <p:cNvSpPr txBox="1"/>
          <p:nvPr/>
        </p:nvSpPr>
        <p:spPr>
          <a:xfrm>
            <a:off x="4608185" y="2316545"/>
            <a:ext cx="4191778" cy="144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85750" indent="-2857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improving 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transport accessibility to the Unbroken </a:t>
            </a: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Rehabilitation ecosystem </a:t>
            </a:r>
          </a:p>
          <a:p>
            <a:pPr marL="285750" indent="-2857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reconstruction 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of the </a:t>
            </a:r>
            <a:r>
              <a:rPr lang="en-US" sz="1275" b="1" dirty="0" err="1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Mykolaychuka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 street</a:t>
            </a: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285750" indent="-2857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construction 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of a tram line, </a:t>
            </a:r>
            <a:endParaRPr lang="en-US" sz="1275" b="1" dirty="0" smtClean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separate lanes 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for public transport and emergency services</a:t>
            </a: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,</a:t>
            </a:r>
          </a:p>
          <a:p>
            <a:pPr marL="285750" indent="-285750" algn="just"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bicycle 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infrastructure</a:t>
            </a: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lang="en-US" sz="1275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7957" y="431737"/>
            <a:ext cx="280344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goal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1338;p30"/>
          <p:cNvSpPr txBox="1"/>
          <p:nvPr/>
        </p:nvSpPr>
        <p:spPr>
          <a:xfrm>
            <a:off x="4587957" y="817375"/>
            <a:ext cx="4191778" cy="65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improving </a:t>
            </a:r>
            <a:r>
              <a:rPr lang="en-US" sz="1275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transport accessibility to the Unbroken </a:t>
            </a:r>
            <a:r>
              <a:rPr lang="en-US" sz="1275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Rehabilitation ecosystem and north city district.</a:t>
            </a:r>
            <a:endParaRPr lang="uk-UA" sz="1275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7957" y="1965680"/>
            <a:ext cx="280344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include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608185" y="4194267"/>
            <a:ext cx="4284172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Estimated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cost: 64 </a:t>
            </a:r>
            <a:r>
              <a:rPr lang="en-US" sz="2100" b="1" dirty="0" err="1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Mln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Euro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4396353"/>
            <a:ext cx="921015" cy="445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3" y="4368218"/>
            <a:ext cx="1244858" cy="4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r="25194"/>
          <a:stretch/>
        </p:blipFill>
        <p:spPr>
          <a:xfrm>
            <a:off x="-233681" y="-21166"/>
            <a:ext cx="4704081" cy="5225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8" y="350190"/>
            <a:ext cx="283150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Our  partners: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44" y="701055"/>
            <a:ext cx="1715956" cy="759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679151" y="3628096"/>
            <a:ext cx="390831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What are we looking for?</a:t>
            </a:r>
          </a:p>
        </p:txBody>
      </p:sp>
      <p:sp>
        <p:nvSpPr>
          <p:cNvPr id="15" name="Google Shape;1338;p30"/>
          <p:cNvSpPr txBox="1"/>
          <p:nvPr/>
        </p:nvSpPr>
        <p:spPr>
          <a:xfrm>
            <a:off x="4582634" y="3850869"/>
            <a:ext cx="4413228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endParaRPr lang="en-US" sz="12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>
              <a:spcAft>
                <a:spcPts val="3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Partners and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donors</a:t>
            </a:r>
            <a:r>
              <a:rPr lang="uk-UA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for next stages </a:t>
            </a:r>
            <a:endParaRPr lang="en-US" sz="15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>
              <a:spcAft>
                <a:spcPts val="3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Funding</a:t>
            </a:r>
            <a:endParaRPr lang="uk-UA" sz="1500" b="1" dirty="0" smtClean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>
              <a:spcAft>
                <a:spcPts val="3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echnical consultant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and construction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contractor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8" y="1891224"/>
            <a:ext cx="3493253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Where are we now?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1338;p30"/>
          <p:cNvSpPr txBox="1"/>
          <p:nvPr/>
        </p:nvSpPr>
        <p:spPr>
          <a:xfrm>
            <a:off x="4582634" y="2319069"/>
            <a:ext cx="4402382" cy="114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Preparation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for the construction tender for the first stage</a:t>
            </a:r>
            <a:endParaRPr lang="uk-UA" sz="1500" b="1" dirty="0" smtClean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171450" indent="-1714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Negotiation of cooperation terms with AFD for the 2nd and 3rd stages</a:t>
            </a:r>
            <a:endParaRPr lang="uk-UA" sz="1500" b="1" dirty="0" smtClean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" y="4393304"/>
            <a:ext cx="966601" cy="474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0" y="4370662"/>
            <a:ext cx="1237817" cy="4969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60007" y="143493"/>
            <a:ext cx="434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r>
              <a:rPr lang="uk-UA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Construction of a tram line</a:t>
            </a:r>
          </a:p>
          <a:p>
            <a:pPr lvl="0" algn="ctr">
              <a:buSzPts val="275"/>
            </a:pPr>
            <a:r>
              <a:rPr lang="en-US" sz="15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to the Unbroken </a:t>
            </a:r>
            <a:r>
              <a:rPr lang="en-US" sz="1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ecosystem</a:t>
            </a:r>
            <a:endParaRPr lang="en-US" sz="15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13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55" y="-1370979"/>
            <a:ext cx="10166083" cy="6780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04350" y="3764891"/>
            <a:ext cx="77497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 NEW INDUSTRIAL ZONE IN LVIV 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76" t="24815" r="23124" b="10185"/>
          <a:stretch/>
        </p:blipFill>
        <p:spPr>
          <a:xfrm>
            <a:off x="-125361" y="-7144"/>
            <a:ext cx="9269361" cy="5214016"/>
          </a:xfrm>
          <a:prstGeom prst="rect">
            <a:avLst/>
          </a:prstGeom>
        </p:spPr>
      </p:pic>
      <p:sp>
        <p:nvSpPr>
          <p:cNvPr id="7" name="Полілінія 6"/>
          <p:cNvSpPr/>
          <p:nvPr/>
        </p:nvSpPr>
        <p:spPr>
          <a:xfrm>
            <a:off x="1699813" y="1114425"/>
            <a:ext cx="5839145" cy="3719800"/>
          </a:xfrm>
          <a:custGeom>
            <a:avLst/>
            <a:gdLst>
              <a:gd name="connsiteX0" fmla="*/ 80096 w 7785527"/>
              <a:gd name="connsiteY0" fmla="*/ 282388 h 4959733"/>
              <a:gd name="connsiteX1" fmla="*/ 6137 w 7785527"/>
              <a:gd name="connsiteY1" fmla="*/ 1398494 h 4959733"/>
              <a:gd name="connsiteX2" fmla="*/ 26308 w 7785527"/>
              <a:gd name="connsiteY2" fmla="*/ 1627094 h 4959733"/>
              <a:gd name="connsiteX3" fmla="*/ 201119 w 7785527"/>
              <a:gd name="connsiteY3" fmla="*/ 2043953 h 4959733"/>
              <a:gd name="connsiteX4" fmla="*/ 927260 w 7785527"/>
              <a:gd name="connsiteY4" fmla="*/ 3691218 h 4959733"/>
              <a:gd name="connsiteX5" fmla="*/ 3011555 w 7785527"/>
              <a:gd name="connsiteY5" fmla="*/ 4834218 h 4959733"/>
              <a:gd name="connsiteX6" fmla="*/ 3367902 w 7785527"/>
              <a:gd name="connsiteY6" fmla="*/ 4894729 h 4959733"/>
              <a:gd name="connsiteX7" fmla="*/ 3831825 w 7785527"/>
              <a:gd name="connsiteY7" fmla="*/ 4935071 h 4959733"/>
              <a:gd name="connsiteX8" fmla="*/ 5788372 w 7785527"/>
              <a:gd name="connsiteY8" fmla="*/ 4955241 h 4959733"/>
              <a:gd name="connsiteX9" fmla="*/ 6090931 w 7785527"/>
              <a:gd name="connsiteY9" fmla="*/ 4847665 h 4959733"/>
              <a:gd name="connsiteX10" fmla="*/ 6265743 w 7785527"/>
              <a:gd name="connsiteY10" fmla="*/ 4652682 h 4959733"/>
              <a:gd name="connsiteX11" fmla="*/ 6460725 w 7785527"/>
              <a:gd name="connsiteY11" fmla="*/ 4605618 h 4959733"/>
              <a:gd name="connsiteX12" fmla="*/ 6487619 w 7785527"/>
              <a:gd name="connsiteY12" fmla="*/ 4450976 h 4959733"/>
              <a:gd name="connsiteX13" fmla="*/ 6689325 w 7785527"/>
              <a:gd name="connsiteY13" fmla="*/ 4329953 h 4959733"/>
              <a:gd name="connsiteX14" fmla="*/ 6891031 w 7785527"/>
              <a:gd name="connsiteY14" fmla="*/ 4148418 h 4959733"/>
              <a:gd name="connsiteX15" fmla="*/ 7509596 w 7785527"/>
              <a:gd name="connsiteY15" fmla="*/ 2756647 h 4959733"/>
              <a:gd name="connsiteX16" fmla="*/ 7785260 w 7785527"/>
              <a:gd name="connsiteY16" fmla="*/ 1216959 h 4959733"/>
              <a:gd name="connsiteX17" fmla="*/ 7549937 w 7785527"/>
              <a:gd name="connsiteY17" fmla="*/ 0 h 49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85527" h="4959733">
                <a:moveTo>
                  <a:pt x="80096" y="282388"/>
                </a:moveTo>
                <a:cubicBezTo>
                  <a:pt x="47599" y="728382"/>
                  <a:pt x="15102" y="1174376"/>
                  <a:pt x="6137" y="1398494"/>
                </a:cubicBezTo>
                <a:cubicBezTo>
                  <a:pt x="-2828" y="1622612"/>
                  <a:pt x="-6189" y="1519518"/>
                  <a:pt x="26308" y="1627094"/>
                </a:cubicBezTo>
                <a:cubicBezTo>
                  <a:pt x="58805" y="1734670"/>
                  <a:pt x="50960" y="1699932"/>
                  <a:pt x="201119" y="2043953"/>
                </a:cubicBezTo>
                <a:cubicBezTo>
                  <a:pt x="351278" y="2387974"/>
                  <a:pt x="458854" y="3226174"/>
                  <a:pt x="927260" y="3691218"/>
                </a:cubicBezTo>
                <a:cubicBezTo>
                  <a:pt x="1395666" y="4156262"/>
                  <a:pt x="2604781" y="4633633"/>
                  <a:pt x="3011555" y="4834218"/>
                </a:cubicBezTo>
                <a:cubicBezTo>
                  <a:pt x="3418329" y="5034803"/>
                  <a:pt x="3231190" y="4877920"/>
                  <a:pt x="3367902" y="4894729"/>
                </a:cubicBezTo>
                <a:cubicBezTo>
                  <a:pt x="3504614" y="4911538"/>
                  <a:pt x="3428413" y="4924986"/>
                  <a:pt x="3831825" y="4935071"/>
                </a:cubicBezTo>
                <a:cubicBezTo>
                  <a:pt x="4235237" y="4945156"/>
                  <a:pt x="5411854" y="4969809"/>
                  <a:pt x="5788372" y="4955241"/>
                </a:cubicBezTo>
                <a:cubicBezTo>
                  <a:pt x="6164890" y="4940673"/>
                  <a:pt x="6011369" y="4898091"/>
                  <a:pt x="6090931" y="4847665"/>
                </a:cubicBezTo>
                <a:cubicBezTo>
                  <a:pt x="6170493" y="4797239"/>
                  <a:pt x="6204111" y="4693023"/>
                  <a:pt x="6265743" y="4652682"/>
                </a:cubicBezTo>
                <a:cubicBezTo>
                  <a:pt x="6327375" y="4612341"/>
                  <a:pt x="6423746" y="4639236"/>
                  <a:pt x="6460725" y="4605618"/>
                </a:cubicBezTo>
                <a:cubicBezTo>
                  <a:pt x="6497704" y="4572000"/>
                  <a:pt x="6449519" y="4496920"/>
                  <a:pt x="6487619" y="4450976"/>
                </a:cubicBezTo>
                <a:cubicBezTo>
                  <a:pt x="6525719" y="4405032"/>
                  <a:pt x="6622090" y="4380379"/>
                  <a:pt x="6689325" y="4329953"/>
                </a:cubicBezTo>
                <a:cubicBezTo>
                  <a:pt x="6756560" y="4279527"/>
                  <a:pt x="6754319" y="4410636"/>
                  <a:pt x="6891031" y="4148418"/>
                </a:cubicBezTo>
                <a:cubicBezTo>
                  <a:pt x="7027743" y="3886200"/>
                  <a:pt x="7360558" y="3245224"/>
                  <a:pt x="7509596" y="2756647"/>
                </a:cubicBezTo>
                <a:cubicBezTo>
                  <a:pt x="7658634" y="2268070"/>
                  <a:pt x="7778537" y="1676400"/>
                  <a:pt x="7785260" y="1216959"/>
                </a:cubicBezTo>
                <a:cubicBezTo>
                  <a:pt x="7791983" y="757518"/>
                  <a:pt x="7670960" y="378759"/>
                  <a:pt x="7549937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8" name="Полілінія 7"/>
          <p:cNvSpPr/>
          <p:nvPr/>
        </p:nvSpPr>
        <p:spPr>
          <a:xfrm>
            <a:off x="6835343" y="0"/>
            <a:ext cx="529863" cy="1128713"/>
          </a:xfrm>
          <a:custGeom>
            <a:avLst/>
            <a:gdLst>
              <a:gd name="connsiteX0" fmla="*/ 592184 w 706484"/>
              <a:gd name="connsiteY0" fmla="*/ 0 h 1504950"/>
              <a:gd name="connsiteX1" fmla="*/ 401684 w 706484"/>
              <a:gd name="connsiteY1" fmla="*/ 485775 h 1504950"/>
              <a:gd name="connsiteX2" fmla="*/ 1634 w 706484"/>
              <a:gd name="connsiteY2" fmla="*/ 723900 h 1504950"/>
              <a:gd name="connsiteX3" fmla="*/ 277859 w 706484"/>
              <a:gd name="connsiteY3" fmla="*/ 923925 h 1504950"/>
              <a:gd name="connsiteX4" fmla="*/ 706484 w 706484"/>
              <a:gd name="connsiteY4" fmla="*/ 150495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484" h="1504950">
                <a:moveTo>
                  <a:pt x="592184" y="0"/>
                </a:moveTo>
                <a:cubicBezTo>
                  <a:pt x="546146" y="182562"/>
                  <a:pt x="500109" y="365125"/>
                  <a:pt x="401684" y="485775"/>
                </a:cubicBezTo>
                <a:cubicBezTo>
                  <a:pt x="303259" y="606425"/>
                  <a:pt x="22271" y="650875"/>
                  <a:pt x="1634" y="723900"/>
                </a:cubicBezTo>
                <a:cubicBezTo>
                  <a:pt x="-19003" y="796925"/>
                  <a:pt x="160384" y="793750"/>
                  <a:pt x="277859" y="923925"/>
                </a:cubicBezTo>
                <a:cubicBezTo>
                  <a:pt x="395334" y="1054100"/>
                  <a:pt x="550909" y="1279525"/>
                  <a:pt x="706484" y="150495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16" name="Овал 15"/>
          <p:cNvSpPr/>
          <p:nvPr/>
        </p:nvSpPr>
        <p:spPr>
          <a:xfrm>
            <a:off x="5411329" y="1442546"/>
            <a:ext cx="1068053" cy="700088"/>
          </a:xfrm>
          <a:prstGeom prst="ellipse">
            <a:avLst/>
          </a:prstGeom>
          <a:solidFill>
            <a:schemeClr val="bg1">
              <a:alpha val="57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9" name="Полілінія 8"/>
          <p:cNvSpPr/>
          <p:nvPr/>
        </p:nvSpPr>
        <p:spPr>
          <a:xfrm>
            <a:off x="1537543" y="-7144"/>
            <a:ext cx="291257" cy="1382411"/>
          </a:xfrm>
          <a:custGeom>
            <a:avLst/>
            <a:gdLst>
              <a:gd name="connsiteX0" fmla="*/ 388342 w 388342"/>
              <a:gd name="connsiteY0" fmla="*/ 0 h 1843214"/>
              <a:gd name="connsiteX1" fmla="*/ 7342 w 388342"/>
              <a:gd name="connsiteY1" fmla="*/ 1685925 h 1843214"/>
              <a:gd name="connsiteX2" fmla="*/ 150217 w 388342"/>
              <a:gd name="connsiteY2" fmla="*/ 1781175 h 1843214"/>
              <a:gd name="connsiteX3" fmla="*/ 312142 w 388342"/>
              <a:gd name="connsiteY3" fmla="*/ 1781175 h 1843214"/>
              <a:gd name="connsiteX4" fmla="*/ 312142 w 388342"/>
              <a:gd name="connsiteY4" fmla="*/ 1781175 h 1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342" h="1843214">
                <a:moveTo>
                  <a:pt x="388342" y="0"/>
                </a:moveTo>
                <a:cubicBezTo>
                  <a:pt x="217685" y="694531"/>
                  <a:pt x="47029" y="1389063"/>
                  <a:pt x="7342" y="1685925"/>
                </a:cubicBezTo>
                <a:cubicBezTo>
                  <a:pt x="-32345" y="1982787"/>
                  <a:pt x="99417" y="1765300"/>
                  <a:pt x="150217" y="1781175"/>
                </a:cubicBezTo>
                <a:cubicBezTo>
                  <a:pt x="201017" y="1797050"/>
                  <a:pt x="312142" y="1781175"/>
                  <a:pt x="312142" y="1781175"/>
                </a:cubicBezTo>
                <a:lnTo>
                  <a:pt x="312142" y="1781175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15" name="Полілінія 14"/>
          <p:cNvSpPr/>
          <p:nvPr/>
        </p:nvSpPr>
        <p:spPr>
          <a:xfrm>
            <a:off x="5597065" y="1593056"/>
            <a:ext cx="689435" cy="441930"/>
          </a:xfrm>
          <a:custGeom>
            <a:avLst/>
            <a:gdLst>
              <a:gd name="connsiteX0" fmla="*/ 1670073 w 8012089"/>
              <a:gd name="connsiteY0" fmla="*/ 3091704 h 5135775"/>
              <a:gd name="connsiteX1" fmla="*/ 1810451 w 8012089"/>
              <a:gd name="connsiteY1" fmla="*/ 3175931 h 5135775"/>
              <a:gd name="connsiteX2" fmla="*/ 3017700 w 8012089"/>
              <a:gd name="connsiteY2" fmla="*/ 3540913 h 5135775"/>
              <a:gd name="connsiteX3" fmla="*/ 2905398 w 8012089"/>
              <a:gd name="connsiteY3" fmla="*/ 4214726 h 5135775"/>
              <a:gd name="connsiteX4" fmla="*/ 2554453 w 8012089"/>
              <a:gd name="connsiteY4" fmla="*/ 4144537 h 5135775"/>
              <a:gd name="connsiteX5" fmla="*/ 2526378 w 8012089"/>
              <a:gd name="connsiteY5" fmla="*/ 3835706 h 5135775"/>
              <a:gd name="connsiteX6" fmla="*/ 1557771 w 8012089"/>
              <a:gd name="connsiteY6" fmla="*/ 3568989 h 5135775"/>
              <a:gd name="connsiteX7" fmla="*/ 1567477 w 8012089"/>
              <a:gd name="connsiteY7" fmla="*/ 729690 h 5135775"/>
              <a:gd name="connsiteX8" fmla="*/ 3007082 w 8012089"/>
              <a:gd name="connsiteY8" fmla="*/ 911388 h 5135775"/>
              <a:gd name="connsiteX9" fmla="*/ 2965152 w 8012089"/>
              <a:gd name="connsiteY9" fmla="*/ 2896085 h 5135775"/>
              <a:gd name="connsiteX10" fmla="*/ 2713570 w 8012089"/>
              <a:gd name="connsiteY10" fmla="*/ 2812225 h 5135775"/>
              <a:gd name="connsiteX11" fmla="*/ 2769477 w 8012089"/>
              <a:gd name="connsiteY11" fmla="*/ 2700411 h 5135775"/>
              <a:gd name="connsiteX12" fmla="*/ 1819059 w 8012089"/>
              <a:gd name="connsiteY12" fmla="*/ 2448829 h 5135775"/>
              <a:gd name="connsiteX13" fmla="*/ 1525547 w 8012089"/>
              <a:gd name="connsiteY13" fmla="*/ 2784271 h 5135775"/>
              <a:gd name="connsiteX14" fmla="*/ 1148176 w 8012089"/>
              <a:gd name="connsiteY14" fmla="*/ 2448829 h 5135775"/>
              <a:gd name="connsiteX15" fmla="*/ 6110950 w 8012089"/>
              <a:gd name="connsiteY15" fmla="*/ 635423 h 5135775"/>
              <a:gd name="connsiteX16" fmla="*/ 6452561 w 8012089"/>
              <a:gd name="connsiteY16" fmla="*/ 947329 h 5135775"/>
              <a:gd name="connsiteX17" fmla="*/ 7180341 w 8012089"/>
              <a:gd name="connsiteY17" fmla="*/ 1214676 h 5135775"/>
              <a:gd name="connsiteX18" fmla="*/ 7269457 w 8012089"/>
              <a:gd name="connsiteY18" fmla="*/ 1318645 h 5135775"/>
              <a:gd name="connsiteX19" fmla="*/ 7417983 w 8012089"/>
              <a:gd name="connsiteY19" fmla="*/ 1378055 h 5135775"/>
              <a:gd name="connsiteX20" fmla="*/ 7685331 w 8012089"/>
              <a:gd name="connsiteY20" fmla="*/ 1437466 h 5135775"/>
              <a:gd name="connsiteX21" fmla="*/ 8012089 w 8012089"/>
              <a:gd name="connsiteY21" fmla="*/ 3516837 h 5135775"/>
              <a:gd name="connsiteX22" fmla="*/ 7685331 w 8012089"/>
              <a:gd name="connsiteY22" fmla="*/ 3709921 h 5135775"/>
              <a:gd name="connsiteX23" fmla="*/ 7759594 w 8012089"/>
              <a:gd name="connsiteY23" fmla="*/ 3888153 h 5135775"/>
              <a:gd name="connsiteX24" fmla="*/ 7982384 w 8012089"/>
              <a:gd name="connsiteY24" fmla="*/ 4155500 h 5135775"/>
              <a:gd name="connsiteX25" fmla="*/ 8012089 w 8012089"/>
              <a:gd name="connsiteY25" fmla="*/ 4393143 h 5135775"/>
              <a:gd name="connsiteX26" fmla="*/ 7744742 w 8012089"/>
              <a:gd name="connsiteY26" fmla="*/ 4467406 h 5135775"/>
              <a:gd name="connsiteX27" fmla="*/ 7774447 w 8012089"/>
              <a:gd name="connsiteY27" fmla="*/ 4645638 h 5135775"/>
              <a:gd name="connsiteX28" fmla="*/ 7655626 w 8012089"/>
              <a:gd name="connsiteY28" fmla="*/ 4749606 h 5135775"/>
              <a:gd name="connsiteX29" fmla="*/ 7640773 w 8012089"/>
              <a:gd name="connsiteY29" fmla="*/ 5135775 h 5135775"/>
              <a:gd name="connsiteX30" fmla="*/ 6541677 w 8012089"/>
              <a:gd name="connsiteY30" fmla="*/ 5002101 h 5135775"/>
              <a:gd name="connsiteX31" fmla="*/ 6482266 w 8012089"/>
              <a:gd name="connsiteY31" fmla="*/ 4883280 h 5135775"/>
              <a:gd name="connsiteX32" fmla="*/ 4536570 w 8012089"/>
              <a:gd name="connsiteY32" fmla="*/ 4615932 h 5135775"/>
              <a:gd name="connsiteX33" fmla="*/ 4551423 w 8012089"/>
              <a:gd name="connsiteY33" fmla="*/ 4318880 h 5135775"/>
              <a:gd name="connsiteX34" fmla="*/ 5576255 w 8012089"/>
              <a:gd name="connsiteY34" fmla="*/ 3561395 h 5135775"/>
              <a:gd name="connsiteX35" fmla="*/ 5056413 w 8012089"/>
              <a:gd name="connsiteY35" fmla="*/ 2922731 h 5135775"/>
              <a:gd name="connsiteX36" fmla="*/ 5175234 w 8012089"/>
              <a:gd name="connsiteY36" fmla="*/ 2789057 h 5135775"/>
              <a:gd name="connsiteX37" fmla="*/ 5204939 w 8012089"/>
              <a:gd name="connsiteY37" fmla="*/ 1957309 h 5135775"/>
              <a:gd name="connsiteX38" fmla="*/ 4521718 w 8012089"/>
              <a:gd name="connsiteY38" fmla="*/ 1987014 h 5135775"/>
              <a:gd name="connsiteX39" fmla="*/ 4492012 w 8012089"/>
              <a:gd name="connsiteY39" fmla="*/ 1793930 h 5135775"/>
              <a:gd name="connsiteX40" fmla="*/ 2689217 w 8012089"/>
              <a:gd name="connsiteY40" fmla="*/ 171680 h 5135775"/>
              <a:gd name="connsiteX41" fmla="*/ 3246209 w 8012089"/>
              <a:gd name="connsiteY41" fmla="*/ 214526 h 5135775"/>
              <a:gd name="connsiteX42" fmla="*/ 3646101 w 8012089"/>
              <a:gd name="connsiteY42" fmla="*/ 1885501 h 5135775"/>
              <a:gd name="connsiteX43" fmla="*/ 4631548 w 8012089"/>
              <a:gd name="connsiteY43" fmla="*/ 2056884 h 5135775"/>
              <a:gd name="connsiteX44" fmla="*/ 4660112 w 8012089"/>
              <a:gd name="connsiteY44" fmla="*/ 2728130 h 5135775"/>
              <a:gd name="connsiteX45" fmla="*/ 3089109 w 8012089"/>
              <a:gd name="connsiteY45" fmla="*/ 2713848 h 5135775"/>
              <a:gd name="connsiteX46" fmla="*/ 3103391 w 8012089"/>
              <a:gd name="connsiteY46" fmla="*/ 800081 h 5135775"/>
              <a:gd name="connsiteX47" fmla="*/ 1389570 w 8012089"/>
              <a:gd name="connsiteY47" fmla="*/ 571572 h 5135775"/>
              <a:gd name="connsiteX48" fmla="*/ 1375288 w 8012089"/>
              <a:gd name="connsiteY48" fmla="*/ 257371 h 5135775"/>
              <a:gd name="connsiteX49" fmla="*/ 2660654 w 8012089"/>
              <a:gd name="connsiteY49" fmla="*/ 257371 h 5135775"/>
              <a:gd name="connsiteX50" fmla="*/ 311597 w 8012089"/>
              <a:gd name="connsiteY50" fmla="*/ 0 h 5135775"/>
              <a:gd name="connsiteX51" fmla="*/ 341451 w 8012089"/>
              <a:gd name="connsiteY51" fmla="*/ 78366 h 5135775"/>
              <a:gd name="connsiteX52" fmla="*/ 746340 w 8012089"/>
              <a:gd name="connsiteY52" fmla="*/ 5597 h 5135775"/>
              <a:gd name="connsiteX53" fmla="*/ 893742 w 8012089"/>
              <a:gd name="connsiteY53" fmla="*/ 80231 h 5135775"/>
              <a:gd name="connsiteX54" fmla="*/ 1003828 w 8012089"/>
              <a:gd name="connsiteY54" fmla="*/ 188451 h 5135775"/>
              <a:gd name="connsiteX55" fmla="*/ 1121376 w 8012089"/>
              <a:gd name="connsiteY55" fmla="*/ 253755 h 5135775"/>
              <a:gd name="connsiteX56" fmla="*/ 1315424 w 8012089"/>
              <a:gd name="connsiteY56" fmla="*/ 302268 h 5135775"/>
              <a:gd name="connsiteX57" fmla="*/ 1332217 w 8012089"/>
              <a:gd name="connsiteY57" fmla="*/ 722084 h 5135775"/>
              <a:gd name="connsiteX58" fmla="*/ 1018754 w 8012089"/>
              <a:gd name="connsiteY58" fmla="*/ 709023 h 5135775"/>
              <a:gd name="connsiteX59" fmla="*/ 992632 w 8012089"/>
              <a:gd name="connsiteY59" fmla="*/ 779925 h 5135775"/>
              <a:gd name="connsiteX60" fmla="*/ 987035 w 8012089"/>
              <a:gd name="connsiteY60" fmla="*/ 848962 h 5135775"/>
              <a:gd name="connsiteX61" fmla="*/ 1078462 w 8012089"/>
              <a:gd name="connsiteY61" fmla="*/ 865754 h 5135775"/>
              <a:gd name="connsiteX62" fmla="*/ 1069132 w 8012089"/>
              <a:gd name="connsiteY62" fmla="*/ 1130705 h 5135775"/>
              <a:gd name="connsiteX63" fmla="*/ 970242 w 8012089"/>
              <a:gd name="connsiteY63" fmla="*/ 888145 h 5135775"/>
              <a:gd name="connsiteX64" fmla="*/ 880681 w 8012089"/>
              <a:gd name="connsiteY64" fmla="*/ 863889 h 5135775"/>
              <a:gd name="connsiteX65" fmla="*/ 783657 w 8012089"/>
              <a:gd name="connsiteY65" fmla="*/ 897474 h 5135775"/>
              <a:gd name="connsiteX66" fmla="*/ 623194 w 8012089"/>
              <a:gd name="connsiteY66" fmla="*/ 890011 h 5135775"/>
              <a:gd name="connsiteX67" fmla="*/ 537365 w 8012089"/>
              <a:gd name="connsiteY67" fmla="*/ 848962 h 5135775"/>
              <a:gd name="connsiteX68" fmla="*/ 539230 w 8012089"/>
              <a:gd name="connsiteY68" fmla="*/ 688499 h 5135775"/>
              <a:gd name="connsiteX69" fmla="*/ 645584 w 8012089"/>
              <a:gd name="connsiteY69" fmla="*/ 337719 h 5135775"/>
              <a:gd name="connsiteX70" fmla="*/ 600804 w 8012089"/>
              <a:gd name="connsiteY70" fmla="*/ 333987 h 5135775"/>
              <a:gd name="connsiteX71" fmla="*/ 516841 w 8012089"/>
              <a:gd name="connsiteY71" fmla="*/ 369438 h 5135775"/>
              <a:gd name="connsiteX72" fmla="*/ 354511 w 8012089"/>
              <a:gd name="connsiteY72" fmla="*/ 528035 h 5135775"/>
              <a:gd name="connsiteX73" fmla="*/ 361975 w 8012089"/>
              <a:gd name="connsiteY73" fmla="*/ 597072 h 5135775"/>
              <a:gd name="connsiteX74" fmla="*/ 259353 w 8012089"/>
              <a:gd name="connsiteY74" fmla="*/ 628791 h 5135775"/>
              <a:gd name="connsiteX75" fmla="*/ 0 w 8012089"/>
              <a:gd name="connsiteY75" fmla="*/ 529901 h 5135775"/>
              <a:gd name="connsiteX76" fmla="*/ 69036 w 8012089"/>
              <a:gd name="connsiteY76" fmla="*/ 85829 h 513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012089" h="5135775">
                <a:moveTo>
                  <a:pt x="1670073" y="3091704"/>
                </a:moveTo>
                <a:lnTo>
                  <a:pt x="1810451" y="3175931"/>
                </a:lnTo>
                <a:lnTo>
                  <a:pt x="3017700" y="3540913"/>
                </a:lnTo>
                <a:lnTo>
                  <a:pt x="2905398" y="4214726"/>
                </a:lnTo>
                <a:lnTo>
                  <a:pt x="2554453" y="4144537"/>
                </a:lnTo>
                <a:lnTo>
                  <a:pt x="2526378" y="3835706"/>
                </a:lnTo>
                <a:lnTo>
                  <a:pt x="1557771" y="3568989"/>
                </a:lnTo>
                <a:close/>
                <a:moveTo>
                  <a:pt x="1567477" y="729690"/>
                </a:moveTo>
                <a:lnTo>
                  <a:pt x="3007082" y="911388"/>
                </a:lnTo>
                <a:lnTo>
                  <a:pt x="2965152" y="2896085"/>
                </a:lnTo>
                <a:lnTo>
                  <a:pt x="2713570" y="2812225"/>
                </a:lnTo>
                <a:lnTo>
                  <a:pt x="2769477" y="2700411"/>
                </a:lnTo>
                <a:lnTo>
                  <a:pt x="1819059" y="2448829"/>
                </a:lnTo>
                <a:lnTo>
                  <a:pt x="1525547" y="2784271"/>
                </a:lnTo>
                <a:lnTo>
                  <a:pt x="1148176" y="2448829"/>
                </a:lnTo>
                <a:close/>
                <a:moveTo>
                  <a:pt x="6110950" y="635423"/>
                </a:moveTo>
                <a:lnTo>
                  <a:pt x="6452561" y="947329"/>
                </a:lnTo>
                <a:lnTo>
                  <a:pt x="7180341" y="1214676"/>
                </a:lnTo>
                <a:lnTo>
                  <a:pt x="7269457" y="1318645"/>
                </a:lnTo>
                <a:lnTo>
                  <a:pt x="7417983" y="1378055"/>
                </a:lnTo>
                <a:lnTo>
                  <a:pt x="7685331" y="1437466"/>
                </a:lnTo>
                <a:lnTo>
                  <a:pt x="8012089" y="3516837"/>
                </a:lnTo>
                <a:lnTo>
                  <a:pt x="7685331" y="3709921"/>
                </a:lnTo>
                <a:lnTo>
                  <a:pt x="7759594" y="3888153"/>
                </a:lnTo>
                <a:lnTo>
                  <a:pt x="7982384" y="4155500"/>
                </a:lnTo>
                <a:lnTo>
                  <a:pt x="8012089" y="4393143"/>
                </a:lnTo>
                <a:lnTo>
                  <a:pt x="7744742" y="4467406"/>
                </a:lnTo>
                <a:lnTo>
                  <a:pt x="7774447" y="4645638"/>
                </a:lnTo>
                <a:lnTo>
                  <a:pt x="7655626" y="4749606"/>
                </a:lnTo>
                <a:lnTo>
                  <a:pt x="7640773" y="5135775"/>
                </a:lnTo>
                <a:lnTo>
                  <a:pt x="6541677" y="5002101"/>
                </a:lnTo>
                <a:lnTo>
                  <a:pt x="6482266" y="4883280"/>
                </a:lnTo>
                <a:lnTo>
                  <a:pt x="4536570" y="4615932"/>
                </a:lnTo>
                <a:lnTo>
                  <a:pt x="4551423" y="4318880"/>
                </a:lnTo>
                <a:lnTo>
                  <a:pt x="5576255" y="3561395"/>
                </a:lnTo>
                <a:lnTo>
                  <a:pt x="5056413" y="2922731"/>
                </a:lnTo>
                <a:lnTo>
                  <a:pt x="5175234" y="2789057"/>
                </a:lnTo>
                <a:lnTo>
                  <a:pt x="5204939" y="1957309"/>
                </a:lnTo>
                <a:lnTo>
                  <a:pt x="4521718" y="1987014"/>
                </a:lnTo>
                <a:lnTo>
                  <a:pt x="4492012" y="1793930"/>
                </a:lnTo>
                <a:close/>
                <a:moveTo>
                  <a:pt x="2689217" y="171680"/>
                </a:moveTo>
                <a:lnTo>
                  <a:pt x="3246209" y="214526"/>
                </a:lnTo>
                <a:lnTo>
                  <a:pt x="3646101" y="1885501"/>
                </a:lnTo>
                <a:lnTo>
                  <a:pt x="4631548" y="2056884"/>
                </a:lnTo>
                <a:lnTo>
                  <a:pt x="4660112" y="2728130"/>
                </a:lnTo>
                <a:lnTo>
                  <a:pt x="3089109" y="2713848"/>
                </a:lnTo>
                <a:lnTo>
                  <a:pt x="3103391" y="800081"/>
                </a:lnTo>
                <a:lnTo>
                  <a:pt x="1389570" y="571572"/>
                </a:lnTo>
                <a:lnTo>
                  <a:pt x="1375288" y="257371"/>
                </a:lnTo>
                <a:lnTo>
                  <a:pt x="2660654" y="257371"/>
                </a:lnTo>
                <a:close/>
                <a:moveTo>
                  <a:pt x="311597" y="0"/>
                </a:moveTo>
                <a:lnTo>
                  <a:pt x="341451" y="78366"/>
                </a:lnTo>
                <a:lnTo>
                  <a:pt x="746340" y="5597"/>
                </a:lnTo>
                <a:lnTo>
                  <a:pt x="893742" y="80231"/>
                </a:lnTo>
                <a:lnTo>
                  <a:pt x="1003828" y="188451"/>
                </a:lnTo>
                <a:lnTo>
                  <a:pt x="1121376" y="253755"/>
                </a:lnTo>
                <a:lnTo>
                  <a:pt x="1315424" y="302268"/>
                </a:lnTo>
                <a:lnTo>
                  <a:pt x="1332217" y="722084"/>
                </a:lnTo>
                <a:lnTo>
                  <a:pt x="1018754" y="709023"/>
                </a:lnTo>
                <a:lnTo>
                  <a:pt x="992632" y="779925"/>
                </a:lnTo>
                <a:lnTo>
                  <a:pt x="987035" y="848962"/>
                </a:lnTo>
                <a:lnTo>
                  <a:pt x="1078462" y="865754"/>
                </a:lnTo>
                <a:lnTo>
                  <a:pt x="1069132" y="1130705"/>
                </a:lnTo>
                <a:lnTo>
                  <a:pt x="970242" y="888145"/>
                </a:lnTo>
                <a:lnTo>
                  <a:pt x="880681" y="863889"/>
                </a:lnTo>
                <a:lnTo>
                  <a:pt x="783657" y="897474"/>
                </a:lnTo>
                <a:lnTo>
                  <a:pt x="623194" y="890011"/>
                </a:lnTo>
                <a:lnTo>
                  <a:pt x="537365" y="848962"/>
                </a:lnTo>
                <a:cubicBezTo>
                  <a:pt x="537987" y="795474"/>
                  <a:pt x="538609" y="741986"/>
                  <a:pt x="539230" y="688499"/>
                </a:cubicBezTo>
                <a:lnTo>
                  <a:pt x="645584" y="337719"/>
                </a:lnTo>
                <a:lnTo>
                  <a:pt x="600804" y="333987"/>
                </a:lnTo>
                <a:lnTo>
                  <a:pt x="516841" y="369438"/>
                </a:lnTo>
                <a:lnTo>
                  <a:pt x="354511" y="528035"/>
                </a:lnTo>
                <a:lnTo>
                  <a:pt x="361975" y="597072"/>
                </a:lnTo>
                <a:lnTo>
                  <a:pt x="259353" y="628791"/>
                </a:lnTo>
                <a:lnTo>
                  <a:pt x="0" y="529901"/>
                </a:lnTo>
                <a:lnTo>
                  <a:pt x="69036" y="85829"/>
                </a:lnTo>
                <a:close/>
              </a:path>
            </a:pathLst>
          </a:custGeom>
          <a:solidFill>
            <a:srgbClr val="E7F847">
              <a:alpha val="62000"/>
            </a:srgbClr>
          </a:solidFill>
          <a:ln w="19050">
            <a:solidFill>
              <a:srgbClr val="E7F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 sz="1050" dirty="0"/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4333746" y="2263738"/>
            <a:ext cx="803345" cy="2272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20" name="TextBox 19"/>
          <p:cNvSpPr txBox="1"/>
          <p:nvPr/>
        </p:nvSpPr>
        <p:spPr>
          <a:xfrm>
            <a:off x="4333581" y="2264770"/>
            <a:ext cx="848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Montserrat" panose="00000800000000000000" pitchFamily="2" charset="-52"/>
              </a:rPr>
              <a:t>City center</a:t>
            </a:r>
            <a:endParaRPr lang="uk-UA" sz="900" b="1" dirty="0">
              <a:latin typeface="Montserrat" panose="00000800000000000000" pitchFamily="2" charset="-52"/>
            </a:endParaRPr>
          </a:p>
        </p:txBody>
      </p:sp>
      <p:sp>
        <p:nvSpPr>
          <p:cNvPr id="25" name="Округлений прямокутник 24"/>
          <p:cNvSpPr/>
          <p:nvPr/>
        </p:nvSpPr>
        <p:spPr>
          <a:xfrm>
            <a:off x="2763296" y="3146468"/>
            <a:ext cx="566501" cy="2272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26" name="TextBox 25"/>
          <p:cNvSpPr txBox="1"/>
          <p:nvPr/>
        </p:nvSpPr>
        <p:spPr>
          <a:xfrm>
            <a:off x="2763296" y="3166001"/>
            <a:ext cx="6126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Montserrat" panose="00000800000000000000" pitchFamily="2" charset="-52"/>
              </a:rPr>
              <a:t>Airport</a:t>
            </a:r>
            <a:endParaRPr lang="uk-UA" sz="900" b="1" dirty="0">
              <a:latin typeface="Montserrat" panose="00000800000000000000" pitchFamily="2" charset="-52"/>
            </a:endParaRPr>
          </a:p>
        </p:txBody>
      </p:sp>
      <p:sp>
        <p:nvSpPr>
          <p:cNvPr id="29" name="Округлений прямокутник 28"/>
          <p:cNvSpPr/>
          <p:nvPr/>
        </p:nvSpPr>
        <p:spPr>
          <a:xfrm>
            <a:off x="3364902" y="2173809"/>
            <a:ext cx="642583" cy="2827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 b="1"/>
          </a:p>
        </p:txBody>
      </p:sp>
      <p:sp>
        <p:nvSpPr>
          <p:cNvPr id="30" name="TextBox 29"/>
          <p:cNvSpPr txBox="1"/>
          <p:nvPr/>
        </p:nvSpPr>
        <p:spPr>
          <a:xfrm>
            <a:off x="3314701" y="2144782"/>
            <a:ext cx="72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Montserrat" panose="00000800000000000000" pitchFamily="2" charset="-52"/>
              </a:rPr>
              <a:t>Railway </a:t>
            </a:r>
          </a:p>
          <a:p>
            <a:pPr algn="ctr"/>
            <a:r>
              <a:rPr lang="en-US" sz="900" b="1" dirty="0">
                <a:latin typeface="Montserrat" panose="00000800000000000000" pitchFamily="2" charset="-52"/>
              </a:rPr>
              <a:t>station</a:t>
            </a:r>
            <a:endParaRPr lang="uk-UA" sz="900" b="1" dirty="0">
              <a:latin typeface="Montserrat" panose="00000800000000000000" pitchFamily="2" charset="-52"/>
            </a:endParaRPr>
          </a:p>
        </p:txBody>
      </p:sp>
      <p:sp>
        <p:nvSpPr>
          <p:cNvPr id="33" name="Округлений прямокутник 32"/>
          <p:cNvSpPr/>
          <p:nvPr/>
        </p:nvSpPr>
        <p:spPr>
          <a:xfrm>
            <a:off x="7375437" y="3347730"/>
            <a:ext cx="726401" cy="2272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34" name="TextBox 33"/>
          <p:cNvSpPr txBox="1"/>
          <p:nvPr/>
        </p:nvSpPr>
        <p:spPr>
          <a:xfrm>
            <a:off x="7338566" y="3352515"/>
            <a:ext cx="837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Montserrat" panose="00000800000000000000" pitchFamily="2" charset="-52"/>
              </a:rPr>
              <a:t>Ring road</a:t>
            </a:r>
            <a:endParaRPr lang="uk-UA" sz="1000" b="1" dirty="0">
              <a:latin typeface="Montserrat" panose="00000800000000000000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16404" y="691941"/>
            <a:ext cx="3022554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New Industrial zone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" name="Округлений прямокутник 35"/>
          <p:cNvSpPr/>
          <p:nvPr/>
        </p:nvSpPr>
        <p:spPr>
          <a:xfrm>
            <a:off x="1945573" y="4156433"/>
            <a:ext cx="726401" cy="2272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37" name="TextBox 36"/>
          <p:cNvSpPr txBox="1"/>
          <p:nvPr/>
        </p:nvSpPr>
        <p:spPr>
          <a:xfrm>
            <a:off x="1908702" y="4161218"/>
            <a:ext cx="837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Montserrat" panose="00000800000000000000" pitchFamily="2" charset="-52"/>
              </a:rPr>
              <a:t>Ring road</a:t>
            </a:r>
            <a:endParaRPr lang="uk-UA" sz="1000" b="1" dirty="0">
              <a:latin typeface="Montserrat" panose="00000800000000000000" pitchFamily="2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934111" y="1068183"/>
            <a:ext cx="218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0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Area - </a:t>
            </a:r>
            <a:r>
              <a:rPr lang="uk-UA" sz="20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120 </a:t>
            </a:r>
            <a:r>
              <a:rPr lang="en-US" sz="20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ha</a:t>
            </a:r>
            <a:endParaRPr lang="en-US" sz="20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" name="Дуга 1"/>
          <p:cNvSpPr/>
          <p:nvPr/>
        </p:nvSpPr>
        <p:spPr>
          <a:xfrm>
            <a:off x="0" y="867373"/>
            <a:ext cx="1537543" cy="4432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" name="Пряма сполучна лінія 4"/>
          <p:cNvCxnSpPr>
            <a:stCxn id="9" idx="1"/>
          </p:cNvCxnSpPr>
          <p:nvPr/>
        </p:nvCxnSpPr>
        <p:spPr>
          <a:xfrm flipH="1" flipV="1">
            <a:off x="-125361" y="691941"/>
            <a:ext cx="1668411" cy="56535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/>
          <p:cNvCxnSpPr/>
          <p:nvPr/>
        </p:nvCxnSpPr>
        <p:spPr>
          <a:xfrm flipH="1">
            <a:off x="-125361" y="3091638"/>
            <a:ext cx="2096500" cy="5070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/>
          <p:nvPr/>
        </p:nvCxnSpPr>
        <p:spPr>
          <a:xfrm rot="773571" flipH="1">
            <a:off x="18929" y="2098025"/>
            <a:ext cx="495300" cy="1188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276709" y="3291947"/>
            <a:ext cx="175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30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  <p:cxnSp>
        <p:nvCxnSpPr>
          <p:cNvPr id="39" name="Пряма зі стрілкою 38"/>
          <p:cNvCxnSpPr/>
          <p:nvPr/>
        </p:nvCxnSpPr>
        <p:spPr>
          <a:xfrm flipV="1">
            <a:off x="8475969" y="2142634"/>
            <a:ext cx="526602" cy="44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547668" y="2044265"/>
            <a:ext cx="1023937" cy="30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17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Poland</a:t>
            </a:r>
            <a:endParaRPr lang="en-US" sz="17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7755100" y="2033943"/>
            <a:ext cx="773176" cy="30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17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KYIV</a:t>
            </a:r>
            <a:endParaRPr lang="en-US" sz="17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32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25"/>
          <a:stretch/>
        </p:blipFill>
        <p:spPr>
          <a:xfrm>
            <a:off x="-746570" y="0"/>
            <a:ext cx="5214398" cy="5189975"/>
          </a:xfrm>
          <a:prstGeom prst="rect">
            <a:avLst/>
          </a:prstGeom>
        </p:spPr>
      </p:pic>
      <p:sp>
        <p:nvSpPr>
          <p:cNvPr id="28" name="Google Shape;1338;p30"/>
          <p:cNvSpPr txBox="1"/>
          <p:nvPr/>
        </p:nvSpPr>
        <p:spPr>
          <a:xfrm>
            <a:off x="4694562" y="725315"/>
            <a:ext cx="4159878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creation and development of a new industrial zone in </a:t>
            </a:r>
            <a:r>
              <a:rPr lang="en-US" sz="1500" b="1" dirty="0" err="1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Lviv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, for the implementation of private investment industrial projects.</a:t>
            </a:r>
            <a:endParaRPr lang="ru-RU" sz="15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2799" y="68379"/>
            <a:ext cx="448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19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NEW INDUSTRIAL ZONE IN LVIV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694562" y="2895270"/>
            <a:ext cx="283150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Investment model 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Google Shape;1338;p30"/>
          <p:cNvSpPr txBox="1"/>
          <p:nvPr/>
        </p:nvSpPr>
        <p:spPr>
          <a:xfrm>
            <a:off x="4694562" y="3337375"/>
            <a:ext cx="4191778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creation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of new industrial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parks</a:t>
            </a:r>
          </a:p>
          <a:p>
            <a:pPr marL="285750" indent="-2857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implementation of investment projects with significant investments</a:t>
            </a:r>
          </a:p>
          <a:p>
            <a:pPr marL="285750" indent="-2857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purchase of land plots for ownership and lease</a:t>
            </a:r>
            <a:endParaRPr lang="uk-UA" sz="15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587957" y="309817"/>
            <a:ext cx="280344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goal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694562" y="2124766"/>
            <a:ext cx="428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0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Area - </a:t>
            </a:r>
            <a:r>
              <a:rPr lang="uk-UA" sz="20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120 </a:t>
            </a:r>
            <a:r>
              <a:rPr lang="en-US" sz="20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ha</a:t>
            </a:r>
            <a:endParaRPr lang="en-US" sz="20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" y="4393304"/>
            <a:ext cx="966601" cy="4743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0" y="4370662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67" t="17796" r="29169" b="29154"/>
          <a:stretch/>
        </p:blipFill>
        <p:spPr>
          <a:xfrm>
            <a:off x="2387601" y="270345"/>
            <a:ext cx="6746240" cy="4653148"/>
          </a:xfrm>
          <a:prstGeom prst="rect">
            <a:avLst/>
          </a:prstGeom>
        </p:spPr>
      </p:pic>
      <p:sp>
        <p:nvSpPr>
          <p:cNvPr id="2" name="Блок-схема: вузол 1"/>
          <p:cNvSpPr/>
          <p:nvPr/>
        </p:nvSpPr>
        <p:spPr>
          <a:xfrm>
            <a:off x="5422106" y="1785938"/>
            <a:ext cx="85725" cy="85725"/>
          </a:xfrm>
          <a:prstGeom prst="flowChartConnector">
            <a:avLst/>
          </a:prstGeom>
          <a:solidFill>
            <a:srgbClr val="F7A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4" name="TextBox 3"/>
          <p:cNvSpPr txBox="1"/>
          <p:nvPr/>
        </p:nvSpPr>
        <p:spPr>
          <a:xfrm>
            <a:off x="5055974" y="1651100"/>
            <a:ext cx="48442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>
                <a:solidFill>
                  <a:srgbClr val="0062AA"/>
                </a:solidFill>
                <a:latin typeface="Montserrat" panose="020B0604020202020204" charset="-52"/>
              </a:rPr>
              <a:t>Berlin</a:t>
            </a:r>
            <a:endParaRPr lang="uk-UA" sz="750" b="1" dirty="0">
              <a:solidFill>
                <a:srgbClr val="0062AA"/>
              </a:solidFill>
              <a:latin typeface="Montserrat" panose="020B060402020202020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2967" y="2529228"/>
            <a:ext cx="55816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>
                <a:solidFill>
                  <a:srgbClr val="0062AA"/>
                </a:solidFill>
                <a:latin typeface="Montserrat" panose="020B0604020202020204" charset="-52"/>
              </a:rPr>
              <a:t>Munich</a:t>
            </a:r>
            <a:endParaRPr lang="uk-UA" sz="750" b="1" dirty="0">
              <a:solidFill>
                <a:srgbClr val="0062AA"/>
              </a:solidFill>
              <a:latin typeface="Montserrat" panose="020B0604020202020204" charset="-52"/>
            </a:endParaRPr>
          </a:p>
        </p:txBody>
      </p:sp>
      <p:sp>
        <p:nvSpPr>
          <p:cNvPr id="11" name="Блок-схема: вузол 10"/>
          <p:cNvSpPr/>
          <p:nvPr/>
        </p:nvSpPr>
        <p:spPr>
          <a:xfrm>
            <a:off x="4961638" y="2678908"/>
            <a:ext cx="96440" cy="96440"/>
          </a:xfrm>
          <a:prstGeom prst="flowChartConnector">
            <a:avLst/>
          </a:prstGeom>
          <a:solidFill>
            <a:srgbClr val="F7A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12" name="Блок-схема: вузол 11"/>
          <p:cNvSpPr/>
          <p:nvPr/>
        </p:nvSpPr>
        <p:spPr>
          <a:xfrm>
            <a:off x="6415088" y="1957388"/>
            <a:ext cx="85725" cy="85725"/>
          </a:xfrm>
          <a:prstGeom prst="flowChartConnector">
            <a:avLst/>
          </a:prstGeom>
          <a:solidFill>
            <a:srgbClr val="F7A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16" name="TextBox 15"/>
          <p:cNvSpPr txBox="1"/>
          <p:nvPr/>
        </p:nvSpPr>
        <p:spPr>
          <a:xfrm>
            <a:off x="5943674" y="1815585"/>
            <a:ext cx="59824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>
                <a:solidFill>
                  <a:srgbClr val="0062AA"/>
                </a:solidFill>
                <a:latin typeface="Montserrat" panose="020B0604020202020204" charset="-52"/>
              </a:rPr>
              <a:t>Warsaw</a:t>
            </a:r>
            <a:endParaRPr lang="uk-UA" sz="750" b="1" dirty="0">
              <a:solidFill>
                <a:srgbClr val="0062AA"/>
              </a:solidFill>
              <a:latin typeface="Montserrat" panose="020B0604020202020204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111573" y="1829036"/>
            <a:ext cx="308882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Ukrainian </a:t>
            </a:r>
          </a:p>
          <a:p>
            <a:pPr lvl="0">
              <a:lnSpc>
                <a:spcPct val="80000"/>
              </a:lnSpc>
              <a:buSzPts val="275"/>
            </a:pP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gateway to EU</a:t>
            </a: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800" b="1" dirty="0" smtClean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4396353"/>
            <a:ext cx="921015" cy="4455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3" y="4368218"/>
            <a:ext cx="1244858" cy="473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111573" y="2775348"/>
            <a:ext cx="279631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60 </a:t>
            </a: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km</a:t>
            </a:r>
          </a:p>
          <a:p>
            <a:pPr lvl="0">
              <a:lnSpc>
                <a:spcPct val="80000"/>
              </a:lnSpc>
              <a:buSzPts val="275"/>
            </a:pP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to the border</a:t>
            </a:r>
            <a:endParaRPr lang="en-US" sz="28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151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EB6A-7D7B-2A9D-ABAD-0E054257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/>
          <a:stretch/>
        </p:blipFill>
        <p:spPr>
          <a:xfrm>
            <a:off x="-909814" y="-81023"/>
            <a:ext cx="5377642" cy="52523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7" y="3575170"/>
            <a:ext cx="390831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What are we looking for?</a:t>
            </a:r>
          </a:p>
        </p:txBody>
      </p:sp>
      <p:sp>
        <p:nvSpPr>
          <p:cNvPr id="19" name="Google Shape;1338;p30"/>
          <p:cNvSpPr txBox="1"/>
          <p:nvPr/>
        </p:nvSpPr>
        <p:spPr>
          <a:xfrm>
            <a:off x="4793238" y="3802222"/>
            <a:ext cx="4191778" cy="86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rgbClr val="005D9B"/>
              </a:buClr>
              <a:buSzPts val="1700"/>
            </a:pPr>
            <a:endParaRPr lang="en-US" sz="1200" b="1" dirty="0">
              <a:solidFill>
                <a:srgbClr val="005D9B"/>
              </a:solidFill>
              <a:latin typeface="Montserrat" panose="020B0604020202020204" charset="-52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Private investors</a:t>
            </a:r>
          </a:p>
          <a:p>
            <a:pPr marL="214313" indent="-214313" algn="just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Industrial projects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8" y="1891224"/>
            <a:ext cx="3493253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Where are we now?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4741618" y="350190"/>
            <a:ext cx="2831506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Our  partners: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1338;p30"/>
          <p:cNvSpPr txBox="1"/>
          <p:nvPr/>
        </p:nvSpPr>
        <p:spPr>
          <a:xfrm>
            <a:off x="4582634" y="2319069"/>
            <a:ext cx="4402382" cy="9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Master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plan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of the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territory - in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progress</a:t>
            </a:r>
          </a:p>
          <a:p>
            <a:pPr marL="171450" indent="-171450">
              <a:spcAft>
                <a:spcPts val="600"/>
              </a:spcAft>
              <a:buClr>
                <a:srgbClr val="005D9B"/>
              </a:buClr>
              <a:buSzPts val="1700"/>
              <a:buFont typeface="Arial" panose="020B0604020202020204" pitchFamily="34" charset="0"/>
              <a:buChar char="•"/>
            </a:pP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Memorandum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of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cooperation with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the first </a:t>
            </a:r>
            <a:r>
              <a:rPr lang="en-US" sz="1500" b="1" dirty="0" smtClean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investor - was </a:t>
            </a:r>
            <a:r>
              <a:rPr lang="en-US" sz="1500" b="1" dirty="0">
                <a:solidFill>
                  <a:srgbClr val="005D9B"/>
                </a:solidFill>
                <a:latin typeface="Montserrat" panose="020B0604020202020204" charset="-52"/>
                <a:ea typeface="Calibri"/>
                <a:cs typeface="Calibri" panose="020F0502020204030204" pitchFamily="34" charset="0"/>
                <a:sym typeface="Calibri"/>
              </a:rPr>
              <a:t>signed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59" y="732655"/>
            <a:ext cx="2300736" cy="750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" y="4393304"/>
            <a:ext cx="966601" cy="474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0" y="4370662"/>
            <a:ext cx="1237817" cy="496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2799" y="68379"/>
            <a:ext cx="448192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19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NEW INDUSTRIAL ZONE IN LVIV </a:t>
            </a:r>
          </a:p>
        </p:txBody>
      </p:sp>
    </p:spTree>
    <p:extLst>
      <p:ext uri="{BB962C8B-B14F-4D97-AF65-F5344CB8AC3E}">
        <p14:creationId xmlns:p14="http://schemas.microsoft.com/office/powerpoint/2010/main" val="1678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431"/>
            <a:ext cx="9199152" cy="5935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956595" y="1810567"/>
            <a:ext cx="7749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275"/>
            </a:pPr>
            <a:r>
              <a:rPr lang="en-US" sz="28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You are </a:t>
            </a: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welcome you </a:t>
            </a:r>
          </a:p>
          <a:p>
            <a:pPr lvl="0" algn="ctr">
              <a:buSzPts val="275"/>
            </a:pP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to </a:t>
            </a:r>
            <a:r>
              <a:rPr lang="en-US" sz="28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visit the </a:t>
            </a:r>
            <a:r>
              <a:rPr lang="en-US" sz="2800" b="1" dirty="0" err="1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  <a:r>
              <a:rPr lang="en-US" sz="28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stand</a:t>
            </a:r>
            <a:r>
              <a:rPr lang="uk-UA" sz="28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!</a:t>
            </a:r>
            <a:endParaRPr lang="en-US" sz="28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4396353"/>
            <a:ext cx="921015" cy="4455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3" y="4368218"/>
            <a:ext cx="1244858" cy="4736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75" y="670131"/>
            <a:ext cx="3398520" cy="3398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374827" y="1141281"/>
            <a:ext cx="44243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buSzPts val="275"/>
            </a:pPr>
            <a:r>
              <a:rPr lang="en-US" sz="2100" b="1" dirty="0" err="1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Andrii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PAVLIV,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lvl="0">
              <a:spcAft>
                <a:spcPts val="1200"/>
              </a:spcAft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Head of Investment and Projects Office of </a:t>
            </a:r>
            <a:r>
              <a:rPr lang="en-US" sz="2100" b="1" dirty="0" err="1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City Council</a:t>
            </a:r>
          </a:p>
          <a:p>
            <a:pPr lvl="0">
              <a:spcAft>
                <a:spcPts val="1200"/>
              </a:spcAft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E-mail: invest@lvivcity.gov.ua</a:t>
            </a:r>
          </a:p>
          <a:p>
            <a:pPr lvl="0">
              <a:spcAft>
                <a:spcPts val="1200"/>
              </a:spcAft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Phone: +38032-254-6006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1316753" y="555067"/>
            <a:ext cx="193444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Contact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us</a:t>
            </a:r>
            <a:r>
              <a:rPr lang="uk-UA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5494462" y="4192785"/>
            <a:ext cx="2860933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investinlviv.com</a:t>
            </a:r>
          </a:p>
        </p:txBody>
      </p:sp>
    </p:spTree>
    <p:extLst>
      <p:ext uri="{BB962C8B-B14F-4D97-AF65-F5344CB8AC3E}">
        <p14:creationId xmlns:p14="http://schemas.microsoft.com/office/powerpoint/2010/main" val="166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-530747"/>
            <a:ext cx="9238156" cy="61593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221093" y="3407146"/>
            <a:ext cx="5048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 MILION OF POPULATION </a:t>
            </a:r>
            <a:endParaRPr lang="en-US" sz="25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792"/>
          <a:stretch/>
        </p:blipFill>
        <p:spPr>
          <a:xfrm>
            <a:off x="0" y="-692887"/>
            <a:ext cx="9144000" cy="6161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361336" y="4353968"/>
            <a:ext cx="4925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buSzPts val="275"/>
            </a:pPr>
            <a:r>
              <a:rPr lang="en-US" sz="25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103 THOUSAND STUDENTS</a:t>
            </a:r>
            <a:endParaRPr lang="en-US" sz="25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7"/>
          <p:cNvSpPr txBox="1">
            <a:spLocks noGrp="1"/>
          </p:cNvSpPr>
          <p:nvPr>
            <p:ph type="title"/>
          </p:nvPr>
        </p:nvSpPr>
        <p:spPr>
          <a:xfrm>
            <a:off x="226525" y="2581610"/>
            <a:ext cx="8691000" cy="23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9" name="Google Shape;45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0944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669821" y="3843877"/>
            <a:ext cx="5155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75"/>
            </a:pP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 - </a:t>
            </a: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country's main</a:t>
            </a:r>
            <a:endParaRPr lang="uk-UA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lvl="0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rehabilitation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and medical hub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6" name="Google Shape;586;p94"/>
          <p:cNvSpPr txBox="1">
            <a:spLocks noGrp="1"/>
          </p:cNvSpPr>
          <p:nvPr>
            <p:ph type="title"/>
          </p:nvPr>
        </p:nvSpPr>
        <p:spPr>
          <a:xfrm>
            <a:off x="453627" y="464309"/>
            <a:ext cx="5430980" cy="5754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75" dirty="0" err="1" smtClean="0"/>
              <a:t>Lviv</a:t>
            </a:r>
            <a:r>
              <a:rPr lang="en-US" sz="1875" dirty="0" smtClean="0"/>
              <a:t> - new </a:t>
            </a:r>
            <a:r>
              <a:rPr lang="en-US" sz="1875" dirty="0"/>
              <a:t>economic center of </a:t>
            </a:r>
            <a:r>
              <a:rPr lang="en-US" sz="1875" dirty="0" smtClean="0"/>
              <a:t>Ukraine</a:t>
            </a:r>
            <a:endParaRPr sz="1875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1998"/>
            <a:ext cx="9144000" cy="6094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646059" y="3999628"/>
            <a:ext cx="60839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LVIV </a:t>
            </a:r>
            <a:r>
              <a:rPr lang="en-US" sz="2100" b="1" dirty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-  EUROPEAN YOUTH CAPITAL 2025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7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r="41258" b="5260"/>
          <a:stretch/>
        </p:blipFill>
        <p:spPr>
          <a:xfrm>
            <a:off x="4942390" y="266437"/>
            <a:ext cx="3964830" cy="4525005"/>
          </a:xfrm>
          <a:prstGeom prst="rect">
            <a:avLst/>
          </a:prstGeom>
        </p:spPr>
      </p:pic>
      <p:sp>
        <p:nvSpPr>
          <p:cNvPr id="330" name="Google Shape;330;p63"/>
          <p:cNvSpPr txBox="1">
            <a:spLocks noGrp="1"/>
          </p:cNvSpPr>
          <p:nvPr>
            <p:ph type="title" idx="4294967295"/>
          </p:nvPr>
        </p:nvSpPr>
        <p:spPr>
          <a:xfrm>
            <a:off x="226525" y="-907189"/>
            <a:ext cx="4673100" cy="4163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PROJECTS</a:t>
            </a:r>
            <a:endParaRPr sz="6000" b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5" y="4396353"/>
            <a:ext cx="921015" cy="445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3" y="4368218"/>
            <a:ext cx="1244858" cy="4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82;p81"/>
          <p:cNvPicPr preferRelativeResize="0"/>
          <p:nvPr/>
        </p:nvPicPr>
        <p:blipFill rotWithShape="1">
          <a:blip r:embed="rId3">
            <a:alphaModFix/>
          </a:blip>
          <a:srcRect t="6124" b="5886"/>
          <a:stretch/>
        </p:blipFill>
        <p:spPr>
          <a:xfrm>
            <a:off x="-114497" y="0"/>
            <a:ext cx="92584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42907-5E6D-4B92-BD24-00C0C70B6FD0}"/>
              </a:ext>
            </a:extLst>
          </p:cNvPr>
          <p:cNvSpPr txBox="1"/>
          <p:nvPr/>
        </p:nvSpPr>
        <p:spPr>
          <a:xfrm>
            <a:off x="500215" y="4111478"/>
            <a:ext cx="7176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275"/>
            </a:pPr>
            <a:r>
              <a:rPr lang="en-US" sz="2100" b="1" dirty="0" smtClean="0">
                <a:solidFill>
                  <a:srgbClr val="01013C"/>
                </a:solidFill>
                <a:highlight>
                  <a:srgbClr val="FCC906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PROJECT 1: NEW UNBROKEN SURGICAL HOSPITAL CONSTRUCTION IN LVIV</a:t>
            </a:r>
            <a:endParaRPr lang="en-US" sz="2100" b="1" dirty="0">
              <a:solidFill>
                <a:srgbClr val="01013C"/>
              </a:solidFill>
              <a:highlight>
                <a:srgbClr val="FCC906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1" y="4574639"/>
            <a:ext cx="966601" cy="474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16" y="4551997"/>
            <a:ext cx="1237817" cy="4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613</Words>
  <Application>Microsoft Office PowerPoint</Application>
  <PresentationFormat>Екран (16:9)</PresentationFormat>
  <Paragraphs>128</Paragraphs>
  <Slides>22</Slides>
  <Notes>19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22</vt:i4>
      </vt:variant>
    </vt:vector>
  </HeadingPairs>
  <TitlesOfParts>
    <vt:vector size="32" baseType="lpstr">
      <vt:lpstr>Raleway</vt:lpstr>
      <vt:lpstr>Tahoma</vt:lpstr>
      <vt:lpstr>Montserrat</vt:lpstr>
      <vt:lpstr>Montserrat ExtraBold</vt:lpstr>
      <vt:lpstr>Montserrat Medium</vt:lpstr>
      <vt:lpstr>Arial</vt:lpstr>
      <vt:lpstr>Lato</vt:lpstr>
      <vt:lpstr>Calibri</vt:lpstr>
      <vt:lpstr>Streamline</vt:lpstr>
      <vt:lpstr>Simple Light</vt:lpstr>
      <vt:lpstr>LVIV </vt:lpstr>
      <vt:lpstr>Презентація PowerPoint</vt:lpstr>
      <vt:lpstr>Презентація PowerPoint</vt:lpstr>
      <vt:lpstr>Презентація PowerPoint</vt:lpstr>
      <vt:lpstr>Презентація PowerPoint</vt:lpstr>
      <vt:lpstr>Lviv - new economic center of Ukraine</vt:lpstr>
      <vt:lpstr>Презентація PowerPoint</vt:lpstr>
      <vt:lpstr>PROJECTS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Veklyn.Oleh</dc:creator>
  <cp:lastModifiedBy>admin</cp:lastModifiedBy>
  <cp:revision>76</cp:revision>
  <dcterms:modified xsi:type="dcterms:W3CDTF">2025-11-07T14:58:41Z</dcterms:modified>
</cp:coreProperties>
</file>