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63" r:id="rId4"/>
    <p:sldId id="260" r:id="rId5"/>
    <p:sldId id="258" r:id="rId6"/>
    <p:sldId id="259" r:id="rId7"/>
    <p:sldId id="262" r:id="rId8"/>
    <p:sldId id="261" r:id="rId9"/>
  </p:sldIdLst>
  <p:sldSz cx="9144000" cy="5143500" type="screen16x9"/>
  <p:notesSz cx="6858000" cy="9144000"/>
  <p:defaultTextStyle>
    <a:defPPr>
      <a:defRPr lang="en-US"/>
    </a:defPPr>
    <a:lvl1pPr marL="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0"/>
    <p:restoredTop sz="94618"/>
  </p:normalViewPr>
  <p:slideViewPr>
    <p:cSldViewPr snapToGrid="0" snapToObjects="1">
      <p:cViewPr varScale="1">
        <p:scale>
          <a:sx n="133" d="100"/>
          <a:sy n="133" d="100"/>
        </p:scale>
        <p:origin x="56" y="792"/>
      </p:cViewPr>
      <p:guideLst/>
    </p:cSldViewPr>
  </p:slideViewPr>
  <p:notesTextViewPr>
    <p:cViewPr>
      <p:scale>
        <a:sx n="20" d="100"/>
        <a:sy n="2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uk-UA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3012F-8040-B74F-8EC2-8ED78D7A5BA4}" type="datetimeFigureOut">
              <a:rPr lang="uk-UA" smtClean="0"/>
              <a:t>02.11.25</a:t>
            </a:fld>
            <a:endParaRPr lang="uk-UA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uk-UA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uk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uk-U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875B5F-AF8E-3349-9AED-95FB71851C81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788548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75B5F-AF8E-3349-9AED-95FB71851C81}" type="slidenum">
              <a:rPr lang="uk-UA" smtClean="0"/>
              <a:t>6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9092693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67CC-8199-1745-882B-0BDE2B773360}" type="datetimeFigureOut">
              <a:rPr lang="uk-UA" smtClean="0"/>
              <a:t>02.11.25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EAADC-F7B5-E346-B713-BDFF6BCB592A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499896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67CC-8199-1745-882B-0BDE2B773360}" type="datetimeFigureOut">
              <a:rPr lang="uk-UA" smtClean="0"/>
              <a:t>02.11.25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EAADC-F7B5-E346-B713-BDFF6BCB592A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428616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67CC-8199-1745-882B-0BDE2B773360}" type="datetimeFigureOut">
              <a:rPr lang="uk-UA" smtClean="0"/>
              <a:t>02.11.25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EAADC-F7B5-E346-B713-BDFF6BCB592A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741397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67CC-8199-1745-882B-0BDE2B773360}" type="datetimeFigureOut">
              <a:rPr lang="uk-UA" smtClean="0"/>
              <a:t>02.11.25</a:t>
            </a:fld>
            <a:endParaRPr lang="uk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EAADC-F7B5-E346-B713-BDFF6BCB592A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88405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67CC-8199-1745-882B-0BDE2B773360}" type="datetimeFigureOut">
              <a:rPr lang="uk-UA" smtClean="0"/>
              <a:t>02.11.25</a:t>
            </a:fld>
            <a:endParaRPr lang="uk-U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EAADC-F7B5-E346-B713-BDFF6BCB592A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638978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67CC-8199-1745-882B-0BDE2B773360}" type="datetimeFigureOut">
              <a:rPr lang="uk-UA" smtClean="0"/>
              <a:t>02.11.25</a:t>
            </a:fld>
            <a:endParaRPr lang="uk-U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EAADC-F7B5-E346-B713-BDFF6BCB592A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496501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67CC-8199-1745-882B-0BDE2B773360}" type="datetimeFigureOut">
              <a:rPr lang="uk-UA" smtClean="0"/>
              <a:t>02.11.25</a:t>
            </a:fld>
            <a:endParaRPr lang="uk-U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EAADC-F7B5-E346-B713-BDFF6BCB592A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88250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67CC-8199-1745-882B-0BDE2B773360}" type="datetimeFigureOut">
              <a:rPr lang="uk-UA" smtClean="0"/>
              <a:t>02.11.25</a:t>
            </a:fld>
            <a:endParaRPr lang="uk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EAADC-F7B5-E346-B713-BDFF6BCB592A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323723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67CC-8199-1745-882B-0BDE2B773360}" type="datetimeFigureOut">
              <a:rPr lang="uk-UA" smtClean="0"/>
              <a:t>02.11.25</a:t>
            </a:fld>
            <a:endParaRPr lang="uk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EAADC-F7B5-E346-B713-BDFF6BCB592A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396746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67CC-8199-1745-882B-0BDE2B773360}" type="datetimeFigureOut">
              <a:rPr lang="uk-UA" smtClean="0"/>
              <a:t>02.11.25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EAADC-F7B5-E346-B713-BDFF6BCB592A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153146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67CC-8199-1745-882B-0BDE2B773360}" type="datetimeFigureOut">
              <a:rPr lang="uk-UA" smtClean="0"/>
              <a:t>02.11.25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EAADC-F7B5-E346-B713-BDFF6BCB592A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456151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A367CC-8199-1745-882B-0BDE2B773360}" type="datetimeFigureOut">
              <a:rPr lang="uk-UA" smtClean="0"/>
              <a:t>02.11.25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6EAADC-F7B5-E346-B713-BDFF6BCB592A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716423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B691D4F-84A4-9D42-BFF4-F86AC65094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763" b="43842"/>
          <a:stretch/>
        </p:blipFill>
        <p:spPr>
          <a:xfrm>
            <a:off x="278607" y="235744"/>
            <a:ext cx="8604647" cy="278616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20E174-F844-0F40-B711-76C7901D92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4506" y="2443166"/>
            <a:ext cx="7511143" cy="1790700"/>
          </a:xfrm>
        </p:spPr>
        <p:txBody>
          <a:bodyPr>
            <a:noAutofit/>
          </a:bodyPr>
          <a:lstStyle/>
          <a:p>
            <a:pPr algn="l"/>
            <a:r>
              <a:rPr lang="en-US" sz="6000" b="1" dirty="0">
                <a:solidFill>
                  <a:srgbClr val="00B0F0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Drinking Water</a:t>
            </a:r>
            <a:endParaRPr lang="uk-UA" sz="6000" b="1" dirty="0">
              <a:solidFill>
                <a:srgbClr val="00B0F0"/>
              </a:solidFill>
              <a:cs typeface="Futura Medium" panose="020B0602020204020303" pitchFamily="34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C9521B-5B63-044C-A806-CA7B336803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4978" y="4233865"/>
            <a:ext cx="6858000" cy="1241822"/>
          </a:xfrm>
        </p:spPr>
        <p:txBody>
          <a:bodyPr>
            <a:normAutofit/>
          </a:bodyPr>
          <a:lstStyle/>
          <a:p>
            <a:pPr algn="l"/>
            <a:r>
              <a:rPr lang="en-US" sz="3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for </a:t>
            </a:r>
            <a:r>
              <a:rPr lang="en-US" sz="3000" dirty="0" err="1">
                <a:latin typeface="Futura Medium" panose="020B0602020204020303" pitchFamily="34" charset="-79"/>
                <a:cs typeface="Futura Medium" panose="020B0602020204020303" pitchFamily="34" charset="-79"/>
              </a:rPr>
              <a:t>Kharkiv</a:t>
            </a:r>
            <a:r>
              <a:rPr lang="en-US" sz="3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 Residents</a:t>
            </a:r>
            <a:endParaRPr lang="uk-UA" sz="3000" dirty="0">
              <a:cs typeface="Futura Medium" panose="020B0602020204020303" pitchFamily="34" charset="-79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3F8630-3F84-7046-BA26-6FE8C4E3BEE4}"/>
              </a:ext>
            </a:extLst>
          </p:cNvPr>
          <p:cNvSpPr txBox="1"/>
          <p:nvPr/>
        </p:nvSpPr>
        <p:spPr>
          <a:xfrm>
            <a:off x="11133307" y="-787941"/>
            <a:ext cx="184731" cy="248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uk-UA" sz="1013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7F941F-6B49-274E-A690-FFEEF0D47E7B}"/>
              </a:ext>
            </a:extLst>
          </p:cNvPr>
          <p:cNvSpPr/>
          <p:nvPr/>
        </p:nvSpPr>
        <p:spPr>
          <a:xfrm>
            <a:off x="1" y="3386137"/>
            <a:ext cx="278606" cy="65365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C358E1-1963-3740-A39B-8E7349642790}"/>
              </a:ext>
            </a:extLst>
          </p:cNvPr>
          <p:cNvSpPr/>
          <p:nvPr/>
        </p:nvSpPr>
        <p:spPr>
          <a:xfrm>
            <a:off x="7208044" y="3386138"/>
            <a:ext cx="1675210" cy="175736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BA76759-F802-1A4F-9814-3312EC955765}"/>
              </a:ext>
            </a:extLst>
          </p:cNvPr>
          <p:cNvSpPr/>
          <p:nvPr/>
        </p:nvSpPr>
        <p:spPr>
          <a:xfrm>
            <a:off x="7208044" y="255311"/>
            <a:ext cx="1675210" cy="26649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E48F59A-D350-5E47-A114-10F4F3DADC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4391" y="3712964"/>
            <a:ext cx="941819" cy="116255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07A4F57-8726-E84D-9005-4B6D2C2172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6343"/>
            <a:ext cx="3522846" cy="1340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4546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10224B-C6E9-F94D-B07C-30BFF85F6894}"/>
              </a:ext>
            </a:extLst>
          </p:cNvPr>
          <p:cNvSpPr/>
          <p:nvPr/>
        </p:nvSpPr>
        <p:spPr>
          <a:xfrm>
            <a:off x="3023514" y="1046569"/>
            <a:ext cx="5841880" cy="1492668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17707DDE-4304-8143-B405-FEBEA84239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409" y="498042"/>
            <a:ext cx="3402919" cy="226634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FF1566-F507-C84E-A766-0F93E97F8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631" y="235743"/>
            <a:ext cx="5212763" cy="754286"/>
          </a:xfrm>
        </p:spPr>
        <p:txBody>
          <a:bodyPr/>
          <a:lstStyle/>
          <a:p>
            <a:pPr algn="ctr"/>
            <a:r>
              <a:rPr lang="en-US" b="1" dirty="0">
                <a:solidFill>
                  <a:srgbClr val="00B0F0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KHARKIV</a:t>
            </a:r>
            <a:r>
              <a:rPr lang="uk-UA" b="1" dirty="0">
                <a:solidFill>
                  <a:srgbClr val="00B0F0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b="1" dirty="0">
                <a:solidFill>
                  <a:srgbClr val="00B0F0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TODAY</a:t>
            </a:r>
            <a:endParaRPr lang="uk-UA" b="1" dirty="0">
              <a:solidFill>
                <a:srgbClr val="00B0F0"/>
              </a:solidFill>
              <a:cs typeface="Futura Medium" panose="020B0602020204020303" pitchFamily="34" charset="-79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B52707B-33C3-2945-B87E-3A7BB032030D}"/>
              </a:ext>
            </a:extLst>
          </p:cNvPr>
          <p:cNvSpPr/>
          <p:nvPr/>
        </p:nvSpPr>
        <p:spPr>
          <a:xfrm>
            <a:off x="4218619" y="1289961"/>
            <a:ext cx="14273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$10 </a:t>
            </a:r>
            <a:r>
              <a:rPr lang="en-US" sz="2400" b="1" dirty="0" err="1">
                <a:solidFill>
                  <a:schemeClr val="bg1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bln</a:t>
            </a:r>
            <a:endParaRPr lang="uk-UA" sz="2400" b="1" dirty="0">
              <a:solidFill>
                <a:schemeClr val="bg1"/>
              </a:solidFill>
              <a:cs typeface="Futura Medium" panose="020B0602020204020303" pitchFamily="34" charset="-79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43D9623-F5A6-044A-93E1-997F7BDB4E16}"/>
              </a:ext>
            </a:extLst>
          </p:cNvPr>
          <p:cNvSpPr/>
          <p:nvPr/>
        </p:nvSpPr>
        <p:spPr>
          <a:xfrm>
            <a:off x="4274115" y="1729152"/>
            <a:ext cx="1316386" cy="4328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TOTAL DAMAGE </a:t>
            </a:r>
            <a:br>
              <a:rPr lang="en-US" sz="1013" dirty="0">
                <a:solidFill>
                  <a:schemeClr val="bg1"/>
                </a:solidFill>
              </a:rPr>
            </a:br>
            <a:r>
              <a:rPr lang="en-US" sz="1013" dirty="0">
                <a:solidFill>
                  <a:schemeClr val="bg1"/>
                </a:solidFill>
              </a:rPr>
              <a:t>inflicted by the </a:t>
            </a:r>
            <a:r>
              <a:rPr lang="en-US" sz="1013" dirty="0" err="1">
                <a:solidFill>
                  <a:schemeClr val="bg1"/>
                </a:solidFill>
              </a:rPr>
              <a:t>russia</a:t>
            </a:r>
            <a:endParaRPr lang="uk-UA" sz="1013" b="1" dirty="0">
              <a:solidFill>
                <a:schemeClr val="bg1"/>
              </a:solidFill>
              <a:cs typeface="Futura Medium" panose="020B0602020204020303" pitchFamily="34" charset="-79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C0C3D42-5CB9-3347-9569-D6598412E89A}"/>
              </a:ext>
            </a:extLst>
          </p:cNvPr>
          <p:cNvSpPr/>
          <p:nvPr/>
        </p:nvSpPr>
        <p:spPr>
          <a:xfrm>
            <a:off x="6983156" y="1289961"/>
            <a:ext cx="14430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9,000+ </a:t>
            </a:r>
            <a:endParaRPr lang="uk-UA" sz="2400" b="1" dirty="0">
              <a:solidFill>
                <a:schemeClr val="bg1"/>
              </a:solidFill>
              <a:cs typeface="Futura Medium" panose="020B0602020204020303" pitchFamily="34" charset="-79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BE4A9EB-8A99-2C4E-90C6-963C6A30EDCD}"/>
              </a:ext>
            </a:extLst>
          </p:cNvPr>
          <p:cNvSpPr/>
          <p:nvPr/>
        </p:nvSpPr>
        <p:spPr>
          <a:xfrm>
            <a:off x="6649017" y="1729152"/>
            <a:ext cx="1741181" cy="588751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BUILDINGS</a:t>
            </a:r>
          </a:p>
          <a:p>
            <a:pPr algn="ctr"/>
            <a:r>
              <a:rPr lang="en-US" sz="1013" dirty="0">
                <a:solidFill>
                  <a:schemeClr val="bg1"/>
                </a:solidFill>
              </a:rPr>
              <a:t>damaged to varying degrees, </a:t>
            </a:r>
            <a:br>
              <a:rPr lang="en-US" sz="1013" dirty="0">
                <a:solidFill>
                  <a:schemeClr val="bg1"/>
                </a:solidFill>
              </a:rPr>
            </a:br>
            <a:r>
              <a:rPr lang="en-US" sz="1013" dirty="0">
                <a:solidFill>
                  <a:schemeClr val="bg1"/>
                </a:solidFill>
              </a:rPr>
              <a:t>yet reconstruction continues.</a:t>
            </a:r>
            <a:endParaRPr lang="uk-UA" sz="1013" b="1" dirty="0">
              <a:solidFill>
                <a:schemeClr val="bg1"/>
              </a:solidFill>
              <a:cs typeface="Futura Medium" panose="020B0602020204020303" pitchFamily="34" charset="-79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967D36C-0212-424A-B191-E9B4FBF7B86F}"/>
              </a:ext>
            </a:extLst>
          </p:cNvPr>
          <p:cNvSpPr/>
          <p:nvPr/>
        </p:nvSpPr>
        <p:spPr>
          <a:xfrm>
            <a:off x="290409" y="235742"/>
            <a:ext cx="1675210" cy="26649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A032443-10DA-4F4E-ACB6-156DD60A7655}"/>
              </a:ext>
            </a:extLst>
          </p:cNvPr>
          <p:cNvGrpSpPr/>
          <p:nvPr/>
        </p:nvGrpSpPr>
        <p:grpSpPr>
          <a:xfrm>
            <a:off x="290409" y="2582384"/>
            <a:ext cx="8574985" cy="2262941"/>
            <a:chOff x="290409" y="2582384"/>
            <a:chExt cx="8574985" cy="2262941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4C102610-FD89-E442-956D-901130A382F7}"/>
                </a:ext>
              </a:extLst>
            </p:cNvPr>
            <p:cNvSpPr/>
            <p:nvPr/>
          </p:nvSpPr>
          <p:spPr>
            <a:xfrm>
              <a:off x="290409" y="2817764"/>
              <a:ext cx="5841880" cy="2027561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uk-UA" sz="1013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8AC444EE-2736-CF44-ACFF-CF27C28C247E}"/>
                </a:ext>
              </a:extLst>
            </p:cNvPr>
            <p:cNvSpPr/>
            <p:nvPr/>
          </p:nvSpPr>
          <p:spPr>
            <a:xfrm>
              <a:off x="1347499" y="2924521"/>
              <a:ext cx="3946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sz="2400" b="1" dirty="0">
                  <a:solidFill>
                    <a:schemeClr val="bg1"/>
                  </a:solidFill>
                  <a:latin typeface="Futura Medium" panose="020B0602020204020303" pitchFamily="34" charset="-79"/>
                  <a:cs typeface="Futura Medium" panose="020B0602020204020303" pitchFamily="34" charset="-79"/>
                </a:rPr>
                <a:t>7</a:t>
              </a:r>
              <a:endParaRPr lang="uk-UA" sz="2400" b="1" dirty="0">
                <a:solidFill>
                  <a:schemeClr val="bg1"/>
                </a:solidFill>
                <a:cs typeface="Futura Medium" panose="020B0602020204020303" pitchFamily="34" charset="-79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DF1D910-40D9-8040-9C9E-B740D13A1743}"/>
                </a:ext>
              </a:extLst>
            </p:cNvPr>
            <p:cNvSpPr/>
            <p:nvPr/>
          </p:nvSpPr>
          <p:spPr>
            <a:xfrm>
              <a:off x="594633" y="3312913"/>
              <a:ext cx="1900392" cy="432875"/>
            </a:xfrm>
            <a:prstGeom prst="rect">
              <a:avLst/>
            </a:prstGeom>
          </p:spPr>
          <p:txBody>
            <a:bodyPr wrap="none" anchor="t">
              <a:spAutoFit/>
            </a:bodyPr>
            <a:lstStyle/>
            <a:p>
              <a:pPr algn="ctr"/>
              <a:r>
                <a:rPr lang="en-US" sz="1200" b="1" dirty="0">
                  <a:solidFill>
                    <a:schemeClr val="bg1"/>
                  </a:solidFill>
                </a:rPr>
                <a:t>UNDERGROUND SCHOOLS </a:t>
              </a:r>
              <a:br>
                <a:rPr lang="en-US" sz="1013" b="1" dirty="0">
                  <a:solidFill>
                    <a:schemeClr val="bg1"/>
                  </a:solidFill>
                </a:rPr>
              </a:br>
              <a:r>
                <a:rPr lang="en-US" sz="1013" dirty="0">
                  <a:solidFill>
                    <a:schemeClr val="bg1"/>
                  </a:solidFill>
                </a:rPr>
                <a:t>are already operating</a:t>
              </a:r>
              <a:endParaRPr lang="uk-UA" sz="1013" dirty="0">
                <a:solidFill>
                  <a:schemeClr val="bg1"/>
                </a:solidFill>
              </a:endParaRP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C397F04-2B80-B24E-BC8C-C6BCDA5014BE}"/>
                </a:ext>
              </a:extLst>
            </p:cNvPr>
            <p:cNvSpPr/>
            <p:nvPr/>
          </p:nvSpPr>
          <p:spPr>
            <a:xfrm>
              <a:off x="3715772" y="2924521"/>
              <a:ext cx="3946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uk-UA" sz="2400" b="1" dirty="0">
                  <a:solidFill>
                    <a:schemeClr val="bg1"/>
                  </a:solidFill>
                  <a:latin typeface="Futura Medium" panose="020B0602020204020303" pitchFamily="34" charset="-79"/>
                  <a:cs typeface="Futura Medium" panose="020B0602020204020303" pitchFamily="34" charset="-79"/>
                </a:rPr>
                <a:t>6</a:t>
              </a:r>
              <a:endParaRPr lang="uk-UA" sz="2400" b="1" dirty="0">
                <a:solidFill>
                  <a:schemeClr val="bg1"/>
                </a:solidFill>
                <a:cs typeface="Futura Medium" panose="020B0602020204020303" pitchFamily="34" charset="-79"/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BC9118A6-73EF-AF43-89E2-72B7D94F8664}"/>
                </a:ext>
              </a:extLst>
            </p:cNvPr>
            <p:cNvSpPr/>
            <p:nvPr/>
          </p:nvSpPr>
          <p:spPr>
            <a:xfrm>
              <a:off x="3123462" y="3312913"/>
              <a:ext cx="1579278" cy="432875"/>
            </a:xfrm>
            <a:prstGeom prst="rect">
              <a:avLst/>
            </a:prstGeom>
          </p:spPr>
          <p:txBody>
            <a:bodyPr wrap="none" anchor="t">
              <a:spAutoFit/>
            </a:bodyPr>
            <a:lstStyle/>
            <a:p>
              <a:pPr algn="ctr"/>
              <a:r>
                <a:rPr lang="en-US" sz="1200" b="1" dirty="0">
                  <a:solidFill>
                    <a:schemeClr val="bg1"/>
                  </a:solidFill>
                </a:rPr>
                <a:t>METRO STATIONS </a:t>
              </a:r>
              <a:endParaRPr lang="uk-UA" sz="1200" b="1" dirty="0">
                <a:solidFill>
                  <a:schemeClr val="bg1"/>
                </a:solidFill>
              </a:endParaRPr>
            </a:p>
            <a:p>
              <a:pPr algn="ctr"/>
              <a:r>
                <a:rPr lang="en-US" sz="1013" dirty="0">
                  <a:solidFill>
                    <a:schemeClr val="bg1"/>
                  </a:solidFill>
                </a:rPr>
                <a:t>converted into classrooms</a:t>
              </a:r>
              <a:endParaRPr lang="uk-UA" sz="1013" dirty="0">
                <a:solidFill>
                  <a:schemeClr val="bg1"/>
                </a:solidFill>
                <a:cs typeface="Futura Medium" panose="020B0602020204020303" pitchFamily="34" charset="-79"/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5557B99C-0EFC-824B-9237-357C2B53E3B7}"/>
                </a:ext>
              </a:extLst>
            </p:cNvPr>
            <p:cNvSpPr/>
            <p:nvPr/>
          </p:nvSpPr>
          <p:spPr>
            <a:xfrm>
              <a:off x="1381101" y="3901448"/>
              <a:ext cx="3946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sz="2400" b="1" dirty="0">
                  <a:solidFill>
                    <a:schemeClr val="bg1"/>
                  </a:solidFill>
                  <a:latin typeface="Futura Medium" panose="020B0602020204020303" pitchFamily="34" charset="-79"/>
                  <a:cs typeface="Futura Medium" panose="020B0602020204020303" pitchFamily="34" charset="-79"/>
                </a:rPr>
                <a:t>3</a:t>
              </a:r>
              <a:endParaRPr lang="uk-UA" sz="2400" b="1" dirty="0">
                <a:solidFill>
                  <a:schemeClr val="bg1"/>
                </a:solidFill>
                <a:cs typeface="Futura Medium" panose="020B0602020204020303" pitchFamily="34" charset="-79"/>
              </a:endParaRP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8E85F286-E395-1A43-8882-FCAD0A7581BC}"/>
                </a:ext>
              </a:extLst>
            </p:cNvPr>
            <p:cNvSpPr/>
            <p:nvPr/>
          </p:nvSpPr>
          <p:spPr>
            <a:xfrm>
              <a:off x="628233" y="4289841"/>
              <a:ext cx="1900392" cy="432875"/>
            </a:xfrm>
            <a:prstGeom prst="rect">
              <a:avLst/>
            </a:prstGeom>
          </p:spPr>
          <p:txBody>
            <a:bodyPr wrap="none" anchor="t">
              <a:spAutoFit/>
            </a:bodyPr>
            <a:lstStyle/>
            <a:p>
              <a:pPr algn="ctr"/>
              <a:r>
                <a:rPr lang="en-US" sz="1200" b="1" dirty="0">
                  <a:solidFill>
                    <a:schemeClr val="bg1"/>
                  </a:solidFill>
                </a:rPr>
                <a:t>UNDERGROUND SCHOOLS </a:t>
              </a:r>
              <a:br>
                <a:rPr lang="en-US" sz="1013" b="1" dirty="0">
                  <a:solidFill>
                    <a:schemeClr val="bg1"/>
                  </a:solidFill>
                </a:rPr>
              </a:br>
              <a:r>
                <a:rPr lang="en-US" sz="1013" dirty="0">
                  <a:solidFill>
                    <a:schemeClr val="bg1"/>
                  </a:solidFill>
                </a:rPr>
                <a:t>under construction</a:t>
              </a:r>
              <a:endParaRPr lang="uk-UA" sz="1013" dirty="0">
                <a:solidFill>
                  <a:schemeClr val="bg1"/>
                </a:solidFill>
              </a:endParaRPr>
            </a:p>
          </p:txBody>
        </p:sp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16CD19BF-B52A-DB45-B31D-CBD74106D6B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462474" y="2582384"/>
              <a:ext cx="3402920" cy="2262941"/>
            </a:xfrm>
            <a:prstGeom prst="rect">
              <a:avLst/>
            </a:prstGeom>
          </p:spPr>
        </p:pic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982916F9-AF5E-9F4E-857C-50C4EFCFE549}"/>
                </a:ext>
              </a:extLst>
            </p:cNvPr>
            <p:cNvSpPr/>
            <p:nvPr/>
          </p:nvSpPr>
          <p:spPr>
            <a:xfrm>
              <a:off x="3116450" y="3901448"/>
              <a:ext cx="1522661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sz="2400" b="1" dirty="0">
                  <a:solidFill>
                    <a:schemeClr val="bg1"/>
                  </a:solidFill>
                  <a:latin typeface="Futura Medium" panose="020B0602020204020303" pitchFamily="34" charset="-79"/>
                  <a:cs typeface="Futura Medium" panose="020B0602020204020303" pitchFamily="34" charset="-79"/>
                </a:rPr>
                <a:t>17,000+</a:t>
              </a:r>
              <a:endParaRPr lang="uk-UA" sz="2400" b="1" dirty="0">
                <a:solidFill>
                  <a:schemeClr val="bg1"/>
                </a:solidFill>
                <a:cs typeface="Futura Medium" panose="020B0602020204020303" pitchFamily="34" charset="-79"/>
              </a:endParaRP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DFA76E64-8E0A-EB48-A21D-E870BD5C3E59}"/>
                </a:ext>
              </a:extLst>
            </p:cNvPr>
            <p:cNvSpPr/>
            <p:nvPr/>
          </p:nvSpPr>
          <p:spPr>
            <a:xfrm>
              <a:off x="3087339" y="4289841"/>
              <a:ext cx="1580882" cy="432875"/>
            </a:xfrm>
            <a:prstGeom prst="rect">
              <a:avLst/>
            </a:prstGeom>
          </p:spPr>
          <p:txBody>
            <a:bodyPr wrap="none" anchor="t">
              <a:spAutoFit/>
            </a:bodyPr>
            <a:lstStyle/>
            <a:p>
              <a:pPr algn="ctr"/>
              <a:r>
                <a:rPr lang="en-US" sz="1200" b="1" dirty="0">
                  <a:solidFill>
                    <a:schemeClr val="bg1"/>
                  </a:solidFill>
                </a:rPr>
                <a:t>CHILDREN</a:t>
              </a:r>
              <a:r>
                <a:rPr lang="en-US" sz="1200" dirty="0">
                  <a:solidFill>
                    <a:schemeClr val="bg1"/>
                  </a:solidFill>
                </a:rPr>
                <a:t> </a:t>
              </a:r>
            </a:p>
            <a:p>
              <a:pPr algn="ctr"/>
              <a:r>
                <a:rPr lang="en-US" sz="1013" dirty="0">
                  <a:solidFill>
                    <a:schemeClr val="bg1"/>
                  </a:solidFill>
                </a:rPr>
                <a:t>continuing offline learning</a:t>
              </a:r>
              <a:endParaRPr lang="uk-UA" sz="1013" dirty="0">
                <a:solidFill>
                  <a:schemeClr val="bg1"/>
                </a:solidFill>
                <a:cs typeface="Futura Medium" panose="020B0602020204020303" pitchFamily="34" charset="-79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5588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6302399-09BC-C04B-BC1E-9DC3F6B660A5}"/>
              </a:ext>
            </a:extLst>
          </p:cNvPr>
          <p:cNvSpPr/>
          <p:nvPr/>
        </p:nvSpPr>
        <p:spPr>
          <a:xfrm>
            <a:off x="0" y="900934"/>
            <a:ext cx="9144000" cy="1811247"/>
          </a:xfrm>
          <a:prstGeom prst="rect">
            <a:avLst/>
          </a:prstGeom>
          <a:solidFill>
            <a:srgbClr val="00B0F0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A77B615-4D7A-3548-B036-B1C9AF4D87CE}"/>
              </a:ext>
            </a:extLst>
          </p:cNvPr>
          <p:cNvSpPr/>
          <p:nvPr/>
        </p:nvSpPr>
        <p:spPr>
          <a:xfrm>
            <a:off x="0" y="3056993"/>
            <a:ext cx="9144000" cy="1811247"/>
          </a:xfrm>
          <a:prstGeom prst="rect">
            <a:avLst/>
          </a:prstGeom>
          <a:solidFill>
            <a:srgbClr val="00B0F0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FF1566-F507-C84E-A766-0F93E97F8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994172"/>
          </a:xfrm>
        </p:spPr>
        <p:txBody>
          <a:bodyPr/>
          <a:lstStyle/>
          <a:p>
            <a:r>
              <a:rPr lang="en-US" b="1" dirty="0">
                <a:solidFill>
                  <a:srgbClr val="00B0F0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REBUILD</a:t>
            </a:r>
            <a:endParaRPr lang="uk-UA" b="1" dirty="0">
              <a:solidFill>
                <a:srgbClr val="00B0F0"/>
              </a:solidFill>
              <a:cs typeface="Futura Medium" panose="020B0602020204020303" pitchFamily="34" charset="-79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639D7C-C96C-8C4B-85B3-6C671097ED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56006" y="771841"/>
            <a:ext cx="3104155" cy="2069436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3B35B6B-BABB-E843-B519-86F5833D5A1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 r="961"/>
          <a:stretch/>
        </p:blipFill>
        <p:spPr>
          <a:xfrm>
            <a:off x="4888809" y="771839"/>
            <a:ext cx="3075510" cy="2069438"/>
          </a:xfrm>
          <a:prstGeom prst="rect">
            <a:avLst/>
          </a:prstGeom>
          <a:ln w="38100">
            <a:solidFill>
              <a:srgbClr val="00B0F0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C50121B-5064-8546-A1B8-EF16CDF2E8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brightnessContrast bright="20000"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56004" y="2970998"/>
            <a:ext cx="3104155" cy="2053916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FEBC6B8-D195-B54C-8C2F-E2D70C8154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88809" y="2970271"/>
            <a:ext cx="3075510" cy="2050340"/>
          </a:xfrm>
          <a:prstGeom prst="rect">
            <a:avLst/>
          </a:prstGeom>
          <a:ln w="38100">
            <a:solidFill>
              <a:srgbClr val="00B0F0"/>
            </a:solidFill>
          </a:ln>
        </p:spPr>
      </p:pic>
      <p:sp>
        <p:nvSpPr>
          <p:cNvPr id="22" name="Right Arrow 21">
            <a:extLst>
              <a:ext uri="{FF2B5EF4-FFF2-40B4-BE49-F238E27FC236}">
                <a16:creationId xmlns:a16="http://schemas.microsoft.com/office/drawing/2014/main" id="{CD8B3FD0-9FDB-B649-9EBF-08F0D45B7797}"/>
              </a:ext>
            </a:extLst>
          </p:cNvPr>
          <p:cNvSpPr/>
          <p:nvPr/>
        </p:nvSpPr>
        <p:spPr>
          <a:xfrm>
            <a:off x="4391006" y="1663613"/>
            <a:ext cx="366955" cy="379127"/>
          </a:xfrm>
          <a:prstGeom prst="right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3" name="Right Arrow 22">
            <a:extLst>
              <a:ext uri="{FF2B5EF4-FFF2-40B4-BE49-F238E27FC236}">
                <a16:creationId xmlns:a16="http://schemas.microsoft.com/office/drawing/2014/main" id="{A23549B5-ACA9-BB46-A6BD-67C0456923C5}"/>
              </a:ext>
            </a:extLst>
          </p:cNvPr>
          <p:cNvSpPr/>
          <p:nvPr/>
        </p:nvSpPr>
        <p:spPr>
          <a:xfrm>
            <a:off x="4391006" y="3773052"/>
            <a:ext cx="366955" cy="379127"/>
          </a:xfrm>
          <a:prstGeom prst="right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9DFF793-8B6E-114C-8FFA-B07AAF919CAE}"/>
              </a:ext>
            </a:extLst>
          </p:cNvPr>
          <p:cNvSpPr/>
          <p:nvPr/>
        </p:nvSpPr>
        <p:spPr>
          <a:xfrm>
            <a:off x="8562062" y="0"/>
            <a:ext cx="581938" cy="51434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2502A58-5AF0-9C4D-9580-F84B125A9FE8}"/>
              </a:ext>
            </a:extLst>
          </p:cNvPr>
          <p:cNvSpPr/>
          <p:nvPr/>
        </p:nvSpPr>
        <p:spPr>
          <a:xfrm>
            <a:off x="-23673" y="0"/>
            <a:ext cx="581938" cy="51434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</p:spTree>
    <p:extLst>
      <p:ext uri="{BB962C8B-B14F-4D97-AF65-F5344CB8AC3E}">
        <p14:creationId xmlns:p14="http://schemas.microsoft.com/office/powerpoint/2010/main" val="3503694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9897161-8C3C-084B-8CC2-89566E69F9A9}"/>
              </a:ext>
            </a:extLst>
          </p:cNvPr>
          <p:cNvSpPr/>
          <p:nvPr/>
        </p:nvSpPr>
        <p:spPr>
          <a:xfrm>
            <a:off x="7468790" y="0"/>
            <a:ext cx="1675210" cy="5143502"/>
          </a:xfrm>
          <a:prstGeom prst="rect">
            <a:avLst/>
          </a:prstGeom>
          <a:solidFill>
            <a:srgbClr val="00B0F0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E663519-336D-0546-91DD-8A902B6135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37" t="11849" r="14328" b="7437"/>
          <a:stretch/>
        </p:blipFill>
        <p:spPr>
          <a:xfrm>
            <a:off x="4836694" y="167053"/>
            <a:ext cx="4132847" cy="479597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F6302399-09BC-C04B-BC1E-9DC3F6B660A5}"/>
              </a:ext>
            </a:extLst>
          </p:cNvPr>
          <p:cNvSpPr/>
          <p:nvPr/>
        </p:nvSpPr>
        <p:spPr>
          <a:xfrm>
            <a:off x="-131463" y="2314526"/>
            <a:ext cx="8437858" cy="1226404"/>
          </a:xfrm>
          <a:prstGeom prst="rect">
            <a:avLst/>
          </a:prstGeom>
          <a:solidFill>
            <a:srgbClr val="00B0F0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FF1566-F507-C84E-A766-0F93E97F8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994172"/>
          </a:xfrm>
        </p:spPr>
        <p:txBody>
          <a:bodyPr/>
          <a:lstStyle/>
          <a:p>
            <a:r>
              <a:rPr lang="en-US" b="1" dirty="0">
                <a:solidFill>
                  <a:srgbClr val="00B0F0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WATER BUVETS </a:t>
            </a:r>
            <a:endParaRPr lang="uk-UA" b="1" dirty="0">
              <a:solidFill>
                <a:srgbClr val="00B0F0"/>
              </a:solidFill>
              <a:cs typeface="Futura Medium" panose="020B0602020204020303" pitchFamily="34" charset="-79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B80F9D2-AD69-4A40-B17E-3258CD705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895752"/>
            <a:ext cx="4033586" cy="283754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400" dirty="0"/>
              <a:t>Constant </a:t>
            </a:r>
            <a:r>
              <a:rPr lang="en-US" sz="1400" dirty="0" err="1"/>
              <a:t>russian</a:t>
            </a:r>
            <a:r>
              <a:rPr lang="en-US" sz="1400" dirty="0"/>
              <a:t> attacks on </a:t>
            </a:r>
            <a:r>
              <a:rPr lang="en-US" sz="1400" dirty="0" err="1"/>
              <a:t>Kharkiv’s</a:t>
            </a:r>
            <a:r>
              <a:rPr lang="en-US" sz="1400" dirty="0"/>
              <a:t> energy and infrastructure have caused a severe </a:t>
            </a:r>
            <a:r>
              <a:rPr lang="en-US" sz="1400" b="1" dirty="0"/>
              <a:t>water crisis</a:t>
            </a:r>
            <a:r>
              <a:rPr lang="en-US" sz="1400" dirty="0"/>
              <a:t>. Damage to power plants led to outages that halted pumping stations and disrupted the city’s water supply. A strike on an oil depot contaminated the </a:t>
            </a:r>
            <a:r>
              <a:rPr lang="en-US" sz="1400" dirty="0" err="1"/>
              <a:t>Kharkiv</a:t>
            </a:r>
            <a:r>
              <a:rPr lang="en-US" sz="1400" dirty="0"/>
              <a:t>, </a:t>
            </a:r>
            <a:r>
              <a:rPr lang="en-US" sz="1400" dirty="0" err="1"/>
              <a:t>Lopan</a:t>
            </a:r>
            <a:r>
              <a:rPr lang="en-US" sz="1400" dirty="0"/>
              <a:t>, and </a:t>
            </a:r>
            <a:r>
              <a:rPr lang="en-US" sz="1400" dirty="0" err="1"/>
              <a:t>Udy</a:t>
            </a:r>
            <a:r>
              <a:rPr lang="en-US" sz="1400" dirty="0"/>
              <a:t> rivers, threatening surface drinking water sources.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US" sz="1400" dirty="0">
                <a:cs typeface="Futura Medium" panose="020B0602020204020303" pitchFamily="34" charset="-79"/>
              </a:rPr>
              <a:t>At the initiative of </a:t>
            </a:r>
            <a:r>
              <a:rPr lang="en-US" sz="1400" dirty="0" err="1">
                <a:cs typeface="Futura Medium" panose="020B0602020204020303" pitchFamily="34" charset="-79"/>
              </a:rPr>
              <a:t>Kharkiv</a:t>
            </a:r>
            <a:r>
              <a:rPr lang="en-US" sz="1400" dirty="0">
                <a:cs typeface="Futura Medium" panose="020B0602020204020303" pitchFamily="34" charset="-79"/>
              </a:rPr>
              <a:t> Mayor </a:t>
            </a:r>
            <a:r>
              <a:rPr lang="en-US" sz="1400" b="1" dirty="0" err="1">
                <a:cs typeface="Futura Medium" panose="020B0602020204020303" pitchFamily="34" charset="-79"/>
              </a:rPr>
              <a:t>Ihor</a:t>
            </a:r>
            <a:r>
              <a:rPr lang="en-US" sz="1400" b="1" dirty="0">
                <a:cs typeface="Futura Medium" panose="020B0602020204020303" pitchFamily="34" charset="-79"/>
              </a:rPr>
              <a:t> </a:t>
            </a:r>
            <a:r>
              <a:rPr lang="en-US" sz="1400" b="1" dirty="0" err="1">
                <a:cs typeface="Futura Medium" panose="020B0602020204020303" pitchFamily="34" charset="-79"/>
              </a:rPr>
              <a:t>Terekhov</a:t>
            </a:r>
            <a:r>
              <a:rPr lang="en-US" sz="1400" dirty="0">
                <a:cs typeface="Futura Medium" panose="020B0602020204020303" pitchFamily="34" charset="-79"/>
              </a:rPr>
              <a:t> and with the support of the international partner </a:t>
            </a:r>
            <a:r>
              <a:rPr lang="en-US" sz="1400" b="1" dirty="0">
                <a:cs typeface="Futura Medium" panose="020B0602020204020303" pitchFamily="34" charset="-79"/>
              </a:rPr>
              <a:t>UNICEF</a:t>
            </a:r>
            <a:r>
              <a:rPr lang="en-US" sz="1400" dirty="0">
                <a:cs typeface="Futura Medium" panose="020B0602020204020303" pitchFamily="34" charset="-79"/>
              </a:rPr>
              <a:t>, the city of </a:t>
            </a:r>
            <a:r>
              <a:rPr lang="en-US" sz="1400" dirty="0" err="1">
                <a:cs typeface="Futura Medium" panose="020B0602020204020303" pitchFamily="34" charset="-79"/>
              </a:rPr>
              <a:t>Kharkiv</a:t>
            </a:r>
            <a:r>
              <a:rPr lang="en-US" sz="1400" dirty="0">
                <a:cs typeface="Futura Medium" panose="020B0602020204020303" pitchFamily="34" charset="-79"/>
              </a:rPr>
              <a:t> is implementing a project to equip residential districts with modern </a:t>
            </a:r>
            <a:r>
              <a:rPr lang="en-US" sz="1400" b="1" dirty="0">
                <a:cs typeface="Futura Medium" panose="020B0602020204020303" pitchFamily="34" charset="-79"/>
              </a:rPr>
              <a:t>drinking water kiosks (</a:t>
            </a:r>
            <a:r>
              <a:rPr lang="en-US" sz="1400" b="1" dirty="0" err="1">
                <a:cs typeface="Futura Medium" panose="020B0602020204020303" pitchFamily="34" charset="-79"/>
              </a:rPr>
              <a:t>buvets</a:t>
            </a:r>
            <a:r>
              <a:rPr lang="en-US" sz="1400" b="1" dirty="0">
                <a:cs typeface="Futura Medium" panose="020B0602020204020303" pitchFamily="34" charset="-79"/>
              </a:rPr>
              <a:t>)</a:t>
            </a:r>
            <a:r>
              <a:rPr lang="en-US" sz="1400" dirty="0">
                <a:cs typeface="Futura Medium" panose="020B0602020204020303" pitchFamily="34" charset="-79"/>
              </a:rPr>
              <a:t>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F8AB081-11AF-3F4D-9DF6-2855513838C2}"/>
              </a:ext>
            </a:extLst>
          </p:cNvPr>
          <p:cNvSpPr/>
          <p:nvPr/>
        </p:nvSpPr>
        <p:spPr>
          <a:xfrm>
            <a:off x="3802770" y="3813683"/>
            <a:ext cx="4099760" cy="996008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BC63EA3-DF43-9949-9F3E-395F8F196756}"/>
              </a:ext>
            </a:extLst>
          </p:cNvPr>
          <p:cNvSpPr/>
          <p:nvPr/>
        </p:nvSpPr>
        <p:spPr>
          <a:xfrm>
            <a:off x="3836630" y="3841184"/>
            <a:ext cx="411670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US" sz="1400" b="1" dirty="0">
                <a:solidFill>
                  <a:srgbClr val="FFFF00"/>
                </a:solidFill>
                <a:cs typeface="Futura Medium" panose="020B0602020204020303" pitchFamily="34" charset="-79"/>
              </a:rPr>
              <a:t>GOAL: </a:t>
            </a:r>
            <a:br>
              <a:rPr lang="en-US" sz="1400" dirty="0">
                <a:solidFill>
                  <a:schemeClr val="bg1"/>
                </a:solidFill>
                <a:cs typeface="Futura Medium" panose="020B0602020204020303" pitchFamily="34" charset="-79"/>
              </a:rPr>
            </a:br>
            <a:r>
              <a:rPr lang="en-US" sz="1400" dirty="0">
                <a:solidFill>
                  <a:schemeClr val="bg1"/>
                </a:solidFill>
                <a:cs typeface="Futura Medium" panose="020B0602020204020303" pitchFamily="34" charset="-79"/>
              </a:rPr>
              <a:t>to ensure that city residents have access to </a:t>
            </a:r>
            <a:r>
              <a:rPr lang="en-US" sz="1400" b="1" dirty="0">
                <a:solidFill>
                  <a:srgbClr val="FFFF00"/>
                </a:solidFill>
                <a:cs typeface="Futura Medium" panose="020B0602020204020303" pitchFamily="34" charset="-79"/>
              </a:rPr>
              <a:t>free</a:t>
            </a:r>
            <a:r>
              <a:rPr lang="en-US" sz="1400" b="1" dirty="0">
                <a:solidFill>
                  <a:schemeClr val="bg1"/>
                </a:solidFill>
                <a:cs typeface="Futura Medium" panose="020B0602020204020303" pitchFamily="34" charset="-79"/>
              </a:rPr>
              <a:t>, </a:t>
            </a:r>
            <a:r>
              <a:rPr lang="en-US" sz="1400" b="1" dirty="0">
                <a:solidFill>
                  <a:srgbClr val="FFFF00"/>
                </a:solidFill>
                <a:cs typeface="Futura Medium" panose="020B0602020204020303" pitchFamily="34" charset="-79"/>
              </a:rPr>
              <a:t>safe</a:t>
            </a:r>
            <a:r>
              <a:rPr lang="en-US" sz="1400" b="1" dirty="0">
                <a:solidFill>
                  <a:schemeClr val="bg1"/>
                </a:solidFill>
                <a:cs typeface="Futura Medium" panose="020B0602020204020303" pitchFamily="34" charset="-79"/>
              </a:rPr>
              <a:t>, and </a:t>
            </a:r>
            <a:r>
              <a:rPr lang="en-US" sz="1400" b="1" dirty="0">
                <a:solidFill>
                  <a:srgbClr val="FFFF00"/>
                </a:solidFill>
                <a:cs typeface="Futura Medium" panose="020B0602020204020303" pitchFamily="34" charset="-79"/>
              </a:rPr>
              <a:t>high-quality drinking water</a:t>
            </a:r>
            <a:r>
              <a:rPr lang="en-US" sz="1400" dirty="0">
                <a:solidFill>
                  <a:schemeClr val="bg1"/>
                </a:solidFill>
                <a:cs typeface="Futura Medium" panose="020B0602020204020303" pitchFamily="34" charset="-79"/>
              </a:rPr>
              <a:t>, even in emergency situations such as blackouts or infrastructure damage.</a:t>
            </a:r>
          </a:p>
        </p:txBody>
      </p:sp>
      <p:sp>
        <p:nvSpPr>
          <p:cNvPr id="14" name="Content Placeholder 6">
            <a:extLst>
              <a:ext uri="{FF2B5EF4-FFF2-40B4-BE49-F238E27FC236}">
                <a16:creationId xmlns:a16="http://schemas.microsoft.com/office/drawing/2014/main" id="{38B3C709-E066-EE4F-96C4-C58E092EB67E}"/>
              </a:ext>
            </a:extLst>
          </p:cNvPr>
          <p:cNvSpPr txBox="1">
            <a:spLocks/>
          </p:cNvSpPr>
          <p:nvPr/>
        </p:nvSpPr>
        <p:spPr>
          <a:xfrm>
            <a:off x="628650" y="3813685"/>
            <a:ext cx="3106732" cy="1329817"/>
          </a:xfrm>
          <a:prstGeom prst="rect">
            <a:avLst/>
          </a:prstGeom>
        </p:spPr>
        <p:txBody>
          <a:bodyPr vert="horz" lIns="68580" tIns="34290" rIns="68580" bIns="3429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None/>
            </a:pPr>
            <a:r>
              <a:rPr lang="en-US" sz="1400" i="1" dirty="0">
                <a:cs typeface="Futura Medium" panose="020B0602020204020303" pitchFamily="34" charset="-79"/>
              </a:rPr>
              <a:t>The project is carried out by the municipal enterprise </a:t>
            </a:r>
            <a:r>
              <a:rPr lang="en-US" sz="1400" i="1" dirty="0" err="1">
                <a:cs typeface="Futura Medium" panose="020B0602020204020303" pitchFamily="34" charset="-79"/>
              </a:rPr>
              <a:t>Kharkiv-vodokanal</a:t>
            </a:r>
            <a:r>
              <a:rPr lang="en-US" sz="1400" i="1" dirty="0">
                <a:cs typeface="Futura Medium" panose="020B0602020204020303" pitchFamily="34" charset="-79"/>
              </a:rPr>
              <a:t> in cooperation with the </a:t>
            </a:r>
            <a:r>
              <a:rPr lang="en-US" sz="1400" i="1" dirty="0" err="1">
                <a:cs typeface="Futura Medium" panose="020B0602020204020303" pitchFamily="34" charset="-79"/>
              </a:rPr>
              <a:t>Kharkiv</a:t>
            </a:r>
            <a:r>
              <a:rPr lang="en-US" sz="1400" i="1" dirty="0">
                <a:cs typeface="Futura Medium" panose="020B0602020204020303" pitchFamily="34" charset="-79"/>
              </a:rPr>
              <a:t> City Council.</a:t>
            </a:r>
          </a:p>
        </p:txBody>
      </p:sp>
    </p:spTree>
    <p:extLst>
      <p:ext uri="{BB962C8B-B14F-4D97-AF65-F5344CB8AC3E}">
        <p14:creationId xmlns:p14="http://schemas.microsoft.com/office/powerpoint/2010/main" val="3498651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50">
            <a:extLst>
              <a:ext uri="{FF2B5EF4-FFF2-40B4-BE49-F238E27FC236}">
                <a16:creationId xmlns:a16="http://schemas.microsoft.com/office/drawing/2014/main" id="{AF04A56E-DBD3-B644-850E-CA6BEFC942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rcRect t="11439" r="20203" b="14839"/>
          <a:stretch/>
        </p:blipFill>
        <p:spPr>
          <a:xfrm>
            <a:off x="5415256" y="-5390"/>
            <a:ext cx="3755517" cy="2922039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A2F91329-F96E-B449-88E9-2999E8EF56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0679" y="3637080"/>
            <a:ext cx="1710894" cy="128317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52AB0D2C-074C-724F-B938-7BF0E1E0E8B6}"/>
              </a:ext>
            </a:extLst>
          </p:cNvPr>
          <p:cNvSpPr/>
          <p:nvPr/>
        </p:nvSpPr>
        <p:spPr>
          <a:xfrm>
            <a:off x="721640" y="3080174"/>
            <a:ext cx="8422360" cy="65686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5E1B1130-E048-E741-BD7F-8A6BDCE76343}"/>
              </a:ext>
            </a:extLst>
          </p:cNvPr>
          <p:cNvSpPr/>
          <p:nvPr/>
        </p:nvSpPr>
        <p:spPr>
          <a:xfrm>
            <a:off x="4675610" y="1332466"/>
            <a:ext cx="1097280" cy="10972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85D539FE-620A-5E4C-921A-5A48A75AC9D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lum bright="70000" contrast="-70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ChalkSketch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41046" y="3145730"/>
            <a:ext cx="831845" cy="83184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047FE55-0916-FC40-8E33-2F497DECF393}"/>
              </a:ext>
            </a:extLst>
          </p:cNvPr>
          <p:cNvSpPr/>
          <p:nvPr/>
        </p:nvSpPr>
        <p:spPr>
          <a:xfrm>
            <a:off x="721641" y="1927420"/>
            <a:ext cx="3386233" cy="989228"/>
          </a:xfrm>
          <a:prstGeom prst="rect">
            <a:avLst/>
          </a:prstGeom>
          <a:solidFill>
            <a:srgbClr val="00B0F0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8605A71-5B44-9C44-988A-701DA137A40D}"/>
              </a:ext>
            </a:extLst>
          </p:cNvPr>
          <p:cNvSpPr/>
          <p:nvPr/>
        </p:nvSpPr>
        <p:spPr>
          <a:xfrm>
            <a:off x="721641" y="1927420"/>
            <a:ext cx="312872" cy="9892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22" name="Content Placeholder 6">
            <a:extLst>
              <a:ext uri="{FF2B5EF4-FFF2-40B4-BE49-F238E27FC236}">
                <a16:creationId xmlns:a16="http://schemas.microsoft.com/office/drawing/2014/main" id="{7B1886BB-C6A6-7F4B-8AD9-CA25928DA41A}"/>
              </a:ext>
            </a:extLst>
          </p:cNvPr>
          <p:cNvSpPr txBox="1">
            <a:spLocks/>
          </p:cNvSpPr>
          <p:nvPr/>
        </p:nvSpPr>
        <p:spPr>
          <a:xfrm rot="16200000">
            <a:off x="402577" y="2246488"/>
            <a:ext cx="989226" cy="35109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800" b="1" dirty="0">
                <a:solidFill>
                  <a:schemeClr val="bg1"/>
                </a:solidFill>
              </a:rPr>
              <a:t>PHASE II</a:t>
            </a:r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08FA190-8371-664D-A249-573964CE26FF}"/>
              </a:ext>
            </a:extLst>
          </p:cNvPr>
          <p:cNvSpPr/>
          <p:nvPr/>
        </p:nvSpPr>
        <p:spPr>
          <a:xfrm>
            <a:off x="721641" y="864928"/>
            <a:ext cx="3386233" cy="989228"/>
          </a:xfrm>
          <a:prstGeom prst="rect">
            <a:avLst/>
          </a:prstGeom>
          <a:solidFill>
            <a:srgbClr val="00B0F0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FF1566-F507-C84E-A766-0F93E97F8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994172"/>
          </a:xfrm>
        </p:spPr>
        <p:txBody>
          <a:bodyPr/>
          <a:lstStyle/>
          <a:p>
            <a:r>
              <a:rPr lang="en-US" b="1" dirty="0">
                <a:solidFill>
                  <a:srgbClr val="00B0F0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IMPLEMENTATION</a:t>
            </a:r>
            <a:endParaRPr lang="uk-UA" b="1" dirty="0">
              <a:solidFill>
                <a:srgbClr val="00B0F0"/>
              </a:solidFill>
              <a:cs typeface="Futura Medium" panose="020B0602020204020303" pitchFamily="34" charset="-79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B52534A-176B-F447-9A76-8D96415CD72D}"/>
              </a:ext>
            </a:extLst>
          </p:cNvPr>
          <p:cNvSpPr/>
          <p:nvPr/>
        </p:nvSpPr>
        <p:spPr>
          <a:xfrm>
            <a:off x="1149592" y="1044590"/>
            <a:ext cx="6046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29</a:t>
            </a:r>
            <a:endParaRPr lang="uk-UA" sz="2400" b="1" dirty="0">
              <a:solidFill>
                <a:srgbClr val="0070C0"/>
              </a:solidFill>
              <a:cs typeface="Futura Medium" panose="020B0602020204020303" pitchFamily="34" charset="-79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92A685F-43F8-9346-AC70-2BAB72B39C7B}"/>
              </a:ext>
            </a:extLst>
          </p:cNvPr>
          <p:cNvSpPr/>
          <p:nvPr/>
        </p:nvSpPr>
        <p:spPr>
          <a:xfrm>
            <a:off x="1108298" y="1382362"/>
            <a:ext cx="687239" cy="276999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sz="1200" b="1" dirty="0">
                <a:solidFill>
                  <a:srgbClr val="0070C0"/>
                </a:solidFill>
              </a:rPr>
              <a:t>BUVETS</a:t>
            </a:r>
            <a:endParaRPr lang="uk-UA" sz="1200" dirty="0">
              <a:solidFill>
                <a:srgbClr val="0070C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A14612C-AA67-5D48-860D-BAF04FCD1500}"/>
              </a:ext>
            </a:extLst>
          </p:cNvPr>
          <p:cNvSpPr/>
          <p:nvPr/>
        </p:nvSpPr>
        <p:spPr>
          <a:xfrm>
            <a:off x="1116879" y="2051089"/>
            <a:ext cx="5951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41</a:t>
            </a:r>
            <a:endParaRPr lang="uk-UA" sz="2400" b="1" dirty="0">
              <a:solidFill>
                <a:srgbClr val="0070C0"/>
              </a:solidFill>
              <a:cs typeface="Futura Medium" panose="020B0602020204020303" pitchFamily="34" charset="-79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780979-EFF1-E440-B6BC-6911B04865A7}"/>
              </a:ext>
            </a:extLst>
          </p:cNvPr>
          <p:cNvSpPr/>
          <p:nvPr/>
        </p:nvSpPr>
        <p:spPr>
          <a:xfrm>
            <a:off x="1070841" y="2418785"/>
            <a:ext cx="687239" cy="276999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sz="1200" b="1" dirty="0">
                <a:solidFill>
                  <a:srgbClr val="0070C0"/>
                </a:solidFill>
              </a:rPr>
              <a:t>BUVETS</a:t>
            </a:r>
            <a:endParaRPr lang="uk-UA" sz="1200" dirty="0">
              <a:solidFill>
                <a:srgbClr val="0070C0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9898D73-A6F7-2B4E-A821-4A8724572B1D}"/>
              </a:ext>
            </a:extLst>
          </p:cNvPr>
          <p:cNvSpPr/>
          <p:nvPr/>
        </p:nvSpPr>
        <p:spPr>
          <a:xfrm>
            <a:off x="1728160" y="998998"/>
            <a:ext cx="2150077" cy="738664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sz="1400" dirty="0"/>
              <a:t>have already been </a:t>
            </a:r>
            <a:br>
              <a:rPr lang="en-US" sz="1400" dirty="0"/>
            </a:br>
            <a:r>
              <a:rPr lang="en-US" sz="1400" dirty="0"/>
              <a:t>installed across residential </a:t>
            </a:r>
            <a:br>
              <a:rPr lang="en-US" sz="1400" dirty="0"/>
            </a:br>
            <a:r>
              <a:rPr lang="en-US" sz="1400" dirty="0"/>
              <a:t>districts of the city</a:t>
            </a:r>
            <a:endParaRPr lang="uk-UA" sz="1400" dirty="0">
              <a:solidFill>
                <a:srgbClr val="0070C0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CF9EED3-9C1F-F044-967E-6A8CF567BA88}"/>
              </a:ext>
            </a:extLst>
          </p:cNvPr>
          <p:cNvSpPr/>
          <p:nvPr/>
        </p:nvSpPr>
        <p:spPr>
          <a:xfrm>
            <a:off x="721641" y="864928"/>
            <a:ext cx="312872" cy="9892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6EA3A53E-2A94-8441-BAAB-DA8270E9C3F0}"/>
              </a:ext>
            </a:extLst>
          </p:cNvPr>
          <p:cNvSpPr txBox="1">
            <a:spLocks/>
          </p:cNvSpPr>
          <p:nvPr/>
        </p:nvSpPr>
        <p:spPr>
          <a:xfrm rot="16200000">
            <a:off x="402576" y="1183995"/>
            <a:ext cx="989228" cy="35109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800" b="1" dirty="0">
                <a:solidFill>
                  <a:schemeClr val="bg1"/>
                </a:solidFill>
              </a:rPr>
              <a:t>PHASE I</a:t>
            </a:r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BB26ADA-4C34-BF4D-8D9D-06FE776B57FF}"/>
              </a:ext>
            </a:extLst>
          </p:cNvPr>
          <p:cNvSpPr/>
          <p:nvPr/>
        </p:nvSpPr>
        <p:spPr>
          <a:xfrm>
            <a:off x="1883652" y="2145720"/>
            <a:ext cx="1839093" cy="52322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sz="1400" dirty="0"/>
              <a:t>construction and </a:t>
            </a:r>
            <a:br>
              <a:rPr lang="en-US" sz="1400" dirty="0"/>
            </a:br>
            <a:r>
              <a:rPr lang="en-US" sz="1400" dirty="0"/>
              <a:t>Installation in progress</a:t>
            </a:r>
            <a:endParaRPr lang="uk-UA" sz="1400" dirty="0">
              <a:solidFill>
                <a:srgbClr val="0070C0"/>
              </a:solidFill>
            </a:endParaRPr>
          </a:p>
        </p:txBody>
      </p:sp>
      <p:sp>
        <p:nvSpPr>
          <p:cNvPr id="5" name="Right Brace 4">
            <a:extLst>
              <a:ext uri="{FF2B5EF4-FFF2-40B4-BE49-F238E27FC236}">
                <a16:creationId xmlns:a16="http://schemas.microsoft.com/office/drawing/2014/main" id="{8FC98A19-B8CF-2D4D-B368-4CD9BF7DF246}"/>
              </a:ext>
            </a:extLst>
          </p:cNvPr>
          <p:cNvSpPr/>
          <p:nvPr/>
        </p:nvSpPr>
        <p:spPr>
          <a:xfrm>
            <a:off x="4285159" y="864928"/>
            <a:ext cx="290594" cy="2051720"/>
          </a:xfrm>
          <a:prstGeom prst="rightBrace">
            <a:avLst>
              <a:gd name="adj1" fmla="val 64333"/>
              <a:gd name="adj2" fmla="val 50000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E3ABEF7-0677-044A-A89D-34ECF0D286B0}"/>
              </a:ext>
            </a:extLst>
          </p:cNvPr>
          <p:cNvSpPr/>
          <p:nvPr/>
        </p:nvSpPr>
        <p:spPr>
          <a:xfrm>
            <a:off x="4921924" y="1560274"/>
            <a:ext cx="6046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70</a:t>
            </a:r>
            <a:endParaRPr lang="uk-UA" sz="2400" b="1" dirty="0">
              <a:solidFill>
                <a:schemeClr val="bg1"/>
              </a:solidFill>
              <a:cs typeface="Futura Medium" panose="020B0602020204020303" pitchFamily="34" charset="-79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D317569-D230-3048-BF5A-373C3DAC3039}"/>
              </a:ext>
            </a:extLst>
          </p:cNvPr>
          <p:cNvSpPr/>
          <p:nvPr/>
        </p:nvSpPr>
        <p:spPr>
          <a:xfrm>
            <a:off x="4880631" y="1898045"/>
            <a:ext cx="687239" cy="276999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BUVETS</a:t>
            </a:r>
            <a:endParaRPr lang="uk-UA" sz="1200" dirty="0">
              <a:solidFill>
                <a:schemeClr val="bg1"/>
              </a:solidFill>
            </a:endParaRPr>
          </a:p>
        </p:txBody>
      </p:sp>
      <p:sp>
        <p:nvSpPr>
          <p:cNvPr id="38" name="Teardrop 37">
            <a:extLst>
              <a:ext uri="{FF2B5EF4-FFF2-40B4-BE49-F238E27FC236}">
                <a16:creationId xmlns:a16="http://schemas.microsoft.com/office/drawing/2014/main" id="{E8B13B2C-61D3-4147-B64F-1E4AEF98C804}"/>
              </a:ext>
            </a:extLst>
          </p:cNvPr>
          <p:cNvSpPr/>
          <p:nvPr/>
        </p:nvSpPr>
        <p:spPr>
          <a:xfrm rot="18942090">
            <a:off x="5173936" y="3925829"/>
            <a:ext cx="965258" cy="1041831"/>
          </a:xfrm>
          <a:prstGeom prst="teardrop">
            <a:avLst>
              <a:gd name="adj" fmla="val 111559"/>
            </a:avLst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>
              <a:solidFill>
                <a:schemeClr val="bg1"/>
              </a:solidFill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7095E16-EC08-BB45-ACBA-5EC747D9F2D4}"/>
              </a:ext>
            </a:extLst>
          </p:cNvPr>
          <p:cNvSpPr/>
          <p:nvPr/>
        </p:nvSpPr>
        <p:spPr>
          <a:xfrm>
            <a:off x="5307335" y="4008163"/>
            <a:ext cx="6984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3.1</a:t>
            </a:r>
            <a:endParaRPr lang="uk-UA" sz="2400" b="1" dirty="0">
              <a:solidFill>
                <a:schemeClr val="bg1"/>
              </a:solidFill>
              <a:cs typeface="Futura Medium" panose="020B0602020204020303" pitchFamily="34" charset="-79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2C40F125-9D6E-E040-A16B-B23B5C1BA55A}"/>
              </a:ext>
            </a:extLst>
          </p:cNvPr>
          <p:cNvSpPr/>
          <p:nvPr/>
        </p:nvSpPr>
        <p:spPr>
          <a:xfrm>
            <a:off x="5246298" y="4355446"/>
            <a:ext cx="820546" cy="46166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sz="1200" b="1" dirty="0" err="1">
                <a:solidFill>
                  <a:schemeClr val="bg1"/>
                </a:solidFill>
              </a:rPr>
              <a:t>mln</a:t>
            </a:r>
            <a:r>
              <a:rPr lang="en-US" sz="1200" b="1" dirty="0">
                <a:solidFill>
                  <a:schemeClr val="bg1"/>
                </a:solidFill>
              </a:rPr>
              <a:t> liters </a:t>
            </a:r>
            <a:br>
              <a:rPr lang="en-US" sz="1200" b="1" dirty="0">
                <a:solidFill>
                  <a:schemeClr val="bg1"/>
                </a:solidFill>
              </a:rPr>
            </a:br>
            <a:r>
              <a:rPr lang="en-US" sz="1200" b="1" dirty="0">
                <a:solidFill>
                  <a:schemeClr val="bg1"/>
                </a:solidFill>
              </a:rPr>
              <a:t>of water</a:t>
            </a:r>
            <a:endParaRPr lang="uk-UA" sz="1200" b="1" dirty="0">
              <a:solidFill>
                <a:schemeClr val="bg1"/>
              </a:solidFill>
            </a:endParaRP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383BD66D-C241-4C44-99B4-F788422918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482" y="3637080"/>
            <a:ext cx="1910023" cy="1432517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101A0DA2-BB7C-204F-9F76-0087F7168438}"/>
              </a:ext>
            </a:extLst>
          </p:cNvPr>
          <p:cNvSpPr/>
          <p:nvPr/>
        </p:nvSpPr>
        <p:spPr>
          <a:xfrm>
            <a:off x="7426048" y="3942849"/>
            <a:ext cx="10583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b="1" dirty="0">
                <a:latin typeface="Futura Medium" panose="020B0602020204020303" pitchFamily="34" charset="-79"/>
                <a:cs typeface="Futura Medium" panose="020B0602020204020303" pitchFamily="34" charset="-79"/>
              </a:rPr>
              <a:t>600K</a:t>
            </a:r>
            <a:endParaRPr lang="uk-UA" sz="2400" b="1" dirty="0">
              <a:cs typeface="Futura Medium" panose="020B0602020204020303" pitchFamily="34" charset="-79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3D8475A-4352-DC41-94EB-F1D8EC66A737}"/>
              </a:ext>
            </a:extLst>
          </p:cNvPr>
          <p:cNvSpPr/>
          <p:nvPr/>
        </p:nvSpPr>
        <p:spPr>
          <a:xfrm>
            <a:off x="7351641" y="4288700"/>
            <a:ext cx="1207126" cy="276999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sz="1200" b="1" dirty="0"/>
              <a:t>five-liter bottles</a:t>
            </a:r>
            <a:endParaRPr lang="uk-UA" sz="1200" b="1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FC7FE565-7F02-B34C-9F50-0E6D142D057B}"/>
              </a:ext>
            </a:extLst>
          </p:cNvPr>
          <p:cNvSpPr/>
          <p:nvPr/>
        </p:nvSpPr>
        <p:spPr>
          <a:xfrm>
            <a:off x="6558080" y="3845335"/>
            <a:ext cx="577402" cy="7848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500" b="1" dirty="0">
                <a:solidFill>
                  <a:schemeClr val="accent1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=</a:t>
            </a:r>
            <a:endParaRPr lang="uk-UA" sz="4500" b="1" dirty="0">
              <a:solidFill>
                <a:schemeClr val="accent1"/>
              </a:solidFill>
              <a:cs typeface="Futura Medium" panose="020B0602020204020303" pitchFamily="34" charset="-79"/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2EA65C8E-76CE-A548-910E-7966DB62620C}"/>
              </a:ext>
            </a:extLst>
          </p:cNvPr>
          <p:cNvSpPr/>
          <p:nvPr/>
        </p:nvSpPr>
        <p:spPr>
          <a:xfrm>
            <a:off x="5847203" y="3081528"/>
            <a:ext cx="3529702" cy="64633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</a:rPr>
              <a:t>RESIDENTS OF KHARKIV </a:t>
            </a:r>
          </a:p>
          <a:p>
            <a:r>
              <a:rPr lang="en-US" sz="1800" b="1" dirty="0">
                <a:solidFill>
                  <a:schemeClr val="bg1"/>
                </a:solidFill>
              </a:rPr>
              <a:t>CONSUME</a:t>
            </a:r>
            <a:endParaRPr lang="uk-UA" sz="1800" b="1" dirty="0">
              <a:solidFill>
                <a:schemeClr val="bg1"/>
              </a:solidFill>
            </a:endParaRPr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B4E18335-5BF3-7845-AAAD-EF920E2A313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 b="7488"/>
          <a:stretch/>
        </p:blipFill>
        <p:spPr>
          <a:xfrm>
            <a:off x="721640" y="3080173"/>
            <a:ext cx="3909944" cy="1857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4010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ardrop 28">
            <a:extLst>
              <a:ext uri="{FF2B5EF4-FFF2-40B4-BE49-F238E27FC236}">
                <a16:creationId xmlns:a16="http://schemas.microsoft.com/office/drawing/2014/main" id="{43372C32-9A74-B84D-8FAD-C6B59FCF23D9}"/>
              </a:ext>
            </a:extLst>
          </p:cNvPr>
          <p:cNvSpPr/>
          <p:nvPr/>
        </p:nvSpPr>
        <p:spPr>
          <a:xfrm rot="18942090">
            <a:off x="-1091304" y="1788987"/>
            <a:ext cx="2954856" cy="3189262"/>
          </a:xfrm>
          <a:prstGeom prst="teardrop">
            <a:avLst>
              <a:gd name="adj" fmla="val 132446"/>
            </a:avLst>
          </a:prstGeom>
          <a:solidFill>
            <a:srgbClr val="00B0F0">
              <a:alpha val="3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CBC00F6-522A-3245-916A-FE0BB9E73726}"/>
              </a:ext>
            </a:extLst>
          </p:cNvPr>
          <p:cNvSpPr/>
          <p:nvPr/>
        </p:nvSpPr>
        <p:spPr>
          <a:xfrm>
            <a:off x="702150" y="967114"/>
            <a:ext cx="1525936" cy="5814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0797281-D8D0-5548-8A20-D849FA664060}"/>
              </a:ext>
            </a:extLst>
          </p:cNvPr>
          <p:cNvSpPr/>
          <p:nvPr/>
        </p:nvSpPr>
        <p:spPr>
          <a:xfrm>
            <a:off x="702150" y="1804831"/>
            <a:ext cx="1525936" cy="5814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4FEE345-71DA-6643-AD97-AD24F262576A}"/>
              </a:ext>
            </a:extLst>
          </p:cNvPr>
          <p:cNvSpPr/>
          <p:nvPr/>
        </p:nvSpPr>
        <p:spPr>
          <a:xfrm>
            <a:off x="702150" y="2642549"/>
            <a:ext cx="1525936" cy="5814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F736DC-53AE-9B47-938F-18DAC911BABC}"/>
              </a:ext>
            </a:extLst>
          </p:cNvPr>
          <p:cNvSpPr/>
          <p:nvPr/>
        </p:nvSpPr>
        <p:spPr>
          <a:xfrm>
            <a:off x="702150" y="3480267"/>
            <a:ext cx="1525936" cy="5814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1AEE09A-84F8-0E4E-84BF-8C38382B2C43}"/>
              </a:ext>
            </a:extLst>
          </p:cNvPr>
          <p:cNvSpPr/>
          <p:nvPr/>
        </p:nvSpPr>
        <p:spPr>
          <a:xfrm>
            <a:off x="702150" y="4317984"/>
            <a:ext cx="1525936" cy="5814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FF1566-F507-C84E-A766-0F93E97F8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-1687"/>
            <a:ext cx="7886700" cy="994172"/>
          </a:xfrm>
        </p:spPr>
        <p:txBody>
          <a:bodyPr/>
          <a:lstStyle/>
          <a:p>
            <a:r>
              <a:rPr lang="en-US" b="1" dirty="0">
                <a:solidFill>
                  <a:srgbClr val="00B0F0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CHARACTERISTICS</a:t>
            </a:r>
            <a:endParaRPr lang="uk-UA" b="1" dirty="0">
              <a:solidFill>
                <a:srgbClr val="00B0F0"/>
              </a:solidFill>
              <a:cs typeface="Futura Medium" panose="020B0602020204020303" pitchFamily="34" charset="-79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B80F9D2-AD69-4A40-B17E-3258CD705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234" y="992485"/>
            <a:ext cx="1237768" cy="517537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chemeClr val="bg1"/>
                </a:solidFill>
              </a:rPr>
              <a:t>WATER SOURCE</a:t>
            </a:r>
            <a:endParaRPr lang="en-US" sz="1500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FE6F63-1E8E-B547-AFCF-EB1C8F5AD42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4799"/>
          <a:stretch/>
        </p:blipFill>
        <p:spPr>
          <a:xfrm>
            <a:off x="6125705" y="1"/>
            <a:ext cx="3018295" cy="1713132"/>
          </a:xfrm>
          <a:prstGeom prst="rect">
            <a:avLst/>
          </a:prstGeom>
        </p:spPr>
      </p:pic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FDF6EED2-9B84-044B-ABD8-4D8A0A4B0814}"/>
              </a:ext>
            </a:extLst>
          </p:cNvPr>
          <p:cNvSpPr txBox="1">
            <a:spLocks/>
          </p:cNvSpPr>
          <p:nvPr/>
        </p:nvSpPr>
        <p:spPr>
          <a:xfrm>
            <a:off x="2413383" y="960670"/>
            <a:ext cx="3390530" cy="574238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/>
              <a:t>The </a:t>
            </a:r>
            <a:r>
              <a:rPr lang="en-US" sz="1400" dirty="0" err="1"/>
              <a:t>buvets</a:t>
            </a:r>
            <a:r>
              <a:rPr lang="en-US" sz="1400" dirty="0"/>
              <a:t> receive water from the </a:t>
            </a:r>
            <a:r>
              <a:rPr lang="en-US" sz="1400" b="1" dirty="0"/>
              <a:t>centralized municipal water supply</a:t>
            </a:r>
            <a:r>
              <a:rPr lang="en-US" sz="1400" dirty="0"/>
              <a:t>.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68F6F045-034C-BC45-9E80-2FA39DF8F3C3}"/>
              </a:ext>
            </a:extLst>
          </p:cNvPr>
          <p:cNvSpPr txBox="1">
            <a:spLocks/>
          </p:cNvSpPr>
          <p:nvPr/>
        </p:nvSpPr>
        <p:spPr>
          <a:xfrm>
            <a:off x="2382711" y="2642285"/>
            <a:ext cx="3293693" cy="548640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/>
              <a:t>Every </a:t>
            </a:r>
            <a:r>
              <a:rPr lang="en-US" sz="1400" dirty="0" err="1"/>
              <a:t>buvet</a:t>
            </a:r>
            <a:r>
              <a:rPr lang="en-US" sz="1400" dirty="0"/>
              <a:t> includes its </a:t>
            </a:r>
            <a:r>
              <a:rPr lang="en-US" sz="1400" b="1" dirty="0"/>
              <a:t>own artesian well</a:t>
            </a:r>
            <a:r>
              <a:rPr lang="en-US" sz="1400" dirty="0"/>
              <a:t> as a reserve source.</a:t>
            </a:r>
          </a:p>
        </p:txBody>
      </p:sp>
      <p:sp>
        <p:nvSpPr>
          <p:cNvPr id="13" name="Content Placeholder 6">
            <a:extLst>
              <a:ext uri="{FF2B5EF4-FFF2-40B4-BE49-F238E27FC236}">
                <a16:creationId xmlns:a16="http://schemas.microsoft.com/office/drawing/2014/main" id="{CEBC0865-FE05-BF49-BE9E-1A91B4208AE8}"/>
              </a:ext>
            </a:extLst>
          </p:cNvPr>
          <p:cNvSpPr txBox="1">
            <a:spLocks/>
          </p:cNvSpPr>
          <p:nvPr/>
        </p:nvSpPr>
        <p:spPr>
          <a:xfrm>
            <a:off x="2413383" y="1713133"/>
            <a:ext cx="3608468" cy="780968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/>
              <a:t>Each </a:t>
            </a:r>
            <a:r>
              <a:rPr lang="en-US" sz="1400" dirty="0" err="1"/>
              <a:t>buvet</a:t>
            </a:r>
            <a:r>
              <a:rPr lang="en-US" sz="1400" dirty="0"/>
              <a:t> is equipped with a </a:t>
            </a:r>
            <a:r>
              <a:rPr lang="en-US" sz="1400" b="1" dirty="0"/>
              <a:t>multi-stage filtration and mineralization system</a:t>
            </a:r>
            <a:r>
              <a:rPr lang="en-US" sz="1400" dirty="0"/>
              <a:t> that further purifies the water before delivery.</a:t>
            </a:r>
          </a:p>
        </p:txBody>
      </p:sp>
      <p:sp>
        <p:nvSpPr>
          <p:cNvPr id="14" name="Content Placeholder 6">
            <a:extLst>
              <a:ext uri="{FF2B5EF4-FFF2-40B4-BE49-F238E27FC236}">
                <a16:creationId xmlns:a16="http://schemas.microsoft.com/office/drawing/2014/main" id="{E2B9EA78-A006-1541-BDA7-CFB42E9E5FF9}"/>
              </a:ext>
            </a:extLst>
          </p:cNvPr>
          <p:cNvSpPr txBox="1">
            <a:spLocks/>
          </p:cNvSpPr>
          <p:nvPr/>
        </p:nvSpPr>
        <p:spPr>
          <a:xfrm>
            <a:off x="2382711" y="4298302"/>
            <a:ext cx="3639140" cy="601090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/>
              <a:t>The </a:t>
            </a:r>
            <a:r>
              <a:rPr lang="en-US" sz="1400" b="1" dirty="0"/>
              <a:t>laboratory</a:t>
            </a:r>
            <a:r>
              <a:rPr lang="en-US" sz="1400" dirty="0"/>
              <a:t> regularly takes and analyzes water samples from every </a:t>
            </a:r>
            <a:r>
              <a:rPr lang="en-US" sz="1400" dirty="0" err="1"/>
              <a:t>buvet</a:t>
            </a:r>
            <a:r>
              <a:rPr lang="en-US" sz="1400" dirty="0"/>
              <a:t>.</a:t>
            </a:r>
          </a:p>
        </p:txBody>
      </p:sp>
      <p:sp>
        <p:nvSpPr>
          <p:cNvPr id="16" name="Content Placeholder 6">
            <a:extLst>
              <a:ext uri="{FF2B5EF4-FFF2-40B4-BE49-F238E27FC236}">
                <a16:creationId xmlns:a16="http://schemas.microsoft.com/office/drawing/2014/main" id="{C16DEC13-2AE8-5A41-9D2C-E306B985F236}"/>
              </a:ext>
            </a:extLst>
          </p:cNvPr>
          <p:cNvSpPr txBox="1">
            <a:spLocks/>
          </p:cNvSpPr>
          <p:nvPr/>
        </p:nvSpPr>
        <p:spPr>
          <a:xfrm>
            <a:off x="2413383" y="3418473"/>
            <a:ext cx="3608468" cy="703014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/>
              <a:t>The units are fitted with </a:t>
            </a:r>
            <a:r>
              <a:rPr lang="en-US" sz="1400" b="1" dirty="0"/>
              <a:t>backup power generators</a:t>
            </a:r>
            <a:r>
              <a:rPr lang="en-US" sz="1400" dirty="0"/>
              <a:t>, ensuring water supply continuity during power outages or blackouts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5926B01-FCA2-164D-A079-6B1CF1DA8FC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21351"/>
          <a:stretch/>
        </p:blipFill>
        <p:spPr>
          <a:xfrm>
            <a:off x="6125705" y="1812129"/>
            <a:ext cx="3018296" cy="158195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0B59316-989D-FB41-9B9E-22C45B5D559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8066"/>
          <a:stretch/>
        </p:blipFill>
        <p:spPr>
          <a:xfrm>
            <a:off x="6125705" y="3493083"/>
            <a:ext cx="3022683" cy="1650417"/>
          </a:xfrm>
          <a:prstGeom prst="rect">
            <a:avLst/>
          </a:prstGeom>
        </p:spPr>
      </p:pic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5D16AD2A-0D3A-9349-B39C-FF0BB8CC9CC6}"/>
              </a:ext>
            </a:extLst>
          </p:cNvPr>
          <p:cNvSpPr txBox="1">
            <a:spLocks/>
          </p:cNvSpPr>
          <p:nvPr/>
        </p:nvSpPr>
        <p:spPr>
          <a:xfrm>
            <a:off x="719680" y="1910337"/>
            <a:ext cx="1490876" cy="36414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500" b="1" dirty="0">
                <a:solidFill>
                  <a:schemeClr val="bg1"/>
                </a:solidFill>
              </a:rPr>
              <a:t>PURIFICATION</a:t>
            </a:r>
            <a:endParaRPr lang="en-US" sz="1500" dirty="0">
              <a:solidFill>
                <a:schemeClr val="bg1"/>
              </a:solidFill>
            </a:endParaRP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EF83ECA2-C986-A04A-98A3-03D9FBB48E9C}"/>
              </a:ext>
            </a:extLst>
          </p:cNvPr>
          <p:cNvSpPr txBox="1">
            <a:spLocks/>
          </p:cNvSpPr>
          <p:nvPr/>
        </p:nvSpPr>
        <p:spPr>
          <a:xfrm>
            <a:off x="789807" y="2659199"/>
            <a:ext cx="1350621" cy="548640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500" b="1" dirty="0">
                <a:solidFill>
                  <a:schemeClr val="bg1"/>
                </a:solidFill>
              </a:rPr>
              <a:t>BACKUP SUPPLY</a:t>
            </a:r>
            <a:endParaRPr lang="en-US" sz="1500" dirty="0">
              <a:solidFill>
                <a:schemeClr val="bg1"/>
              </a:solidFill>
            </a:endParaRP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2BEFEABB-2883-7E49-8CD1-9937AE1221EC}"/>
              </a:ext>
            </a:extLst>
          </p:cNvPr>
          <p:cNvSpPr txBox="1">
            <a:spLocks/>
          </p:cNvSpPr>
          <p:nvPr/>
        </p:nvSpPr>
        <p:spPr>
          <a:xfrm>
            <a:off x="719680" y="3588733"/>
            <a:ext cx="1490876" cy="370584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500" b="1" dirty="0">
                <a:solidFill>
                  <a:schemeClr val="bg1"/>
                </a:solidFill>
              </a:rPr>
              <a:t>AUTONOMY</a:t>
            </a:r>
            <a:endParaRPr lang="en-US" sz="1500" dirty="0">
              <a:solidFill>
                <a:schemeClr val="bg1"/>
              </a:solidFill>
            </a:endParaRP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657F597-3EDF-C541-9CB7-DA93808D5091}"/>
              </a:ext>
            </a:extLst>
          </p:cNvPr>
          <p:cNvSpPr txBox="1">
            <a:spLocks/>
          </p:cNvSpPr>
          <p:nvPr/>
        </p:nvSpPr>
        <p:spPr>
          <a:xfrm>
            <a:off x="719680" y="4433199"/>
            <a:ext cx="1490876" cy="3974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500" b="1" dirty="0">
                <a:solidFill>
                  <a:schemeClr val="bg1"/>
                </a:solidFill>
              </a:rPr>
              <a:t>QUALITY CONTROL</a:t>
            </a:r>
            <a:endParaRPr lang="en-US" sz="1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4282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89BC450-511D-9D47-826B-688A75DA17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59581" y="-83127"/>
            <a:ext cx="3710049" cy="556507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FF1566-F507-C84E-A766-0F93E97F8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994172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B0F0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SIGNIFICANCE</a:t>
            </a:r>
            <a:endParaRPr lang="uk-UA" b="1" dirty="0">
              <a:solidFill>
                <a:srgbClr val="00B0F0"/>
              </a:solidFill>
              <a:cs typeface="Futura Medium" panose="020B0602020204020303" pitchFamily="34" charset="-79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B80F9D2-AD69-4A40-B17E-3258CD705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651" y="1159461"/>
            <a:ext cx="4501492" cy="1275948"/>
          </a:xfrm>
        </p:spPr>
        <p:txBody>
          <a:bodyPr anchor="t">
            <a:normAutofit/>
          </a:bodyPr>
          <a:lstStyle/>
          <a:p>
            <a:pPr marL="355600" indent="-355600">
              <a:spcBef>
                <a:spcPts val="1950"/>
              </a:spcBef>
              <a:buSzPct val="120000"/>
              <a:buFont typeface="Apple Color Emoji" pitchFamily="2" charset="0"/>
              <a:buChar char="💧"/>
            </a:pPr>
            <a:r>
              <a:rPr lang="en-US" sz="1600" dirty="0"/>
              <a:t>The project is being implemented amid wartime conditions and constant threats to the city’s utilities – repeated </a:t>
            </a:r>
            <a:r>
              <a:rPr lang="en-US" sz="1600" dirty="0" err="1"/>
              <a:t>russian</a:t>
            </a:r>
            <a:r>
              <a:rPr lang="en-US" sz="1600" dirty="0"/>
              <a:t> attacks on energy, water, and infrastructure systems jeopardize access to safe drinking water.</a:t>
            </a:r>
          </a:p>
        </p:txBody>
      </p:sp>
      <p:sp>
        <p:nvSpPr>
          <p:cNvPr id="16" name="Content Placeholder 6">
            <a:extLst>
              <a:ext uri="{FF2B5EF4-FFF2-40B4-BE49-F238E27FC236}">
                <a16:creationId xmlns:a16="http://schemas.microsoft.com/office/drawing/2014/main" id="{2A39AFD2-76BB-9740-B832-E79C678F4FA3}"/>
              </a:ext>
            </a:extLst>
          </p:cNvPr>
          <p:cNvSpPr txBox="1">
            <a:spLocks/>
          </p:cNvSpPr>
          <p:nvPr/>
        </p:nvSpPr>
        <p:spPr>
          <a:xfrm>
            <a:off x="723651" y="3884198"/>
            <a:ext cx="4501492" cy="109401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5600" indent="-355600">
              <a:spcBef>
                <a:spcPts val="1950"/>
              </a:spcBef>
              <a:buSzPct val="120000"/>
              <a:buFont typeface="Apple Color Emoji" pitchFamily="2" charset="0"/>
              <a:buChar char="💧"/>
            </a:pPr>
            <a:r>
              <a:rPr lang="en-US" sz="1600" dirty="0"/>
              <a:t>The initiative carries a strong </a:t>
            </a:r>
            <a:r>
              <a:rPr lang="en-US" sz="1600" b="1" dirty="0"/>
              <a:t>humanitarian and social dimension</a:t>
            </a:r>
            <a:r>
              <a:rPr lang="en-US" sz="1600" dirty="0"/>
              <a:t>: providing </a:t>
            </a:r>
            <a:r>
              <a:rPr lang="en-US" sz="1600" b="1" dirty="0"/>
              <a:t>free drinking water</a:t>
            </a:r>
            <a:r>
              <a:rPr lang="en-US" sz="1600" dirty="0"/>
              <a:t> is essential for sustaining life in a frontline city.</a:t>
            </a:r>
          </a:p>
        </p:txBody>
      </p:sp>
      <p:sp>
        <p:nvSpPr>
          <p:cNvPr id="17" name="Content Placeholder 6">
            <a:extLst>
              <a:ext uri="{FF2B5EF4-FFF2-40B4-BE49-F238E27FC236}">
                <a16:creationId xmlns:a16="http://schemas.microsoft.com/office/drawing/2014/main" id="{DB658FDB-4622-9C4C-B7DE-97050EDA35F4}"/>
              </a:ext>
            </a:extLst>
          </p:cNvPr>
          <p:cNvSpPr txBox="1">
            <a:spLocks/>
          </p:cNvSpPr>
          <p:nvPr/>
        </p:nvSpPr>
        <p:spPr>
          <a:xfrm>
            <a:off x="723651" y="2679501"/>
            <a:ext cx="4501492" cy="10740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5600" indent="-355600">
              <a:spcBef>
                <a:spcPts val="1950"/>
              </a:spcBef>
              <a:buSzPct val="120000"/>
              <a:buFont typeface="Apple Color Emoji" pitchFamily="2" charset="0"/>
              <a:buChar char="💧"/>
            </a:pPr>
            <a:r>
              <a:rPr lang="en-US" sz="1600" dirty="0"/>
              <a:t>Thanks to their </a:t>
            </a:r>
            <a:r>
              <a:rPr lang="en-US" sz="1600" b="1" dirty="0"/>
              <a:t>autonomy (well + generator)</a:t>
            </a:r>
            <a:r>
              <a:rPr lang="en-US" sz="1600" dirty="0"/>
              <a:t>, the </a:t>
            </a:r>
            <a:r>
              <a:rPr lang="en-US" sz="1600" dirty="0" err="1"/>
              <a:t>buvets</a:t>
            </a:r>
            <a:r>
              <a:rPr lang="en-US" sz="1600" dirty="0"/>
              <a:t> provide residents with comfort and safety even during emergencies.</a:t>
            </a:r>
          </a:p>
        </p:txBody>
      </p:sp>
    </p:spTree>
    <p:extLst>
      <p:ext uri="{BB962C8B-B14F-4D97-AF65-F5344CB8AC3E}">
        <p14:creationId xmlns:p14="http://schemas.microsoft.com/office/powerpoint/2010/main" val="37625214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BA76759-F802-1A4F-9814-3312EC955765}"/>
              </a:ext>
            </a:extLst>
          </p:cNvPr>
          <p:cNvSpPr/>
          <p:nvPr/>
        </p:nvSpPr>
        <p:spPr>
          <a:xfrm>
            <a:off x="3294329" y="3325529"/>
            <a:ext cx="1631841" cy="13324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20E174-F844-0F40-B711-76C7901D92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4506" y="1056745"/>
            <a:ext cx="7511143" cy="1790700"/>
          </a:xfrm>
        </p:spPr>
        <p:txBody>
          <a:bodyPr>
            <a:noAutofit/>
          </a:bodyPr>
          <a:lstStyle/>
          <a:p>
            <a:pPr algn="l"/>
            <a:r>
              <a:rPr lang="en-US" sz="6000" b="1" dirty="0">
                <a:solidFill>
                  <a:srgbClr val="00B0F0"/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Thank you</a:t>
            </a:r>
            <a:endParaRPr lang="uk-UA" sz="6000" b="1" dirty="0">
              <a:solidFill>
                <a:srgbClr val="00B0F0"/>
              </a:solidFill>
              <a:cs typeface="Futura Medium" panose="020B0602020204020303" pitchFamily="34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C9521B-5B63-044C-A806-CA7B336803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4978" y="2847445"/>
            <a:ext cx="6858000" cy="1241822"/>
          </a:xfrm>
        </p:spPr>
        <p:txBody>
          <a:bodyPr>
            <a:normAutofit/>
          </a:bodyPr>
          <a:lstStyle/>
          <a:p>
            <a:pPr algn="l"/>
            <a:r>
              <a:rPr lang="en-US" sz="3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for supporting </a:t>
            </a:r>
            <a:r>
              <a:rPr lang="en-US" sz="3000" dirty="0" err="1">
                <a:latin typeface="Futura Medium" panose="020B0602020204020303" pitchFamily="34" charset="-79"/>
                <a:cs typeface="Futura Medium" panose="020B0602020204020303" pitchFamily="34" charset="-79"/>
              </a:rPr>
              <a:t>Kharkiv</a:t>
            </a:r>
            <a:endParaRPr lang="uk-UA" sz="3000" dirty="0">
              <a:cs typeface="Futura Medium" panose="020B0602020204020303" pitchFamily="34" charset="-79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3F8630-3F84-7046-BA26-6FE8C4E3BEE4}"/>
              </a:ext>
            </a:extLst>
          </p:cNvPr>
          <p:cNvSpPr txBox="1"/>
          <p:nvPr/>
        </p:nvSpPr>
        <p:spPr>
          <a:xfrm>
            <a:off x="11133307" y="-787941"/>
            <a:ext cx="184731" cy="248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uk-UA" sz="1013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7F941F-6B49-274E-A690-FFEEF0D47E7B}"/>
              </a:ext>
            </a:extLst>
          </p:cNvPr>
          <p:cNvSpPr/>
          <p:nvPr/>
        </p:nvSpPr>
        <p:spPr>
          <a:xfrm>
            <a:off x="1" y="1999717"/>
            <a:ext cx="278606" cy="65365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uk-UA" sz="1013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E48F59A-D350-5E47-A114-10F4F3DADC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3168" y="1847966"/>
            <a:ext cx="1304960" cy="1610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1495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536</TotalTime>
  <Words>410</Words>
  <Application>Microsoft Macintosh PowerPoint</Application>
  <PresentationFormat>On-screen Show (16:9)</PresentationFormat>
  <Paragraphs>60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Apple Color Emoji</vt:lpstr>
      <vt:lpstr>Arial</vt:lpstr>
      <vt:lpstr>Calibri</vt:lpstr>
      <vt:lpstr>Calibri Light</vt:lpstr>
      <vt:lpstr>Futura Medium</vt:lpstr>
      <vt:lpstr>Office Theme</vt:lpstr>
      <vt:lpstr>Drinking Water</vt:lpstr>
      <vt:lpstr>KHARKIV TODAY</vt:lpstr>
      <vt:lpstr>REBUILD</vt:lpstr>
      <vt:lpstr>WATER BUVETS </vt:lpstr>
      <vt:lpstr>IMPLEMENTATION</vt:lpstr>
      <vt:lpstr>CHARACTERISTICS</vt:lpstr>
      <vt:lpstr>SIGNIFICANCE</vt:lpstr>
      <vt:lpstr>Thank you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67</cp:revision>
  <dcterms:created xsi:type="dcterms:W3CDTF">2025-11-01T16:52:42Z</dcterms:created>
  <dcterms:modified xsi:type="dcterms:W3CDTF">2025-11-02T11:51:05Z</dcterms:modified>
</cp:coreProperties>
</file>