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88163" cy="10020300"/>
  <p:defaultTextStyle>
    <a:defPPr lvl="0">
      <a:defRPr lang="uk-UA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696" tIns="84696" rIns="84696" bIns="8469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023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4867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5870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421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7640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3963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4478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9118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02" name="Google Shape;4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030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02" name="Google Shape;4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9204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868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>
          <a:extLst>
            <a:ext uri="{FF2B5EF4-FFF2-40B4-BE49-F238E27FC236}">
              <a16:creationId xmlns:a16="http://schemas.microsoft.com/office/drawing/2014/main" id="{E2626586-1CE3-9FB5-5975-229FECD6E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:notes">
            <a:extLst>
              <a:ext uri="{FF2B5EF4-FFF2-40B4-BE49-F238E27FC236}">
                <a16:creationId xmlns:a16="http://schemas.microsoft.com/office/drawing/2014/main" id="{300F3511-B1FF-1365-C046-20571849C3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02" name="Google Shape;402;p5:notes">
            <a:extLst>
              <a:ext uri="{FF2B5EF4-FFF2-40B4-BE49-F238E27FC236}">
                <a16:creationId xmlns:a16="http://schemas.microsoft.com/office/drawing/2014/main" id="{C12CFE2D-2179-6FD3-DB4B-6329EBA86A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989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0875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558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519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>
            <a:spLocks noGrp="1"/>
          </p:cNvSpPr>
          <p:nvPr>
            <p:ph type="body" idx="1"/>
          </p:nvPr>
        </p:nvSpPr>
        <p:spPr>
          <a:xfrm>
            <a:off x="688801" y="4759632"/>
            <a:ext cx="5510517" cy="4509120"/>
          </a:xfrm>
          <a:prstGeom prst="rect">
            <a:avLst/>
          </a:prstGeom>
        </p:spPr>
        <p:txBody>
          <a:bodyPr spcFirstLastPara="1" wrap="square" lIns="84696" tIns="84696" rIns="84696" bIns="8469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29" name="Google Shape;4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49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908DA-38A7-4F1A-A63C-82959C114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C451DB9-26DA-4E02-92B5-49975E674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D6D696F-05CE-47A2-B171-63EC62D88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2857F7-436A-4BB9-9F71-7CBE3D351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5C79A46-59C2-44B8-9ADB-9C2227D4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757629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23B0E-7E6B-40EF-B2C2-266993F5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3BAFF6A-FE6B-4488-B944-036D4863A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80A42C-0C04-4E83-87A9-CFE044D5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9EFC585-8871-4C59-BA2B-223BC2FD2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42D672-49F0-4EE6-BEF8-9632EFBC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30117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629A43B-573B-4B9B-B897-8A65BCE8CA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F3647C-26C3-4DCA-84D1-7E07E343F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C052E0-2CC9-481A-8FC9-0713A3FE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583908-E05C-4A33-93D0-8CC88E99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A059294-BF3C-4316-B662-77A55E13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272315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CD6F3-DFF8-41E5-9C5E-4D4B2420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B69C9A-403D-4373-94FD-D09808641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90FA3E-3D68-4219-90C3-9395A4B1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75080DE-35D2-4399-9716-7396FBBE8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AA82D4-CE4C-46DD-85E5-56CD08E5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115573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092B5-419C-45C2-8B49-37FA153C6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B01BE0-7688-4860-9CAC-CACAC8F74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70E459F-7B19-40F0-91A5-C5FE1011E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D90367-6590-4FE5-B094-1BBDEBBD3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D15C39-DC95-4C01-B72F-571DC89D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123996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15718-ED3D-40A5-9F8A-81489F84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F65092B-76AA-4D8A-BDFC-A5E932515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7FCD058-B00C-49D9-9B77-40709FB3C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8F7BC15-7470-4278-AFF5-A2EE8EAF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AAFBE5A-D0C8-4116-8887-68356636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A0E491F-A712-48BA-A481-687C37F3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309490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D77A0-EAD4-4A4F-8428-155D7F86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A2C063-0BF8-4EAF-9AC5-DAFDCE46C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2041B6-814D-402B-AC36-3099F4D0A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2FEEDD8-CD1D-448F-AD3B-6F4846CA4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F9055F-F40E-4DC7-A70C-EB80B37600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8594418-99AB-440F-8015-C463AA1A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B2C9E7B-2CAC-4284-A79D-A16D11D4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7B3E8FE-D137-44CF-91A9-C5CA27322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277963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93B83-FFCC-4D1E-AA63-EF6BABA6D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0BB2D1-3824-4C76-90AA-9E21368D1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4E3A549-B629-4C3C-B94D-7067F773E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50C566-1CA0-4B4F-B595-1330CE70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36166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13B70D6-2CD2-4E69-A610-AC74F109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9332451-1DAA-4507-8343-C7F7D6C6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FDFB329-127A-4453-ADB7-F258F6180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909035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5BF2F-A122-4405-B97B-B95A7F66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E533897-928B-4D3E-8137-605418879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69C374-4A41-4098-928A-3E77BB197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949292F-7A5B-47FA-83C4-74C6DABF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25E39EF-CCE8-4FBE-B80C-5C0B36B3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BF4ECA-4837-4391-8305-87EB21A9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41246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C73D1-9B67-4BFF-A5D3-DF25E5B6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9D8133-BCE3-4308-A240-BBB05469F7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BF80465-882D-4124-B02B-9BE56FCB3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32D6256-6FC4-463D-A741-31C7F016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93150EC-9499-4636-8612-551CBEAE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C5244BF-6299-46E6-A938-C45D2C56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38238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B4D4C80-E69A-4D98-B910-6E52AA17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EEE79D9-F3DF-4E9D-90A9-BDBD38B9C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3D3CAC4-DEF7-45B6-BEB6-946EB0B6E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FCADA1-48EB-4592-B83A-2B5742F7D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2F5FC6-11B1-490F-9CD6-06D6B132B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‹№›</a:t>
            </a:fld>
            <a:endParaRPr lang="uk-UA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684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.jpe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 /><Relationship Id="rId3" Type="http://schemas.openxmlformats.org/officeDocument/2006/relationships/image" Target="../media/image1.png" /><Relationship Id="rId7" Type="http://schemas.openxmlformats.org/officeDocument/2006/relationships/image" Target="../media/image24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3.png" /><Relationship Id="rId5" Type="http://schemas.openxmlformats.org/officeDocument/2006/relationships/image" Target="../media/image22.jpeg" /><Relationship Id="rId10" Type="http://schemas.openxmlformats.org/officeDocument/2006/relationships/image" Target="../media/image2.jpeg" /><Relationship Id="rId4" Type="http://schemas.openxmlformats.org/officeDocument/2006/relationships/image" Target="../media/image21.png" /><Relationship Id="rId9" Type="http://schemas.openxmlformats.org/officeDocument/2006/relationships/image" Target="../media/image26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2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7.emf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0.png" /><Relationship Id="rId4" Type="http://schemas.openxmlformats.org/officeDocument/2006/relationships/image" Target="../media/image2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.jpeg" /><Relationship Id="rId4" Type="http://schemas.openxmlformats.org/officeDocument/2006/relationships/image" Target="../media/image31.emf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3.jpg" /><Relationship Id="rId5" Type="http://schemas.openxmlformats.org/officeDocument/2006/relationships/image" Target="../media/image32.jpg" /><Relationship Id="rId4" Type="http://schemas.openxmlformats.org/officeDocument/2006/relationships/image" Target="../media/image2.jpeg" 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7" Type="http://schemas.openxmlformats.org/officeDocument/2006/relationships/image" Target="../media/image2.jpe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.png" /><Relationship Id="rId5" Type="http://schemas.microsoft.com/office/2007/relationships/hdphoto" Target="../media/hdphoto3.wdp" /><Relationship Id="rId4" Type="http://schemas.openxmlformats.org/officeDocument/2006/relationships/image" Target="../media/image35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2.jpe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png" /><Relationship Id="rId5" Type="http://schemas.openxmlformats.org/officeDocument/2006/relationships/image" Target="../media/image37.jpg" /><Relationship Id="rId4" Type="http://schemas.openxmlformats.org/officeDocument/2006/relationships/image" Target="../media/image36.emf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9.emf" /><Relationship Id="rId5" Type="http://schemas.openxmlformats.org/officeDocument/2006/relationships/oleObject" Target="../embeddings/oleObject1.bin" /><Relationship Id="rId4" Type="http://schemas.openxmlformats.org/officeDocument/2006/relationships/image" Target="../media/image2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.jpeg" /><Relationship Id="rId4" Type="http://schemas.openxmlformats.org/officeDocument/2006/relationships/image" Target="../media/image40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2.jpe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3.png" /><Relationship Id="rId5" Type="http://schemas.openxmlformats.org/officeDocument/2006/relationships/image" Target="../media/image42.png" /><Relationship Id="rId4" Type="http://schemas.openxmlformats.org/officeDocument/2006/relationships/image" Target="../media/image41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.jpeg" /><Relationship Id="rId5" Type="http://schemas.openxmlformats.org/officeDocument/2006/relationships/image" Target="../media/image1.png" /><Relationship Id="rId4" Type="http://schemas.openxmlformats.org/officeDocument/2006/relationships/image" Target="../media/image46.png" 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 /><Relationship Id="rId3" Type="http://schemas.openxmlformats.org/officeDocument/2006/relationships/image" Target="../media/image1.png" /><Relationship Id="rId7" Type="http://schemas.openxmlformats.org/officeDocument/2006/relationships/image" Target="../media/image49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8.emf" /><Relationship Id="rId5" Type="http://schemas.openxmlformats.org/officeDocument/2006/relationships/image" Target="../media/image47.emf" /><Relationship Id="rId10" Type="http://schemas.microsoft.com/office/2007/relationships/hdphoto" Target="../media/hdphoto5.wdp" /><Relationship Id="rId4" Type="http://schemas.openxmlformats.org/officeDocument/2006/relationships/image" Target="../media/image2.jpeg" /><Relationship Id="rId9" Type="http://schemas.openxmlformats.org/officeDocument/2006/relationships/image" Target="../media/image50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hyperlink" Target="https://facebook.com/TrostyanetsTownCouncil/" TargetMode="External" /><Relationship Id="rId5" Type="http://schemas.openxmlformats.org/officeDocument/2006/relationships/hyperlink" Target="mailto:mail@trostyanets-miskarada.gov.ua" TargetMode="External" /><Relationship Id="rId4" Type="http://schemas.openxmlformats.org/officeDocument/2006/relationships/hyperlink" Target="https://trostyanets-miskrada.gov.ua/" TargetMode="Externa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2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6" Type="http://schemas.microsoft.com/office/2007/relationships/hdphoto" Target="../media/hdphoto1.wdp" /><Relationship Id="rId5" Type="http://schemas.openxmlformats.org/officeDocument/2006/relationships/image" Target="../media/image6.png" /><Relationship Id="rId4" Type="http://schemas.openxmlformats.org/officeDocument/2006/relationships/image" Target="../media/image5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.jpeg" /><Relationship Id="rId5" Type="http://schemas.openxmlformats.org/officeDocument/2006/relationships/image" Target="../media/image8.jpg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.jpeg" /><Relationship Id="rId4" Type="http://schemas.openxmlformats.org/officeDocument/2006/relationships/image" Target="../media/image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.jpeg" /><Relationship Id="rId4" Type="http://schemas.openxmlformats.org/officeDocument/2006/relationships/image" Target="../media/image1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image" Target="../media/image11.png" /><Relationship Id="rId7" Type="http://schemas.openxmlformats.org/officeDocument/2006/relationships/image" Target="../media/image1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JPG" /><Relationship Id="rId5" Type="http://schemas.openxmlformats.org/officeDocument/2006/relationships/image" Target="../media/image13.JPG" /><Relationship Id="rId10" Type="http://schemas.openxmlformats.org/officeDocument/2006/relationships/image" Target="../media/image2.jpeg" /><Relationship Id="rId4" Type="http://schemas.openxmlformats.org/officeDocument/2006/relationships/image" Target="../media/image12.jpg" /><Relationship Id="rId9" Type="http://schemas.openxmlformats.org/officeDocument/2006/relationships/image" Target="../media/image16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 /><Relationship Id="rId3" Type="http://schemas.openxmlformats.org/officeDocument/2006/relationships/image" Target="../media/image1.png" /><Relationship Id="rId7" Type="http://schemas.openxmlformats.org/officeDocument/2006/relationships/image" Target="../media/image20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4" Type="http://schemas.openxmlformats.org/officeDocument/2006/relationships/image" Target="../media/image1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"/>
          <p:cNvSpPr txBox="1">
            <a:spLocks noGrp="1"/>
          </p:cNvSpPr>
          <p:nvPr>
            <p:ph type="title" idx="4294967295"/>
          </p:nvPr>
        </p:nvSpPr>
        <p:spPr>
          <a:xfrm>
            <a:off x="0" y="2183674"/>
            <a:ext cx="12192000" cy="197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ct val="100000"/>
              <a:buFont typeface="Calibri"/>
              <a:buNone/>
            </a:pPr>
            <a:r>
              <a:rPr lang="en-US" sz="6000" b="1" i="0" u="none" strike="noStrike" cap="none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Reconstruction and development </a:t>
            </a:r>
            <a:br>
              <a:rPr lang="uk-UA" sz="6000" b="1" i="0" u="none" strike="noStrike" cap="none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6000" b="1" i="0" u="none" strike="noStrike" cap="none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 panose="020F0502020204030204" pitchFamily="34" charset="0"/>
                <a:sym typeface="Calibri"/>
              </a:rPr>
              <a:t>of healthcare facilities in the Trostyanets community</a:t>
            </a:r>
            <a:endParaRPr lang="en-US" sz="6000" b="1" i="0" u="none" strike="noStrike" cap="none" dirty="0">
              <a:solidFill>
                <a:schemeClr val="accent5">
                  <a:lumMod val="50000"/>
                </a:schemeClr>
              </a:solidFill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Google Shape;371;p1" descr="C:\Users\Аліна\Desktop\Small_herb.png">
            <a:extLst>
              <a:ext uri="{FF2B5EF4-FFF2-40B4-BE49-F238E27FC236}">
                <a16:creationId xmlns:a16="http://schemas.microsoft.com/office/drawing/2014/main" id="{BE5AF935-F082-46E0-8337-EE85562559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F8BD49-4427-43EE-942E-BA09B9CE9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953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lvl="0" algn="ctr">
              <a:buClr>
                <a:srgbClr val="002060"/>
              </a:buClr>
              <a:buSzPts val="4000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Restoration of the city hospital</a:t>
            </a:r>
          </a:p>
        </p:txBody>
      </p:sp>
      <p:pic>
        <p:nvPicPr>
          <p:cNvPr id="13" name="Google Shape;371;p1" descr="C:\Users\Аліна\Desktop\Small_herb.png">
            <a:extLst>
              <a:ext uri="{FF2B5EF4-FFF2-40B4-BE49-F238E27FC236}">
                <a16:creationId xmlns:a16="http://schemas.microsoft.com/office/drawing/2014/main" id="{43CA487E-5E94-484D-B4C3-BBECA3351A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FAE8DA-0296-487E-820A-668DBEAB8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19" y="1187663"/>
            <a:ext cx="3554220" cy="23704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7C3513-C517-45B1-8798-0A7D96F95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9" y="3728698"/>
            <a:ext cx="3554220" cy="26683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720F66-1D4D-4BCE-AECA-F28357388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7069" y="1187664"/>
            <a:ext cx="3517861" cy="23704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18474A-2D66-4880-B0E2-831E53745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7068" y="3728698"/>
            <a:ext cx="3517861" cy="26683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8CE9D7-4277-417B-8073-53095CB8C6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360" y="1187299"/>
            <a:ext cx="3552040" cy="24165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ADAD2E-6356-4F79-806C-C6FDAF43B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360" y="3728698"/>
            <a:ext cx="3552040" cy="26683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5D36E6-0B74-40DC-97E2-45C1848744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31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endParaRPr sz="4400" b="0" strike="noStrike" dirty="0">
              <a:solidFill>
                <a:schemeClr val="accent5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4;p5">
            <a:extLst>
              <a:ext uri="{FF2B5EF4-FFF2-40B4-BE49-F238E27FC236}">
                <a16:creationId xmlns:a16="http://schemas.microsoft.com/office/drawing/2014/main" id="{BBCEB0FE-C3D1-4A53-A1A3-1E60509DB7CC}"/>
              </a:ext>
            </a:extLst>
          </p:cNvPr>
          <p:cNvSpPr/>
          <p:nvPr/>
        </p:nvSpPr>
        <p:spPr>
          <a:xfrm>
            <a:off x="1024428" y="109061"/>
            <a:ext cx="9336683" cy="106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fontScale="85000" lnSpcReduction="20000"/>
          </a:bodyPr>
          <a:lstStyle/>
          <a:p>
            <a:pPr lvl="0" algn="ctr">
              <a:buClr>
                <a:srgbClr val="002060"/>
              </a:buClr>
              <a:buSzPts val="4000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Reconstruction of the building for the “Trostyanets Primary Health Care Center”</a:t>
            </a:r>
          </a:p>
        </p:txBody>
      </p:sp>
      <p:sp>
        <p:nvSpPr>
          <p:cNvPr id="12" name="Google Shape;406;p5">
            <a:extLst>
              <a:ext uri="{FF2B5EF4-FFF2-40B4-BE49-F238E27FC236}">
                <a16:creationId xmlns:a16="http://schemas.microsoft.com/office/drawing/2014/main" id="{7366DFCB-2204-4237-8141-42F59D54BA30}"/>
              </a:ext>
            </a:extLst>
          </p:cNvPr>
          <p:cNvSpPr/>
          <p:nvPr/>
        </p:nvSpPr>
        <p:spPr>
          <a:xfrm>
            <a:off x="838560" y="5203974"/>
            <a:ext cx="11165017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1600"/>
            </a:pPr>
            <a:endParaRPr lang="uk-UA" sz="2400" b="0" strike="noStrike" dirty="0">
              <a:ea typeface="Arial"/>
              <a:cs typeface="Arial"/>
              <a:sym typeface="Arial"/>
            </a:endParaRPr>
          </a:p>
          <a:p>
            <a:pPr marL="457200" lvl="0" indent="-457200">
              <a:buSzPts val="1600"/>
              <a:buFont typeface="Arial" panose="020B0604020202020204" pitchFamily="34" charset="0"/>
              <a:buChar char="•"/>
            </a:pPr>
            <a:r>
              <a:rPr lang="en-US" sz="2400" strike="noStrike" dirty="0">
                <a:ea typeface="Arial"/>
                <a:cs typeface="Arial"/>
                <a:sym typeface="Arial"/>
              </a:rPr>
              <a:t>Construction area: </a:t>
            </a:r>
            <a:r>
              <a:rPr lang="en-US" sz="2400" b="1" strike="noStrike" dirty="0">
                <a:ea typeface="Arial"/>
                <a:cs typeface="Arial"/>
                <a:sym typeface="Arial"/>
              </a:rPr>
              <a:t>2,012.4 sq. m.</a:t>
            </a:r>
          </a:p>
          <a:p>
            <a:pPr marL="457200" lvl="0" indent="-457200">
              <a:buSzPts val="1600"/>
              <a:buFont typeface="Arial" panose="020B0604020202020204" pitchFamily="34" charset="0"/>
              <a:buChar char="•"/>
            </a:pPr>
            <a:r>
              <a:rPr lang="en-US" sz="2400" strike="noStrike" dirty="0">
                <a:ea typeface="Arial"/>
                <a:cs typeface="Arial"/>
                <a:sym typeface="Arial"/>
              </a:rPr>
              <a:t>Cost: </a:t>
            </a:r>
            <a:r>
              <a:rPr lang="en-US" sz="2400" b="1" strike="noStrike" dirty="0">
                <a:ea typeface="Arial"/>
                <a:cs typeface="Arial"/>
                <a:sym typeface="Arial"/>
              </a:rPr>
              <a:t>UAH 140.0 million.</a:t>
            </a:r>
          </a:p>
          <a:p>
            <a:pPr marL="457200" lvl="0" indent="-457200">
              <a:buSzPts val="1600"/>
              <a:buFont typeface="Arial" panose="020B0604020202020204" pitchFamily="34" charset="0"/>
              <a:buChar char="•"/>
            </a:pPr>
            <a:endParaRPr lang="uk-UA" sz="2400" b="1" strike="noStrike" dirty="0">
              <a:ea typeface="Arial"/>
              <a:cs typeface="Arial"/>
              <a:sym typeface="Arial"/>
            </a:endParaRPr>
          </a:p>
        </p:txBody>
      </p:sp>
      <p:pic>
        <p:nvPicPr>
          <p:cNvPr id="14" name="Google Shape;371;p1" descr="C:\Users\Аліна\Desktop\Small_herb.png">
            <a:extLst>
              <a:ext uri="{FF2B5EF4-FFF2-40B4-BE49-F238E27FC236}">
                <a16:creationId xmlns:a16="http://schemas.microsoft.com/office/drawing/2014/main" id="{6646FE77-A4E5-4744-8021-BBC6D89C60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99423A-90D2-4090-8D1A-40C8A2D3F6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5" b="-1201"/>
          <a:stretch/>
        </p:blipFill>
        <p:spPr>
          <a:xfrm>
            <a:off x="492705" y="1197746"/>
            <a:ext cx="11206590" cy="43381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797FF4-2DF0-4229-A3A6-7FA23A2A3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2330" y="5339274"/>
            <a:ext cx="1438781" cy="14387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7FFAB6-08E3-4CC3-9026-604196542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2701" y="5319510"/>
            <a:ext cx="1438781" cy="14783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BFAF7A-7A86-44FD-942D-A88331453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07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endParaRPr sz="4400" b="0" strike="noStrike" dirty="0">
              <a:solidFill>
                <a:schemeClr val="accent5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4;p5">
            <a:extLst>
              <a:ext uri="{FF2B5EF4-FFF2-40B4-BE49-F238E27FC236}">
                <a16:creationId xmlns:a16="http://schemas.microsoft.com/office/drawing/2014/main" id="{BBCEB0FE-C3D1-4A53-A1A3-1E60509DB7CC}"/>
              </a:ext>
            </a:extLst>
          </p:cNvPr>
          <p:cNvSpPr/>
          <p:nvPr/>
        </p:nvSpPr>
        <p:spPr>
          <a:xfrm>
            <a:off x="1024428" y="109059"/>
            <a:ext cx="9336683" cy="106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fontScale="85000" lnSpcReduction="20000"/>
          </a:bodyPr>
          <a:lstStyle/>
          <a:p>
            <a:pPr lvl="0" algn="ctr">
              <a:buClr>
                <a:srgbClr val="002060"/>
              </a:buClr>
              <a:buSzPts val="4000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Reconstruction of the building for the “Trostyanets Primary Health Care Center”</a:t>
            </a:r>
          </a:p>
        </p:txBody>
      </p:sp>
      <p:pic>
        <p:nvPicPr>
          <p:cNvPr id="14" name="Google Shape;371;p1" descr="C:\Users\Аліна\Desktop\Small_herb.png">
            <a:extLst>
              <a:ext uri="{FF2B5EF4-FFF2-40B4-BE49-F238E27FC236}">
                <a16:creationId xmlns:a16="http://schemas.microsoft.com/office/drawing/2014/main" id="{6646FE77-A4E5-4744-8021-BBC6D89C60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EB8E40-DE13-43B4-A238-73024A89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008A61-2A08-32B1-2F4E-AB071C3C0E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353" r="1353"/>
          <a:stretch>
            <a:fillRect/>
          </a:stretch>
        </p:blipFill>
        <p:spPr>
          <a:xfrm>
            <a:off x="637152" y="1247709"/>
            <a:ext cx="10953957" cy="5286699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5CCA19A-4CD3-D7DC-C855-882734288728}"/>
              </a:ext>
            </a:extLst>
          </p:cNvPr>
          <p:cNvSpPr/>
          <p:nvPr/>
        </p:nvSpPr>
        <p:spPr>
          <a:xfrm rot="321824">
            <a:off x="5809013" y="3940414"/>
            <a:ext cx="325500" cy="580870"/>
          </a:xfrm>
          <a:prstGeom prst="rect">
            <a:avLst/>
          </a:prstGeom>
          <a:solidFill>
            <a:schemeClr val="accent6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C9D55CC2-2E35-7C17-C40F-26D1349A9A7E}"/>
              </a:ext>
            </a:extLst>
          </p:cNvPr>
          <p:cNvSpPr/>
          <p:nvPr/>
        </p:nvSpPr>
        <p:spPr>
          <a:xfrm rot="321824">
            <a:off x="5866058" y="3160970"/>
            <a:ext cx="325500" cy="58087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E4E7C8C1-232E-1FEA-5281-FF198C259B70}"/>
              </a:ext>
            </a:extLst>
          </p:cNvPr>
          <p:cNvSpPr/>
          <p:nvPr/>
        </p:nvSpPr>
        <p:spPr>
          <a:xfrm rot="19929831">
            <a:off x="7956877" y="3347324"/>
            <a:ext cx="543771" cy="1275126"/>
          </a:xfrm>
          <a:prstGeom prst="rect">
            <a:avLst/>
          </a:prstGeom>
          <a:solidFill>
            <a:srgbClr val="00B050">
              <a:alpha val="6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олілінія: фігура 8">
            <a:extLst>
              <a:ext uri="{FF2B5EF4-FFF2-40B4-BE49-F238E27FC236}">
                <a16:creationId xmlns:a16="http://schemas.microsoft.com/office/drawing/2014/main" id="{62200F7F-CC87-F5DD-38E8-77B9431F8EF1}"/>
              </a:ext>
            </a:extLst>
          </p:cNvPr>
          <p:cNvSpPr/>
          <p:nvPr/>
        </p:nvSpPr>
        <p:spPr>
          <a:xfrm>
            <a:off x="5920124" y="1269533"/>
            <a:ext cx="430012" cy="5159916"/>
          </a:xfrm>
          <a:custGeom>
            <a:avLst/>
            <a:gdLst>
              <a:gd name="connsiteX0" fmla="*/ 0 w 218524"/>
              <a:gd name="connsiteY0" fmla="*/ 2454275 h 2454275"/>
              <a:gd name="connsiteX1" fmla="*/ 168275 w 218524"/>
              <a:gd name="connsiteY1" fmla="*/ 1222375 h 2454275"/>
              <a:gd name="connsiteX2" fmla="*/ 215900 w 218524"/>
              <a:gd name="connsiteY2" fmla="*/ 466725 h 2454275"/>
              <a:gd name="connsiteX3" fmla="*/ 203200 w 218524"/>
              <a:gd name="connsiteY3" fmla="*/ 79375 h 2454275"/>
              <a:gd name="connsiteX4" fmla="*/ 127000 w 218524"/>
              <a:gd name="connsiteY4" fmla="*/ 0 h 2454275"/>
              <a:gd name="connsiteX0" fmla="*/ 0 w 218524"/>
              <a:gd name="connsiteY0" fmla="*/ 2670175 h 2670175"/>
              <a:gd name="connsiteX1" fmla="*/ 168275 w 218524"/>
              <a:gd name="connsiteY1" fmla="*/ 1438275 h 2670175"/>
              <a:gd name="connsiteX2" fmla="*/ 215900 w 218524"/>
              <a:gd name="connsiteY2" fmla="*/ 682625 h 2670175"/>
              <a:gd name="connsiteX3" fmla="*/ 203200 w 218524"/>
              <a:gd name="connsiteY3" fmla="*/ 295275 h 2670175"/>
              <a:gd name="connsiteX4" fmla="*/ 12700 w 218524"/>
              <a:gd name="connsiteY4" fmla="*/ 0 h 2670175"/>
              <a:gd name="connsiteX0" fmla="*/ 0 w 218524"/>
              <a:gd name="connsiteY0" fmla="*/ 2660650 h 2660650"/>
              <a:gd name="connsiteX1" fmla="*/ 168275 w 218524"/>
              <a:gd name="connsiteY1" fmla="*/ 1428750 h 2660650"/>
              <a:gd name="connsiteX2" fmla="*/ 215900 w 218524"/>
              <a:gd name="connsiteY2" fmla="*/ 673100 h 2660650"/>
              <a:gd name="connsiteX3" fmla="*/ 203200 w 218524"/>
              <a:gd name="connsiteY3" fmla="*/ 285750 h 2660650"/>
              <a:gd name="connsiteX4" fmla="*/ 12700 w 218524"/>
              <a:gd name="connsiteY4" fmla="*/ 0 h 2660650"/>
              <a:gd name="connsiteX0" fmla="*/ 0 w 218524"/>
              <a:gd name="connsiteY0" fmla="*/ 2651125 h 2651125"/>
              <a:gd name="connsiteX1" fmla="*/ 168275 w 218524"/>
              <a:gd name="connsiteY1" fmla="*/ 1419225 h 2651125"/>
              <a:gd name="connsiteX2" fmla="*/ 215900 w 218524"/>
              <a:gd name="connsiteY2" fmla="*/ 663575 h 2651125"/>
              <a:gd name="connsiteX3" fmla="*/ 203200 w 218524"/>
              <a:gd name="connsiteY3" fmla="*/ 276225 h 2651125"/>
              <a:gd name="connsiteX4" fmla="*/ 15875 w 218524"/>
              <a:gd name="connsiteY4" fmla="*/ 0 h 2651125"/>
              <a:gd name="connsiteX0" fmla="*/ 0 w 218524"/>
              <a:gd name="connsiteY0" fmla="*/ 2651125 h 2651125"/>
              <a:gd name="connsiteX1" fmla="*/ 168275 w 218524"/>
              <a:gd name="connsiteY1" fmla="*/ 1419225 h 2651125"/>
              <a:gd name="connsiteX2" fmla="*/ 215900 w 218524"/>
              <a:gd name="connsiteY2" fmla="*/ 663575 h 2651125"/>
              <a:gd name="connsiteX3" fmla="*/ 203200 w 218524"/>
              <a:gd name="connsiteY3" fmla="*/ 276225 h 2651125"/>
              <a:gd name="connsiteX4" fmla="*/ 15875 w 218524"/>
              <a:gd name="connsiteY4" fmla="*/ 0 h 2651125"/>
              <a:gd name="connsiteX0" fmla="*/ 0 w 215349"/>
              <a:gd name="connsiteY0" fmla="*/ 2673350 h 2673350"/>
              <a:gd name="connsiteX1" fmla="*/ 165100 w 215349"/>
              <a:gd name="connsiteY1" fmla="*/ 1419225 h 2673350"/>
              <a:gd name="connsiteX2" fmla="*/ 212725 w 215349"/>
              <a:gd name="connsiteY2" fmla="*/ 663575 h 2673350"/>
              <a:gd name="connsiteX3" fmla="*/ 200025 w 215349"/>
              <a:gd name="connsiteY3" fmla="*/ 276225 h 2673350"/>
              <a:gd name="connsiteX4" fmla="*/ 12700 w 215349"/>
              <a:gd name="connsiteY4" fmla="*/ 0 h 2673350"/>
              <a:gd name="connsiteX0" fmla="*/ 0 w 215349"/>
              <a:gd name="connsiteY0" fmla="*/ 3145889 h 3145889"/>
              <a:gd name="connsiteX1" fmla="*/ 165100 w 215349"/>
              <a:gd name="connsiteY1" fmla="*/ 1891764 h 3145889"/>
              <a:gd name="connsiteX2" fmla="*/ 212725 w 215349"/>
              <a:gd name="connsiteY2" fmla="*/ 1136114 h 3145889"/>
              <a:gd name="connsiteX3" fmla="*/ 200025 w 215349"/>
              <a:gd name="connsiteY3" fmla="*/ 748764 h 3145889"/>
              <a:gd name="connsiteX4" fmla="*/ 26079 w 215349"/>
              <a:gd name="connsiteY4" fmla="*/ 0 h 3145889"/>
              <a:gd name="connsiteX0" fmla="*/ 0 w 235563"/>
              <a:gd name="connsiteY0" fmla="*/ 3145889 h 3145889"/>
              <a:gd name="connsiteX1" fmla="*/ 165100 w 235563"/>
              <a:gd name="connsiteY1" fmla="*/ 1891764 h 3145889"/>
              <a:gd name="connsiteX2" fmla="*/ 212725 w 235563"/>
              <a:gd name="connsiteY2" fmla="*/ 1136114 h 3145889"/>
              <a:gd name="connsiteX3" fmla="*/ 200025 w 235563"/>
              <a:gd name="connsiteY3" fmla="*/ 748764 h 3145889"/>
              <a:gd name="connsiteX4" fmla="*/ 228315 w 235563"/>
              <a:gd name="connsiteY4" fmla="*/ 367520 h 3145889"/>
              <a:gd name="connsiteX5" fmla="*/ 26079 w 235563"/>
              <a:gd name="connsiteY5" fmla="*/ 0 h 3145889"/>
              <a:gd name="connsiteX0" fmla="*/ 0 w 235563"/>
              <a:gd name="connsiteY0" fmla="*/ 3145889 h 3145889"/>
              <a:gd name="connsiteX1" fmla="*/ 165100 w 235563"/>
              <a:gd name="connsiteY1" fmla="*/ 1891764 h 3145889"/>
              <a:gd name="connsiteX2" fmla="*/ 212725 w 235563"/>
              <a:gd name="connsiteY2" fmla="*/ 1136114 h 3145889"/>
              <a:gd name="connsiteX3" fmla="*/ 200025 w 235563"/>
              <a:gd name="connsiteY3" fmla="*/ 748764 h 3145889"/>
              <a:gd name="connsiteX4" fmla="*/ 228315 w 235563"/>
              <a:gd name="connsiteY4" fmla="*/ 367520 h 3145889"/>
              <a:gd name="connsiteX5" fmla="*/ 26079 w 235563"/>
              <a:gd name="connsiteY5" fmla="*/ 0 h 3145889"/>
              <a:gd name="connsiteX0" fmla="*/ 0 w 214718"/>
              <a:gd name="connsiteY0" fmla="*/ 3145889 h 3145889"/>
              <a:gd name="connsiteX1" fmla="*/ 165100 w 214718"/>
              <a:gd name="connsiteY1" fmla="*/ 1891764 h 3145889"/>
              <a:gd name="connsiteX2" fmla="*/ 212725 w 214718"/>
              <a:gd name="connsiteY2" fmla="*/ 1136114 h 3145889"/>
              <a:gd name="connsiteX3" fmla="*/ 200025 w 214718"/>
              <a:gd name="connsiteY3" fmla="*/ 748764 h 3145889"/>
              <a:gd name="connsiteX4" fmla="*/ 201557 w 214718"/>
              <a:gd name="connsiteY4" fmla="*/ 372830 h 3145889"/>
              <a:gd name="connsiteX5" fmla="*/ 26079 w 214718"/>
              <a:gd name="connsiteY5" fmla="*/ 0 h 3145889"/>
              <a:gd name="connsiteX0" fmla="*/ 0 w 220208"/>
              <a:gd name="connsiteY0" fmla="*/ 3145889 h 3145889"/>
              <a:gd name="connsiteX1" fmla="*/ 165100 w 220208"/>
              <a:gd name="connsiteY1" fmla="*/ 1891764 h 3145889"/>
              <a:gd name="connsiteX2" fmla="*/ 212725 w 220208"/>
              <a:gd name="connsiteY2" fmla="*/ 1136114 h 3145889"/>
              <a:gd name="connsiteX3" fmla="*/ 213404 w 220208"/>
              <a:gd name="connsiteY3" fmla="*/ 748764 h 3145889"/>
              <a:gd name="connsiteX4" fmla="*/ 201557 w 220208"/>
              <a:gd name="connsiteY4" fmla="*/ 372830 h 3145889"/>
              <a:gd name="connsiteX5" fmla="*/ 26079 w 220208"/>
              <a:gd name="connsiteY5" fmla="*/ 0 h 3145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208" h="3145889">
                <a:moveTo>
                  <a:pt x="0" y="3145889"/>
                </a:moveTo>
                <a:cubicBezTo>
                  <a:pt x="66146" y="2695568"/>
                  <a:pt x="129646" y="2226727"/>
                  <a:pt x="165100" y="1891764"/>
                </a:cubicBezTo>
                <a:cubicBezTo>
                  <a:pt x="200554" y="1556802"/>
                  <a:pt x="204674" y="1326614"/>
                  <a:pt x="212725" y="1136114"/>
                </a:cubicBezTo>
                <a:cubicBezTo>
                  <a:pt x="220776" y="945614"/>
                  <a:pt x="224185" y="866244"/>
                  <a:pt x="213404" y="748764"/>
                </a:cubicBezTo>
                <a:cubicBezTo>
                  <a:pt x="202623" y="631284"/>
                  <a:pt x="230548" y="497624"/>
                  <a:pt x="201557" y="372830"/>
                </a:cubicBezTo>
                <a:cubicBezTo>
                  <a:pt x="159187" y="248036"/>
                  <a:pt x="46406" y="71872"/>
                  <a:pt x="26079" y="0"/>
                </a:cubicBezTo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Бульбашка прямої мови: прямокутна 9">
            <a:extLst>
              <a:ext uri="{FF2B5EF4-FFF2-40B4-BE49-F238E27FC236}">
                <a16:creationId xmlns:a16="http://schemas.microsoft.com/office/drawing/2014/main" id="{0AD4D473-D301-F541-1B8D-86925F05BB89}"/>
              </a:ext>
            </a:extLst>
          </p:cNvPr>
          <p:cNvSpPr/>
          <p:nvPr/>
        </p:nvSpPr>
        <p:spPr>
          <a:xfrm>
            <a:off x="9218238" y="4230849"/>
            <a:ext cx="2017034" cy="468119"/>
          </a:xfrm>
          <a:prstGeom prst="wedgeRectCallout">
            <a:avLst>
              <a:gd name="adj1" fmla="val -95184"/>
              <a:gd name="adj2" fmla="val -1092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Railway station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2" name="Бульбашка прямої мови: прямокутна 11">
            <a:extLst>
              <a:ext uri="{FF2B5EF4-FFF2-40B4-BE49-F238E27FC236}">
                <a16:creationId xmlns:a16="http://schemas.microsoft.com/office/drawing/2014/main" id="{0AEC037A-35CE-9C05-B1F0-C2B801192A5F}"/>
              </a:ext>
            </a:extLst>
          </p:cNvPr>
          <p:cNvSpPr/>
          <p:nvPr/>
        </p:nvSpPr>
        <p:spPr>
          <a:xfrm>
            <a:off x="3502400" y="2426668"/>
            <a:ext cx="1746361" cy="705180"/>
          </a:xfrm>
          <a:prstGeom prst="wedgeRectCallout">
            <a:avLst>
              <a:gd name="adj1" fmla="val 95380"/>
              <a:gd name="adj2" fmla="val 9329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Location of the facility</a:t>
            </a:r>
          </a:p>
        </p:txBody>
      </p:sp>
      <p:sp>
        <p:nvSpPr>
          <p:cNvPr id="13" name="Бульбашка прямої мови: прямокутна 12">
            <a:extLst>
              <a:ext uri="{FF2B5EF4-FFF2-40B4-BE49-F238E27FC236}">
                <a16:creationId xmlns:a16="http://schemas.microsoft.com/office/drawing/2014/main" id="{1C1D6523-2F70-FFE0-4A7D-7D52DDC8A83D}"/>
              </a:ext>
            </a:extLst>
          </p:cNvPr>
          <p:cNvSpPr/>
          <p:nvPr/>
        </p:nvSpPr>
        <p:spPr>
          <a:xfrm>
            <a:off x="1906191" y="4373188"/>
            <a:ext cx="2671207" cy="1071749"/>
          </a:xfrm>
          <a:prstGeom prst="wedgeRectCallout">
            <a:avLst>
              <a:gd name="adj1" fmla="val 103022"/>
              <a:gd name="adj2" fmla="val -7139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Apartment building being renovated as part of an experimental project</a:t>
            </a:r>
          </a:p>
        </p:txBody>
      </p:sp>
      <p:sp>
        <p:nvSpPr>
          <p:cNvPr id="15" name="Бульбашка прямої мови: прямокутна 14">
            <a:extLst>
              <a:ext uri="{FF2B5EF4-FFF2-40B4-BE49-F238E27FC236}">
                <a16:creationId xmlns:a16="http://schemas.microsoft.com/office/drawing/2014/main" id="{8EEB1BCC-2BB6-561A-6D29-F7AA140EA87C}"/>
              </a:ext>
            </a:extLst>
          </p:cNvPr>
          <p:cNvSpPr/>
          <p:nvPr/>
        </p:nvSpPr>
        <p:spPr>
          <a:xfrm>
            <a:off x="7624261" y="1568828"/>
            <a:ext cx="2644687" cy="833226"/>
          </a:xfrm>
          <a:prstGeom prst="wedgeRectCallout">
            <a:avLst>
              <a:gd name="adj1" fmla="val -99953"/>
              <a:gd name="adj2" fmla="val 662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National highway </a:t>
            </a:r>
          </a:p>
          <a:p>
            <a:pPr algn="ctr"/>
            <a:r>
              <a:rPr lang="en-GB" sz="1600" b="1" dirty="0">
                <a:solidFill>
                  <a:schemeClr val="tx1"/>
                </a:solidFill>
              </a:rPr>
              <a:t>N-12 Sumy-Poltava</a:t>
            </a:r>
            <a:endParaRPr lang="uk-UA" sz="1600" b="1" dirty="0">
              <a:solidFill>
                <a:schemeClr val="tx1"/>
              </a:solidFill>
            </a:endParaRPr>
          </a:p>
        </p:txBody>
      </p:sp>
      <p:sp>
        <p:nvSpPr>
          <p:cNvPr id="16" name="Прямокутник 17">
            <a:extLst>
              <a:ext uri="{FF2B5EF4-FFF2-40B4-BE49-F238E27FC236}">
                <a16:creationId xmlns:a16="http://schemas.microsoft.com/office/drawing/2014/main" id="{42785880-EC33-936F-205A-6132A54C9276}"/>
              </a:ext>
            </a:extLst>
          </p:cNvPr>
          <p:cNvSpPr/>
          <p:nvPr/>
        </p:nvSpPr>
        <p:spPr>
          <a:xfrm rot="3904791">
            <a:off x="6707106" y="3508508"/>
            <a:ext cx="603428" cy="2120570"/>
          </a:xfrm>
          <a:custGeom>
            <a:avLst/>
            <a:gdLst>
              <a:gd name="connsiteX0" fmla="*/ 0 w 315306"/>
              <a:gd name="connsiteY0" fmla="*/ 0 h 838002"/>
              <a:gd name="connsiteX1" fmla="*/ 315306 w 315306"/>
              <a:gd name="connsiteY1" fmla="*/ 0 h 838002"/>
              <a:gd name="connsiteX2" fmla="*/ 315306 w 315306"/>
              <a:gd name="connsiteY2" fmla="*/ 838002 h 838002"/>
              <a:gd name="connsiteX3" fmla="*/ 0 w 315306"/>
              <a:gd name="connsiteY3" fmla="*/ 838002 h 838002"/>
              <a:gd name="connsiteX4" fmla="*/ 0 w 315306"/>
              <a:gd name="connsiteY4" fmla="*/ 0 h 838002"/>
              <a:gd name="connsiteX0" fmla="*/ 0 w 367897"/>
              <a:gd name="connsiteY0" fmla="*/ 0 h 1086498"/>
              <a:gd name="connsiteX1" fmla="*/ 315306 w 367897"/>
              <a:gd name="connsiteY1" fmla="*/ 0 h 1086498"/>
              <a:gd name="connsiteX2" fmla="*/ 367897 w 367897"/>
              <a:gd name="connsiteY2" fmla="*/ 1086498 h 1086498"/>
              <a:gd name="connsiteX3" fmla="*/ 0 w 367897"/>
              <a:gd name="connsiteY3" fmla="*/ 838002 h 1086498"/>
              <a:gd name="connsiteX4" fmla="*/ 0 w 367897"/>
              <a:gd name="connsiteY4" fmla="*/ 0 h 108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897" h="1086498">
                <a:moveTo>
                  <a:pt x="0" y="0"/>
                </a:moveTo>
                <a:lnTo>
                  <a:pt x="315306" y="0"/>
                </a:lnTo>
                <a:lnTo>
                  <a:pt x="367897" y="1086498"/>
                </a:lnTo>
                <a:lnTo>
                  <a:pt x="0" y="838002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6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Бульбашка прямої мови: прямокутна 16">
            <a:extLst>
              <a:ext uri="{FF2B5EF4-FFF2-40B4-BE49-F238E27FC236}">
                <a16:creationId xmlns:a16="http://schemas.microsoft.com/office/drawing/2014/main" id="{02E16B2C-3162-A01F-6619-30A2260DC82C}"/>
              </a:ext>
            </a:extLst>
          </p:cNvPr>
          <p:cNvSpPr/>
          <p:nvPr/>
        </p:nvSpPr>
        <p:spPr>
          <a:xfrm>
            <a:off x="7076096" y="5289172"/>
            <a:ext cx="1974591" cy="532740"/>
          </a:xfrm>
          <a:prstGeom prst="wedgeRectCallout">
            <a:avLst>
              <a:gd name="adj1" fmla="val -49511"/>
              <a:gd name="adj2" fmla="val -18163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Railway station square</a:t>
            </a:r>
            <a:endParaRPr lang="uk-U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98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endParaRPr sz="4400" b="0" strike="noStrike" dirty="0">
              <a:solidFill>
                <a:schemeClr val="accent5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4;p5">
            <a:extLst>
              <a:ext uri="{FF2B5EF4-FFF2-40B4-BE49-F238E27FC236}">
                <a16:creationId xmlns:a16="http://schemas.microsoft.com/office/drawing/2014/main" id="{BBCEB0FE-C3D1-4A53-A1A3-1E60509DB7CC}"/>
              </a:ext>
            </a:extLst>
          </p:cNvPr>
          <p:cNvSpPr/>
          <p:nvPr/>
        </p:nvSpPr>
        <p:spPr>
          <a:xfrm>
            <a:off x="1024428" y="109061"/>
            <a:ext cx="9336683" cy="106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fontScale="85000" lnSpcReduction="20000"/>
          </a:bodyPr>
          <a:lstStyle/>
          <a:p>
            <a:pPr lvl="0" algn="ctr">
              <a:buClr>
                <a:srgbClr val="002060"/>
              </a:buClr>
              <a:buSzPts val="4000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Reconstruction of the building for the “Trostyanets Primary Health Care Center”</a:t>
            </a:r>
          </a:p>
        </p:txBody>
      </p:sp>
      <p:sp>
        <p:nvSpPr>
          <p:cNvPr id="12" name="Google Shape;406;p5">
            <a:extLst>
              <a:ext uri="{FF2B5EF4-FFF2-40B4-BE49-F238E27FC236}">
                <a16:creationId xmlns:a16="http://schemas.microsoft.com/office/drawing/2014/main" id="{7366DFCB-2204-4237-8141-42F59D54BA30}"/>
              </a:ext>
            </a:extLst>
          </p:cNvPr>
          <p:cNvSpPr/>
          <p:nvPr/>
        </p:nvSpPr>
        <p:spPr>
          <a:xfrm>
            <a:off x="488276" y="4990586"/>
            <a:ext cx="11165017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just">
              <a:buSzPts val="1600"/>
            </a:pPr>
            <a:r>
              <a:rPr lang="en-US" sz="2400" b="1" dirty="0">
                <a:ea typeface="Arial"/>
                <a:cs typeface="Arial"/>
                <a:sym typeface="Arial"/>
              </a:rPr>
              <a:t>Project goal </a:t>
            </a:r>
            <a:r>
              <a:rPr lang="en-US" sz="2400" dirty="0">
                <a:ea typeface="Arial"/>
                <a:cs typeface="Arial"/>
                <a:sym typeface="Arial"/>
              </a:rPr>
              <a:t>– to improve the conditions for providing primary medical care by reconstructing a non-residential three-story building using a modern approach to energy efficiency of public buildings, safety, accessibility, and high-quality healthcare services.</a:t>
            </a:r>
            <a:endParaRPr lang="uk-UA" sz="2400" b="0" strike="noStrike" dirty="0">
              <a:ea typeface="Arial"/>
              <a:cs typeface="Arial"/>
              <a:sym typeface="Arial"/>
            </a:endParaRPr>
          </a:p>
        </p:txBody>
      </p:sp>
      <p:pic>
        <p:nvPicPr>
          <p:cNvPr id="14" name="Google Shape;371;p1" descr="C:\Users\Аліна\Desktop\Small_herb.png">
            <a:extLst>
              <a:ext uri="{FF2B5EF4-FFF2-40B4-BE49-F238E27FC236}">
                <a16:creationId xmlns:a16="http://schemas.microsoft.com/office/drawing/2014/main" id="{6646FE77-A4E5-4744-8021-BBC6D89C60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531C13-FAB9-4626-8BD2-BEC339138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56" b="4028"/>
          <a:stretch/>
        </p:blipFill>
        <p:spPr>
          <a:xfrm>
            <a:off x="538707" y="1259206"/>
            <a:ext cx="11114586" cy="36436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D5750D-2EB5-44C5-A568-F82BA386C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1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endParaRPr sz="4400" b="0" strike="noStrike" dirty="0">
              <a:solidFill>
                <a:schemeClr val="accent5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4;p5">
            <a:extLst>
              <a:ext uri="{FF2B5EF4-FFF2-40B4-BE49-F238E27FC236}">
                <a16:creationId xmlns:a16="http://schemas.microsoft.com/office/drawing/2014/main" id="{BBCEB0FE-C3D1-4A53-A1A3-1E60509DB7CC}"/>
              </a:ext>
            </a:extLst>
          </p:cNvPr>
          <p:cNvSpPr/>
          <p:nvPr/>
        </p:nvSpPr>
        <p:spPr>
          <a:xfrm>
            <a:off x="1024428" y="109060"/>
            <a:ext cx="9336683" cy="1062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fontScale="85000" lnSpcReduction="20000"/>
          </a:bodyPr>
          <a:lstStyle/>
          <a:p>
            <a:pPr lvl="0" algn="ctr">
              <a:buClr>
                <a:srgbClr val="002060"/>
              </a:buClr>
              <a:buSzPts val="4000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Reconstruction of the building for the “Trostyanets Primary Health Care Center”</a:t>
            </a:r>
          </a:p>
        </p:txBody>
      </p:sp>
      <p:pic>
        <p:nvPicPr>
          <p:cNvPr id="14" name="Google Shape;371;p1" descr="C:\Users\Аліна\Desktop\Small_herb.png">
            <a:extLst>
              <a:ext uri="{FF2B5EF4-FFF2-40B4-BE49-F238E27FC236}">
                <a16:creationId xmlns:a16="http://schemas.microsoft.com/office/drawing/2014/main" id="{6646FE77-A4E5-4744-8021-BBC6D89C60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943EA4-B41F-4FAD-9E02-93B65297DDC9}"/>
              </a:ext>
            </a:extLst>
          </p:cNvPr>
          <p:cNvSpPr txBox="1"/>
          <p:nvPr/>
        </p:nvSpPr>
        <p:spPr>
          <a:xfrm>
            <a:off x="474374" y="4402975"/>
            <a:ext cx="54188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Thermal modernization of facades and renovation of exterior finishes.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Construction of a fourth floor with a terrace.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Installation of an elevator to ensure accessibility for people with limited mobility on all floors.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Renovation of interior layout.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2E948-8237-46DB-9EEA-9C4CCFB3726B}"/>
              </a:ext>
            </a:extLst>
          </p:cNvPr>
          <p:cNvSpPr txBox="1"/>
          <p:nvPr/>
        </p:nvSpPr>
        <p:spPr>
          <a:xfrm>
            <a:off x="6055248" y="4482267"/>
            <a:ext cx="56003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VRF heating and cooling system, ventilation with heat recovery, and a 41 kW solar power plant.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 replacement of engineering networks.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Construction of a new dual-purpose shelter for 120 people.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Landscaping of the surrounding area.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7DD3DB-5FF9-45AE-8D19-744C28E2D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BE7057-97B7-4DF6-8957-B3B3D3D4BF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3" t="31210" r="13464" b="1853"/>
          <a:stretch/>
        </p:blipFill>
        <p:spPr>
          <a:xfrm>
            <a:off x="474374" y="1280566"/>
            <a:ext cx="5418863" cy="31224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659D3C-BB75-4F7B-A640-EC7B02563A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882" b="6279"/>
          <a:stretch/>
        </p:blipFill>
        <p:spPr>
          <a:xfrm>
            <a:off x="6055248" y="1280566"/>
            <a:ext cx="5600307" cy="31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0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497387-46A7-DD6B-BFB3-DC7E53952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" t="17354"/>
          <a:stretch>
            <a:fillRect/>
          </a:stretch>
        </p:blipFill>
        <p:spPr>
          <a:xfrm>
            <a:off x="2292179" y="1288568"/>
            <a:ext cx="7415622" cy="27824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80F3D6-DEC2-2D02-7E2E-8B6B98BC6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1" y="4074561"/>
            <a:ext cx="8233378" cy="2674380"/>
          </a:xfrm>
          <a:prstGeom prst="rect">
            <a:avLst/>
          </a:prstGeom>
        </p:spPr>
      </p:pic>
      <p:sp>
        <p:nvSpPr>
          <p:cNvPr id="4" name="Бульбашка прямої мови: прямокутна 3">
            <a:extLst>
              <a:ext uri="{FF2B5EF4-FFF2-40B4-BE49-F238E27FC236}">
                <a16:creationId xmlns:a16="http://schemas.microsoft.com/office/drawing/2014/main" id="{3C5B2CA7-D6E3-439C-89B9-5B2E274E3DB9}"/>
              </a:ext>
            </a:extLst>
          </p:cNvPr>
          <p:cNvSpPr/>
          <p:nvPr/>
        </p:nvSpPr>
        <p:spPr>
          <a:xfrm>
            <a:off x="125115" y="2180228"/>
            <a:ext cx="1798625" cy="885611"/>
          </a:xfrm>
          <a:prstGeom prst="wedgeRectCallout">
            <a:avLst>
              <a:gd name="adj1" fmla="val 88071"/>
              <a:gd name="adj2" fmla="val -6549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Elevator for access by people with limited mobility</a:t>
            </a:r>
          </a:p>
        </p:txBody>
      </p:sp>
      <p:sp>
        <p:nvSpPr>
          <p:cNvPr id="2" name="Бульбашка прямої мови: прямокутна 1">
            <a:extLst>
              <a:ext uri="{FF2B5EF4-FFF2-40B4-BE49-F238E27FC236}">
                <a16:creationId xmlns:a16="http://schemas.microsoft.com/office/drawing/2014/main" id="{30B5E7C7-106B-F3D1-1BC9-900C06B867ED}"/>
              </a:ext>
            </a:extLst>
          </p:cNvPr>
          <p:cNvSpPr/>
          <p:nvPr/>
        </p:nvSpPr>
        <p:spPr>
          <a:xfrm>
            <a:off x="6383927" y="1280565"/>
            <a:ext cx="2008386" cy="682707"/>
          </a:xfrm>
          <a:prstGeom prst="wedgeRectCallout">
            <a:avLst>
              <a:gd name="adj1" fmla="val -170786"/>
              <a:gd name="adj2" fmla="val 397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Extension floor with conference room</a:t>
            </a:r>
            <a:endParaRPr lang="uk-UA" sz="1600" b="1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Бульбашка прямої мови: прямокутна 2">
            <a:extLst>
              <a:ext uri="{FF2B5EF4-FFF2-40B4-BE49-F238E27FC236}">
                <a16:creationId xmlns:a16="http://schemas.microsoft.com/office/drawing/2014/main" id="{8D0AF360-A005-DC63-DD33-1B927E3EC41E}"/>
              </a:ext>
            </a:extLst>
          </p:cNvPr>
          <p:cNvSpPr/>
          <p:nvPr/>
        </p:nvSpPr>
        <p:spPr>
          <a:xfrm>
            <a:off x="9915252" y="1994263"/>
            <a:ext cx="1423307" cy="559096"/>
          </a:xfrm>
          <a:prstGeom prst="wedgeRectCallout">
            <a:avLst>
              <a:gd name="adj1" fmla="val -117895"/>
              <a:gd name="adj2" fmla="val 1565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+mj-lt"/>
              </a:rPr>
              <a:t>SHELTER</a:t>
            </a:r>
            <a:r>
              <a:rPr lang="uk-UA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for</a:t>
            </a:r>
            <a:r>
              <a:rPr lang="uk-UA" sz="1600" b="1" dirty="0">
                <a:solidFill>
                  <a:schemeClr val="tx1"/>
                </a:solidFill>
                <a:latin typeface="+mj-lt"/>
              </a:rPr>
              <a:t> 120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people</a:t>
            </a:r>
            <a:endParaRPr lang="uk-UA" sz="16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Google Shape;371;p1" descr="C:\Users\Аліна\Desktop\Small_herb.png">
            <a:extLst>
              <a:ext uri="{FF2B5EF4-FFF2-40B4-BE49-F238E27FC236}">
                <a16:creationId xmlns:a16="http://schemas.microsoft.com/office/drawing/2014/main" id="{F53E3768-6C21-3710-9BD8-90BF51BB7A0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D26837-1E7E-ABD8-B46F-B28617366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  <p:sp>
        <p:nvSpPr>
          <p:cNvPr id="7" name="Google Shape;404;p5">
            <a:extLst>
              <a:ext uri="{FF2B5EF4-FFF2-40B4-BE49-F238E27FC236}">
                <a16:creationId xmlns:a16="http://schemas.microsoft.com/office/drawing/2014/main" id="{90E5B06A-380E-9937-1830-5E9070460BDD}"/>
              </a:ext>
            </a:extLst>
          </p:cNvPr>
          <p:cNvSpPr/>
          <p:nvPr/>
        </p:nvSpPr>
        <p:spPr>
          <a:xfrm>
            <a:off x="1024428" y="109059"/>
            <a:ext cx="9336683" cy="1062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fontScale="85000" lnSpcReduction="20000"/>
          </a:bodyPr>
          <a:lstStyle/>
          <a:p>
            <a:pPr lvl="0" algn="ctr">
              <a:buClr>
                <a:srgbClr val="002060"/>
              </a:buClr>
              <a:buSzPts val="4000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Reconstruction of the building for the “Trostyanets Primary Health Care Center”</a:t>
            </a:r>
          </a:p>
        </p:txBody>
      </p:sp>
    </p:spTree>
    <p:extLst>
      <p:ext uri="{BB962C8B-B14F-4D97-AF65-F5344CB8AC3E}">
        <p14:creationId xmlns:p14="http://schemas.microsoft.com/office/powerpoint/2010/main" val="4154544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endParaRPr sz="4400" b="0" strike="noStrike" dirty="0">
              <a:solidFill>
                <a:schemeClr val="accent5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4;p5">
            <a:extLst>
              <a:ext uri="{FF2B5EF4-FFF2-40B4-BE49-F238E27FC236}">
                <a16:creationId xmlns:a16="http://schemas.microsoft.com/office/drawing/2014/main" id="{BBCEB0FE-C3D1-4A53-A1A3-1E60509DB7CC}"/>
              </a:ext>
            </a:extLst>
          </p:cNvPr>
          <p:cNvSpPr/>
          <p:nvPr/>
        </p:nvSpPr>
        <p:spPr>
          <a:xfrm>
            <a:off x="911219" y="109060"/>
            <a:ext cx="9485451" cy="106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fontScale="85000" lnSpcReduction="20000"/>
          </a:bodyPr>
          <a:lstStyle/>
          <a:p>
            <a:pPr lvl="0" algn="ctr">
              <a:buClr>
                <a:srgbClr val="002060"/>
              </a:buClr>
              <a:buSzPts val="4000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Creation of a Multifunctional Rehabilitation and Hydrotherapy Complex</a:t>
            </a:r>
          </a:p>
        </p:txBody>
      </p:sp>
      <p:sp>
        <p:nvSpPr>
          <p:cNvPr id="12" name="Google Shape;406;p5">
            <a:extLst>
              <a:ext uri="{FF2B5EF4-FFF2-40B4-BE49-F238E27FC236}">
                <a16:creationId xmlns:a16="http://schemas.microsoft.com/office/drawing/2014/main" id="{7366DFCB-2204-4237-8141-42F59D54BA30}"/>
              </a:ext>
            </a:extLst>
          </p:cNvPr>
          <p:cNvSpPr/>
          <p:nvPr/>
        </p:nvSpPr>
        <p:spPr>
          <a:xfrm>
            <a:off x="990960" y="5821542"/>
            <a:ext cx="6773420" cy="91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457200" lvl="0" indent="-457200">
              <a:buSzPts val="1600"/>
              <a:buFont typeface="Arial" panose="020B0604020202020204" pitchFamily="34" charset="0"/>
              <a:buChar char="•"/>
            </a:pPr>
            <a:r>
              <a:rPr lang="en-US" sz="2300" strike="noStrike" dirty="0">
                <a:ea typeface="Arial"/>
                <a:cs typeface="Arial"/>
                <a:sym typeface="Arial"/>
              </a:rPr>
              <a:t>Construction area: </a:t>
            </a:r>
            <a:r>
              <a:rPr lang="en-US" sz="2300" b="1" strike="noStrike" dirty="0">
                <a:ea typeface="Arial"/>
                <a:cs typeface="Arial"/>
                <a:sym typeface="Arial"/>
              </a:rPr>
              <a:t>1,838 sq. m.</a:t>
            </a:r>
          </a:p>
          <a:p>
            <a:pPr marL="457200" lvl="0" indent="-457200">
              <a:buSzPts val="1600"/>
              <a:buFont typeface="Arial" panose="020B0604020202020204" pitchFamily="34" charset="0"/>
              <a:buChar char="•"/>
            </a:pPr>
            <a:r>
              <a:rPr lang="en-US" sz="2300" strike="noStrike" dirty="0">
                <a:ea typeface="Arial"/>
                <a:cs typeface="Arial"/>
                <a:sym typeface="Arial"/>
              </a:rPr>
              <a:t>Cost: </a:t>
            </a:r>
            <a:r>
              <a:rPr lang="en-US" sz="2300" b="1" strike="noStrike" dirty="0">
                <a:ea typeface="Arial"/>
                <a:cs typeface="Arial"/>
                <a:sym typeface="Arial"/>
              </a:rPr>
              <a:t>198.9 million UAH</a:t>
            </a:r>
          </a:p>
          <a:p>
            <a:pPr marL="457200" lvl="0" indent="-457200">
              <a:buSzPts val="1600"/>
              <a:buFont typeface="Arial" panose="020B0604020202020204" pitchFamily="34" charset="0"/>
              <a:buChar char="•"/>
            </a:pPr>
            <a:endParaRPr lang="uk-UA" sz="2300" b="1" strike="noStrike" dirty="0">
              <a:ea typeface="Arial"/>
              <a:cs typeface="Arial"/>
              <a:sym typeface="Arial"/>
            </a:endParaRPr>
          </a:p>
        </p:txBody>
      </p:sp>
      <p:pic>
        <p:nvPicPr>
          <p:cNvPr id="14" name="Google Shape;371;p1" descr="C:\Users\Аліна\Desktop\Small_herb.png">
            <a:extLst>
              <a:ext uri="{FF2B5EF4-FFF2-40B4-BE49-F238E27FC236}">
                <a16:creationId xmlns:a16="http://schemas.microsoft.com/office/drawing/2014/main" id="{6646FE77-A4E5-4744-8021-BBC6D89C60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663416-2EDC-457D-A268-A4D15112D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28" y="1171506"/>
            <a:ext cx="10940143" cy="44991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2FEDAD-7E63-4F23-8FD1-ED36C91BE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689" y="5312385"/>
            <a:ext cx="1438781" cy="14387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7AFBFD-9FCF-4C7A-8EE7-FD2120529E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630" y="5294340"/>
            <a:ext cx="1438781" cy="14387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18A2CB4-41C3-4A40-ABB5-247381D145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2223" y="1"/>
            <a:ext cx="2029776" cy="7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04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endParaRPr sz="4400" b="0" strike="noStrike" dirty="0">
              <a:solidFill>
                <a:schemeClr val="accent5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4;p5">
            <a:extLst>
              <a:ext uri="{FF2B5EF4-FFF2-40B4-BE49-F238E27FC236}">
                <a16:creationId xmlns:a16="http://schemas.microsoft.com/office/drawing/2014/main" id="{BBCEB0FE-C3D1-4A53-A1A3-1E60509DB7CC}"/>
              </a:ext>
            </a:extLst>
          </p:cNvPr>
          <p:cNvSpPr/>
          <p:nvPr/>
        </p:nvSpPr>
        <p:spPr>
          <a:xfrm>
            <a:off x="990960" y="109060"/>
            <a:ext cx="9485451" cy="106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fontScale="85000" lnSpcReduction="20000"/>
          </a:bodyPr>
          <a:lstStyle/>
          <a:p>
            <a:pPr lvl="0" algn="ctr">
              <a:buClr>
                <a:srgbClr val="002060"/>
              </a:buClr>
              <a:buSzPts val="4000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Creation of a Multifunctional Rehabilitation and Hydrotherapy Complex</a:t>
            </a:r>
          </a:p>
        </p:txBody>
      </p:sp>
      <p:pic>
        <p:nvPicPr>
          <p:cNvPr id="14" name="Google Shape;371;p1" descr="C:\Users\Аліна\Desktop\Small_herb.png">
            <a:extLst>
              <a:ext uri="{FF2B5EF4-FFF2-40B4-BE49-F238E27FC236}">
                <a16:creationId xmlns:a16="http://schemas.microsoft.com/office/drawing/2014/main" id="{6646FE77-A4E5-4744-8021-BBC6D89C60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75261E-D965-4AA9-8DB0-2D0B017F0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2223" y="1"/>
            <a:ext cx="2029776" cy="772356"/>
          </a:xfrm>
          <a:prstGeom prst="rect">
            <a:avLst/>
          </a:prstGeom>
        </p:spPr>
      </p:pic>
      <p:graphicFrame>
        <p:nvGraphicFramePr>
          <p:cNvPr id="18" name="Об'єкт 17">
            <a:extLst>
              <a:ext uri="{FF2B5EF4-FFF2-40B4-BE49-F238E27FC236}">
                <a16:creationId xmlns:a16="http://schemas.microsoft.com/office/drawing/2014/main" id="{8ED477CC-E752-070D-DC6A-E28F08B345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723"/>
              </p:ext>
            </p:extLst>
          </p:nvPr>
        </p:nvGraphicFramePr>
        <p:xfrm>
          <a:off x="1277318" y="1598226"/>
          <a:ext cx="9637363" cy="4297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7250760" imgH="3273136" progId="">
                  <p:embed/>
                </p:oleObj>
              </mc:Choice>
              <mc:Fallback>
                <p:oleObj r:id="rId5" imgW="7250760" imgH="3273136" progId="">
                  <p:embed/>
                  <p:pic>
                    <p:nvPicPr>
                      <p:cNvPr id="18" name="Об'єкт 17">
                        <a:extLst>
                          <a:ext uri="{FF2B5EF4-FFF2-40B4-BE49-F238E27FC236}">
                            <a16:creationId xmlns:a16="http://schemas.microsoft.com/office/drawing/2014/main" id="{8ED477CC-E752-070D-DC6A-E28F08B345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7318" y="1598226"/>
                        <a:ext cx="9637363" cy="4297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29909AAC-1D93-DB7E-2DF6-847CA9EBF891}"/>
              </a:ext>
            </a:extLst>
          </p:cNvPr>
          <p:cNvSpPr/>
          <p:nvPr/>
        </p:nvSpPr>
        <p:spPr>
          <a:xfrm>
            <a:off x="4487809" y="3866606"/>
            <a:ext cx="549244" cy="900756"/>
          </a:xfrm>
          <a:prstGeom prst="rect">
            <a:avLst/>
          </a:prstGeom>
          <a:solidFill>
            <a:schemeClr val="accent6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C92B8B8B-B2DA-741F-27B9-0023969FF7E5}"/>
              </a:ext>
            </a:extLst>
          </p:cNvPr>
          <p:cNvSpPr/>
          <p:nvPr/>
        </p:nvSpPr>
        <p:spPr>
          <a:xfrm>
            <a:off x="4762431" y="4504194"/>
            <a:ext cx="146115" cy="199222"/>
          </a:xfrm>
          <a:prstGeom prst="rect">
            <a:avLst/>
          </a:prstGeom>
          <a:solidFill>
            <a:srgbClr val="FFFF00">
              <a:alpha val="6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олілінія: фігура 20">
            <a:extLst>
              <a:ext uri="{FF2B5EF4-FFF2-40B4-BE49-F238E27FC236}">
                <a16:creationId xmlns:a16="http://schemas.microsoft.com/office/drawing/2014/main" id="{545305C9-4CAF-3137-D875-16B0D9AE818E}"/>
              </a:ext>
            </a:extLst>
          </p:cNvPr>
          <p:cNvSpPr/>
          <p:nvPr/>
        </p:nvSpPr>
        <p:spPr>
          <a:xfrm>
            <a:off x="1277318" y="3308795"/>
            <a:ext cx="6240237" cy="2590021"/>
          </a:xfrm>
          <a:custGeom>
            <a:avLst/>
            <a:gdLst>
              <a:gd name="connsiteX0" fmla="*/ 0 w 3505200"/>
              <a:gd name="connsiteY0" fmla="*/ 670560 h 1501140"/>
              <a:gd name="connsiteX1" fmla="*/ 106680 w 3505200"/>
              <a:gd name="connsiteY1" fmla="*/ 716280 h 1501140"/>
              <a:gd name="connsiteX2" fmla="*/ 365760 w 3505200"/>
              <a:gd name="connsiteY2" fmla="*/ 320040 h 1501140"/>
              <a:gd name="connsiteX3" fmla="*/ 457200 w 3505200"/>
              <a:gd name="connsiteY3" fmla="*/ 144780 h 1501140"/>
              <a:gd name="connsiteX4" fmla="*/ 708660 w 3505200"/>
              <a:gd name="connsiteY4" fmla="*/ 38100 h 1501140"/>
              <a:gd name="connsiteX5" fmla="*/ 845820 w 3505200"/>
              <a:gd name="connsiteY5" fmla="*/ 0 h 1501140"/>
              <a:gd name="connsiteX6" fmla="*/ 1501140 w 3505200"/>
              <a:gd name="connsiteY6" fmla="*/ 220980 h 1501140"/>
              <a:gd name="connsiteX7" fmla="*/ 1805940 w 3505200"/>
              <a:gd name="connsiteY7" fmla="*/ 342900 h 1501140"/>
              <a:gd name="connsiteX8" fmla="*/ 1813560 w 3505200"/>
              <a:gd name="connsiteY8" fmla="*/ 861060 h 1501140"/>
              <a:gd name="connsiteX9" fmla="*/ 2186940 w 3505200"/>
              <a:gd name="connsiteY9" fmla="*/ 838200 h 1501140"/>
              <a:gd name="connsiteX10" fmla="*/ 2491740 w 3505200"/>
              <a:gd name="connsiteY10" fmla="*/ 762000 h 1501140"/>
              <a:gd name="connsiteX11" fmla="*/ 2514600 w 3505200"/>
              <a:gd name="connsiteY11" fmla="*/ 579120 h 1501140"/>
              <a:gd name="connsiteX12" fmla="*/ 3505200 w 3505200"/>
              <a:gd name="connsiteY12" fmla="*/ 670560 h 1501140"/>
              <a:gd name="connsiteX13" fmla="*/ 3451860 w 3505200"/>
              <a:gd name="connsiteY13" fmla="*/ 914400 h 1501140"/>
              <a:gd name="connsiteX14" fmla="*/ 2956560 w 3505200"/>
              <a:gd name="connsiteY14" fmla="*/ 998220 h 1501140"/>
              <a:gd name="connsiteX15" fmla="*/ 2651760 w 3505200"/>
              <a:gd name="connsiteY15" fmla="*/ 982980 h 1501140"/>
              <a:gd name="connsiteX16" fmla="*/ 2529840 w 3505200"/>
              <a:gd name="connsiteY16" fmla="*/ 1074420 h 1501140"/>
              <a:gd name="connsiteX17" fmla="*/ 2468880 w 3505200"/>
              <a:gd name="connsiteY17" fmla="*/ 1203960 h 1501140"/>
              <a:gd name="connsiteX18" fmla="*/ 2537460 w 3505200"/>
              <a:gd name="connsiteY18" fmla="*/ 1280160 h 1501140"/>
              <a:gd name="connsiteX19" fmla="*/ 2522220 w 3505200"/>
              <a:gd name="connsiteY19" fmla="*/ 1356360 h 1501140"/>
              <a:gd name="connsiteX20" fmla="*/ 2385060 w 3505200"/>
              <a:gd name="connsiteY20" fmla="*/ 1417320 h 1501140"/>
              <a:gd name="connsiteX21" fmla="*/ 2308860 w 3505200"/>
              <a:gd name="connsiteY21" fmla="*/ 1478280 h 1501140"/>
              <a:gd name="connsiteX22" fmla="*/ 2240280 w 3505200"/>
              <a:gd name="connsiteY22" fmla="*/ 1501140 h 1501140"/>
              <a:gd name="connsiteX23" fmla="*/ 7620 w 3505200"/>
              <a:gd name="connsiteY23" fmla="*/ 1501140 h 1501140"/>
              <a:gd name="connsiteX24" fmla="*/ 0 w 3505200"/>
              <a:gd name="connsiteY24" fmla="*/ 670560 h 1501140"/>
              <a:gd name="connsiteX0" fmla="*/ 0 w 3505200"/>
              <a:gd name="connsiteY0" fmla="*/ 670560 h 1501140"/>
              <a:gd name="connsiteX1" fmla="*/ 106680 w 3505200"/>
              <a:gd name="connsiteY1" fmla="*/ 716280 h 1501140"/>
              <a:gd name="connsiteX2" fmla="*/ 365760 w 3505200"/>
              <a:gd name="connsiteY2" fmla="*/ 320040 h 1501140"/>
              <a:gd name="connsiteX3" fmla="*/ 457200 w 3505200"/>
              <a:gd name="connsiteY3" fmla="*/ 144780 h 1501140"/>
              <a:gd name="connsiteX4" fmla="*/ 708660 w 3505200"/>
              <a:gd name="connsiteY4" fmla="*/ 38100 h 1501140"/>
              <a:gd name="connsiteX5" fmla="*/ 845820 w 3505200"/>
              <a:gd name="connsiteY5" fmla="*/ 0 h 1501140"/>
              <a:gd name="connsiteX6" fmla="*/ 1501140 w 3505200"/>
              <a:gd name="connsiteY6" fmla="*/ 220980 h 1501140"/>
              <a:gd name="connsiteX7" fmla="*/ 1805940 w 3505200"/>
              <a:gd name="connsiteY7" fmla="*/ 342900 h 1501140"/>
              <a:gd name="connsiteX8" fmla="*/ 1813560 w 3505200"/>
              <a:gd name="connsiteY8" fmla="*/ 861060 h 1501140"/>
              <a:gd name="connsiteX9" fmla="*/ 2186940 w 3505200"/>
              <a:gd name="connsiteY9" fmla="*/ 838200 h 1501140"/>
              <a:gd name="connsiteX10" fmla="*/ 2491740 w 3505200"/>
              <a:gd name="connsiteY10" fmla="*/ 762000 h 1501140"/>
              <a:gd name="connsiteX11" fmla="*/ 2514600 w 3505200"/>
              <a:gd name="connsiteY11" fmla="*/ 519474 h 1501140"/>
              <a:gd name="connsiteX12" fmla="*/ 3505200 w 3505200"/>
              <a:gd name="connsiteY12" fmla="*/ 670560 h 1501140"/>
              <a:gd name="connsiteX13" fmla="*/ 3451860 w 3505200"/>
              <a:gd name="connsiteY13" fmla="*/ 914400 h 1501140"/>
              <a:gd name="connsiteX14" fmla="*/ 2956560 w 3505200"/>
              <a:gd name="connsiteY14" fmla="*/ 998220 h 1501140"/>
              <a:gd name="connsiteX15" fmla="*/ 2651760 w 3505200"/>
              <a:gd name="connsiteY15" fmla="*/ 982980 h 1501140"/>
              <a:gd name="connsiteX16" fmla="*/ 2529840 w 3505200"/>
              <a:gd name="connsiteY16" fmla="*/ 1074420 h 1501140"/>
              <a:gd name="connsiteX17" fmla="*/ 2468880 w 3505200"/>
              <a:gd name="connsiteY17" fmla="*/ 1203960 h 1501140"/>
              <a:gd name="connsiteX18" fmla="*/ 2537460 w 3505200"/>
              <a:gd name="connsiteY18" fmla="*/ 1280160 h 1501140"/>
              <a:gd name="connsiteX19" fmla="*/ 2522220 w 3505200"/>
              <a:gd name="connsiteY19" fmla="*/ 1356360 h 1501140"/>
              <a:gd name="connsiteX20" fmla="*/ 2385060 w 3505200"/>
              <a:gd name="connsiteY20" fmla="*/ 1417320 h 1501140"/>
              <a:gd name="connsiteX21" fmla="*/ 2308860 w 3505200"/>
              <a:gd name="connsiteY21" fmla="*/ 1478280 h 1501140"/>
              <a:gd name="connsiteX22" fmla="*/ 2240280 w 3505200"/>
              <a:gd name="connsiteY22" fmla="*/ 1501140 h 1501140"/>
              <a:gd name="connsiteX23" fmla="*/ 7620 w 3505200"/>
              <a:gd name="connsiteY23" fmla="*/ 1501140 h 1501140"/>
              <a:gd name="connsiteX24" fmla="*/ 0 w 3505200"/>
              <a:gd name="connsiteY24" fmla="*/ 670560 h 1501140"/>
              <a:gd name="connsiteX0" fmla="*/ 0 w 3505200"/>
              <a:gd name="connsiteY0" fmla="*/ 670560 h 1501140"/>
              <a:gd name="connsiteX1" fmla="*/ 106680 w 3505200"/>
              <a:gd name="connsiteY1" fmla="*/ 716280 h 1501140"/>
              <a:gd name="connsiteX2" fmla="*/ 365760 w 3505200"/>
              <a:gd name="connsiteY2" fmla="*/ 320040 h 1501140"/>
              <a:gd name="connsiteX3" fmla="*/ 457200 w 3505200"/>
              <a:gd name="connsiteY3" fmla="*/ 144780 h 1501140"/>
              <a:gd name="connsiteX4" fmla="*/ 708660 w 3505200"/>
              <a:gd name="connsiteY4" fmla="*/ 38100 h 1501140"/>
              <a:gd name="connsiteX5" fmla="*/ 845820 w 3505200"/>
              <a:gd name="connsiteY5" fmla="*/ 0 h 1501140"/>
              <a:gd name="connsiteX6" fmla="*/ 1501140 w 3505200"/>
              <a:gd name="connsiteY6" fmla="*/ 220980 h 1501140"/>
              <a:gd name="connsiteX7" fmla="*/ 1805940 w 3505200"/>
              <a:gd name="connsiteY7" fmla="*/ 342900 h 1501140"/>
              <a:gd name="connsiteX8" fmla="*/ 1813560 w 3505200"/>
              <a:gd name="connsiteY8" fmla="*/ 861060 h 1501140"/>
              <a:gd name="connsiteX9" fmla="*/ 2186940 w 3505200"/>
              <a:gd name="connsiteY9" fmla="*/ 838200 h 1501140"/>
              <a:gd name="connsiteX10" fmla="*/ 2491740 w 3505200"/>
              <a:gd name="connsiteY10" fmla="*/ 762000 h 1501140"/>
              <a:gd name="connsiteX11" fmla="*/ 2514600 w 3505200"/>
              <a:gd name="connsiteY11" fmla="*/ 519474 h 1501140"/>
              <a:gd name="connsiteX12" fmla="*/ 3505200 w 3505200"/>
              <a:gd name="connsiteY12" fmla="*/ 670560 h 1501140"/>
              <a:gd name="connsiteX13" fmla="*/ 3451860 w 3505200"/>
              <a:gd name="connsiteY13" fmla="*/ 914400 h 1501140"/>
              <a:gd name="connsiteX14" fmla="*/ 2956560 w 3505200"/>
              <a:gd name="connsiteY14" fmla="*/ 998220 h 1501140"/>
              <a:gd name="connsiteX15" fmla="*/ 2651760 w 3505200"/>
              <a:gd name="connsiteY15" fmla="*/ 982980 h 1501140"/>
              <a:gd name="connsiteX16" fmla="*/ 2529840 w 3505200"/>
              <a:gd name="connsiteY16" fmla="*/ 1074420 h 1501140"/>
              <a:gd name="connsiteX17" fmla="*/ 2468880 w 3505200"/>
              <a:gd name="connsiteY17" fmla="*/ 1203960 h 1501140"/>
              <a:gd name="connsiteX18" fmla="*/ 2537460 w 3505200"/>
              <a:gd name="connsiteY18" fmla="*/ 1280160 h 1501140"/>
              <a:gd name="connsiteX19" fmla="*/ 2522220 w 3505200"/>
              <a:gd name="connsiteY19" fmla="*/ 1356360 h 1501140"/>
              <a:gd name="connsiteX20" fmla="*/ 2385060 w 3505200"/>
              <a:gd name="connsiteY20" fmla="*/ 1417320 h 1501140"/>
              <a:gd name="connsiteX21" fmla="*/ 2308860 w 3505200"/>
              <a:gd name="connsiteY21" fmla="*/ 1478280 h 1501140"/>
              <a:gd name="connsiteX22" fmla="*/ 2240280 w 3505200"/>
              <a:gd name="connsiteY22" fmla="*/ 1501140 h 1501140"/>
              <a:gd name="connsiteX23" fmla="*/ 7620 w 3505200"/>
              <a:gd name="connsiteY23" fmla="*/ 1501140 h 1501140"/>
              <a:gd name="connsiteX24" fmla="*/ 0 w 3505200"/>
              <a:gd name="connsiteY24" fmla="*/ 670560 h 1501140"/>
              <a:gd name="connsiteX0" fmla="*/ 0 w 3510156"/>
              <a:gd name="connsiteY0" fmla="*/ 670560 h 1501140"/>
              <a:gd name="connsiteX1" fmla="*/ 106680 w 3510156"/>
              <a:gd name="connsiteY1" fmla="*/ 716280 h 1501140"/>
              <a:gd name="connsiteX2" fmla="*/ 365760 w 3510156"/>
              <a:gd name="connsiteY2" fmla="*/ 320040 h 1501140"/>
              <a:gd name="connsiteX3" fmla="*/ 457200 w 3510156"/>
              <a:gd name="connsiteY3" fmla="*/ 144780 h 1501140"/>
              <a:gd name="connsiteX4" fmla="*/ 708660 w 3510156"/>
              <a:gd name="connsiteY4" fmla="*/ 38100 h 1501140"/>
              <a:gd name="connsiteX5" fmla="*/ 845820 w 3510156"/>
              <a:gd name="connsiteY5" fmla="*/ 0 h 1501140"/>
              <a:gd name="connsiteX6" fmla="*/ 1501140 w 3510156"/>
              <a:gd name="connsiteY6" fmla="*/ 220980 h 1501140"/>
              <a:gd name="connsiteX7" fmla="*/ 1805940 w 3510156"/>
              <a:gd name="connsiteY7" fmla="*/ 342900 h 1501140"/>
              <a:gd name="connsiteX8" fmla="*/ 1813560 w 3510156"/>
              <a:gd name="connsiteY8" fmla="*/ 861060 h 1501140"/>
              <a:gd name="connsiteX9" fmla="*/ 2186940 w 3510156"/>
              <a:gd name="connsiteY9" fmla="*/ 838200 h 1501140"/>
              <a:gd name="connsiteX10" fmla="*/ 2491740 w 3510156"/>
              <a:gd name="connsiteY10" fmla="*/ 762000 h 1501140"/>
              <a:gd name="connsiteX11" fmla="*/ 2514600 w 3510156"/>
              <a:gd name="connsiteY11" fmla="*/ 519474 h 1501140"/>
              <a:gd name="connsiteX12" fmla="*/ 3510156 w 3510156"/>
              <a:gd name="connsiteY12" fmla="*/ 431976 h 1501140"/>
              <a:gd name="connsiteX13" fmla="*/ 3451860 w 3510156"/>
              <a:gd name="connsiteY13" fmla="*/ 914400 h 1501140"/>
              <a:gd name="connsiteX14" fmla="*/ 2956560 w 3510156"/>
              <a:gd name="connsiteY14" fmla="*/ 998220 h 1501140"/>
              <a:gd name="connsiteX15" fmla="*/ 2651760 w 3510156"/>
              <a:gd name="connsiteY15" fmla="*/ 982980 h 1501140"/>
              <a:gd name="connsiteX16" fmla="*/ 2529840 w 3510156"/>
              <a:gd name="connsiteY16" fmla="*/ 1074420 h 1501140"/>
              <a:gd name="connsiteX17" fmla="*/ 2468880 w 3510156"/>
              <a:gd name="connsiteY17" fmla="*/ 1203960 h 1501140"/>
              <a:gd name="connsiteX18" fmla="*/ 2537460 w 3510156"/>
              <a:gd name="connsiteY18" fmla="*/ 1280160 h 1501140"/>
              <a:gd name="connsiteX19" fmla="*/ 2522220 w 3510156"/>
              <a:gd name="connsiteY19" fmla="*/ 1356360 h 1501140"/>
              <a:gd name="connsiteX20" fmla="*/ 2385060 w 3510156"/>
              <a:gd name="connsiteY20" fmla="*/ 1417320 h 1501140"/>
              <a:gd name="connsiteX21" fmla="*/ 2308860 w 3510156"/>
              <a:gd name="connsiteY21" fmla="*/ 1478280 h 1501140"/>
              <a:gd name="connsiteX22" fmla="*/ 2240280 w 3510156"/>
              <a:gd name="connsiteY22" fmla="*/ 1501140 h 1501140"/>
              <a:gd name="connsiteX23" fmla="*/ 7620 w 3510156"/>
              <a:gd name="connsiteY23" fmla="*/ 1501140 h 1501140"/>
              <a:gd name="connsiteX24" fmla="*/ 0 w 3510156"/>
              <a:gd name="connsiteY24" fmla="*/ 670560 h 1501140"/>
              <a:gd name="connsiteX0" fmla="*/ 0 w 3510156"/>
              <a:gd name="connsiteY0" fmla="*/ 670560 h 1501140"/>
              <a:gd name="connsiteX1" fmla="*/ 106680 w 3510156"/>
              <a:gd name="connsiteY1" fmla="*/ 716280 h 1501140"/>
              <a:gd name="connsiteX2" fmla="*/ 365760 w 3510156"/>
              <a:gd name="connsiteY2" fmla="*/ 320040 h 1501140"/>
              <a:gd name="connsiteX3" fmla="*/ 457200 w 3510156"/>
              <a:gd name="connsiteY3" fmla="*/ 144780 h 1501140"/>
              <a:gd name="connsiteX4" fmla="*/ 708660 w 3510156"/>
              <a:gd name="connsiteY4" fmla="*/ 38100 h 1501140"/>
              <a:gd name="connsiteX5" fmla="*/ 845820 w 3510156"/>
              <a:gd name="connsiteY5" fmla="*/ 0 h 1501140"/>
              <a:gd name="connsiteX6" fmla="*/ 1501140 w 3510156"/>
              <a:gd name="connsiteY6" fmla="*/ 220980 h 1501140"/>
              <a:gd name="connsiteX7" fmla="*/ 1805940 w 3510156"/>
              <a:gd name="connsiteY7" fmla="*/ 342900 h 1501140"/>
              <a:gd name="connsiteX8" fmla="*/ 1813560 w 3510156"/>
              <a:gd name="connsiteY8" fmla="*/ 861060 h 1501140"/>
              <a:gd name="connsiteX9" fmla="*/ 2186940 w 3510156"/>
              <a:gd name="connsiteY9" fmla="*/ 838200 h 1501140"/>
              <a:gd name="connsiteX10" fmla="*/ 2491740 w 3510156"/>
              <a:gd name="connsiteY10" fmla="*/ 762000 h 1501140"/>
              <a:gd name="connsiteX11" fmla="*/ 2623623 w 3510156"/>
              <a:gd name="connsiteY11" fmla="*/ 365388 h 1501140"/>
              <a:gd name="connsiteX12" fmla="*/ 3510156 w 3510156"/>
              <a:gd name="connsiteY12" fmla="*/ 431976 h 1501140"/>
              <a:gd name="connsiteX13" fmla="*/ 3451860 w 3510156"/>
              <a:gd name="connsiteY13" fmla="*/ 914400 h 1501140"/>
              <a:gd name="connsiteX14" fmla="*/ 2956560 w 3510156"/>
              <a:gd name="connsiteY14" fmla="*/ 998220 h 1501140"/>
              <a:gd name="connsiteX15" fmla="*/ 2651760 w 3510156"/>
              <a:gd name="connsiteY15" fmla="*/ 982980 h 1501140"/>
              <a:gd name="connsiteX16" fmla="*/ 2529840 w 3510156"/>
              <a:gd name="connsiteY16" fmla="*/ 1074420 h 1501140"/>
              <a:gd name="connsiteX17" fmla="*/ 2468880 w 3510156"/>
              <a:gd name="connsiteY17" fmla="*/ 1203960 h 1501140"/>
              <a:gd name="connsiteX18" fmla="*/ 2537460 w 3510156"/>
              <a:gd name="connsiteY18" fmla="*/ 1280160 h 1501140"/>
              <a:gd name="connsiteX19" fmla="*/ 2522220 w 3510156"/>
              <a:gd name="connsiteY19" fmla="*/ 1356360 h 1501140"/>
              <a:gd name="connsiteX20" fmla="*/ 2385060 w 3510156"/>
              <a:gd name="connsiteY20" fmla="*/ 1417320 h 1501140"/>
              <a:gd name="connsiteX21" fmla="*/ 2308860 w 3510156"/>
              <a:gd name="connsiteY21" fmla="*/ 1478280 h 1501140"/>
              <a:gd name="connsiteX22" fmla="*/ 2240280 w 3510156"/>
              <a:gd name="connsiteY22" fmla="*/ 1501140 h 1501140"/>
              <a:gd name="connsiteX23" fmla="*/ 7620 w 3510156"/>
              <a:gd name="connsiteY23" fmla="*/ 1501140 h 1501140"/>
              <a:gd name="connsiteX24" fmla="*/ 0 w 3510156"/>
              <a:gd name="connsiteY24" fmla="*/ 670560 h 1501140"/>
              <a:gd name="connsiteX0" fmla="*/ 0 w 3510156"/>
              <a:gd name="connsiteY0" fmla="*/ 670560 h 1501140"/>
              <a:gd name="connsiteX1" fmla="*/ 106680 w 3510156"/>
              <a:gd name="connsiteY1" fmla="*/ 716280 h 1501140"/>
              <a:gd name="connsiteX2" fmla="*/ 365760 w 3510156"/>
              <a:gd name="connsiteY2" fmla="*/ 320040 h 1501140"/>
              <a:gd name="connsiteX3" fmla="*/ 457200 w 3510156"/>
              <a:gd name="connsiteY3" fmla="*/ 144780 h 1501140"/>
              <a:gd name="connsiteX4" fmla="*/ 708660 w 3510156"/>
              <a:gd name="connsiteY4" fmla="*/ 38100 h 1501140"/>
              <a:gd name="connsiteX5" fmla="*/ 845820 w 3510156"/>
              <a:gd name="connsiteY5" fmla="*/ 0 h 1501140"/>
              <a:gd name="connsiteX6" fmla="*/ 1501140 w 3510156"/>
              <a:gd name="connsiteY6" fmla="*/ 220980 h 1501140"/>
              <a:gd name="connsiteX7" fmla="*/ 1805940 w 3510156"/>
              <a:gd name="connsiteY7" fmla="*/ 342900 h 1501140"/>
              <a:gd name="connsiteX8" fmla="*/ 1813560 w 3510156"/>
              <a:gd name="connsiteY8" fmla="*/ 861060 h 1501140"/>
              <a:gd name="connsiteX9" fmla="*/ 2186940 w 3510156"/>
              <a:gd name="connsiteY9" fmla="*/ 838200 h 1501140"/>
              <a:gd name="connsiteX10" fmla="*/ 2491740 w 3510156"/>
              <a:gd name="connsiteY10" fmla="*/ 762000 h 1501140"/>
              <a:gd name="connsiteX11" fmla="*/ 2623623 w 3510156"/>
              <a:gd name="connsiteY11" fmla="*/ 365388 h 1501140"/>
              <a:gd name="connsiteX12" fmla="*/ 3510156 w 3510156"/>
              <a:gd name="connsiteY12" fmla="*/ 431976 h 1501140"/>
              <a:gd name="connsiteX13" fmla="*/ 3451860 w 3510156"/>
              <a:gd name="connsiteY13" fmla="*/ 914400 h 1501140"/>
              <a:gd name="connsiteX14" fmla="*/ 2956560 w 3510156"/>
              <a:gd name="connsiteY14" fmla="*/ 998220 h 1501140"/>
              <a:gd name="connsiteX15" fmla="*/ 2651760 w 3510156"/>
              <a:gd name="connsiteY15" fmla="*/ 982980 h 1501140"/>
              <a:gd name="connsiteX16" fmla="*/ 2529840 w 3510156"/>
              <a:gd name="connsiteY16" fmla="*/ 1074420 h 1501140"/>
              <a:gd name="connsiteX17" fmla="*/ 2468880 w 3510156"/>
              <a:gd name="connsiteY17" fmla="*/ 1203960 h 1501140"/>
              <a:gd name="connsiteX18" fmla="*/ 2537460 w 3510156"/>
              <a:gd name="connsiteY18" fmla="*/ 1280160 h 1501140"/>
              <a:gd name="connsiteX19" fmla="*/ 2522220 w 3510156"/>
              <a:gd name="connsiteY19" fmla="*/ 1356360 h 1501140"/>
              <a:gd name="connsiteX20" fmla="*/ 2385060 w 3510156"/>
              <a:gd name="connsiteY20" fmla="*/ 1417320 h 1501140"/>
              <a:gd name="connsiteX21" fmla="*/ 2308860 w 3510156"/>
              <a:gd name="connsiteY21" fmla="*/ 1478280 h 1501140"/>
              <a:gd name="connsiteX22" fmla="*/ 2240280 w 3510156"/>
              <a:gd name="connsiteY22" fmla="*/ 1501140 h 1501140"/>
              <a:gd name="connsiteX23" fmla="*/ 7620 w 3510156"/>
              <a:gd name="connsiteY23" fmla="*/ 1501140 h 1501140"/>
              <a:gd name="connsiteX24" fmla="*/ 0 w 3510156"/>
              <a:gd name="connsiteY24" fmla="*/ 670560 h 1501140"/>
              <a:gd name="connsiteX0" fmla="*/ 0 w 3510156"/>
              <a:gd name="connsiteY0" fmla="*/ 670560 h 1501140"/>
              <a:gd name="connsiteX1" fmla="*/ 106680 w 3510156"/>
              <a:gd name="connsiteY1" fmla="*/ 716280 h 1501140"/>
              <a:gd name="connsiteX2" fmla="*/ 365760 w 3510156"/>
              <a:gd name="connsiteY2" fmla="*/ 320040 h 1501140"/>
              <a:gd name="connsiteX3" fmla="*/ 457200 w 3510156"/>
              <a:gd name="connsiteY3" fmla="*/ 144780 h 1501140"/>
              <a:gd name="connsiteX4" fmla="*/ 708660 w 3510156"/>
              <a:gd name="connsiteY4" fmla="*/ 38100 h 1501140"/>
              <a:gd name="connsiteX5" fmla="*/ 845820 w 3510156"/>
              <a:gd name="connsiteY5" fmla="*/ 0 h 1501140"/>
              <a:gd name="connsiteX6" fmla="*/ 1501140 w 3510156"/>
              <a:gd name="connsiteY6" fmla="*/ 220980 h 1501140"/>
              <a:gd name="connsiteX7" fmla="*/ 1805940 w 3510156"/>
              <a:gd name="connsiteY7" fmla="*/ 342900 h 1501140"/>
              <a:gd name="connsiteX8" fmla="*/ 1813560 w 3510156"/>
              <a:gd name="connsiteY8" fmla="*/ 861060 h 1501140"/>
              <a:gd name="connsiteX9" fmla="*/ 2186940 w 3510156"/>
              <a:gd name="connsiteY9" fmla="*/ 838200 h 1501140"/>
              <a:gd name="connsiteX10" fmla="*/ 2491740 w 3510156"/>
              <a:gd name="connsiteY10" fmla="*/ 762000 h 1501140"/>
              <a:gd name="connsiteX11" fmla="*/ 2623623 w 3510156"/>
              <a:gd name="connsiteY11" fmla="*/ 365388 h 1501140"/>
              <a:gd name="connsiteX12" fmla="*/ 3510156 w 3510156"/>
              <a:gd name="connsiteY12" fmla="*/ 431976 h 1501140"/>
              <a:gd name="connsiteX13" fmla="*/ 3451860 w 3510156"/>
              <a:gd name="connsiteY13" fmla="*/ 914400 h 1501140"/>
              <a:gd name="connsiteX14" fmla="*/ 2941694 w 3510156"/>
              <a:gd name="connsiteY14" fmla="*/ 913722 h 1501140"/>
              <a:gd name="connsiteX15" fmla="*/ 2651760 w 3510156"/>
              <a:gd name="connsiteY15" fmla="*/ 982980 h 1501140"/>
              <a:gd name="connsiteX16" fmla="*/ 2529840 w 3510156"/>
              <a:gd name="connsiteY16" fmla="*/ 1074420 h 1501140"/>
              <a:gd name="connsiteX17" fmla="*/ 2468880 w 3510156"/>
              <a:gd name="connsiteY17" fmla="*/ 1203960 h 1501140"/>
              <a:gd name="connsiteX18" fmla="*/ 2537460 w 3510156"/>
              <a:gd name="connsiteY18" fmla="*/ 1280160 h 1501140"/>
              <a:gd name="connsiteX19" fmla="*/ 2522220 w 3510156"/>
              <a:gd name="connsiteY19" fmla="*/ 1356360 h 1501140"/>
              <a:gd name="connsiteX20" fmla="*/ 2385060 w 3510156"/>
              <a:gd name="connsiteY20" fmla="*/ 1417320 h 1501140"/>
              <a:gd name="connsiteX21" fmla="*/ 2308860 w 3510156"/>
              <a:gd name="connsiteY21" fmla="*/ 1478280 h 1501140"/>
              <a:gd name="connsiteX22" fmla="*/ 2240280 w 3510156"/>
              <a:gd name="connsiteY22" fmla="*/ 1501140 h 1501140"/>
              <a:gd name="connsiteX23" fmla="*/ 7620 w 3510156"/>
              <a:gd name="connsiteY23" fmla="*/ 1501140 h 1501140"/>
              <a:gd name="connsiteX24" fmla="*/ 0 w 3510156"/>
              <a:gd name="connsiteY24" fmla="*/ 670560 h 1501140"/>
              <a:gd name="connsiteX0" fmla="*/ 0 w 3550971"/>
              <a:gd name="connsiteY0" fmla="*/ 670560 h 1501140"/>
              <a:gd name="connsiteX1" fmla="*/ 106680 w 3550971"/>
              <a:gd name="connsiteY1" fmla="*/ 716280 h 1501140"/>
              <a:gd name="connsiteX2" fmla="*/ 365760 w 3550971"/>
              <a:gd name="connsiteY2" fmla="*/ 320040 h 1501140"/>
              <a:gd name="connsiteX3" fmla="*/ 457200 w 3550971"/>
              <a:gd name="connsiteY3" fmla="*/ 144780 h 1501140"/>
              <a:gd name="connsiteX4" fmla="*/ 708660 w 3550971"/>
              <a:gd name="connsiteY4" fmla="*/ 38100 h 1501140"/>
              <a:gd name="connsiteX5" fmla="*/ 845820 w 3550971"/>
              <a:gd name="connsiteY5" fmla="*/ 0 h 1501140"/>
              <a:gd name="connsiteX6" fmla="*/ 1501140 w 3550971"/>
              <a:gd name="connsiteY6" fmla="*/ 220980 h 1501140"/>
              <a:gd name="connsiteX7" fmla="*/ 1805940 w 3550971"/>
              <a:gd name="connsiteY7" fmla="*/ 342900 h 1501140"/>
              <a:gd name="connsiteX8" fmla="*/ 1813560 w 3550971"/>
              <a:gd name="connsiteY8" fmla="*/ 861060 h 1501140"/>
              <a:gd name="connsiteX9" fmla="*/ 2186940 w 3550971"/>
              <a:gd name="connsiteY9" fmla="*/ 838200 h 1501140"/>
              <a:gd name="connsiteX10" fmla="*/ 2491740 w 3550971"/>
              <a:gd name="connsiteY10" fmla="*/ 762000 h 1501140"/>
              <a:gd name="connsiteX11" fmla="*/ 2623623 w 3550971"/>
              <a:gd name="connsiteY11" fmla="*/ 365388 h 1501140"/>
              <a:gd name="connsiteX12" fmla="*/ 3510156 w 3550971"/>
              <a:gd name="connsiteY12" fmla="*/ 431976 h 1501140"/>
              <a:gd name="connsiteX13" fmla="*/ 3550971 w 3550971"/>
              <a:gd name="connsiteY13" fmla="*/ 824931 h 1501140"/>
              <a:gd name="connsiteX14" fmla="*/ 2941694 w 3550971"/>
              <a:gd name="connsiteY14" fmla="*/ 913722 h 1501140"/>
              <a:gd name="connsiteX15" fmla="*/ 2651760 w 3550971"/>
              <a:gd name="connsiteY15" fmla="*/ 982980 h 1501140"/>
              <a:gd name="connsiteX16" fmla="*/ 2529840 w 3550971"/>
              <a:gd name="connsiteY16" fmla="*/ 1074420 h 1501140"/>
              <a:gd name="connsiteX17" fmla="*/ 2468880 w 3550971"/>
              <a:gd name="connsiteY17" fmla="*/ 1203960 h 1501140"/>
              <a:gd name="connsiteX18" fmla="*/ 2537460 w 3550971"/>
              <a:gd name="connsiteY18" fmla="*/ 1280160 h 1501140"/>
              <a:gd name="connsiteX19" fmla="*/ 2522220 w 3550971"/>
              <a:gd name="connsiteY19" fmla="*/ 1356360 h 1501140"/>
              <a:gd name="connsiteX20" fmla="*/ 2385060 w 3550971"/>
              <a:gd name="connsiteY20" fmla="*/ 1417320 h 1501140"/>
              <a:gd name="connsiteX21" fmla="*/ 2308860 w 3550971"/>
              <a:gd name="connsiteY21" fmla="*/ 1478280 h 1501140"/>
              <a:gd name="connsiteX22" fmla="*/ 2240280 w 3550971"/>
              <a:gd name="connsiteY22" fmla="*/ 1501140 h 1501140"/>
              <a:gd name="connsiteX23" fmla="*/ 7620 w 3550971"/>
              <a:gd name="connsiteY23" fmla="*/ 1501140 h 1501140"/>
              <a:gd name="connsiteX24" fmla="*/ 0 w 3550971"/>
              <a:gd name="connsiteY24" fmla="*/ 670560 h 1501140"/>
              <a:gd name="connsiteX0" fmla="*/ 0 w 3550971"/>
              <a:gd name="connsiteY0" fmla="*/ 670560 h 1501140"/>
              <a:gd name="connsiteX1" fmla="*/ 106680 w 3550971"/>
              <a:gd name="connsiteY1" fmla="*/ 716280 h 1501140"/>
              <a:gd name="connsiteX2" fmla="*/ 365760 w 3550971"/>
              <a:gd name="connsiteY2" fmla="*/ 320040 h 1501140"/>
              <a:gd name="connsiteX3" fmla="*/ 457200 w 3550971"/>
              <a:gd name="connsiteY3" fmla="*/ 144780 h 1501140"/>
              <a:gd name="connsiteX4" fmla="*/ 708660 w 3550971"/>
              <a:gd name="connsiteY4" fmla="*/ 38100 h 1501140"/>
              <a:gd name="connsiteX5" fmla="*/ 845820 w 3550971"/>
              <a:gd name="connsiteY5" fmla="*/ 0 h 1501140"/>
              <a:gd name="connsiteX6" fmla="*/ 1501140 w 3550971"/>
              <a:gd name="connsiteY6" fmla="*/ 220980 h 1501140"/>
              <a:gd name="connsiteX7" fmla="*/ 1805940 w 3550971"/>
              <a:gd name="connsiteY7" fmla="*/ 342900 h 1501140"/>
              <a:gd name="connsiteX8" fmla="*/ 1813560 w 3550971"/>
              <a:gd name="connsiteY8" fmla="*/ 861060 h 1501140"/>
              <a:gd name="connsiteX9" fmla="*/ 2186940 w 3550971"/>
              <a:gd name="connsiteY9" fmla="*/ 838200 h 1501140"/>
              <a:gd name="connsiteX10" fmla="*/ 2491740 w 3550971"/>
              <a:gd name="connsiteY10" fmla="*/ 762000 h 1501140"/>
              <a:gd name="connsiteX11" fmla="*/ 2623623 w 3550971"/>
              <a:gd name="connsiteY11" fmla="*/ 365388 h 1501140"/>
              <a:gd name="connsiteX12" fmla="*/ 3510156 w 3550971"/>
              <a:gd name="connsiteY12" fmla="*/ 431976 h 1501140"/>
              <a:gd name="connsiteX13" fmla="*/ 3550971 w 3550971"/>
              <a:gd name="connsiteY13" fmla="*/ 824931 h 1501140"/>
              <a:gd name="connsiteX14" fmla="*/ 2941694 w 3550971"/>
              <a:gd name="connsiteY14" fmla="*/ 913722 h 1501140"/>
              <a:gd name="connsiteX15" fmla="*/ 2651760 w 3550971"/>
              <a:gd name="connsiteY15" fmla="*/ 982980 h 1501140"/>
              <a:gd name="connsiteX16" fmla="*/ 2529840 w 3550971"/>
              <a:gd name="connsiteY16" fmla="*/ 1074420 h 1501140"/>
              <a:gd name="connsiteX17" fmla="*/ 2468880 w 3550971"/>
              <a:gd name="connsiteY17" fmla="*/ 1203960 h 1501140"/>
              <a:gd name="connsiteX18" fmla="*/ 2537460 w 3550971"/>
              <a:gd name="connsiteY18" fmla="*/ 1280160 h 1501140"/>
              <a:gd name="connsiteX19" fmla="*/ 2522220 w 3550971"/>
              <a:gd name="connsiteY19" fmla="*/ 1356360 h 1501140"/>
              <a:gd name="connsiteX20" fmla="*/ 2385060 w 3550971"/>
              <a:gd name="connsiteY20" fmla="*/ 1417320 h 1501140"/>
              <a:gd name="connsiteX21" fmla="*/ 2308860 w 3550971"/>
              <a:gd name="connsiteY21" fmla="*/ 1478280 h 1501140"/>
              <a:gd name="connsiteX22" fmla="*/ 2240280 w 3550971"/>
              <a:gd name="connsiteY22" fmla="*/ 1501140 h 1501140"/>
              <a:gd name="connsiteX23" fmla="*/ 12576 w 3550971"/>
              <a:gd name="connsiteY23" fmla="*/ 1471317 h 1501140"/>
              <a:gd name="connsiteX24" fmla="*/ 0 w 3550971"/>
              <a:gd name="connsiteY24" fmla="*/ 670560 h 1501140"/>
              <a:gd name="connsiteX0" fmla="*/ 0 w 3550971"/>
              <a:gd name="connsiteY0" fmla="*/ 670560 h 1478280"/>
              <a:gd name="connsiteX1" fmla="*/ 106680 w 3550971"/>
              <a:gd name="connsiteY1" fmla="*/ 716280 h 1478280"/>
              <a:gd name="connsiteX2" fmla="*/ 365760 w 3550971"/>
              <a:gd name="connsiteY2" fmla="*/ 320040 h 1478280"/>
              <a:gd name="connsiteX3" fmla="*/ 457200 w 3550971"/>
              <a:gd name="connsiteY3" fmla="*/ 144780 h 1478280"/>
              <a:gd name="connsiteX4" fmla="*/ 708660 w 3550971"/>
              <a:gd name="connsiteY4" fmla="*/ 38100 h 1478280"/>
              <a:gd name="connsiteX5" fmla="*/ 845820 w 3550971"/>
              <a:gd name="connsiteY5" fmla="*/ 0 h 1478280"/>
              <a:gd name="connsiteX6" fmla="*/ 1501140 w 3550971"/>
              <a:gd name="connsiteY6" fmla="*/ 220980 h 1478280"/>
              <a:gd name="connsiteX7" fmla="*/ 1805940 w 3550971"/>
              <a:gd name="connsiteY7" fmla="*/ 342900 h 1478280"/>
              <a:gd name="connsiteX8" fmla="*/ 1813560 w 3550971"/>
              <a:gd name="connsiteY8" fmla="*/ 861060 h 1478280"/>
              <a:gd name="connsiteX9" fmla="*/ 2186940 w 3550971"/>
              <a:gd name="connsiteY9" fmla="*/ 838200 h 1478280"/>
              <a:gd name="connsiteX10" fmla="*/ 2491740 w 3550971"/>
              <a:gd name="connsiteY10" fmla="*/ 762000 h 1478280"/>
              <a:gd name="connsiteX11" fmla="*/ 2623623 w 3550971"/>
              <a:gd name="connsiteY11" fmla="*/ 365388 h 1478280"/>
              <a:gd name="connsiteX12" fmla="*/ 3510156 w 3550971"/>
              <a:gd name="connsiteY12" fmla="*/ 431976 h 1478280"/>
              <a:gd name="connsiteX13" fmla="*/ 3550971 w 3550971"/>
              <a:gd name="connsiteY13" fmla="*/ 824931 h 1478280"/>
              <a:gd name="connsiteX14" fmla="*/ 2941694 w 3550971"/>
              <a:gd name="connsiteY14" fmla="*/ 913722 h 1478280"/>
              <a:gd name="connsiteX15" fmla="*/ 2651760 w 3550971"/>
              <a:gd name="connsiteY15" fmla="*/ 982980 h 1478280"/>
              <a:gd name="connsiteX16" fmla="*/ 2529840 w 3550971"/>
              <a:gd name="connsiteY16" fmla="*/ 1074420 h 1478280"/>
              <a:gd name="connsiteX17" fmla="*/ 2468880 w 3550971"/>
              <a:gd name="connsiteY17" fmla="*/ 1203960 h 1478280"/>
              <a:gd name="connsiteX18" fmla="*/ 2537460 w 3550971"/>
              <a:gd name="connsiteY18" fmla="*/ 1280160 h 1478280"/>
              <a:gd name="connsiteX19" fmla="*/ 2522220 w 3550971"/>
              <a:gd name="connsiteY19" fmla="*/ 1356360 h 1478280"/>
              <a:gd name="connsiteX20" fmla="*/ 2385060 w 3550971"/>
              <a:gd name="connsiteY20" fmla="*/ 1417320 h 1478280"/>
              <a:gd name="connsiteX21" fmla="*/ 2308860 w 3550971"/>
              <a:gd name="connsiteY21" fmla="*/ 1478280 h 1478280"/>
              <a:gd name="connsiteX22" fmla="*/ 2260102 w 3550971"/>
              <a:gd name="connsiteY22" fmla="*/ 1466346 h 1478280"/>
              <a:gd name="connsiteX23" fmla="*/ 12576 w 3550971"/>
              <a:gd name="connsiteY23" fmla="*/ 1471317 h 1478280"/>
              <a:gd name="connsiteX24" fmla="*/ 0 w 3550971"/>
              <a:gd name="connsiteY24" fmla="*/ 67056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50971" h="1478280">
                <a:moveTo>
                  <a:pt x="0" y="670560"/>
                </a:moveTo>
                <a:lnTo>
                  <a:pt x="106680" y="716280"/>
                </a:lnTo>
                <a:lnTo>
                  <a:pt x="365760" y="320040"/>
                </a:lnTo>
                <a:lnTo>
                  <a:pt x="457200" y="144780"/>
                </a:lnTo>
                <a:lnTo>
                  <a:pt x="708660" y="38100"/>
                </a:lnTo>
                <a:lnTo>
                  <a:pt x="845820" y="0"/>
                </a:lnTo>
                <a:lnTo>
                  <a:pt x="1501140" y="220980"/>
                </a:lnTo>
                <a:lnTo>
                  <a:pt x="1805940" y="342900"/>
                </a:lnTo>
                <a:lnTo>
                  <a:pt x="1813560" y="861060"/>
                </a:lnTo>
                <a:lnTo>
                  <a:pt x="2186940" y="838200"/>
                </a:lnTo>
                <a:lnTo>
                  <a:pt x="2491740" y="762000"/>
                </a:lnTo>
                <a:lnTo>
                  <a:pt x="2623623" y="365388"/>
                </a:lnTo>
                <a:cubicBezTo>
                  <a:pt x="2998423" y="326281"/>
                  <a:pt x="3179956" y="381614"/>
                  <a:pt x="3510156" y="431976"/>
                </a:cubicBezTo>
                <a:lnTo>
                  <a:pt x="3550971" y="824931"/>
                </a:lnTo>
                <a:lnTo>
                  <a:pt x="2941694" y="913722"/>
                </a:lnTo>
                <a:lnTo>
                  <a:pt x="2651760" y="982980"/>
                </a:lnTo>
                <a:lnTo>
                  <a:pt x="2529840" y="1074420"/>
                </a:lnTo>
                <a:lnTo>
                  <a:pt x="2468880" y="1203960"/>
                </a:lnTo>
                <a:lnTo>
                  <a:pt x="2537460" y="1280160"/>
                </a:lnTo>
                <a:lnTo>
                  <a:pt x="2522220" y="1356360"/>
                </a:lnTo>
                <a:lnTo>
                  <a:pt x="2385060" y="1417320"/>
                </a:lnTo>
                <a:lnTo>
                  <a:pt x="2308860" y="1478280"/>
                </a:lnTo>
                <a:lnTo>
                  <a:pt x="2260102" y="1466346"/>
                </a:lnTo>
                <a:lnTo>
                  <a:pt x="12576" y="1471317"/>
                </a:lnTo>
                <a:lnTo>
                  <a:pt x="0" y="670560"/>
                </a:lnTo>
                <a:close/>
              </a:path>
            </a:pathLst>
          </a:cu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Бульбашка прямої мови: прямокутна 21">
            <a:extLst>
              <a:ext uri="{FF2B5EF4-FFF2-40B4-BE49-F238E27FC236}">
                <a16:creationId xmlns:a16="http://schemas.microsoft.com/office/drawing/2014/main" id="{84DDE620-D670-C2AE-DA48-E708AE770237}"/>
              </a:ext>
            </a:extLst>
          </p:cNvPr>
          <p:cNvSpPr/>
          <p:nvPr/>
        </p:nvSpPr>
        <p:spPr>
          <a:xfrm>
            <a:off x="3078660" y="4390729"/>
            <a:ext cx="939433" cy="753265"/>
          </a:xfrm>
          <a:prstGeom prst="wedgeRectCallout">
            <a:avLst>
              <a:gd name="adj1" fmla="val 141356"/>
              <a:gd name="adj2" fmla="val -178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Location of the facility</a:t>
            </a:r>
          </a:p>
        </p:txBody>
      </p:sp>
      <p:sp>
        <p:nvSpPr>
          <p:cNvPr id="23" name="Бульбашка прямої мови: прямокутна 22">
            <a:extLst>
              <a:ext uri="{FF2B5EF4-FFF2-40B4-BE49-F238E27FC236}">
                <a16:creationId xmlns:a16="http://schemas.microsoft.com/office/drawing/2014/main" id="{E403D711-8F17-1099-F6A1-466361EECE42}"/>
              </a:ext>
            </a:extLst>
          </p:cNvPr>
          <p:cNvSpPr/>
          <p:nvPr/>
        </p:nvSpPr>
        <p:spPr>
          <a:xfrm>
            <a:off x="1719033" y="2360204"/>
            <a:ext cx="1935153" cy="753265"/>
          </a:xfrm>
          <a:prstGeom prst="wedgeRectCallout">
            <a:avLst>
              <a:gd name="adj1" fmla="val 105450"/>
              <a:gd name="adj2" fmla="val 2118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The territory of Trostyanets City Hospital</a:t>
            </a:r>
          </a:p>
        </p:txBody>
      </p:sp>
      <p:sp>
        <p:nvSpPr>
          <p:cNvPr id="24" name="Бульбашка прямої мови: прямокутна 23">
            <a:extLst>
              <a:ext uri="{FF2B5EF4-FFF2-40B4-BE49-F238E27FC236}">
                <a16:creationId xmlns:a16="http://schemas.microsoft.com/office/drawing/2014/main" id="{DC31E2FD-3911-6C90-C805-F227AB0CD626}"/>
              </a:ext>
            </a:extLst>
          </p:cNvPr>
          <p:cNvSpPr/>
          <p:nvPr/>
        </p:nvSpPr>
        <p:spPr>
          <a:xfrm>
            <a:off x="6541887" y="1791607"/>
            <a:ext cx="2332148" cy="753265"/>
          </a:xfrm>
          <a:prstGeom prst="wedgeRectCallout">
            <a:avLst>
              <a:gd name="adj1" fmla="val -130734"/>
              <a:gd name="adj2" fmla="val 5036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Site for the construction of a new residential neighborhood</a:t>
            </a:r>
          </a:p>
        </p:txBody>
      </p:sp>
      <p:sp>
        <p:nvSpPr>
          <p:cNvPr id="25" name="Бульбашка прямої мови: прямокутна 24">
            <a:extLst>
              <a:ext uri="{FF2B5EF4-FFF2-40B4-BE49-F238E27FC236}">
                <a16:creationId xmlns:a16="http://schemas.microsoft.com/office/drawing/2014/main" id="{D27A2974-25F9-CAE2-9362-A6305B5DC443}"/>
              </a:ext>
            </a:extLst>
          </p:cNvPr>
          <p:cNvSpPr/>
          <p:nvPr/>
        </p:nvSpPr>
        <p:spPr>
          <a:xfrm>
            <a:off x="5037053" y="4767362"/>
            <a:ext cx="1738216" cy="753265"/>
          </a:xfrm>
          <a:prstGeom prst="wedgeRectCallout">
            <a:avLst>
              <a:gd name="adj1" fmla="val -161088"/>
              <a:gd name="adj2" fmla="val 578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Arboretum “</a:t>
            </a:r>
            <a:r>
              <a:rPr lang="en-GB" sz="1600" b="1" dirty="0" err="1">
                <a:solidFill>
                  <a:schemeClr val="tx1"/>
                </a:solidFill>
              </a:rPr>
              <a:t>Neskuchne</a:t>
            </a:r>
            <a:r>
              <a:rPr lang="en-GB" sz="1600" b="1" dirty="0">
                <a:solidFill>
                  <a:schemeClr val="tx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700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endParaRPr sz="4400" b="0" strike="noStrike" dirty="0">
              <a:solidFill>
                <a:schemeClr val="accent5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4;p5">
            <a:extLst>
              <a:ext uri="{FF2B5EF4-FFF2-40B4-BE49-F238E27FC236}">
                <a16:creationId xmlns:a16="http://schemas.microsoft.com/office/drawing/2014/main" id="{BBCEB0FE-C3D1-4A53-A1A3-1E60509DB7CC}"/>
              </a:ext>
            </a:extLst>
          </p:cNvPr>
          <p:cNvSpPr/>
          <p:nvPr/>
        </p:nvSpPr>
        <p:spPr>
          <a:xfrm>
            <a:off x="990960" y="109060"/>
            <a:ext cx="9485451" cy="106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fontScale="85000" lnSpcReduction="20000"/>
          </a:bodyPr>
          <a:lstStyle/>
          <a:p>
            <a:pPr lvl="0" algn="ctr">
              <a:buClr>
                <a:srgbClr val="002060"/>
              </a:buClr>
              <a:buSzPts val="4000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Creation of a Multifunctional Rehabilitation and Hydrotherapy Complex</a:t>
            </a:r>
          </a:p>
        </p:txBody>
      </p:sp>
      <p:sp>
        <p:nvSpPr>
          <p:cNvPr id="12" name="Google Shape;406;p5">
            <a:extLst>
              <a:ext uri="{FF2B5EF4-FFF2-40B4-BE49-F238E27FC236}">
                <a16:creationId xmlns:a16="http://schemas.microsoft.com/office/drawing/2014/main" id="{7366DFCB-2204-4237-8141-42F59D54BA30}"/>
              </a:ext>
            </a:extLst>
          </p:cNvPr>
          <p:cNvSpPr/>
          <p:nvPr/>
        </p:nvSpPr>
        <p:spPr>
          <a:xfrm>
            <a:off x="718817" y="5153608"/>
            <a:ext cx="10743839" cy="155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just">
              <a:buSzPts val="1600"/>
            </a:pPr>
            <a:r>
              <a:rPr lang="en-US" sz="2500" b="1" dirty="0">
                <a:ea typeface="Arial"/>
                <a:cs typeface="Arial"/>
                <a:sym typeface="Arial"/>
              </a:rPr>
              <a:t>Project goal </a:t>
            </a:r>
            <a:r>
              <a:rPr lang="en-US" sz="2500" dirty="0">
                <a:ea typeface="Arial"/>
                <a:cs typeface="Arial"/>
                <a:sym typeface="Arial"/>
              </a:rPr>
              <a:t>– restoration of the physical and mental health of individuals affected by the armed aggression of the Russian Federation through the creation and uninterrupted operation of a rehabilitation department based at the Trostyanets City Hospital.</a:t>
            </a:r>
          </a:p>
        </p:txBody>
      </p:sp>
      <p:pic>
        <p:nvPicPr>
          <p:cNvPr id="14" name="Google Shape;371;p1" descr="C:\Users\Аліна\Desktop\Small_herb.png">
            <a:extLst>
              <a:ext uri="{FF2B5EF4-FFF2-40B4-BE49-F238E27FC236}">
                <a16:creationId xmlns:a16="http://schemas.microsoft.com/office/drawing/2014/main" id="{6646FE77-A4E5-4744-8021-BBC6D89C60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38FAAE-6067-433B-A487-B76A423CFC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79" t="25097" r="4910" b="20778"/>
          <a:stretch/>
        </p:blipFill>
        <p:spPr>
          <a:xfrm>
            <a:off x="914760" y="1171506"/>
            <a:ext cx="10362480" cy="39821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DE3A88-1A0B-4117-8566-BCCD41592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2223" y="1"/>
            <a:ext cx="2029776" cy="7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endParaRPr sz="4400" b="0" strike="noStrike" dirty="0">
              <a:solidFill>
                <a:schemeClr val="accent5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4;p5">
            <a:extLst>
              <a:ext uri="{FF2B5EF4-FFF2-40B4-BE49-F238E27FC236}">
                <a16:creationId xmlns:a16="http://schemas.microsoft.com/office/drawing/2014/main" id="{BBCEB0FE-C3D1-4A53-A1A3-1E60509DB7CC}"/>
              </a:ext>
            </a:extLst>
          </p:cNvPr>
          <p:cNvSpPr/>
          <p:nvPr/>
        </p:nvSpPr>
        <p:spPr>
          <a:xfrm>
            <a:off x="990960" y="109060"/>
            <a:ext cx="9485451" cy="106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fontScale="85000" lnSpcReduction="20000"/>
          </a:bodyPr>
          <a:lstStyle/>
          <a:p>
            <a:pPr lvl="0" algn="ctr">
              <a:buClr>
                <a:srgbClr val="002060"/>
              </a:buClr>
              <a:buSzPts val="4000"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Creation of a Multifunctional Rehabilitation and Hydrotherapy Complex</a:t>
            </a:r>
          </a:p>
        </p:txBody>
      </p:sp>
      <p:pic>
        <p:nvPicPr>
          <p:cNvPr id="14" name="Google Shape;371;p1" descr="C:\Users\Аліна\Desktop\Small_herb.png">
            <a:extLst>
              <a:ext uri="{FF2B5EF4-FFF2-40B4-BE49-F238E27FC236}">
                <a16:creationId xmlns:a16="http://schemas.microsoft.com/office/drawing/2014/main" id="{6646FE77-A4E5-4744-8021-BBC6D89C60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B016A5-08EE-42A2-8301-372FE353F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81" y="1263086"/>
            <a:ext cx="4387501" cy="25957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6E7932-E279-424D-B765-D7FEC741D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173" y="1263086"/>
            <a:ext cx="3633998" cy="25957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094912-D7FC-40B6-B5C6-F01F811F6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57" y="1270504"/>
            <a:ext cx="3839282" cy="25694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320CA2-62CE-498D-8B55-5F6FA6872F61}"/>
              </a:ext>
            </a:extLst>
          </p:cNvPr>
          <p:cNvSpPr txBox="1"/>
          <p:nvPr/>
        </p:nvSpPr>
        <p:spPr>
          <a:xfrm>
            <a:off x="286104" y="4090204"/>
            <a:ext cx="57228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Capacity – up to 3,000 people per year (up to 15,000 procedures)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 barrier-free access for people with limited mobility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Creation of 20 new jobs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Energy-efficient building – VRF heating and cooling system, ventilation with heat recovery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45A4A-E80A-40F5-BC42-989FDFB3CA6C}"/>
              </a:ext>
            </a:extLst>
          </p:cNvPr>
          <p:cNvSpPr txBox="1"/>
          <p:nvPr/>
        </p:nvSpPr>
        <p:spPr>
          <a:xfrm>
            <a:off x="6096000" y="4080899"/>
            <a:ext cx="580989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Zoning – therapeutic and rehabilitation area (1st floor) and wellness and recovery area (2nd floor).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Functional zones – 10 (massage rooms, physiotherapy, aromatherapy, SPA area, pools, relaxation zones, technical rooms, changing rooms, and restrooms).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Hydromassage baths, aquatic rehabilitation trainers, massage tables, equipment for pools and SPA procedures.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21D395-6922-4EB9-966B-AD1BAB9D3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2223" y="1"/>
            <a:ext cx="2029776" cy="7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8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54E05D7-E3E8-4856-B67C-012EDADA2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563" y="981075"/>
            <a:ext cx="8570874" cy="5876925"/>
          </a:xfrm>
          <a:prstGeom prst="rect">
            <a:avLst/>
          </a:prstGeom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75586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ru-RU" b="1" dirty="0">
                <a:solidFill>
                  <a:schemeClr val="accent5">
                    <a:lumMod val="50000"/>
                  </a:schemeClr>
                </a:solidFill>
              </a:rPr>
              <a:t>The location of Trostyanets</a:t>
            </a:r>
            <a:endParaRPr lang="ru-RU" altLang="ru-RU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8228781" y="1131933"/>
            <a:ext cx="76200" cy="79375"/>
          </a:xfrm>
          <a:prstGeom prst="ellipse">
            <a:avLst/>
          </a:prstGeom>
          <a:solidFill>
            <a:schemeClr val="tx2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dirty="0">
              <a:latin typeface="Verdana" panose="020B0604030504040204" pitchFamily="34" charset="0"/>
            </a:endParaRP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5542725" y="2653755"/>
            <a:ext cx="609600" cy="3175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200" dirty="0">
                <a:latin typeface="Arial" panose="020B0604020202020204" pitchFamily="34" charset="0"/>
              </a:rPr>
              <a:t>364 </a:t>
            </a:r>
            <a:r>
              <a:rPr lang="en-US" altLang="ru-RU" sz="1200" dirty="0">
                <a:latin typeface="Arial" panose="020B0604020202020204" pitchFamily="34" charset="0"/>
              </a:rPr>
              <a:t>km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5942781" y="2582908"/>
            <a:ext cx="1676400" cy="20638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7695381" y="2414632"/>
            <a:ext cx="201293" cy="168275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7177" name="Line 7"/>
          <p:cNvSpPr>
            <a:spLocks noChangeShapeType="1"/>
          </p:cNvSpPr>
          <p:nvPr/>
        </p:nvSpPr>
        <p:spPr bwMode="auto">
          <a:xfrm flipH="1">
            <a:off x="6003741" y="2554333"/>
            <a:ext cx="1691640" cy="2615029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7178" name="Oval 6"/>
          <p:cNvSpPr>
            <a:spLocks noChangeArrowheads="1"/>
          </p:cNvSpPr>
          <p:nvPr/>
        </p:nvSpPr>
        <p:spPr bwMode="auto">
          <a:xfrm>
            <a:off x="5698941" y="5200120"/>
            <a:ext cx="609600" cy="39687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200" dirty="0">
                <a:latin typeface="Arial" panose="020B0604020202020204" pitchFamily="34" charset="0"/>
              </a:rPr>
              <a:t>702 </a:t>
            </a:r>
            <a:r>
              <a:rPr lang="en-US" altLang="ru-RU" sz="1200" dirty="0">
                <a:latin typeface="Arial" panose="020B0604020202020204" pitchFamily="34" charset="0"/>
              </a:rPr>
              <a:t>km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7179" name="Line 7"/>
          <p:cNvSpPr>
            <a:spLocks noChangeShapeType="1"/>
          </p:cNvSpPr>
          <p:nvPr/>
        </p:nvSpPr>
        <p:spPr bwMode="auto">
          <a:xfrm>
            <a:off x="7695381" y="2567034"/>
            <a:ext cx="590550" cy="2317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7180" name="Oval 6"/>
          <p:cNvSpPr>
            <a:spLocks noChangeArrowheads="1"/>
          </p:cNvSpPr>
          <p:nvPr/>
        </p:nvSpPr>
        <p:spPr bwMode="auto">
          <a:xfrm>
            <a:off x="8228781" y="2785386"/>
            <a:ext cx="609600" cy="3175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200" dirty="0">
                <a:latin typeface="Arial" panose="020B0604020202020204" pitchFamily="34" charset="0"/>
              </a:rPr>
              <a:t>120 </a:t>
            </a:r>
            <a:r>
              <a:rPr lang="en-US" altLang="ru-RU" sz="1200" dirty="0">
                <a:latin typeface="Arial" panose="020B0604020202020204" pitchFamily="34" charset="0"/>
              </a:rPr>
              <a:t>km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7181" name="Line 7"/>
          <p:cNvSpPr>
            <a:spLocks noChangeShapeType="1"/>
          </p:cNvSpPr>
          <p:nvPr/>
        </p:nvSpPr>
        <p:spPr bwMode="auto">
          <a:xfrm>
            <a:off x="7695381" y="2571796"/>
            <a:ext cx="1390656" cy="20478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7182" name="Oval 6"/>
          <p:cNvSpPr>
            <a:spLocks noChangeArrowheads="1"/>
          </p:cNvSpPr>
          <p:nvPr/>
        </p:nvSpPr>
        <p:spPr bwMode="auto">
          <a:xfrm>
            <a:off x="8838381" y="4625160"/>
            <a:ext cx="609600" cy="3175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200" dirty="0">
                <a:latin typeface="Arial" panose="020B0604020202020204" pitchFamily="34" charset="0"/>
              </a:rPr>
              <a:t>551 </a:t>
            </a:r>
            <a:r>
              <a:rPr lang="en-US" altLang="ru-RU" sz="1200" dirty="0">
                <a:latin typeface="Arial" panose="020B0604020202020204" pitchFamily="34" charset="0"/>
              </a:rPr>
              <a:t>km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7183" name="Line 7"/>
          <p:cNvSpPr>
            <a:spLocks noChangeShapeType="1"/>
          </p:cNvSpPr>
          <p:nvPr/>
        </p:nvSpPr>
        <p:spPr bwMode="auto">
          <a:xfrm flipH="1">
            <a:off x="7619181" y="2640058"/>
            <a:ext cx="76200" cy="448091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7184" name="Oval 6"/>
          <p:cNvSpPr>
            <a:spLocks noChangeArrowheads="1"/>
          </p:cNvSpPr>
          <p:nvPr/>
        </p:nvSpPr>
        <p:spPr bwMode="auto">
          <a:xfrm>
            <a:off x="7328034" y="3154412"/>
            <a:ext cx="609600" cy="3175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200" dirty="0">
                <a:latin typeface="Arial" panose="020B0604020202020204" pitchFamily="34" charset="0"/>
              </a:rPr>
              <a:t>110 </a:t>
            </a:r>
            <a:r>
              <a:rPr lang="en-US" altLang="ru-RU" sz="1200" dirty="0">
                <a:latin typeface="Arial" panose="020B0604020202020204" pitchFamily="34" charset="0"/>
              </a:rPr>
              <a:t>km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7185" name="Line 8"/>
          <p:cNvSpPr>
            <a:spLocks noChangeShapeType="1"/>
          </p:cNvSpPr>
          <p:nvPr/>
        </p:nvSpPr>
        <p:spPr bwMode="auto">
          <a:xfrm flipH="1" flipV="1">
            <a:off x="3275781" y="2198730"/>
            <a:ext cx="4419600" cy="384177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uk-UA" dirty="0"/>
          </a:p>
        </p:txBody>
      </p:sp>
      <p:sp>
        <p:nvSpPr>
          <p:cNvPr id="7186" name="Oval 5"/>
          <p:cNvSpPr>
            <a:spLocks noChangeArrowheads="1"/>
          </p:cNvSpPr>
          <p:nvPr/>
        </p:nvSpPr>
        <p:spPr bwMode="auto">
          <a:xfrm>
            <a:off x="2790278" y="1935208"/>
            <a:ext cx="685800" cy="2381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>
                <a:latin typeface="Arial" panose="020B0604020202020204" pitchFamily="34" charset="0"/>
              </a:rPr>
              <a:t>1200</a:t>
            </a:r>
            <a:r>
              <a:rPr lang="uk-UA" altLang="ru-RU" sz="1200" dirty="0">
                <a:latin typeface="Arial" panose="020B0604020202020204" pitchFamily="34" charset="0"/>
              </a:rPr>
              <a:t> </a:t>
            </a:r>
            <a:r>
              <a:rPr lang="en-US" altLang="ru-RU" sz="1200" dirty="0">
                <a:latin typeface="Arial" panose="020B0604020202020204" pitchFamily="34" charset="0"/>
              </a:rPr>
              <a:t>km</a:t>
            </a:r>
            <a:endParaRPr lang="ru-RU" altLang="ru-RU" sz="12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9AB701-0413-4F17-AFA8-04AD3702EC86}"/>
              </a:ext>
            </a:extLst>
          </p:cNvPr>
          <p:cNvSpPr txBox="1"/>
          <p:nvPr/>
        </p:nvSpPr>
        <p:spPr>
          <a:xfrm>
            <a:off x="6529506" y="2216780"/>
            <a:ext cx="116460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noProof="1"/>
              <a:t>Trostyanets</a:t>
            </a:r>
            <a:endParaRPr lang="en-US" noProof="1"/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E5BE2592-63CE-4BBB-B3E6-00AFDD37B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634" y="2225720"/>
            <a:ext cx="533400" cy="236538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altLang="ru-RU" sz="1200" b="1" dirty="0">
                <a:latin typeface="Arial" panose="020B0604020202020204" pitchFamily="34" charset="0"/>
              </a:rPr>
              <a:t>35 </a:t>
            </a:r>
            <a:r>
              <a:rPr lang="en-US" altLang="ru-RU" sz="1200" b="1" dirty="0">
                <a:latin typeface="Arial" panose="020B0604020202020204" pitchFamily="34" charset="0"/>
              </a:rPr>
              <a:t>km</a:t>
            </a:r>
            <a:endParaRPr lang="ru-RU" altLang="ru-RU" sz="1200" b="1" dirty="0">
              <a:latin typeface="Arial" panose="020B0604020202020204" pitchFamily="34" charset="0"/>
            </a:endParaRPr>
          </a:p>
        </p:txBody>
      </p:sp>
      <p:pic>
        <p:nvPicPr>
          <p:cNvPr id="24" name="Google Shape;371;p1" descr="C:\Users\Аліна\Desktop\Small_herb.png">
            <a:extLst>
              <a:ext uri="{FF2B5EF4-FFF2-40B4-BE49-F238E27FC236}">
                <a16:creationId xmlns:a16="http://schemas.microsoft.com/office/drawing/2014/main" id="{767A2B21-35EE-4C9F-911B-6AE97B5033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085938A-DF95-4F20-BE60-0BCCEE034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90037-C5A7-2606-7648-CBDFAF2B7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C28B06-2DBF-523E-9D5A-F71C008D6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8" t="9590" r="37894" b="13918"/>
          <a:stretch/>
        </p:blipFill>
        <p:spPr>
          <a:xfrm>
            <a:off x="239760" y="3612482"/>
            <a:ext cx="3870686" cy="3224066"/>
          </a:xfrm>
          <a:prstGeom prst="rect">
            <a:avLst/>
          </a:prstGeom>
        </p:spPr>
      </p:pic>
      <p:sp>
        <p:nvSpPr>
          <p:cNvPr id="4" name="Google Shape;406;p5">
            <a:extLst>
              <a:ext uri="{FF2B5EF4-FFF2-40B4-BE49-F238E27FC236}">
                <a16:creationId xmlns:a16="http://schemas.microsoft.com/office/drawing/2014/main" id="{B5F680C2-36B9-459F-046C-3FFD25E7D8E1}"/>
              </a:ext>
            </a:extLst>
          </p:cNvPr>
          <p:cNvSpPr/>
          <p:nvPr/>
        </p:nvSpPr>
        <p:spPr>
          <a:xfrm>
            <a:off x="1050651" y="3327885"/>
            <a:ext cx="2821391" cy="31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>
              <a:buSzPts val="1600"/>
            </a:pPr>
            <a:r>
              <a:rPr lang="en-US" b="1" strike="noStrike" dirty="0">
                <a:ea typeface="Arial"/>
                <a:cs typeface="Arial" panose="020B0604020202020204" pitchFamily="34" charset="0"/>
                <a:sym typeface="Arial"/>
              </a:rPr>
              <a:t>First floor</a:t>
            </a:r>
            <a:endParaRPr lang="uk-UA" sz="4800" b="1" strike="noStrike" dirty="0"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D7B1B-0D7C-F713-4EB8-8B5932D01CB2}"/>
              </a:ext>
            </a:extLst>
          </p:cNvPr>
          <p:cNvSpPr txBox="1"/>
          <p:nvPr/>
        </p:nvSpPr>
        <p:spPr>
          <a:xfrm>
            <a:off x="4518568" y="3819790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SzPts val="1600"/>
              <a:buFont typeface="+mj-lt"/>
              <a:buAutoNum type="arabicPeriod"/>
            </a:pPr>
            <a:r>
              <a:rPr lang="en-US" sz="2000" strike="noStrike" dirty="0">
                <a:ea typeface="Arial"/>
                <a:cs typeface="Arial" panose="020B0604020202020204" pitchFamily="34" charset="0"/>
                <a:sym typeface="Arial"/>
              </a:rPr>
              <a:t>Manual therapy room</a:t>
            </a:r>
          </a:p>
          <a:p>
            <a:pPr marL="457200" lvl="0" indent="-457200">
              <a:buSzPts val="1600"/>
              <a:buFont typeface="+mj-lt"/>
              <a:buAutoNum type="arabicPeriod"/>
            </a:pPr>
            <a:r>
              <a:rPr lang="en-US" sz="2000" strike="noStrike" dirty="0">
                <a:ea typeface="Arial"/>
                <a:cs typeface="Arial" panose="020B0604020202020204" pitchFamily="34" charset="0"/>
                <a:sym typeface="Arial"/>
              </a:rPr>
              <a:t>Massage room</a:t>
            </a:r>
          </a:p>
          <a:p>
            <a:pPr marL="457200" lvl="0" indent="-457200">
              <a:buSzPts val="1600"/>
              <a:buFont typeface="+mj-lt"/>
              <a:buAutoNum type="arabicPeriod"/>
            </a:pPr>
            <a:r>
              <a:rPr lang="en-US" sz="2000" strike="noStrike" dirty="0">
                <a:ea typeface="Arial"/>
                <a:cs typeface="Arial" panose="020B0604020202020204" pitchFamily="34" charset="0"/>
                <a:sym typeface="Arial"/>
              </a:rPr>
              <a:t>Treatment room</a:t>
            </a:r>
          </a:p>
          <a:p>
            <a:pPr marL="457200" lvl="0" indent="-457200">
              <a:buSzPts val="1600"/>
              <a:buFont typeface="+mj-lt"/>
              <a:buAutoNum type="arabicPeriod"/>
            </a:pPr>
            <a:r>
              <a:rPr lang="en-US" sz="2000" strike="noStrike" dirty="0">
                <a:ea typeface="Arial"/>
                <a:cs typeface="Arial" panose="020B0604020202020204" pitchFamily="34" charset="0"/>
                <a:sym typeface="Arial"/>
              </a:rPr>
              <a:t>Traction room</a:t>
            </a:r>
          </a:p>
          <a:p>
            <a:pPr marL="457200" lvl="0" indent="-457200">
              <a:buSzPts val="1600"/>
              <a:buFont typeface="+mj-lt"/>
              <a:buAutoNum type="arabicPeriod"/>
            </a:pPr>
            <a:r>
              <a:rPr lang="en-US" sz="2000" strike="noStrike" dirty="0">
                <a:ea typeface="Arial"/>
                <a:cs typeface="Arial" panose="020B0604020202020204" pitchFamily="34" charset="0"/>
                <a:sym typeface="Arial"/>
              </a:rPr>
              <a:t>Salt room</a:t>
            </a:r>
          </a:p>
          <a:p>
            <a:pPr marL="457200" lvl="0" indent="-457200">
              <a:buSzPts val="1600"/>
              <a:buFont typeface="+mj-lt"/>
              <a:buAutoNum type="arabicPeriod"/>
            </a:pPr>
            <a:r>
              <a:rPr lang="en-US" sz="2000" strike="noStrike" dirty="0">
                <a:ea typeface="Arial"/>
                <a:cs typeface="Arial" panose="020B0604020202020204" pitchFamily="34" charset="0"/>
                <a:sym typeface="Arial"/>
              </a:rPr>
              <a:t>Swimming pool</a:t>
            </a:r>
          </a:p>
          <a:p>
            <a:pPr marL="457200" lvl="0" indent="-457200">
              <a:buSzPts val="1600"/>
              <a:buFont typeface="+mj-lt"/>
              <a:buAutoNum type="arabicPeriod"/>
            </a:pPr>
            <a:r>
              <a:rPr lang="en-US" sz="2000" strike="noStrike" dirty="0">
                <a:ea typeface="Arial"/>
                <a:cs typeface="Arial" panose="020B0604020202020204" pitchFamily="34" charset="0"/>
                <a:sym typeface="Arial"/>
              </a:rPr>
              <a:t>Hydromassage pool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13AB85-0286-CB11-8972-E999018BDE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42" t="9484" r="35559" b="11462"/>
          <a:stretch/>
        </p:blipFill>
        <p:spPr>
          <a:xfrm>
            <a:off x="8014660" y="3714753"/>
            <a:ext cx="3782267" cy="3074808"/>
          </a:xfrm>
          <a:prstGeom prst="rect">
            <a:avLst/>
          </a:prstGeom>
        </p:spPr>
      </p:pic>
      <p:sp>
        <p:nvSpPr>
          <p:cNvPr id="13" name="Google Shape;406;p5">
            <a:extLst>
              <a:ext uri="{FF2B5EF4-FFF2-40B4-BE49-F238E27FC236}">
                <a16:creationId xmlns:a16="http://schemas.microsoft.com/office/drawing/2014/main" id="{34BE87C9-38B8-439F-E66D-2264E9742775}"/>
              </a:ext>
            </a:extLst>
          </p:cNvPr>
          <p:cNvSpPr/>
          <p:nvPr/>
        </p:nvSpPr>
        <p:spPr>
          <a:xfrm>
            <a:off x="8751527" y="3314719"/>
            <a:ext cx="2821391" cy="31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 algn="ctr">
              <a:buSzPts val="1600"/>
            </a:pPr>
            <a:r>
              <a:rPr lang="en-US" b="1" strike="noStrike" dirty="0">
                <a:ea typeface="Arial"/>
                <a:cs typeface="Arial" panose="020B0604020202020204" pitchFamily="34" charset="0"/>
                <a:sym typeface="Arial"/>
              </a:rPr>
              <a:t>Second floor</a:t>
            </a:r>
            <a:endParaRPr lang="uk-UA" sz="4800" b="1" strike="noStrike" dirty="0"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Google Shape;406;p5">
            <a:extLst>
              <a:ext uri="{FF2B5EF4-FFF2-40B4-BE49-F238E27FC236}">
                <a16:creationId xmlns:a16="http://schemas.microsoft.com/office/drawing/2014/main" id="{165B3ED7-30CA-0DE8-B35E-17F7CA44446C}"/>
              </a:ext>
            </a:extLst>
          </p:cNvPr>
          <p:cNvSpPr/>
          <p:nvPr/>
        </p:nvSpPr>
        <p:spPr>
          <a:xfrm>
            <a:off x="7770397" y="4755749"/>
            <a:ext cx="5261809" cy="3398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>
              <a:buSzPts val="1600"/>
            </a:pPr>
            <a:endParaRPr lang="uk-UA" b="0" strike="noStrike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lvl="0" indent="-457200">
              <a:buSzPts val="1600"/>
              <a:buFont typeface="Arial" panose="020B0604020202020204" pitchFamily="34" charset="0"/>
              <a:buChar char="•"/>
            </a:pPr>
            <a:endParaRPr lang="uk-UA" strike="noStrike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B0AEC9-746B-78CD-0F2D-782F58BF00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7" t="10359" r="677" b="11586"/>
          <a:stretch>
            <a:fillRect/>
          </a:stretch>
        </p:blipFill>
        <p:spPr>
          <a:xfrm>
            <a:off x="2078505" y="1116627"/>
            <a:ext cx="7624219" cy="211409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406DD06B-B352-89F2-3A81-4D7667D483B2}"/>
              </a:ext>
            </a:extLst>
          </p:cNvPr>
          <p:cNvSpPr/>
          <p:nvPr/>
        </p:nvSpPr>
        <p:spPr>
          <a:xfrm>
            <a:off x="1674396" y="5277394"/>
            <a:ext cx="322217" cy="2977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184687E-819D-2157-AFFF-F8B89B6A8CE4}"/>
              </a:ext>
            </a:extLst>
          </p:cNvPr>
          <p:cNvSpPr/>
          <p:nvPr/>
        </p:nvSpPr>
        <p:spPr>
          <a:xfrm>
            <a:off x="2300239" y="3860347"/>
            <a:ext cx="322217" cy="2977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2EAB2D2-F024-159C-E349-E9F68A1A7517}"/>
              </a:ext>
            </a:extLst>
          </p:cNvPr>
          <p:cNvSpPr/>
          <p:nvPr/>
        </p:nvSpPr>
        <p:spPr>
          <a:xfrm>
            <a:off x="2518714" y="4290116"/>
            <a:ext cx="322217" cy="2977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346D821-6A3C-CBAC-4770-7B2D7998E088}"/>
              </a:ext>
            </a:extLst>
          </p:cNvPr>
          <p:cNvSpPr/>
          <p:nvPr/>
        </p:nvSpPr>
        <p:spPr>
          <a:xfrm>
            <a:off x="1917397" y="4039731"/>
            <a:ext cx="322217" cy="2977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0BBA843-641E-62B3-9BA6-B2F29DC26CDD}"/>
              </a:ext>
            </a:extLst>
          </p:cNvPr>
          <p:cNvSpPr/>
          <p:nvPr/>
        </p:nvSpPr>
        <p:spPr>
          <a:xfrm>
            <a:off x="10240192" y="5886754"/>
            <a:ext cx="322217" cy="2977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uk-UA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AF088C6-8FE5-2C9B-5DDF-5CF5F8F307D1}"/>
              </a:ext>
            </a:extLst>
          </p:cNvPr>
          <p:cNvSpPr/>
          <p:nvPr/>
        </p:nvSpPr>
        <p:spPr>
          <a:xfrm>
            <a:off x="9473031" y="5376173"/>
            <a:ext cx="322217" cy="2977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BE167D03-F465-6B67-9FBF-034E08A916E9}"/>
              </a:ext>
            </a:extLst>
          </p:cNvPr>
          <p:cNvSpPr/>
          <p:nvPr/>
        </p:nvSpPr>
        <p:spPr>
          <a:xfrm>
            <a:off x="8284311" y="4914573"/>
            <a:ext cx="322217" cy="2977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01FEE9B-D3F6-A3F5-44B5-D5E5F0BFF296}"/>
              </a:ext>
            </a:extLst>
          </p:cNvPr>
          <p:cNvSpPr/>
          <p:nvPr/>
        </p:nvSpPr>
        <p:spPr>
          <a:xfrm>
            <a:off x="9006452" y="5709097"/>
            <a:ext cx="322217" cy="2977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2A34A8D-211D-1E02-DB26-A24FABCCA37F}"/>
              </a:ext>
            </a:extLst>
          </p:cNvPr>
          <p:cNvSpPr/>
          <p:nvPr/>
        </p:nvSpPr>
        <p:spPr>
          <a:xfrm>
            <a:off x="2589558" y="6035642"/>
            <a:ext cx="322217" cy="2977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uk-UA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2B055AE-8CE1-3045-F4DC-53085012E6F4}"/>
              </a:ext>
            </a:extLst>
          </p:cNvPr>
          <p:cNvSpPr/>
          <p:nvPr/>
        </p:nvSpPr>
        <p:spPr>
          <a:xfrm>
            <a:off x="682181" y="5089372"/>
            <a:ext cx="322217" cy="29777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Google Shape;404;p5">
            <a:extLst>
              <a:ext uri="{FF2B5EF4-FFF2-40B4-BE49-F238E27FC236}">
                <a16:creationId xmlns:a16="http://schemas.microsoft.com/office/drawing/2014/main" id="{F3A55E22-D31B-EA0B-B045-B3C0431E4201}"/>
              </a:ext>
            </a:extLst>
          </p:cNvPr>
          <p:cNvSpPr/>
          <p:nvPr/>
        </p:nvSpPr>
        <p:spPr>
          <a:xfrm>
            <a:off x="1168373" y="68439"/>
            <a:ext cx="9071820" cy="106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fontScale="850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400" b="1" strike="noStrike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Creation of a Multifunctional Rehabilitation and Hydrotherapy Complex</a:t>
            </a:r>
          </a:p>
        </p:txBody>
      </p:sp>
      <p:pic>
        <p:nvPicPr>
          <p:cNvPr id="21" name="Google Shape;371;p1" descr="C:\Users\Аліна\Desktop\Small_herb.png">
            <a:extLst>
              <a:ext uri="{FF2B5EF4-FFF2-40B4-BE49-F238E27FC236}">
                <a16:creationId xmlns:a16="http://schemas.microsoft.com/office/drawing/2014/main" id="{7327168D-F33D-6692-DF7A-C9EA5D40DDB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02BDFB-E35A-3718-AD89-A310CDDDB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2223" y="1"/>
            <a:ext cx="2029776" cy="7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80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endParaRPr sz="4400" b="0" strike="noStrike" dirty="0">
              <a:solidFill>
                <a:schemeClr val="accent5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04;p5">
            <a:extLst>
              <a:ext uri="{FF2B5EF4-FFF2-40B4-BE49-F238E27FC236}">
                <a16:creationId xmlns:a16="http://schemas.microsoft.com/office/drawing/2014/main" id="{BBCEB0FE-C3D1-4A53-A1A3-1E60509DB7CC}"/>
              </a:ext>
            </a:extLst>
          </p:cNvPr>
          <p:cNvSpPr/>
          <p:nvPr/>
        </p:nvSpPr>
        <p:spPr>
          <a:xfrm>
            <a:off x="911219" y="109060"/>
            <a:ext cx="9324734" cy="106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The future residential district “Steel Dream” and the “</a:t>
            </a:r>
            <a:r>
              <a:rPr lang="en-US" sz="3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Neskuchne</a:t>
            </a:r>
            <a:r>
              <a:rPr lang="en-US" sz="3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” Dendrological Park are located nearby</a:t>
            </a:r>
          </a:p>
        </p:txBody>
      </p:sp>
      <p:pic>
        <p:nvPicPr>
          <p:cNvPr id="14" name="Google Shape;371;p1" descr="C:\Users\Аліна\Desktop\Small_herb.png">
            <a:extLst>
              <a:ext uri="{FF2B5EF4-FFF2-40B4-BE49-F238E27FC236}">
                <a16:creationId xmlns:a16="http://schemas.microsoft.com/office/drawing/2014/main" id="{6646FE77-A4E5-4744-8021-BBC6D89C60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19970-1870-4962-AE47-153957F999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3"/>
          <a:stretch/>
        </p:blipFill>
        <p:spPr>
          <a:xfrm>
            <a:off x="10235953" y="1"/>
            <a:ext cx="1956046" cy="7723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E827E8-0192-4DD8-A260-5A6502F8E9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28" b="9628"/>
          <a:stretch/>
        </p:blipFill>
        <p:spPr>
          <a:xfrm>
            <a:off x="598661" y="1255587"/>
            <a:ext cx="5363313" cy="25293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3DC9D7-E8B5-4374-8B11-79673B0A17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63" b="7854"/>
          <a:stretch/>
        </p:blipFill>
        <p:spPr>
          <a:xfrm>
            <a:off x="598662" y="3946614"/>
            <a:ext cx="5363312" cy="2802326"/>
          </a:xfrm>
          <a:prstGeom prst="rect">
            <a:avLst/>
          </a:prstGeom>
        </p:spPr>
      </p:pic>
      <p:pic>
        <p:nvPicPr>
          <p:cNvPr id="12" name="Picture 6" descr="На зображенні може бути: озеро та природа">
            <a:extLst>
              <a:ext uri="{FF2B5EF4-FFF2-40B4-BE49-F238E27FC236}">
                <a16:creationId xmlns:a16="http://schemas.microsoft.com/office/drawing/2014/main" id="{018F4AC5-7E7A-4EE4-82A4-808FCFDDE3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4" t="56638" r="353" b="10023"/>
          <a:stretch/>
        </p:blipFill>
        <p:spPr bwMode="auto">
          <a:xfrm>
            <a:off x="6262573" y="1255587"/>
            <a:ext cx="5330766" cy="252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Немає опису світлини.">
            <a:extLst>
              <a:ext uri="{FF2B5EF4-FFF2-40B4-BE49-F238E27FC236}">
                <a16:creationId xmlns:a16="http://schemas.microsoft.com/office/drawing/2014/main" id="{C565A806-F5D9-4AE8-B3B8-4DC9F6126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96" r="6696" b="22658"/>
          <a:stretch/>
        </p:blipFill>
        <p:spPr bwMode="auto">
          <a:xfrm>
            <a:off x="6262573" y="3946614"/>
            <a:ext cx="5321759" cy="280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249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71;p1" descr="C:\Users\Аліна\Desktop\Small_herb.png">
            <a:extLst>
              <a:ext uri="{FF2B5EF4-FFF2-40B4-BE49-F238E27FC236}">
                <a16:creationId xmlns:a16="http://schemas.microsoft.com/office/drawing/2014/main" id="{97E1ACDC-B83B-4CEF-9F22-BE40309CA97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B7F54F-CD41-4CCD-9455-300530C71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CD645-A413-377E-6804-269BABF30E28}"/>
              </a:ext>
            </a:extLst>
          </p:cNvPr>
          <p:cNvSpPr txBox="1"/>
          <p:nvPr/>
        </p:nvSpPr>
        <p:spPr>
          <a:xfrm>
            <a:off x="1045027" y="1318237"/>
            <a:ext cx="10101944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</a:rPr>
              <a:t>Trostyanets Community needs your support and assistance for its recovery and development</a:t>
            </a:r>
          </a:p>
          <a:p>
            <a:endParaRPr lang="en-US" dirty="0"/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"/>
              </a:rPr>
              <a:t>Trostyanets City Council,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"/>
              </a:rPr>
              <a:t>Ukraine, Sumy Region, Trostyanets, 6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+mj-lt"/>
                <a:cs typeface="Calibri"/>
              </a:rPr>
              <a:t>Myru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"/>
              </a:rPr>
              <a:t> Street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"/>
                <a:hlinkClick r:id="rId4"/>
              </a:rPr>
              <a:t>https://trostyanets-miskrada.gov.ua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  <a:cs typeface="Calibri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"/>
              </a:rPr>
              <a:t>Email: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"/>
                <a:hlinkClick r:id="rId5"/>
              </a:rPr>
              <a:t>mail@trostyanets-miskarada.gov.ua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  <a:cs typeface="Calibri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"/>
                <a:hlinkClick r:id="rId6"/>
              </a:rPr>
              <a:t>https://facebook.com/TrostyanetsTownCouncil/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j-lt"/>
              <a:cs typeface="Calibri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"/>
              </a:rPr>
              <a:t>Mayor Yuriy Bova, tel.: +380997900372</a:t>
            </a:r>
            <a:endParaRPr lang="uk-UA" sz="3200" b="1" dirty="0">
              <a:solidFill>
                <a:schemeClr val="accent5">
                  <a:lumMod val="50000"/>
                </a:schemeClr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994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AD930-7623-FCCB-46DE-CCDEF3F2C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23A0C02-92A4-144C-19E2-F20DDBBCA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9274" y="0"/>
            <a:ext cx="9109166" cy="141514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ru-RU" b="1" dirty="0">
                <a:solidFill>
                  <a:schemeClr val="accent5">
                    <a:lumMod val="50000"/>
                  </a:schemeClr>
                </a:solidFill>
              </a:rPr>
              <a:t>Overview of the </a:t>
            </a:r>
            <a:br>
              <a:rPr lang="en-US" alt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altLang="ru-RU" b="1" dirty="0">
                <a:solidFill>
                  <a:schemeClr val="accent5">
                    <a:lumMod val="50000"/>
                  </a:schemeClr>
                </a:solidFill>
              </a:rPr>
              <a:t>Trostyanets Community</a:t>
            </a:r>
            <a:endParaRPr lang="uk-UA" alt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" name="Google Shape;371;p1" descr="C:\Users\Аліна\Desktop\Small_herb.png">
            <a:extLst>
              <a:ext uri="{FF2B5EF4-FFF2-40B4-BE49-F238E27FC236}">
                <a16:creationId xmlns:a16="http://schemas.microsoft.com/office/drawing/2014/main" id="{E8FC9B75-77E3-F28A-7749-B9CAC41865E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F0BE32-9AB1-E9AA-723B-DE4D833C9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4" y="1807028"/>
            <a:ext cx="6654821" cy="46996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DF2151-6DB9-A781-F635-A480ADA51493}"/>
              </a:ext>
            </a:extLst>
          </p:cNvPr>
          <p:cNvSpPr txBox="1"/>
          <p:nvPr/>
        </p:nvSpPr>
        <p:spPr>
          <a:xfrm>
            <a:off x="6977743" y="1807028"/>
            <a:ext cx="51183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b="1" dirty="0">
                <a:latin typeface="+mn-lt"/>
              </a:rPr>
              <a:t>Trostyanets </a:t>
            </a:r>
            <a:r>
              <a:rPr lang="en-US" sz="2400" b="1" dirty="0">
                <a:latin typeface="+mn-lt"/>
              </a:rPr>
              <a:t>c</a:t>
            </a:r>
            <a:r>
              <a:rPr lang="en-GB" sz="2400" b="1" dirty="0" err="1">
                <a:latin typeface="+mn-lt"/>
              </a:rPr>
              <a:t>ity</a:t>
            </a:r>
            <a:r>
              <a:rPr lang="en-GB" sz="2400" b="1" dirty="0">
                <a:latin typeface="+mn-lt"/>
              </a:rPr>
              <a:t> territorial community:</a:t>
            </a:r>
          </a:p>
          <a:p>
            <a:pPr>
              <a:defRPr/>
            </a:pPr>
            <a:r>
              <a:rPr lang="en-GB" sz="2400" b="1" dirty="0">
                <a:latin typeface="+mn-lt"/>
              </a:rPr>
              <a:t>38 </a:t>
            </a:r>
            <a:r>
              <a:rPr lang="en-GB" sz="2400" dirty="0">
                <a:latin typeface="+mn-lt"/>
              </a:rPr>
              <a:t>settlements</a:t>
            </a:r>
            <a:r>
              <a:rPr lang="en-GB" sz="2400" b="1" dirty="0">
                <a:latin typeface="+mn-lt"/>
              </a:rPr>
              <a:t> </a:t>
            </a:r>
          </a:p>
          <a:p>
            <a:pPr>
              <a:defRPr/>
            </a:pPr>
            <a:r>
              <a:rPr lang="en-GB" sz="2400" b="1" dirty="0">
                <a:latin typeface="+mn-lt"/>
              </a:rPr>
              <a:t>12 </a:t>
            </a:r>
            <a:r>
              <a:rPr lang="en-GB" sz="2400" dirty="0">
                <a:latin typeface="+mn-lt"/>
              </a:rPr>
              <a:t>village districts</a:t>
            </a:r>
          </a:p>
          <a:p>
            <a:pPr>
              <a:defRPr/>
            </a:pPr>
            <a:r>
              <a:rPr lang="en-GB" sz="2400" dirty="0">
                <a:latin typeface="+mn-lt"/>
              </a:rPr>
              <a:t>Trostyanets – administrative </a:t>
            </a:r>
            <a:r>
              <a:rPr lang="en-GB" sz="2400" dirty="0" err="1">
                <a:latin typeface="+mn-lt"/>
              </a:rPr>
              <a:t>center</a:t>
            </a:r>
            <a:r>
              <a:rPr lang="en-GB" sz="2400" dirty="0">
                <a:latin typeface="+mn-lt"/>
              </a:rPr>
              <a:t> </a:t>
            </a:r>
          </a:p>
          <a:p>
            <a:pPr>
              <a:defRPr/>
            </a:pPr>
            <a:r>
              <a:rPr lang="en-GB" sz="2400" dirty="0">
                <a:latin typeface="+mn-lt"/>
              </a:rPr>
              <a:t>Population – </a:t>
            </a:r>
            <a:r>
              <a:rPr lang="en-GB" sz="2400" b="1" dirty="0">
                <a:latin typeface="+mn-lt"/>
              </a:rPr>
              <a:t>26,942 people</a:t>
            </a:r>
          </a:p>
          <a:p>
            <a:pPr>
              <a:defRPr/>
            </a:pPr>
            <a:r>
              <a:rPr lang="en-GB" sz="2400" dirty="0">
                <a:latin typeface="+mn-lt"/>
              </a:rPr>
              <a:t>Total area of the community – </a:t>
            </a:r>
            <a:r>
              <a:rPr lang="en-GB" sz="2400" b="1" dirty="0">
                <a:latin typeface="+mn-lt"/>
              </a:rPr>
              <a:t>78,865.85 hectares</a:t>
            </a:r>
          </a:p>
          <a:p>
            <a:pPr>
              <a:defRPr/>
            </a:pPr>
            <a:r>
              <a:rPr lang="en-GB" sz="2400" dirty="0">
                <a:latin typeface="+mn-lt"/>
              </a:rPr>
              <a:t>The following routes pass through the community: </a:t>
            </a:r>
          </a:p>
          <a:p>
            <a:pPr>
              <a:defRPr/>
            </a:pPr>
            <a:r>
              <a:rPr lang="en-GB" sz="2400" dirty="0">
                <a:latin typeface="+mn-lt"/>
              </a:rPr>
              <a:t>Highway: Sumy – Poltava – </a:t>
            </a:r>
            <a:r>
              <a:rPr lang="en-GB" sz="2400" dirty="0" err="1">
                <a:latin typeface="+mn-lt"/>
              </a:rPr>
              <a:t>Oleksandriya</a:t>
            </a:r>
            <a:r>
              <a:rPr lang="en-GB" sz="2400" dirty="0">
                <a:latin typeface="+mn-lt"/>
              </a:rPr>
              <a:t> (</a:t>
            </a:r>
            <a:r>
              <a:rPr lang="en-GB" sz="2400" dirty="0" err="1">
                <a:latin typeface="+mn-lt"/>
              </a:rPr>
              <a:t>Hlukhiv</a:t>
            </a:r>
            <a:r>
              <a:rPr lang="en-GB" sz="2400" dirty="0">
                <a:latin typeface="+mn-lt"/>
              </a:rPr>
              <a:t> – Kharkiv) – </a:t>
            </a:r>
            <a:r>
              <a:rPr lang="en-GB" sz="2400" b="1" dirty="0">
                <a:latin typeface="+mn-lt"/>
              </a:rPr>
              <a:t>N12</a:t>
            </a:r>
          </a:p>
          <a:p>
            <a:pPr>
              <a:defRPr/>
            </a:pPr>
            <a:r>
              <a:rPr lang="en-GB" sz="2400" dirty="0">
                <a:latin typeface="+mn-lt"/>
              </a:rPr>
              <a:t>Railway line: Kyiv – Sumy – Kharkiv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E75E74-8E33-7476-6DB2-76D13CD49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21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"/>
          <p:cNvSpPr/>
          <p:nvPr/>
        </p:nvSpPr>
        <p:spPr>
          <a:xfrm>
            <a:off x="350880" y="74226"/>
            <a:ext cx="10356182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strike="noStrike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Occupation of the Trostyanets community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strike="noStrike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February 24, 2022 – March 26, 2022</a:t>
            </a:r>
          </a:p>
        </p:txBody>
      </p:sp>
      <p:pic>
        <p:nvPicPr>
          <p:cNvPr id="8" name="Google Shape;371;p1" descr="C:\Users\Аліна\Desktop\Small_herb.png">
            <a:extLst>
              <a:ext uri="{FF2B5EF4-FFF2-40B4-BE49-F238E27FC236}">
                <a16:creationId xmlns:a16="http://schemas.microsoft.com/office/drawing/2014/main" id="{9792A3B5-8EE0-48DC-911B-126F332437A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78D3FA-3EEC-42F1-9EDF-644C5AC523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43" y="1444707"/>
            <a:ext cx="3849324" cy="5128429"/>
          </a:xfrm>
          <a:prstGeom prst="rect">
            <a:avLst/>
          </a:prstGeom>
        </p:spPr>
      </p:pic>
      <p:pic>
        <p:nvPicPr>
          <p:cNvPr id="10" name="Місце для вмісту 7">
            <a:extLst>
              <a:ext uri="{FF2B5EF4-FFF2-40B4-BE49-F238E27FC236}">
                <a16:creationId xmlns:a16="http://schemas.microsoft.com/office/drawing/2014/main" id="{9048A4A1-D2D3-438E-BE3D-F71825E16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98" r="14589"/>
          <a:stretch/>
        </p:blipFill>
        <p:spPr>
          <a:xfrm>
            <a:off x="598661" y="1444707"/>
            <a:ext cx="6592926" cy="51284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401A88-9E75-46D7-81F4-EBDA156D5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91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"/>
          <p:cNvSpPr/>
          <p:nvPr/>
        </p:nvSpPr>
        <p:spPr>
          <a:xfrm>
            <a:off x="1045029" y="80582"/>
            <a:ext cx="8969828" cy="1293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strike="noStrike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Destruction of Facilities and Damaged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strike="noStrike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Community Infrastructure</a:t>
            </a:r>
          </a:p>
        </p:txBody>
      </p:sp>
      <p:pic>
        <p:nvPicPr>
          <p:cNvPr id="8" name="Google Shape;371;p1" descr="C:\Users\Аліна\Desktop\Small_herb.png">
            <a:extLst>
              <a:ext uri="{FF2B5EF4-FFF2-40B4-BE49-F238E27FC236}">
                <a16:creationId xmlns:a16="http://schemas.microsoft.com/office/drawing/2014/main" id="{9792A3B5-8EE0-48DC-911B-126F332437A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Місце для вмісту 13">
            <a:extLst>
              <a:ext uri="{FF2B5EF4-FFF2-40B4-BE49-F238E27FC236}">
                <a16:creationId xmlns:a16="http://schemas.microsoft.com/office/drawing/2014/main" id="{8913E375-F801-4D68-8EE2-A505210EB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30" y="2134915"/>
            <a:ext cx="5974076" cy="33601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E3A40E-9236-4EAE-83E6-19D95AF6C8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62" t="17643" r="10219"/>
          <a:stretch/>
        </p:blipFill>
        <p:spPr>
          <a:xfrm>
            <a:off x="6603207" y="2134914"/>
            <a:ext cx="5347063" cy="33601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B2DEC9-E966-4D12-8313-8D039485E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54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43B7D42-332D-4823-B960-C47789BF81AE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323111"/>
            <a:ext cx="8229600" cy="739335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altLang="ru-RU" b="1" dirty="0">
                <a:solidFill>
                  <a:schemeClr val="accent5">
                    <a:lumMod val="50000"/>
                  </a:schemeClr>
                </a:solidFill>
              </a:rPr>
              <a:t>Incurred Losses</a:t>
            </a:r>
            <a:endParaRPr lang="ru-RU" alt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0F9AA1-BC9E-4B3E-9618-1CADF630C1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67"/>
          <a:stretch/>
        </p:blipFill>
        <p:spPr>
          <a:xfrm>
            <a:off x="808352" y="1333851"/>
            <a:ext cx="10575296" cy="5201038"/>
          </a:xfrm>
          <a:prstGeom prst="rect">
            <a:avLst/>
          </a:prstGeom>
        </p:spPr>
      </p:pic>
      <p:pic>
        <p:nvPicPr>
          <p:cNvPr id="8" name="Google Shape;371;p1" descr="C:\Users\Аліна\Desktop\Small_herb.png">
            <a:extLst>
              <a:ext uri="{FF2B5EF4-FFF2-40B4-BE49-F238E27FC236}">
                <a16:creationId xmlns:a16="http://schemas.microsoft.com/office/drawing/2014/main" id="{9C901EE8-95FB-4B52-935A-B7AEAEB9341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0DC9C2-F2F4-4B9F-B30E-9FBB7F74C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31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>
          <a:extLst>
            <a:ext uri="{FF2B5EF4-FFF2-40B4-BE49-F238E27FC236}">
              <a16:creationId xmlns:a16="http://schemas.microsoft.com/office/drawing/2014/main" id="{895F0AD1-5883-353B-9CBF-22891FC0F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">
            <a:extLst>
              <a:ext uri="{FF2B5EF4-FFF2-40B4-BE49-F238E27FC236}">
                <a16:creationId xmlns:a16="http://schemas.microsoft.com/office/drawing/2014/main" id="{08E4C112-493F-9BED-23B4-3E1128F1760F}"/>
              </a:ext>
            </a:extLst>
          </p:cNvPr>
          <p:cNvSpPr/>
          <p:nvPr/>
        </p:nvSpPr>
        <p:spPr>
          <a:xfrm>
            <a:off x="838560" y="109060"/>
            <a:ext cx="10514880" cy="953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400" b="1" strike="noStrike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Trostyanets city hospital</a:t>
            </a:r>
            <a:endParaRPr sz="4400" b="0" strike="noStrike" dirty="0">
              <a:solidFill>
                <a:schemeClr val="accent5">
                  <a:lumMod val="50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06;p5">
            <a:extLst>
              <a:ext uri="{FF2B5EF4-FFF2-40B4-BE49-F238E27FC236}">
                <a16:creationId xmlns:a16="http://schemas.microsoft.com/office/drawing/2014/main" id="{8D0EFB06-29C5-3224-EE26-7FCE72A14AAC}"/>
              </a:ext>
            </a:extLst>
          </p:cNvPr>
          <p:cNvSpPr/>
          <p:nvPr/>
        </p:nvSpPr>
        <p:spPr>
          <a:xfrm>
            <a:off x="8399443" y="1402900"/>
            <a:ext cx="3409380" cy="472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342900" lvl="0" indent="-342900">
              <a:buSzPts val="16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Total building area: </a:t>
            </a:r>
            <a:r>
              <a:rPr lang="en-US" sz="2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12,000 sq. m.</a:t>
            </a:r>
          </a:p>
          <a:p>
            <a:pPr marL="342900" lvl="0" indent="-342900">
              <a:buSzPts val="16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Medical staff:                       </a:t>
            </a:r>
            <a:r>
              <a:rPr lang="en-US" sz="2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200 persons</a:t>
            </a:r>
          </a:p>
          <a:p>
            <a:pPr marL="342900" lvl="0" indent="-342900">
              <a:buSzPts val="16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Total capacity: </a:t>
            </a:r>
          </a:p>
          <a:p>
            <a:pPr lvl="0">
              <a:buSzPts val="1600"/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  </a:t>
            </a:r>
            <a:r>
              <a:rPr lang="en-US" sz="2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250 beds</a:t>
            </a:r>
          </a:p>
          <a:p>
            <a:pPr marL="342900" lvl="0" indent="-342900" algn="just">
              <a:buSzPts val="16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Severe damage caused by Russian tank shelling in March 2022 and as a result of a missile strike in April 2024</a:t>
            </a:r>
            <a:endParaRPr lang="uk-UA" sz="22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56904-7C86-1585-1A0B-9C9BDDA08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03"/>
          <a:stretch/>
        </p:blipFill>
        <p:spPr>
          <a:xfrm>
            <a:off x="838560" y="1444707"/>
            <a:ext cx="7560882" cy="4498299"/>
          </a:xfrm>
          <a:prstGeom prst="rect">
            <a:avLst/>
          </a:prstGeom>
        </p:spPr>
      </p:pic>
      <p:pic>
        <p:nvPicPr>
          <p:cNvPr id="8" name="Google Shape;371;p1" descr="C:\Users\Аліна\Desktop\Small_herb.png">
            <a:extLst>
              <a:ext uri="{FF2B5EF4-FFF2-40B4-BE49-F238E27FC236}">
                <a16:creationId xmlns:a16="http://schemas.microsoft.com/office/drawing/2014/main" id="{4BF8A74C-E4FF-888F-95ED-4BC64FC2A92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16DC3-DD36-8CF3-0B85-C5070A4CC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97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953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400" b="1" strike="noStrike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Destruction of the city hospital</a:t>
            </a:r>
          </a:p>
        </p:txBody>
      </p:sp>
      <p:pic>
        <p:nvPicPr>
          <p:cNvPr id="6" name="Google Shape;501;p15">
            <a:extLst>
              <a:ext uri="{FF2B5EF4-FFF2-40B4-BE49-F238E27FC236}">
                <a16:creationId xmlns:a16="http://schemas.microsoft.com/office/drawing/2014/main" id="{3A5173A5-22E2-4F47-A8B9-9DE6FDF574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3" y="3803370"/>
            <a:ext cx="3579977" cy="265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99;p15">
            <a:extLst>
              <a:ext uri="{FF2B5EF4-FFF2-40B4-BE49-F238E27FC236}">
                <a16:creationId xmlns:a16="http://schemas.microsoft.com/office/drawing/2014/main" id="{2148350B-F407-46E9-AD8E-B35FFF1889B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7626"/>
          <a:stretch/>
        </p:blipFill>
        <p:spPr>
          <a:xfrm>
            <a:off x="4106034" y="1171506"/>
            <a:ext cx="3979929" cy="23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0731EA-9316-464A-8F67-B0F07DB21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04" y="1221044"/>
            <a:ext cx="3579976" cy="238665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3E67E-4BB0-457B-9292-FB1541417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035" y="3766292"/>
            <a:ext cx="3979929" cy="2653286"/>
          </a:xfrm>
          <a:prstGeom prst="rect">
            <a:avLst/>
          </a:prstGeom>
        </p:spPr>
      </p:pic>
      <p:pic>
        <p:nvPicPr>
          <p:cNvPr id="13" name="Google Shape;371;p1" descr="C:\Users\Аліна\Desktop\Small_herb.png">
            <a:extLst>
              <a:ext uri="{FF2B5EF4-FFF2-40B4-BE49-F238E27FC236}">
                <a16:creationId xmlns:a16="http://schemas.microsoft.com/office/drawing/2014/main" id="{43CA487E-5E94-484D-B4C3-BBECA3351A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94001C-8A50-4655-A54A-F56D4EB5A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5922" y="1224348"/>
            <a:ext cx="3633524" cy="23833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0CA030-9C49-4172-99C4-2FC5FA55AE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5919" y="3766293"/>
            <a:ext cx="3610401" cy="26532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384BE5-B58E-469D-8BB4-F9AF25CFCB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7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4;p5">
            <a:extLst>
              <a:ext uri="{FF2B5EF4-FFF2-40B4-BE49-F238E27FC236}">
                <a16:creationId xmlns:a16="http://schemas.microsoft.com/office/drawing/2014/main" id="{4512D5FC-7858-4533-A61C-3B9220CF8153}"/>
              </a:ext>
            </a:extLst>
          </p:cNvPr>
          <p:cNvSpPr/>
          <p:nvPr/>
        </p:nvSpPr>
        <p:spPr>
          <a:xfrm>
            <a:off x="838560" y="109060"/>
            <a:ext cx="10514880" cy="953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Calibri"/>
                <a:cs typeface="Calibri"/>
                <a:sym typeface="Calibri"/>
              </a:rPr>
              <a:t>Restoration of the city hospital</a:t>
            </a:r>
          </a:p>
        </p:txBody>
      </p:sp>
      <p:pic>
        <p:nvPicPr>
          <p:cNvPr id="13" name="Google Shape;371;p1" descr="C:\Users\Аліна\Desktop\Small_herb.png">
            <a:extLst>
              <a:ext uri="{FF2B5EF4-FFF2-40B4-BE49-F238E27FC236}">
                <a16:creationId xmlns:a16="http://schemas.microsoft.com/office/drawing/2014/main" id="{43CA487E-5E94-484D-B4C3-BBECA3351A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104" y="150867"/>
            <a:ext cx="625115" cy="91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B18243-DB2B-440D-BC51-A86DA59DF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189" y="1111533"/>
            <a:ext cx="4427410" cy="25859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67A2AF-090B-4496-B318-152466A04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189" y="3898073"/>
            <a:ext cx="4427410" cy="27337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52B312-D39D-4964-8251-730E08661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679" y="1111533"/>
            <a:ext cx="4549316" cy="25859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D87C41-287F-4330-8D63-D56CA310EE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458"/>
          <a:stretch/>
        </p:blipFill>
        <p:spPr>
          <a:xfrm>
            <a:off x="6544679" y="3898073"/>
            <a:ext cx="4549316" cy="27337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E1B6BE-ABB7-4D31-B02A-0E0452038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6340" y="0"/>
            <a:ext cx="2395659" cy="91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164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Широкий екран</PresentationFormat>
  <Slides>22</Slides>
  <Notes>17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3" baseType="lpstr">
      <vt:lpstr>Тема Office</vt:lpstr>
      <vt:lpstr>Reconstruction and development  of healthcare facilities in the Trostyanets community</vt:lpstr>
      <vt:lpstr>The location of Trostyanets</vt:lpstr>
      <vt:lpstr>Overview of the  Trostyanets Community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Reconstruction and development  of healthcare facilities in the Trostyanets community</dc:title>
  <cp:lastModifiedBy>Olga Muranova</cp:lastModifiedBy>
  <cp:revision>1</cp:revision>
  <dcterms:modified xsi:type="dcterms:W3CDTF">2025-11-03T11:53:36Z</dcterms:modified>
</cp:coreProperties>
</file>