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5" r:id="rId3"/>
    <p:sldId id="259" r:id="rId4"/>
    <p:sldId id="318" r:id="rId5"/>
    <p:sldId id="268" r:id="rId6"/>
    <p:sldId id="310" r:id="rId7"/>
    <p:sldId id="285" r:id="rId8"/>
    <p:sldId id="325" r:id="rId9"/>
    <p:sldId id="327" r:id="rId10"/>
    <p:sldId id="267" r:id="rId11"/>
    <p:sldId id="287" r:id="rId12"/>
    <p:sldId id="289" r:id="rId13"/>
    <p:sldId id="274" r:id="rId14"/>
    <p:sldId id="323" r:id="rId15"/>
    <p:sldId id="328" r:id="rId16"/>
    <p:sldId id="329" r:id="rId17"/>
    <p:sldId id="332" r:id="rId18"/>
    <p:sldId id="330" r:id="rId19"/>
    <p:sldId id="331" r:id="rId20"/>
    <p:sldId id="324" r:id="rId21"/>
    <p:sldId id="322"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1209" userDrawn="1">
          <p15:clr>
            <a:srgbClr val="A4A3A4"/>
          </p15:clr>
        </p15:guide>
        <p15:guide id="3" pos="5269" userDrawn="1">
          <p15:clr>
            <a:srgbClr val="A4A3A4"/>
          </p15:clr>
        </p15:guide>
        <p15:guide id="5" orient="horz" pos="2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A1F"/>
    <a:srgbClr val="1FCC92"/>
    <a:srgbClr val="4A4A4A"/>
    <a:srgbClr val="060606"/>
    <a:srgbClr val="050505"/>
    <a:srgbClr val="262626"/>
    <a:srgbClr val="051423"/>
    <a:srgbClr val="FFFF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2" autoAdjust="0"/>
    <p:restoredTop sz="94660"/>
  </p:normalViewPr>
  <p:slideViewPr>
    <p:cSldViewPr snapToGrid="0" showGuides="1">
      <p:cViewPr varScale="1">
        <p:scale>
          <a:sx n="107" d="100"/>
          <a:sy n="107" d="100"/>
        </p:scale>
        <p:origin x="-1068" y="-90"/>
      </p:cViewPr>
      <p:guideLst>
        <p:guide orient="horz" pos="2999"/>
        <p:guide pos="1209"/>
        <p:guide pos="5269"/>
      </p:guideLst>
    </p:cSldViewPr>
  </p:slideViewPr>
  <p:notesTextViewPr>
    <p:cViewPr>
      <p:scale>
        <a:sx n="50" d="100"/>
        <a:sy n="50" d="100"/>
      </p:scale>
      <p:origin x="0" y="0"/>
    </p:cViewPr>
  </p:notesTextViewPr>
  <p:sorterViewPr>
    <p:cViewPr varScale="1">
      <p:scale>
        <a:sx n="1" d="1"/>
        <a:sy n="1" d="1"/>
      </p:scale>
      <p:origin x="0" y="-23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3BED5-8963-4346-B470-25173F292DAB}" type="datetimeFigureOut">
              <a:rPr lang="en-GB" smtClean="0"/>
              <a:t>16/04/2023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F6487-DC96-4288-8221-4269A55B94F0}" type="slidenum">
              <a:rPr lang="en-GB" smtClean="0"/>
              <a:t>‹#›</a:t>
            </a:fld>
            <a:endParaRPr lang="en-GB"/>
          </a:p>
        </p:txBody>
      </p:sp>
    </p:spTree>
    <p:extLst>
      <p:ext uri="{BB962C8B-B14F-4D97-AF65-F5344CB8AC3E}">
        <p14:creationId xmlns:p14="http://schemas.microsoft.com/office/powerpoint/2010/main" val="364855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398F6487-DC96-4288-8221-4269A55B94F0}" type="slidenum">
              <a:rPr lang="en-GB" smtClean="0"/>
              <a:t>2</a:t>
            </a:fld>
            <a:endParaRPr lang="en-GB"/>
          </a:p>
        </p:txBody>
      </p:sp>
    </p:spTree>
    <p:extLst>
      <p:ext uri="{BB962C8B-B14F-4D97-AF65-F5344CB8AC3E}">
        <p14:creationId xmlns:p14="http://schemas.microsoft.com/office/powerpoint/2010/main" val="130381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98F6487-DC96-4288-8221-4269A55B94F0}" type="slidenum">
              <a:rPr lang="en-GB" smtClean="0"/>
              <a:t>12</a:t>
            </a:fld>
            <a:endParaRPr lang="en-GB"/>
          </a:p>
        </p:txBody>
      </p:sp>
    </p:spTree>
    <p:extLst>
      <p:ext uri="{BB962C8B-B14F-4D97-AF65-F5344CB8AC3E}">
        <p14:creationId xmlns:p14="http://schemas.microsoft.com/office/powerpoint/2010/main" val="6002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F6487-DC96-4288-8221-4269A55B94F0}" type="slidenum">
              <a:rPr lang="en-GB" smtClean="0"/>
              <a:t>13</a:t>
            </a:fld>
            <a:endParaRPr lang="en-GB"/>
          </a:p>
        </p:txBody>
      </p:sp>
    </p:spTree>
    <p:extLst>
      <p:ext uri="{BB962C8B-B14F-4D97-AF65-F5344CB8AC3E}">
        <p14:creationId xmlns:p14="http://schemas.microsoft.com/office/powerpoint/2010/main" val="38549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98F6487-DC96-4288-8221-4269A55B94F0}" type="slidenum">
              <a:rPr lang="en-GB" smtClean="0"/>
              <a:t>18</a:t>
            </a:fld>
            <a:endParaRPr lang="en-GB"/>
          </a:p>
        </p:txBody>
      </p:sp>
    </p:spTree>
    <p:extLst>
      <p:ext uri="{BB962C8B-B14F-4D97-AF65-F5344CB8AC3E}">
        <p14:creationId xmlns:p14="http://schemas.microsoft.com/office/powerpoint/2010/main" val="223146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8F6487-DC96-4288-8221-4269A55B94F0}" type="slidenum">
              <a:rPr lang="en-GB" smtClean="0"/>
              <a:t>19</a:t>
            </a:fld>
            <a:endParaRPr lang="en-GB"/>
          </a:p>
        </p:txBody>
      </p:sp>
    </p:spTree>
    <p:extLst>
      <p:ext uri="{BB962C8B-B14F-4D97-AF65-F5344CB8AC3E}">
        <p14:creationId xmlns:p14="http://schemas.microsoft.com/office/powerpoint/2010/main" val="363774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10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2040C0F8-F3E9-4493-98FA-DEA0EEF0F39F}"/>
              </a:ext>
            </a:extLst>
          </p:cNvPr>
          <p:cNvSpPr>
            <a:spLocks noGrp="1"/>
          </p:cNvSpPr>
          <p:nvPr>
            <p:ph type="pic" sz="quarter" idx="10"/>
          </p:nvPr>
        </p:nvSpPr>
        <p:spPr>
          <a:xfrm>
            <a:off x="2713306" y="1285875"/>
            <a:ext cx="3390900" cy="4286250"/>
          </a:xfrm>
          <a:custGeom>
            <a:avLst/>
            <a:gdLst>
              <a:gd name="connsiteX0" fmla="*/ 0 w 3390900"/>
              <a:gd name="connsiteY0" fmla="*/ 0 h 4286250"/>
              <a:gd name="connsiteX1" fmla="*/ 3390900 w 3390900"/>
              <a:gd name="connsiteY1" fmla="*/ 0 h 4286250"/>
              <a:gd name="connsiteX2" fmla="*/ 3390900 w 3390900"/>
              <a:gd name="connsiteY2" fmla="*/ 4286250 h 4286250"/>
              <a:gd name="connsiteX3" fmla="*/ 0 w 33909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3390900" h="4286250">
                <a:moveTo>
                  <a:pt x="0" y="0"/>
                </a:moveTo>
                <a:lnTo>
                  <a:pt x="3390900" y="0"/>
                </a:lnTo>
                <a:lnTo>
                  <a:pt x="3390900" y="4286250"/>
                </a:lnTo>
                <a:lnTo>
                  <a:pt x="0" y="428625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41438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C4F0F86-2CA4-4026-B681-CB254DE7F1FB}"/>
              </a:ext>
            </a:extLst>
          </p:cNvPr>
          <p:cNvSpPr>
            <a:spLocks noGrp="1"/>
          </p:cNvSpPr>
          <p:nvPr>
            <p:ph type="pic" sz="quarter" idx="10"/>
          </p:nvPr>
        </p:nvSpPr>
        <p:spPr>
          <a:xfrm>
            <a:off x="0" y="0"/>
            <a:ext cx="6096000" cy="3145094"/>
          </a:xfrm>
          <a:custGeom>
            <a:avLst/>
            <a:gdLst>
              <a:gd name="connsiteX0" fmla="*/ 0 w 6096000"/>
              <a:gd name="connsiteY0" fmla="*/ 0 h 3145094"/>
              <a:gd name="connsiteX1" fmla="*/ 6096000 w 6096000"/>
              <a:gd name="connsiteY1" fmla="*/ 0 h 3145094"/>
              <a:gd name="connsiteX2" fmla="*/ 6096000 w 6096000"/>
              <a:gd name="connsiteY2" fmla="*/ 3145094 h 3145094"/>
              <a:gd name="connsiteX3" fmla="*/ 0 w 6096000"/>
              <a:gd name="connsiteY3" fmla="*/ 3145094 h 3145094"/>
            </a:gdLst>
            <a:ahLst/>
            <a:cxnLst>
              <a:cxn ang="0">
                <a:pos x="connsiteX0" y="connsiteY0"/>
              </a:cxn>
              <a:cxn ang="0">
                <a:pos x="connsiteX1" y="connsiteY1"/>
              </a:cxn>
              <a:cxn ang="0">
                <a:pos x="connsiteX2" y="connsiteY2"/>
              </a:cxn>
              <a:cxn ang="0">
                <a:pos x="connsiteX3" y="connsiteY3"/>
              </a:cxn>
            </a:cxnLst>
            <a:rect l="l" t="t" r="r" b="b"/>
            <a:pathLst>
              <a:path w="6096000" h="3145094">
                <a:moveTo>
                  <a:pt x="0" y="0"/>
                </a:moveTo>
                <a:lnTo>
                  <a:pt x="6096000" y="0"/>
                </a:lnTo>
                <a:lnTo>
                  <a:pt x="6096000" y="3145094"/>
                </a:lnTo>
                <a:lnTo>
                  <a:pt x="0" y="3145094"/>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2313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21C9A8A-BBC5-4AFF-B81D-3580C42757A3}"/>
              </a:ext>
            </a:extLst>
          </p:cNvPr>
          <p:cNvSpPr>
            <a:spLocks noGrp="1"/>
          </p:cNvSpPr>
          <p:nvPr>
            <p:ph type="pic" sz="quarter" idx="10"/>
          </p:nvPr>
        </p:nvSpPr>
        <p:spPr>
          <a:xfrm>
            <a:off x="0" y="0"/>
            <a:ext cx="3778492" cy="6858000"/>
          </a:xfrm>
          <a:custGeom>
            <a:avLst/>
            <a:gdLst>
              <a:gd name="connsiteX0" fmla="*/ 0 w 3778492"/>
              <a:gd name="connsiteY0" fmla="*/ 0 h 6858000"/>
              <a:gd name="connsiteX1" fmla="*/ 3778492 w 3778492"/>
              <a:gd name="connsiteY1" fmla="*/ 0 h 6858000"/>
              <a:gd name="connsiteX2" fmla="*/ 3778492 w 3778492"/>
              <a:gd name="connsiteY2" fmla="*/ 6858000 h 6858000"/>
              <a:gd name="connsiteX3" fmla="*/ 0 w 3778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8492" h="6858000">
                <a:moveTo>
                  <a:pt x="0" y="0"/>
                </a:moveTo>
                <a:lnTo>
                  <a:pt x="3778492" y="0"/>
                </a:lnTo>
                <a:lnTo>
                  <a:pt x="3778492" y="6858000"/>
                </a:lnTo>
                <a:lnTo>
                  <a:pt x="0" y="6858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224246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EE9C47D-69FF-4827-92CF-161184A2C7D4}"/>
              </a:ext>
            </a:extLst>
          </p:cNvPr>
          <p:cNvSpPr>
            <a:spLocks noGrp="1"/>
          </p:cNvSpPr>
          <p:nvPr>
            <p:ph type="pic" sz="quarter" idx="10"/>
          </p:nvPr>
        </p:nvSpPr>
        <p:spPr>
          <a:xfrm>
            <a:off x="8445945" y="0"/>
            <a:ext cx="3778492" cy="6858000"/>
          </a:xfrm>
          <a:custGeom>
            <a:avLst/>
            <a:gdLst>
              <a:gd name="connsiteX0" fmla="*/ 0 w 3778492"/>
              <a:gd name="connsiteY0" fmla="*/ 0 h 6858000"/>
              <a:gd name="connsiteX1" fmla="*/ 3778492 w 3778492"/>
              <a:gd name="connsiteY1" fmla="*/ 0 h 6858000"/>
              <a:gd name="connsiteX2" fmla="*/ 3778492 w 3778492"/>
              <a:gd name="connsiteY2" fmla="*/ 6858000 h 6858000"/>
              <a:gd name="connsiteX3" fmla="*/ 0 w 3778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8492" h="6858000">
                <a:moveTo>
                  <a:pt x="0" y="0"/>
                </a:moveTo>
                <a:lnTo>
                  <a:pt x="3778492" y="0"/>
                </a:lnTo>
                <a:lnTo>
                  <a:pt x="3778492" y="6858000"/>
                </a:lnTo>
                <a:lnTo>
                  <a:pt x="0" y="6858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414996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23BB5D2-0CB4-4988-8168-7A86F4522DCB}"/>
              </a:ext>
            </a:extLst>
          </p:cNvPr>
          <p:cNvSpPr/>
          <p:nvPr userDrawn="1"/>
        </p:nvSpPr>
        <p:spPr>
          <a:xfrm>
            <a:off x="0" y="1"/>
            <a:ext cx="12192000" cy="464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11">
            <a:extLst>
              <a:ext uri="{FF2B5EF4-FFF2-40B4-BE49-F238E27FC236}">
                <a16:creationId xmlns:a16="http://schemas.microsoft.com/office/drawing/2014/main" xmlns="" id="{2AEB031A-7A86-44C2-8393-E67F21176E4A}"/>
              </a:ext>
            </a:extLst>
          </p:cNvPr>
          <p:cNvSpPr>
            <a:spLocks noGrp="1" noChangeAspect="1"/>
          </p:cNvSpPr>
          <p:nvPr>
            <p:ph type="pic" sz="quarter" idx="10" hasCustomPrompt="1"/>
          </p:nvPr>
        </p:nvSpPr>
        <p:spPr>
          <a:xfrm rot="21060000">
            <a:off x="7661305" y="1516734"/>
            <a:ext cx="4159651" cy="2667691"/>
          </a:xfrm>
          <a:prstGeom prst="rect">
            <a:avLst/>
          </a:prstGeom>
          <a:solidFill>
            <a:schemeClr val="bg1">
              <a:lumMod val="85000"/>
            </a:schemeClr>
          </a:solidFill>
          <a:scene3d>
            <a:camera prst="perspectiveContrastingLeftFacing" fov="2700000">
              <a:rot lat="20580000" lon="3540000" rev="21000000"/>
            </a:camera>
            <a:lightRig rig="threePt" dir="t"/>
          </a:scene3d>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11">
            <a:extLst>
              <a:ext uri="{FF2B5EF4-FFF2-40B4-BE49-F238E27FC236}">
                <a16:creationId xmlns:a16="http://schemas.microsoft.com/office/drawing/2014/main" xmlns="" id="{39D4ADAE-3C33-4D57-A035-2C4FBAED8D9E}"/>
              </a:ext>
            </a:extLst>
          </p:cNvPr>
          <p:cNvSpPr>
            <a:spLocks noGrp="1" noChangeAspect="1"/>
          </p:cNvSpPr>
          <p:nvPr>
            <p:ph type="pic" sz="quarter" idx="12" hasCustomPrompt="1"/>
          </p:nvPr>
        </p:nvSpPr>
        <p:spPr>
          <a:xfrm rot="21060000">
            <a:off x="6961912" y="1512347"/>
            <a:ext cx="3740027" cy="2398576"/>
          </a:xfrm>
          <a:prstGeom prst="rect">
            <a:avLst/>
          </a:prstGeom>
          <a:solidFill>
            <a:schemeClr val="bg1">
              <a:lumMod val="95000"/>
              <a:alpha val="39000"/>
            </a:schemeClr>
          </a:solidFill>
          <a:effectLst>
            <a:outerShdw blurRad="749300" dist="584200" dir="1500000" sx="94000" sy="94000" algn="tl" rotWithShape="0">
              <a:prstClr val="black">
                <a:alpha val="40000"/>
              </a:prstClr>
            </a:outerShdw>
          </a:effectLst>
          <a:scene3d>
            <a:camera prst="perspectiveContrastingLeftFacing" fov="2700000">
              <a:rot lat="20580000" lon="3540000" rev="21000000"/>
            </a:camera>
            <a:lightRig rig="threePt" dir="t"/>
          </a:scene3d>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grpSp>
        <p:nvGrpSpPr>
          <p:cNvPr id="6" name="Group 5">
            <a:extLst>
              <a:ext uri="{FF2B5EF4-FFF2-40B4-BE49-F238E27FC236}">
                <a16:creationId xmlns:a16="http://schemas.microsoft.com/office/drawing/2014/main" xmlns="" id="{144C0958-C338-4435-AFA2-20D124B69D91}"/>
              </a:ext>
            </a:extLst>
          </p:cNvPr>
          <p:cNvGrpSpPr/>
          <p:nvPr userDrawn="1"/>
        </p:nvGrpSpPr>
        <p:grpSpPr>
          <a:xfrm>
            <a:off x="257176" y="272392"/>
            <a:ext cx="412046" cy="286490"/>
            <a:chOff x="6096000" y="2895502"/>
            <a:chExt cx="3373829" cy="2345776"/>
          </a:xfrm>
          <a:solidFill>
            <a:schemeClr val="bg1"/>
          </a:solidFill>
        </p:grpSpPr>
        <p:sp>
          <p:nvSpPr>
            <p:cNvPr id="7" name="Block Arc 6">
              <a:extLst>
                <a:ext uri="{FF2B5EF4-FFF2-40B4-BE49-F238E27FC236}">
                  <a16:creationId xmlns:a16="http://schemas.microsoft.com/office/drawing/2014/main" xmlns="" id="{89AA1B9A-8C44-468C-A174-44D524C5B038}"/>
                </a:ext>
              </a:extLst>
            </p:cNvPr>
            <p:cNvSpPr/>
            <p:nvPr/>
          </p:nvSpPr>
          <p:spPr>
            <a:xfrm rot="14116484">
              <a:off x="6096000" y="2895502"/>
              <a:ext cx="2345776" cy="2345776"/>
            </a:xfrm>
            <a:prstGeom prst="blockArc">
              <a:avLst>
                <a:gd name="adj1" fmla="val 10217557"/>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Block Arc 7">
              <a:extLst>
                <a:ext uri="{FF2B5EF4-FFF2-40B4-BE49-F238E27FC236}">
                  <a16:creationId xmlns:a16="http://schemas.microsoft.com/office/drawing/2014/main" xmlns="" id="{4A30F96E-B8BC-4A42-990B-CA1AFD1C751A}"/>
                </a:ext>
              </a:extLst>
            </p:cNvPr>
            <p:cNvSpPr/>
            <p:nvPr/>
          </p:nvSpPr>
          <p:spPr>
            <a:xfrm rot="14116484">
              <a:off x="6265685" y="3065187"/>
              <a:ext cx="2006405" cy="2006405"/>
            </a:xfrm>
            <a:prstGeom prst="blockArc">
              <a:avLst>
                <a:gd name="adj1" fmla="val 10311064"/>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Block Arc 8">
              <a:extLst>
                <a:ext uri="{FF2B5EF4-FFF2-40B4-BE49-F238E27FC236}">
                  <a16:creationId xmlns:a16="http://schemas.microsoft.com/office/drawing/2014/main" xmlns="" id="{507AF8FA-8A04-47A6-97F4-F05648D16365}"/>
                </a:ext>
              </a:extLst>
            </p:cNvPr>
            <p:cNvSpPr/>
            <p:nvPr/>
          </p:nvSpPr>
          <p:spPr>
            <a:xfrm rot="14116484">
              <a:off x="7535978" y="3097006"/>
              <a:ext cx="1933851" cy="1933851"/>
            </a:xfrm>
            <a:prstGeom prst="blockArc">
              <a:avLst>
                <a:gd name="adj1" fmla="val 10276116"/>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Block Arc 9">
              <a:extLst>
                <a:ext uri="{FF2B5EF4-FFF2-40B4-BE49-F238E27FC236}">
                  <a16:creationId xmlns:a16="http://schemas.microsoft.com/office/drawing/2014/main" xmlns="" id="{B5666424-8C60-4827-A5E4-EFF47019228A}"/>
                </a:ext>
              </a:extLst>
            </p:cNvPr>
            <p:cNvSpPr/>
            <p:nvPr/>
          </p:nvSpPr>
          <p:spPr>
            <a:xfrm rot="14116484">
              <a:off x="7675866" y="3236894"/>
              <a:ext cx="1654075" cy="1654075"/>
            </a:xfrm>
            <a:prstGeom prst="blockArc">
              <a:avLst>
                <a:gd name="adj1" fmla="val 10288993"/>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1" name="TextBox 10">
            <a:extLst>
              <a:ext uri="{FF2B5EF4-FFF2-40B4-BE49-F238E27FC236}">
                <a16:creationId xmlns:a16="http://schemas.microsoft.com/office/drawing/2014/main" xmlns="" id="{13262AEA-EB9B-4FB6-9DF8-3778AFB083FE}"/>
              </a:ext>
            </a:extLst>
          </p:cNvPr>
          <p:cNvSpPr txBox="1"/>
          <p:nvPr userDrawn="1"/>
        </p:nvSpPr>
        <p:spPr>
          <a:xfrm>
            <a:off x="623525" y="260646"/>
            <a:ext cx="1525739" cy="338554"/>
          </a:xfrm>
          <a:prstGeom prst="rect">
            <a:avLst/>
          </a:prstGeom>
          <a:noFill/>
        </p:spPr>
        <p:txBody>
          <a:bodyPr wrap="none" rtlCol="0" anchor="ctr">
            <a:spAutoFit/>
          </a:bodyPr>
          <a:lstStyle/>
          <a:p>
            <a:r>
              <a:rPr lang="id-ID" sz="1600" dirty="0">
                <a:solidFill>
                  <a:schemeClr val="bg1"/>
                </a:solidFill>
                <a:latin typeface="Nexa Light" panose="02000000000000000000" pitchFamily="50" charset="0"/>
              </a:rPr>
              <a:t>CONCEPTION</a:t>
            </a:r>
            <a:endParaRPr lang="en-GB" sz="1600" dirty="0">
              <a:solidFill>
                <a:schemeClr val="bg1"/>
              </a:solidFill>
              <a:latin typeface="Nexa Light" panose="02000000000000000000" pitchFamily="50" charset="0"/>
            </a:endParaRPr>
          </a:p>
        </p:txBody>
      </p:sp>
      <p:sp>
        <p:nvSpPr>
          <p:cNvPr id="12" name="TextBox 11">
            <a:extLst>
              <a:ext uri="{FF2B5EF4-FFF2-40B4-BE49-F238E27FC236}">
                <a16:creationId xmlns:a16="http://schemas.microsoft.com/office/drawing/2014/main" xmlns="" id="{94826552-A353-4458-B1C5-75CDC664CA4C}"/>
              </a:ext>
            </a:extLst>
          </p:cNvPr>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25000"/>
                  </a:schemeClr>
                </a:solidFill>
                <a:latin typeface="Nexa Light" panose="02000000000000000000" pitchFamily="50" charset="0"/>
                <a:ea typeface="Roboto Condensed" panose="02000000000000000000" pitchFamily="2" charset="0"/>
                <a:cs typeface="Segoe UI" panose="020B0502040204020203" pitchFamily="34" charset="0"/>
              </a:rPr>
              <a:pPr algn="ctr"/>
              <a:t>‹#›</a:t>
            </a:fld>
            <a:endParaRPr lang="id-ID" sz="41300" b="1" i="0" spc="-150" dirty="0">
              <a:solidFill>
                <a:schemeClr val="bg1">
                  <a:alpha val="25000"/>
                </a:schemeClr>
              </a:solidFill>
              <a:latin typeface="Nexa Light" panose="02000000000000000000" pitchFamily="50"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9521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FBE07AE3-4CD5-4627-B8B4-2827128B3652}"/>
              </a:ext>
            </a:extLst>
          </p:cNvPr>
          <p:cNvSpPr>
            <a:spLocks noGrp="1"/>
          </p:cNvSpPr>
          <p:nvPr>
            <p:ph type="pic" sz="quarter" idx="12" hasCustomPrompt="1"/>
          </p:nvPr>
        </p:nvSpPr>
        <p:spPr>
          <a:xfrm>
            <a:off x="7354654" y="2153210"/>
            <a:ext cx="1495833" cy="2185307"/>
          </a:xfrm>
          <a:custGeom>
            <a:avLst/>
            <a:gdLst>
              <a:gd name="connsiteX0" fmla="*/ 0 w 1321208"/>
              <a:gd name="connsiteY0" fmla="*/ 0 h 2312307"/>
              <a:gd name="connsiteX1" fmla="*/ 1321208 w 1321208"/>
              <a:gd name="connsiteY1" fmla="*/ 0 h 2312307"/>
              <a:gd name="connsiteX2" fmla="*/ 1321208 w 1321208"/>
              <a:gd name="connsiteY2" fmla="*/ 2312307 h 2312307"/>
              <a:gd name="connsiteX3" fmla="*/ 0 w 1321208"/>
              <a:gd name="connsiteY3" fmla="*/ 2312307 h 2312307"/>
              <a:gd name="connsiteX4" fmla="*/ 0 w 1321208"/>
              <a:gd name="connsiteY4" fmla="*/ 0 h 2312307"/>
              <a:gd name="connsiteX0" fmla="*/ 138112 w 1321208"/>
              <a:gd name="connsiteY0" fmla="*/ 0 h 2340882"/>
              <a:gd name="connsiteX1" fmla="*/ 1321208 w 1321208"/>
              <a:gd name="connsiteY1" fmla="*/ 28575 h 2340882"/>
              <a:gd name="connsiteX2" fmla="*/ 1321208 w 1321208"/>
              <a:gd name="connsiteY2" fmla="*/ 2340882 h 2340882"/>
              <a:gd name="connsiteX3" fmla="*/ 0 w 1321208"/>
              <a:gd name="connsiteY3" fmla="*/ 2340882 h 2340882"/>
              <a:gd name="connsiteX4" fmla="*/ 138112 w 1321208"/>
              <a:gd name="connsiteY4" fmla="*/ 0 h 2340882"/>
              <a:gd name="connsiteX0" fmla="*/ 173037 w 1321208"/>
              <a:gd name="connsiteY0" fmla="*/ 0 h 2331357"/>
              <a:gd name="connsiteX1" fmla="*/ 1321208 w 1321208"/>
              <a:gd name="connsiteY1" fmla="*/ 19050 h 2331357"/>
              <a:gd name="connsiteX2" fmla="*/ 1321208 w 1321208"/>
              <a:gd name="connsiteY2" fmla="*/ 2331357 h 2331357"/>
              <a:gd name="connsiteX3" fmla="*/ 0 w 1321208"/>
              <a:gd name="connsiteY3" fmla="*/ 2331357 h 2331357"/>
              <a:gd name="connsiteX4" fmla="*/ 173037 w 1321208"/>
              <a:gd name="connsiteY4" fmla="*/ 0 h 2331357"/>
              <a:gd name="connsiteX0" fmla="*/ 150812 w 1321208"/>
              <a:gd name="connsiteY0" fmla="*/ 0 h 2347232"/>
              <a:gd name="connsiteX1" fmla="*/ 1321208 w 1321208"/>
              <a:gd name="connsiteY1" fmla="*/ 34925 h 2347232"/>
              <a:gd name="connsiteX2" fmla="*/ 1321208 w 1321208"/>
              <a:gd name="connsiteY2" fmla="*/ 2347232 h 2347232"/>
              <a:gd name="connsiteX3" fmla="*/ 0 w 1321208"/>
              <a:gd name="connsiteY3" fmla="*/ 2347232 h 2347232"/>
              <a:gd name="connsiteX4" fmla="*/ 150812 w 1321208"/>
              <a:gd name="connsiteY4" fmla="*/ 0 h 2347232"/>
              <a:gd name="connsiteX0" fmla="*/ 325437 w 1495833"/>
              <a:gd name="connsiteY0" fmla="*/ 0 h 2347232"/>
              <a:gd name="connsiteX1" fmla="*/ 1495833 w 1495833"/>
              <a:gd name="connsiteY1" fmla="*/ 34925 h 2347232"/>
              <a:gd name="connsiteX2" fmla="*/ 1495833 w 1495833"/>
              <a:gd name="connsiteY2" fmla="*/ 2347232 h 2347232"/>
              <a:gd name="connsiteX3" fmla="*/ 0 w 1495833"/>
              <a:gd name="connsiteY3" fmla="*/ 2032907 h 2347232"/>
              <a:gd name="connsiteX4" fmla="*/ 325437 w 1495833"/>
              <a:gd name="connsiteY4" fmla="*/ 0 h 2347232"/>
              <a:gd name="connsiteX0" fmla="*/ 325437 w 1495833"/>
              <a:gd name="connsiteY0" fmla="*/ 0 h 2039257"/>
              <a:gd name="connsiteX1" fmla="*/ 1495833 w 1495833"/>
              <a:gd name="connsiteY1" fmla="*/ 34925 h 2039257"/>
              <a:gd name="connsiteX2" fmla="*/ 1333908 w 1495833"/>
              <a:gd name="connsiteY2" fmla="*/ 2039257 h 2039257"/>
              <a:gd name="connsiteX3" fmla="*/ 0 w 1495833"/>
              <a:gd name="connsiteY3" fmla="*/ 2032907 h 2039257"/>
              <a:gd name="connsiteX4" fmla="*/ 325437 w 1495833"/>
              <a:gd name="connsiteY4" fmla="*/ 0 h 2039257"/>
              <a:gd name="connsiteX0" fmla="*/ 325437 w 1495833"/>
              <a:gd name="connsiteY0" fmla="*/ 0 h 2185307"/>
              <a:gd name="connsiteX1" fmla="*/ 1495833 w 1495833"/>
              <a:gd name="connsiteY1" fmla="*/ 34925 h 2185307"/>
              <a:gd name="connsiteX2" fmla="*/ 1187858 w 1495833"/>
              <a:gd name="connsiteY2" fmla="*/ 2185307 h 2185307"/>
              <a:gd name="connsiteX3" fmla="*/ 0 w 1495833"/>
              <a:gd name="connsiteY3" fmla="*/ 2032907 h 2185307"/>
              <a:gd name="connsiteX4" fmla="*/ 325437 w 1495833"/>
              <a:gd name="connsiteY4" fmla="*/ 0 h 218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833" h="2185307">
                <a:moveTo>
                  <a:pt x="325437" y="0"/>
                </a:moveTo>
                <a:lnTo>
                  <a:pt x="1495833" y="34925"/>
                </a:lnTo>
                <a:lnTo>
                  <a:pt x="1187858" y="2185307"/>
                </a:lnTo>
                <a:lnTo>
                  <a:pt x="0" y="2032907"/>
                </a:lnTo>
                <a:lnTo>
                  <a:pt x="325437" y="0"/>
                </a:lnTo>
                <a:close/>
              </a:path>
            </a:pathLst>
          </a:custGeom>
          <a:solidFill>
            <a:schemeClr val="bg1">
              <a:lumMod val="7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id-ID" dirty="0"/>
          </a:p>
        </p:txBody>
      </p:sp>
    </p:spTree>
    <p:extLst>
      <p:ext uri="{BB962C8B-B14F-4D97-AF65-F5344CB8AC3E}">
        <p14:creationId xmlns:p14="http://schemas.microsoft.com/office/powerpoint/2010/main" val="116331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AD3E2D6C-7D2F-4CA8-9F28-6372A4C38742}"/>
              </a:ext>
            </a:extLst>
          </p:cNvPr>
          <p:cNvSpPr>
            <a:spLocks noGrp="1"/>
          </p:cNvSpPr>
          <p:nvPr>
            <p:ph type="pic" sz="quarter" idx="10"/>
          </p:nvPr>
        </p:nvSpPr>
        <p:spPr>
          <a:xfrm>
            <a:off x="5191433" y="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
        <p:nvSpPr>
          <p:cNvPr id="17" name="Picture Placeholder 16">
            <a:extLst>
              <a:ext uri="{FF2B5EF4-FFF2-40B4-BE49-F238E27FC236}">
                <a16:creationId xmlns:a16="http://schemas.microsoft.com/office/drawing/2014/main" xmlns="" id="{723CEDA4-227E-4651-9413-09DE2800DF8B}"/>
              </a:ext>
            </a:extLst>
          </p:cNvPr>
          <p:cNvSpPr>
            <a:spLocks noGrp="1"/>
          </p:cNvSpPr>
          <p:nvPr>
            <p:ph type="pic" sz="quarter" idx="11"/>
          </p:nvPr>
        </p:nvSpPr>
        <p:spPr>
          <a:xfrm>
            <a:off x="8691717" y="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9" name="Picture Placeholder 18">
            <a:extLst>
              <a:ext uri="{FF2B5EF4-FFF2-40B4-BE49-F238E27FC236}">
                <a16:creationId xmlns:a16="http://schemas.microsoft.com/office/drawing/2014/main" xmlns="" id="{0998CA85-1CB4-49F0-85E4-4F50C46CFC3E}"/>
              </a:ext>
            </a:extLst>
          </p:cNvPr>
          <p:cNvSpPr>
            <a:spLocks noGrp="1"/>
          </p:cNvSpPr>
          <p:nvPr>
            <p:ph type="pic" sz="quarter" idx="12"/>
          </p:nvPr>
        </p:nvSpPr>
        <p:spPr>
          <a:xfrm>
            <a:off x="8691717" y="228600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
        <p:nvSpPr>
          <p:cNvPr id="18" name="Picture Placeholder 17">
            <a:extLst>
              <a:ext uri="{FF2B5EF4-FFF2-40B4-BE49-F238E27FC236}">
                <a16:creationId xmlns:a16="http://schemas.microsoft.com/office/drawing/2014/main" xmlns="" id="{7460E594-8CA3-43C4-8866-8B7672703EDB}"/>
              </a:ext>
            </a:extLst>
          </p:cNvPr>
          <p:cNvSpPr>
            <a:spLocks noGrp="1"/>
          </p:cNvSpPr>
          <p:nvPr>
            <p:ph type="pic" sz="quarter" idx="13"/>
          </p:nvPr>
        </p:nvSpPr>
        <p:spPr>
          <a:xfrm>
            <a:off x="5191433" y="228600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20" name="Picture Placeholder 19">
            <a:extLst>
              <a:ext uri="{FF2B5EF4-FFF2-40B4-BE49-F238E27FC236}">
                <a16:creationId xmlns:a16="http://schemas.microsoft.com/office/drawing/2014/main" xmlns="" id="{44018080-B224-4DCD-9236-E27B77E0C821}"/>
              </a:ext>
            </a:extLst>
          </p:cNvPr>
          <p:cNvSpPr>
            <a:spLocks noGrp="1"/>
          </p:cNvSpPr>
          <p:nvPr>
            <p:ph type="pic" sz="quarter" idx="14"/>
          </p:nvPr>
        </p:nvSpPr>
        <p:spPr>
          <a:xfrm>
            <a:off x="5191433" y="457200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
        <p:nvSpPr>
          <p:cNvPr id="21" name="Picture Placeholder 20">
            <a:extLst>
              <a:ext uri="{FF2B5EF4-FFF2-40B4-BE49-F238E27FC236}">
                <a16:creationId xmlns:a16="http://schemas.microsoft.com/office/drawing/2014/main" xmlns="" id="{9064E001-C785-4C7C-99D0-F953924E7FB6}"/>
              </a:ext>
            </a:extLst>
          </p:cNvPr>
          <p:cNvSpPr>
            <a:spLocks noGrp="1"/>
          </p:cNvSpPr>
          <p:nvPr>
            <p:ph type="pic" sz="quarter" idx="15"/>
          </p:nvPr>
        </p:nvSpPr>
        <p:spPr>
          <a:xfrm>
            <a:off x="8691717" y="4572000"/>
            <a:ext cx="3500284" cy="2286000"/>
          </a:xfrm>
          <a:custGeom>
            <a:avLst/>
            <a:gdLst>
              <a:gd name="connsiteX0" fmla="*/ 0 w 3500284"/>
              <a:gd name="connsiteY0" fmla="*/ 0 h 2286000"/>
              <a:gd name="connsiteX1" fmla="*/ 3500284 w 3500284"/>
              <a:gd name="connsiteY1" fmla="*/ 0 h 2286000"/>
              <a:gd name="connsiteX2" fmla="*/ 3500284 w 3500284"/>
              <a:gd name="connsiteY2" fmla="*/ 2286000 h 2286000"/>
              <a:gd name="connsiteX3" fmla="*/ 0 w 3500284"/>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500284" h="2286000">
                <a:moveTo>
                  <a:pt x="0" y="0"/>
                </a:moveTo>
                <a:lnTo>
                  <a:pt x="3500284" y="0"/>
                </a:lnTo>
                <a:lnTo>
                  <a:pt x="3500284" y="2286000"/>
                </a:lnTo>
                <a:lnTo>
                  <a:pt x="0" y="2286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412039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20DF689-B16D-476B-B046-5BF502CA54F0}"/>
              </a:ext>
            </a:extLst>
          </p:cNvPr>
          <p:cNvSpPr>
            <a:spLocks noGrp="1"/>
          </p:cNvSpPr>
          <p:nvPr>
            <p:ph type="pic" sz="quarter" idx="10"/>
          </p:nvPr>
        </p:nvSpPr>
        <p:spPr>
          <a:xfrm>
            <a:off x="5553075" y="1162050"/>
            <a:ext cx="5429250" cy="3390900"/>
          </a:xfrm>
          <a:custGeom>
            <a:avLst/>
            <a:gdLst>
              <a:gd name="connsiteX0" fmla="*/ 115223 w 5429250"/>
              <a:gd name="connsiteY0" fmla="*/ 0 h 3390900"/>
              <a:gd name="connsiteX1" fmla="*/ 5314027 w 5429250"/>
              <a:gd name="connsiteY1" fmla="*/ 0 h 3390900"/>
              <a:gd name="connsiteX2" fmla="*/ 5429250 w 5429250"/>
              <a:gd name="connsiteY2" fmla="*/ 115223 h 3390900"/>
              <a:gd name="connsiteX3" fmla="*/ 5429250 w 5429250"/>
              <a:gd name="connsiteY3" fmla="*/ 3275677 h 3390900"/>
              <a:gd name="connsiteX4" fmla="*/ 5314027 w 5429250"/>
              <a:gd name="connsiteY4" fmla="*/ 3390900 h 3390900"/>
              <a:gd name="connsiteX5" fmla="*/ 115223 w 5429250"/>
              <a:gd name="connsiteY5" fmla="*/ 3390900 h 3390900"/>
              <a:gd name="connsiteX6" fmla="*/ 0 w 5429250"/>
              <a:gd name="connsiteY6" fmla="*/ 3275677 h 3390900"/>
              <a:gd name="connsiteX7" fmla="*/ 0 w 5429250"/>
              <a:gd name="connsiteY7" fmla="*/ 115223 h 3390900"/>
              <a:gd name="connsiteX8" fmla="*/ 115223 w 5429250"/>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9250" h="3390900">
                <a:moveTo>
                  <a:pt x="115223" y="0"/>
                </a:moveTo>
                <a:lnTo>
                  <a:pt x="5314027" y="0"/>
                </a:lnTo>
                <a:cubicBezTo>
                  <a:pt x="5377663" y="0"/>
                  <a:pt x="5429250" y="51587"/>
                  <a:pt x="5429250" y="115223"/>
                </a:cubicBezTo>
                <a:lnTo>
                  <a:pt x="5429250" y="3275677"/>
                </a:lnTo>
                <a:cubicBezTo>
                  <a:pt x="5429250" y="3339313"/>
                  <a:pt x="5377663" y="3390900"/>
                  <a:pt x="5314027" y="3390900"/>
                </a:cubicBezTo>
                <a:lnTo>
                  <a:pt x="115223" y="3390900"/>
                </a:lnTo>
                <a:cubicBezTo>
                  <a:pt x="51587" y="3390900"/>
                  <a:pt x="0" y="3339313"/>
                  <a:pt x="0" y="3275677"/>
                </a:cubicBezTo>
                <a:lnTo>
                  <a:pt x="0" y="115223"/>
                </a:lnTo>
                <a:cubicBezTo>
                  <a:pt x="0" y="51587"/>
                  <a:pt x="51587" y="0"/>
                  <a:pt x="11522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8655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94C564F3-29A3-496B-B0E7-111A2948B441}"/>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1206360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2D877CC-11C8-4994-A581-F3590403F888}"/>
              </a:ext>
            </a:extLst>
          </p:cNvPr>
          <p:cNvSpPr>
            <a:spLocks noGrp="1"/>
          </p:cNvSpPr>
          <p:nvPr>
            <p:ph type="pic" sz="quarter" idx="10"/>
          </p:nvPr>
        </p:nvSpPr>
        <p:spPr>
          <a:xfrm>
            <a:off x="6096000" y="0"/>
            <a:ext cx="6096000" cy="6858000"/>
          </a:xfrm>
          <a:prstGeom prst="rect">
            <a:avLst/>
          </a:prstGeom>
          <a:solidFill>
            <a:schemeClr val="bg1">
              <a:lumMod val="95000"/>
            </a:schemeClr>
          </a:solidFill>
        </p:spPr>
        <p:txBody>
          <a:bodyPr anchor="ctr"/>
          <a:lstStyle>
            <a:lvl1pPr marL="0" indent="0" algn="ctr">
              <a:buNone/>
              <a:defRPr>
                <a:solidFill>
                  <a:schemeClr val="bg1">
                    <a:lumMod val="65000"/>
                  </a:schemeClr>
                </a:solidFill>
              </a:defRPr>
            </a:lvl1pPr>
          </a:lstStyle>
          <a:p>
            <a:endParaRPr lang="en-GB"/>
          </a:p>
        </p:txBody>
      </p:sp>
    </p:spTree>
    <p:extLst>
      <p:ext uri="{BB962C8B-B14F-4D97-AF65-F5344CB8AC3E}">
        <p14:creationId xmlns:p14="http://schemas.microsoft.com/office/powerpoint/2010/main" val="13678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26D4910-1F56-414D-97F8-322D055A86A8}"/>
              </a:ext>
            </a:extLst>
          </p:cNvPr>
          <p:cNvSpPr>
            <a:spLocks noGrp="1"/>
          </p:cNvSpPr>
          <p:nvPr>
            <p:ph type="pic" sz="quarter" idx="10"/>
          </p:nvPr>
        </p:nvSpPr>
        <p:spPr>
          <a:xfrm>
            <a:off x="896089" y="2293270"/>
            <a:ext cx="2476034" cy="2353443"/>
          </a:xfrm>
          <a:custGeom>
            <a:avLst/>
            <a:gdLst>
              <a:gd name="connsiteX0" fmla="*/ 100007 w 2476034"/>
              <a:gd name="connsiteY0" fmla="*/ 0 h 2353443"/>
              <a:gd name="connsiteX1" fmla="*/ 2376027 w 2476034"/>
              <a:gd name="connsiteY1" fmla="*/ 0 h 2353443"/>
              <a:gd name="connsiteX2" fmla="*/ 2476034 w 2476034"/>
              <a:gd name="connsiteY2" fmla="*/ 100007 h 2353443"/>
              <a:gd name="connsiteX3" fmla="*/ 2476034 w 2476034"/>
              <a:gd name="connsiteY3" fmla="*/ 2353443 h 2353443"/>
              <a:gd name="connsiteX4" fmla="*/ 0 w 2476034"/>
              <a:gd name="connsiteY4" fmla="*/ 2353443 h 2353443"/>
              <a:gd name="connsiteX5" fmla="*/ 0 w 2476034"/>
              <a:gd name="connsiteY5" fmla="*/ 100007 h 2353443"/>
              <a:gd name="connsiteX6" fmla="*/ 100007 w 2476034"/>
              <a:gd name="connsiteY6" fmla="*/ 0 h 23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034" h="2353443">
                <a:moveTo>
                  <a:pt x="100007" y="0"/>
                </a:moveTo>
                <a:lnTo>
                  <a:pt x="2376027" y="0"/>
                </a:lnTo>
                <a:cubicBezTo>
                  <a:pt x="2431260" y="0"/>
                  <a:pt x="2476034" y="44775"/>
                  <a:pt x="2476034" y="100007"/>
                </a:cubicBezTo>
                <a:lnTo>
                  <a:pt x="2476034" y="2353443"/>
                </a:lnTo>
                <a:lnTo>
                  <a:pt x="0" y="2353443"/>
                </a:lnTo>
                <a:lnTo>
                  <a:pt x="0" y="100007"/>
                </a:lnTo>
                <a:cubicBezTo>
                  <a:pt x="0" y="44775"/>
                  <a:pt x="44775" y="0"/>
                  <a:pt x="100007"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2" name="Picture Placeholder 11">
            <a:extLst>
              <a:ext uri="{FF2B5EF4-FFF2-40B4-BE49-F238E27FC236}">
                <a16:creationId xmlns:a16="http://schemas.microsoft.com/office/drawing/2014/main" xmlns="" id="{29672539-4644-4584-8FB4-6AB83C162E15}"/>
              </a:ext>
            </a:extLst>
          </p:cNvPr>
          <p:cNvSpPr>
            <a:spLocks noGrp="1"/>
          </p:cNvSpPr>
          <p:nvPr>
            <p:ph type="pic" sz="quarter" idx="11"/>
          </p:nvPr>
        </p:nvSpPr>
        <p:spPr>
          <a:xfrm>
            <a:off x="3537352" y="2293270"/>
            <a:ext cx="2476034" cy="2353443"/>
          </a:xfrm>
          <a:custGeom>
            <a:avLst/>
            <a:gdLst>
              <a:gd name="connsiteX0" fmla="*/ 100007 w 2476034"/>
              <a:gd name="connsiteY0" fmla="*/ 0 h 2353443"/>
              <a:gd name="connsiteX1" fmla="*/ 2376027 w 2476034"/>
              <a:gd name="connsiteY1" fmla="*/ 0 h 2353443"/>
              <a:gd name="connsiteX2" fmla="*/ 2476034 w 2476034"/>
              <a:gd name="connsiteY2" fmla="*/ 100007 h 2353443"/>
              <a:gd name="connsiteX3" fmla="*/ 2476034 w 2476034"/>
              <a:gd name="connsiteY3" fmla="*/ 2353443 h 2353443"/>
              <a:gd name="connsiteX4" fmla="*/ 0 w 2476034"/>
              <a:gd name="connsiteY4" fmla="*/ 2353443 h 2353443"/>
              <a:gd name="connsiteX5" fmla="*/ 0 w 2476034"/>
              <a:gd name="connsiteY5" fmla="*/ 100007 h 2353443"/>
              <a:gd name="connsiteX6" fmla="*/ 100007 w 2476034"/>
              <a:gd name="connsiteY6" fmla="*/ 0 h 23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034" h="2353443">
                <a:moveTo>
                  <a:pt x="100007" y="0"/>
                </a:moveTo>
                <a:lnTo>
                  <a:pt x="2376027" y="0"/>
                </a:lnTo>
                <a:cubicBezTo>
                  <a:pt x="2431260" y="0"/>
                  <a:pt x="2476034" y="44775"/>
                  <a:pt x="2476034" y="100007"/>
                </a:cubicBezTo>
                <a:lnTo>
                  <a:pt x="2476034" y="2353443"/>
                </a:lnTo>
                <a:lnTo>
                  <a:pt x="0" y="2353443"/>
                </a:lnTo>
                <a:lnTo>
                  <a:pt x="0" y="100007"/>
                </a:lnTo>
                <a:cubicBezTo>
                  <a:pt x="0" y="44775"/>
                  <a:pt x="44775" y="0"/>
                  <a:pt x="100007"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3" name="Picture Placeholder 12">
            <a:extLst>
              <a:ext uri="{FF2B5EF4-FFF2-40B4-BE49-F238E27FC236}">
                <a16:creationId xmlns:a16="http://schemas.microsoft.com/office/drawing/2014/main" xmlns="" id="{3A3F6439-7E92-419B-ADE9-153921BCBC4A}"/>
              </a:ext>
            </a:extLst>
          </p:cNvPr>
          <p:cNvSpPr>
            <a:spLocks noGrp="1"/>
          </p:cNvSpPr>
          <p:nvPr>
            <p:ph type="pic" sz="quarter" idx="12"/>
          </p:nvPr>
        </p:nvSpPr>
        <p:spPr>
          <a:xfrm>
            <a:off x="6178616" y="2293270"/>
            <a:ext cx="2476034" cy="2353443"/>
          </a:xfrm>
          <a:custGeom>
            <a:avLst/>
            <a:gdLst>
              <a:gd name="connsiteX0" fmla="*/ 100008 w 2476034"/>
              <a:gd name="connsiteY0" fmla="*/ 0 h 2353443"/>
              <a:gd name="connsiteX1" fmla="*/ 2376027 w 2476034"/>
              <a:gd name="connsiteY1" fmla="*/ 0 h 2353443"/>
              <a:gd name="connsiteX2" fmla="*/ 2476034 w 2476034"/>
              <a:gd name="connsiteY2" fmla="*/ 100007 h 2353443"/>
              <a:gd name="connsiteX3" fmla="*/ 2476034 w 2476034"/>
              <a:gd name="connsiteY3" fmla="*/ 2353443 h 2353443"/>
              <a:gd name="connsiteX4" fmla="*/ 0 w 2476034"/>
              <a:gd name="connsiteY4" fmla="*/ 2353443 h 2353443"/>
              <a:gd name="connsiteX5" fmla="*/ 0 w 2476034"/>
              <a:gd name="connsiteY5" fmla="*/ 100007 h 2353443"/>
              <a:gd name="connsiteX6" fmla="*/ 100008 w 2476034"/>
              <a:gd name="connsiteY6" fmla="*/ 0 h 23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034" h="2353443">
                <a:moveTo>
                  <a:pt x="100008" y="0"/>
                </a:moveTo>
                <a:lnTo>
                  <a:pt x="2376027" y="0"/>
                </a:lnTo>
                <a:cubicBezTo>
                  <a:pt x="2431260" y="0"/>
                  <a:pt x="2476034" y="44775"/>
                  <a:pt x="2476034" y="100007"/>
                </a:cubicBezTo>
                <a:lnTo>
                  <a:pt x="2476034" y="2353443"/>
                </a:lnTo>
                <a:lnTo>
                  <a:pt x="0" y="2353443"/>
                </a:lnTo>
                <a:lnTo>
                  <a:pt x="0" y="100007"/>
                </a:lnTo>
                <a:cubicBezTo>
                  <a:pt x="0" y="44775"/>
                  <a:pt x="44775" y="0"/>
                  <a:pt x="100008"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4" name="Picture Placeholder 13">
            <a:extLst>
              <a:ext uri="{FF2B5EF4-FFF2-40B4-BE49-F238E27FC236}">
                <a16:creationId xmlns:a16="http://schemas.microsoft.com/office/drawing/2014/main" xmlns="" id="{E60B9E76-CFEE-43E9-B8EF-25CCF60CE386}"/>
              </a:ext>
            </a:extLst>
          </p:cNvPr>
          <p:cNvSpPr>
            <a:spLocks noGrp="1"/>
          </p:cNvSpPr>
          <p:nvPr>
            <p:ph type="pic" sz="quarter" idx="13"/>
          </p:nvPr>
        </p:nvSpPr>
        <p:spPr>
          <a:xfrm>
            <a:off x="8819879" y="2293270"/>
            <a:ext cx="2476034" cy="2353443"/>
          </a:xfrm>
          <a:custGeom>
            <a:avLst/>
            <a:gdLst>
              <a:gd name="connsiteX0" fmla="*/ 100007 w 2476034"/>
              <a:gd name="connsiteY0" fmla="*/ 0 h 2353443"/>
              <a:gd name="connsiteX1" fmla="*/ 2376027 w 2476034"/>
              <a:gd name="connsiteY1" fmla="*/ 0 h 2353443"/>
              <a:gd name="connsiteX2" fmla="*/ 2476034 w 2476034"/>
              <a:gd name="connsiteY2" fmla="*/ 100007 h 2353443"/>
              <a:gd name="connsiteX3" fmla="*/ 2476034 w 2476034"/>
              <a:gd name="connsiteY3" fmla="*/ 2353443 h 2353443"/>
              <a:gd name="connsiteX4" fmla="*/ 0 w 2476034"/>
              <a:gd name="connsiteY4" fmla="*/ 2353443 h 2353443"/>
              <a:gd name="connsiteX5" fmla="*/ 0 w 2476034"/>
              <a:gd name="connsiteY5" fmla="*/ 100007 h 2353443"/>
              <a:gd name="connsiteX6" fmla="*/ 100007 w 2476034"/>
              <a:gd name="connsiteY6" fmla="*/ 0 h 23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034" h="2353443">
                <a:moveTo>
                  <a:pt x="100007" y="0"/>
                </a:moveTo>
                <a:lnTo>
                  <a:pt x="2376027" y="0"/>
                </a:lnTo>
                <a:cubicBezTo>
                  <a:pt x="2431259" y="0"/>
                  <a:pt x="2476034" y="44775"/>
                  <a:pt x="2476034" y="100007"/>
                </a:cubicBezTo>
                <a:lnTo>
                  <a:pt x="2476034" y="2353443"/>
                </a:lnTo>
                <a:lnTo>
                  <a:pt x="0" y="2353443"/>
                </a:lnTo>
                <a:lnTo>
                  <a:pt x="0" y="100007"/>
                </a:lnTo>
                <a:cubicBezTo>
                  <a:pt x="0" y="44775"/>
                  <a:pt x="44775" y="0"/>
                  <a:pt x="100007"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31649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6689646C-6562-428F-9747-0C8B0FB60028}"/>
              </a:ext>
            </a:extLst>
          </p:cNvPr>
          <p:cNvSpPr>
            <a:spLocks noGrp="1"/>
          </p:cNvSpPr>
          <p:nvPr>
            <p:ph type="pic" sz="quarter" idx="10"/>
          </p:nvPr>
        </p:nvSpPr>
        <p:spPr>
          <a:xfrm>
            <a:off x="1029008" y="3429001"/>
            <a:ext cx="3314606" cy="3015343"/>
          </a:xfrm>
          <a:custGeom>
            <a:avLst/>
            <a:gdLst>
              <a:gd name="connsiteX0" fmla="*/ 0 w 3314606"/>
              <a:gd name="connsiteY0" fmla="*/ 0 h 3015343"/>
              <a:gd name="connsiteX1" fmla="*/ 3314606 w 3314606"/>
              <a:gd name="connsiteY1" fmla="*/ 0 h 3015343"/>
              <a:gd name="connsiteX2" fmla="*/ 3314606 w 3314606"/>
              <a:gd name="connsiteY2" fmla="*/ 3015343 h 3015343"/>
              <a:gd name="connsiteX3" fmla="*/ 0 w 3314606"/>
              <a:gd name="connsiteY3" fmla="*/ 3015343 h 3015343"/>
            </a:gdLst>
            <a:ahLst/>
            <a:cxnLst>
              <a:cxn ang="0">
                <a:pos x="connsiteX0" y="connsiteY0"/>
              </a:cxn>
              <a:cxn ang="0">
                <a:pos x="connsiteX1" y="connsiteY1"/>
              </a:cxn>
              <a:cxn ang="0">
                <a:pos x="connsiteX2" y="connsiteY2"/>
              </a:cxn>
              <a:cxn ang="0">
                <a:pos x="connsiteX3" y="connsiteY3"/>
              </a:cxn>
            </a:cxnLst>
            <a:rect l="l" t="t" r="r" b="b"/>
            <a:pathLst>
              <a:path w="3314606" h="3015343">
                <a:moveTo>
                  <a:pt x="0" y="0"/>
                </a:moveTo>
                <a:lnTo>
                  <a:pt x="3314606" y="0"/>
                </a:lnTo>
                <a:lnTo>
                  <a:pt x="3314606" y="3015343"/>
                </a:lnTo>
                <a:lnTo>
                  <a:pt x="0" y="3015343"/>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5" name="Picture Placeholder 14">
            <a:extLst>
              <a:ext uri="{FF2B5EF4-FFF2-40B4-BE49-F238E27FC236}">
                <a16:creationId xmlns:a16="http://schemas.microsoft.com/office/drawing/2014/main" xmlns="" id="{7B9CF383-B963-43DA-8095-007604B2420B}"/>
              </a:ext>
            </a:extLst>
          </p:cNvPr>
          <p:cNvSpPr>
            <a:spLocks noGrp="1"/>
          </p:cNvSpPr>
          <p:nvPr>
            <p:ph type="pic" sz="quarter" idx="11"/>
          </p:nvPr>
        </p:nvSpPr>
        <p:spPr>
          <a:xfrm>
            <a:off x="4467319" y="3429001"/>
            <a:ext cx="3314606" cy="2159000"/>
          </a:xfrm>
          <a:custGeom>
            <a:avLst/>
            <a:gdLst>
              <a:gd name="connsiteX0" fmla="*/ 0 w 3314606"/>
              <a:gd name="connsiteY0" fmla="*/ 0 h 2159000"/>
              <a:gd name="connsiteX1" fmla="*/ 3314606 w 3314606"/>
              <a:gd name="connsiteY1" fmla="*/ 0 h 2159000"/>
              <a:gd name="connsiteX2" fmla="*/ 3314606 w 3314606"/>
              <a:gd name="connsiteY2" fmla="*/ 2159000 h 2159000"/>
              <a:gd name="connsiteX3" fmla="*/ 0 w 3314606"/>
              <a:gd name="connsiteY3" fmla="*/ 2159000 h 2159000"/>
            </a:gdLst>
            <a:ahLst/>
            <a:cxnLst>
              <a:cxn ang="0">
                <a:pos x="connsiteX0" y="connsiteY0"/>
              </a:cxn>
              <a:cxn ang="0">
                <a:pos x="connsiteX1" y="connsiteY1"/>
              </a:cxn>
              <a:cxn ang="0">
                <a:pos x="connsiteX2" y="connsiteY2"/>
              </a:cxn>
              <a:cxn ang="0">
                <a:pos x="connsiteX3" y="connsiteY3"/>
              </a:cxn>
            </a:cxnLst>
            <a:rect l="l" t="t" r="r" b="b"/>
            <a:pathLst>
              <a:path w="3314606" h="2159000">
                <a:moveTo>
                  <a:pt x="0" y="0"/>
                </a:moveTo>
                <a:lnTo>
                  <a:pt x="3314606" y="0"/>
                </a:lnTo>
                <a:lnTo>
                  <a:pt x="3314606" y="2159000"/>
                </a:lnTo>
                <a:lnTo>
                  <a:pt x="0" y="2159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6" name="Picture Placeholder 15">
            <a:extLst>
              <a:ext uri="{FF2B5EF4-FFF2-40B4-BE49-F238E27FC236}">
                <a16:creationId xmlns:a16="http://schemas.microsoft.com/office/drawing/2014/main" xmlns="" id="{0C7EBA86-8F1E-4436-AD48-8F0100ABBC94}"/>
              </a:ext>
            </a:extLst>
          </p:cNvPr>
          <p:cNvSpPr>
            <a:spLocks noGrp="1"/>
          </p:cNvSpPr>
          <p:nvPr>
            <p:ph type="pic" sz="quarter" idx="12"/>
          </p:nvPr>
        </p:nvSpPr>
        <p:spPr>
          <a:xfrm>
            <a:off x="7910240" y="3429001"/>
            <a:ext cx="3314606" cy="3708399"/>
          </a:xfrm>
          <a:custGeom>
            <a:avLst/>
            <a:gdLst>
              <a:gd name="connsiteX0" fmla="*/ 0 w 3314606"/>
              <a:gd name="connsiteY0" fmla="*/ 0 h 3708399"/>
              <a:gd name="connsiteX1" fmla="*/ 3314606 w 3314606"/>
              <a:gd name="connsiteY1" fmla="*/ 0 h 3708399"/>
              <a:gd name="connsiteX2" fmla="*/ 3314606 w 3314606"/>
              <a:gd name="connsiteY2" fmla="*/ 3708399 h 3708399"/>
              <a:gd name="connsiteX3" fmla="*/ 0 w 3314606"/>
              <a:gd name="connsiteY3" fmla="*/ 3708399 h 3708399"/>
            </a:gdLst>
            <a:ahLst/>
            <a:cxnLst>
              <a:cxn ang="0">
                <a:pos x="connsiteX0" y="connsiteY0"/>
              </a:cxn>
              <a:cxn ang="0">
                <a:pos x="connsiteX1" y="connsiteY1"/>
              </a:cxn>
              <a:cxn ang="0">
                <a:pos x="connsiteX2" y="connsiteY2"/>
              </a:cxn>
              <a:cxn ang="0">
                <a:pos x="connsiteX3" y="connsiteY3"/>
              </a:cxn>
            </a:cxnLst>
            <a:rect l="l" t="t" r="r" b="b"/>
            <a:pathLst>
              <a:path w="3314606" h="3708399">
                <a:moveTo>
                  <a:pt x="0" y="0"/>
                </a:moveTo>
                <a:lnTo>
                  <a:pt x="3314606" y="0"/>
                </a:lnTo>
                <a:lnTo>
                  <a:pt x="3314606" y="3708399"/>
                </a:lnTo>
                <a:lnTo>
                  <a:pt x="0" y="3708399"/>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
        <p:nvSpPr>
          <p:cNvPr id="17" name="Picture Placeholder 16">
            <a:extLst>
              <a:ext uri="{FF2B5EF4-FFF2-40B4-BE49-F238E27FC236}">
                <a16:creationId xmlns:a16="http://schemas.microsoft.com/office/drawing/2014/main" xmlns="" id="{495A7E4D-6944-491F-8196-D1504B3AF6DC}"/>
              </a:ext>
            </a:extLst>
          </p:cNvPr>
          <p:cNvSpPr>
            <a:spLocks noGrp="1"/>
          </p:cNvSpPr>
          <p:nvPr>
            <p:ph type="pic" sz="quarter" idx="13"/>
          </p:nvPr>
        </p:nvSpPr>
        <p:spPr>
          <a:xfrm>
            <a:off x="4467319" y="5749925"/>
            <a:ext cx="3314606" cy="2203450"/>
          </a:xfrm>
          <a:custGeom>
            <a:avLst/>
            <a:gdLst>
              <a:gd name="connsiteX0" fmla="*/ 0 w 3314606"/>
              <a:gd name="connsiteY0" fmla="*/ 0 h 2203450"/>
              <a:gd name="connsiteX1" fmla="*/ 3314606 w 3314606"/>
              <a:gd name="connsiteY1" fmla="*/ 0 h 2203450"/>
              <a:gd name="connsiteX2" fmla="*/ 3314606 w 3314606"/>
              <a:gd name="connsiteY2" fmla="*/ 2203450 h 2203450"/>
              <a:gd name="connsiteX3" fmla="*/ 0 w 3314606"/>
              <a:gd name="connsiteY3" fmla="*/ 2203450 h 2203450"/>
            </a:gdLst>
            <a:ahLst/>
            <a:cxnLst>
              <a:cxn ang="0">
                <a:pos x="connsiteX0" y="connsiteY0"/>
              </a:cxn>
              <a:cxn ang="0">
                <a:pos x="connsiteX1" y="connsiteY1"/>
              </a:cxn>
              <a:cxn ang="0">
                <a:pos x="connsiteX2" y="connsiteY2"/>
              </a:cxn>
              <a:cxn ang="0">
                <a:pos x="connsiteX3" y="connsiteY3"/>
              </a:cxn>
            </a:cxnLst>
            <a:rect l="l" t="t" r="r" b="b"/>
            <a:pathLst>
              <a:path w="3314606" h="2203450">
                <a:moveTo>
                  <a:pt x="0" y="0"/>
                </a:moveTo>
                <a:lnTo>
                  <a:pt x="3314606" y="0"/>
                </a:lnTo>
                <a:lnTo>
                  <a:pt x="3314606" y="2203450"/>
                </a:lnTo>
                <a:lnTo>
                  <a:pt x="0" y="220345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8" name="Picture Placeholder 17">
            <a:extLst>
              <a:ext uri="{FF2B5EF4-FFF2-40B4-BE49-F238E27FC236}">
                <a16:creationId xmlns:a16="http://schemas.microsoft.com/office/drawing/2014/main" xmlns="" id="{C9CDA618-A430-44F3-8DBE-7070718C3037}"/>
              </a:ext>
            </a:extLst>
          </p:cNvPr>
          <p:cNvSpPr>
            <a:spLocks noGrp="1"/>
          </p:cNvSpPr>
          <p:nvPr>
            <p:ph type="pic" sz="quarter" idx="14"/>
          </p:nvPr>
        </p:nvSpPr>
        <p:spPr>
          <a:xfrm>
            <a:off x="1030514" y="6601764"/>
            <a:ext cx="3314606" cy="3758551"/>
          </a:xfrm>
          <a:custGeom>
            <a:avLst/>
            <a:gdLst>
              <a:gd name="connsiteX0" fmla="*/ 0 w 3314606"/>
              <a:gd name="connsiteY0" fmla="*/ 0 h 3758551"/>
              <a:gd name="connsiteX1" fmla="*/ 3314606 w 3314606"/>
              <a:gd name="connsiteY1" fmla="*/ 0 h 3758551"/>
              <a:gd name="connsiteX2" fmla="*/ 3314606 w 3314606"/>
              <a:gd name="connsiteY2" fmla="*/ 3758551 h 3758551"/>
              <a:gd name="connsiteX3" fmla="*/ 0 w 3314606"/>
              <a:gd name="connsiteY3" fmla="*/ 3758551 h 3758551"/>
            </a:gdLst>
            <a:ahLst/>
            <a:cxnLst>
              <a:cxn ang="0">
                <a:pos x="connsiteX0" y="connsiteY0"/>
              </a:cxn>
              <a:cxn ang="0">
                <a:pos x="connsiteX1" y="connsiteY1"/>
              </a:cxn>
              <a:cxn ang="0">
                <a:pos x="connsiteX2" y="connsiteY2"/>
              </a:cxn>
              <a:cxn ang="0">
                <a:pos x="connsiteX3" y="connsiteY3"/>
              </a:cxn>
            </a:cxnLst>
            <a:rect l="l" t="t" r="r" b="b"/>
            <a:pathLst>
              <a:path w="3314606" h="3758551">
                <a:moveTo>
                  <a:pt x="0" y="0"/>
                </a:moveTo>
                <a:lnTo>
                  <a:pt x="3314606" y="0"/>
                </a:lnTo>
                <a:lnTo>
                  <a:pt x="3314606" y="3758551"/>
                </a:lnTo>
                <a:lnTo>
                  <a:pt x="0" y="3758551"/>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10665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603DDFA9-81DA-4F36-9FE4-746074B40999}"/>
              </a:ext>
            </a:extLst>
          </p:cNvPr>
          <p:cNvSpPr>
            <a:spLocks noGrp="1"/>
          </p:cNvSpPr>
          <p:nvPr>
            <p:ph type="pic" sz="quarter" idx="10"/>
          </p:nvPr>
        </p:nvSpPr>
        <p:spPr>
          <a:xfrm>
            <a:off x="0" y="4021138"/>
            <a:ext cx="12192000" cy="2836862"/>
          </a:xfrm>
          <a:prstGeom prst="rect">
            <a:avLst/>
          </a:prstGeom>
        </p:spPr>
        <p:txBody>
          <a:bodyPr anchor="ctr"/>
          <a:lstStyle>
            <a:lvl1pPr marL="0" indent="0" algn="ctr">
              <a:buNone/>
              <a:defRPr>
                <a:solidFill>
                  <a:schemeClr val="bg1">
                    <a:lumMod val="75000"/>
                  </a:schemeClr>
                </a:solidFill>
              </a:defRPr>
            </a:lvl1pPr>
          </a:lstStyle>
          <a:p>
            <a:endParaRPr lang="en-GB"/>
          </a:p>
        </p:txBody>
      </p:sp>
      <p:sp>
        <p:nvSpPr>
          <p:cNvPr id="17" name="Picture Placeholder 16">
            <a:extLst>
              <a:ext uri="{FF2B5EF4-FFF2-40B4-BE49-F238E27FC236}">
                <a16:creationId xmlns:a16="http://schemas.microsoft.com/office/drawing/2014/main" xmlns="" id="{756D7C34-3257-4E8F-BD88-96CD20382E1E}"/>
              </a:ext>
            </a:extLst>
          </p:cNvPr>
          <p:cNvSpPr>
            <a:spLocks noGrp="1"/>
          </p:cNvSpPr>
          <p:nvPr>
            <p:ph type="pic" sz="quarter" idx="11"/>
          </p:nvPr>
        </p:nvSpPr>
        <p:spPr>
          <a:xfrm>
            <a:off x="1030514" y="-275770"/>
            <a:ext cx="3314606" cy="3758551"/>
          </a:xfrm>
          <a:custGeom>
            <a:avLst/>
            <a:gdLst>
              <a:gd name="connsiteX0" fmla="*/ 0 w 3314606"/>
              <a:gd name="connsiteY0" fmla="*/ 0 h 3758551"/>
              <a:gd name="connsiteX1" fmla="*/ 3314606 w 3314606"/>
              <a:gd name="connsiteY1" fmla="*/ 0 h 3758551"/>
              <a:gd name="connsiteX2" fmla="*/ 3314606 w 3314606"/>
              <a:gd name="connsiteY2" fmla="*/ 3758551 h 3758551"/>
              <a:gd name="connsiteX3" fmla="*/ 0 w 3314606"/>
              <a:gd name="connsiteY3" fmla="*/ 3758551 h 3758551"/>
            </a:gdLst>
            <a:ahLst/>
            <a:cxnLst>
              <a:cxn ang="0">
                <a:pos x="connsiteX0" y="connsiteY0"/>
              </a:cxn>
              <a:cxn ang="0">
                <a:pos x="connsiteX1" y="connsiteY1"/>
              </a:cxn>
              <a:cxn ang="0">
                <a:pos x="connsiteX2" y="connsiteY2"/>
              </a:cxn>
              <a:cxn ang="0">
                <a:pos x="connsiteX3" y="connsiteY3"/>
              </a:cxn>
            </a:cxnLst>
            <a:rect l="l" t="t" r="r" b="b"/>
            <a:pathLst>
              <a:path w="3314606" h="3758551">
                <a:moveTo>
                  <a:pt x="0" y="0"/>
                </a:moveTo>
                <a:lnTo>
                  <a:pt x="3314606" y="0"/>
                </a:lnTo>
                <a:lnTo>
                  <a:pt x="3314606" y="3758551"/>
                </a:lnTo>
                <a:lnTo>
                  <a:pt x="0" y="3758551"/>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8" name="Picture Placeholder 17">
            <a:extLst>
              <a:ext uri="{FF2B5EF4-FFF2-40B4-BE49-F238E27FC236}">
                <a16:creationId xmlns:a16="http://schemas.microsoft.com/office/drawing/2014/main" xmlns="" id="{BCD193CD-3943-41BE-8B7F-EF85B3FAD398}"/>
              </a:ext>
            </a:extLst>
          </p:cNvPr>
          <p:cNvSpPr>
            <a:spLocks noGrp="1"/>
          </p:cNvSpPr>
          <p:nvPr>
            <p:ph type="pic" sz="quarter" idx="12"/>
          </p:nvPr>
        </p:nvSpPr>
        <p:spPr>
          <a:xfrm>
            <a:off x="4467319" y="-1101725"/>
            <a:ext cx="3314606" cy="2203450"/>
          </a:xfrm>
          <a:custGeom>
            <a:avLst/>
            <a:gdLst>
              <a:gd name="connsiteX0" fmla="*/ 0 w 3314606"/>
              <a:gd name="connsiteY0" fmla="*/ 0 h 2203450"/>
              <a:gd name="connsiteX1" fmla="*/ 3314606 w 3314606"/>
              <a:gd name="connsiteY1" fmla="*/ 0 h 2203450"/>
              <a:gd name="connsiteX2" fmla="*/ 3314606 w 3314606"/>
              <a:gd name="connsiteY2" fmla="*/ 2203450 h 2203450"/>
              <a:gd name="connsiteX3" fmla="*/ 0 w 3314606"/>
              <a:gd name="connsiteY3" fmla="*/ 2203450 h 2203450"/>
            </a:gdLst>
            <a:ahLst/>
            <a:cxnLst>
              <a:cxn ang="0">
                <a:pos x="connsiteX0" y="connsiteY0"/>
              </a:cxn>
              <a:cxn ang="0">
                <a:pos x="connsiteX1" y="connsiteY1"/>
              </a:cxn>
              <a:cxn ang="0">
                <a:pos x="connsiteX2" y="connsiteY2"/>
              </a:cxn>
              <a:cxn ang="0">
                <a:pos x="connsiteX3" y="connsiteY3"/>
              </a:cxn>
            </a:cxnLst>
            <a:rect l="l" t="t" r="r" b="b"/>
            <a:pathLst>
              <a:path w="3314606" h="2203450">
                <a:moveTo>
                  <a:pt x="0" y="0"/>
                </a:moveTo>
                <a:lnTo>
                  <a:pt x="3314606" y="0"/>
                </a:lnTo>
                <a:lnTo>
                  <a:pt x="3314606" y="2203450"/>
                </a:lnTo>
                <a:lnTo>
                  <a:pt x="0" y="220345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9" name="Picture Placeholder 18">
            <a:extLst>
              <a:ext uri="{FF2B5EF4-FFF2-40B4-BE49-F238E27FC236}">
                <a16:creationId xmlns:a16="http://schemas.microsoft.com/office/drawing/2014/main" xmlns="" id="{41A7165E-9CC7-43A7-9F17-B4A065A45154}"/>
              </a:ext>
            </a:extLst>
          </p:cNvPr>
          <p:cNvSpPr>
            <a:spLocks noGrp="1"/>
          </p:cNvSpPr>
          <p:nvPr>
            <p:ph type="pic" sz="quarter" idx="13"/>
          </p:nvPr>
        </p:nvSpPr>
        <p:spPr>
          <a:xfrm>
            <a:off x="4467319" y="1243014"/>
            <a:ext cx="3314606" cy="2239767"/>
          </a:xfrm>
          <a:custGeom>
            <a:avLst/>
            <a:gdLst>
              <a:gd name="connsiteX0" fmla="*/ 0 w 3314606"/>
              <a:gd name="connsiteY0" fmla="*/ 0 h 2239767"/>
              <a:gd name="connsiteX1" fmla="*/ 3314606 w 3314606"/>
              <a:gd name="connsiteY1" fmla="*/ 0 h 2239767"/>
              <a:gd name="connsiteX2" fmla="*/ 3314606 w 3314606"/>
              <a:gd name="connsiteY2" fmla="*/ 2239767 h 2239767"/>
              <a:gd name="connsiteX3" fmla="*/ 0 w 3314606"/>
              <a:gd name="connsiteY3" fmla="*/ 2239767 h 2239767"/>
            </a:gdLst>
            <a:ahLst/>
            <a:cxnLst>
              <a:cxn ang="0">
                <a:pos x="connsiteX0" y="connsiteY0"/>
              </a:cxn>
              <a:cxn ang="0">
                <a:pos x="connsiteX1" y="connsiteY1"/>
              </a:cxn>
              <a:cxn ang="0">
                <a:pos x="connsiteX2" y="connsiteY2"/>
              </a:cxn>
              <a:cxn ang="0">
                <a:pos x="connsiteX3" y="connsiteY3"/>
              </a:cxn>
            </a:cxnLst>
            <a:rect l="l" t="t" r="r" b="b"/>
            <a:pathLst>
              <a:path w="3314606" h="2239767">
                <a:moveTo>
                  <a:pt x="0" y="0"/>
                </a:moveTo>
                <a:lnTo>
                  <a:pt x="3314606" y="0"/>
                </a:lnTo>
                <a:lnTo>
                  <a:pt x="3314606" y="2239767"/>
                </a:lnTo>
                <a:lnTo>
                  <a:pt x="0" y="2239767"/>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21" name="Picture Placeholder 20">
            <a:extLst>
              <a:ext uri="{FF2B5EF4-FFF2-40B4-BE49-F238E27FC236}">
                <a16:creationId xmlns:a16="http://schemas.microsoft.com/office/drawing/2014/main" xmlns="" id="{6886EDA8-0CFD-46C5-932F-8EB31E2FC330}"/>
              </a:ext>
            </a:extLst>
          </p:cNvPr>
          <p:cNvSpPr>
            <a:spLocks noGrp="1"/>
          </p:cNvSpPr>
          <p:nvPr>
            <p:ph type="pic" sz="quarter" idx="14"/>
          </p:nvPr>
        </p:nvSpPr>
        <p:spPr>
          <a:xfrm>
            <a:off x="7905630" y="409576"/>
            <a:ext cx="3314606" cy="3073205"/>
          </a:xfrm>
          <a:custGeom>
            <a:avLst/>
            <a:gdLst>
              <a:gd name="connsiteX0" fmla="*/ 0 w 3314606"/>
              <a:gd name="connsiteY0" fmla="*/ 0 h 3073205"/>
              <a:gd name="connsiteX1" fmla="*/ 3314606 w 3314606"/>
              <a:gd name="connsiteY1" fmla="*/ 0 h 3073205"/>
              <a:gd name="connsiteX2" fmla="*/ 3314606 w 3314606"/>
              <a:gd name="connsiteY2" fmla="*/ 3073205 h 3073205"/>
              <a:gd name="connsiteX3" fmla="*/ 0 w 3314606"/>
              <a:gd name="connsiteY3" fmla="*/ 3073205 h 3073205"/>
            </a:gdLst>
            <a:ahLst/>
            <a:cxnLst>
              <a:cxn ang="0">
                <a:pos x="connsiteX0" y="connsiteY0"/>
              </a:cxn>
              <a:cxn ang="0">
                <a:pos x="connsiteX1" y="connsiteY1"/>
              </a:cxn>
              <a:cxn ang="0">
                <a:pos x="connsiteX2" y="connsiteY2"/>
              </a:cxn>
              <a:cxn ang="0">
                <a:pos x="connsiteX3" y="connsiteY3"/>
              </a:cxn>
            </a:cxnLst>
            <a:rect l="l" t="t" r="r" b="b"/>
            <a:pathLst>
              <a:path w="3314606" h="3073205">
                <a:moveTo>
                  <a:pt x="0" y="0"/>
                </a:moveTo>
                <a:lnTo>
                  <a:pt x="3314606" y="0"/>
                </a:lnTo>
                <a:lnTo>
                  <a:pt x="3314606" y="3073205"/>
                </a:lnTo>
                <a:lnTo>
                  <a:pt x="0" y="3073205"/>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20" name="Picture Placeholder 19">
            <a:extLst>
              <a:ext uri="{FF2B5EF4-FFF2-40B4-BE49-F238E27FC236}">
                <a16:creationId xmlns:a16="http://schemas.microsoft.com/office/drawing/2014/main" xmlns="" id="{12F1570E-8F32-4375-8593-7BF27DB29669}"/>
              </a:ext>
            </a:extLst>
          </p:cNvPr>
          <p:cNvSpPr>
            <a:spLocks noGrp="1"/>
          </p:cNvSpPr>
          <p:nvPr>
            <p:ph type="pic" sz="quarter" idx="15"/>
          </p:nvPr>
        </p:nvSpPr>
        <p:spPr>
          <a:xfrm>
            <a:off x="7910240" y="-3460076"/>
            <a:ext cx="3314606" cy="3708399"/>
          </a:xfrm>
          <a:custGeom>
            <a:avLst/>
            <a:gdLst>
              <a:gd name="connsiteX0" fmla="*/ 0 w 3314606"/>
              <a:gd name="connsiteY0" fmla="*/ 0 h 3708399"/>
              <a:gd name="connsiteX1" fmla="*/ 3314606 w 3314606"/>
              <a:gd name="connsiteY1" fmla="*/ 0 h 3708399"/>
              <a:gd name="connsiteX2" fmla="*/ 3314606 w 3314606"/>
              <a:gd name="connsiteY2" fmla="*/ 3708399 h 3708399"/>
              <a:gd name="connsiteX3" fmla="*/ 0 w 3314606"/>
              <a:gd name="connsiteY3" fmla="*/ 3708399 h 3708399"/>
            </a:gdLst>
            <a:ahLst/>
            <a:cxnLst>
              <a:cxn ang="0">
                <a:pos x="connsiteX0" y="connsiteY0"/>
              </a:cxn>
              <a:cxn ang="0">
                <a:pos x="connsiteX1" y="connsiteY1"/>
              </a:cxn>
              <a:cxn ang="0">
                <a:pos x="connsiteX2" y="connsiteY2"/>
              </a:cxn>
              <a:cxn ang="0">
                <a:pos x="connsiteX3" y="connsiteY3"/>
              </a:cxn>
            </a:cxnLst>
            <a:rect l="l" t="t" r="r" b="b"/>
            <a:pathLst>
              <a:path w="3314606" h="3708399">
                <a:moveTo>
                  <a:pt x="0" y="0"/>
                </a:moveTo>
                <a:lnTo>
                  <a:pt x="3314606" y="0"/>
                </a:lnTo>
                <a:lnTo>
                  <a:pt x="3314606" y="3708399"/>
                </a:lnTo>
                <a:lnTo>
                  <a:pt x="0" y="3708399"/>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34365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nodePh="1">
                                  <p:stCondLst>
                                    <p:cond delay="75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A3EC959-A2C2-423D-9B98-0BE2FB17AB2F}"/>
              </a:ext>
            </a:extLst>
          </p:cNvPr>
          <p:cNvSpPr>
            <a:spLocks noGrp="1"/>
          </p:cNvSpPr>
          <p:nvPr>
            <p:ph type="pic" sz="quarter" idx="10"/>
          </p:nvPr>
        </p:nvSpPr>
        <p:spPr>
          <a:xfrm>
            <a:off x="614516" y="2638879"/>
            <a:ext cx="10962968" cy="3213918"/>
          </a:xfrm>
          <a:custGeom>
            <a:avLst/>
            <a:gdLst>
              <a:gd name="connsiteX0" fmla="*/ 30243 w 10962968"/>
              <a:gd name="connsiteY0" fmla="*/ 0 h 3213918"/>
              <a:gd name="connsiteX1" fmla="*/ 10932725 w 10962968"/>
              <a:gd name="connsiteY1" fmla="*/ 0 h 3213918"/>
              <a:gd name="connsiteX2" fmla="*/ 10962968 w 10962968"/>
              <a:gd name="connsiteY2" fmla="*/ 30243 h 3213918"/>
              <a:gd name="connsiteX3" fmla="*/ 10962968 w 10962968"/>
              <a:gd name="connsiteY3" fmla="*/ 3183675 h 3213918"/>
              <a:gd name="connsiteX4" fmla="*/ 10932725 w 10962968"/>
              <a:gd name="connsiteY4" fmla="*/ 3213918 h 3213918"/>
              <a:gd name="connsiteX5" fmla="*/ 30243 w 10962968"/>
              <a:gd name="connsiteY5" fmla="*/ 3213918 h 3213918"/>
              <a:gd name="connsiteX6" fmla="*/ 0 w 10962968"/>
              <a:gd name="connsiteY6" fmla="*/ 3183675 h 3213918"/>
              <a:gd name="connsiteX7" fmla="*/ 0 w 10962968"/>
              <a:gd name="connsiteY7" fmla="*/ 30243 h 3213918"/>
              <a:gd name="connsiteX8" fmla="*/ 30243 w 10962968"/>
              <a:gd name="connsiteY8" fmla="*/ 0 h 32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968" h="3213918">
                <a:moveTo>
                  <a:pt x="30243" y="0"/>
                </a:moveTo>
                <a:lnTo>
                  <a:pt x="10932725" y="0"/>
                </a:lnTo>
                <a:cubicBezTo>
                  <a:pt x="10949428" y="0"/>
                  <a:pt x="10962968" y="13540"/>
                  <a:pt x="10962968" y="30243"/>
                </a:cubicBezTo>
                <a:lnTo>
                  <a:pt x="10962968" y="3183675"/>
                </a:lnTo>
                <a:cubicBezTo>
                  <a:pt x="10962968" y="3200378"/>
                  <a:pt x="10949428" y="3213918"/>
                  <a:pt x="10932725" y="3213918"/>
                </a:cubicBezTo>
                <a:lnTo>
                  <a:pt x="30243" y="3213918"/>
                </a:lnTo>
                <a:cubicBezTo>
                  <a:pt x="13540" y="3213918"/>
                  <a:pt x="0" y="3200378"/>
                  <a:pt x="0" y="3183675"/>
                </a:cubicBezTo>
                <a:lnTo>
                  <a:pt x="0" y="30243"/>
                </a:lnTo>
                <a:cubicBezTo>
                  <a:pt x="0" y="13540"/>
                  <a:pt x="13540" y="0"/>
                  <a:pt x="30243" y="0"/>
                </a:cubicBezTo>
                <a:close/>
              </a:path>
            </a:pathLst>
          </a:custGeom>
          <a:no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99951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1E9C28A-6065-43CC-BD78-FBF4CFFCF1C9}"/>
              </a:ext>
            </a:extLst>
          </p:cNvPr>
          <p:cNvSpPr>
            <a:spLocks noGrp="1"/>
          </p:cNvSpPr>
          <p:nvPr>
            <p:ph type="pic" sz="quarter" idx="10"/>
          </p:nvPr>
        </p:nvSpPr>
        <p:spPr>
          <a:xfrm>
            <a:off x="2310993" y="1112761"/>
            <a:ext cx="1650654" cy="3569977"/>
          </a:xfrm>
          <a:custGeom>
            <a:avLst/>
            <a:gdLst>
              <a:gd name="connsiteX0" fmla="*/ 154551 w 1650654"/>
              <a:gd name="connsiteY0" fmla="*/ 0 h 3569977"/>
              <a:gd name="connsiteX1" fmla="*/ 356414 w 1650654"/>
              <a:gd name="connsiteY1" fmla="*/ 0 h 3569977"/>
              <a:gd name="connsiteX2" fmla="*/ 356414 w 1650654"/>
              <a:gd name="connsiteY2" fmla="*/ 11429 h 3569977"/>
              <a:gd name="connsiteX3" fmla="*/ 479654 w 1650654"/>
              <a:gd name="connsiteY3" fmla="*/ 133666 h 3569977"/>
              <a:gd name="connsiteX4" fmla="*/ 1173242 w 1650654"/>
              <a:gd name="connsiteY4" fmla="*/ 133666 h 3569977"/>
              <a:gd name="connsiteX5" fmla="*/ 1296481 w 1650654"/>
              <a:gd name="connsiteY5" fmla="*/ 11429 h 3569977"/>
              <a:gd name="connsiteX6" fmla="*/ 1296481 w 1650654"/>
              <a:gd name="connsiteY6" fmla="*/ 0 h 3569977"/>
              <a:gd name="connsiteX7" fmla="*/ 1496104 w 1650654"/>
              <a:gd name="connsiteY7" fmla="*/ 0 h 3569977"/>
              <a:gd name="connsiteX8" fmla="*/ 1650654 w 1650654"/>
              <a:gd name="connsiteY8" fmla="*/ 153294 h 3569977"/>
              <a:gd name="connsiteX9" fmla="*/ 1650654 w 1650654"/>
              <a:gd name="connsiteY9" fmla="*/ 3416683 h 3569977"/>
              <a:gd name="connsiteX10" fmla="*/ 1496104 w 1650654"/>
              <a:gd name="connsiteY10" fmla="*/ 3569977 h 3569977"/>
              <a:gd name="connsiteX11" fmla="*/ 154551 w 1650654"/>
              <a:gd name="connsiteY11" fmla="*/ 3569977 h 3569977"/>
              <a:gd name="connsiteX12" fmla="*/ 0 w 1650654"/>
              <a:gd name="connsiteY12" fmla="*/ 3416683 h 3569977"/>
              <a:gd name="connsiteX13" fmla="*/ 0 w 1650654"/>
              <a:gd name="connsiteY13" fmla="*/ 153294 h 3569977"/>
              <a:gd name="connsiteX14" fmla="*/ 154551 w 1650654"/>
              <a:gd name="connsiteY14" fmla="*/ 0 h 35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0654" h="3569977">
                <a:moveTo>
                  <a:pt x="154551" y="0"/>
                </a:moveTo>
                <a:lnTo>
                  <a:pt x="356414" y="0"/>
                </a:lnTo>
                <a:lnTo>
                  <a:pt x="356414" y="11429"/>
                </a:lnTo>
                <a:cubicBezTo>
                  <a:pt x="356414" y="78938"/>
                  <a:pt x="411590" y="133666"/>
                  <a:pt x="479654" y="133666"/>
                </a:cubicBezTo>
                <a:lnTo>
                  <a:pt x="1173242" y="133666"/>
                </a:lnTo>
                <a:cubicBezTo>
                  <a:pt x="1241305" y="133666"/>
                  <a:pt x="1296481" y="78938"/>
                  <a:pt x="1296481" y="11429"/>
                </a:cubicBezTo>
                <a:lnTo>
                  <a:pt x="1296481" y="0"/>
                </a:lnTo>
                <a:lnTo>
                  <a:pt x="1496104" y="0"/>
                </a:lnTo>
                <a:cubicBezTo>
                  <a:pt x="1581460" y="0"/>
                  <a:pt x="1650654" y="68632"/>
                  <a:pt x="1650654" y="153294"/>
                </a:cubicBezTo>
                <a:lnTo>
                  <a:pt x="1650654" y="3416683"/>
                </a:lnTo>
                <a:cubicBezTo>
                  <a:pt x="1650654" y="3501346"/>
                  <a:pt x="1581460" y="3569977"/>
                  <a:pt x="1496104" y="3569977"/>
                </a:cubicBezTo>
                <a:lnTo>
                  <a:pt x="154551" y="3569977"/>
                </a:lnTo>
                <a:cubicBezTo>
                  <a:pt x="69195" y="3569977"/>
                  <a:pt x="0" y="3501346"/>
                  <a:pt x="0" y="3416683"/>
                </a:cubicBezTo>
                <a:lnTo>
                  <a:pt x="0" y="153294"/>
                </a:lnTo>
                <a:cubicBezTo>
                  <a:pt x="0" y="68632"/>
                  <a:pt x="69195" y="0"/>
                  <a:pt x="154551" y="0"/>
                </a:cubicBezTo>
                <a:close/>
              </a:path>
            </a:pathLst>
          </a:custGeom>
          <a:solidFill>
            <a:schemeClr val="bg1">
              <a:lumMod val="95000"/>
            </a:schemeClr>
          </a:solidFill>
          <a:effectLst>
            <a:innerShdw blurRad="114300">
              <a:prstClr val="black"/>
            </a:innerShdw>
          </a:effectLst>
        </p:spPr>
        <p:txBody>
          <a:bodyPr wrap="square" anchor="ctr">
            <a:noAutofit/>
          </a:bodyPr>
          <a:lstStyle>
            <a:lvl1pPr marL="0" indent="0" algn="ctr">
              <a:buNone/>
              <a:defRPr>
                <a:solidFill>
                  <a:schemeClr val="bg1">
                    <a:lumMod val="75000"/>
                  </a:schemeClr>
                </a:solidFill>
              </a:defRPr>
            </a:lvl1pPr>
          </a:lstStyle>
          <a:p>
            <a:endParaRPr lang="en-GB"/>
          </a:p>
        </p:txBody>
      </p:sp>
      <p:sp>
        <p:nvSpPr>
          <p:cNvPr id="9" name="Picture Placeholder 8">
            <a:extLst>
              <a:ext uri="{FF2B5EF4-FFF2-40B4-BE49-F238E27FC236}">
                <a16:creationId xmlns:a16="http://schemas.microsoft.com/office/drawing/2014/main" xmlns="" id="{7B46603D-51E4-4CE6-AEBE-512499446920}"/>
              </a:ext>
            </a:extLst>
          </p:cNvPr>
          <p:cNvSpPr>
            <a:spLocks noGrp="1"/>
          </p:cNvSpPr>
          <p:nvPr>
            <p:ph type="pic" sz="quarter" idx="11"/>
          </p:nvPr>
        </p:nvSpPr>
        <p:spPr>
          <a:xfrm>
            <a:off x="8392955" y="1473270"/>
            <a:ext cx="1658471" cy="2927135"/>
          </a:xfrm>
          <a:custGeom>
            <a:avLst/>
            <a:gdLst>
              <a:gd name="connsiteX0" fmla="*/ 0 w 1658471"/>
              <a:gd name="connsiteY0" fmla="*/ 0 h 2927135"/>
              <a:gd name="connsiteX1" fmla="*/ 1658471 w 1658471"/>
              <a:gd name="connsiteY1" fmla="*/ 0 h 2927135"/>
              <a:gd name="connsiteX2" fmla="*/ 1658471 w 1658471"/>
              <a:gd name="connsiteY2" fmla="*/ 2927135 h 2927135"/>
              <a:gd name="connsiteX3" fmla="*/ 0 w 1658471"/>
              <a:gd name="connsiteY3" fmla="*/ 2927135 h 2927135"/>
            </a:gdLst>
            <a:ahLst/>
            <a:cxnLst>
              <a:cxn ang="0">
                <a:pos x="connsiteX0" y="connsiteY0"/>
              </a:cxn>
              <a:cxn ang="0">
                <a:pos x="connsiteX1" y="connsiteY1"/>
              </a:cxn>
              <a:cxn ang="0">
                <a:pos x="connsiteX2" y="connsiteY2"/>
              </a:cxn>
              <a:cxn ang="0">
                <a:pos x="connsiteX3" y="connsiteY3"/>
              </a:cxn>
            </a:cxnLst>
            <a:rect l="l" t="t" r="r" b="b"/>
            <a:pathLst>
              <a:path w="1658471" h="2927135">
                <a:moveTo>
                  <a:pt x="0" y="0"/>
                </a:moveTo>
                <a:lnTo>
                  <a:pt x="1658471" y="0"/>
                </a:lnTo>
                <a:lnTo>
                  <a:pt x="1658471" y="2927135"/>
                </a:lnTo>
                <a:lnTo>
                  <a:pt x="0" y="2927135"/>
                </a:lnTo>
                <a:close/>
              </a:path>
            </a:pathLst>
          </a:custGeom>
          <a:solidFill>
            <a:schemeClr val="bg1">
              <a:lumMod val="95000"/>
            </a:schemeClr>
          </a:solidFill>
          <a:effectLst>
            <a:innerShdw blurRad="114300">
              <a:prstClr val="black"/>
            </a:innerShdw>
          </a:effectLst>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167478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A577DFE-4F14-4913-901A-7B0F461226FD}"/>
              </a:ext>
            </a:extLst>
          </p:cNvPr>
          <p:cNvSpPr>
            <a:spLocks noGrp="1"/>
          </p:cNvSpPr>
          <p:nvPr>
            <p:ph type="pic" sz="quarter" idx="10"/>
          </p:nvPr>
        </p:nvSpPr>
        <p:spPr>
          <a:xfrm>
            <a:off x="1567545" y="2496458"/>
            <a:ext cx="2714171" cy="3253174"/>
          </a:xfrm>
          <a:custGeom>
            <a:avLst/>
            <a:gdLst>
              <a:gd name="connsiteX0" fmla="*/ 56129 w 2714171"/>
              <a:gd name="connsiteY0" fmla="*/ 0 h 3253174"/>
              <a:gd name="connsiteX1" fmla="*/ 2658042 w 2714171"/>
              <a:gd name="connsiteY1" fmla="*/ 0 h 3253174"/>
              <a:gd name="connsiteX2" fmla="*/ 2714171 w 2714171"/>
              <a:gd name="connsiteY2" fmla="*/ 56129 h 3253174"/>
              <a:gd name="connsiteX3" fmla="*/ 2714171 w 2714171"/>
              <a:gd name="connsiteY3" fmla="*/ 3197045 h 3253174"/>
              <a:gd name="connsiteX4" fmla="*/ 2658042 w 2714171"/>
              <a:gd name="connsiteY4" fmla="*/ 3253174 h 3253174"/>
              <a:gd name="connsiteX5" fmla="*/ 56129 w 2714171"/>
              <a:gd name="connsiteY5" fmla="*/ 3253174 h 3253174"/>
              <a:gd name="connsiteX6" fmla="*/ 0 w 2714171"/>
              <a:gd name="connsiteY6" fmla="*/ 3197045 h 3253174"/>
              <a:gd name="connsiteX7" fmla="*/ 0 w 2714171"/>
              <a:gd name="connsiteY7" fmla="*/ 56129 h 3253174"/>
              <a:gd name="connsiteX8" fmla="*/ 56129 w 2714171"/>
              <a:gd name="connsiteY8" fmla="*/ 0 h 325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171" h="3253174">
                <a:moveTo>
                  <a:pt x="56129" y="0"/>
                </a:moveTo>
                <a:lnTo>
                  <a:pt x="2658042" y="0"/>
                </a:lnTo>
                <a:cubicBezTo>
                  <a:pt x="2689041" y="0"/>
                  <a:pt x="2714171" y="25130"/>
                  <a:pt x="2714171" y="56129"/>
                </a:cubicBezTo>
                <a:lnTo>
                  <a:pt x="2714171" y="3197045"/>
                </a:lnTo>
                <a:cubicBezTo>
                  <a:pt x="2714171" y="3228044"/>
                  <a:pt x="2689041" y="3253174"/>
                  <a:pt x="2658042" y="3253174"/>
                </a:cubicBezTo>
                <a:lnTo>
                  <a:pt x="56129" y="3253174"/>
                </a:lnTo>
                <a:cubicBezTo>
                  <a:pt x="25130" y="3253174"/>
                  <a:pt x="0" y="3228044"/>
                  <a:pt x="0" y="3197045"/>
                </a:cubicBezTo>
                <a:lnTo>
                  <a:pt x="0" y="56129"/>
                </a:lnTo>
                <a:cubicBezTo>
                  <a:pt x="0" y="25130"/>
                  <a:pt x="25130" y="0"/>
                  <a:pt x="56129"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12478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83C48A4-492C-4030-A75A-D89D52D961C7}"/>
              </a:ext>
            </a:extLst>
          </p:cNvPr>
          <p:cNvSpPr>
            <a:spLocks noGrp="1"/>
          </p:cNvSpPr>
          <p:nvPr>
            <p:ph type="pic" sz="quarter" idx="10"/>
          </p:nvPr>
        </p:nvSpPr>
        <p:spPr>
          <a:xfrm>
            <a:off x="3747235" y="3389698"/>
            <a:ext cx="2099940" cy="2544963"/>
          </a:xfrm>
          <a:prstGeom prst="roundRect">
            <a:avLst>
              <a:gd name="adj" fmla="val 1699"/>
            </a:avLst>
          </a:pr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9" name="Picture Placeholder 8">
            <a:extLst>
              <a:ext uri="{FF2B5EF4-FFF2-40B4-BE49-F238E27FC236}">
                <a16:creationId xmlns:a16="http://schemas.microsoft.com/office/drawing/2014/main" xmlns="" id="{607389E5-09D9-44AE-B791-8ECADEB82EAD}"/>
              </a:ext>
            </a:extLst>
          </p:cNvPr>
          <p:cNvSpPr>
            <a:spLocks noGrp="1"/>
          </p:cNvSpPr>
          <p:nvPr>
            <p:ph type="pic" sz="quarter" idx="11"/>
          </p:nvPr>
        </p:nvSpPr>
        <p:spPr>
          <a:xfrm>
            <a:off x="9537041" y="3389698"/>
            <a:ext cx="2099940" cy="2544963"/>
          </a:xfrm>
          <a:prstGeom prst="roundRect">
            <a:avLst>
              <a:gd name="adj" fmla="val 1245"/>
            </a:avLst>
          </a:pr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22124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450" decel="100000" fill="hold"/>
                                        <p:tgtEl>
                                          <p:spTgt spid="9"/>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46A0BDF9-8E36-49A1-A626-AF265E78DC23}"/>
              </a:ext>
            </a:extLst>
          </p:cNvPr>
          <p:cNvSpPr>
            <a:spLocks noGrp="1"/>
          </p:cNvSpPr>
          <p:nvPr>
            <p:ph type="pic" sz="quarter" idx="10"/>
          </p:nvPr>
        </p:nvSpPr>
        <p:spPr>
          <a:xfrm>
            <a:off x="1055688" y="2227306"/>
            <a:ext cx="2860519" cy="1620794"/>
          </a:xfrm>
          <a:custGeom>
            <a:avLst/>
            <a:gdLst>
              <a:gd name="connsiteX0" fmla="*/ 41541 w 2860519"/>
              <a:gd name="connsiteY0" fmla="*/ 0 h 1620794"/>
              <a:gd name="connsiteX1" fmla="*/ 2818978 w 2860519"/>
              <a:gd name="connsiteY1" fmla="*/ 0 h 1620794"/>
              <a:gd name="connsiteX2" fmla="*/ 2860519 w 2860519"/>
              <a:gd name="connsiteY2" fmla="*/ 41541 h 1620794"/>
              <a:gd name="connsiteX3" fmla="*/ 2860519 w 2860519"/>
              <a:gd name="connsiteY3" fmla="*/ 1579253 h 1620794"/>
              <a:gd name="connsiteX4" fmla="*/ 2818978 w 2860519"/>
              <a:gd name="connsiteY4" fmla="*/ 1620794 h 1620794"/>
              <a:gd name="connsiteX5" fmla="*/ 41541 w 2860519"/>
              <a:gd name="connsiteY5" fmla="*/ 1620794 h 1620794"/>
              <a:gd name="connsiteX6" fmla="*/ 0 w 2860519"/>
              <a:gd name="connsiteY6" fmla="*/ 1579253 h 1620794"/>
              <a:gd name="connsiteX7" fmla="*/ 0 w 2860519"/>
              <a:gd name="connsiteY7" fmla="*/ 41541 h 1620794"/>
              <a:gd name="connsiteX8" fmla="*/ 41541 w 2860519"/>
              <a:gd name="connsiteY8" fmla="*/ 0 h 16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519" h="1620794">
                <a:moveTo>
                  <a:pt x="41541" y="0"/>
                </a:moveTo>
                <a:lnTo>
                  <a:pt x="2818978" y="0"/>
                </a:lnTo>
                <a:cubicBezTo>
                  <a:pt x="2841920" y="0"/>
                  <a:pt x="2860519" y="18599"/>
                  <a:pt x="2860519" y="41541"/>
                </a:cubicBezTo>
                <a:lnTo>
                  <a:pt x="2860519" y="1579253"/>
                </a:lnTo>
                <a:cubicBezTo>
                  <a:pt x="2860519" y="1602195"/>
                  <a:pt x="2841920" y="1620794"/>
                  <a:pt x="2818978" y="1620794"/>
                </a:cubicBezTo>
                <a:lnTo>
                  <a:pt x="41541" y="1620794"/>
                </a:lnTo>
                <a:cubicBezTo>
                  <a:pt x="18599" y="1620794"/>
                  <a:pt x="0" y="1602195"/>
                  <a:pt x="0" y="1579253"/>
                </a:cubicBezTo>
                <a:lnTo>
                  <a:pt x="0" y="41541"/>
                </a:lnTo>
                <a:cubicBezTo>
                  <a:pt x="0" y="18599"/>
                  <a:pt x="18599" y="0"/>
                  <a:pt x="41541"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1" name="Picture Placeholder 10">
            <a:extLst>
              <a:ext uri="{FF2B5EF4-FFF2-40B4-BE49-F238E27FC236}">
                <a16:creationId xmlns:a16="http://schemas.microsoft.com/office/drawing/2014/main" xmlns="" id="{2020707F-833E-4636-B039-28BD3B5B820D}"/>
              </a:ext>
            </a:extLst>
          </p:cNvPr>
          <p:cNvSpPr>
            <a:spLocks noGrp="1"/>
          </p:cNvSpPr>
          <p:nvPr>
            <p:ph type="pic" sz="quarter" idx="11"/>
          </p:nvPr>
        </p:nvSpPr>
        <p:spPr>
          <a:xfrm>
            <a:off x="4665741" y="2227306"/>
            <a:ext cx="2860519" cy="1620794"/>
          </a:xfrm>
          <a:custGeom>
            <a:avLst/>
            <a:gdLst>
              <a:gd name="connsiteX0" fmla="*/ 45350 w 2860519"/>
              <a:gd name="connsiteY0" fmla="*/ 0 h 1620794"/>
              <a:gd name="connsiteX1" fmla="*/ 2815169 w 2860519"/>
              <a:gd name="connsiteY1" fmla="*/ 0 h 1620794"/>
              <a:gd name="connsiteX2" fmla="*/ 2860519 w 2860519"/>
              <a:gd name="connsiteY2" fmla="*/ 45350 h 1620794"/>
              <a:gd name="connsiteX3" fmla="*/ 2860519 w 2860519"/>
              <a:gd name="connsiteY3" fmla="*/ 1575444 h 1620794"/>
              <a:gd name="connsiteX4" fmla="*/ 2815169 w 2860519"/>
              <a:gd name="connsiteY4" fmla="*/ 1620794 h 1620794"/>
              <a:gd name="connsiteX5" fmla="*/ 45350 w 2860519"/>
              <a:gd name="connsiteY5" fmla="*/ 1620794 h 1620794"/>
              <a:gd name="connsiteX6" fmla="*/ 0 w 2860519"/>
              <a:gd name="connsiteY6" fmla="*/ 1575444 h 1620794"/>
              <a:gd name="connsiteX7" fmla="*/ 0 w 2860519"/>
              <a:gd name="connsiteY7" fmla="*/ 45350 h 1620794"/>
              <a:gd name="connsiteX8" fmla="*/ 45350 w 2860519"/>
              <a:gd name="connsiteY8" fmla="*/ 0 h 16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519" h="1620794">
                <a:moveTo>
                  <a:pt x="45350" y="0"/>
                </a:moveTo>
                <a:lnTo>
                  <a:pt x="2815169" y="0"/>
                </a:lnTo>
                <a:cubicBezTo>
                  <a:pt x="2840215" y="0"/>
                  <a:pt x="2860519" y="20304"/>
                  <a:pt x="2860519" y="45350"/>
                </a:cubicBezTo>
                <a:lnTo>
                  <a:pt x="2860519" y="1575444"/>
                </a:lnTo>
                <a:cubicBezTo>
                  <a:pt x="2860519" y="1600490"/>
                  <a:pt x="2840215" y="1620794"/>
                  <a:pt x="2815169" y="1620794"/>
                </a:cubicBezTo>
                <a:lnTo>
                  <a:pt x="45350" y="1620794"/>
                </a:lnTo>
                <a:cubicBezTo>
                  <a:pt x="20304" y="1620794"/>
                  <a:pt x="0" y="1600490"/>
                  <a:pt x="0" y="1575444"/>
                </a:cubicBezTo>
                <a:lnTo>
                  <a:pt x="0" y="45350"/>
                </a:lnTo>
                <a:cubicBezTo>
                  <a:pt x="0" y="20304"/>
                  <a:pt x="20304" y="0"/>
                  <a:pt x="45350"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12" name="Picture Placeholder 11">
            <a:extLst>
              <a:ext uri="{FF2B5EF4-FFF2-40B4-BE49-F238E27FC236}">
                <a16:creationId xmlns:a16="http://schemas.microsoft.com/office/drawing/2014/main" xmlns="" id="{22963E77-4A65-4692-89AE-965C46FE1A9E}"/>
              </a:ext>
            </a:extLst>
          </p:cNvPr>
          <p:cNvSpPr>
            <a:spLocks noGrp="1"/>
          </p:cNvSpPr>
          <p:nvPr>
            <p:ph type="pic" sz="quarter" idx="12"/>
          </p:nvPr>
        </p:nvSpPr>
        <p:spPr>
          <a:xfrm>
            <a:off x="8275794" y="2227306"/>
            <a:ext cx="2860519" cy="1620794"/>
          </a:xfrm>
          <a:custGeom>
            <a:avLst/>
            <a:gdLst>
              <a:gd name="connsiteX0" fmla="*/ 32011 w 2860519"/>
              <a:gd name="connsiteY0" fmla="*/ 0 h 1620794"/>
              <a:gd name="connsiteX1" fmla="*/ 2828508 w 2860519"/>
              <a:gd name="connsiteY1" fmla="*/ 0 h 1620794"/>
              <a:gd name="connsiteX2" fmla="*/ 2860519 w 2860519"/>
              <a:gd name="connsiteY2" fmla="*/ 32011 h 1620794"/>
              <a:gd name="connsiteX3" fmla="*/ 2860519 w 2860519"/>
              <a:gd name="connsiteY3" fmla="*/ 1588783 h 1620794"/>
              <a:gd name="connsiteX4" fmla="*/ 2828508 w 2860519"/>
              <a:gd name="connsiteY4" fmla="*/ 1620794 h 1620794"/>
              <a:gd name="connsiteX5" fmla="*/ 32011 w 2860519"/>
              <a:gd name="connsiteY5" fmla="*/ 1620794 h 1620794"/>
              <a:gd name="connsiteX6" fmla="*/ 0 w 2860519"/>
              <a:gd name="connsiteY6" fmla="*/ 1588783 h 1620794"/>
              <a:gd name="connsiteX7" fmla="*/ 0 w 2860519"/>
              <a:gd name="connsiteY7" fmla="*/ 32011 h 1620794"/>
              <a:gd name="connsiteX8" fmla="*/ 32011 w 2860519"/>
              <a:gd name="connsiteY8" fmla="*/ 0 h 162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519" h="1620794">
                <a:moveTo>
                  <a:pt x="32011" y="0"/>
                </a:moveTo>
                <a:lnTo>
                  <a:pt x="2828508" y="0"/>
                </a:lnTo>
                <a:cubicBezTo>
                  <a:pt x="2846187" y="0"/>
                  <a:pt x="2860519" y="14332"/>
                  <a:pt x="2860519" y="32011"/>
                </a:cubicBezTo>
                <a:lnTo>
                  <a:pt x="2860519" y="1588783"/>
                </a:lnTo>
                <a:cubicBezTo>
                  <a:pt x="2860519" y="1606462"/>
                  <a:pt x="2846187" y="1620794"/>
                  <a:pt x="2828508" y="1620794"/>
                </a:cubicBezTo>
                <a:lnTo>
                  <a:pt x="32011" y="1620794"/>
                </a:lnTo>
                <a:cubicBezTo>
                  <a:pt x="14332" y="1620794"/>
                  <a:pt x="0" y="1606462"/>
                  <a:pt x="0" y="1588783"/>
                </a:cubicBezTo>
                <a:lnTo>
                  <a:pt x="0" y="32011"/>
                </a:lnTo>
                <a:cubicBezTo>
                  <a:pt x="0" y="14332"/>
                  <a:pt x="14332" y="0"/>
                  <a:pt x="32011"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23927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5E87205-2C93-40A5-B0BB-F3243F152756}"/>
              </a:ext>
            </a:extLst>
          </p:cNvPr>
          <p:cNvSpPr>
            <a:spLocks noGrp="1"/>
          </p:cNvSpPr>
          <p:nvPr>
            <p:ph type="pic" sz="quarter" idx="10"/>
          </p:nvPr>
        </p:nvSpPr>
        <p:spPr>
          <a:xfrm>
            <a:off x="0" y="0"/>
            <a:ext cx="5370286" cy="6858000"/>
          </a:xfrm>
          <a:custGeom>
            <a:avLst/>
            <a:gdLst>
              <a:gd name="connsiteX0" fmla="*/ 0 w 5370286"/>
              <a:gd name="connsiteY0" fmla="*/ 0 h 6858000"/>
              <a:gd name="connsiteX1" fmla="*/ 5370286 w 5370286"/>
              <a:gd name="connsiteY1" fmla="*/ 0 h 6858000"/>
              <a:gd name="connsiteX2" fmla="*/ 5370286 w 5370286"/>
              <a:gd name="connsiteY2" fmla="*/ 6858000 h 6858000"/>
              <a:gd name="connsiteX3" fmla="*/ 0 w 5370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70286" h="6858000">
                <a:moveTo>
                  <a:pt x="0" y="0"/>
                </a:moveTo>
                <a:lnTo>
                  <a:pt x="5370286" y="0"/>
                </a:lnTo>
                <a:lnTo>
                  <a:pt x="5370286" y="6858000"/>
                </a:lnTo>
                <a:lnTo>
                  <a:pt x="0" y="6858000"/>
                </a:lnTo>
                <a:close/>
              </a:path>
            </a:pathLst>
          </a:custGeom>
        </p:spPr>
        <p:txBody>
          <a:bodyPr wrap="square" anchor="ctr">
            <a:noAutofit/>
          </a:bodyPr>
          <a:lstStyle>
            <a:lvl1pPr marL="0" indent="0" algn="ctr">
              <a:buNone/>
              <a:defRPr>
                <a:solidFill>
                  <a:schemeClr val="bg1">
                    <a:lumMod val="85000"/>
                  </a:schemeClr>
                </a:solidFill>
              </a:defRPr>
            </a:lvl1pPr>
          </a:lstStyle>
          <a:p>
            <a:endParaRPr lang="en-GB"/>
          </a:p>
        </p:txBody>
      </p:sp>
    </p:spTree>
    <p:extLst>
      <p:ext uri="{BB962C8B-B14F-4D97-AF65-F5344CB8AC3E}">
        <p14:creationId xmlns:p14="http://schemas.microsoft.com/office/powerpoint/2010/main" val="1472565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5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543EE4E-CC85-4D82-917A-142B570B3DA7}"/>
              </a:ext>
            </a:extLst>
          </p:cNvPr>
          <p:cNvSpPr>
            <a:spLocks noGrp="1"/>
          </p:cNvSpPr>
          <p:nvPr>
            <p:ph type="pic" sz="quarter" idx="10"/>
          </p:nvPr>
        </p:nvSpPr>
        <p:spPr>
          <a:xfrm>
            <a:off x="0" y="1"/>
            <a:ext cx="12192000" cy="3395045"/>
          </a:xfrm>
          <a:custGeom>
            <a:avLst/>
            <a:gdLst>
              <a:gd name="connsiteX0" fmla="*/ 0 w 12192000"/>
              <a:gd name="connsiteY0" fmla="*/ 0 h 3395045"/>
              <a:gd name="connsiteX1" fmla="*/ 12192000 w 12192000"/>
              <a:gd name="connsiteY1" fmla="*/ 0 h 3395045"/>
              <a:gd name="connsiteX2" fmla="*/ 12192000 w 12192000"/>
              <a:gd name="connsiteY2" fmla="*/ 2441228 h 3395045"/>
              <a:gd name="connsiteX3" fmla="*/ 11915084 w 12192000"/>
              <a:gd name="connsiteY3" fmla="*/ 2495942 h 3395045"/>
              <a:gd name="connsiteX4" fmla="*/ 7344697 w 12192000"/>
              <a:gd name="connsiteY4" fmla="*/ 3234799 h 3395045"/>
              <a:gd name="connsiteX5" fmla="*/ 3628103 w 12192000"/>
              <a:gd name="connsiteY5" fmla="*/ 2764282 h 3395045"/>
              <a:gd name="connsiteX6" fmla="*/ 353961 w 12192000"/>
              <a:gd name="connsiteY6" fmla="*/ 3372032 h 3395045"/>
              <a:gd name="connsiteX7" fmla="*/ 143044 w 12192000"/>
              <a:gd name="connsiteY7" fmla="*/ 3387967 h 3395045"/>
              <a:gd name="connsiteX8" fmla="*/ 0 w 12192000"/>
              <a:gd name="connsiteY8" fmla="*/ 3395045 h 339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395045">
                <a:moveTo>
                  <a:pt x="0" y="0"/>
                </a:moveTo>
                <a:lnTo>
                  <a:pt x="12192000" y="0"/>
                </a:lnTo>
                <a:lnTo>
                  <a:pt x="12192000" y="2441228"/>
                </a:lnTo>
                <a:lnTo>
                  <a:pt x="11915084" y="2495942"/>
                </a:lnTo>
                <a:cubicBezTo>
                  <a:pt x="10561689" y="2764283"/>
                  <a:pt x="8513507" y="3175985"/>
                  <a:pt x="7344697" y="3234799"/>
                </a:cubicBezTo>
                <a:cubicBezTo>
                  <a:pt x="5786286" y="3313218"/>
                  <a:pt x="4793227" y="2741410"/>
                  <a:pt x="3628103" y="2764282"/>
                </a:cubicBezTo>
                <a:cubicBezTo>
                  <a:pt x="2462980" y="2787155"/>
                  <a:pt x="1420761" y="3274008"/>
                  <a:pt x="353961" y="3372032"/>
                </a:cubicBezTo>
                <a:cubicBezTo>
                  <a:pt x="287286" y="3378159"/>
                  <a:pt x="216732" y="3383443"/>
                  <a:pt x="143044" y="3387967"/>
                </a:cubicBezTo>
                <a:lnTo>
                  <a:pt x="0" y="3395045"/>
                </a:lnTo>
                <a:close/>
              </a:path>
            </a:pathLst>
          </a:custGeom>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363500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DFEE64B3-FB9A-4728-8567-AB2C6037FDFF}"/>
              </a:ext>
            </a:extLst>
          </p:cNvPr>
          <p:cNvSpPr>
            <a:spLocks noGrp="1"/>
          </p:cNvSpPr>
          <p:nvPr>
            <p:ph type="pic" sz="quarter" idx="10"/>
          </p:nvPr>
        </p:nvSpPr>
        <p:spPr>
          <a:xfrm>
            <a:off x="6108079" y="0"/>
            <a:ext cx="3638025" cy="6858000"/>
          </a:xfrm>
          <a:custGeom>
            <a:avLst/>
            <a:gdLst>
              <a:gd name="connsiteX0" fmla="*/ 0 w 3638025"/>
              <a:gd name="connsiteY0" fmla="*/ 0 h 6858000"/>
              <a:gd name="connsiteX1" fmla="*/ 3638025 w 3638025"/>
              <a:gd name="connsiteY1" fmla="*/ 0 h 6858000"/>
              <a:gd name="connsiteX2" fmla="*/ 3638025 w 3638025"/>
              <a:gd name="connsiteY2" fmla="*/ 6858000 h 6858000"/>
              <a:gd name="connsiteX3" fmla="*/ 0 w 36380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8025" h="6858000">
                <a:moveTo>
                  <a:pt x="0" y="0"/>
                </a:moveTo>
                <a:lnTo>
                  <a:pt x="3638025" y="0"/>
                </a:lnTo>
                <a:lnTo>
                  <a:pt x="3638025" y="6858000"/>
                </a:lnTo>
                <a:lnTo>
                  <a:pt x="0" y="6858000"/>
                </a:lnTo>
                <a:close/>
              </a:path>
            </a:pathLst>
          </a:custGeom>
          <a:solidFill>
            <a:schemeClr val="bg1">
              <a:lumMod val="95000"/>
            </a:schemeClr>
          </a:solidFill>
        </p:spPr>
        <p:txBody>
          <a:bodyPr wrap="square" anchor="ctr">
            <a:noAutofit/>
          </a:bodyPr>
          <a:lstStyle>
            <a:lvl1pPr>
              <a:defRPr lang="en-GB">
                <a:solidFill>
                  <a:schemeClr val="bg1">
                    <a:lumMod val="75000"/>
                  </a:schemeClr>
                </a:solidFill>
              </a:defRPr>
            </a:lvl1pPr>
          </a:lstStyle>
          <a:p>
            <a:pPr marL="0" lvl="0" indent="0" algn="ctr">
              <a:buNone/>
            </a:pPr>
            <a:endParaRPr lang="en-GB"/>
          </a:p>
        </p:txBody>
      </p:sp>
    </p:spTree>
    <p:extLst>
      <p:ext uri="{BB962C8B-B14F-4D97-AF65-F5344CB8AC3E}">
        <p14:creationId xmlns:p14="http://schemas.microsoft.com/office/powerpoint/2010/main" val="24053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8CC0829-BB06-4FE6-B863-E9EBE0A383F9}"/>
              </a:ext>
            </a:extLst>
          </p:cNvPr>
          <p:cNvSpPr>
            <a:spLocks noGrp="1"/>
          </p:cNvSpPr>
          <p:nvPr>
            <p:ph type="pic" sz="quarter" idx="10"/>
          </p:nvPr>
        </p:nvSpPr>
        <p:spPr>
          <a:xfrm>
            <a:off x="1" y="0"/>
            <a:ext cx="7477431" cy="6858000"/>
          </a:xfrm>
          <a:custGeom>
            <a:avLst/>
            <a:gdLst>
              <a:gd name="connsiteX0" fmla="*/ 0 w 7477431"/>
              <a:gd name="connsiteY0" fmla="*/ 0 h 6858000"/>
              <a:gd name="connsiteX1" fmla="*/ 7477431 w 7477431"/>
              <a:gd name="connsiteY1" fmla="*/ 0 h 6858000"/>
              <a:gd name="connsiteX2" fmla="*/ 7477431 w 7477431"/>
              <a:gd name="connsiteY2" fmla="*/ 6858000 h 6858000"/>
              <a:gd name="connsiteX3" fmla="*/ 0 w 74774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7431" h="6858000">
                <a:moveTo>
                  <a:pt x="0" y="0"/>
                </a:moveTo>
                <a:lnTo>
                  <a:pt x="7477431" y="0"/>
                </a:lnTo>
                <a:lnTo>
                  <a:pt x="7477431" y="6858000"/>
                </a:lnTo>
                <a:lnTo>
                  <a:pt x="0" y="6858000"/>
                </a:ln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254046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2982144E-B55D-4D06-8613-D37504DBA3F7}"/>
              </a:ext>
            </a:extLst>
          </p:cNvPr>
          <p:cNvSpPr>
            <a:spLocks noGrp="1"/>
          </p:cNvSpPr>
          <p:nvPr>
            <p:ph type="pic" sz="quarter" idx="10"/>
          </p:nvPr>
        </p:nvSpPr>
        <p:spPr>
          <a:xfrm>
            <a:off x="6371772" y="1767114"/>
            <a:ext cx="5268686" cy="3323772"/>
          </a:xfrm>
          <a:custGeom>
            <a:avLst/>
            <a:gdLst>
              <a:gd name="connsiteX0" fmla="*/ 0 w 5268686"/>
              <a:gd name="connsiteY0" fmla="*/ 0 h 3323772"/>
              <a:gd name="connsiteX1" fmla="*/ 5268686 w 5268686"/>
              <a:gd name="connsiteY1" fmla="*/ 0 h 3323772"/>
              <a:gd name="connsiteX2" fmla="*/ 5268686 w 5268686"/>
              <a:gd name="connsiteY2" fmla="*/ 3323772 h 3323772"/>
              <a:gd name="connsiteX3" fmla="*/ 0 w 5268686"/>
              <a:gd name="connsiteY3" fmla="*/ 3323772 h 3323772"/>
            </a:gdLst>
            <a:ahLst/>
            <a:cxnLst>
              <a:cxn ang="0">
                <a:pos x="connsiteX0" y="connsiteY0"/>
              </a:cxn>
              <a:cxn ang="0">
                <a:pos x="connsiteX1" y="connsiteY1"/>
              </a:cxn>
              <a:cxn ang="0">
                <a:pos x="connsiteX2" y="connsiteY2"/>
              </a:cxn>
              <a:cxn ang="0">
                <a:pos x="connsiteX3" y="connsiteY3"/>
              </a:cxn>
            </a:cxnLst>
            <a:rect l="l" t="t" r="r" b="b"/>
            <a:pathLst>
              <a:path w="5268686" h="3323772">
                <a:moveTo>
                  <a:pt x="0" y="0"/>
                </a:moveTo>
                <a:lnTo>
                  <a:pt x="5268686" y="0"/>
                </a:lnTo>
                <a:lnTo>
                  <a:pt x="5268686" y="3323772"/>
                </a:lnTo>
                <a:lnTo>
                  <a:pt x="0" y="3323772"/>
                </a:lnTo>
                <a:close/>
              </a:path>
            </a:pathLst>
          </a:custGeom>
          <a:solidFill>
            <a:schemeClr val="bg1">
              <a:lumMod val="95000"/>
            </a:schemeClr>
          </a:solidFill>
          <a:effectLst>
            <a:innerShdw blurRad="88900">
              <a:prstClr val="black">
                <a:alpha val="50000"/>
              </a:prstClr>
            </a:innerShdw>
          </a:effectLst>
        </p:spPr>
        <p:txBody>
          <a:bodyPr wrap="square" anchor="ctr">
            <a:noAutofit/>
          </a:bodyPr>
          <a:lstStyle>
            <a:lvl1pPr marL="0" indent="0" algn="ctr">
              <a:buNone/>
              <a:defRPr>
                <a:solidFill>
                  <a:schemeClr val="bg1">
                    <a:lumMod val="75000"/>
                  </a:schemeClr>
                </a:solidFill>
              </a:defRPr>
            </a:lvl1pPr>
          </a:lstStyle>
          <a:p>
            <a:endParaRPr lang="en-GB" dirty="0"/>
          </a:p>
        </p:txBody>
      </p:sp>
    </p:spTree>
    <p:extLst>
      <p:ext uri="{BB962C8B-B14F-4D97-AF65-F5344CB8AC3E}">
        <p14:creationId xmlns:p14="http://schemas.microsoft.com/office/powerpoint/2010/main" val="153880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5C77E272-AA7B-4A43-9B67-D89750D7F8BC}"/>
              </a:ext>
            </a:extLst>
          </p:cNvPr>
          <p:cNvSpPr>
            <a:spLocks noGrp="1"/>
          </p:cNvSpPr>
          <p:nvPr>
            <p:ph type="pic" sz="quarter" idx="10"/>
          </p:nvPr>
        </p:nvSpPr>
        <p:spPr>
          <a:xfrm>
            <a:off x="5572432" y="1581297"/>
            <a:ext cx="1081396" cy="1081396"/>
          </a:xfrm>
          <a:custGeom>
            <a:avLst/>
            <a:gdLst>
              <a:gd name="connsiteX0" fmla="*/ 540698 w 1081396"/>
              <a:gd name="connsiteY0" fmla="*/ 0 h 1081396"/>
              <a:gd name="connsiteX1" fmla="*/ 1081396 w 1081396"/>
              <a:gd name="connsiteY1" fmla="*/ 540698 h 1081396"/>
              <a:gd name="connsiteX2" fmla="*/ 540698 w 1081396"/>
              <a:gd name="connsiteY2" fmla="*/ 1081396 h 1081396"/>
              <a:gd name="connsiteX3" fmla="*/ 0 w 1081396"/>
              <a:gd name="connsiteY3" fmla="*/ 540698 h 1081396"/>
              <a:gd name="connsiteX4" fmla="*/ 540698 w 1081396"/>
              <a:gd name="connsiteY4" fmla="*/ 0 h 108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6" h="1081396">
                <a:moveTo>
                  <a:pt x="540698" y="0"/>
                </a:moveTo>
                <a:cubicBezTo>
                  <a:pt x="839317" y="0"/>
                  <a:pt x="1081396" y="242079"/>
                  <a:pt x="1081396" y="540698"/>
                </a:cubicBezTo>
                <a:cubicBezTo>
                  <a:pt x="1081396" y="839317"/>
                  <a:pt x="839317" y="1081396"/>
                  <a:pt x="540698" y="1081396"/>
                </a:cubicBezTo>
                <a:cubicBezTo>
                  <a:pt x="242079" y="1081396"/>
                  <a:pt x="0" y="839317"/>
                  <a:pt x="0" y="540698"/>
                </a:cubicBezTo>
                <a:cubicBezTo>
                  <a:pt x="0" y="242079"/>
                  <a:pt x="242079" y="0"/>
                  <a:pt x="540698" y="0"/>
                </a:cubicBezTo>
                <a:close/>
              </a:path>
            </a:pathLst>
          </a:custGeom>
          <a:solidFill>
            <a:schemeClr val="bg1">
              <a:lumMod val="95000"/>
            </a:schemeClr>
          </a:solidFill>
          <a:ln w="50800">
            <a:solidFill>
              <a:schemeClr val="bg1"/>
            </a:solidFill>
          </a:ln>
        </p:spPr>
        <p:txBody>
          <a:bodyPr wrap="square" anchor="ctr">
            <a:noAutofit/>
          </a:bodyPr>
          <a:lstStyle>
            <a:lvl1pPr marL="0" indent="0" algn="ctr">
              <a:buNone/>
              <a:defRPr sz="1600">
                <a:solidFill>
                  <a:schemeClr val="bg1">
                    <a:lumMod val="75000"/>
                  </a:schemeClr>
                </a:solidFill>
              </a:defRPr>
            </a:lvl1pPr>
          </a:lstStyle>
          <a:p>
            <a:endParaRPr lang="en-GB"/>
          </a:p>
        </p:txBody>
      </p:sp>
    </p:spTree>
    <p:extLst>
      <p:ext uri="{BB962C8B-B14F-4D97-AF65-F5344CB8AC3E}">
        <p14:creationId xmlns:p14="http://schemas.microsoft.com/office/powerpoint/2010/main" val="34881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D59C983-3734-435C-A6F6-A7320E20E95F}"/>
              </a:ext>
            </a:extLst>
          </p:cNvPr>
          <p:cNvSpPr>
            <a:spLocks noGrp="1"/>
          </p:cNvSpPr>
          <p:nvPr>
            <p:ph type="pic" sz="quarter" idx="10"/>
          </p:nvPr>
        </p:nvSpPr>
        <p:spPr>
          <a:xfrm>
            <a:off x="903926"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4" name="Picture Placeholder 3">
            <a:extLst>
              <a:ext uri="{FF2B5EF4-FFF2-40B4-BE49-F238E27FC236}">
                <a16:creationId xmlns:a16="http://schemas.microsoft.com/office/drawing/2014/main" xmlns="" id="{B8FCE6C6-B5A6-4A40-8F4F-8B82DC0ECD76}"/>
              </a:ext>
            </a:extLst>
          </p:cNvPr>
          <p:cNvSpPr>
            <a:spLocks noGrp="1"/>
          </p:cNvSpPr>
          <p:nvPr>
            <p:ph type="pic" sz="quarter" idx="11"/>
          </p:nvPr>
        </p:nvSpPr>
        <p:spPr>
          <a:xfrm>
            <a:off x="4433218"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5" name="Picture Placeholder 4">
            <a:extLst>
              <a:ext uri="{FF2B5EF4-FFF2-40B4-BE49-F238E27FC236}">
                <a16:creationId xmlns:a16="http://schemas.microsoft.com/office/drawing/2014/main" xmlns="" id="{28F92256-8268-4A59-A23D-49E91B3D8E61}"/>
              </a:ext>
            </a:extLst>
          </p:cNvPr>
          <p:cNvSpPr>
            <a:spLocks noGrp="1"/>
          </p:cNvSpPr>
          <p:nvPr>
            <p:ph type="pic" sz="quarter" idx="12"/>
          </p:nvPr>
        </p:nvSpPr>
        <p:spPr>
          <a:xfrm>
            <a:off x="7962510"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202586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83A851E-B1AB-4FEE-8C51-053C14D2E5C3}"/>
              </a:ext>
            </a:extLst>
          </p:cNvPr>
          <p:cNvSpPr>
            <a:spLocks noGrp="1"/>
          </p:cNvSpPr>
          <p:nvPr>
            <p:ph type="pic" sz="quarter" idx="10"/>
          </p:nvPr>
        </p:nvSpPr>
        <p:spPr>
          <a:xfrm>
            <a:off x="903926"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4" name="Picture Placeholder 3">
            <a:extLst>
              <a:ext uri="{FF2B5EF4-FFF2-40B4-BE49-F238E27FC236}">
                <a16:creationId xmlns:a16="http://schemas.microsoft.com/office/drawing/2014/main" xmlns="" id="{0501F74E-C496-4826-85E6-CCF253BDEEFA}"/>
              </a:ext>
            </a:extLst>
          </p:cNvPr>
          <p:cNvSpPr>
            <a:spLocks noGrp="1"/>
          </p:cNvSpPr>
          <p:nvPr>
            <p:ph type="pic" sz="quarter" idx="11"/>
          </p:nvPr>
        </p:nvSpPr>
        <p:spPr>
          <a:xfrm>
            <a:off x="4433218"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
        <p:nvSpPr>
          <p:cNvPr id="5" name="Picture Placeholder 4">
            <a:extLst>
              <a:ext uri="{FF2B5EF4-FFF2-40B4-BE49-F238E27FC236}">
                <a16:creationId xmlns:a16="http://schemas.microsoft.com/office/drawing/2014/main" xmlns="" id="{81C32E0A-61B1-4B20-9A8B-AEDE95CDA4E8}"/>
              </a:ext>
            </a:extLst>
          </p:cNvPr>
          <p:cNvSpPr>
            <a:spLocks noGrp="1"/>
          </p:cNvSpPr>
          <p:nvPr>
            <p:ph type="pic" sz="quarter" idx="12"/>
          </p:nvPr>
        </p:nvSpPr>
        <p:spPr>
          <a:xfrm>
            <a:off x="7962510" y="189774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a:solidFill>
            <a:schemeClr val="bg1">
              <a:lumMod val="95000"/>
            </a:schemeClr>
          </a:solidFill>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729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14DBE3A5-97DE-4531-960B-C09ACC3412DE}"/>
              </a:ext>
            </a:extLst>
          </p:cNvPr>
          <p:cNvSpPr>
            <a:spLocks noGrp="1"/>
          </p:cNvSpPr>
          <p:nvPr>
            <p:ph type="pic" sz="quarter" idx="10"/>
          </p:nvPr>
        </p:nvSpPr>
        <p:spPr>
          <a:xfrm>
            <a:off x="369844" y="2791786"/>
            <a:ext cx="2727960" cy="1788004"/>
          </a:xfrm>
          <a:custGeom>
            <a:avLst/>
            <a:gdLst>
              <a:gd name="connsiteX0" fmla="*/ 142128 w 2727960"/>
              <a:gd name="connsiteY0" fmla="*/ 0 h 1788004"/>
              <a:gd name="connsiteX1" fmla="*/ 2585832 w 2727960"/>
              <a:gd name="connsiteY1" fmla="*/ 0 h 1788004"/>
              <a:gd name="connsiteX2" fmla="*/ 2727960 w 2727960"/>
              <a:gd name="connsiteY2" fmla="*/ 142128 h 1788004"/>
              <a:gd name="connsiteX3" fmla="*/ 2727960 w 2727960"/>
              <a:gd name="connsiteY3" fmla="*/ 1645876 h 1788004"/>
              <a:gd name="connsiteX4" fmla="*/ 2585832 w 2727960"/>
              <a:gd name="connsiteY4" fmla="*/ 1788004 h 1788004"/>
              <a:gd name="connsiteX5" fmla="*/ 142128 w 2727960"/>
              <a:gd name="connsiteY5" fmla="*/ 1788004 h 1788004"/>
              <a:gd name="connsiteX6" fmla="*/ 0 w 2727960"/>
              <a:gd name="connsiteY6" fmla="*/ 1645876 h 1788004"/>
              <a:gd name="connsiteX7" fmla="*/ 0 w 2727960"/>
              <a:gd name="connsiteY7" fmla="*/ 142128 h 1788004"/>
              <a:gd name="connsiteX8" fmla="*/ 142128 w 2727960"/>
              <a:gd name="connsiteY8" fmla="*/ 0 h 17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960" h="1788004">
                <a:moveTo>
                  <a:pt x="142128" y="0"/>
                </a:moveTo>
                <a:lnTo>
                  <a:pt x="2585832" y="0"/>
                </a:lnTo>
                <a:cubicBezTo>
                  <a:pt x="2664327" y="0"/>
                  <a:pt x="2727960" y="63633"/>
                  <a:pt x="2727960" y="142128"/>
                </a:cubicBezTo>
                <a:lnTo>
                  <a:pt x="2727960" y="1645876"/>
                </a:lnTo>
                <a:cubicBezTo>
                  <a:pt x="2727960" y="1724371"/>
                  <a:pt x="2664327" y="1788004"/>
                  <a:pt x="2585832" y="1788004"/>
                </a:cubicBezTo>
                <a:lnTo>
                  <a:pt x="142128" y="1788004"/>
                </a:lnTo>
                <a:cubicBezTo>
                  <a:pt x="63633" y="1788004"/>
                  <a:pt x="0" y="1724371"/>
                  <a:pt x="0" y="1645876"/>
                </a:cubicBezTo>
                <a:lnTo>
                  <a:pt x="0" y="142128"/>
                </a:lnTo>
                <a:cubicBezTo>
                  <a:pt x="0" y="63633"/>
                  <a:pt x="63633" y="0"/>
                  <a:pt x="142128" y="0"/>
                </a:cubicBezTo>
                <a:close/>
              </a:path>
            </a:pathLst>
          </a:custGeom>
          <a:solidFill>
            <a:schemeClr val="bg1">
              <a:lumMod val="95000"/>
            </a:schemeClr>
          </a:solidFill>
        </p:spPr>
        <p:txBody>
          <a:bodyPr wrap="square">
            <a:noAutofit/>
          </a:bodyPr>
          <a:lstStyle>
            <a:lvl1pPr marL="0" indent="0" algn="ctr">
              <a:buNone/>
              <a:defRPr>
                <a:solidFill>
                  <a:schemeClr val="bg1">
                    <a:lumMod val="75000"/>
                  </a:schemeClr>
                </a:solidFill>
              </a:defRPr>
            </a:lvl1pPr>
          </a:lstStyle>
          <a:p>
            <a:endParaRPr lang="en-GB" dirty="0"/>
          </a:p>
        </p:txBody>
      </p:sp>
      <p:sp>
        <p:nvSpPr>
          <p:cNvPr id="13" name="Picture Placeholder 12">
            <a:extLst>
              <a:ext uri="{FF2B5EF4-FFF2-40B4-BE49-F238E27FC236}">
                <a16:creationId xmlns:a16="http://schemas.microsoft.com/office/drawing/2014/main" xmlns="" id="{036DC9B4-9048-4830-9180-AB6E72E28EDD}"/>
              </a:ext>
            </a:extLst>
          </p:cNvPr>
          <p:cNvSpPr>
            <a:spLocks noGrp="1"/>
          </p:cNvSpPr>
          <p:nvPr>
            <p:ph type="pic" sz="quarter" idx="11"/>
          </p:nvPr>
        </p:nvSpPr>
        <p:spPr>
          <a:xfrm>
            <a:off x="3278232" y="2792190"/>
            <a:ext cx="2727325" cy="1787525"/>
          </a:xfrm>
          <a:custGeom>
            <a:avLst/>
            <a:gdLst>
              <a:gd name="connsiteX0" fmla="*/ 142090 w 2727325"/>
              <a:gd name="connsiteY0" fmla="*/ 0 h 1787525"/>
              <a:gd name="connsiteX1" fmla="*/ 2585235 w 2727325"/>
              <a:gd name="connsiteY1" fmla="*/ 0 h 1787525"/>
              <a:gd name="connsiteX2" fmla="*/ 2727325 w 2727325"/>
              <a:gd name="connsiteY2" fmla="*/ 142090 h 1787525"/>
              <a:gd name="connsiteX3" fmla="*/ 2727325 w 2727325"/>
              <a:gd name="connsiteY3" fmla="*/ 1645435 h 1787525"/>
              <a:gd name="connsiteX4" fmla="*/ 2585235 w 2727325"/>
              <a:gd name="connsiteY4" fmla="*/ 1787525 h 1787525"/>
              <a:gd name="connsiteX5" fmla="*/ 142090 w 2727325"/>
              <a:gd name="connsiteY5" fmla="*/ 1787525 h 1787525"/>
              <a:gd name="connsiteX6" fmla="*/ 0 w 2727325"/>
              <a:gd name="connsiteY6" fmla="*/ 1645435 h 1787525"/>
              <a:gd name="connsiteX7" fmla="*/ 0 w 2727325"/>
              <a:gd name="connsiteY7" fmla="*/ 142090 h 1787525"/>
              <a:gd name="connsiteX8" fmla="*/ 142090 w 2727325"/>
              <a:gd name="connsiteY8" fmla="*/ 0 h 17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325" h="1787525">
                <a:moveTo>
                  <a:pt x="142090" y="0"/>
                </a:moveTo>
                <a:lnTo>
                  <a:pt x="2585235" y="0"/>
                </a:lnTo>
                <a:cubicBezTo>
                  <a:pt x="2663709" y="0"/>
                  <a:pt x="2727325" y="63616"/>
                  <a:pt x="2727325" y="142090"/>
                </a:cubicBezTo>
                <a:lnTo>
                  <a:pt x="2727325" y="1645435"/>
                </a:lnTo>
                <a:cubicBezTo>
                  <a:pt x="2727325" y="1723909"/>
                  <a:pt x="2663709" y="1787525"/>
                  <a:pt x="2585235" y="1787525"/>
                </a:cubicBezTo>
                <a:lnTo>
                  <a:pt x="142090" y="1787525"/>
                </a:lnTo>
                <a:cubicBezTo>
                  <a:pt x="63616" y="1787525"/>
                  <a:pt x="0" y="1723909"/>
                  <a:pt x="0" y="1645435"/>
                </a:cubicBezTo>
                <a:lnTo>
                  <a:pt x="0" y="142090"/>
                </a:lnTo>
                <a:cubicBezTo>
                  <a:pt x="0" y="63616"/>
                  <a:pt x="63616" y="0"/>
                  <a:pt x="142090" y="0"/>
                </a:cubicBezTo>
                <a:close/>
              </a:path>
            </a:pathLst>
          </a:custGeom>
          <a:solidFill>
            <a:schemeClr val="bg1">
              <a:lumMod val="95000"/>
            </a:schemeClr>
          </a:solidFill>
        </p:spPr>
        <p:txBody>
          <a:bodyPr wrap="square">
            <a:noAutofit/>
          </a:bodyPr>
          <a:lstStyle>
            <a:lvl1pPr marL="0" indent="0" algn="ctr">
              <a:buNone/>
              <a:defRPr>
                <a:solidFill>
                  <a:schemeClr val="bg1">
                    <a:lumMod val="75000"/>
                  </a:schemeClr>
                </a:solidFill>
              </a:defRPr>
            </a:lvl1pPr>
          </a:lstStyle>
          <a:p>
            <a:endParaRPr lang="en-GB" dirty="0"/>
          </a:p>
        </p:txBody>
      </p:sp>
      <p:sp>
        <p:nvSpPr>
          <p:cNvPr id="14" name="Picture Placeholder 13">
            <a:extLst>
              <a:ext uri="{FF2B5EF4-FFF2-40B4-BE49-F238E27FC236}">
                <a16:creationId xmlns:a16="http://schemas.microsoft.com/office/drawing/2014/main" xmlns="" id="{C577C728-2AA8-41D5-AFD6-2119FBE88BB7}"/>
              </a:ext>
            </a:extLst>
          </p:cNvPr>
          <p:cNvSpPr>
            <a:spLocks noGrp="1"/>
          </p:cNvSpPr>
          <p:nvPr>
            <p:ph type="pic" sz="quarter" idx="12"/>
          </p:nvPr>
        </p:nvSpPr>
        <p:spPr>
          <a:xfrm>
            <a:off x="6186532" y="2792190"/>
            <a:ext cx="2727325" cy="1787525"/>
          </a:xfrm>
          <a:custGeom>
            <a:avLst/>
            <a:gdLst>
              <a:gd name="connsiteX0" fmla="*/ 142090 w 2727325"/>
              <a:gd name="connsiteY0" fmla="*/ 0 h 1787525"/>
              <a:gd name="connsiteX1" fmla="*/ 2585235 w 2727325"/>
              <a:gd name="connsiteY1" fmla="*/ 0 h 1787525"/>
              <a:gd name="connsiteX2" fmla="*/ 2727325 w 2727325"/>
              <a:gd name="connsiteY2" fmla="*/ 142090 h 1787525"/>
              <a:gd name="connsiteX3" fmla="*/ 2727325 w 2727325"/>
              <a:gd name="connsiteY3" fmla="*/ 1645435 h 1787525"/>
              <a:gd name="connsiteX4" fmla="*/ 2585235 w 2727325"/>
              <a:gd name="connsiteY4" fmla="*/ 1787525 h 1787525"/>
              <a:gd name="connsiteX5" fmla="*/ 142090 w 2727325"/>
              <a:gd name="connsiteY5" fmla="*/ 1787525 h 1787525"/>
              <a:gd name="connsiteX6" fmla="*/ 0 w 2727325"/>
              <a:gd name="connsiteY6" fmla="*/ 1645435 h 1787525"/>
              <a:gd name="connsiteX7" fmla="*/ 0 w 2727325"/>
              <a:gd name="connsiteY7" fmla="*/ 142090 h 1787525"/>
              <a:gd name="connsiteX8" fmla="*/ 142090 w 2727325"/>
              <a:gd name="connsiteY8" fmla="*/ 0 h 17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325" h="1787525">
                <a:moveTo>
                  <a:pt x="142090" y="0"/>
                </a:moveTo>
                <a:lnTo>
                  <a:pt x="2585235" y="0"/>
                </a:lnTo>
                <a:cubicBezTo>
                  <a:pt x="2663709" y="0"/>
                  <a:pt x="2727325" y="63616"/>
                  <a:pt x="2727325" y="142090"/>
                </a:cubicBezTo>
                <a:lnTo>
                  <a:pt x="2727325" y="1645435"/>
                </a:lnTo>
                <a:cubicBezTo>
                  <a:pt x="2727325" y="1723909"/>
                  <a:pt x="2663709" y="1787525"/>
                  <a:pt x="2585235" y="1787525"/>
                </a:cubicBezTo>
                <a:lnTo>
                  <a:pt x="142090" y="1787525"/>
                </a:lnTo>
                <a:cubicBezTo>
                  <a:pt x="63616" y="1787525"/>
                  <a:pt x="0" y="1723909"/>
                  <a:pt x="0" y="1645435"/>
                </a:cubicBezTo>
                <a:lnTo>
                  <a:pt x="0" y="142090"/>
                </a:lnTo>
                <a:cubicBezTo>
                  <a:pt x="0" y="63616"/>
                  <a:pt x="63616" y="0"/>
                  <a:pt x="142090" y="0"/>
                </a:cubicBezTo>
                <a:close/>
              </a:path>
            </a:pathLst>
          </a:custGeom>
          <a:solidFill>
            <a:schemeClr val="bg1">
              <a:lumMod val="95000"/>
            </a:schemeClr>
          </a:solidFill>
        </p:spPr>
        <p:txBody>
          <a:bodyPr wrap="square">
            <a:noAutofit/>
          </a:bodyPr>
          <a:lstStyle>
            <a:lvl1pPr marL="0" indent="0" algn="ctr">
              <a:buNone/>
              <a:defRPr>
                <a:solidFill>
                  <a:schemeClr val="bg1">
                    <a:lumMod val="75000"/>
                  </a:schemeClr>
                </a:solidFill>
              </a:defRPr>
            </a:lvl1pPr>
          </a:lstStyle>
          <a:p>
            <a:endParaRPr lang="en-GB"/>
          </a:p>
        </p:txBody>
      </p:sp>
      <p:sp>
        <p:nvSpPr>
          <p:cNvPr id="15" name="Picture Placeholder 14">
            <a:extLst>
              <a:ext uri="{FF2B5EF4-FFF2-40B4-BE49-F238E27FC236}">
                <a16:creationId xmlns:a16="http://schemas.microsoft.com/office/drawing/2014/main" xmlns="" id="{52C75227-CDCD-4BA0-9315-315F3EC285BD}"/>
              </a:ext>
            </a:extLst>
          </p:cNvPr>
          <p:cNvSpPr>
            <a:spLocks noGrp="1"/>
          </p:cNvSpPr>
          <p:nvPr>
            <p:ph type="pic" sz="quarter" idx="13"/>
          </p:nvPr>
        </p:nvSpPr>
        <p:spPr>
          <a:xfrm>
            <a:off x="9094832" y="2792190"/>
            <a:ext cx="2727325" cy="1787525"/>
          </a:xfrm>
          <a:custGeom>
            <a:avLst/>
            <a:gdLst>
              <a:gd name="connsiteX0" fmla="*/ 142090 w 2727325"/>
              <a:gd name="connsiteY0" fmla="*/ 0 h 1787525"/>
              <a:gd name="connsiteX1" fmla="*/ 2585235 w 2727325"/>
              <a:gd name="connsiteY1" fmla="*/ 0 h 1787525"/>
              <a:gd name="connsiteX2" fmla="*/ 2727325 w 2727325"/>
              <a:gd name="connsiteY2" fmla="*/ 142090 h 1787525"/>
              <a:gd name="connsiteX3" fmla="*/ 2727325 w 2727325"/>
              <a:gd name="connsiteY3" fmla="*/ 1645435 h 1787525"/>
              <a:gd name="connsiteX4" fmla="*/ 2585235 w 2727325"/>
              <a:gd name="connsiteY4" fmla="*/ 1787525 h 1787525"/>
              <a:gd name="connsiteX5" fmla="*/ 142090 w 2727325"/>
              <a:gd name="connsiteY5" fmla="*/ 1787525 h 1787525"/>
              <a:gd name="connsiteX6" fmla="*/ 0 w 2727325"/>
              <a:gd name="connsiteY6" fmla="*/ 1645435 h 1787525"/>
              <a:gd name="connsiteX7" fmla="*/ 0 w 2727325"/>
              <a:gd name="connsiteY7" fmla="*/ 142090 h 1787525"/>
              <a:gd name="connsiteX8" fmla="*/ 142090 w 2727325"/>
              <a:gd name="connsiteY8" fmla="*/ 0 h 17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325" h="1787525">
                <a:moveTo>
                  <a:pt x="142090" y="0"/>
                </a:moveTo>
                <a:lnTo>
                  <a:pt x="2585235" y="0"/>
                </a:lnTo>
                <a:cubicBezTo>
                  <a:pt x="2663709" y="0"/>
                  <a:pt x="2727325" y="63616"/>
                  <a:pt x="2727325" y="142090"/>
                </a:cubicBezTo>
                <a:lnTo>
                  <a:pt x="2727325" y="1645435"/>
                </a:lnTo>
                <a:cubicBezTo>
                  <a:pt x="2727325" y="1723909"/>
                  <a:pt x="2663709" y="1787525"/>
                  <a:pt x="2585235" y="1787525"/>
                </a:cubicBezTo>
                <a:lnTo>
                  <a:pt x="142090" y="1787525"/>
                </a:lnTo>
                <a:cubicBezTo>
                  <a:pt x="63616" y="1787525"/>
                  <a:pt x="0" y="1723909"/>
                  <a:pt x="0" y="1645435"/>
                </a:cubicBezTo>
                <a:lnTo>
                  <a:pt x="0" y="142090"/>
                </a:lnTo>
                <a:cubicBezTo>
                  <a:pt x="0" y="63616"/>
                  <a:pt x="63616" y="0"/>
                  <a:pt x="142090" y="0"/>
                </a:cubicBezTo>
                <a:close/>
              </a:path>
            </a:pathLst>
          </a:custGeom>
          <a:solidFill>
            <a:schemeClr val="bg1">
              <a:lumMod val="95000"/>
            </a:schemeClr>
          </a:solidFill>
        </p:spPr>
        <p:txBody>
          <a:bodyPr wrap="square">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280445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FA9DE98-C2BE-4A2C-B2CA-DBA383E0F4C2}"/>
              </a:ext>
            </a:extLst>
          </p:cNvPr>
          <p:cNvSpPr>
            <a:spLocks noGrp="1"/>
          </p:cNvSpPr>
          <p:nvPr>
            <p:ph type="pic" sz="quarter" idx="10"/>
          </p:nvPr>
        </p:nvSpPr>
        <p:spPr>
          <a:xfrm>
            <a:off x="6473370" y="0"/>
            <a:ext cx="5718630" cy="6858000"/>
          </a:xfrm>
          <a:custGeom>
            <a:avLst/>
            <a:gdLst>
              <a:gd name="connsiteX0" fmla="*/ 0 w 5718630"/>
              <a:gd name="connsiteY0" fmla="*/ 0 h 6858000"/>
              <a:gd name="connsiteX1" fmla="*/ 5718630 w 5718630"/>
              <a:gd name="connsiteY1" fmla="*/ 0 h 6858000"/>
              <a:gd name="connsiteX2" fmla="*/ 5718630 w 5718630"/>
              <a:gd name="connsiteY2" fmla="*/ 6858000 h 6858000"/>
              <a:gd name="connsiteX3" fmla="*/ 0 w 571863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18630" h="6858000">
                <a:moveTo>
                  <a:pt x="0" y="0"/>
                </a:moveTo>
                <a:lnTo>
                  <a:pt x="5718630" y="0"/>
                </a:lnTo>
                <a:lnTo>
                  <a:pt x="5718630" y="6858000"/>
                </a:lnTo>
                <a:lnTo>
                  <a:pt x="0" y="6858000"/>
                </a:lnTo>
                <a:close/>
              </a:path>
            </a:pathLst>
          </a:custGeom>
          <a:solidFill>
            <a:schemeClr val="bg1">
              <a:lumMod val="95000"/>
            </a:schemeClr>
          </a:solidFill>
        </p:spPr>
        <p:txBody>
          <a:bodyPr wrap="square" anchor="ctr">
            <a:noAutofit/>
          </a:bodyPr>
          <a:lstStyle>
            <a:lvl1pPr marL="0" indent="0" algn="ctr">
              <a:buNone/>
              <a:defRPr sz="3200">
                <a:solidFill>
                  <a:schemeClr val="bg1">
                    <a:lumMod val="75000"/>
                  </a:schemeClr>
                </a:solidFill>
              </a:defRPr>
            </a:lvl1pPr>
          </a:lstStyle>
          <a:p>
            <a:endParaRPr lang="en-GB"/>
          </a:p>
        </p:txBody>
      </p:sp>
      <p:sp>
        <p:nvSpPr>
          <p:cNvPr id="11" name="Picture Placeholder 10">
            <a:extLst>
              <a:ext uri="{FF2B5EF4-FFF2-40B4-BE49-F238E27FC236}">
                <a16:creationId xmlns:a16="http://schemas.microsoft.com/office/drawing/2014/main" xmlns="" id="{8391B412-6894-45DB-B2C8-15F90AB0941D}"/>
              </a:ext>
            </a:extLst>
          </p:cNvPr>
          <p:cNvSpPr>
            <a:spLocks noGrp="1"/>
          </p:cNvSpPr>
          <p:nvPr>
            <p:ph type="pic" sz="quarter" idx="11"/>
          </p:nvPr>
        </p:nvSpPr>
        <p:spPr>
          <a:xfrm>
            <a:off x="7412911" y="1146630"/>
            <a:ext cx="4187892" cy="5711371"/>
          </a:xfrm>
          <a:custGeom>
            <a:avLst/>
            <a:gdLst>
              <a:gd name="connsiteX0" fmla="*/ 0 w 4187892"/>
              <a:gd name="connsiteY0" fmla="*/ 0 h 5711371"/>
              <a:gd name="connsiteX1" fmla="*/ 4187892 w 4187892"/>
              <a:gd name="connsiteY1" fmla="*/ 0 h 5711371"/>
              <a:gd name="connsiteX2" fmla="*/ 4187892 w 4187892"/>
              <a:gd name="connsiteY2" fmla="*/ 5711371 h 5711371"/>
              <a:gd name="connsiteX3" fmla="*/ 0 w 4187892"/>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4187892" h="5711371">
                <a:moveTo>
                  <a:pt x="0" y="0"/>
                </a:moveTo>
                <a:lnTo>
                  <a:pt x="4187892" y="0"/>
                </a:lnTo>
                <a:lnTo>
                  <a:pt x="4187892" y="5711371"/>
                </a:lnTo>
                <a:lnTo>
                  <a:pt x="0" y="5711371"/>
                </a:lnTo>
                <a:close/>
              </a:path>
            </a:pathLst>
          </a:custGeom>
        </p:spPr>
        <p:txBody>
          <a:bodyPr wrap="square" anchor="ctr">
            <a:noAutofit/>
          </a:bodyPr>
          <a:lstStyle>
            <a:lvl1pPr marL="0" indent="0" algn="ctr">
              <a:buNone/>
              <a:defRPr>
                <a:solidFill>
                  <a:schemeClr val="bg1">
                    <a:lumMod val="75000"/>
                  </a:schemeClr>
                </a:solidFill>
              </a:defRPr>
            </a:lvl1pPr>
          </a:lstStyle>
          <a:p>
            <a:endParaRPr lang="en-GB"/>
          </a:p>
        </p:txBody>
      </p:sp>
    </p:spTree>
    <p:extLst>
      <p:ext uri="{BB962C8B-B14F-4D97-AF65-F5344CB8AC3E}">
        <p14:creationId xmlns:p14="http://schemas.microsoft.com/office/powerpoint/2010/main" val="10574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1C03603-60BB-4787-AE09-F6DB8C7DA8FD}"/>
              </a:ext>
            </a:extLst>
          </p:cNvPr>
          <p:cNvGrpSpPr/>
          <p:nvPr/>
        </p:nvGrpSpPr>
        <p:grpSpPr>
          <a:xfrm>
            <a:off x="257176" y="272392"/>
            <a:ext cx="412046" cy="286490"/>
            <a:chOff x="6096000" y="2895502"/>
            <a:chExt cx="3373829" cy="2345776"/>
          </a:xfrm>
          <a:solidFill>
            <a:schemeClr val="accent1"/>
          </a:solidFill>
        </p:grpSpPr>
        <p:sp>
          <p:nvSpPr>
            <p:cNvPr id="10" name="Block Arc 9">
              <a:extLst>
                <a:ext uri="{FF2B5EF4-FFF2-40B4-BE49-F238E27FC236}">
                  <a16:creationId xmlns:a16="http://schemas.microsoft.com/office/drawing/2014/main" xmlns="" id="{83B7298D-3DD5-41C7-AFE6-68C2DDE91C7D}"/>
                </a:ext>
              </a:extLst>
            </p:cNvPr>
            <p:cNvSpPr/>
            <p:nvPr/>
          </p:nvSpPr>
          <p:spPr>
            <a:xfrm rot="14116484">
              <a:off x="6096000" y="2895502"/>
              <a:ext cx="2345776" cy="2345776"/>
            </a:xfrm>
            <a:prstGeom prst="blockArc">
              <a:avLst>
                <a:gd name="adj1" fmla="val 10217557"/>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lock Arc 10">
              <a:extLst>
                <a:ext uri="{FF2B5EF4-FFF2-40B4-BE49-F238E27FC236}">
                  <a16:creationId xmlns:a16="http://schemas.microsoft.com/office/drawing/2014/main" xmlns="" id="{C0362040-9B6E-499C-8445-F2D6D40B0CE5}"/>
                </a:ext>
              </a:extLst>
            </p:cNvPr>
            <p:cNvSpPr/>
            <p:nvPr/>
          </p:nvSpPr>
          <p:spPr>
            <a:xfrm rot="14116484">
              <a:off x="6265685" y="3065187"/>
              <a:ext cx="2006405" cy="2006405"/>
            </a:xfrm>
            <a:prstGeom prst="blockArc">
              <a:avLst>
                <a:gd name="adj1" fmla="val 10311064"/>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lock Arc 11">
              <a:extLst>
                <a:ext uri="{FF2B5EF4-FFF2-40B4-BE49-F238E27FC236}">
                  <a16:creationId xmlns:a16="http://schemas.microsoft.com/office/drawing/2014/main" xmlns="" id="{74D73863-B207-4C4A-9580-80A23896550E}"/>
                </a:ext>
              </a:extLst>
            </p:cNvPr>
            <p:cNvSpPr/>
            <p:nvPr/>
          </p:nvSpPr>
          <p:spPr>
            <a:xfrm rot="14116484">
              <a:off x="7535978" y="3097006"/>
              <a:ext cx="1933851" cy="1933851"/>
            </a:xfrm>
            <a:prstGeom prst="blockArc">
              <a:avLst>
                <a:gd name="adj1" fmla="val 10276116"/>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lock Arc 12">
              <a:extLst>
                <a:ext uri="{FF2B5EF4-FFF2-40B4-BE49-F238E27FC236}">
                  <a16:creationId xmlns:a16="http://schemas.microsoft.com/office/drawing/2014/main" xmlns="" id="{41CF8FEB-CFFF-4BD1-82E0-E1A0F7BD2936}"/>
                </a:ext>
              </a:extLst>
            </p:cNvPr>
            <p:cNvSpPr/>
            <p:nvPr/>
          </p:nvSpPr>
          <p:spPr>
            <a:xfrm rot="14116484">
              <a:off x="7675866" y="3236894"/>
              <a:ext cx="1654075" cy="1654075"/>
            </a:xfrm>
            <a:prstGeom prst="blockArc">
              <a:avLst>
                <a:gd name="adj1" fmla="val 10288993"/>
                <a:gd name="adj2" fmla="val 4695742"/>
                <a:gd name="adj3" fmla="val 41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9" name="TextBox 8">
            <a:extLst>
              <a:ext uri="{FF2B5EF4-FFF2-40B4-BE49-F238E27FC236}">
                <a16:creationId xmlns:a16="http://schemas.microsoft.com/office/drawing/2014/main" xmlns="" id="{C1A2F0C3-2F28-4066-9F1F-5605928B628E}"/>
              </a:ext>
            </a:extLst>
          </p:cNvPr>
          <p:cNvSpPr txBox="1"/>
          <p:nvPr/>
        </p:nvSpPr>
        <p:spPr>
          <a:xfrm>
            <a:off x="623525" y="260646"/>
            <a:ext cx="1525739" cy="338554"/>
          </a:xfrm>
          <a:prstGeom prst="rect">
            <a:avLst/>
          </a:prstGeom>
          <a:noFill/>
        </p:spPr>
        <p:txBody>
          <a:bodyPr wrap="none" rtlCol="0" anchor="ctr">
            <a:spAutoFit/>
          </a:bodyPr>
          <a:lstStyle/>
          <a:p>
            <a:r>
              <a:rPr lang="id-ID" sz="1600" dirty="0">
                <a:solidFill>
                  <a:schemeClr val="accent1"/>
                </a:solidFill>
                <a:latin typeface="Nexa Light" panose="02000000000000000000" pitchFamily="50" charset="0"/>
              </a:rPr>
              <a:t>CONCEPTION</a:t>
            </a:r>
            <a:endParaRPr lang="en-GB" sz="1600" dirty="0">
              <a:solidFill>
                <a:schemeClr val="accent1"/>
              </a:solidFill>
              <a:latin typeface="Nexa Light" panose="02000000000000000000" pitchFamily="50" charset="0"/>
            </a:endParaRPr>
          </a:p>
        </p:txBody>
      </p:sp>
      <p:sp>
        <p:nvSpPr>
          <p:cNvPr id="18" name="TextBox 17">
            <a:extLst>
              <a:ext uri="{FF2B5EF4-FFF2-40B4-BE49-F238E27FC236}">
                <a16:creationId xmlns:a16="http://schemas.microsoft.com/office/drawing/2014/main" xmlns="" id="{EC7B4BD8-95BF-46DA-A2EF-EAE41F475C41}"/>
              </a:ext>
            </a:extLst>
          </p:cNvPr>
          <p:cNvSpPr txBox="1"/>
          <p:nvPr/>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lumMod val="85000"/>
                    <a:alpha val="25000"/>
                  </a:schemeClr>
                </a:solidFill>
                <a:latin typeface="Nexa Light" panose="02000000000000000000" pitchFamily="50" charset="0"/>
                <a:ea typeface="Roboto Condensed" panose="02000000000000000000" pitchFamily="2" charset="0"/>
                <a:cs typeface="Segoe UI" panose="020B0502040204020203" pitchFamily="34" charset="0"/>
              </a:rPr>
              <a:pPr algn="ctr"/>
              <a:t>‹#›</a:t>
            </a:fld>
            <a:endParaRPr lang="id-ID" sz="41300" b="1" i="0" spc="-150" dirty="0">
              <a:solidFill>
                <a:schemeClr val="bg1">
                  <a:lumMod val="85000"/>
                  <a:alpha val="25000"/>
                </a:schemeClr>
              </a:solidFill>
              <a:latin typeface="Nexa Light" panose="02000000000000000000" pitchFamily="50" charset="0"/>
              <a:ea typeface="Roboto Condensed" panose="02000000000000000000" pitchFamily="2" charset="0"/>
              <a:cs typeface="Segoe UI" panose="020B0502040204020203" pitchFamily="34" charset="0"/>
            </a:endParaRPr>
          </a:p>
        </p:txBody>
      </p:sp>
      <p:sp>
        <p:nvSpPr>
          <p:cNvPr id="20" name="TextBox 19">
            <a:extLst>
              <a:ext uri="{FF2B5EF4-FFF2-40B4-BE49-F238E27FC236}">
                <a16:creationId xmlns:a16="http://schemas.microsoft.com/office/drawing/2014/main" xmlns="" id="{8725D433-ED5E-420B-998E-154DE49C29DD}"/>
              </a:ext>
            </a:extLst>
          </p:cNvPr>
          <p:cNvSpPr txBox="1"/>
          <p:nvPr/>
        </p:nvSpPr>
        <p:spPr>
          <a:xfrm>
            <a:off x="9125936" y="6295892"/>
            <a:ext cx="2373172" cy="261610"/>
          </a:xfrm>
          <a:prstGeom prst="rect">
            <a:avLst/>
          </a:prstGeom>
          <a:noFill/>
        </p:spPr>
        <p:txBody>
          <a:bodyPr wrap="square" rtlCol="0">
            <a:spAutoFit/>
          </a:bodyPr>
          <a:lstStyle/>
          <a:p>
            <a:pPr algn="r"/>
            <a:r>
              <a:rPr lang="en-US" sz="1050" spc="300" dirty="0">
                <a:solidFill>
                  <a:schemeClr val="bg1">
                    <a:lumMod val="75000"/>
                  </a:schemeClr>
                </a:solidFill>
                <a:latin typeface="Nexa Light" panose="02000000000000000000" pitchFamily="50" charset="0"/>
              </a:rPr>
              <a:t>www.yourwebsite.com</a:t>
            </a:r>
          </a:p>
        </p:txBody>
      </p:sp>
      <p:sp>
        <p:nvSpPr>
          <p:cNvPr id="21" name="TextBox 20">
            <a:extLst>
              <a:ext uri="{FF2B5EF4-FFF2-40B4-BE49-F238E27FC236}">
                <a16:creationId xmlns:a16="http://schemas.microsoft.com/office/drawing/2014/main" xmlns="" id="{D0ADC06E-5F9B-4189-8C92-5C736408BB33}"/>
              </a:ext>
            </a:extLst>
          </p:cNvPr>
          <p:cNvSpPr txBox="1"/>
          <p:nvPr/>
        </p:nvSpPr>
        <p:spPr>
          <a:xfrm>
            <a:off x="692893" y="6295892"/>
            <a:ext cx="2103446" cy="261610"/>
          </a:xfrm>
          <a:prstGeom prst="rect">
            <a:avLst/>
          </a:prstGeom>
          <a:noFill/>
        </p:spPr>
        <p:txBody>
          <a:bodyPr wrap="square" rtlCol="0">
            <a:spAutoFit/>
          </a:bodyPr>
          <a:lstStyle/>
          <a:p>
            <a:r>
              <a:rPr lang="en-US" sz="1050" spc="300" dirty="0">
                <a:solidFill>
                  <a:schemeClr val="bg1">
                    <a:lumMod val="75000"/>
                  </a:schemeClr>
                </a:solidFill>
                <a:latin typeface="Nexa Light" panose="02000000000000000000" pitchFamily="50" charset="0"/>
              </a:rPr>
              <a:t>2018 ©</a:t>
            </a:r>
            <a:r>
              <a:rPr lang="id-ID" sz="1050" spc="300" dirty="0">
                <a:solidFill>
                  <a:schemeClr val="bg1">
                    <a:lumMod val="75000"/>
                  </a:schemeClr>
                </a:solidFill>
                <a:latin typeface="Nexa Light" panose="02000000000000000000" pitchFamily="50" charset="0"/>
              </a:rPr>
              <a:t>Conception</a:t>
            </a:r>
            <a:endParaRPr lang="en-US" sz="1050" spc="300" dirty="0">
              <a:solidFill>
                <a:schemeClr val="bg1">
                  <a:lumMod val="75000"/>
                </a:schemeClr>
              </a:solidFill>
              <a:latin typeface="Nexa Light" panose="02000000000000000000" pitchFamily="50" charset="0"/>
            </a:endParaRPr>
          </a:p>
        </p:txBody>
      </p:sp>
      <p:sp>
        <p:nvSpPr>
          <p:cNvPr id="22" name="Rectangle: Rounded Corners 21">
            <a:extLst>
              <a:ext uri="{FF2B5EF4-FFF2-40B4-BE49-F238E27FC236}">
                <a16:creationId xmlns:a16="http://schemas.microsoft.com/office/drawing/2014/main" xmlns="" id="{927BAC8D-83C3-404F-9E2E-8343E2E268A9}"/>
              </a:ext>
            </a:extLst>
          </p:cNvPr>
          <p:cNvSpPr/>
          <p:nvPr/>
        </p:nvSpPr>
        <p:spPr>
          <a:xfrm>
            <a:off x="2797726"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851854"/>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6" r:id="rId12"/>
    <p:sldLayoutId id="2147483667" r:id="rId13"/>
    <p:sldLayoutId id="2147483665" r:id="rId14"/>
    <p:sldLayoutId id="2147483664" r:id="rId15"/>
    <p:sldLayoutId id="2147483661" r:id="rId16"/>
    <p:sldLayoutId id="2147483660" r:id="rId17"/>
    <p:sldLayoutId id="2147483650"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62" r:id="rId28"/>
    <p:sldLayoutId id="2147483663"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202C36C9-3326-446A-A93C-F61B89DE08EE}"/>
              </a:ext>
            </a:extLst>
          </p:cNvPr>
          <p:cNvSpPr/>
          <p:nvPr/>
        </p:nvSpPr>
        <p:spPr>
          <a:xfrm>
            <a:off x="0" y="0"/>
            <a:ext cx="12192000" cy="6858000"/>
          </a:xfrm>
          <a:prstGeom prst="rect">
            <a:avLst/>
          </a:prstGeom>
          <a:gradFill flip="none" rotWithShape="1">
            <a:gsLst>
              <a:gs pos="0">
                <a:srgbClr val="020319">
                  <a:alpha val="85000"/>
                </a:srgbClr>
              </a:gs>
              <a:gs pos="89000">
                <a:srgbClr val="020319">
                  <a:alpha val="9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C94302FB-2689-4EF8-8EFD-916D54305202}"/>
              </a:ext>
            </a:extLst>
          </p:cNvPr>
          <p:cNvSpPr txBox="1"/>
          <p:nvPr/>
        </p:nvSpPr>
        <p:spPr>
          <a:xfrm>
            <a:off x="3191903" y="2772638"/>
            <a:ext cx="5808193" cy="830997"/>
          </a:xfrm>
          <a:prstGeom prst="rect">
            <a:avLst/>
          </a:prstGeom>
          <a:noFill/>
        </p:spPr>
        <p:txBody>
          <a:bodyPr wrap="none" rtlCol="0" anchor="ctr">
            <a:spAutoFit/>
          </a:bodyPr>
          <a:lstStyle/>
          <a:p>
            <a:r>
              <a:rPr lang="uk-UA" sz="4800" dirty="0" smtClean="0">
                <a:solidFill>
                  <a:schemeClr val="bg1"/>
                </a:solidFill>
                <a:latin typeface="Nexa Light" panose="02000000000000000000" pitchFamily="50" charset="0"/>
              </a:rPr>
              <a:t>ГО «ЗНИЗУ-ВГОРУ»</a:t>
            </a:r>
            <a:endParaRPr lang="en-GB" sz="4800" dirty="0">
              <a:solidFill>
                <a:schemeClr val="bg1"/>
              </a:solidFill>
              <a:latin typeface="Nexa Light" panose="02000000000000000000" pitchFamily="50" charset="0"/>
            </a:endParaRPr>
          </a:p>
        </p:txBody>
      </p:sp>
      <p:cxnSp>
        <p:nvCxnSpPr>
          <p:cNvPr id="53" name="Straight Connector 52">
            <a:extLst>
              <a:ext uri="{FF2B5EF4-FFF2-40B4-BE49-F238E27FC236}">
                <a16:creationId xmlns:a16="http://schemas.microsoft.com/office/drawing/2014/main" xmlns="" id="{A24EDC6C-4038-44F4-8697-FE56D5CA0B97}"/>
              </a:ext>
            </a:extLst>
          </p:cNvPr>
          <p:cNvCxnSpPr>
            <a:cxnSpLocks/>
          </p:cNvCxnSpPr>
          <p:nvPr/>
        </p:nvCxnSpPr>
        <p:spPr>
          <a:xfrm flipH="1">
            <a:off x="710912" y="3205566"/>
            <a:ext cx="2388177" cy="0"/>
          </a:xfrm>
          <a:prstGeom prst="line">
            <a:avLst/>
          </a:prstGeom>
          <a:ln cap="rnd">
            <a:gradFill flip="none" rotWithShape="1">
              <a:gsLst>
                <a:gs pos="100000">
                  <a:schemeClr val="bg1">
                    <a:alpha val="50000"/>
                  </a:schemeClr>
                </a:gs>
                <a:gs pos="0">
                  <a:schemeClr val="bg1">
                    <a:alpha val="28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8D4690D6-C495-4EE6-B21E-56A24E4DC49F}"/>
              </a:ext>
            </a:extLst>
          </p:cNvPr>
          <p:cNvCxnSpPr>
            <a:cxnSpLocks/>
          </p:cNvCxnSpPr>
          <p:nvPr/>
        </p:nvCxnSpPr>
        <p:spPr>
          <a:xfrm>
            <a:off x="9092912" y="3205566"/>
            <a:ext cx="2388177" cy="0"/>
          </a:xfrm>
          <a:prstGeom prst="line">
            <a:avLst/>
          </a:prstGeom>
          <a:ln cap="rnd">
            <a:gradFill flip="none" rotWithShape="1">
              <a:gsLst>
                <a:gs pos="0">
                  <a:schemeClr val="bg1">
                    <a:alpha val="0"/>
                  </a:schemeClr>
                </a:gs>
                <a:gs pos="100000">
                  <a:schemeClr val="bg1">
                    <a:alpha val="5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xmlns="" id="{C11E4D69-CAA8-4F2E-B9F5-46E2403D3A7A}"/>
              </a:ext>
            </a:extLst>
          </p:cNvPr>
          <p:cNvSpPr/>
          <p:nvPr/>
        </p:nvSpPr>
        <p:spPr>
          <a:xfrm>
            <a:off x="5322842" y="5101963"/>
            <a:ext cx="1546315" cy="45999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Nexa Light" panose="02000000000000000000" pitchFamily="50" charset="0"/>
              </a:rPr>
              <a:t>Let’s Start</a:t>
            </a:r>
          </a:p>
        </p:txBody>
      </p:sp>
      <p:sp>
        <p:nvSpPr>
          <p:cNvPr id="64" name="TextBox 63">
            <a:extLst>
              <a:ext uri="{FF2B5EF4-FFF2-40B4-BE49-F238E27FC236}">
                <a16:creationId xmlns:a16="http://schemas.microsoft.com/office/drawing/2014/main" xmlns="" id="{433A71C8-9D05-44E7-A786-2C23AE36131E}"/>
              </a:ext>
            </a:extLst>
          </p:cNvPr>
          <p:cNvSpPr txBox="1"/>
          <p:nvPr/>
        </p:nvSpPr>
        <p:spPr>
          <a:xfrm>
            <a:off x="1370987" y="3699538"/>
            <a:ext cx="9450023" cy="830997"/>
          </a:xfrm>
          <a:prstGeom prst="rect">
            <a:avLst/>
          </a:prstGeom>
          <a:noFill/>
        </p:spPr>
        <p:txBody>
          <a:bodyPr wrap="none" rtlCol="0">
            <a:spAutoFit/>
          </a:bodyPr>
          <a:lstStyle/>
          <a:p>
            <a:r>
              <a:rPr lang="uk-UA" sz="2400" spc="800" dirty="0">
                <a:solidFill>
                  <a:schemeClr val="bg1">
                    <a:lumMod val="95000"/>
                  </a:schemeClr>
                </a:solidFill>
                <a:latin typeface="+mj-lt"/>
              </a:rPr>
              <a:t>Презентація потенційного </a:t>
            </a:r>
            <a:r>
              <a:rPr lang="uk-UA" sz="2400" spc="800" dirty="0" err="1" smtClean="0">
                <a:solidFill>
                  <a:schemeClr val="bg1">
                    <a:lumMod val="95000"/>
                  </a:schemeClr>
                </a:solidFill>
                <a:latin typeface="+mj-lt"/>
              </a:rPr>
              <a:t>законопроєкту</a:t>
            </a:r>
            <a:endParaRPr lang="uk-UA" sz="2400" spc="800" dirty="0" smtClean="0">
              <a:solidFill>
                <a:schemeClr val="bg1">
                  <a:lumMod val="95000"/>
                </a:schemeClr>
              </a:solidFill>
              <a:latin typeface="+mj-lt"/>
            </a:endParaRPr>
          </a:p>
          <a:p>
            <a:pPr algn="ctr"/>
            <a:r>
              <a:rPr lang="uk-UA" sz="2400" spc="800" dirty="0" smtClean="0">
                <a:solidFill>
                  <a:schemeClr val="bg1">
                    <a:lumMod val="95000"/>
                  </a:schemeClr>
                </a:solidFill>
                <a:latin typeface="+mj-lt"/>
              </a:rPr>
              <a:t>«Закон Про онлайн маніфестації»</a:t>
            </a:r>
            <a:endParaRPr lang="en-GB" sz="2400" spc="800" dirty="0">
              <a:solidFill>
                <a:schemeClr val="bg1">
                  <a:lumMod val="95000"/>
                </a:schemeClr>
              </a:solidFill>
              <a:latin typeface="+mj-lt"/>
            </a:endParaRPr>
          </a:p>
        </p:txBody>
      </p:sp>
    </p:spTree>
    <p:extLst>
      <p:ext uri="{BB962C8B-B14F-4D97-AF65-F5344CB8AC3E}">
        <p14:creationId xmlns:p14="http://schemas.microsoft.com/office/powerpoint/2010/main" val="51014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par>
                                <p:cTn id="12" presetID="22" presetClass="entr" presetSubtype="2" fill="hold" nodeType="withEffect">
                                  <p:stCondLst>
                                    <p:cond delay="50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par>
                                <p:cTn id="15" presetID="2" presetClass="entr" presetSubtype="4" decel="100000" fill="hold" grpId="0" nodeType="withEffect">
                                  <p:stCondLst>
                                    <p:cond delay="75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25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2" grpId="0" animBg="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5">
            <a:extLst>
              <a:ext uri="{FF2B5EF4-FFF2-40B4-BE49-F238E27FC236}">
                <a16:creationId xmlns:a16="http://schemas.microsoft.com/office/drawing/2014/main" xmlns="" id="{CDDAD79A-DADF-4853-96B0-433BF0EE2235}"/>
              </a:ext>
            </a:extLst>
          </p:cNvPr>
          <p:cNvSpPr>
            <a:spLocks/>
          </p:cNvSpPr>
          <p:nvPr/>
        </p:nvSpPr>
        <p:spPr bwMode="auto">
          <a:xfrm>
            <a:off x="4503006" y="3455072"/>
            <a:ext cx="3250130" cy="210083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cxnSp>
        <p:nvCxnSpPr>
          <p:cNvPr id="6" name="Straight Arrow Connector 5">
            <a:extLst>
              <a:ext uri="{FF2B5EF4-FFF2-40B4-BE49-F238E27FC236}">
                <a16:creationId xmlns:a16="http://schemas.microsoft.com/office/drawing/2014/main" xmlns="" id="{CDD63087-9E55-476A-933B-E9D9F6FF82D5}"/>
              </a:ext>
            </a:extLst>
          </p:cNvPr>
          <p:cNvCxnSpPr>
            <a:cxnSpLocks/>
          </p:cNvCxnSpPr>
          <p:nvPr/>
        </p:nvCxnSpPr>
        <p:spPr>
          <a:xfrm>
            <a:off x="7907711" y="3782178"/>
            <a:ext cx="648929"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DA43EEB-9899-4429-BC85-B068E262D3AB}"/>
              </a:ext>
            </a:extLst>
          </p:cNvPr>
          <p:cNvGrpSpPr/>
          <p:nvPr/>
        </p:nvGrpSpPr>
        <p:grpSpPr>
          <a:xfrm>
            <a:off x="8643956" y="3394190"/>
            <a:ext cx="3151029" cy="775976"/>
            <a:chOff x="8611884" y="4032215"/>
            <a:chExt cx="3151029" cy="775976"/>
          </a:xfrm>
        </p:grpSpPr>
        <p:sp>
          <p:nvSpPr>
            <p:cNvPr id="9" name="TextBox 8">
              <a:extLst>
                <a:ext uri="{FF2B5EF4-FFF2-40B4-BE49-F238E27FC236}">
                  <a16:creationId xmlns:a16="http://schemas.microsoft.com/office/drawing/2014/main" xmlns="" id="{593A9221-E718-4A54-87A4-AADF98838AC4}"/>
                </a:ext>
              </a:extLst>
            </p:cNvPr>
            <p:cNvSpPr txBox="1"/>
            <p:nvPr/>
          </p:nvSpPr>
          <p:spPr>
            <a:xfrm>
              <a:off x="8611884" y="4032215"/>
              <a:ext cx="2822241" cy="307777"/>
            </a:xfrm>
            <a:prstGeom prst="rect">
              <a:avLst/>
            </a:prstGeom>
            <a:noFill/>
          </p:spPr>
          <p:txBody>
            <a:bodyPr wrap="square" rtlCol="0">
              <a:spAutoFit/>
            </a:bodyPr>
            <a:lstStyle/>
            <a:p>
              <a:r>
                <a:rPr lang="uk-UA" sz="1400" dirty="0">
                  <a:solidFill>
                    <a:schemeClr val="accent4"/>
                  </a:solidFill>
                  <a:latin typeface="Nexa Light" panose="02000000000000000000" pitchFamily="50" charset="0"/>
                  <a:cs typeface="Catamaran Bold" panose="00000800000000000000" pitchFamily="2" charset="0"/>
                </a:rPr>
                <a:t>Електронний запит</a:t>
              </a:r>
              <a:endParaRPr lang="en-US" sz="1400" dirty="0">
                <a:solidFill>
                  <a:schemeClr val="accent4"/>
                </a:solidFill>
                <a:latin typeface="Nexa Light" panose="02000000000000000000" pitchFamily="50" charset="0"/>
                <a:cs typeface="Catamaran Bold" panose="00000800000000000000" pitchFamily="2" charset="0"/>
              </a:endParaRPr>
            </a:p>
          </p:txBody>
        </p:sp>
        <p:sp>
          <p:nvSpPr>
            <p:cNvPr id="10" name="TextBox 9">
              <a:extLst>
                <a:ext uri="{FF2B5EF4-FFF2-40B4-BE49-F238E27FC236}">
                  <a16:creationId xmlns:a16="http://schemas.microsoft.com/office/drawing/2014/main" xmlns="" id="{01D81DFC-5F5E-41DC-842F-A193AEF78408}"/>
                </a:ext>
              </a:extLst>
            </p:cNvPr>
            <p:cNvSpPr txBox="1"/>
            <p:nvPr/>
          </p:nvSpPr>
          <p:spPr>
            <a:xfrm>
              <a:off x="8611884" y="4272660"/>
              <a:ext cx="3151029"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Електронний лист, в якому суб'єкт описує порушене ним питання щодо законопроекту;</a:t>
              </a:r>
              <a:endParaRPr lang="en-US" sz="1200" dirty="0">
                <a:solidFill>
                  <a:schemeClr val="tx1">
                    <a:lumMod val="50000"/>
                    <a:lumOff val="50000"/>
                  </a:schemeClr>
                </a:solidFill>
              </a:endParaRPr>
            </a:p>
          </p:txBody>
        </p:sp>
      </p:grpSp>
      <p:cxnSp>
        <p:nvCxnSpPr>
          <p:cNvPr id="55" name="Straight Arrow Connector 54">
            <a:extLst>
              <a:ext uri="{FF2B5EF4-FFF2-40B4-BE49-F238E27FC236}">
                <a16:creationId xmlns:a16="http://schemas.microsoft.com/office/drawing/2014/main" xmlns="" id="{231059B8-2F03-47BC-8E39-3DB7BAF796AD}"/>
              </a:ext>
            </a:extLst>
          </p:cNvPr>
          <p:cNvCxnSpPr>
            <a:cxnSpLocks/>
          </p:cNvCxnSpPr>
          <p:nvPr/>
        </p:nvCxnSpPr>
        <p:spPr>
          <a:xfrm flipH="1">
            <a:off x="3734122" y="4587737"/>
            <a:ext cx="661731"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A1C24FC-926E-4E1E-BB82-32558CB59051}"/>
              </a:ext>
            </a:extLst>
          </p:cNvPr>
          <p:cNvGrpSpPr/>
          <p:nvPr/>
        </p:nvGrpSpPr>
        <p:grpSpPr>
          <a:xfrm>
            <a:off x="424956" y="4351599"/>
            <a:ext cx="3187232" cy="807072"/>
            <a:chOff x="392884" y="4989624"/>
            <a:chExt cx="3187232" cy="807072"/>
          </a:xfrm>
        </p:grpSpPr>
        <p:sp>
          <p:nvSpPr>
            <p:cNvPr id="58" name="TextBox 57">
              <a:extLst>
                <a:ext uri="{FF2B5EF4-FFF2-40B4-BE49-F238E27FC236}">
                  <a16:creationId xmlns:a16="http://schemas.microsoft.com/office/drawing/2014/main" xmlns="" id="{ED5DE3DA-8296-43E4-84FD-D6E358DE6C0D}"/>
                </a:ext>
              </a:extLst>
            </p:cNvPr>
            <p:cNvSpPr txBox="1"/>
            <p:nvPr/>
          </p:nvSpPr>
          <p:spPr>
            <a:xfrm>
              <a:off x="392884" y="4989624"/>
              <a:ext cx="3187232" cy="307778"/>
            </a:xfrm>
            <a:prstGeom prst="rect">
              <a:avLst/>
            </a:prstGeom>
            <a:noFill/>
          </p:spPr>
          <p:txBody>
            <a:bodyPr wrap="square" rtlCol="0">
              <a:spAutoFit/>
            </a:bodyPr>
            <a:lstStyle/>
            <a:p>
              <a:pPr algn="r"/>
              <a:r>
                <a:rPr lang="uk-UA" sz="1400" dirty="0">
                  <a:solidFill>
                    <a:schemeClr val="accent5"/>
                  </a:solidFill>
                  <a:latin typeface="Nexa Light" panose="02000000000000000000" pitchFamily="50" charset="0"/>
                  <a:cs typeface="Catamaran Bold" panose="00000800000000000000" pitchFamily="2" charset="0"/>
                </a:rPr>
                <a:t>Відправити на розгляд</a:t>
              </a:r>
              <a:endParaRPr lang="en-US" sz="1400" dirty="0">
                <a:solidFill>
                  <a:schemeClr val="accent5"/>
                </a:solidFill>
                <a:latin typeface="Nexa Light" panose="02000000000000000000" pitchFamily="50" charset="0"/>
                <a:cs typeface="Catamaran Bold" panose="00000800000000000000" pitchFamily="2" charset="0"/>
              </a:endParaRPr>
            </a:p>
          </p:txBody>
        </p:sp>
        <p:sp>
          <p:nvSpPr>
            <p:cNvPr id="59" name="TextBox 58">
              <a:extLst>
                <a:ext uri="{FF2B5EF4-FFF2-40B4-BE49-F238E27FC236}">
                  <a16:creationId xmlns:a16="http://schemas.microsoft.com/office/drawing/2014/main" xmlns="" id="{9AD2E15D-4DCB-43A3-85A0-7964B9A6AA5C}"/>
                </a:ext>
              </a:extLst>
            </p:cNvPr>
            <p:cNvSpPr txBox="1"/>
            <p:nvPr/>
          </p:nvSpPr>
          <p:spPr>
            <a:xfrm>
              <a:off x="392884" y="5261165"/>
              <a:ext cx="3187232"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Відправити електронний запит на розгляд до </a:t>
              </a:r>
              <a:r>
                <a:rPr lang="uk-UA" sz="1200" b="1" dirty="0">
                  <a:solidFill>
                    <a:schemeClr val="tx1">
                      <a:lumMod val="50000"/>
                      <a:lumOff val="50000"/>
                    </a:schemeClr>
                  </a:solidFill>
                </a:rPr>
                <a:t>спеціальної Колегії </a:t>
              </a:r>
              <a:r>
                <a:rPr lang="uk-UA" sz="1200" dirty="0">
                  <a:solidFill>
                    <a:schemeClr val="tx1">
                      <a:lumMod val="50000"/>
                      <a:lumOff val="50000"/>
                    </a:schemeClr>
                  </a:solidFill>
                </a:rPr>
                <a:t>Мінюсту; </a:t>
              </a:r>
              <a:endParaRPr lang="en-US" sz="1200" dirty="0">
                <a:solidFill>
                  <a:schemeClr val="tx1">
                    <a:lumMod val="50000"/>
                    <a:lumOff val="50000"/>
                  </a:schemeClr>
                </a:solidFill>
              </a:endParaRPr>
            </a:p>
          </p:txBody>
        </p:sp>
      </p:grpSp>
      <p:cxnSp>
        <p:nvCxnSpPr>
          <p:cNvPr id="18" name="Straight Arrow Connector 17">
            <a:extLst>
              <a:ext uri="{FF2B5EF4-FFF2-40B4-BE49-F238E27FC236}">
                <a16:creationId xmlns:a16="http://schemas.microsoft.com/office/drawing/2014/main" xmlns="" id="{43259846-B0E1-46AD-B9EB-7FDB85CCF25C}"/>
              </a:ext>
            </a:extLst>
          </p:cNvPr>
          <p:cNvCxnSpPr>
            <a:cxnSpLocks/>
          </p:cNvCxnSpPr>
          <p:nvPr/>
        </p:nvCxnSpPr>
        <p:spPr>
          <a:xfrm flipH="1">
            <a:off x="3671181" y="3065292"/>
            <a:ext cx="932892"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DF650871-20F6-4BBC-BF0C-B960D693E634}"/>
              </a:ext>
            </a:extLst>
          </p:cNvPr>
          <p:cNvGrpSpPr/>
          <p:nvPr/>
        </p:nvGrpSpPr>
        <p:grpSpPr>
          <a:xfrm>
            <a:off x="511467" y="2801543"/>
            <a:ext cx="3100721" cy="775976"/>
            <a:chOff x="479395" y="3439568"/>
            <a:chExt cx="3100721" cy="775976"/>
          </a:xfrm>
        </p:grpSpPr>
        <p:sp>
          <p:nvSpPr>
            <p:cNvPr id="21" name="TextBox 20">
              <a:extLst>
                <a:ext uri="{FF2B5EF4-FFF2-40B4-BE49-F238E27FC236}">
                  <a16:creationId xmlns:a16="http://schemas.microsoft.com/office/drawing/2014/main" xmlns="" id="{D0CCB2FD-254A-446C-9EBD-3C150F0BEA0F}"/>
                </a:ext>
              </a:extLst>
            </p:cNvPr>
            <p:cNvSpPr txBox="1"/>
            <p:nvPr/>
          </p:nvSpPr>
          <p:spPr>
            <a:xfrm>
              <a:off x="757875" y="3439568"/>
              <a:ext cx="2822241" cy="307777"/>
            </a:xfrm>
            <a:prstGeom prst="rect">
              <a:avLst/>
            </a:prstGeom>
            <a:noFill/>
          </p:spPr>
          <p:txBody>
            <a:bodyPr wrap="square" rtlCol="0">
              <a:spAutoFit/>
            </a:bodyPr>
            <a:lstStyle/>
            <a:p>
              <a:pPr algn="r"/>
              <a:r>
                <a:rPr lang="uk-UA" sz="1400" dirty="0">
                  <a:solidFill>
                    <a:schemeClr val="accent3"/>
                  </a:solidFill>
                  <a:latin typeface="Nexa Light" panose="02000000000000000000" pitchFamily="50" charset="0"/>
                  <a:cs typeface="Catamaran Bold" panose="00000800000000000000" pitchFamily="2" charset="0"/>
                </a:rPr>
                <a:t>Внутрішня політика</a:t>
              </a:r>
              <a:endParaRPr lang="en-US" sz="1400" dirty="0">
                <a:solidFill>
                  <a:schemeClr val="accent3"/>
                </a:solidFill>
                <a:latin typeface="Nexa Light" panose="02000000000000000000" pitchFamily="50" charset="0"/>
                <a:cs typeface="Catamaran Bold" panose="00000800000000000000" pitchFamily="2" charset="0"/>
              </a:endParaRPr>
            </a:p>
          </p:txBody>
        </p:sp>
        <p:sp>
          <p:nvSpPr>
            <p:cNvPr id="22" name="TextBox 21">
              <a:extLst>
                <a:ext uri="{FF2B5EF4-FFF2-40B4-BE49-F238E27FC236}">
                  <a16:creationId xmlns:a16="http://schemas.microsoft.com/office/drawing/2014/main" xmlns="" id="{E986ECB4-1FFD-4279-8DC4-CF37FA1156E5}"/>
                </a:ext>
              </a:extLst>
            </p:cNvPr>
            <p:cNvSpPr txBox="1"/>
            <p:nvPr/>
          </p:nvSpPr>
          <p:spPr>
            <a:xfrm>
              <a:off x="479395" y="3680013"/>
              <a:ext cx="3100721"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До розділу відносяться питання соціально-політичної ситуації всередині країни</a:t>
              </a:r>
              <a:endParaRPr lang="en-US" sz="1200" dirty="0">
                <a:solidFill>
                  <a:schemeClr val="tx1">
                    <a:lumMod val="50000"/>
                    <a:lumOff val="50000"/>
                  </a:schemeClr>
                </a:solidFill>
              </a:endParaRPr>
            </a:p>
          </p:txBody>
        </p:sp>
      </p:grpSp>
      <p:cxnSp>
        <p:nvCxnSpPr>
          <p:cNvPr id="30" name="Straight Arrow Connector 29">
            <a:extLst>
              <a:ext uri="{FF2B5EF4-FFF2-40B4-BE49-F238E27FC236}">
                <a16:creationId xmlns:a16="http://schemas.microsoft.com/office/drawing/2014/main" xmlns="" id="{318A6991-B8AD-4FF4-9A5C-9BC7F558DFB2}"/>
              </a:ext>
            </a:extLst>
          </p:cNvPr>
          <p:cNvCxnSpPr>
            <a:cxnSpLocks/>
          </p:cNvCxnSpPr>
          <p:nvPr/>
        </p:nvCxnSpPr>
        <p:spPr>
          <a:xfrm>
            <a:off x="7480859" y="2458567"/>
            <a:ext cx="1075781"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F46ACBC9-F83A-4CAB-AFB6-3D33C686845C}"/>
              </a:ext>
            </a:extLst>
          </p:cNvPr>
          <p:cNvGrpSpPr/>
          <p:nvPr/>
        </p:nvGrpSpPr>
        <p:grpSpPr>
          <a:xfrm>
            <a:off x="8643956" y="2076265"/>
            <a:ext cx="2822241" cy="775976"/>
            <a:chOff x="8611884" y="2714290"/>
            <a:chExt cx="2822241" cy="775976"/>
          </a:xfrm>
        </p:grpSpPr>
        <p:sp>
          <p:nvSpPr>
            <p:cNvPr id="33" name="TextBox 32">
              <a:extLst>
                <a:ext uri="{FF2B5EF4-FFF2-40B4-BE49-F238E27FC236}">
                  <a16:creationId xmlns:a16="http://schemas.microsoft.com/office/drawing/2014/main" xmlns="" id="{CDA657AB-D93C-4595-BD3C-140631825591}"/>
                </a:ext>
              </a:extLst>
            </p:cNvPr>
            <p:cNvSpPr txBox="1"/>
            <p:nvPr/>
          </p:nvSpPr>
          <p:spPr>
            <a:xfrm>
              <a:off x="8611884" y="2714290"/>
              <a:ext cx="2822241" cy="307777"/>
            </a:xfrm>
            <a:prstGeom prst="rect">
              <a:avLst/>
            </a:prstGeom>
            <a:noFill/>
          </p:spPr>
          <p:txBody>
            <a:bodyPr wrap="square" rtlCol="0">
              <a:spAutoFit/>
            </a:bodyPr>
            <a:lstStyle/>
            <a:p>
              <a:r>
                <a:rPr lang="uk-UA" sz="1400" dirty="0">
                  <a:solidFill>
                    <a:schemeClr val="accent2"/>
                  </a:solidFill>
                  <a:latin typeface="Nexa Light" panose="02000000000000000000" pitchFamily="50" charset="0"/>
                  <a:cs typeface="Catamaran Bold" panose="00000800000000000000" pitchFamily="2" charset="0"/>
                </a:rPr>
                <a:t>Зовнішня політика</a:t>
              </a:r>
              <a:endParaRPr lang="en-US" sz="1400" dirty="0">
                <a:solidFill>
                  <a:schemeClr val="accent2"/>
                </a:solidFill>
                <a:latin typeface="Nexa Light" panose="02000000000000000000" pitchFamily="50" charset="0"/>
                <a:cs typeface="Catamaran Bold" panose="00000800000000000000" pitchFamily="2" charset="0"/>
              </a:endParaRPr>
            </a:p>
          </p:txBody>
        </p:sp>
        <p:sp>
          <p:nvSpPr>
            <p:cNvPr id="34" name="TextBox 33">
              <a:extLst>
                <a:ext uri="{FF2B5EF4-FFF2-40B4-BE49-F238E27FC236}">
                  <a16:creationId xmlns:a16="http://schemas.microsoft.com/office/drawing/2014/main" xmlns="" id="{D966722A-46A1-4A42-9A17-FF998C824EE7}"/>
                </a:ext>
              </a:extLst>
            </p:cNvPr>
            <p:cNvSpPr txBox="1"/>
            <p:nvPr/>
          </p:nvSpPr>
          <p:spPr>
            <a:xfrm>
              <a:off x="8611884" y="2954735"/>
              <a:ext cx="2822241"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До даного розділу  відносяться питання міжнародних відносин;</a:t>
              </a:r>
              <a:endParaRPr lang="en-US" sz="1200" dirty="0">
                <a:solidFill>
                  <a:schemeClr val="tx1">
                    <a:lumMod val="50000"/>
                    <a:lumOff val="50000"/>
                  </a:schemeClr>
                </a:solidFill>
              </a:endParaRPr>
            </a:p>
          </p:txBody>
        </p:sp>
      </p:grpSp>
      <p:cxnSp>
        <p:nvCxnSpPr>
          <p:cNvPr id="42" name="Straight Arrow Connector 41">
            <a:extLst>
              <a:ext uri="{FF2B5EF4-FFF2-40B4-BE49-F238E27FC236}">
                <a16:creationId xmlns:a16="http://schemas.microsoft.com/office/drawing/2014/main" xmlns="" id="{B357AAD1-5A12-4F94-8A6C-95614A5AC4D4}"/>
              </a:ext>
            </a:extLst>
          </p:cNvPr>
          <p:cNvCxnSpPr>
            <a:cxnSpLocks/>
          </p:cNvCxnSpPr>
          <p:nvPr/>
        </p:nvCxnSpPr>
        <p:spPr>
          <a:xfrm flipH="1">
            <a:off x="3671180" y="1786032"/>
            <a:ext cx="1301028"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78380B25-766D-4C13-920B-EA19D996BBDB}"/>
              </a:ext>
            </a:extLst>
          </p:cNvPr>
          <p:cNvGrpSpPr/>
          <p:nvPr/>
        </p:nvGrpSpPr>
        <p:grpSpPr>
          <a:xfrm>
            <a:off x="280647" y="1398044"/>
            <a:ext cx="3331542" cy="775976"/>
            <a:chOff x="248575" y="2036069"/>
            <a:chExt cx="3331542" cy="775976"/>
          </a:xfrm>
        </p:grpSpPr>
        <p:sp>
          <p:nvSpPr>
            <p:cNvPr id="46" name="TextBox 45">
              <a:extLst>
                <a:ext uri="{FF2B5EF4-FFF2-40B4-BE49-F238E27FC236}">
                  <a16:creationId xmlns:a16="http://schemas.microsoft.com/office/drawing/2014/main" xmlns="" id="{4C61F133-5F35-4F2C-B8D1-A3FEC336ABBE}"/>
                </a:ext>
              </a:extLst>
            </p:cNvPr>
            <p:cNvSpPr txBox="1"/>
            <p:nvPr/>
          </p:nvSpPr>
          <p:spPr>
            <a:xfrm>
              <a:off x="479395" y="2036069"/>
              <a:ext cx="3100722" cy="307777"/>
            </a:xfrm>
            <a:prstGeom prst="rect">
              <a:avLst/>
            </a:prstGeom>
            <a:noFill/>
          </p:spPr>
          <p:txBody>
            <a:bodyPr wrap="square" rtlCol="0">
              <a:spAutoFit/>
            </a:bodyPr>
            <a:lstStyle/>
            <a:p>
              <a:pPr algn="r"/>
              <a:r>
                <a:rPr lang="uk-UA" sz="1400" dirty="0" err="1">
                  <a:solidFill>
                    <a:schemeClr val="accent1"/>
                  </a:solidFill>
                  <a:latin typeface="Nexa Light" panose="02000000000000000000" pitchFamily="50" charset="0"/>
                  <a:cs typeface="Catamaran Bold" panose="00000800000000000000" pitchFamily="2" charset="0"/>
                </a:rPr>
                <a:t>Вебпортал</a:t>
              </a:r>
              <a:r>
                <a:rPr lang="uk-UA" sz="1400" dirty="0">
                  <a:solidFill>
                    <a:schemeClr val="accent1"/>
                  </a:solidFill>
                  <a:latin typeface="Nexa Light" panose="02000000000000000000" pitchFamily="50" charset="0"/>
                  <a:cs typeface="Catamaran Bold" panose="00000800000000000000" pitchFamily="2" charset="0"/>
                </a:rPr>
                <a:t> або </a:t>
              </a:r>
              <a:r>
                <a:rPr lang="uk-UA" sz="1400" dirty="0" err="1">
                  <a:solidFill>
                    <a:schemeClr val="accent1"/>
                  </a:solidFill>
                  <a:latin typeface="Nexa Light" panose="02000000000000000000" pitchFamily="50" charset="0"/>
                  <a:cs typeface="Catamaran Bold" panose="00000800000000000000" pitchFamily="2" charset="0"/>
                </a:rPr>
                <a:t>моб</a:t>
              </a:r>
              <a:r>
                <a:rPr lang="uk-UA" sz="1400" dirty="0">
                  <a:solidFill>
                    <a:schemeClr val="accent1"/>
                  </a:solidFill>
                  <a:latin typeface="Nexa Light" panose="02000000000000000000" pitchFamily="50" charset="0"/>
                  <a:cs typeface="Catamaran Bold" panose="00000800000000000000" pitchFamily="2" charset="0"/>
                </a:rPr>
                <a:t>. додаток «Дія»</a:t>
              </a:r>
              <a:endParaRPr lang="en-US" sz="1400" dirty="0">
                <a:solidFill>
                  <a:schemeClr val="accent1"/>
                </a:solidFill>
                <a:latin typeface="Nexa Light" panose="02000000000000000000" pitchFamily="50" charset="0"/>
                <a:cs typeface="Catamaran Bold" panose="00000800000000000000" pitchFamily="2" charset="0"/>
              </a:endParaRPr>
            </a:p>
          </p:txBody>
        </p:sp>
        <p:sp>
          <p:nvSpPr>
            <p:cNvPr id="47" name="TextBox 46">
              <a:extLst>
                <a:ext uri="{FF2B5EF4-FFF2-40B4-BE49-F238E27FC236}">
                  <a16:creationId xmlns:a16="http://schemas.microsoft.com/office/drawing/2014/main" xmlns="" id="{BF2478AE-E2AF-48AF-A682-C30AA1886BFA}"/>
                </a:ext>
              </a:extLst>
            </p:cNvPr>
            <p:cNvSpPr txBox="1"/>
            <p:nvPr/>
          </p:nvSpPr>
          <p:spPr>
            <a:xfrm>
              <a:off x="248575" y="2276514"/>
              <a:ext cx="3331541"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Створюється додаткова функція «Цифровий мітинг» для зареєстрованих осіб;</a:t>
              </a:r>
              <a:endParaRPr lang="en-US" sz="1200" dirty="0">
                <a:solidFill>
                  <a:schemeClr val="tx1">
                    <a:lumMod val="50000"/>
                    <a:lumOff val="50000"/>
                  </a:schemeClr>
                </a:solidFill>
              </a:endParaRPr>
            </a:p>
          </p:txBody>
        </p:sp>
      </p:grpSp>
      <p:grpSp>
        <p:nvGrpSpPr>
          <p:cNvPr id="3" name="Group 2">
            <a:extLst>
              <a:ext uri="{FF2B5EF4-FFF2-40B4-BE49-F238E27FC236}">
                <a16:creationId xmlns:a16="http://schemas.microsoft.com/office/drawing/2014/main" xmlns="" id="{25BCD3C3-7B2A-42E8-83FB-4AC18DABB00B}"/>
              </a:ext>
            </a:extLst>
          </p:cNvPr>
          <p:cNvGrpSpPr/>
          <p:nvPr/>
        </p:nvGrpSpPr>
        <p:grpSpPr>
          <a:xfrm>
            <a:off x="4503007" y="1082736"/>
            <a:ext cx="3250130" cy="4393115"/>
            <a:chOff x="4470935" y="1720761"/>
            <a:chExt cx="3250130" cy="4393115"/>
          </a:xfrm>
        </p:grpSpPr>
        <p:sp>
          <p:nvSpPr>
            <p:cNvPr id="4" name="Freeform 5">
              <a:extLst>
                <a:ext uri="{FF2B5EF4-FFF2-40B4-BE49-F238E27FC236}">
                  <a16:creationId xmlns:a16="http://schemas.microsoft.com/office/drawing/2014/main" xmlns="" id="{A9C677BA-D6CC-47DC-93D7-E85ED7DBD184}"/>
                </a:ext>
              </a:extLst>
            </p:cNvPr>
            <p:cNvSpPr>
              <a:spLocks/>
            </p:cNvSpPr>
            <p:nvPr/>
          </p:nvSpPr>
          <p:spPr bwMode="auto">
            <a:xfrm>
              <a:off x="4470935" y="4013045"/>
              <a:ext cx="3250130" cy="210083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bg1">
                <a:lumMod val="65000"/>
                <a:alpha val="20000"/>
              </a:schemeClr>
            </a:solidFill>
            <a:ln>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nvGrpSpPr>
            <p:cNvPr id="2" name="Group 1">
              <a:extLst>
                <a:ext uri="{FF2B5EF4-FFF2-40B4-BE49-F238E27FC236}">
                  <a16:creationId xmlns:a16="http://schemas.microsoft.com/office/drawing/2014/main" xmlns="" id="{304E7E71-1648-48CD-865E-02691621CFF0}"/>
                </a:ext>
              </a:extLst>
            </p:cNvPr>
            <p:cNvGrpSpPr/>
            <p:nvPr/>
          </p:nvGrpSpPr>
          <p:grpSpPr>
            <a:xfrm>
              <a:off x="4470935" y="1720761"/>
              <a:ext cx="3250130" cy="4095624"/>
              <a:chOff x="4470935" y="1843676"/>
              <a:chExt cx="3250130" cy="4095624"/>
            </a:xfrm>
          </p:grpSpPr>
          <p:grpSp>
            <p:nvGrpSpPr>
              <p:cNvPr id="5" name="그룹 12">
                <a:extLst>
                  <a:ext uri="{FF2B5EF4-FFF2-40B4-BE49-F238E27FC236}">
                    <a16:creationId xmlns:a16="http://schemas.microsoft.com/office/drawing/2014/main" xmlns="" id="{BDB67D73-3435-409D-B70C-CB2E73DDB96D}"/>
                  </a:ext>
                </a:extLst>
              </p:cNvPr>
              <p:cNvGrpSpPr/>
              <p:nvPr/>
            </p:nvGrpSpPr>
            <p:grpSpPr>
              <a:xfrm>
                <a:off x="4470935" y="3699464"/>
                <a:ext cx="3250130" cy="2239836"/>
                <a:chOff x="2970213" y="2648501"/>
                <a:chExt cx="2820987" cy="1944092"/>
              </a:xfrm>
            </p:grpSpPr>
            <p:sp>
              <p:nvSpPr>
                <p:cNvPr id="12" name="Freeform 5">
                  <a:extLst>
                    <a:ext uri="{FF2B5EF4-FFF2-40B4-BE49-F238E27FC236}">
                      <a16:creationId xmlns:a16="http://schemas.microsoft.com/office/drawing/2014/main" xmlns="" id="{CDDAD79A-DADF-4853-96B0-433BF0EE2235}"/>
                    </a:ext>
                  </a:extLst>
                </p:cNvPr>
                <p:cNvSpPr>
                  <a:spLocks/>
                </p:cNvSpPr>
                <p:nvPr/>
              </p:nvSpPr>
              <p:spPr bwMode="auto">
                <a:xfrm>
                  <a:off x="2970213" y="2648501"/>
                  <a:ext cx="2820987" cy="182344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13" name="Freeform 12">
                  <a:extLst>
                    <a:ext uri="{FF2B5EF4-FFF2-40B4-BE49-F238E27FC236}">
                      <a16:creationId xmlns:a16="http://schemas.microsoft.com/office/drawing/2014/main" xmlns="" id="{1BCF1E19-287E-48C9-878B-BA9A75C45E8F}"/>
                    </a:ext>
                  </a:extLst>
                </p:cNvPr>
                <p:cNvSpPr>
                  <a:spLocks/>
                </p:cNvSpPr>
                <p:nvPr/>
              </p:nvSpPr>
              <p:spPr bwMode="auto">
                <a:xfrm>
                  <a:off x="2970213" y="3541564"/>
                  <a:ext cx="707735" cy="1051029"/>
                </a:xfrm>
                <a:custGeom>
                  <a:avLst/>
                  <a:gdLst>
                    <a:gd name="T0" fmla="*/ 0 w 569"/>
                    <a:gd name="T1" fmla="*/ 0 h 845"/>
                    <a:gd name="T2" fmla="*/ 0 w 569"/>
                    <a:gd name="T3" fmla="*/ 97 h 845"/>
                    <a:gd name="T4" fmla="*/ 569 w 569"/>
                    <a:gd name="T5" fmla="*/ 845 h 845"/>
                    <a:gd name="T6" fmla="*/ 569 w 569"/>
                    <a:gd name="T7" fmla="*/ 748 h 845"/>
                    <a:gd name="T8" fmla="*/ 0 w 569"/>
                    <a:gd name="T9" fmla="*/ 0 h 845"/>
                  </a:gdLst>
                  <a:ahLst/>
                  <a:cxnLst>
                    <a:cxn ang="0">
                      <a:pos x="T0" y="T1"/>
                    </a:cxn>
                    <a:cxn ang="0">
                      <a:pos x="T2" y="T3"/>
                    </a:cxn>
                    <a:cxn ang="0">
                      <a:pos x="T4" y="T5"/>
                    </a:cxn>
                    <a:cxn ang="0">
                      <a:pos x="T6" y="T7"/>
                    </a:cxn>
                    <a:cxn ang="0">
                      <a:pos x="T8" y="T9"/>
                    </a:cxn>
                  </a:cxnLst>
                  <a:rect l="0" t="0" r="r" b="b"/>
                  <a:pathLst>
                    <a:path w="569" h="845">
                      <a:moveTo>
                        <a:pt x="0" y="0"/>
                      </a:moveTo>
                      <a:lnTo>
                        <a:pt x="0" y="97"/>
                      </a:lnTo>
                      <a:lnTo>
                        <a:pt x="569" y="845"/>
                      </a:lnTo>
                      <a:lnTo>
                        <a:pt x="569" y="748"/>
                      </a:lnTo>
                      <a:lnTo>
                        <a:pt x="0" y="0"/>
                      </a:lnTo>
                      <a:close/>
                    </a:path>
                  </a:pathLst>
                </a:custGeom>
                <a:pattFill prst="ltUp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14" name="Freeform 19">
                  <a:extLst>
                    <a:ext uri="{FF2B5EF4-FFF2-40B4-BE49-F238E27FC236}">
                      <a16:creationId xmlns:a16="http://schemas.microsoft.com/office/drawing/2014/main" xmlns="" id="{7D64738E-8F52-4773-B1E4-B95B24A44E65}"/>
                    </a:ext>
                  </a:extLst>
                </p:cNvPr>
                <p:cNvSpPr>
                  <a:spLocks/>
                </p:cNvSpPr>
                <p:nvPr/>
              </p:nvSpPr>
              <p:spPr bwMode="auto">
                <a:xfrm>
                  <a:off x="5087197" y="3541564"/>
                  <a:ext cx="704003" cy="1051029"/>
                </a:xfrm>
                <a:custGeom>
                  <a:avLst/>
                  <a:gdLst>
                    <a:gd name="T0" fmla="*/ 566 w 566"/>
                    <a:gd name="T1" fmla="*/ 0 h 845"/>
                    <a:gd name="T2" fmla="*/ 566 w 566"/>
                    <a:gd name="T3" fmla="*/ 97 h 845"/>
                    <a:gd name="T4" fmla="*/ 0 w 566"/>
                    <a:gd name="T5" fmla="*/ 845 h 845"/>
                    <a:gd name="T6" fmla="*/ 0 w 566"/>
                    <a:gd name="T7" fmla="*/ 748 h 845"/>
                    <a:gd name="T8" fmla="*/ 566 w 566"/>
                    <a:gd name="T9" fmla="*/ 0 h 845"/>
                  </a:gdLst>
                  <a:ahLst/>
                  <a:cxnLst>
                    <a:cxn ang="0">
                      <a:pos x="T0" y="T1"/>
                    </a:cxn>
                    <a:cxn ang="0">
                      <a:pos x="T2" y="T3"/>
                    </a:cxn>
                    <a:cxn ang="0">
                      <a:pos x="T4" y="T5"/>
                    </a:cxn>
                    <a:cxn ang="0">
                      <a:pos x="T6" y="T7"/>
                    </a:cxn>
                    <a:cxn ang="0">
                      <a:pos x="T8" y="T9"/>
                    </a:cxn>
                  </a:cxnLst>
                  <a:rect l="0" t="0" r="r" b="b"/>
                  <a:pathLst>
                    <a:path w="566" h="845">
                      <a:moveTo>
                        <a:pt x="566" y="0"/>
                      </a:moveTo>
                      <a:lnTo>
                        <a:pt x="566" y="97"/>
                      </a:lnTo>
                      <a:lnTo>
                        <a:pt x="0" y="845"/>
                      </a:lnTo>
                      <a:lnTo>
                        <a:pt x="0" y="748"/>
                      </a:lnTo>
                      <a:lnTo>
                        <a:pt x="566" y="0"/>
                      </a:lnTo>
                      <a:close/>
                    </a:path>
                  </a:pathLst>
                </a:custGeom>
                <a:pattFill prst="ltDn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15" name="Rectangle 20">
                  <a:extLst>
                    <a:ext uri="{FF2B5EF4-FFF2-40B4-BE49-F238E27FC236}">
                      <a16:creationId xmlns:a16="http://schemas.microsoft.com/office/drawing/2014/main" xmlns="" id="{C25E243C-AD5D-4D83-B73D-2CC3A7173640}"/>
                    </a:ext>
                  </a:extLst>
                </p:cNvPr>
                <p:cNvSpPr>
                  <a:spLocks noChangeArrowheads="1"/>
                </p:cNvSpPr>
                <p:nvPr/>
              </p:nvSpPr>
              <p:spPr bwMode="auto">
                <a:xfrm>
                  <a:off x="3677948" y="4471942"/>
                  <a:ext cx="1409250" cy="120651"/>
                </a:xfrm>
                <a:prstGeom prst="rect">
                  <a:avLst/>
                </a:prstGeom>
                <a:pattFill prst="ltDnDiag">
                  <a:fgClr>
                    <a:schemeClr val="tx1"/>
                  </a:fgClr>
                  <a:bgClr>
                    <a:schemeClr val="accent5">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8" name="TextBox 7">
                <a:extLst>
                  <a:ext uri="{FF2B5EF4-FFF2-40B4-BE49-F238E27FC236}">
                    <a16:creationId xmlns:a16="http://schemas.microsoft.com/office/drawing/2014/main" xmlns="" id="{5D33045B-DC8F-4E90-A4B4-22669887141E}"/>
                  </a:ext>
                </a:extLst>
              </p:cNvPr>
              <p:cNvSpPr txBox="1"/>
              <p:nvPr/>
            </p:nvSpPr>
            <p:spPr>
              <a:xfrm>
                <a:off x="5157363" y="5254375"/>
                <a:ext cx="1881578" cy="313932"/>
              </a:xfrm>
              <a:prstGeom prst="rect">
                <a:avLst/>
              </a:prstGeom>
              <a:noFill/>
            </p:spPr>
            <p:txBody>
              <a:bodyPr wrap="square" rtlCol="0">
                <a:spAutoFit/>
              </a:bodyPr>
              <a:lstStyle/>
              <a:p>
                <a:pPr algn="ctr">
                  <a:lnSpc>
                    <a:spcPct val="120000"/>
                  </a:lnSpc>
                </a:pPr>
                <a:r>
                  <a:rPr lang="en-US" sz="1200" dirty="0">
                    <a:solidFill>
                      <a:schemeClr val="bg1"/>
                    </a:solidFill>
                  </a:rPr>
                  <a:t>Your text goes here</a:t>
                </a:r>
              </a:p>
            </p:txBody>
          </p:sp>
          <p:sp>
            <p:nvSpPr>
              <p:cNvPr id="61" name="Freeform 6">
                <a:extLst>
                  <a:ext uri="{FF2B5EF4-FFF2-40B4-BE49-F238E27FC236}">
                    <a16:creationId xmlns:a16="http://schemas.microsoft.com/office/drawing/2014/main" xmlns="" id="{219B66FC-A269-4B0A-90E8-5E8927EDAD7B}"/>
                  </a:ext>
                </a:extLst>
              </p:cNvPr>
              <p:cNvSpPr>
                <a:spLocks/>
              </p:cNvSpPr>
              <p:nvPr/>
            </p:nvSpPr>
            <p:spPr bwMode="auto">
              <a:xfrm>
                <a:off x="4560598" y="3369049"/>
                <a:ext cx="3055478" cy="1977642"/>
              </a:xfrm>
              <a:custGeom>
                <a:avLst/>
                <a:gdLst>
                  <a:gd name="T0" fmla="*/ 471 w 1888"/>
                  <a:gd name="T1" fmla="*/ 1222 h 1222"/>
                  <a:gd name="T2" fmla="*/ 0 w 1888"/>
                  <a:gd name="T3" fmla="*/ 597 h 1222"/>
                  <a:gd name="T4" fmla="*/ 500 w 1888"/>
                  <a:gd name="T5" fmla="*/ 0 h 1222"/>
                  <a:gd name="T6" fmla="*/ 1391 w 1888"/>
                  <a:gd name="T7" fmla="*/ 0 h 1222"/>
                  <a:gd name="T8" fmla="*/ 1888 w 1888"/>
                  <a:gd name="T9" fmla="*/ 597 h 1222"/>
                  <a:gd name="T10" fmla="*/ 1417 w 1888"/>
                  <a:gd name="T11" fmla="*/ 1222 h 1222"/>
                  <a:gd name="T12" fmla="*/ 471 w 1888"/>
                  <a:gd name="T13" fmla="*/ 1222 h 1222"/>
                </a:gdLst>
                <a:ahLst/>
                <a:cxnLst>
                  <a:cxn ang="0">
                    <a:pos x="T0" y="T1"/>
                  </a:cxn>
                  <a:cxn ang="0">
                    <a:pos x="T2" y="T3"/>
                  </a:cxn>
                  <a:cxn ang="0">
                    <a:pos x="T4" y="T5"/>
                  </a:cxn>
                  <a:cxn ang="0">
                    <a:pos x="T6" y="T7"/>
                  </a:cxn>
                  <a:cxn ang="0">
                    <a:pos x="T8" y="T9"/>
                  </a:cxn>
                  <a:cxn ang="0">
                    <a:pos x="T10" y="T11"/>
                  </a:cxn>
                  <a:cxn ang="0">
                    <a:pos x="T12" y="T13"/>
                  </a:cxn>
                </a:cxnLst>
                <a:rect l="0" t="0" r="r" b="b"/>
                <a:pathLst>
                  <a:path w="1888" h="1222">
                    <a:moveTo>
                      <a:pt x="471" y="1222"/>
                    </a:moveTo>
                    <a:lnTo>
                      <a:pt x="0" y="597"/>
                    </a:lnTo>
                    <a:lnTo>
                      <a:pt x="500" y="0"/>
                    </a:lnTo>
                    <a:lnTo>
                      <a:pt x="1391" y="0"/>
                    </a:lnTo>
                    <a:lnTo>
                      <a:pt x="1888" y="597"/>
                    </a:lnTo>
                    <a:lnTo>
                      <a:pt x="1417" y="1222"/>
                    </a:lnTo>
                    <a:lnTo>
                      <a:pt x="471" y="1222"/>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62" name="Freeform 11">
                <a:extLst>
                  <a:ext uri="{FF2B5EF4-FFF2-40B4-BE49-F238E27FC236}">
                    <a16:creationId xmlns:a16="http://schemas.microsoft.com/office/drawing/2014/main" xmlns="" id="{8974C057-504F-4515-B164-FC37CD6FFAEC}"/>
                  </a:ext>
                </a:extLst>
              </p:cNvPr>
              <p:cNvSpPr>
                <a:spLocks/>
              </p:cNvSpPr>
              <p:nvPr/>
            </p:nvSpPr>
            <p:spPr bwMode="auto">
              <a:xfrm>
                <a:off x="4560598" y="4335213"/>
                <a:ext cx="762251" cy="1168460"/>
              </a:xfrm>
              <a:custGeom>
                <a:avLst/>
                <a:gdLst>
                  <a:gd name="T0" fmla="*/ 0 w 471"/>
                  <a:gd name="T1" fmla="*/ 0 h 722"/>
                  <a:gd name="T2" fmla="*/ 0 w 471"/>
                  <a:gd name="T3" fmla="*/ 97 h 722"/>
                  <a:gd name="T4" fmla="*/ 471 w 471"/>
                  <a:gd name="T5" fmla="*/ 722 h 722"/>
                  <a:gd name="T6" fmla="*/ 471 w 471"/>
                  <a:gd name="T7" fmla="*/ 625 h 722"/>
                  <a:gd name="T8" fmla="*/ 0 w 471"/>
                  <a:gd name="T9" fmla="*/ 0 h 722"/>
                </a:gdLst>
                <a:ahLst/>
                <a:cxnLst>
                  <a:cxn ang="0">
                    <a:pos x="T0" y="T1"/>
                  </a:cxn>
                  <a:cxn ang="0">
                    <a:pos x="T2" y="T3"/>
                  </a:cxn>
                  <a:cxn ang="0">
                    <a:pos x="T4" y="T5"/>
                  </a:cxn>
                  <a:cxn ang="0">
                    <a:pos x="T6" y="T7"/>
                  </a:cxn>
                  <a:cxn ang="0">
                    <a:pos x="T8" y="T9"/>
                  </a:cxn>
                </a:cxnLst>
                <a:rect l="0" t="0" r="r" b="b"/>
                <a:pathLst>
                  <a:path w="471" h="722">
                    <a:moveTo>
                      <a:pt x="0" y="0"/>
                    </a:moveTo>
                    <a:lnTo>
                      <a:pt x="0" y="97"/>
                    </a:lnTo>
                    <a:lnTo>
                      <a:pt x="471" y="722"/>
                    </a:lnTo>
                    <a:lnTo>
                      <a:pt x="471" y="625"/>
                    </a:lnTo>
                    <a:lnTo>
                      <a:pt x="0" y="0"/>
                    </a:lnTo>
                    <a:close/>
                  </a:path>
                </a:pathLst>
              </a:custGeom>
              <a:pattFill prst="dkUpDiag">
                <a:fgClr>
                  <a:schemeClr val="accent3">
                    <a:lumMod val="65000"/>
                  </a:schemeClr>
                </a:fgClr>
                <a:bgClr>
                  <a:schemeClr val="accent3">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63" name="Rectangle 62">
                <a:extLst>
                  <a:ext uri="{FF2B5EF4-FFF2-40B4-BE49-F238E27FC236}">
                    <a16:creationId xmlns:a16="http://schemas.microsoft.com/office/drawing/2014/main" xmlns="" id="{901C95F7-2946-4EF6-9FA5-9282301523E9}"/>
                  </a:ext>
                </a:extLst>
              </p:cNvPr>
              <p:cNvSpPr>
                <a:spLocks noChangeArrowheads="1"/>
              </p:cNvSpPr>
              <p:nvPr/>
            </p:nvSpPr>
            <p:spPr bwMode="auto">
              <a:xfrm>
                <a:off x="5322849" y="5346691"/>
                <a:ext cx="1530976" cy="156982"/>
              </a:xfrm>
              <a:prstGeom prst="rect">
                <a:avLst/>
              </a:prstGeom>
              <a:pattFill prst="ltUpDiag">
                <a:fgClr>
                  <a:schemeClr val="accent3">
                    <a:lumMod val="65000"/>
                  </a:schemeClr>
                </a:fgClr>
                <a:bgClr>
                  <a:schemeClr val="accent4">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64" name="Freeform 18">
                <a:extLst>
                  <a:ext uri="{FF2B5EF4-FFF2-40B4-BE49-F238E27FC236}">
                    <a16:creationId xmlns:a16="http://schemas.microsoft.com/office/drawing/2014/main" xmlns="" id="{E17D4AE8-31D7-4268-BFB9-FE313A30067D}"/>
                  </a:ext>
                </a:extLst>
              </p:cNvPr>
              <p:cNvSpPr>
                <a:spLocks/>
              </p:cNvSpPr>
              <p:nvPr/>
            </p:nvSpPr>
            <p:spPr bwMode="auto">
              <a:xfrm>
                <a:off x="6853825" y="4335213"/>
                <a:ext cx="762251" cy="1168460"/>
              </a:xfrm>
              <a:custGeom>
                <a:avLst/>
                <a:gdLst>
                  <a:gd name="T0" fmla="*/ 471 w 471"/>
                  <a:gd name="T1" fmla="*/ 0 h 722"/>
                  <a:gd name="T2" fmla="*/ 471 w 471"/>
                  <a:gd name="T3" fmla="*/ 97 h 722"/>
                  <a:gd name="T4" fmla="*/ 0 w 471"/>
                  <a:gd name="T5" fmla="*/ 722 h 722"/>
                  <a:gd name="T6" fmla="*/ 0 w 471"/>
                  <a:gd name="T7" fmla="*/ 625 h 722"/>
                  <a:gd name="T8" fmla="*/ 471 w 471"/>
                  <a:gd name="T9" fmla="*/ 0 h 722"/>
                </a:gdLst>
                <a:ahLst/>
                <a:cxnLst>
                  <a:cxn ang="0">
                    <a:pos x="T0" y="T1"/>
                  </a:cxn>
                  <a:cxn ang="0">
                    <a:pos x="T2" y="T3"/>
                  </a:cxn>
                  <a:cxn ang="0">
                    <a:pos x="T4" y="T5"/>
                  </a:cxn>
                  <a:cxn ang="0">
                    <a:pos x="T6" y="T7"/>
                  </a:cxn>
                  <a:cxn ang="0">
                    <a:pos x="T8" y="T9"/>
                  </a:cxn>
                </a:cxnLst>
                <a:rect l="0" t="0" r="r" b="b"/>
                <a:pathLst>
                  <a:path w="471" h="722">
                    <a:moveTo>
                      <a:pt x="471" y="0"/>
                    </a:moveTo>
                    <a:lnTo>
                      <a:pt x="471" y="97"/>
                    </a:lnTo>
                    <a:lnTo>
                      <a:pt x="0" y="722"/>
                    </a:lnTo>
                    <a:lnTo>
                      <a:pt x="0" y="625"/>
                    </a:lnTo>
                    <a:lnTo>
                      <a:pt x="471" y="0"/>
                    </a:lnTo>
                    <a:close/>
                  </a:path>
                </a:pathLst>
              </a:custGeom>
              <a:pattFill prst="dkDnDiag">
                <a:fgClr>
                  <a:schemeClr val="accent3">
                    <a:lumMod val="65000"/>
                  </a:schemeClr>
                </a:fgClr>
                <a:bgClr>
                  <a:schemeClr val="accent4">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57" name="TextBox 56">
                <a:extLst>
                  <a:ext uri="{FF2B5EF4-FFF2-40B4-BE49-F238E27FC236}">
                    <a16:creationId xmlns:a16="http://schemas.microsoft.com/office/drawing/2014/main" xmlns="" id="{199BB210-6E89-4DF4-B9ED-7DC1F99AD5A2}"/>
                  </a:ext>
                </a:extLst>
              </p:cNvPr>
              <p:cNvSpPr txBox="1"/>
              <p:nvPr/>
            </p:nvSpPr>
            <p:spPr>
              <a:xfrm>
                <a:off x="5321470" y="4887886"/>
                <a:ext cx="1538594" cy="299184"/>
              </a:xfrm>
              <a:prstGeom prst="rect">
                <a:avLst/>
              </a:prstGeom>
              <a:noFill/>
            </p:spPr>
            <p:txBody>
              <a:bodyPr wrap="square" rtlCol="0">
                <a:spAutoFit/>
              </a:bodyPr>
              <a:lstStyle/>
              <a:p>
                <a:pPr algn="ctr">
                  <a:lnSpc>
                    <a:spcPct val="120000"/>
                  </a:lnSpc>
                </a:pPr>
                <a:r>
                  <a:rPr lang="uk-UA" sz="1200" dirty="0">
                    <a:solidFill>
                      <a:schemeClr val="bg1"/>
                    </a:solidFill>
                  </a:rPr>
                  <a:t>Формування запиту</a:t>
                </a:r>
                <a:endParaRPr lang="en-US" sz="1200" dirty="0">
                  <a:solidFill>
                    <a:schemeClr val="bg1"/>
                  </a:solidFill>
                </a:endParaRPr>
              </a:p>
            </p:txBody>
          </p:sp>
          <p:grpSp>
            <p:nvGrpSpPr>
              <p:cNvPr id="17" name="그룹 9">
                <a:extLst>
                  <a:ext uri="{FF2B5EF4-FFF2-40B4-BE49-F238E27FC236}">
                    <a16:creationId xmlns:a16="http://schemas.microsoft.com/office/drawing/2014/main" xmlns="" id="{20A6A451-CC0B-432D-B4CD-A08C4EFDC4D7}"/>
                  </a:ext>
                </a:extLst>
              </p:cNvPr>
              <p:cNvGrpSpPr/>
              <p:nvPr/>
            </p:nvGrpSpPr>
            <p:grpSpPr>
              <a:xfrm>
                <a:off x="4743212" y="2882470"/>
                <a:ext cx="2705575" cy="1890175"/>
                <a:chOff x="3206539" y="2006689"/>
                <a:chExt cx="2348335" cy="1640600"/>
              </a:xfrm>
            </p:grpSpPr>
            <p:sp>
              <p:nvSpPr>
                <p:cNvPr id="24" name="Freeform 6">
                  <a:extLst>
                    <a:ext uri="{FF2B5EF4-FFF2-40B4-BE49-F238E27FC236}">
                      <a16:creationId xmlns:a16="http://schemas.microsoft.com/office/drawing/2014/main" xmlns="" id="{B50EC65D-0170-4927-9337-38A7C10E4194}"/>
                    </a:ext>
                  </a:extLst>
                </p:cNvPr>
                <p:cNvSpPr>
                  <a:spLocks/>
                </p:cNvSpPr>
                <p:nvPr/>
              </p:nvSpPr>
              <p:spPr bwMode="auto">
                <a:xfrm>
                  <a:off x="3206539" y="2006689"/>
                  <a:ext cx="2348335" cy="1519949"/>
                </a:xfrm>
                <a:custGeom>
                  <a:avLst/>
                  <a:gdLst>
                    <a:gd name="T0" fmla="*/ 471 w 1888"/>
                    <a:gd name="T1" fmla="*/ 1222 h 1222"/>
                    <a:gd name="T2" fmla="*/ 0 w 1888"/>
                    <a:gd name="T3" fmla="*/ 597 h 1222"/>
                    <a:gd name="T4" fmla="*/ 500 w 1888"/>
                    <a:gd name="T5" fmla="*/ 0 h 1222"/>
                    <a:gd name="T6" fmla="*/ 1391 w 1888"/>
                    <a:gd name="T7" fmla="*/ 0 h 1222"/>
                    <a:gd name="T8" fmla="*/ 1888 w 1888"/>
                    <a:gd name="T9" fmla="*/ 597 h 1222"/>
                    <a:gd name="T10" fmla="*/ 1417 w 1888"/>
                    <a:gd name="T11" fmla="*/ 1222 h 1222"/>
                    <a:gd name="T12" fmla="*/ 471 w 1888"/>
                    <a:gd name="T13" fmla="*/ 1222 h 1222"/>
                  </a:gdLst>
                  <a:ahLst/>
                  <a:cxnLst>
                    <a:cxn ang="0">
                      <a:pos x="T0" y="T1"/>
                    </a:cxn>
                    <a:cxn ang="0">
                      <a:pos x="T2" y="T3"/>
                    </a:cxn>
                    <a:cxn ang="0">
                      <a:pos x="T4" y="T5"/>
                    </a:cxn>
                    <a:cxn ang="0">
                      <a:pos x="T6" y="T7"/>
                    </a:cxn>
                    <a:cxn ang="0">
                      <a:pos x="T8" y="T9"/>
                    </a:cxn>
                    <a:cxn ang="0">
                      <a:pos x="T10" y="T11"/>
                    </a:cxn>
                    <a:cxn ang="0">
                      <a:pos x="T12" y="T13"/>
                    </a:cxn>
                  </a:cxnLst>
                  <a:rect l="0" t="0" r="r" b="b"/>
                  <a:pathLst>
                    <a:path w="1888" h="1222">
                      <a:moveTo>
                        <a:pt x="471" y="1222"/>
                      </a:moveTo>
                      <a:lnTo>
                        <a:pt x="0" y="597"/>
                      </a:lnTo>
                      <a:lnTo>
                        <a:pt x="500" y="0"/>
                      </a:lnTo>
                      <a:lnTo>
                        <a:pt x="1391" y="0"/>
                      </a:lnTo>
                      <a:lnTo>
                        <a:pt x="1888" y="597"/>
                      </a:lnTo>
                      <a:lnTo>
                        <a:pt x="1417" y="1222"/>
                      </a:lnTo>
                      <a:lnTo>
                        <a:pt x="471" y="1222"/>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25" name="Freeform 11">
                  <a:extLst>
                    <a:ext uri="{FF2B5EF4-FFF2-40B4-BE49-F238E27FC236}">
                      <a16:creationId xmlns:a16="http://schemas.microsoft.com/office/drawing/2014/main" xmlns="" id="{368DF242-439C-4579-A3B0-9302E5819952}"/>
                    </a:ext>
                  </a:extLst>
                </p:cNvPr>
                <p:cNvSpPr>
                  <a:spLocks/>
                </p:cNvSpPr>
                <p:nvPr/>
              </p:nvSpPr>
              <p:spPr bwMode="auto">
                <a:xfrm>
                  <a:off x="3206539" y="2749250"/>
                  <a:ext cx="585840" cy="898039"/>
                </a:xfrm>
                <a:custGeom>
                  <a:avLst/>
                  <a:gdLst>
                    <a:gd name="T0" fmla="*/ 0 w 471"/>
                    <a:gd name="T1" fmla="*/ 0 h 722"/>
                    <a:gd name="T2" fmla="*/ 0 w 471"/>
                    <a:gd name="T3" fmla="*/ 97 h 722"/>
                    <a:gd name="T4" fmla="*/ 471 w 471"/>
                    <a:gd name="T5" fmla="*/ 722 h 722"/>
                    <a:gd name="T6" fmla="*/ 471 w 471"/>
                    <a:gd name="T7" fmla="*/ 625 h 722"/>
                    <a:gd name="T8" fmla="*/ 0 w 471"/>
                    <a:gd name="T9" fmla="*/ 0 h 722"/>
                  </a:gdLst>
                  <a:ahLst/>
                  <a:cxnLst>
                    <a:cxn ang="0">
                      <a:pos x="T0" y="T1"/>
                    </a:cxn>
                    <a:cxn ang="0">
                      <a:pos x="T2" y="T3"/>
                    </a:cxn>
                    <a:cxn ang="0">
                      <a:pos x="T4" y="T5"/>
                    </a:cxn>
                    <a:cxn ang="0">
                      <a:pos x="T6" y="T7"/>
                    </a:cxn>
                    <a:cxn ang="0">
                      <a:pos x="T8" y="T9"/>
                    </a:cxn>
                  </a:cxnLst>
                  <a:rect l="0" t="0" r="r" b="b"/>
                  <a:pathLst>
                    <a:path w="471" h="722">
                      <a:moveTo>
                        <a:pt x="0" y="0"/>
                      </a:moveTo>
                      <a:lnTo>
                        <a:pt x="0" y="97"/>
                      </a:lnTo>
                      <a:lnTo>
                        <a:pt x="471" y="722"/>
                      </a:lnTo>
                      <a:lnTo>
                        <a:pt x="471" y="625"/>
                      </a:lnTo>
                      <a:lnTo>
                        <a:pt x="0" y="0"/>
                      </a:lnTo>
                      <a:close/>
                    </a:path>
                  </a:pathLst>
                </a:custGeom>
                <a:pattFill prst="dkUpDiag">
                  <a:fgClr>
                    <a:schemeClr val="accent3">
                      <a:lumMod val="65000"/>
                    </a:schemeClr>
                  </a:fgClr>
                  <a:bgClr>
                    <a:schemeClr val="accent3">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26" name="Rectangle 25">
                  <a:extLst>
                    <a:ext uri="{FF2B5EF4-FFF2-40B4-BE49-F238E27FC236}">
                      <a16:creationId xmlns:a16="http://schemas.microsoft.com/office/drawing/2014/main" xmlns="" id="{87D97E40-BD06-4692-8956-CD9689957A7A}"/>
                    </a:ext>
                  </a:extLst>
                </p:cNvPr>
                <p:cNvSpPr>
                  <a:spLocks noChangeArrowheads="1"/>
                </p:cNvSpPr>
                <p:nvPr/>
              </p:nvSpPr>
              <p:spPr bwMode="auto">
                <a:xfrm>
                  <a:off x="3792379" y="3526638"/>
                  <a:ext cx="1176655" cy="120651"/>
                </a:xfrm>
                <a:prstGeom prst="rect">
                  <a:avLst/>
                </a:prstGeom>
                <a:pattFill prst="ltUpDiag">
                  <a:fgClr>
                    <a:schemeClr val="accent3">
                      <a:lumMod val="65000"/>
                    </a:schemeClr>
                  </a:fgClr>
                  <a:bgClr>
                    <a:schemeClr val="accent3">
                      <a:lumMod val="8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27" name="Freeform 18">
                  <a:extLst>
                    <a:ext uri="{FF2B5EF4-FFF2-40B4-BE49-F238E27FC236}">
                      <a16:creationId xmlns:a16="http://schemas.microsoft.com/office/drawing/2014/main" xmlns="" id="{1DA1BA23-6BFB-473B-8CD0-F0F06E25A52F}"/>
                    </a:ext>
                  </a:extLst>
                </p:cNvPr>
                <p:cNvSpPr>
                  <a:spLocks/>
                </p:cNvSpPr>
                <p:nvPr/>
              </p:nvSpPr>
              <p:spPr bwMode="auto">
                <a:xfrm>
                  <a:off x="4969034" y="2749250"/>
                  <a:ext cx="585840" cy="898039"/>
                </a:xfrm>
                <a:custGeom>
                  <a:avLst/>
                  <a:gdLst>
                    <a:gd name="T0" fmla="*/ 471 w 471"/>
                    <a:gd name="T1" fmla="*/ 0 h 722"/>
                    <a:gd name="T2" fmla="*/ 471 w 471"/>
                    <a:gd name="T3" fmla="*/ 97 h 722"/>
                    <a:gd name="T4" fmla="*/ 0 w 471"/>
                    <a:gd name="T5" fmla="*/ 722 h 722"/>
                    <a:gd name="T6" fmla="*/ 0 w 471"/>
                    <a:gd name="T7" fmla="*/ 625 h 722"/>
                    <a:gd name="T8" fmla="*/ 471 w 471"/>
                    <a:gd name="T9" fmla="*/ 0 h 722"/>
                  </a:gdLst>
                  <a:ahLst/>
                  <a:cxnLst>
                    <a:cxn ang="0">
                      <a:pos x="T0" y="T1"/>
                    </a:cxn>
                    <a:cxn ang="0">
                      <a:pos x="T2" y="T3"/>
                    </a:cxn>
                    <a:cxn ang="0">
                      <a:pos x="T4" y="T5"/>
                    </a:cxn>
                    <a:cxn ang="0">
                      <a:pos x="T6" y="T7"/>
                    </a:cxn>
                    <a:cxn ang="0">
                      <a:pos x="T8" y="T9"/>
                    </a:cxn>
                  </a:cxnLst>
                  <a:rect l="0" t="0" r="r" b="b"/>
                  <a:pathLst>
                    <a:path w="471" h="722">
                      <a:moveTo>
                        <a:pt x="471" y="0"/>
                      </a:moveTo>
                      <a:lnTo>
                        <a:pt x="471" y="97"/>
                      </a:lnTo>
                      <a:lnTo>
                        <a:pt x="0" y="722"/>
                      </a:lnTo>
                      <a:lnTo>
                        <a:pt x="0" y="625"/>
                      </a:lnTo>
                      <a:lnTo>
                        <a:pt x="471" y="0"/>
                      </a:lnTo>
                      <a:close/>
                    </a:path>
                  </a:pathLst>
                </a:custGeom>
                <a:pattFill prst="dkDnDiag">
                  <a:fgClr>
                    <a:schemeClr val="accent3">
                      <a:lumMod val="65000"/>
                    </a:schemeClr>
                  </a:fgClr>
                  <a:bgClr>
                    <a:schemeClr val="accent3">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20" name="TextBox 19">
                <a:extLst>
                  <a:ext uri="{FF2B5EF4-FFF2-40B4-BE49-F238E27FC236}">
                    <a16:creationId xmlns:a16="http://schemas.microsoft.com/office/drawing/2014/main" xmlns="" id="{91722B9D-2E0E-4639-ADDB-9852C7451563}"/>
                  </a:ext>
                </a:extLst>
              </p:cNvPr>
              <p:cNvSpPr txBox="1"/>
              <p:nvPr/>
            </p:nvSpPr>
            <p:spPr>
              <a:xfrm>
                <a:off x="5416952" y="4166353"/>
                <a:ext cx="1362399" cy="299184"/>
              </a:xfrm>
              <a:prstGeom prst="rect">
                <a:avLst/>
              </a:prstGeom>
              <a:noFill/>
            </p:spPr>
            <p:txBody>
              <a:bodyPr wrap="square" rtlCol="0">
                <a:spAutoFit/>
              </a:bodyPr>
              <a:lstStyle/>
              <a:p>
                <a:pPr algn="ctr">
                  <a:lnSpc>
                    <a:spcPct val="120000"/>
                  </a:lnSpc>
                </a:pPr>
                <a:r>
                  <a:rPr lang="uk-UA" sz="1200" dirty="0">
                    <a:solidFill>
                      <a:schemeClr val="bg1"/>
                    </a:solidFill>
                  </a:rPr>
                  <a:t>Розділ №2</a:t>
                </a:r>
                <a:endParaRPr lang="en-US" sz="1200" dirty="0">
                  <a:solidFill>
                    <a:schemeClr val="bg1"/>
                  </a:solidFill>
                </a:endParaRPr>
              </a:p>
            </p:txBody>
          </p:sp>
          <p:grpSp>
            <p:nvGrpSpPr>
              <p:cNvPr id="29" name="그룹 8">
                <a:extLst>
                  <a:ext uri="{FF2B5EF4-FFF2-40B4-BE49-F238E27FC236}">
                    <a16:creationId xmlns:a16="http://schemas.microsoft.com/office/drawing/2014/main" xmlns="" id="{CEEC5DCD-0235-455D-B1A6-B770CB350F95}"/>
                  </a:ext>
                </a:extLst>
              </p:cNvPr>
              <p:cNvGrpSpPr/>
              <p:nvPr/>
            </p:nvGrpSpPr>
            <p:grpSpPr>
              <a:xfrm>
                <a:off x="4969631" y="2342373"/>
                <a:ext cx="2255603" cy="1597835"/>
                <a:chOff x="3403063" y="1470602"/>
                <a:chExt cx="1957776" cy="1386860"/>
              </a:xfrm>
            </p:grpSpPr>
            <p:sp>
              <p:nvSpPr>
                <p:cNvPr id="36" name="Freeform 7">
                  <a:extLst>
                    <a:ext uri="{FF2B5EF4-FFF2-40B4-BE49-F238E27FC236}">
                      <a16:creationId xmlns:a16="http://schemas.microsoft.com/office/drawing/2014/main" xmlns="" id="{C7911EEE-F22C-430D-B367-077DC81E118B}"/>
                    </a:ext>
                  </a:extLst>
                </p:cNvPr>
                <p:cNvSpPr>
                  <a:spLocks/>
                </p:cNvSpPr>
                <p:nvPr/>
              </p:nvSpPr>
              <p:spPr bwMode="auto">
                <a:xfrm>
                  <a:off x="3403064" y="1470602"/>
                  <a:ext cx="1957775" cy="1269941"/>
                </a:xfrm>
                <a:custGeom>
                  <a:avLst/>
                  <a:gdLst>
                    <a:gd name="T0" fmla="*/ 394 w 1574"/>
                    <a:gd name="T1" fmla="*/ 1021 h 1021"/>
                    <a:gd name="T2" fmla="*/ 0 w 1574"/>
                    <a:gd name="T3" fmla="*/ 500 h 1021"/>
                    <a:gd name="T4" fmla="*/ 415 w 1574"/>
                    <a:gd name="T5" fmla="*/ 0 h 1021"/>
                    <a:gd name="T6" fmla="*/ 1159 w 1574"/>
                    <a:gd name="T7" fmla="*/ 0 h 1021"/>
                    <a:gd name="T8" fmla="*/ 1574 w 1574"/>
                    <a:gd name="T9" fmla="*/ 500 h 1021"/>
                    <a:gd name="T10" fmla="*/ 1181 w 1574"/>
                    <a:gd name="T11" fmla="*/ 1021 h 1021"/>
                    <a:gd name="T12" fmla="*/ 394 w 1574"/>
                    <a:gd name="T13" fmla="*/ 1021 h 1021"/>
                  </a:gdLst>
                  <a:ahLst/>
                  <a:cxnLst>
                    <a:cxn ang="0">
                      <a:pos x="T0" y="T1"/>
                    </a:cxn>
                    <a:cxn ang="0">
                      <a:pos x="T2" y="T3"/>
                    </a:cxn>
                    <a:cxn ang="0">
                      <a:pos x="T4" y="T5"/>
                    </a:cxn>
                    <a:cxn ang="0">
                      <a:pos x="T6" y="T7"/>
                    </a:cxn>
                    <a:cxn ang="0">
                      <a:pos x="T8" y="T9"/>
                    </a:cxn>
                    <a:cxn ang="0">
                      <a:pos x="T10" y="T11"/>
                    </a:cxn>
                    <a:cxn ang="0">
                      <a:pos x="T12" y="T13"/>
                    </a:cxn>
                  </a:cxnLst>
                  <a:rect l="0" t="0" r="r" b="b"/>
                  <a:pathLst>
                    <a:path w="1574" h="1021">
                      <a:moveTo>
                        <a:pt x="394" y="1021"/>
                      </a:moveTo>
                      <a:lnTo>
                        <a:pt x="0" y="500"/>
                      </a:lnTo>
                      <a:lnTo>
                        <a:pt x="415" y="0"/>
                      </a:lnTo>
                      <a:lnTo>
                        <a:pt x="1159" y="0"/>
                      </a:lnTo>
                      <a:lnTo>
                        <a:pt x="1574" y="500"/>
                      </a:lnTo>
                      <a:lnTo>
                        <a:pt x="1181" y="1021"/>
                      </a:lnTo>
                      <a:lnTo>
                        <a:pt x="394" y="1021"/>
                      </a:lnTo>
                      <a:close/>
                    </a:path>
                  </a:pathLst>
                </a:custGeom>
                <a:solidFill>
                  <a:schemeClr val="accent2"/>
                </a:solidFill>
                <a:ln w="3175">
                  <a:noFill/>
                </a:ln>
              </p:spPr>
              <p:txBody>
                <a:bodyPr vert="horz" wrap="square" lIns="0" tIns="0" rIns="0" bIns="0" numCol="1" anchor="ctr" anchorCtr="0" compatLnSpc="1">
                  <a:prstTxWarp prst="textNoShape">
                    <a:avLst/>
                  </a:prstTxWarp>
                </a:bodyPr>
                <a:lstStyle/>
                <a:p>
                  <a:pPr algn="ctr">
                    <a:spcAft>
                      <a:spcPts val="300"/>
                    </a:spcAft>
                  </a:pPr>
                  <a:r>
                    <a:rPr lang="en-US" altLang="ko-KR" dirty="0">
                      <a:solidFill>
                        <a:schemeClr val="bg1"/>
                      </a:solidFill>
                      <a:latin typeface="Bebas Neue" panose="020B0606020202050201" pitchFamily="34" charset="0"/>
                      <a:ea typeface="Roboto Condensed Regular"/>
                      <a:cs typeface="Lato Regular"/>
                    </a:rPr>
                    <a:t> </a:t>
                  </a:r>
                  <a:endParaRPr lang="ko-KR" altLang="en-US" dirty="0">
                    <a:solidFill>
                      <a:schemeClr val="bg1"/>
                    </a:solidFill>
                    <a:latin typeface="Bebas Neue" panose="020B0606020202050201" pitchFamily="34" charset="0"/>
                    <a:ea typeface="Roboto Condensed Regular"/>
                    <a:cs typeface="Lato Regular"/>
                  </a:endParaRPr>
                </a:p>
              </p:txBody>
            </p:sp>
            <p:sp>
              <p:nvSpPr>
                <p:cNvPr id="37" name="Freeform 10">
                  <a:extLst>
                    <a:ext uri="{FF2B5EF4-FFF2-40B4-BE49-F238E27FC236}">
                      <a16:creationId xmlns:a16="http://schemas.microsoft.com/office/drawing/2014/main" xmlns="" id="{BF573D9F-F59C-48F6-92CA-A7588443B5D1}"/>
                    </a:ext>
                  </a:extLst>
                </p:cNvPr>
                <p:cNvSpPr>
                  <a:spLocks/>
                </p:cNvSpPr>
                <p:nvPr/>
              </p:nvSpPr>
              <p:spPr bwMode="auto">
                <a:xfrm>
                  <a:off x="3403063" y="2092512"/>
                  <a:ext cx="490066" cy="764950"/>
                </a:xfrm>
                <a:custGeom>
                  <a:avLst/>
                  <a:gdLst>
                    <a:gd name="T0" fmla="*/ 0 w 394"/>
                    <a:gd name="T1" fmla="*/ 0 h 615"/>
                    <a:gd name="T2" fmla="*/ 0 w 394"/>
                    <a:gd name="T3" fmla="*/ 97 h 615"/>
                    <a:gd name="T4" fmla="*/ 394 w 394"/>
                    <a:gd name="T5" fmla="*/ 615 h 615"/>
                    <a:gd name="T6" fmla="*/ 394 w 394"/>
                    <a:gd name="T7" fmla="*/ 521 h 615"/>
                    <a:gd name="T8" fmla="*/ 0 w 394"/>
                    <a:gd name="T9" fmla="*/ 0 h 615"/>
                  </a:gdLst>
                  <a:ahLst/>
                  <a:cxnLst>
                    <a:cxn ang="0">
                      <a:pos x="T0" y="T1"/>
                    </a:cxn>
                    <a:cxn ang="0">
                      <a:pos x="T2" y="T3"/>
                    </a:cxn>
                    <a:cxn ang="0">
                      <a:pos x="T4" y="T5"/>
                    </a:cxn>
                    <a:cxn ang="0">
                      <a:pos x="T6" y="T7"/>
                    </a:cxn>
                    <a:cxn ang="0">
                      <a:pos x="T8" y="T9"/>
                    </a:cxn>
                  </a:cxnLst>
                  <a:rect l="0" t="0" r="r" b="b"/>
                  <a:pathLst>
                    <a:path w="394" h="615">
                      <a:moveTo>
                        <a:pt x="0" y="0"/>
                      </a:moveTo>
                      <a:lnTo>
                        <a:pt x="0" y="97"/>
                      </a:lnTo>
                      <a:lnTo>
                        <a:pt x="394" y="615"/>
                      </a:lnTo>
                      <a:lnTo>
                        <a:pt x="394" y="521"/>
                      </a:lnTo>
                      <a:lnTo>
                        <a:pt x="0" y="0"/>
                      </a:lnTo>
                      <a:close/>
                    </a:path>
                  </a:pathLst>
                </a:custGeom>
                <a:pattFill prst="ltUpDiag">
                  <a:fgClr>
                    <a:schemeClr val="tx1"/>
                  </a:fgClr>
                  <a:bgClr>
                    <a:schemeClr val="accent2">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38" name="Rectangle 14">
                  <a:extLst>
                    <a:ext uri="{FF2B5EF4-FFF2-40B4-BE49-F238E27FC236}">
                      <a16:creationId xmlns:a16="http://schemas.microsoft.com/office/drawing/2014/main" xmlns="" id="{D299F0C8-CD2A-410C-996A-ED2F370AF89E}"/>
                    </a:ext>
                  </a:extLst>
                </p:cNvPr>
                <p:cNvSpPr>
                  <a:spLocks noChangeArrowheads="1"/>
                </p:cNvSpPr>
                <p:nvPr/>
              </p:nvSpPr>
              <p:spPr bwMode="auto">
                <a:xfrm>
                  <a:off x="3893129" y="2740543"/>
                  <a:ext cx="978888" cy="116919"/>
                </a:xfrm>
                <a:prstGeom prst="rect">
                  <a:avLst/>
                </a:prstGeom>
                <a:pattFill prst="ltDnDiag">
                  <a:fgClr>
                    <a:schemeClr val="tx1"/>
                  </a:fgClr>
                  <a:bgClr>
                    <a:schemeClr val="accent2">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39" name="Freeform 17">
                  <a:extLst>
                    <a:ext uri="{FF2B5EF4-FFF2-40B4-BE49-F238E27FC236}">
                      <a16:creationId xmlns:a16="http://schemas.microsoft.com/office/drawing/2014/main" xmlns="" id="{B71BA06F-B7E5-4177-8897-5DE7FED2B937}"/>
                    </a:ext>
                  </a:extLst>
                </p:cNvPr>
                <p:cNvSpPr>
                  <a:spLocks/>
                </p:cNvSpPr>
                <p:nvPr/>
              </p:nvSpPr>
              <p:spPr bwMode="auto">
                <a:xfrm>
                  <a:off x="4872016" y="2092512"/>
                  <a:ext cx="488822" cy="764950"/>
                </a:xfrm>
                <a:custGeom>
                  <a:avLst/>
                  <a:gdLst>
                    <a:gd name="T0" fmla="*/ 393 w 393"/>
                    <a:gd name="T1" fmla="*/ 0 h 615"/>
                    <a:gd name="T2" fmla="*/ 393 w 393"/>
                    <a:gd name="T3" fmla="*/ 97 h 615"/>
                    <a:gd name="T4" fmla="*/ 0 w 393"/>
                    <a:gd name="T5" fmla="*/ 615 h 615"/>
                    <a:gd name="T6" fmla="*/ 0 w 393"/>
                    <a:gd name="T7" fmla="*/ 521 h 615"/>
                    <a:gd name="T8" fmla="*/ 393 w 393"/>
                    <a:gd name="T9" fmla="*/ 0 h 615"/>
                  </a:gdLst>
                  <a:ahLst/>
                  <a:cxnLst>
                    <a:cxn ang="0">
                      <a:pos x="T0" y="T1"/>
                    </a:cxn>
                    <a:cxn ang="0">
                      <a:pos x="T2" y="T3"/>
                    </a:cxn>
                    <a:cxn ang="0">
                      <a:pos x="T4" y="T5"/>
                    </a:cxn>
                    <a:cxn ang="0">
                      <a:pos x="T6" y="T7"/>
                    </a:cxn>
                    <a:cxn ang="0">
                      <a:pos x="T8" y="T9"/>
                    </a:cxn>
                  </a:cxnLst>
                  <a:rect l="0" t="0" r="r" b="b"/>
                  <a:pathLst>
                    <a:path w="393" h="615">
                      <a:moveTo>
                        <a:pt x="393" y="0"/>
                      </a:moveTo>
                      <a:lnTo>
                        <a:pt x="393" y="97"/>
                      </a:lnTo>
                      <a:lnTo>
                        <a:pt x="0" y="615"/>
                      </a:lnTo>
                      <a:lnTo>
                        <a:pt x="0" y="521"/>
                      </a:lnTo>
                      <a:lnTo>
                        <a:pt x="393" y="0"/>
                      </a:lnTo>
                      <a:close/>
                    </a:path>
                  </a:pathLst>
                </a:custGeom>
                <a:pattFill prst="ltDnDiag">
                  <a:fgClr>
                    <a:schemeClr val="tx1"/>
                  </a:fgClr>
                  <a:bgClr>
                    <a:schemeClr val="accent2">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32" name="TextBox 31">
                <a:extLst>
                  <a:ext uri="{FF2B5EF4-FFF2-40B4-BE49-F238E27FC236}">
                    <a16:creationId xmlns:a16="http://schemas.microsoft.com/office/drawing/2014/main" xmlns="" id="{FC22159D-A0C6-4DA5-A43C-A544526DEBBB}"/>
                  </a:ext>
                </a:extLst>
              </p:cNvPr>
              <p:cNvSpPr txBox="1"/>
              <p:nvPr/>
            </p:nvSpPr>
            <p:spPr>
              <a:xfrm>
                <a:off x="5416952" y="3343054"/>
                <a:ext cx="1362399" cy="299184"/>
              </a:xfrm>
              <a:prstGeom prst="rect">
                <a:avLst/>
              </a:prstGeom>
              <a:noFill/>
            </p:spPr>
            <p:txBody>
              <a:bodyPr wrap="square" rtlCol="0">
                <a:spAutoFit/>
              </a:bodyPr>
              <a:lstStyle/>
              <a:p>
                <a:pPr algn="ctr">
                  <a:lnSpc>
                    <a:spcPct val="120000"/>
                  </a:lnSpc>
                </a:pPr>
                <a:r>
                  <a:rPr lang="uk-UA" sz="1200" dirty="0">
                    <a:solidFill>
                      <a:schemeClr val="bg1"/>
                    </a:solidFill>
                  </a:rPr>
                  <a:t>Розділ №1</a:t>
                </a:r>
                <a:endParaRPr lang="en-US" sz="1200" dirty="0">
                  <a:solidFill>
                    <a:schemeClr val="bg1"/>
                  </a:solidFill>
                </a:endParaRPr>
              </a:p>
            </p:txBody>
          </p:sp>
          <p:sp>
            <p:nvSpPr>
              <p:cNvPr id="49" name="Freeform 8">
                <a:extLst>
                  <a:ext uri="{FF2B5EF4-FFF2-40B4-BE49-F238E27FC236}">
                    <a16:creationId xmlns:a16="http://schemas.microsoft.com/office/drawing/2014/main" xmlns="" id="{73EB03CC-4067-4B72-A8FD-4C2A5F5D7614}"/>
                  </a:ext>
                </a:extLst>
              </p:cNvPr>
              <p:cNvSpPr>
                <a:spLocks/>
              </p:cNvSpPr>
              <p:nvPr/>
            </p:nvSpPr>
            <p:spPr bwMode="auto">
              <a:xfrm>
                <a:off x="5157363" y="1843676"/>
                <a:ext cx="1881580" cy="1215215"/>
              </a:xfrm>
              <a:custGeom>
                <a:avLst/>
                <a:gdLst>
                  <a:gd name="T0" fmla="*/ 327 w 1313"/>
                  <a:gd name="T1" fmla="*/ 848 h 848"/>
                  <a:gd name="T2" fmla="*/ 0 w 1313"/>
                  <a:gd name="T3" fmla="*/ 415 h 848"/>
                  <a:gd name="T4" fmla="*/ 346 w 1313"/>
                  <a:gd name="T5" fmla="*/ 0 h 848"/>
                  <a:gd name="T6" fmla="*/ 964 w 1313"/>
                  <a:gd name="T7" fmla="*/ 0 h 848"/>
                  <a:gd name="T8" fmla="*/ 1313 w 1313"/>
                  <a:gd name="T9" fmla="*/ 415 h 848"/>
                  <a:gd name="T10" fmla="*/ 983 w 1313"/>
                  <a:gd name="T11" fmla="*/ 848 h 848"/>
                  <a:gd name="T12" fmla="*/ 327 w 1313"/>
                  <a:gd name="T13" fmla="*/ 848 h 848"/>
                </a:gdLst>
                <a:ahLst/>
                <a:cxnLst>
                  <a:cxn ang="0">
                    <a:pos x="T0" y="T1"/>
                  </a:cxn>
                  <a:cxn ang="0">
                    <a:pos x="T2" y="T3"/>
                  </a:cxn>
                  <a:cxn ang="0">
                    <a:pos x="T4" y="T5"/>
                  </a:cxn>
                  <a:cxn ang="0">
                    <a:pos x="T6" y="T7"/>
                  </a:cxn>
                  <a:cxn ang="0">
                    <a:pos x="T8" y="T9"/>
                  </a:cxn>
                  <a:cxn ang="0">
                    <a:pos x="T10" y="T11"/>
                  </a:cxn>
                  <a:cxn ang="0">
                    <a:pos x="T12" y="T13"/>
                  </a:cxn>
                </a:cxnLst>
                <a:rect l="0" t="0" r="r" b="b"/>
                <a:pathLst>
                  <a:path w="1313" h="848">
                    <a:moveTo>
                      <a:pt x="327" y="848"/>
                    </a:moveTo>
                    <a:lnTo>
                      <a:pt x="0" y="415"/>
                    </a:lnTo>
                    <a:lnTo>
                      <a:pt x="346" y="0"/>
                    </a:lnTo>
                    <a:lnTo>
                      <a:pt x="964" y="0"/>
                    </a:lnTo>
                    <a:lnTo>
                      <a:pt x="1313" y="415"/>
                    </a:lnTo>
                    <a:lnTo>
                      <a:pt x="983" y="848"/>
                    </a:lnTo>
                    <a:lnTo>
                      <a:pt x="327" y="848"/>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0" name="Freeform 9">
                <a:extLst>
                  <a:ext uri="{FF2B5EF4-FFF2-40B4-BE49-F238E27FC236}">
                    <a16:creationId xmlns:a16="http://schemas.microsoft.com/office/drawing/2014/main" xmlns="" id="{27FA2544-7CB8-4855-B2D0-BD59EA4927D6}"/>
                  </a:ext>
                </a:extLst>
              </p:cNvPr>
              <p:cNvSpPr>
                <a:spLocks/>
              </p:cNvSpPr>
              <p:nvPr/>
            </p:nvSpPr>
            <p:spPr bwMode="auto">
              <a:xfrm>
                <a:off x="5157361" y="2424057"/>
                <a:ext cx="468604" cy="759509"/>
              </a:xfrm>
              <a:custGeom>
                <a:avLst/>
                <a:gdLst>
                  <a:gd name="T0" fmla="*/ 327 w 327"/>
                  <a:gd name="T1" fmla="*/ 530 h 530"/>
                  <a:gd name="T2" fmla="*/ 327 w 327"/>
                  <a:gd name="T3" fmla="*/ 433 h 530"/>
                  <a:gd name="T4" fmla="*/ 0 w 327"/>
                  <a:gd name="T5" fmla="*/ 0 h 530"/>
                  <a:gd name="T6" fmla="*/ 0 w 327"/>
                  <a:gd name="T7" fmla="*/ 97 h 530"/>
                  <a:gd name="T8" fmla="*/ 327 w 327"/>
                  <a:gd name="T9" fmla="*/ 530 h 530"/>
                </a:gdLst>
                <a:ahLst/>
                <a:cxnLst>
                  <a:cxn ang="0">
                    <a:pos x="T0" y="T1"/>
                  </a:cxn>
                  <a:cxn ang="0">
                    <a:pos x="T2" y="T3"/>
                  </a:cxn>
                  <a:cxn ang="0">
                    <a:pos x="T4" y="T5"/>
                  </a:cxn>
                  <a:cxn ang="0">
                    <a:pos x="T6" y="T7"/>
                  </a:cxn>
                  <a:cxn ang="0">
                    <a:pos x="T8" y="T9"/>
                  </a:cxn>
                </a:cxnLst>
                <a:rect l="0" t="0" r="r" b="b"/>
                <a:pathLst>
                  <a:path w="327" h="530">
                    <a:moveTo>
                      <a:pt x="327" y="530"/>
                    </a:moveTo>
                    <a:lnTo>
                      <a:pt x="327" y="433"/>
                    </a:lnTo>
                    <a:lnTo>
                      <a:pt x="0" y="0"/>
                    </a:lnTo>
                    <a:lnTo>
                      <a:pt x="0" y="97"/>
                    </a:lnTo>
                    <a:lnTo>
                      <a:pt x="327" y="530"/>
                    </a:lnTo>
                    <a:close/>
                  </a:path>
                </a:pathLst>
              </a:custGeom>
              <a:pattFill prst="dkUpDiag">
                <a:fgClr>
                  <a:schemeClr val="accent1">
                    <a:lumMod val="75000"/>
                  </a:schemeClr>
                </a:fgClr>
                <a:bgClr>
                  <a:schemeClr val="accent1">
                    <a:lumMod val="50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1" name="Rectangle 13">
                <a:extLst>
                  <a:ext uri="{FF2B5EF4-FFF2-40B4-BE49-F238E27FC236}">
                    <a16:creationId xmlns:a16="http://schemas.microsoft.com/office/drawing/2014/main" xmlns="" id="{364402BC-F474-4041-BCA3-1E01DBBF599C}"/>
                  </a:ext>
                </a:extLst>
              </p:cNvPr>
              <p:cNvSpPr>
                <a:spLocks noChangeArrowheads="1"/>
              </p:cNvSpPr>
              <p:nvPr/>
            </p:nvSpPr>
            <p:spPr bwMode="auto">
              <a:xfrm>
                <a:off x="5625964" y="3044561"/>
                <a:ext cx="940073" cy="139005"/>
              </a:xfrm>
              <a:prstGeom prst="rect">
                <a:avLst/>
              </a:prstGeom>
              <a:pattFill prst="dkDnDiag">
                <a:fgClr>
                  <a:schemeClr val="accent1"/>
                </a:fgClr>
                <a:bgClr>
                  <a:schemeClr val="accent1">
                    <a:lumMod val="75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2" name="Freeform 16">
                <a:extLst>
                  <a:ext uri="{FF2B5EF4-FFF2-40B4-BE49-F238E27FC236}">
                    <a16:creationId xmlns:a16="http://schemas.microsoft.com/office/drawing/2014/main" xmlns="" id="{57448317-3049-4CDF-9111-7D0CA04A370C}"/>
                  </a:ext>
                </a:extLst>
              </p:cNvPr>
              <p:cNvSpPr>
                <a:spLocks/>
              </p:cNvSpPr>
              <p:nvPr/>
            </p:nvSpPr>
            <p:spPr bwMode="auto">
              <a:xfrm>
                <a:off x="6566037" y="2424057"/>
                <a:ext cx="472903" cy="759509"/>
              </a:xfrm>
              <a:custGeom>
                <a:avLst/>
                <a:gdLst>
                  <a:gd name="T0" fmla="*/ 0 w 330"/>
                  <a:gd name="T1" fmla="*/ 530 h 530"/>
                  <a:gd name="T2" fmla="*/ 0 w 330"/>
                  <a:gd name="T3" fmla="*/ 433 h 530"/>
                  <a:gd name="T4" fmla="*/ 330 w 330"/>
                  <a:gd name="T5" fmla="*/ 0 h 530"/>
                  <a:gd name="T6" fmla="*/ 330 w 330"/>
                  <a:gd name="T7" fmla="*/ 97 h 530"/>
                  <a:gd name="T8" fmla="*/ 0 w 330"/>
                  <a:gd name="T9" fmla="*/ 530 h 530"/>
                </a:gdLst>
                <a:ahLst/>
                <a:cxnLst>
                  <a:cxn ang="0">
                    <a:pos x="T0" y="T1"/>
                  </a:cxn>
                  <a:cxn ang="0">
                    <a:pos x="T2" y="T3"/>
                  </a:cxn>
                  <a:cxn ang="0">
                    <a:pos x="T4" y="T5"/>
                  </a:cxn>
                  <a:cxn ang="0">
                    <a:pos x="T6" y="T7"/>
                  </a:cxn>
                  <a:cxn ang="0">
                    <a:pos x="T8" y="T9"/>
                  </a:cxn>
                </a:cxnLst>
                <a:rect l="0" t="0" r="r" b="b"/>
                <a:pathLst>
                  <a:path w="330" h="530">
                    <a:moveTo>
                      <a:pt x="0" y="530"/>
                    </a:moveTo>
                    <a:lnTo>
                      <a:pt x="0" y="433"/>
                    </a:lnTo>
                    <a:lnTo>
                      <a:pt x="330" y="0"/>
                    </a:lnTo>
                    <a:lnTo>
                      <a:pt x="330" y="97"/>
                    </a:lnTo>
                    <a:lnTo>
                      <a:pt x="0" y="530"/>
                    </a:lnTo>
                    <a:close/>
                  </a:path>
                </a:pathLst>
              </a:custGeom>
              <a:pattFill prst="dkDnDiag">
                <a:fgClr>
                  <a:schemeClr val="accent1">
                    <a:lumMod val="75000"/>
                  </a:schemeClr>
                </a:fgClr>
                <a:bgClr>
                  <a:schemeClr val="accent1">
                    <a:lumMod val="50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65" name="TextBox 64">
                <a:extLst>
                  <a:ext uri="{FF2B5EF4-FFF2-40B4-BE49-F238E27FC236}">
                    <a16:creationId xmlns:a16="http://schemas.microsoft.com/office/drawing/2014/main" xmlns="" id="{5FA389EF-207E-40AC-A907-D434171B39E5}"/>
                  </a:ext>
                </a:extLst>
              </p:cNvPr>
              <p:cNvSpPr txBox="1"/>
              <p:nvPr/>
            </p:nvSpPr>
            <p:spPr>
              <a:xfrm>
                <a:off x="5321470" y="5476991"/>
                <a:ext cx="1538594" cy="299184"/>
              </a:xfrm>
              <a:prstGeom prst="rect">
                <a:avLst/>
              </a:prstGeom>
              <a:noFill/>
            </p:spPr>
            <p:txBody>
              <a:bodyPr wrap="square" rtlCol="0">
                <a:spAutoFit/>
              </a:bodyPr>
              <a:lstStyle/>
              <a:p>
                <a:pPr algn="ctr">
                  <a:lnSpc>
                    <a:spcPct val="120000"/>
                  </a:lnSpc>
                </a:pPr>
                <a:r>
                  <a:rPr lang="uk-UA" sz="1200" dirty="0">
                    <a:solidFill>
                      <a:schemeClr val="bg1"/>
                    </a:solidFill>
                  </a:rPr>
                  <a:t>Розгляд запиту</a:t>
                </a:r>
                <a:endParaRPr lang="en-US" sz="1200" dirty="0">
                  <a:solidFill>
                    <a:schemeClr val="bg1"/>
                  </a:solidFill>
                </a:endParaRPr>
              </a:p>
            </p:txBody>
          </p:sp>
        </p:grpSp>
      </p:grpSp>
      <p:sp>
        <p:nvSpPr>
          <p:cNvPr id="67" name="TextBox 66">
            <a:extLst>
              <a:ext uri="{FF2B5EF4-FFF2-40B4-BE49-F238E27FC236}">
                <a16:creationId xmlns:a16="http://schemas.microsoft.com/office/drawing/2014/main" xmlns="" id="{0185E954-0EB6-43FA-89F0-4FEF9834609B}"/>
              </a:ext>
            </a:extLst>
          </p:cNvPr>
          <p:cNvSpPr txBox="1"/>
          <p:nvPr/>
        </p:nvSpPr>
        <p:spPr>
          <a:xfrm>
            <a:off x="4032915" y="258066"/>
            <a:ext cx="4187237" cy="707886"/>
          </a:xfrm>
          <a:prstGeom prst="rect">
            <a:avLst/>
          </a:prstGeom>
          <a:noFill/>
        </p:spPr>
        <p:txBody>
          <a:bodyPr wrap="none" rtlCol="0">
            <a:spAutoFit/>
          </a:bodyPr>
          <a:lstStyle/>
          <a:p>
            <a:pPr algn="ctr"/>
            <a:r>
              <a:rPr lang="uk-UA" sz="4000" dirty="0">
                <a:solidFill>
                  <a:schemeClr val="tx1">
                    <a:lumMod val="65000"/>
                    <a:lumOff val="35000"/>
                  </a:schemeClr>
                </a:solidFill>
                <a:latin typeface="Nexa Light" panose="02000000000000000000" pitchFamily="50" charset="0"/>
              </a:rPr>
              <a:t>Механізм</a:t>
            </a:r>
            <a:r>
              <a:rPr lang="id-ID" sz="4000" dirty="0">
                <a:solidFill>
                  <a:schemeClr val="tx1">
                    <a:lumMod val="65000"/>
                    <a:lumOff val="35000"/>
                  </a:schemeClr>
                </a:solidFill>
                <a:latin typeface="Nexa Light" panose="02000000000000000000" pitchFamily="50" charset="0"/>
              </a:rPr>
              <a:t> </a:t>
            </a:r>
            <a:r>
              <a:rPr lang="uk-UA" sz="4000" dirty="0">
                <a:solidFill>
                  <a:schemeClr val="accent1"/>
                </a:solidFill>
                <a:latin typeface="Nexa Bold" panose="02000000000000000000" pitchFamily="50" charset="0"/>
              </a:rPr>
              <a:t>роботи</a:t>
            </a:r>
            <a:endParaRPr lang="en-GB" sz="4000" dirty="0">
              <a:solidFill>
                <a:schemeClr val="accent1"/>
              </a:solidFill>
              <a:latin typeface="Nexa Bold" panose="02000000000000000000" pitchFamily="50" charset="0"/>
            </a:endParaRPr>
          </a:p>
        </p:txBody>
      </p:sp>
      <p:pic>
        <p:nvPicPr>
          <p:cNvPr id="1026" name="Picture 2" descr="C:\Users\Andrew\Desktop\Закон про цифровий мітинг\Новая папка\diia_gov_u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304" y="1410978"/>
            <a:ext cx="1257841" cy="558729"/>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12">
            <a:extLst>
              <a:ext uri="{FF2B5EF4-FFF2-40B4-BE49-F238E27FC236}">
                <a16:creationId xmlns:a16="http://schemas.microsoft.com/office/drawing/2014/main" xmlns="" id="{1BCF1E19-287E-48C9-878B-BA9A75C45E8F}"/>
              </a:ext>
            </a:extLst>
          </p:cNvPr>
          <p:cNvSpPr>
            <a:spLocks/>
          </p:cNvSpPr>
          <p:nvPr/>
        </p:nvSpPr>
        <p:spPr bwMode="auto">
          <a:xfrm>
            <a:off x="4525635" y="4433897"/>
            <a:ext cx="815399" cy="1210916"/>
          </a:xfrm>
          <a:custGeom>
            <a:avLst/>
            <a:gdLst>
              <a:gd name="T0" fmla="*/ 0 w 569"/>
              <a:gd name="T1" fmla="*/ 0 h 845"/>
              <a:gd name="T2" fmla="*/ 0 w 569"/>
              <a:gd name="T3" fmla="*/ 97 h 845"/>
              <a:gd name="T4" fmla="*/ 569 w 569"/>
              <a:gd name="T5" fmla="*/ 845 h 845"/>
              <a:gd name="T6" fmla="*/ 569 w 569"/>
              <a:gd name="T7" fmla="*/ 748 h 845"/>
              <a:gd name="T8" fmla="*/ 0 w 569"/>
              <a:gd name="T9" fmla="*/ 0 h 845"/>
            </a:gdLst>
            <a:ahLst/>
            <a:cxnLst>
              <a:cxn ang="0">
                <a:pos x="T0" y="T1"/>
              </a:cxn>
              <a:cxn ang="0">
                <a:pos x="T2" y="T3"/>
              </a:cxn>
              <a:cxn ang="0">
                <a:pos x="T4" y="T5"/>
              </a:cxn>
              <a:cxn ang="0">
                <a:pos x="T6" y="T7"/>
              </a:cxn>
              <a:cxn ang="0">
                <a:pos x="T8" y="T9"/>
              </a:cxn>
            </a:cxnLst>
            <a:rect l="0" t="0" r="r" b="b"/>
            <a:pathLst>
              <a:path w="569" h="845">
                <a:moveTo>
                  <a:pt x="0" y="0"/>
                </a:moveTo>
                <a:lnTo>
                  <a:pt x="0" y="97"/>
                </a:lnTo>
                <a:lnTo>
                  <a:pt x="569" y="845"/>
                </a:lnTo>
                <a:lnTo>
                  <a:pt x="569" y="748"/>
                </a:lnTo>
                <a:lnTo>
                  <a:pt x="0" y="0"/>
                </a:lnTo>
                <a:close/>
              </a:path>
            </a:pathLst>
          </a:custGeom>
          <a:pattFill prst="ltUp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70" name="Freeform 19">
            <a:extLst>
              <a:ext uri="{FF2B5EF4-FFF2-40B4-BE49-F238E27FC236}">
                <a16:creationId xmlns:a16="http://schemas.microsoft.com/office/drawing/2014/main" xmlns="" id="{7D64738E-8F52-4773-B1E4-B95B24A44E65}"/>
              </a:ext>
            </a:extLst>
          </p:cNvPr>
          <p:cNvSpPr>
            <a:spLocks/>
          </p:cNvSpPr>
          <p:nvPr/>
        </p:nvSpPr>
        <p:spPr bwMode="auto">
          <a:xfrm>
            <a:off x="6924122" y="4448469"/>
            <a:ext cx="811100" cy="1210916"/>
          </a:xfrm>
          <a:custGeom>
            <a:avLst/>
            <a:gdLst>
              <a:gd name="T0" fmla="*/ 566 w 566"/>
              <a:gd name="T1" fmla="*/ 0 h 845"/>
              <a:gd name="T2" fmla="*/ 566 w 566"/>
              <a:gd name="T3" fmla="*/ 97 h 845"/>
              <a:gd name="T4" fmla="*/ 0 w 566"/>
              <a:gd name="T5" fmla="*/ 845 h 845"/>
              <a:gd name="T6" fmla="*/ 0 w 566"/>
              <a:gd name="T7" fmla="*/ 748 h 845"/>
              <a:gd name="T8" fmla="*/ 566 w 566"/>
              <a:gd name="T9" fmla="*/ 0 h 845"/>
            </a:gdLst>
            <a:ahLst/>
            <a:cxnLst>
              <a:cxn ang="0">
                <a:pos x="T0" y="T1"/>
              </a:cxn>
              <a:cxn ang="0">
                <a:pos x="T2" y="T3"/>
              </a:cxn>
              <a:cxn ang="0">
                <a:pos x="T4" y="T5"/>
              </a:cxn>
              <a:cxn ang="0">
                <a:pos x="T6" y="T7"/>
              </a:cxn>
              <a:cxn ang="0">
                <a:pos x="T8" y="T9"/>
              </a:cxn>
            </a:cxnLst>
            <a:rect l="0" t="0" r="r" b="b"/>
            <a:pathLst>
              <a:path w="566" h="845">
                <a:moveTo>
                  <a:pt x="566" y="0"/>
                </a:moveTo>
                <a:lnTo>
                  <a:pt x="566" y="97"/>
                </a:lnTo>
                <a:lnTo>
                  <a:pt x="0" y="845"/>
                </a:lnTo>
                <a:lnTo>
                  <a:pt x="0" y="748"/>
                </a:lnTo>
                <a:lnTo>
                  <a:pt x="566" y="0"/>
                </a:lnTo>
                <a:close/>
              </a:path>
            </a:pathLst>
          </a:custGeom>
          <a:pattFill prst="ltDn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71" name="Rectangle 20">
            <a:extLst>
              <a:ext uri="{FF2B5EF4-FFF2-40B4-BE49-F238E27FC236}">
                <a16:creationId xmlns:a16="http://schemas.microsoft.com/office/drawing/2014/main" xmlns="" id="{C25E243C-AD5D-4D83-B73D-2CC3A7173640}"/>
              </a:ext>
            </a:extLst>
          </p:cNvPr>
          <p:cNvSpPr>
            <a:spLocks noChangeArrowheads="1"/>
          </p:cNvSpPr>
          <p:nvPr/>
        </p:nvSpPr>
        <p:spPr bwMode="auto">
          <a:xfrm>
            <a:off x="5318409" y="5505808"/>
            <a:ext cx="1623632" cy="139005"/>
          </a:xfrm>
          <a:prstGeom prst="rect">
            <a:avLst/>
          </a:prstGeom>
          <a:pattFill prst="ltDnDiag">
            <a:fgClr>
              <a:schemeClr val="tx1"/>
            </a:fgClr>
            <a:bgClr>
              <a:schemeClr val="accent5">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cxnSp>
        <p:nvCxnSpPr>
          <p:cNvPr id="73" name="Straight Arrow Connector 5">
            <a:extLst>
              <a:ext uri="{FF2B5EF4-FFF2-40B4-BE49-F238E27FC236}">
                <a16:creationId xmlns:a16="http://schemas.microsoft.com/office/drawing/2014/main" xmlns="" id="{CDD63087-9E55-476A-933B-E9D9F6FF82D5}"/>
              </a:ext>
            </a:extLst>
          </p:cNvPr>
          <p:cNvCxnSpPr>
            <a:cxnSpLocks/>
          </p:cNvCxnSpPr>
          <p:nvPr/>
        </p:nvCxnSpPr>
        <p:spPr>
          <a:xfrm>
            <a:off x="7410757" y="5363883"/>
            <a:ext cx="648929"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5" name="Group 39">
            <a:extLst>
              <a:ext uri="{FF2B5EF4-FFF2-40B4-BE49-F238E27FC236}">
                <a16:creationId xmlns:a16="http://schemas.microsoft.com/office/drawing/2014/main" xmlns="" id="{ADA43EEB-9899-4429-BC85-B068E262D3AB}"/>
              </a:ext>
            </a:extLst>
          </p:cNvPr>
          <p:cNvGrpSpPr/>
          <p:nvPr/>
        </p:nvGrpSpPr>
        <p:grpSpPr>
          <a:xfrm>
            <a:off x="8643956" y="4868837"/>
            <a:ext cx="3420797" cy="997575"/>
            <a:chOff x="8611884" y="4032215"/>
            <a:chExt cx="3420797" cy="997575"/>
          </a:xfrm>
        </p:grpSpPr>
        <p:sp>
          <p:nvSpPr>
            <p:cNvPr id="76" name="TextBox 75">
              <a:extLst>
                <a:ext uri="{FF2B5EF4-FFF2-40B4-BE49-F238E27FC236}">
                  <a16:creationId xmlns:a16="http://schemas.microsoft.com/office/drawing/2014/main" xmlns="" id="{593A9221-E718-4A54-87A4-AADF98838AC4}"/>
                </a:ext>
              </a:extLst>
            </p:cNvPr>
            <p:cNvSpPr txBox="1"/>
            <p:nvPr/>
          </p:nvSpPr>
          <p:spPr>
            <a:xfrm>
              <a:off x="8611884" y="4032215"/>
              <a:ext cx="2822241" cy="307777"/>
            </a:xfrm>
            <a:prstGeom prst="rect">
              <a:avLst/>
            </a:prstGeom>
            <a:noFill/>
          </p:spPr>
          <p:txBody>
            <a:bodyPr wrap="square" rtlCol="0">
              <a:spAutoFit/>
            </a:bodyPr>
            <a:lstStyle/>
            <a:p>
              <a:r>
                <a:rPr lang="uk-UA" sz="1400" dirty="0">
                  <a:solidFill>
                    <a:schemeClr val="accent4"/>
                  </a:solidFill>
                  <a:latin typeface="Nexa Light" panose="02000000000000000000" pitchFamily="50" charset="0"/>
                  <a:cs typeface="Catamaran Bold" panose="00000800000000000000" pitchFamily="2" charset="0"/>
                </a:rPr>
                <a:t>Відповідь на запит</a:t>
              </a:r>
              <a:endParaRPr lang="en-US" sz="1400" dirty="0">
                <a:solidFill>
                  <a:schemeClr val="accent4"/>
                </a:solidFill>
                <a:latin typeface="Nexa Light" panose="02000000000000000000" pitchFamily="50" charset="0"/>
                <a:cs typeface="Catamaran Bold" panose="00000800000000000000" pitchFamily="2" charset="0"/>
              </a:endParaRPr>
            </a:p>
          </p:txBody>
        </p:sp>
        <p:sp>
          <p:nvSpPr>
            <p:cNvPr id="77" name="TextBox 76">
              <a:extLst>
                <a:ext uri="{FF2B5EF4-FFF2-40B4-BE49-F238E27FC236}">
                  <a16:creationId xmlns:a16="http://schemas.microsoft.com/office/drawing/2014/main" xmlns="" id="{01D81DFC-5F5E-41DC-842F-A193AEF78408}"/>
                </a:ext>
              </a:extLst>
            </p:cNvPr>
            <p:cNvSpPr txBox="1"/>
            <p:nvPr/>
          </p:nvSpPr>
          <p:spPr>
            <a:xfrm>
              <a:off x="8611884" y="4272660"/>
              <a:ext cx="3420797" cy="757130"/>
            </a:xfrm>
            <a:prstGeom prst="rect">
              <a:avLst/>
            </a:prstGeom>
            <a:noFill/>
          </p:spPr>
          <p:txBody>
            <a:bodyPr wrap="square" rtlCol="0">
              <a:spAutoFit/>
            </a:bodyPr>
            <a:lstStyle/>
            <a:p>
              <a:pPr>
                <a:lnSpc>
                  <a:spcPct val="120000"/>
                </a:lnSpc>
              </a:pPr>
              <a:r>
                <a:rPr lang="uk-UA" sz="1200" dirty="0">
                  <a:latin typeface="+mj-lt"/>
                </a:rPr>
                <a:t>Суб’єкту приходить сповіщення про </a:t>
              </a:r>
              <a:r>
                <a:rPr lang="uk-UA" sz="1200" b="1" dirty="0">
                  <a:latin typeface="+mj-lt"/>
                </a:rPr>
                <a:t>«Згоду» </a:t>
              </a:r>
              <a:r>
                <a:rPr lang="uk-UA" sz="1200" dirty="0">
                  <a:latin typeface="+mj-lt"/>
                </a:rPr>
                <a:t>або </a:t>
              </a:r>
              <a:r>
                <a:rPr lang="uk-UA" sz="1200" b="1" dirty="0">
                  <a:latin typeface="+mj-lt"/>
                </a:rPr>
                <a:t>«Незгоду» </a:t>
              </a:r>
              <a:r>
                <a:rPr lang="uk-UA" sz="1200" dirty="0">
                  <a:latin typeface="+mj-lt"/>
                </a:rPr>
                <a:t>з необхідністю в проведенні даного цифрового мітингу. </a:t>
              </a:r>
            </a:p>
          </p:txBody>
        </p:sp>
      </p:grpSp>
      <p:sp>
        <p:nvSpPr>
          <p:cNvPr id="78" name="TextBox 77">
            <a:extLst>
              <a:ext uri="{FF2B5EF4-FFF2-40B4-BE49-F238E27FC236}">
                <a16:creationId xmlns:a16="http://schemas.microsoft.com/office/drawing/2014/main" xmlns="" id="{5FA389EF-207E-40AC-A907-D434171B39E5}"/>
              </a:ext>
            </a:extLst>
          </p:cNvPr>
          <p:cNvSpPr txBox="1"/>
          <p:nvPr/>
        </p:nvSpPr>
        <p:spPr>
          <a:xfrm>
            <a:off x="5360928" y="5144856"/>
            <a:ext cx="1538594" cy="299184"/>
          </a:xfrm>
          <a:prstGeom prst="rect">
            <a:avLst/>
          </a:prstGeom>
          <a:noFill/>
        </p:spPr>
        <p:txBody>
          <a:bodyPr wrap="square" rtlCol="0">
            <a:spAutoFit/>
          </a:bodyPr>
          <a:lstStyle/>
          <a:p>
            <a:pPr algn="ctr">
              <a:lnSpc>
                <a:spcPct val="120000"/>
              </a:lnSpc>
            </a:pPr>
            <a:r>
              <a:rPr lang="uk-UA" sz="1200" dirty="0">
                <a:solidFill>
                  <a:schemeClr val="bg1"/>
                </a:solidFill>
              </a:rPr>
              <a:t>Відповідь на запит</a:t>
            </a:r>
            <a:endParaRPr lang="en-US" sz="1200" dirty="0">
              <a:solidFill>
                <a:schemeClr val="bg1"/>
              </a:solidFill>
            </a:endParaRPr>
          </a:p>
        </p:txBody>
      </p:sp>
      <p:sp>
        <p:nvSpPr>
          <p:cNvPr id="43" name="Овал 42"/>
          <p:cNvSpPr/>
          <p:nvPr/>
        </p:nvSpPr>
        <p:spPr>
          <a:xfrm>
            <a:off x="4992608" y="5739285"/>
            <a:ext cx="2255602" cy="599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TextBox 52"/>
          <p:cNvSpPr txBox="1"/>
          <p:nvPr/>
        </p:nvSpPr>
        <p:spPr>
          <a:xfrm>
            <a:off x="5353542" y="5728680"/>
            <a:ext cx="1601007" cy="646331"/>
          </a:xfrm>
          <a:prstGeom prst="rect">
            <a:avLst/>
          </a:prstGeom>
          <a:noFill/>
        </p:spPr>
        <p:txBody>
          <a:bodyPr wrap="square" rtlCol="0">
            <a:spAutoFit/>
          </a:bodyPr>
          <a:lstStyle/>
          <a:p>
            <a:pPr algn="ctr"/>
            <a:r>
              <a:rPr lang="uk-UA" dirty="0">
                <a:solidFill>
                  <a:schemeClr val="bg1"/>
                </a:solidFill>
              </a:rPr>
              <a:t>Оскарження КСУ</a:t>
            </a:r>
          </a:p>
        </p:txBody>
      </p:sp>
      <p:sp>
        <p:nvSpPr>
          <p:cNvPr id="79" name="Прямоугольник 78"/>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0" name="Прямоугольник 79"/>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1" name="Прямоугольник 80"/>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59098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par>
                                <p:cTn id="16" presetID="22" presetClass="entr" presetSubtype="8" fill="hold" nodeType="withEffect">
                                  <p:stCondLst>
                                    <p:cond delay="10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2"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22" presetClass="entr" presetSubtype="2" fill="hold"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8" fill="hold" nodeType="withEffect">
                                  <p:stCondLst>
                                    <p:cond delay="25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 presetClass="entr" presetSubtype="4" decel="100000" fill="hold" nodeType="withEffect">
                                  <p:stCondLst>
                                    <p:cond delay="7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125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2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2" presetClass="entr" presetSubtype="8" fill="hold" nodeType="withEffect">
                                  <p:stCondLst>
                                    <p:cond delay="250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par>
                                <p:cTn id="47" presetID="2" presetClass="entr" presetSubtype="4" decel="100000" fill="hold" nodeType="withEffect">
                                  <p:stCondLst>
                                    <p:cond delay="225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3438880B-1D15-4414-8AC8-B26B35DEDB50}"/>
              </a:ext>
            </a:extLst>
          </p:cNvPr>
          <p:cNvSpPr/>
          <p:nvPr/>
        </p:nvSpPr>
        <p:spPr>
          <a:xfrm>
            <a:off x="0" y="1"/>
            <a:ext cx="12192000" cy="3375615"/>
          </a:xfrm>
          <a:custGeom>
            <a:avLst/>
            <a:gdLst>
              <a:gd name="connsiteX0" fmla="*/ 124634 w 12192000"/>
              <a:gd name="connsiteY0" fmla="*/ 0 h 5078833"/>
              <a:gd name="connsiteX1" fmla="*/ 3099291 w 12192000"/>
              <a:gd name="connsiteY1" fmla="*/ 0 h 5078833"/>
              <a:gd name="connsiteX2" fmla="*/ 3099310 w 12192000"/>
              <a:gd name="connsiteY2" fmla="*/ 1 h 5078833"/>
              <a:gd name="connsiteX3" fmla="*/ 12192000 w 12192000"/>
              <a:gd name="connsiteY3" fmla="*/ 1 h 5078833"/>
              <a:gd name="connsiteX4" fmla="*/ 12192000 w 12192000"/>
              <a:gd name="connsiteY4" fmla="*/ 442857 h 5078833"/>
              <a:gd name="connsiteX5" fmla="*/ 12192000 w 12192000"/>
              <a:gd name="connsiteY5" fmla="*/ 5038945 h 5078833"/>
              <a:gd name="connsiteX6" fmla="*/ 12113717 w 12192000"/>
              <a:gd name="connsiteY6" fmla="*/ 5006477 h 5078833"/>
              <a:gd name="connsiteX7" fmla="*/ 7230911 w 12192000"/>
              <a:gd name="connsiteY7" fmla="*/ 5073965 h 5078833"/>
              <a:gd name="connsiteX8" fmla="*/ 3553156 w 12192000"/>
              <a:gd name="connsiteY8" fmla="*/ 4186079 h 5078833"/>
              <a:gd name="connsiteX9" fmla="*/ 238408 w 12192000"/>
              <a:gd name="connsiteY9" fmla="*/ 4940119 h 5078833"/>
              <a:gd name="connsiteX10" fmla="*/ 26574 w 12192000"/>
              <a:gd name="connsiteY10" fmla="*/ 4953804 h 5078833"/>
              <a:gd name="connsiteX11" fmla="*/ 0 w 12192000"/>
              <a:gd name="connsiteY11" fmla="*/ 4954486 h 5078833"/>
              <a:gd name="connsiteX12" fmla="*/ 0 w 12192000"/>
              <a:gd name="connsiteY12" fmla="*/ 2558963 h 5078833"/>
              <a:gd name="connsiteX13" fmla="*/ 0 w 12192000"/>
              <a:gd name="connsiteY13" fmla="*/ 1 h 5078833"/>
              <a:gd name="connsiteX14" fmla="*/ 124634 w 12192000"/>
              <a:gd name="connsiteY14" fmla="*/ 1 h 50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078833">
                <a:moveTo>
                  <a:pt x="124634" y="0"/>
                </a:moveTo>
                <a:lnTo>
                  <a:pt x="3099291" y="0"/>
                </a:lnTo>
                <a:cubicBezTo>
                  <a:pt x="3099297" y="0"/>
                  <a:pt x="3099304" y="1"/>
                  <a:pt x="3099310" y="1"/>
                </a:cubicBezTo>
                <a:lnTo>
                  <a:pt x="12192000" y="1"/>
                </a:lnTo>
                <a:lnTo>
                  <a:pt x="12192000" y="442857"/>
                </a:lnTo>
                <a:lnTo>
                  <a:pt x="12192000" y="5038945"/>
                </a:lnTo>
                <a:lnTo>
                  <a:pt x="12113717" y="5006477"/>
                </a:lnTo>
                <a:cubicBezTo>
                  <a:pt x="10731827" y="4481881"/>
                  <a:pt x="8639803" y="5141146"/>
                  <a:pt x="7230911" y="5073965"/>
                </a:cubicBezTo>
                <a:cubicBezTo>
                  <a:pt x="5390354" y="4986201"/>
                  <a:pt x="4718574" y="4208386"/>
                  <a:pt x="3553156" y="4186079"/>
                </a:cubicBezTo>
                <a:cubicBezTo>
                  <a:pt x="2387738" y="4163771"/>
                  <a:pt x="1311119" y="4844706"/>
                  <a:pt x="238408" y="4940119"/>
                </a:cubicBezTo>
                <a:cubicBezTo>
                  <a:pt x="171363" y="4946083"/>
                  <a:pt x="100506" y="4950591"/>
                  <a:pt x="26574" y="4953804"/>
                </a:cubicBezTo>
                <a:lnTo>
                  <a:pt x="0" y="4954486"/>
                </a:lnTo>
                <a:lnTo>
                  <a:pt x="0" y="2558963"/>
                </a:lnTo>
                <a:lnTo>
                  <a:pt x="0" y="1"/>
                </a:lnTo>
                <a:lnTo>
                  <a:pt x="12463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xmlns="" id="{8B992F4C-4D14-4AE1-935F-44FA8DFD8174}"/>
              </a:ext>
            </a:extLst>
          </p:cNvPr>
          <p:cNvSpPr/>
          <p:nvPr/>
        </p:nvSpPr>
        <p:spPr>
          <a:xfrm>
            <a:off x="0" y="2"/>
            <a:ext cx="12192000" cy="3395045"/>
          </a:xfrm>
          <a:custGeom>
            <a:avLst/>
            <a:gdLst>
              <a:gd name="connsiteX0" fmla="*/ 0 w 12192000"/>
              <a:gd name="connsiteY0" fmla="*/ 0 h 3395045"/>
              <a:gd name="connsiteX1" fmla="*/ 12192000 w 12192000"/>
              <a:gd name="connsiteY1" fmla="*/ 0 h 3395045"/>
              <a:gd name="connsiteX2" fmla="*/ 12192000 w 12192000"/>
              <a:gd name="connsiteY2" fmla="*/ 2441228 h 3395045"/>
              <a:gd name="connsiteX3" fmla="*/ 11915084 w 12192000"/>
              <a:gd name="connsiteY3" fmla="*/ 2495942 h 3395045"/>
              <a:gd name="connsiteX4" fmla="*/ 7344697 w 12192000"/>
              <a:gd name="connsiteY4" fmla="*/ 3234799 h 3395045"/>
              <a:gd name="connsiteX5" fmla="*/ 3628103 w 12192000"/>
              <a:gd name="connsiteY5" fmla="*/ 2764282 h 3395045"/>
              <a:gd name="connsiteX6" fmla="*/ 353961 w 12192000"/>
              <a:gd name="connsiteY6" fmla="*/ 3372032 h 3395045"/>
              <a:gd name="connsiteX7" fmla="*/ 143044 w 12192000"/>
              <a:gd name="connsiteY7" fmla="*/ 3387967 h 3395045"/>
              <a:gd name="connsiteX8" fmla="*/ 0 w 12192000"/>
              <a:gd name="connsiteY8" fmla="*/ 3395045 h 339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395045">
                <a:moveTo>
                  <a:pt x="0" y="0"/>
                </a:moveTo>
                <a:lnTo>
                  <a:pt x="12192000" y="0"/>
                </a:lnTo>
                <a:lnTo>
                  <a:pt x="12192000" y="2441228"/>
                </a:lnTo>
                <a:lnTo>
                  <a:pt x="11915084" y="2495942"/>
                </a:lnTo>
                <a:cubicBezTo>
                  <a:pt x="10561689" y="2764283"/>
                  <a:pt x="8513507" y="3175985"/>
                  <a:pt x="7344697" y="3234799"/>
                </a:cubicBezTo>
                <a:cubicBezTo>
                  <a:pt x="5786287" y="3313218"/>
                  <a:pt x="4793227" y="2741410"/>
                  <a:pt x="3628103" y="2764282"/>
                </a:cubicBezTo>
                <a:cubicBezTo>
                  <a:pt x="2462980" y="2787155"/>
                  <a:pt x="1420761" y="3274008"/>
                  <a:pt x="353961" y="3372032"/>
                </a:cubicBezTo>
                <a:cubicBezTo>
                  <a:pt x="287286" y="3378159"/>
                  <a:pt x="216732" y="3383443"/>
                  <a:pt x="143044" y="3387967"/>
                </a:cubicBezTo>
                <a:lnTo>
                  <a:pt x="0" y="3395045"/>
                </a:lnTo>
                <a:close/>
              </a:path>
            </a:pathLst>
          </a:custGeom>
          <a:gradFill flip="none" rotWithShape="1">
            <a:gsLst>
              <a:gs pos="0">
                <a:srgbClr val="020319">
                  <a:alpha val="85000"/>
                </a:srgbClr>
              </a:gs>
              <a:gs pos="89000">
                <a:srgbClr val="020319">
                  <a:alpha val="9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Місце для зображення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30" b="25630"/>
          <a:stretch>
            <a:fillRect/>
          </a:stretch>
        </p:blipFill>
        <p:spPr/>
      </p:pic>
      <p:grpSp>
        <p:nvGrpSpPr>
          <p:cNvPr id="2" name="Group 1">
            <a:extLst>
              <a:ext uri="{FF2B5EF4-FFF2-40B4-BE49-F238E27FC236}">
                <a16:creationId xmlns:a16="http://schemas.microsoft.com/office/drawing/2014/main" xmlns="" id="{327D006F-0D85-4F5B-B8AF-5D27CDBAFF5B}"/>
              </a:ext>
            </a:extLst>
          </p:cNvPr>
          <p:cNvGrpSpPr/>
          <p:nvPr/>
        </p:nvGrpSpPr>
        <p:grpSpPr>
          <a:xfrm>
            <a:off x="800332" y="3375617"/>
            <a:ext cx="4703823" cy="2439257"/>
            <a:chOff x="977885" y="2874351"/>
            <a:chExt cx="4882588" cy="3259393"/>
          </a:xfrm>
        </p:grpSpPr>
        <p:sp>
          <p:nvSpPr>
            <p:cNvPr id="16" name="Rectangle: Rounded Corners 15">
              <a:extLst>
                <a:ext uri="{FF2B5EF4-FFF2-40B4-BE49-F238E27FC236}">
                  <a16:creationId xmlns:a16="http://schemas.microsoft.com/office/drawing/2014/main" xmlns="" id="{10C1FA3E-4527-4A40-B8F1-957CD15627F9}"/>
                </a:ext>
              </a:extLst>
            </p:cNvPr>
            <p:cNvSpPr/>
            <p:nvPr/>
          </p:nvSpPr>
          <p:spPr>
            <a:xfrm>
              <a:off x="977885" y="2874351"/>
              <a:ext cx="4882588" cy="3259393"/>
            </a:xfrm>
            <a:prstGeom prst="roundRect">
              <a:avLst>
                <a:gd name="adj" fmla="val 1446"/>
              </a:avLst>
            </a:prstGeom>
            <a:solidFill>
              <a:schemeClr val="bg1"/>
            </a:solidFill>
            <a:ln>
              <a:noFill/>
            </a:ln>
            <a:effectLst>
              <a:outerShdw blurRad="254000" dist="393700" dir="2700000" sx="95000" sy="95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59901E0-6500-4B7A-9A75-EC9509F5E93F}"/>
                </a:ext>
              </a:extLst>
            </p:cNvPr>
            <p:cNvSpPr txBox="1"/>
            <p:nvPr/>
          </p:nvSpPr>
          <p:spPr>
            <a:xfrm>
              <a:off x="1186705" y="3319516"/>
              <a:ext cx="2016547" cy="366767"/>
            </a:xfrm>
            <a:prstGeom prst="rect">
              <a:avLst/>
            </a:prstGeom>
            <a:noFill/>
          </p:spPr>
          <p:txBody>
            <a:bodyPr wrap="square" rtlCol="0">
              <a:spAutoFit/>
            </a:bodyPr>
            <a:lstStyle/>
            <a:p>
              <a:pPr>
                <a:lnSpc>
                  <a:spcPct val="120000"/>
                </a:lnSpc>
              </a:pPr>
              <a:r>
                <a:rPr lang="uk-UA" sz="1600" dirty="0">
                  <a:solidFill>
                    <a:schemeClr val="accent1"/>
                  </a:solidFill>
                  <a:latin typeface="Nexa Light" panose="02000000000000000000" pitchFamily="50" charset="0"/>
                </a:rPr>
                <a:t>Зовнішня політика</a:t>
              </a:r>
              <a:endParaRPr lang="en-US" sz="1600" dirty="0">
                <a:solidFill>
                  <a:schemeClr val="accent1"/>
                </a:solidFill>
                <a:latin typeface="Nexa Light" panose="02000000000000000000" pitchFamily="50" charset="0"/>
              </a:endParaRPr>
            </a:p>
          </p:txBody>
        </p:sp>
        <p:sp>
          <p:nvSpPr>
            <p:cNvPr id="9" name="TextBox 8">
              <a:extLst>
                <a:ext uri="{FF2B5EF4-FFF2-40B4-BE49-F238E27FC236}">
                  <a16:creationId xmlns:a16="http://schemas.microsoft.com/office/drawing/2014/main" xmlns="" id="{07B69AFC-D8CA-4860-BC46-F31255E9149A}"/>
                </a:ext>
              </a:extLst>
            </p:cNvPr>
            <p:cNvSpPr txBox="1"/>
            <p:nvPr/>
          </p:nvSpPr>
          <p:spPr>
            <a:xfrm>
              <a:off x="1186705" y="3924670"/>
              <a:ext cx="4489275" cy="1202930"/>
            </a:xfrm>
            <a:prstGeom prst="rect">
              <a:avLst/>
            </a:prstGeom>
            <a:noFill/>
          </p:spPr>
          <p:txBody>
            <a:bodyPr wrap="square" rtlCol="0">
              <a:spAutoFit/>
            </a:bodyPr>
            <a:lstStyle/>
            <a:p>
              <a:pPr marL="171450" lvl="0" indent="-171450">
                <a:buFont typeface="Arial" panose="020B0604020202020204" pitchFamily="34" charset="0"/>
                <a:buChar char="•"/>
              </a:pPr>
              <a:r>
                <a:rPr lang="uk-UA" sz="1050" dirty="0"/>
                <a:t>зовнішня політика та ідеологія; </a:t>
              </a:r>
            </a:p>
            <a:p>
              <a:pPr marL="171450" lvl="0" indent="-171450">
                <a:buFont typeface="Arial" panose="020B0604020202020204" pitchFamily="34" charset="0"/>
                <a:buChar char="•"/>
              </a:pPr>
              <a:r>
                <a:rPr lang="uk-UA" sz="1050" dirty="0"/>
                <a:t>економіка; </a:t>
              </a:r>
            </a:p>
            <a:p>
              <a:pPr marL="171450" lvl="0" indent="-171450">
                <a:buFont typeface="Arial" panose="020B0604020202020204" pitchFamily="34" charset="0"/>
                <a:buChar char="•"/>
              </a:pPr>
              <a:r>
                <a:rPr lang="uk-UA" sz="1050" dirty="0"/>
                <a:t>науково-технічна співпраця; </a:t>
              </a:r>
            </a:p>
            <a:p>
              <a:pPr marL="171450" lvl="0" indent="-171450">
                <a:buFont typeface="Arial" panose="020B0604020202020204" pitchFamily="34" charset="0"/>
                <a:buChar char="•"/>
              </a:pPr>
              <a:r>
                <a:rPr lang="uk-UA" sz="1050" dirty="0"/>
                <a:t>культура; </a:t>
              </a:r>
            </a:p>
            <a:p>
              <a:pPr marL="171450" lvl="0" indent="-171450">
                <a:buFont typeface="Arial" panose="020B0604020202020204" pitchFamily="34" charset="0"/>
                <a:buChar char="•"/>
              </a:pPr>
              <a:r>
                <a:rPr lang="uk-UA" sz="1050" dirty="0"/>
                <a:t>оборона та безпека. </a:t>
              </a:r>
            </a:p>
          </p:txBody>
        </p:sp>
      </p:grpSp>
      <p:sp>
        <p:nvSpPr>
          <p:cNvPr id="26" name="TextBox 25">
            <a:extLst>
              <a:ext uri="{FF2B5EF4-FFF2-40B4-BE49-F238E27FC236}">
                <a16:creationId xmlns:a16="http://schemas.microsoft.com/office/drawing/2014/main" xmlns="" id="{90E95367-EBD3-478E-A4AA-EFF676744B45}"/>
              </a:ext>
            </a:extLst>
          </p:cNvPr>
          <p:cNvSpPr txBox="1"/>
          <p:nvPr/>
        </p:nvSpPr>
        <p:spPr>
          <a:xfrm>
            <a:off x="162064" y="244861"/>
            <a:ext cx="4275914" cy="2308324"/>
          </a:xfrm>
          <a:prstGeom prst="rect">
            <a:avLst/>
          </a:prstGeom>
          <a:noFill/>
        </p:spPr>
        <p:txBody>
          <a:bodyPr wrap="none" rtlCol="0">
            <a:spAutoFit/>
          </a:bodyPr>
          <a:lstStyle/>
          <a:p>
            <a:pPr algn="ctr"/>
            <a:r>
              <a:rPr lang="uk-UA" sz="4800" dirty="0">
                <a:solidFill>
                  <a:schemeClr val="bg1"/>
                </a:solidFill>
                <a:latin typeface="Nexa Light" panose="02000000000000000000" pitchFamily="50" charset="0"/>
              </a:rPr>
              <a:t>Головні розділи</a:t>
            </a:r>
          </a:p>
          <a:p>
            <a:pPr algn="ctr"/>
            <a:r>
              <a:rPr lang="uk-UA" sz="4800" dirty="0">
                <a:solidFill>
                  <a:schemeClr val="bg1"/>
                </a:solidFill>
                <a:latin typeface="Nexa Bold" panose="02000000000000000000" pitchFamily="50" charset="0"/>
              </a:rPr>
              <a:t>цифрового</a:t>
            </a:r>
          </a:p>
          <a:p>
            <a:pPr algn="ctr"/>
            <a:r>
              <a:rPr lang="uk-UA" sz="4800" dirty="0">
                <a:solidFill>
                  <a:schemeClr val="bg1"/>
                </a:solidFill>
                <a:latin typeface="Nexa Bold" panose="02000000000000000000" pitchFamily="50" charset="0"/>
              </a:rPr>
              <a:t>мітингу</a:t>
            </a:r>
            <a:endParaRPr lang="en-GB" sz="4800" dirty="0">
              <a:solidFill>
                <a:schemeClr val="bg1"/>
              </a:solidFill>
              <a:latin typeface="Nexa Bold" panose="02000000000000000000" pitchFamily="50" charset="0"/>
            </a:endParaRPr>
          </a:p>
        </p:txBody>
      </p:sp>
      <p:grpSp>
        <p:nvGrpSpPr>
          <p:cNvPr id="33" name="Group 1">
            <a:extLst>
              <a:ext uri="{FF2B5EF4-FFF2-40B4-BE49-F238E27FC236}">
                <a16:creationId xmlns:a16="http://schemas.microsoft.com/office/drawing/2014/main" xmlns="" id="{327D006F-0D85-4F5B-B8AF-5D27CDBAFF5B}"/>
              </a:ext>
            </a:extLst>
          </p:cNvPr>
          <p:cNvGrpSpPr/>
          <p:nvPr/>
        </p:nvGrpSpPr>
        <p:grpSpPr>
          <a:xfrm>
            <a:off x="6252700" y="3451895"/>
            <a:ext cx="4703823" cy="2439256"/>
            <a:chOff x="977885" y="2874351"/>
            <a:chExt cx="4882588" cy="3259393"/>
          </a:xfrm>
        </p:grpSpPr>
        <p:sp>
          <p:nvSpPr>
            <p:cNvPr id="34" name="Rectangle: Rounded Corners 15">
              <a:extLst>
                <a:ext uri="{FF2B5EF4-FFF2-40B4-BE49-F238E27FC236}">
                  <a16:creationId xmlns:a16="http://schemas.microsoft.com/office/drawing/2014/main" xmlns="" id="{10C1FA3E-4527-4A40-B8F1-957CD15627F9}"/>
                </a:ext>
              </a:extLst>
            </p:cNvPr>
            <p:cNvSpPr/>
            <p:nvPr/>
          </p:nvSpPr>
          <p:spPr>
            <a:xfrm>
              <a:off x="977885" y="2874351"/>
              <a:ext cx="4882588" cy="3259393"/>
            </a:xfrm>
            <a:prstGeom prst="roundRect">
              <a:avLst>
                <a:gd name="adj" fmla="val 1446"/>
              </a:avLst>
            </a:prstGeom>
            <a:solidFill>
              <a:schemeClr val="bg1"/>
            </a:solidFill>
            <a:ln>
              <a:noFill/>
            </a:ln>
            <a:effectLst>
              <a:outerShdw blurRad="254000" dist="393700" dir="2700000" sx="95000" sy="95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659901E0-6500-4B7A-9A75-EC9509F5E93F}"/>
                </a:ext>
              </a:extLst>
            </p:cNvPr>
            <p:cNvSpPr txBox="1"/>
            <p:nvPr/>
          </p:nvSpPr>
          <p:spPr>
            <a:xfrm>
              <a:off x="1186705" y="3060424"/>
              <a:ext cx="2479049" cy="518185"/>
            </a:xfrm>
            <a:prstGeom prst="rect">
              <a:avLst/>
            </a:prstGeom>
            <a:noFill/>
          </p:spPr>
          <p:txBody>
            <a:bodyPr wrap="square" rtlCol="0">
              <a:spAutoFit/>
            </a:bodyPr>
            <a:lstStyle/>
            <a:p>
              <a:pPr>
                <a:lnSpc>
                  <a:spcPct val="120000"/>
                </a:lnSpc>
              </a:pPr>
              <a:r>
                <a:rPr lang="uk-UA" sz="1600" dirty="0">
                  <a:solidFill>
                    <a:schemeClr val="accent1"/>
                  </a:solidFill>
                  <a:latin typeface="Nexa Light" panose="02000000000000000000" pitchFamily="50" charset="0"/>
                </a:rPr>
                <a:t>Внутрішня політика</a:t>
              </a:r>
              <a:endParaRPr lang="en-US" sz="1600" dirty="0">
                <a:solidFill>
                  <a:schemeClr val="accent1"/>
                </a:solidFill>
                <a:latin typeface="Nexa Light" panose="02000000000000000000" pitchFamily="50" charset="0"/>
              </a:endParaRPr>
            </a:p>
          </p:txBody>
        </p:sp>
        <p:sp>
          <p:nvSpPr>
            <p:cNvPr id="36" name="TextBox 35">
              <a:extLst>
                <a:ext uri="{FF2B5EF4-FFF2-40B4-BE49-F238E27FC236}">
                  <a16:creationId xmlns:a16="http://schemas.microsoft.com/office/drawing/2014/main" xmlns="" id="{07B69AFC-D8CA-4860-BC46-F31255E9149A}"/>
                </a:ext>
              </a:extLst>
            </p:cNvPr>
            <p:cNvSpPr txBox="1"/>
            <p:nvPr/>
          </p:nvSpPr>
          <p:spPr>
            <a:xfrm>
              <a:off x="1186705" y="3542816"/>
              <a:ext cx="4489275" cy="2590928"/>
            </a:xfrm>
            <a:prstGeom prst="rect">
              <a:avLst/>
            </a:prstGeom>
            <a:noFill/>
          </p:spPr>
          <p:txBody>
            <a:bodyPr wrap="square" rtlCol="0">
              <a:spAutoFit/>
            </a:bodyPr>
            <a:lstStyle/>
            <a:p>
              <a:pPr marL="285750" lvl="0" indent="-285750">
                <a:buFont typeface="Arial" panose="020B0604020202020204" pitchFamily="34" charset="0"/>
                <a:buChar char="•"/>
              </a:pPr>
              <a:r>
                <a:rPr lang="uk-UA" sz="1000" dirty="0"/>
                <a:t>соціальна політика; </a:t>
              </a:r>
            </a:p>
            <a:p>
              <a:pPr marL="285750" lvl="0" indent="-285750">
                <a:buFont typeface="Arial" panose="020B0604020202020204" pitchFamily="34" charset="0"/>
                <a:buChar char="•"/>
              </a:pPr>
              <a:r>
                <a:rPr lang="uk-UA" sz="1000" dirty="0"/>
                <a:t>національна економіка; </a:t>
              </a:r>
            </a:p>
            <a:p>
              <a:pPr marL="285750" lvl="0" indent="-285750">
                <a:buFont typeface="Arial" panose="020B0604020202020204" pitchFamily="34" charset="0"/>
                <a:buChar char="•"/>
              </a:pPr>
              <a:r>
                <a:rPr lang="uk-UA" sz="1000" dirty="0"/>
                <a:t>бізнес та підприємництво; </a:t>
              </a:r>
            </a:p>
            <a:p>
              <a:pPr marL="285750" lvl="0" indent="-285750">
                <a:buFont typeface="Arial" panose="020B0604020202020204" pitchFamily="34" charset="0"/>
                <a:buChar char="•"/>
              </a:pPr>
              <a:r>
                <a:rPr lang="uk-UA" sz="1000" dirty="0"/>
                <a:t>децентралізація та самоорганізація населення; </a:t>
              </a:r>
            </a:p>
            <a:p>
              <a:pPr marL="285750" lvl="0" indent="-285750">
                <a:buFont typeface="Arial" panose="020B0604020202020204" pitchFamily="34" charset="0"/>
                <a:buChar char="•"/>
              </a:pPr>
              <a:r>
                <a:rPr lang="uk-UA" sz="1000" dirty="0"/>
                <a:t>національна оборона та безпека; </a:t>
              </a:r>
            </a:p>
            <a:p>
              <a:pPr marL="285750" lvl="0" indent="-285750">
                <a:buFont typeface="Arial" panose="020B0604020202020204" pitchFamily="34" charset="0"/>
                <a:buChar char="•"/>
              </a:pPr>
              <a:r>
                <a:rPr lang="uk-UA" sz="1000" dirty="0"/>
                <a:t>охорона здоров’я; </a:t>
              </a:r>
            </a:p>
            <a:p>
              <a:pPr marL="285750" lvl="0" indent="-285750">
                <a:buFont typeface="Arial" panose="020B0604020202020204" pitchFamily="34" charset="0"/>
                <a:buChar char="•"/>
              </a:pPr>
              <a:r>
                <a:rPr lang="uk-UA" sz="1000" dirty="0"/>
                <a:t>освіта; </a:t>
              </a:r>
            </a:p>
            <a:p>
              <a:pPr marL="285750" lvl="0" indent="-285750">
                <a:buFont typeface="Arial" panose="020B0604020202020204" pitchFamily="34" charset="0"/>
                <a:buChar char="•"/>
              </a:pPr>
              <a:r>
                <a:rPr lang="uk-UA" sz="1000" dirty="0"/>
                <a:t>охорона навколишнього середовища; </a:t>
              </a:r>
            </a:p>
            <a:p>
              <a:pPr marL="285750" lvl="0" indent="-285750">
                <a:buFont typeface="Arial" panose="020B0604020202020204" pitchFamily="34" charset="0"/>
                <a:buChar char="•"/>
              </a:pPr>
              <a:r>
                <a:rPr lang="uk-UA" sz="1000" dirty="0"/>
                <a:t>ЖКГ; </a:t>
              </a:r>
            </a:p>
            <a:p>
              <a:pPr marL="285750" lvl="0" indent="-285750">
                <a:buFont typeface="Arial" panose="020B0604020202020204" pitchFamily="34" charset="0"/>
                <a:buChar char="•"/>
              </a:pPr>
              <a:r>
                <a:rPr lang="uk-UA" sz="1000" dirty="0"/>
                <a:t>сфера розваг, культура та кіно; </a:t>
              </a:r>
            </a:p>
            <a:p>
              <a:pPr marL="285750" lvl="0" indent="-285750">
                <a:buFont typeface="Arial" panose="020B0604020202020204" pitchFamily="34" charset="0"/>
                <a:buChar char="•"/>
              </a:pPr>
              <a:r>
                <a:rPr lang="uk-UA" sz="1000" dirty="0"/>
                <a:t>ЗМІ; </a:t>
              </a:r>
            </a:p>
            <a:p>
              <a:pPr marL="285750" lvl="0" indent="-285750">
                <a:buFont typeface="Arial" panose="020B0604020202020204" pitchFamily="34" charset="0"/>
                <a:buChar char="•"/>
              </a:pPr>
              <a:r>
                <a:rPr lang="uk-UA" sz="1000" dirty="0"/>
                <a:t>фізичне виховання/спорт. </a:t>
              </a:r>
            </a:p>
          </p:txBody>
        </p:sp>
      </p:grpSp>
      <p:sp>
        <p:nvSpPr>
          <p:cNvPr id="37" name="Прямоугольник 36"/>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Прямоугольник 37"/>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38570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Місце для зображення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538" b="9538"/>
          <a:stretch>
            <a:fillRect/>
          </a:stretch>
        </p:blipFill>
        <p:spPr>
          <a:xfrm>
            <a:off x="0" y="0"/>
            <a:ext cx="6096000" cy="3145094"/>
          </a:xfrm>
        </p:spPr>
      </p:pic>
      <p:sp>
        <p:nvSpPr>
          <p:cNvPr id="14" name="TextBox 13">
            <a:extLst>
              <a:ext uri="{FF2B5EF4-FFF2-40B4-BE49-F238E27FC236}">
                <a16:creationId xmlns:a16="http://schemas.microsoft.com/office/drawing/2014/main" xmlns="" id="{FBDC90A7-1123-4255-B1E6-AB07D5D890B5}"/>
              </a:ext>
            </a:extLst>
          </p:cNvPr>
          <p:cNvSpPr txBox="1"/>
          <p:nvPr/>
        </p:nvSpPr>
        <p:spPr>
          <a:xfrm>
            <a:off x="6263079" y="136549"/>
            <a:ext cx="5788252" cy="954107"/>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Формування </a:t>
            </a:r>
            <a:endParaRPr lang="en-GB" sz="2800" dirty="0">
              <a:solidFill>
                <a:schemeClr val="tx1">
                  <a:lumMod val="65000"/>
                  <a:lumOff val="35000"/>
                </a:schemeClr>
              </a:solidFill>
              <a:latin typeface="Nexa Light" panose="02000000000000000000" pitchFamily="50" charset="0"/>
            </a:endParaRPr>
          </a:p>
          <a:p>
            <a:r>
              <a:rPr lang="uk-UA" sz="2800" dirty="0">
                <a:solidFill>
                  <a:schemeClr val="accent1"/>
                </a:solidFill>
                <a:latin typeface="Nexa Bold" panose="02000000000000000000" pitchFamily="50" charset="0"/>
              </a:rPr>
              <a:t>електронного запиту</a:t>
            </a:r>
            <a:endParaRPr lang="en-GB" sz="2800" dirty="0">
              <a:solidFill>
                <a:schemeClr val="accent1"/>
              </a:solidFill>
              <a:latin typeface="Nexa Bold" panose="02000000000000000000" pitchFamily="50" charset="0"/>
            </a:endParaRPr>
          </a:p>
        </p:txBody>
      </p:sp>
      <p:grpSp>
        <p:nvGrpSpPr>
          <p:cNvPr id="3" name="Group 2">
            <a:extLst>
              <a:ext uri="{FF2B5EF4-FFF2-40B4-BE49-F238E27FC236}">
                <a16:creationId xmlns:a16="http://schemas.microsoft.com/office/drawing/2014/main" xmlns="" id="{C4963CD9-BCAF-4534-9966-9891C502E5FD}"/>
              </a:ext>
            </a:extLst>
          </p:cNvPr>
          <p:cNvGrpSpPr/>
          <p:nvPr/>
        </p:nvGrpSpPr>
        <p:grpSpPr>
          <a:xfrm>
            <a:off x="3271208" y="2868822"/>
            <a:ext cx="3502454" cy="2973122"/>
            <a:chOff x="4269946" y="3145094"/>
            <a:chExt cx="3502454" cy="2973122"/>
          </a:xfrm>
        </p:grpSpPr>
        <p:sp>
          <p:nvSpPr>
            <p:cNvPr id="11" name="Rectangle: Rounded Corners 10">
              <a:extLst>
                <a:ext uri="{FF2B5EF4-FFF2-40B4-BE49-F238E27FC236}">
                  <a16:creationId xmlns:a16="http://schemas.microsoft.com/office/drawing/2014/main" xmlns="" id="{DB012D59-AC08-4C9A-8DD3-6206D54A0884}"/>
                </a:ext>
              </a:extLst>
            </p:cNvPr>
            <p:cNvSpPr/>
            <p:nvPr/>
          </p:nvSpPr>
          <p:spPr>
            <a:xfrm>
              <a:off x="4269946" y="3145094"/>
              <a:ext cx="3502454" cy="2772696"/>
            </a:xfrm>
            <a:prstGeom prst="roundRect">
              <a:avLst>
                <a:gd name="adj" fmla="val 3550"/>
              </a:avLst>
            </a:prstGeom>
            <a:solidFill>
              <a:schemeClr val="bg1"/>
            </a:solidFill>
            <a:ln>
              <a:noFill/>
            </a:ln>
            <a:effectLst>
              <a:outerShdw blurRad="381000" dist="393700" dir="2700000" sx="92000" sy="92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DDC3AD88-B551-43AD-9C07-B46C409E5DE8}"/>
                </a:ext>
              </a:extLst>
            </p:cNvPr>
            <p:cNvSpPr txBox="1"/>
            <p:nvPr/>
          </p:nvSpPr>
          <p:spPr>
            <a:xfrm>
              <a:off x="4269946" y="3145094"/>
              <a:ext cx="3284950" cy="2973122"/>
            </a:xfrm>
            <a:prstGeom prst="rect">
              <a:avLst/>
            </a:prstGeom>
            <a:noFill/>
          </p:spPr>
          <p:txBody>
            <a:bodyPr wrap="square" rtlCol="0">
              <a:spAutoFit/>
            </a:bodyPr>
            <a:lstStyle/>
            <a:p>
              <a:pPr>
                <a:lnSpc>
                  <a:spcPct val="120000"/>
                </a:lnSpc>
              </a:pPr>
              <a:r>
                <a:rPr lang="uk-UA" sz="1200" dirty="0"/>
                <a:t>2) Якщо потенційний або вже ухвалений ВРУ законопроект, згідно Конституції України не порушує жодних прав громадянина України, але суб’єкт вважає, що він неприйнятний з морально-етичної, етнічної або релігійної позиції чи суто суб’єктивна позиція з таких питань як: геополітика, безпека, економіка тощо, то останньому необхідно привести об’єктивні аргументи (бажано з посиланнями на власні чи наукові дослідження по даному питанню), чому і як саме неприйнятний ухвалений ВРУ законопроект; </a:t>
              </a:r>
            </a:p>
            <a:p>
              <a:pPr>
                <a:lnSpc>
                  <a:spcPct val="120000"/>
                </a:lnSpc>
              </a:pPr>
              <a:endParaRPr lang="en-US" sz="1200" dirty="0">
                <a:solidFill>
                  <a:schemeClr val="tx1">
                    <a:lumMod val="50000"/>
                    <a:lumOff val="50000"/>
                  </a:schemeClr>
                </a:solidFill>
              </a:endParaRPr>
            </a:p>
          </p:txBody>
        </p:sp>
      </p:grpSp>
      <p:grpSp>
        <p:nvGrpSpPr>
          <p:cNvPr id="4" name="Group 3">
            <a:extLst>
              <a:ext uri="{FF2B5EF4-FFF2-40B4-BE49-F238E27FC236}">
                <a16:creationId xmlns:a16="http://schemas.microsoft.com/office/drawing/2014/main" xmlns="" id="{80985152-9969-498A-89D9-10AB32C20E2B}"/>
              </a:ext>
            </a:extLst>
          </p:cNvPr>
          <p:cNvGrpSpPr/>
          <p:nvPr/>
        </p:nvGrpSpPr>
        <p:grpSpPr>
          <a:xfrm>
            <a:off x="307178" y="3197195"/>
            <a:ext cx="2808884" cy="3067467"/>
            <a:chOff x="435006" y="2821650"/>
            <a:chExt cx="2808884" cy="3067467"/>
          </a:xfrm>
        </p:grpSpPr>
        <p:sp>
          <p:nvSpPr>
            <p:cNvPr id="10" name="Rectangle: Rounded Corners 9">
              <a:extLst>
                <a:ext uri="{FF2B5EF4-FFF2-40B4-BE49-F238E27FC236}">
                  <a16:creationId xmlns:a16="http://schemas.microsoft.com/office/drawing/2014/main" xmlns="" id="{CDE12BCE-D80C-4B03-AB4D-B9FE31ED7EEB}"/>
                </a:ext>
              </a:extLst>
            </p:cNvPr>
            <p:cNvSpPr/>
            <p:nvPr/>
          </p:nvSpPr>
          <p:spPr>
            <a:xfrm>
              <a:off x="435006" y="2821650"/>
              <a:ext cx="2681056" cy="3067467"/>
            </a:xfrm>
            <a:prstGeom prst="roundRect">
              <a:avLst>
                <a:gd name="adj" fmla="val 1446"/>
              </a:avLst>
            </a:prstGeom>
            <a:solidFill>
              <a:schemeClr val="bg1"/>
            </a:solidFill>
            <a:ln>
              <a:noFill/>
            </a:ln>
            <a:effectLst>
              <a:outerShdw blurRad="254000" dist="393700" dir="2700000" sx="92000" sy="92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A3F0DDBB-730A-4E55-9E47-1E92695E8CAF}"/>
                </a:ext>
              </a:extLst>
            </p:cNvPr>
            <p:cNvSpPr txBox="1"/>
            <p:nvPr/>
          </p:nvSpPr>
          <p:spPr>
            <a:xfrm>
              <a:off x="591266" y="3577580"/>
              <a:ext cx="2652624" cy="1850378"/>
            </a:xfrm>
            <a:prstGeom prst="rect">
              <a:avLst/>
            </a:prstGeom>
            <a:noFill/>
          </p:spPr>
          <p:txBody>
            <a:bodyPr wrap="square" rtlCol="0">
              <a:spAutoFit/>
            </a:bodyPr>
            <a:lstStyle/>
            <a:p>
              <a:pPr>
                <a:lnSpc>
                  <a:spcPct val="120000"/>
                </a:lnSpc>
              </a:pPr>
              <a:r>
                <a:rPr lang="uk-UA" sz="1200" dirty="0"/>
                <a:t>1) Який потенційний (на розгляді в Комітеті) або вже ухвалений Верховною Радою України законопроект, порушує або може </a:t>
              </a:r>
              <a:r>
                <a:rPr lang="ru-RU" sz="1200" dirty="0"/>
                <a:t>– на думку </a:t>
              </a:r>
              <a:r>
                <a:rPr lang="uk-UA" sz="1200" dirty="0"/>
                <a:t>суб’єкта </a:t>
              </a:r>
              <a:r>
                <a:rPr lang="ru-RU" sz="1200" dirty="0"/>
                <a:t>– </a:t>
              </a:r>
              <a:r>
                <a:rPr lang="uk-UA" sz="1200" dirty="0"/>
                <a:t>порушувати права громадянина України (перелічити, які саме права</a:t>
              </a:r>
              <a:r>
                <a:rPr lang="ru-RU" sz="1200" dirty="0"/>
                <a:t>, </a:t>
              </a:r>
              <a:r>
                <a:rPr lang="uk-UA" sz="1200" dirty="0"/>
                <a:t>тобто номер тої чи іншої статті КУ); </a:t>
              </a:r>
            </a:p>
          </p:txBody>
        </p:sp>
      </p:grpSp>
      <p:grpSp>
        <p:nvGrpSpPr>
          <p:cNvPr id="2" name="Group 1">
            <a:extLst>
              <a:ext uri="{FF2B5EF4-FFF2-40B4-BE49-F238E27FC236}">
                <a16:creationId xmlns:a16="http://schemas.microsoft.com/office/drawing/2014/main" xmlns="" id="{178157D0-3C00-43E8-8E9D-04AA449B31C2}"/>
              </a:ext>
            </a:extLst>
          </p:cNvPr>
          <p:cNvGrpSpPr/>
          <p:nvPr/>
        </p:nvGrpSpPr>
        <p:grpSpPr>
          <a:xfrm>
            <a:off x="6378604" y="1090655"/>
            <a:ext cx="3502454" cy="2132165"/>
            <a:chOff x="7622745" y="3103721"/>
            <a:chExt cx="3502454" cy="2772696"/>
          </a:xfrm>
        </p:grpSpPr>
        <p:sp>
          <p:nvSpPr>
            <p:cNvPr id="12" name="Rectangle: Rounded Corners 11">
              <a:extLst>
                <a:ext uri="{FF2B5EF4-FFF2-40B4-BE49-F238E27FC236}">
                  <a16:creationId xmlns:a16="http://schemas.microsoft.com/office/drawing/2014/main" xmlns="" id="{E3DAF54C-8AE3-4650-B123-F45C61E55B51}"/>
                </a:ext>
              </a:extLst>
            </p:cNvPr>
            <p:cNvSpPr/>
            <p:nvPr/>
          </p:nvSpPr>
          <p:spPr>
            <a:xfrm>
              <a:off x="7622745" y="3103721"/>
              <a:ext cx="3502454" cy="2772696"/>
            </a:xfrm>
            <a:prstGeom prst="roundRect">
              <a:avLst>
                <a:gd name="adj" fmla="val 3550"/>
              </a:avLst>
            </a:prstGeom>
            <a:solidFill>
              <a:schemeClr val="bg1"/>
            </a:solidFill>
            <a:ln>
              <a:noFill/>
            </a:ln>
            <a:effectLst>
              <a:outerShdw blurRad="508000" dist="393700" dir="2700000" sx="92000" sy="92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9923C3F-FB2A-47CC-9D1C-740F1CE12208}"/>
                </a:ext>
              </a:extLst>
            </p:cNvPr>
            <p:cNvSpPr txBox="1"/>
            <p:nvPr/>
          </p:nvSpPr>
          <p:spPr>
            <a:xfrm>
              <a:off x="8073287" y="3891658"/>
              <a:ext cx="2652624" cy="1421928"/>
            </a:xfrm>
            <a:prstGeom prst="rect">
              <a:avLst/>
            </a:prstGeom>
            <a:noFill/>
          </p:spPr>
          <p:txBody>
            <a:bodyPr wrap="square" rtlCol="0">
              <a:spAutoFit/>
            </a:bodyPr>
            <a:lstStyle/>
            <a:p>
              <a:pPr>
                <a:lnSpc>
                  <a:spcPct val="120000"/>
                </a:lnSpc>
              </a:pPr>
              <a:r>
                <a:rPr lang="uk-UA" sz="1200" dirty="0"/>
                <a:t>3) Який потенційний законопроект або вирішення якого актуального в країні питання народні депутати України повинні – на думку суб’єкта – обов’язково </a:t>
              </a:r>
              <a:r>
                <a:rPr lang="uk-UA" sz="1200" dirty="0" err="1"/>
                <a:t>внести</a:t>
              </a:r>
              <a:r>
                <a:rPr lang="uk-UA" sz="1200" dirty="0"/>
                <a:t> на розгляд до Парламенту; </a:t>
              </a:r>
            </a:p>
          </p:txBody>
        </p:sp>
      </p:grpSp>
      <p:grpSp>
        <p:nvGrpSpPr>
          <p:cNvPr id="26" name="Group 1">
            <a:extLst>
              <a:ext uri="{FF2B5EF4-FFF2-40B4-BE49-F238E27FC236}">
                <a16:creationId xmlns:a16="http://schemas.microsoft.com/office/drawing/2014/main" xmlns="" id="{178157D0-3C00-43E8-8E9D-04AA449B31C2}"/>
              </a:ext>
            </a:extLst>
          </p:cNvPr>
          <p:cNvGrpSpPr/>
          <p:nvPr/>
        </p:nvGrpSpPr>
        <p:grpSpPr>
          <a:xfrm>
            <a:off x="7776839" y="3197195"/>
            <a:ext cx="4212348" cy="2772696"/>
            <a:chOff x="6912851" y="3103721"/>
            <a:chExt cx="4212348" cy="2772696"/>
          </a:xfrm>
        </p:grpSpPr>
        <p:sp>
          <p:nvSpPr>
            <p:cNvPr id="27" name="Rectangle: Rounded Corners 11">
              <a:extLst>
                <a:ext uri="{FF2B5EF4-FFF2-40B4-BE49-F238E27FC236}">
                  <a16:creationId xmlns:a16="http://schemas.microsoft.com/office/drawing/2014/main" xmlns="" id="{E3DAF54C-8AE3-4650-B123-F45C61E55B51}"/>
                </a:ext>
              </a:extLst>
            </p:cNvPr>
            <p:cNvSpPr/>
            <p:nvPr/>
          </p:nvSpPr>
          <p:spPr>
            <a:xfrm>
              <a:off x="6912851" y="3103721"/>
              <a:ext cx="4212348" cy="2772696"/>
            </a:xfrm>
            <a:prstGeom prst="roundRect">
              <a:avLst>
                <a:gd name="adj" fmla="val 3550"/>
              </a:avLst>
            </a:prstGeom>
            <a:solidFill>
              <a:schemeClr val="bg1"/>
            </a:solidFill>
            <a:ln>
              <a:noFill/>
            </a:ln>
            <a:effectLst>
              <a:outerShdw blurRad="508000" dist="393700" dir="2700000" sx="92000" sy="92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49923C3F-FB2A-47CC-9D1C-740F1CE12208}"/>
                </a:ext>
              </a:extLst>
            </p:cNvPr>
            <p:cNvSpPr txBox="1"/>
            <p:nvPr/>
          </p:nvSpPr>
          <p:spPr>
            <a:xfrm>
              <a:off x="7062397" y="3346494"/>
              <a:ext cx="3909346" cy="2529923"/>
            </a:xfrm>
            <a:prstGeom prst="rect">
              <a:avLst/>
            </a:prstGeom>
            <a:noFill/>
          </p:spPr>
          <p:txBody>
            <a:bodyPr wrap="square" rtlCol="0">
              <a:spAutoFit/>
            </a:bodyPr>
            <a:lstStyle/>
            <a:p>
              <a:pPr>
                <a:lnSpc>
                  <a:spcPct val="120000"/>
                </a:lnSpc>
              </a:pPr>
              <a:r>
                <a:rPr lang="uk-UA" sz="1200" b="1" dirty="0">
                  <a:solidFill>
                    <a:schemeClr val="tx1">
                      <a:lumMod val="50000"/>
                      <a:lumOff val="50000"/>
                    </a:schemeClr>
                  </a:solidFill>
                </a:rPr>
                <a:t>4) А</a:t>
              </a:r>
              <a:r>
                <a:rPr lang="uk-UA" sz="1200" dirty="0"/>
                <a:t>ргументація дострокового розпуску Парламенту або конкретної політичної партії чи фракції, або позбавлення мандату окремо взятого народного депутата, або імпічмент Президента (перелік чинників зловживань владою, бездіяльність, корупційні схеми, порушення суверенітету країни чи прав етнічних меншин, ухвалення диктаторських чи проти чинних Конституції України законів). Також необхідні посилання на наукові й соціологічні дослідження чи журналістські або до спеціальних по типу антикорупційних органів, державні чи громадські незалежні розслідування.</a:t>
              </a:r>
            </a:p>
          </p:txBody>
        </p:sp>
      </p:grpSp>
      <p:sp>
        <p:nvSpPr>
          <p:cNvPr id="34" name="Прямоугольник 33"/>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Прямоугольник 34"/>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a:extLst>
              <a:ext uri="{FF2B5EF4-FFF2-40B4-BE49-F238E27FC236}">
                <a16:creationId xmlns:a16="http://schemas.microsoft.com/office/drawing/2014/main" xmlns="" id="{94FF21FD-B4A6-DB75-BD8F-19BC8993847D}"/>
              </a:ext>
            </a:extLst>
          </p:cNvPr>
          <p:cNvSpPr txBox="1"/>
          <p:nvPr/>
        </p:nvSpPr>
        <p:spPr>
          <a:xfrm>
            <a:off x="463438" y="3251995"/>
            <a:ext cx="2524796" cy="646331"/>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Цифровий протест/мітинг</a:t>
            </a:r>
            <a:endParaRPr lang="en-GB" dirty="0">
              <a:solidFill>
                <a:schemeClr val="accent1"/>
              </a:solidFill>
              <a:latin typeface="Nexa Bold" panose="02000000000000000000" pitchFamily="50" charset="0"/>
            </a:endParaRPr>
          </a:p>
        </p:txBody>
      </p:sp>
      <p:sp>
        <p:nvSpPr>
          <p:cNvPr id="6" name="TextBox 5">
            <a:extLst>
              <a:ext uri="{FF2B5EF4-FFF2-40B4-BE49-F238E27FC236}">
                <a16:creationId xmlns:a16="http://schemas.microsoft.com/office/drawing/2014/main" xmlns="" id="{AF6962EE-4C7C-66EB-F417-F4BCA4C1279C}"/>
              </a:ext>
            </a:extLst>
          </p:cNvPr>
          <p:cNvSpPr txBox="1"/>
          <p:nvPr/>
        </p:nvSpPr>
        <p:spPr>
          <a:xfrm>
            <a:off x="3265608" y="5644584"/>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демонстрація</a:t>
            </a:r>
            <a:endParaRPr lang="en-GB" dirty="0">
              <a:solidFill>
                <a:schemeClr val="accent1"/>
              </a:solidFill>
              <a:latin typeface="Nexa Bold" panose="02000000000000000000" pitchFamily="50" charset="0"/>
            </a:endParaRPr>
          </a:p>
        </p:txBody>
      </p:sp>
      <p:sp>
        <p:nvSpPr>
          <p:cNvPr id="7" name="TextBox 6">
            <a:extLst>
              <a:ext uri="{FF2B5EF4-FFF2-40B4-BE49-F238E27FC236}">
                <a16:creationId xmlns:a16="http://schemas.microsoft.com/office/drawing/2014/main" xmlns="" id="{FB95C98B-7F4C-7BEF-CD32-7A3DB0E492F0}"/>
              </a:ext>
            </a:extLst>
          </p:cNvPr>
          <p:cNvSpPr txBox="1"/>
          <p:nvPr/>
        </p:nvSpPr>
        <p:spPr>
          <a:xfrm>
            <a:off x="6829146" y="1327235"/>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пропозиція</a:t>
            </a:r>
            <a:endParaRPr lang="en-GB" dirty="0">
              <a:solidFill>
                <a:schemeClr val="accent1"/>
              </a:solidFill>
              <a:latin typeface="Nexa Bold" panose="02000000000000000000" pitchFamily="50" charset="0"/>
            </a:endParaRPr>
          </a:p>
        </p:txBody>
      </p:sp>
      <p:sp>
        <p:nvSpPr>
          <p:cNvPr id="8" name="TextBox 7">
            <a:extLst>
              <a:ext uri="{FF2B5EF4-FFF2-40B4-BE49-F238E27FC236}">
                <a16:creationId xmlns:a16="http://schemas.microsoft.com/office/drawing/2014/main" xmlns="" id="{2BE773E8-4745-6BB1-0F94-47D0892D921B}"/>
              </a:ext>
            </a:extLst>
          </p:cNvPr>
          <p:cNvSpPr txBox="1"/>
          <p:nvPr/>
        </p:nvSpPr>
        <p:spPr>
          <a:xfrm>
            <a:off x="9481770" y="6007743"/>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вимога</a:t>
            </a:r>
            <a:endParaRPr lang="en-GB" dirty="0">
              <a:solidFill>
                <a:schemeClr val="accent1"/>
              </a:solidFill>
              <a:latin typeface="Nexa Bold" panose="02000000000000000000" pitchFamily="50" charset="0"/>
            </a:endParaRPr>
          </a:p>
        </p:txBody>
      </p:sp>
    </p:spTree>
    <p:extLst>
      <p:ext uri="{BB962C8B-B14F-4D97-AF65-F5344CB8AC3E}">
        <p14:creationId xmlns:p14="http://schemas.microsoft.com/office/powerpoint/2010/main" val="4206394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374C199-EB2D-4106-A69C-E3AFEFFE1443}"/>
              </a:ext>
            </a:extLst>
          </p:cNvPr>
          <p:cNvGrpSpPr/>
          <p:nvPr/>
        </p:nvGrpSpPr>
        <p:grpSpPr>
          <a:xfrm>
            <a:off x="856783" y="1754246"/>
            <a:ext cx="5239217" cy="3678862"/>
            <a:chOff x="856783" y="1754246"/>
            <a:chExt cx="5239217" cy="3678862"/>
          </a:xfrm>
        </p:grpSpPr>
        <p:grpSp>
          <p:nvGrpSpPr>
            <p:cNvPr id="2" name="Group 1">
              <a:extLst>
                <a:ext uri="{FF2B5EF4-FFF2-40B4-BE49-F238E27FC236}">
                  <a16:creationId xmlns:a16="http://schemas.microsoft.com/office/drawing/2014/main" xmlns="" id="{CADCEF8F-302E-4A87-9F4C-A0A7C771CA6F}"/>
                </a:ext>
              </a:extLst>
            </p:cNvPr>
            <p:cNvGrpSpPr/>
            <p:nvPr/>
          </p:nvGrpSpPr>
          <p:grpSpPr>
            <a:xfrm>
              <a:off x="856783" y="1754246"/>
              <a:ext cx="5239217" cy="3678862"/>
              <a:chOff x="856783" y="1754246"/>
              <a:chExt cx="5239217" cy="3678862"/>
            </a:xfrm>
          </p:grpSpPr>
          <p:sp>
            <p:nvSpPr>
              <p:cNvPr id="3" name="U-Turn Arrow 12">
                <a:extLst>
                  <a:ext uri="{FF2B5EF4-FFF2-40B4-BE49-F238E27FC236}">
                    <a16:creationId xmlns:a16="http://schemas.microsoft.com/office/drawing/2014/main" xmlns="" id="{8846A5D7-E24A-4457-8C55-7CE8D201A72A}"/>
                  </a:ext>
                </a:extLst>
              </p:cNvPr>
              <p:cNvSpPr/>
              <p:nvPr/>
            </p:nvSpPr>
            <p:spPr>
              <a:xfrm flipV="1">
                <a:off x="4027103" y="3385542"/>
                <a:ext cx="2068897" cy="2047566"/>
              </a:xfrm>
              <a:prstGeom prst="uturnArrow">
                <a:avLst>
                  <a:gd name="adj1" fmla="val 17180"/>
                  <a:gd name="adj2" fmla="val 17180"/>
                  <a:gd name="adj3" fmla="val 24441"/>
                  <a:gd name="adj4" fmla="val 42316"/>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4" name="U-Turn Arrow 13">
                <a:extLst>
                  <a:ext uri="{FF2B5EF4-FFF2-40B4-BE49-F238E27FC236}">
                    <a16:creationId xmlns:a16="http://schemas.microsoft.com/office/drawing/2014/main" xmlns="" id="{4E5DD7DB-667F-4184-9D50-61C03B2EBDE0}"/>
                  </a:ext>
                </a:extLst>
              </p:cNvPr>
              <p:cNvSpPr/>
              <p:nvPr/>
            </p:nvSpPr>
            <p:spPr>
              <a:xfrm>
                <a:off x="2488847" y="1754246"/>
                <a:ext cx="2068897" cy="2047566"/>
              </a:xfrm>
              <a:prstGeom prst="uturnArrow">
                <a:avLst>
                  <a:gd name="adj1" fmla="val 17180"/>
                  <a:gd name="adj2" fmla="val 17180"/>
                  <a:gd name="adj3" fmla="val 24441"/>
                  <a:gd name="adj4" fmla="val 42316"/>
                  <a:gd name="adj5"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6" name="U-Turn Arrow 11">
                <a:extLst>
                  <a:ext uri="{FF2B5EF4-FFF2-40B4-BE49-F238E27FC236}">
                    <a16:creationId xmlns:a16="http://schemas.microsoft.com/office/drawing/2014/main" xmlns="" id="{FC863DC4-6C4B-4160-A9ED-7832122BC496}"/>
                  </a:ext>
                </a:extLst>
              </p:cNvPr>
              <p:cNvSpPr/>
              <p:nvPr/>
            </p:nvSpPr>
            <p:spPr>
              <a:xfrm flipV="1">
                <a:off x="947151" y="3385542"/>
                <a:ext cx="2068897" cy="2047566"/>
              </a:xfrm>
              <a:prstGeom prst="uturnArrow">
                <a:avLst>
                  <a:gd name="adj1" fmla="val 17180"/>
                  <a:gd name="adj2" fmla="val 17180"/>
                  <a:gd name="adj3" fmla="val 24441"/>
                  <a:gd name="adj4" fmla="val 42316"/>
                  <a:gd name="adj5"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7" name="Oval 6">
                <a:extLst>
                  <a:ext uri="{FF2B5EF4-FFF2-40B4-BE49-F238E27FC236}">
                    <a16:creationId xmlns:a16="http://schemas.microsoft.com/office/drawing/2014/main" xmlns="" id="{5377CD50-2EC0-44C8-918C-3FB5F3E41BF2}"/>
                  </a:ext>
                </a:extLst>
              </p:cNvPr>
              <p:cNvSpPr/>
              <p:nvPr/>
            </p:nvSpPr>
            <p:spPr>
              <a:xfrm>
                <a:off x="856783" y="2954441"/>
                <a:ext cx="540000" cy="540000"/>
              </a:xfrm>
              <a:prstGeom prst="ellips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sp>
          <p:nvSpPr>
            <p:cNvPr id="8" name="Freeform 39">
              <a:extLst>
                <a:ext uri="{FF2B5EF4-FFF2-40B4-BE49-F238E27FC236}">
                  <a16:creationId xmlns:a16="http://schemas.microsoft.com/office/drawing/2014/main" xmlns="" id="{B5F1071C-71C8-48C4-AFF5-BA2048E55C0D}"/>
                </a:ext>
              </a:extLst>
            </p:cNvPr>
            <p:cNvSpPr>
              <a:spLocks noChangeArrowheads="1"/>
            </p:cNvSpPr>
            <p:nvPr/>
          </p:nvSpPr>
          <p:spPr bwMode="auto">
            <a:xfrm>
              <a:off x="1011365" y="3109023"/>
              <a:ext cx="230836" cy="230836"/>
            </a:xfrm>
            <a:custGeom>
              <a:avLst/>
              <a:gdLst>
                <a:gd name="T0" fmla="*/ 179752 w 444"/>
                <a:gd name="T1" fmla="*/ 23877 h 444"/>
                <a:gd name="T2" fmla="*/ 179752 w 444"/>
                <a:gd name="T3" fmla="*/ 23877 h 444"/>
                <a:gd name="T4" fmla="*/ 167589 w 444"/>
                <a:gd name="T5" fmla="*/ 23877 h 444"/>
                <a:gd name="T6" fmla="*/ 167589 w 444"/>
                <a:gd name="T7" fmla="*/ 44150 h 444"/>
                <a:gd name="T8" fmla="*/ 131998 w 444"/>
                <a:gd name="T9" fmla="*/ 44150 h 444"/>
                <a:gd name="T10" fmla="*/ 131998 w 444"/>
                <a:gd name="T11" fmla="*/ 23877 h 444"/>
                <a:gd name="T12" fmla="*/ 68027 w 444"/>
                <a:gd name="T13" fmla="*/ 23877 h 444"/>
                <a:gd name="T14" fmla="*/ 68027 w 444"/>
                <a:gd name="T15" fmla="*/ 44150 h 444"/>
                <a:gd name="T16" fmla="*/ 31986 w 444"/>
                <a:gd name="T17" fmla="*/ 44150 h 444"/>
                <a:gd name="T18" fmla="*/ 31986 w 444"/>
                <a:gd name="T19" fmla="*/ 23877 h 444"/>
                <a:gd name="T20" fmla="*/ 20273 w 444"/>
                <a:gd name="T21" fmla="*/ 23877 h 444"/>
                <a:gd name="T22" fmla="*/ 0 w 444"/>
                <a:gd name="T23" fmla="*/ 44150 h 444"/>
                <a:gd name="T24" fmla="*/ 0 w 444"/>
                <a:gd name="T25" fmla="*/ 179752 h 444"/>
                <a:gd name="T26" fmla="*/ 20273 w 444"/>
                <a:gd name="T27" fmla="*/ 199574 h 444"/>
                <a:gd name="T28" fmla="*/ 179752 w 444"/>
                <a:gd name="T29" fmla="*/ 199574 h 444"/>
                <a:gd name="T30" fmla="*/ 199574 w 444"/>
                <a:gd name="T31" fmla="*/ 179752 h 444"/>
                <a:gd name="T32" fmla="*/ 199574 w 444"/>
                <a:gd name="T33" fmla="*/ 44150 h 444"/>
                <a:gd name="T34" fmla="*/ 179752 w 444"/>
                <a:gd name="T35" fmla="*/ 23877 h 444"/>
                <a:gd name="T36" fmla="*/ 179752 w 444"/>
                <a:gd name="T37" fmla="*/ 179752 h 444"/>
                <a:gd name="T38" fmla="*/ 179752 w 444"/>
                <a:gd name="T39" fmla="*/ 179752 h 444"/>
                <a:gd name="T40" fmla="*/ 20273 w 444"/>
                <a:gd name="T41" fmla="*/ 179752 h 444"/>
                <a:gd name="T42" fmla="*/ 20273 w 444"/>
                <a:gd name="T43" fmla="*/ 88299 h 444"/>
                <a:gd name="T44" fmla="*/ 179752 w 444"/>
                <a:gd name="T45" fmla="*/ 88299 h 444"/>
                <a:gd name="T46" fmla="*/ 179752 w 444"/>
                <a:gd name="T47" fmla="*/ 179752 h 444"/>
                <a:gd name="T48" fmla="*/ 55863 w 444"/>
                <a:gd name="T49" fmla="*/ 0 h 444"/>
                <a:gd name="T50" fmla="*/ 55863 w 444"/>
                <a:gd name="T51" fmla="*/ 0 h 444"/>
                <a:gd name="T52" fmla="*/ 40095 w 444"/>
                <a:gd name="T53" fmla="*/ 0 h 444"/>
                <a:gd name="T54" fmla="*/ 40095 w 444"/>
                <a:gd name="T55" fmla="*/ 40095 h 444"/>
                <a:gd name="T56" fmla="*/ 55863 w 444"/>
                <a:gd name="T57" fmla="*/ 40095 h 444"/>
                <a:gd name="T58" fmla="*/ 55863 w 444"/>
                <a:gd name="T59" fmla="*/ 0 h 444"/>
                <a:gd name="T60" fmla="*/ 159479 w 444"/>
                <a:gd name="T61" fmla="*/ 0 h 444"/>
                <a:gd name="T62" fmla="*/ 159479 w 444"/>
                <a:gd name="T63" fmla="*/ 0 h 444"/>
                <a:gd name="T64" fmla="*/ 143712 w 444"/>
                <a:gd name="T65" fmla="*/ 0 h 444"/>
                <a:gd name="T66" fmla="*/ 143712 w 444"/>
                <a:gd name="T67" fmla="*/ 40095 h 444"/>
                <a:gd name="T68" fmla="*/ 159479 w 444"/>
                <a:gd name="T69" fmla="*/ 40095 h 444"/>
                <a:gd name="T70" fmla="*/ 15947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18" name="TextBox 17">
            <a:extLst>
              <a:ext uri="{FF2B5EF4-FFF2-40B4-BE49-F238E27FC236}">
                <a16:creationId xmlns:a16="http://schemas.microsoft.com/office/drawing/2014/main" xmlns="" id="{B46CB1F6-EE87-47C4-8032-6102031B4ECD}"/>
              </a:ext>
            </a:extLst>
          </p:cNvPr>
          <p:cNvSpPr txBox="1"/>
          <p:nvPr/>
        </p:nvSpPr>
        <p:spPr>
          <a:xfrm>
            <a:off x="1493934" y="3494441"/>
            <a:ext cx="779528" cy="366767"/>
          </a:xfrm>
          <a:prstGeom prst="rect">
            <a:avLst/>
          </a:prstGeom>
          <a:noFill/>
        </p:spPr>
        <p:txBody>
          <a:bodyPr wrap="square" rtlCol="0">
            <a:spAutoFit/>
          </a:bodyPr>
          <a:lstStyle/>
          <a:p>
            <a:pPr algn="ctr">
              <a:lnSpc>
                <a:spcPct val="120000"/>
              </a:lnSpc>
            </a:pPr>
            <a:r>
              <a:rPr lang="uk-UA" sz="1600" dirty="0">
                <a:solidFill>
                  <a:schemeClr val="tx1">
                    <a:lumMod val="65000"/>
                    <a:lumOff val="35000"/>
                  </a:schemeClr>
                </a:solidFill>
                <a:latin typeface="Nexa Light" panose="02000000000000000000" pitchFamily="50" charset="0"/>
              </a:rPr>
              <a:t>≥25к</a:t>
            </a:r>
            <a:endParaRPr lang="en-US" sz="1600" dirty="0">
              <a:solidFill>
                <a:schemeClr val="tx1">
                  <a:lumMod val="65000"/>
                  <a:lumOff val="35000"/>
                </a:schemeClr>
              </a:solidFill>
              <a:latin typeface="Nexa Light" panose="02000000000000000000" pitchFamily="50" charset="0"/>
            </a:endParaRPr>
          </a:p>
        </p:txBody>
      </p:sp>
      <p:sp>
        <p:nvSpPr>
          <p:cNvPr id="19" name="TextBox 18">
            <a:extLst>
              <a:ext uri="{FF2B5EF4-FFF2-40B4-BE49-F238E27FC236}">
                <a16:creationId xmlns:a16="http://schemas.microsoft.com/office/drawing/2014/main" xmlns="" id="{049A6939-6AED-49DF-96E6-2E66FB5624CD}"/>
              </a:ext>
            </a:extLst>
          </p:cNvPr>
          <p:cNvSpPr txBox="1"/>
          <p:nvPr/>
        </p:nvSpPr>
        <p:spPr>
          <a:xfrm>
            <a:off x="3043073" y="3494441"/>
            <a:ext cx="898612" cy="978729"/>
          </a:xfrm>
          <a:prstGeom prst="rect">
            <a:avLst/>
          </a:prstGeom>
          <a:noFill/>
        </p:spPr>
        <p:txBody>
          <a:bodyPr wrap="square" rtlCol="0">
            <a:spAutoFit/>
          </a:bodyPr>
          <a:lstStyle/>
          <a:p>
            <a:pPr algn="ctr">
              <a:lnSpc>
                <a:spcPct val="120000"/>
              </a:lnSpc>
            </a:pPr>
            <a:r>
              <a:rPr lang="uk-UA" sz="1200" dirty="0">
                <a:solidFill>
                  <a:schemeClr val="tx1">
                    <a:lumMod val="65000"/>
                    <a:lumOff val="35000"/>
                  </a:schemeClr>
                </a:solidFill>
                <a:latin typeface="Nexa Light" panose="02000000000000000000" pitchFamily="50" charset="0"/>
              </a:rPr>
              <a:t>ВРУ</a:t>
            </a:r>
          </a:p>
          <a:p>
            <a:pPr algn="ctr">
              <a:lnSpc>
                <a:spcPct val="120000"/>
              </a:lnSpc>
            </a:pPr>
            <a:r>
              <a:rPr lang="uk-UA" sz="1200" dirty="0">
                <a:solidFill>
                  <a:schemeClr val="tx1">
                    <a:lumMod val="65000"/>
                    <a:lumOff val="35000"/>
                  </a:schemeClr>
                </a:solidFill>
                <a:latin typeface="Nexa Light" panose="02000000000000000000" pitchFamily="50" charset="0"/>
              </a:rPr>
              <a:t>ср. та пт. </a:t>
            </a:r>
          </a:p>
          <a:p>
            <a:pPr algn="ctr">
              <a:lnSpc>
                <a:spcPct val="120000"/>
              </a:lnSpc>
            </a:pPr>
            <a:r>
              <a:rPr lang="uk-UA" sz="1200" dirty="0">
                <a:solidFill>
                  <a:schemeClr val="tx1">
                    <a:lumMod val="65000"/>
                    <a:lumOff val="35000"/>
                  </a:schemeClr>
                </a:solidFill>
                <a:latin typeface="Nexa Light" panose="02000000000000000000" pitchFamily="50" charset="0"/>
              </a:rPr>
              <a:t>3 хв. виступу</a:t>
            </a:r>
            <a:endParaRPr lang="en-US" sz="1200" dirty="0">
              <a:solidFill>
                <a:schemeClr val="tx1">
                  <a:lumMod val="65000"/>
                  <a:lumOff val="35000"/>
                </a:schemeClr>
              </a:solidFill>
              <a:latin typeface="Nexa Light" panose="02000000000000000000" pitchFamily="50" charset="0"/>
            </a:endParaRPr>
          </a:p>
        </p:txBody>
      </p:sp>
      <p:sp>
        <p:nvSpPr>
          <p:cNvPr id="20" name="TextBox 19">
            <a:extLst>
              <a:ext uri="{FF2B5EF4-FFF2-40B4-BE49-F238E27FC236}">
                <a16:creationId xmlns:a16="http://schemas.microsoft.com/office/drawing/2014/main" xmlns="" id="{68330E1D-8721-4B48-8DE9-201782ACB86C}"/>
              </a:ext>
            </a:extLst>
          </p:cNvPr>
          <p:cNvSpPr txBox="1"/>
          <p:nvPr/>
        </p:nvSpPr>
        <p:spPr>
          <a:xfrm>
            <a:off x="4584769" y="3494441"/>
            <a:ext cx="779528" cy="313932"/>
          </a:xfrm>
          <a:prstGeom prst="rect">
            <a:avLst/>
          </a:prstGeom>
          <a:noFill/>
        </p:spPr>
        <p:txBody>
          <a:bodyPr wrap="square" rtlCol="0">
            <a:spAutoFit/>
          </a:bodyPr>
          <a:lstStyle/>
          <a:p>
            <a:pPr algn="ctr">
              <a:lnSpc>
                <a:spcPct val="120000"/>
              </a:lnSpc>
            </a:pPr>
            <a:r>
              <a:rPr lang="uk-UA" sz="1200" b="1" dirty="0">
                <a:solidFill>
                  <a:schemeClr val="accent1"/>
                </a:solidFill>
                <a:latin typeface="Nexa Light" panose="02000000000000000000" pitchFamily="50" charset="0"/>
              </a:rPr>
              <a:t>Виступ</a:t>
            </a:r>
            <a:endParaRPr lang="en-US" sz="1200" dirty="0">
              <a:solidFill>
                <a:schemeClr val="accent1"/>
              </a:solidFill>
              <a:latin typeface="Nexa Light" panose="02000000000000000000" pitchFamily="50" charset="0"/>
            </a:endParaRPr>
          </a:p>
        </p:txBody>
      </p:sp>
      <p:grpSp>
        <p:nvGrpSpPr>
          <p:cNvPr id="12" name="Group 11">
            <a:extLst>
              <a:ext uri="{FF2B5EF4-FFF2-40B4-BE49-F238E27FC236}">
                <a16:creationId xmlns:a16="http://schemas.microsoft.com/office/drawing/2014/main" xmlns="" id="{7F29A717-0026-4105-9FAF-0F9C87B0678A}"/>
              </a:ext>
            </a:extLst>
          </p:cNvPr>
          <p:cNvGrpSpPr/>
          <p:nvPr/>
        </p:nvGrpSpPr>
        <p:grpSpPr>
          <a:xfrm>
            <a:off x="2659674" y="5165101"/>
            <a:ext cx="1562736" cy="1219174"/>
            <a:chOff x="2659674" y="5165101"/>
            <a:chExt cx="1562736" cy="1219174"/>
          </a:xfrm>
        </p:grpSpPr>
        <p:sp>
          <p:nvSpPr>
            <p:cNvPr id="22" name="TextBox 21">
              <a:extLst>
                <a:ext uri="{FF2B5EF4-FFF2-40B4-BE49-F238E27FC236}">
                  <a16:creationId xmlns:a16="http://schemas.microsoft.com/office/drawing/2014/main" xmlns="" id="{09771526-6A53-4AD7-BBF2-C982F4BAE1E1}"/>
                </a:ext>
              </a:extLst>
            </p:cNvPr>
            <p:cNvSpPr txBox="1"/>
            <p:nvPr/>
          </p:nvSpPr>
          <p:spPr>
            <a:xfrm>
              <a:off x="2659674" y="5165101"/>
              <a:ext cx="1562736" cy="307777"/>
            </a:xfrm>
            <a:prstGeom prst="rect">
              <a:avLst/>
            </a:prstGeom>
            <a:noFill/>
          </p:spPr>
          <p:txBody>
            <a:bodyPr wrap="square" rtlCol="0">
              <a:spAutoFit/>
            </a:bodyPr>
            <a:lstStyle/>
            <a:p>
              <a:pPr algn="ctr"/>
              <a:r>
                <a:rPr lang="uk-UA" sz="1400" dirty="0">
                  <a:solidFill>
                    <a:schemeClr val="tx1">
                      <a:lumMod val="65000"/>
                      <a:lumOff val="35000"/>
                    </a:schemeClr>
                  </a:solidFill>
                  <a:latin typeface="Nexa Light" panose="02000000000000000000" pitchFamily="50" charset="0"/>
                  <a:cs typeface="Catamaran Bold" panose="00000800000000000000" pitchFamily="2" charset="0"/>
                </a:rPr>
                <a:t>Сесії у ВРУ</a:t>
              </a:r>
              <a:endParaRPr lang="en-US" sz="1400" dirty="0">
                <a:solidFill>
                  <a:schemeClr val="tx1">
                    <a:lumMod val="65000"/>
                    <a:lumOff val="35000"/>
                  </a:schemeClr>
                </a:solidFill>
                <a:latin typeface="Nexa Light" panose="02000000000000000000" pitchFamily="50" charset="0"/>
                <a:cs typeface="Catamaran Bold" panose="00000800000000000000" pitchFamily="2" charset="0"/>
              </a:endParaRPr>
            </a:p>
          </p:txBody>
        </p:sp>
        <p:sp>
          <p:nvSpPr>
            <p:cNvPr id="23" name="TextBox 22">
              <a:extLst>
                <a:ext uri="{FF2B5EF4-FFF2-40B4-BE49-F238E27FC236}">
                  <a16:creationId xmlns:a16="http://schemas.microsoft.com/office/drawing/2014/main" xmlns="" id="{BF9622FA-3B6A-4B62-87CB-C77365D2E39E}"/>
                </a:ext>
              </a:extLst>
            </p:cNvPr>
            <p:cNvSpPr txBox="1"/>
            <p:nvPr/>
          </p:nvSpPr>
          <p:spPr>
            <a:xfrm>
              <a:off x="2659674" y="5405546"/>
              <a:ext cx="1562736" cy="978729"/>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Кожної сесії.</a:t>
              </a:r>
              <a:endParaRPr lang="en-US" sz="1200" dirty="0">
                <a:solidFill>
                  <a:schemeClr val="tx1">
                    <a:lumMod val="50000"/>
                    <a:lumOff val="50000"/>
                  </a:schemeClr>
                </a:solidFill>
                <a:latin typeface="+mj-lt"/>
              </a:endParaRPr>
            </a:p>
            <a:p>
              <a:pPr algn="ctr">
                <a:lnSpc>
                  <a:spcPct val="120000"/>
                </a:lnSpc>
              </a:pPr>
              <a:r>
                <a:rPr lang="uk-UA" sz="1200" dirty="0">
                  <a:solidFill>
                    <a:schemeClr val="tx1">
                      <a:lumMod val="50000"/>
                      <a:lumOff val="50000"/>
                    </a:schemeClr>
                  </a:solidFill>
                  <a:latin typeface="+mj-lt"/>
                </a:rPr>
                <a:t>Ранкове пленарне засідання. Трибуна. </a:t>
              </a:r>
              <a:r>
                <a:rPr lang="uk-UA" sz="1200" dirty="0" err="1">
                  <a:solidFill>
                    <a:schemeClr val="tx1">
                      <a:lumMod val="50000"/>
                      <a:lumOff val="50000"/>
                    </a:schemeClr>
                  </a:solidFill>
                  <a:latin typeface="+mj-lt"/>
                </a:rPr>
                <a:t>Інформац</a:t>
              </a:r>
              <a:r>
                <a:rPr lang="uk-UA" sz="1200" dirty="0">
                  <a:solidFill>
                    <a:schemeClr val="tx1">
                      <a:lumMod val="50000"/>
                      <a:lumOff val="50000"/>
                    </a:schemeClr>
                  </a:solidFill>
                  <a:latin typeface="+mj-lt"/>
                </a:rPr>
                <a:t>. табло</a:t>
              </a:r>
              <a:endParaRPr lang="en-US" sz="1200" dirty="0">
                <a:solidFill>
                  <a:schemeClr val="tx1">
                    <a:lumMod val="50000"/>
                    <a:lumOff val="50000"/>
                  </a:schemeClr>
                </a:solidFill>
                <a:latin typeface="+mj-lt"/>
              </a:endParaRPr>
            </a:p>
          </p:txBody>
        </p:sp>
      </p:grpSp>
      <p:grpSp>
        <p:nvGrpSpPr>
          <p:cNvPr id="24" name="Group 23">
            <a:extLst>
              <a:ext uri="{FF2B5EF4-FFF2-40B4-BE49-F238E27FC236}">
                <a16:creationId xmlns:a16="http://schemas.microsoft.com/office/drawing/2014/main" xmlns="" id="{9B73B157-917A-4AFB-A51F-D3616B7E6224}"/>
              </a:ext>
            </a:extLst>
          </p:cNvPr>
          <p:cNvGrpSpPr/>
          <p:nvPr/>
        </p:nvGrpSpPr>
        <p:grpSpPr>
          <a:xfrm>
            <a:off x="1111452" y="1411709"/>
            <a:ext cx="1562736" cy="554377"/>
            <a:chOff x="843182" y="1411709"/>
            <a:chExt cx="1562736" cy="554377"/>
          </a:xfrm>
        </p:grpSpPr>
        <p:sp>
          <p:nvSpPr>
            <p:cNvPr id="25" name="TextBox 24">
              <a:extLst>
                <a:ext uri="{FF2B5EF4-FFF2-40B4-BE49-F238E27FC236}">
                  <a16:creationId xmlns:a16="http://schemas.microsoft.com/office/drawing/2014/main" xmlns="" id="{9C58FDFA-49AD-4A68-AC6A-57AE016B0462}"/>
                </a:ext>
              </a:extLst>
            </p:cNvPr>
            <p:cNvSpPr txBox="1"/>
            <p:nvPr/>
          </p:nvSpPr>
          <p:spPr>
            <a:xfrm>
              <a:off x="843182" y="1411709"/>
              <a:ext cx="1562736" cy="307777"/>
            </a:xfrm>
            <a:prstGeom prst="rect">
              <a:avLst/>
            </a:prstGeom>
            <a:noFill/>
          </p:spPr>
          <p:txBody>
            <a:bodyPr wrap="square" rtlCol="0">
              <a:spAutoFit/>
            </a:bodyPr>
            <a:lstStyle/>
            <a:p>
              <a:pPr algn="ctr"/>
              <a:r>
                <a:rPr lang="uk-UA" sz="1400" dirty="0">
                  <a:solidFill>
                    <a:schemeClr val="tx1">
                      <a:lumMod val="65000"/>
                      <a:lumOff val="35000"/>
                    </a:schemeClr>
                  </a:solidFill>
                  <a:latin typeface="Nexa Light" panose="02000000000000000000" pitchFamily="50" charset="0"/>
                  <a:cs typeface="Catamaran Bold" panose="00000800000000000000" pitchFamily="2" charset="0"/>
                </a:rPr>
                <a:t>Кількість голосів</a:t>
              </a:r>
              <a:endParaRPr lang="en-US" sz="1400" dirty="0">
                <a:solidFill>
                  <a:schemeClr val="tx1">
                    <a:lumMod val="65000"/>
                    <a:lumOff val="35000"/>
                  </a:schemeClr>
                </a:solidFill>
                <a:latin typeface="Nexa Light" panose="02000000000000000000" pitchFamily="50" charset="0"/>
                <a:cs typeface="Catamaran Bold" panose="00000800000000000000" pitchFamily="2" charset="0"/>
              </a:endParaRPr>
            </a:p>
          </p:txBody>
        </p:sp>
        <p:sp>
          <p:nvSpPr>
            <p:cNvPr id="26" name="TextBox 25">
              <a:extLst>
                <a:ext uri="{FF2B5EF4-FFF2-40B4-BE49-F238E27FC236}">
                  <a16:creationId xmlns:a16="http://schemas.microsoft.com/office/drawing/2014/main" xmlns="" id="{018ABCFE-EFFC-47F8-8DC9-C5C5EF82FBD2}"/>
                </a:ext>
              </a:extLst>
            </p:cNvPr>
            <p:cNvSpPr txBox="1"/>
            <p:nvPr/>
          </p:nvSpPr>
          <p:spPr>
            <a:xfrm>
              <a:off x="843182" y="1652154"/>
              <a:ext cx="1562736" cy="313932"/>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Підтримали в «Дії»</a:t>
              </a:r>
              <a:endParaRPr lang="en-US" sz="1200" dirty="0">
                <a:solidFill>
                  <a:schemeClr val="tx1">
                    <a:lumMod val="50000"/>
                    <a:lumOff val="50000"/>
                  </a:schemeClr>
                </a:solidFill>
                <a:latin typeface="+mj-lt"/>
              </a:endParaRPr>
            </a:p>
          </p:txBody>
        </p:sp>
      </p:grpSp>
      <p:grpSp>
        <p:nvGrpSpPr>
          <p:cNvPr id="11" name="Group 10">
            <a:extLst>
              <a:ext uri="{FF2B5EF4-FFF2-40B4-BE49-F238E27FC236}">
                <a16:creationId xmlns:a16="http://schemas.microsoft.com/office/drawing/2014/main" xmlns="" id="{4FFA3F2A-D8FE-4612-8A7E-138EA0CF9297}"/>
              </a:ext>
            </a:extLst>
          </p:cNvPr>
          <p:cNvGrpSpPr/>
          <p:nvPr/>
        </p:nvGrpSpPr>
        <p:grpSpPr>
          <a:xfrm>
            <a:off x="4187186" y="1411709"/>
            <a:ext cx="1562736" cy="775976"/>
            <a:chOff x="4187186" y="1411709"/>
            <a:chExt cx="1562736" cy="775976"/>
          </a:xfrm>
        </p:grpSpPr>
        <p:sp>
          <p:nvSpPr>
            <p:cNvPr id="28" name="TextBox 27">
              <a:extLst>
                <a:ext uri="{FF2B5EF4-FFF2-40B4-BE49-F238E27FC236}">
                  <a16:creationId xmlns:a16="http://schemas.microsoft.com/office/drawing/2014/main" xmlns="" id="{C3E087F4-4000-4FBE-B439-113C76667F30}"/>
                </a:ext>
              </a:extLst>
            </p:cNvPr>
            <p:cNvSpPr txBox="1"/>
            <p:nvPr/>
          </p:nvSpPr>
          <p:spPr>
            <a:xfrm>
              <a:off x="4187186" y="1411709"/>
              <a:ext cx="1562736" cy="307777"/>
            </a:xfrm>
            <a:prstGeom prst="rect">
              <a:avLst/>
            </a:prstGeom>
            <a:noFill/>
          </p:spPr>
          <p:txBody>
            <a:bodyPr wrap="square" rtlCol="0">
              <a:spAutoFit/>
            </a:bodyPr>
            <a:lstStyle/>
            <a:p>
              <a:pPr algn="ctr"/>
              <a:r>
                <a:rPr lang="uk-UA" sz="1400" dirty="0">
                  <a:solidFill>
                    <a:schemeClr val="accent1"/>
                  </a:solidFill>
                  <a:latin typeface="Nexa Light" panose="02000000000000000000" pitchFamily="50" charset="0"/>
                  <a:cs typeface="Catamaran Bold" panose="00000800000000000000" pitchFamily="2" charset="0"/>
                </a:rPr>
                <a:t>Додатково</a:t>
              </a:r>
              <a:endParaRPr lang="en-US" sz="1400" dirty="0">
                <a:solidFill>
                  <a:schemeClr val="accent1"/>
                </a:solidFill>
                <a:latin typeface="Nexa Light" panose="02000000000000000000" pitchFamily="50" charset="0"/>
                <a:cs typeface="Catamaran Bold" panose="00000800000000000000" pitchFamily="2" charset="0"/>
              </a:endParaRPr>
            </a:p>
          </p:txBody>
        </p:sp>
        <p:sp>
          <p:nvSpPr>
            <p:cNvPr id="29" name="TextBox 28">
              <a:extLst>
                <a:ext uri="{FF2B5EF4-FFF2-40B4-BE49-F238E27FC236}">
                  <a16:creationId xmlns:a16="http://schemas.microsoft.com/office/drawing/2014/main" xmlns="" id="{B5FCE390-3DBF-4B37-867E-7A105D9AFC49}"/>
                </a:ext>
              </a:extLst>
            </p:cNvPr>
            <p:cNvSpPr txBox="1"/>
            <p:nvPr/>
          </p:nvSpPr>
          <p:spPr>
            <a:xfrm>
              <a:off x="4187186" y="1652154"/>
              <a:ext cx="1562736" cy="535531"/>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Парламентські слухання</a:t>
              </a:r>
              <a:endParaRPr lang="en-US" sz="1200" dirty="0">
                <a:solidFill>
                  <a:schemeClr val="tx1">
                    <a:lumMod val="50000"/>
                    <a:lumOff val="50000"/>
                  </a:schemeClr>
                </a:solidFill>
                <a:latin typeface="+mj-lt"/>
              </a:endParaRPr>
            </a:p>
          </p:txBody>
        </p:sp>
      </p:grpSp>
      <p:sp>
        <p:nvSpPr>
          <p:cNvPr id="21" name="TextBox 20">
            <a:extLst>
              <a:ext uri="{FF2B5EF4-FFF2-40B4-BE49-F238E27FC236}">
                <a16:creationId xmlns:a16="http://schemas.microsoft.com/office/drawing/2014/main" xmlns="" id="{AC1FE0CD-A9BD-49BA-B39B-2675CFCBE1CF}"/>
              </a:ext>
            </a:extLst>
          </p:cNvPr>
          <p:cNvSpPr txBox="1"/>
          <p:nvPr/>
        </p:nvSpPr>
        <p:spPr>
          <a:xfrm>
            <a:off x="6605112" y="159957"/>
            <a:ext cx="4992689" cy="1569660"/>
          </a:xfrm>
          <a:prstGeom prst="rect">
            <a:avLst/>
          </a:prstGeom>
          <a:noFill/>
        </p:spPr>
        <p:txBody>
          <a:bodyPr wrap="square" rtlCol="0">
            <a:spAutoFit/>
          </a:bodyPr>
          <a:lstStyle/>
          <a:p>
            <a:r>
              <a:rPr lang="uk-UA" sz="3200" dirty="0">
                <a:solidFill>
                  <a:schemeClr val="tx1">
                    <a:lumMod val="65000"/>
                    <a:lumOff val="35000"/>
                  </a:schemeClr>
                </a:solidFill>
                <a:latin typeface="Nexa Light" panose="02000000000000000000" pitchFamily="50" charset="0"/>
              </a:rPr>
              <a:t>Автоматична система прямої дії</a:t>
            </a:r>
            <a:endParaRPr lang="id-ID" sz="3200" dirty="0">
              <a:solidFill>
                <a:schemeClr val="tx1">
                  <a:lumMod val="65000"/>
                  <a:lumOff val="35000"/>
                </a:schemeClr>
              </a:solidFill>
              <a:latin typeface="Nexa Light" panose="02000000000000000000" pitchFamily="50" charset="0"/>
            </a:endParaRPr>
          </a:p>
          <a:p>
            <a:r>
              <a:rPr lang="uk-UA" sz="3200" dirty="0">
                <a:solidFill>
                  <a:schemeClr val="accent1"/>
                </a:solidFill>
                <a:latin typeface="Nexa Bold" panose="02000000000000000000" pitchFamily="50" charset="0"/>
              </a:rPr>
              <a:t>цифрового мітингу</a:t>
            </a:r>
            <a:endParaRPr lang="en-GB" sz="3200" dirty="0">
              <a:solidFill>
                <a:schemeClr val="accent1"/>
              </a:solidFill>
              <a:latin typeface="Nexa Bold" panose="02000000000000000000" pitchFamily="50" charset="0"/>
            </a:endParaRPr>
          </a:p>
        </p:txBody>
      </p:sp>
      <p:sp>
        <p:nvSpPr>
          <p:cNvPr id="30" name="TextBox 29">
            <a:extLst>
              <a:ext uri="{FF2B5EF4-FFF2-40B4-BE49-F238E27FC236}">
                <a16:creationId xmlns:a16="http://schemas.microsoft.com/office/drawing/2014/main" xmlns="" id="{D7B53AAC-A365-46C0-B38C-96C675A7973A}"/>
              </a:ext>
            </a:extLst>
          </p:cNvPr>
          <p:cNvSpPr txBox="1"/>
          <p:nvPr/>
        </p:nvSpPr>
        <p:spPr>
          <a:xfrm>
            <a:off x="6611281" y="1818054"/>
            <a:ext cx="4592708" cy="2071977"/>
          </a:xfrm>
          <a:prstGeom prst="rect">
            <a:avLst/>
          </a:prstGeom>
          <a:noFill/>
        </p:spPr>
        <p:txBody>
          <a:bodyPr wrap="square" rtlCol="0">
            <a:spAutoFit/>
          </a:bodyPr>
          <a:lstStyle/>
          <a:p>
            <a:pPr>
              <a:lnSpc>
                <a:spcPct val="120000"/>
              </a:lnSpc>
            </a:pPr>
            <a:r>
              <a:rPr lang="uk-UA" sz="1200" b="1" dirty="0"/>
              <a:t>Автоматична система прямої дії цифрового мітингу</a:t>
            </a:r>
            <a:r>
              <a:rPr lang="uk-UA" sz="1200" dirty="0"/>
              <a:t> побудована на кількості голосів (сила кількості учасників цифрового мітингу). Так як наша головна мета – це вплив на народних депутатів методом прямої дії через цифровий простір, тобто без прояву фізичної агресії або унеможливлення роботи парламентарів, то реалізувати дану задачу можливо через легітимне висвітлення цифрового мітингу в Парламенті </a:t>
            </a:r>
            <a:r>
              <a:rPr lang="uk-UA" sz="1200" u="sng" dirty="0"/>
              <a:t>за допомогою інформаційної цифрової дошки та виступом організатора за трибуною ВРУ</a:t>
            </a:r>
            <a:r>
              <a:rPr lang="uk-UA" sz="1200" dirty="0"/>
              <a:t>. </a:t>
            </a:r>
          </a:p>
          <a:p>
            <a:pPr>
              <a:lnSpc>
                <a:spcPct val="120000"/>
              </a:lnSpc>
            </a:pPr>
            <a:endParaRPr lang="en-US" sz="1200" dirty="0">
              <a:solidFill>
                <a:schemeClr val="tx1">
                  <a:lumMod val="50000"/>
                  <a:lumOff val="50000"/>
                </a:schemeClr>
              </a:solidFill>
              <a:latin typeface="+mj-lt"/>
            </a:endParaRPr>
          </a:p>
        </p:txBody>
      </p:sp>
      <p:grpSp>
        <p:nvGrpSpPr>
          <p:cNvPr id="14" name="Group 13">
            <a:extLst>
              <a:ext uri="{FF2B5EF4-FFF2-40B4-BE49-F238E27FC236}">
                <a16:creationId xmlns:a16="http://schemas.microsoft.com/office/drawing/2014/main" xmlns="" id="{9C794510-A341-430D-B59F-1ED4EEF17421}"/>
              </a:ext>
            </a:extLst>
          </p:cNvPr>
          <p:cNvGrpSpPr/>
          <p:nvPr/>
        </p:nvGrpSpPr>
        <p:grpSpPr>
          <a:xfrm>
            <a:off x="3176347" y="2475172"/>
            <a:ext cx="540000" cy="540000"/>
            <a:chOff x="3176347" y="2475172"/>
            <a:chExt cx="540000" cy="540000"/>
          </a:xfrm>
        </p:grpSpPr>
        <p:sp>
          <p:nvSpPr>
            <p:cNvPr id="16" name="Freeform: Shape 15">
              <a:extLst>
                <a:ext uri="{FF2B5EF4-FFF2-40B4-BE49-F238E27FC236}">
                  <a16:creationId xmlns:a16="http://schemas.microsoft.com/office/drawing/2014/main" xmlns="" id="{12D770E0-86A9-454D-82BB-5239F86B2074}"/>
                </a:ext>
              </a:extLst>
            </p:cNvPr>
            <p:cNvSpPr/>
            <p:nvPr/>
          </p:nvSpPr>
          <p:spPr>
            <a:xfrm>
              <a:off x="3176347" y="2475172"/>
              <a:ext cx="540000" cy="540000"/>
            </a:xfrm>
            <a:prstGeom prst="ellipse">
              <a:avLst/>
            </a:prstGeom>
            <a:solidFill>
              <a:schemeClr val="bg1"/>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sp>
          <p:nvSpPr>
            <p:cNvPr id="43" name="Freeform 62">
              <a:extLst>
                <a:ext uri="{FF2B5EF4-FFF2-40B4-BE49-F238E27FC236}">
                  <a16:creationId xmlns:a16="http://schemas.microsoft.com/office/drawing/2014/main" xmlns="" id="{BAFBFEC7-156B-4340-82BA-4D794B072B0C}"/>
                </a:ext>
              </a:extLst>
            </p:cNvPr>
            <p:cNvSpPr>
              <a:spLocks noEditPoints="1"/>
            </p:cNvSpPr>
            <p:nvPr/>
          </p:nvSpPr>
          <p:spPr bwMode="auto">
            <a:xfrm>
              <a:off x="3297367" y="2636302"/>
              <a:ext cx="297961" cy="217741"/>
            </a:xfrm>
            <a:custGeom>
              <a:avLst/>
              <a:gdLst>
                <a:gd name="T0" fmla="*/ 84 w 228"/>
                <a:gd name="T1" fmla="*/ 105 h 166"/>
                <a:gd name="T2" fmla="*/ 27 w 228"/>
                <a:gd name="T3" fmla="*/ 62 h 166"/>
                <a:gd name="T4" fmla="*/ 22 w 228"/>
                <a:gd name="T5" fmla="*/ 68 h 166"/>
                <a:gd name="T6" fmla="*/ 79 w 228"/>
                <a:gd name="T7" fmla="*/ 112 h 166"/>
                <a:gd name="T8" fmla="*/ 84 w 228"/>
                <a:gd name="T9" fmla="*/ 105 h 166"/>
                <a:gd name="T10" fmla="*/ 110 w 228"/>
                <a:gd name="T11" fmla="*/ 65 h 166"/>
                <a:gd name="T12" fmla="*/ 127 w 228"/>
                <a:gd name="T13" fmla="*/ 43 h 166"/>
                <a:gd name="T14" fmla="*/ 125 w 228"/>
                <a:gd name="T15" fmla="*/ 26 h 166"/>
                <a:gd name="T16" fmla="*/ 96 w 228"/>
                <a:gd name="T17" fmla="*/ 4 h 166"/>
                <a:gd name="T18" fmla="*/ 80 w 228"/>
                <a:gd name="T19" fmla="*/ 7 h 166"/>
                <a:gd name="T20" fmla="*/ 45 w 228"/>
                <a:gd name="T21" fmla="*/ 51 h 166"/>
                <a:gd name="T22" fmla="*/ 48 w 228"/>
                <a:gd name="T23" fmla="*/ 68 h 166"/>
                <a:gd name="T24" fmla="*/ 76 w 228"/>
                <a:gd name="T25" fmla="*/ 89 h 166"/>
                <a:gd name="T26" fmla="*/ 84 w 228"/>
                <a:gd name="T27" fmla="*/ 92 h 166"/>
                <a:gd name="T28" fmla="*/ 93 w 228"/>
                <a:gd name="T29" fmla="*/ 87 h 166"/>
                <a:gd name="T30" fmla="*/ 105 w 228"/>
                <a:gd name="T31" fmla="*/ 71 h 166"/>
                <a:gd name="T32" fmla="*/ 223 w 228"/>
                <a:gd name="T33" fmla="*/ 161 h 166"/>
                <a:gd name="T34" fmla="*/ 228 w 228"/>
                <a:gd name="T35" fmla="*/ 155 h 166"/>
                <a:gd name="T36" fmla="*/ 110 w 228"/>
                <a:gd name="T37" fmla="*/ 65 h 166"/>
                <a:gd name="T38" fmla="*/ 87 w 228"/>
                <a:gd name="T39" fmla="*/ 82 h 166"/>
                <a:gd name="T40" fmla="*/ 84 w 228"/>
                <a:gd name="T41" fmla="*/ 84 h 166"/>
                <a:gd name="T42" fmla="*/ 81 w 228"/>
                <a:gd name="T43" fmla="*/ 83 h 166"/>
                <a:gd name="T44" fmla="*/ 53 w 228"/>
                <a:gd name="T45" fmla="*/ 61 h 166"/>
                <a:gd name="T46" fmla="*/ 52 w 228"/>
                <a:gd name="T47" fmla="*/ 56 h 166"/>
                <a:gd name="T48" fmla="*/ 86 w 228"/>
                <a:gd name="T49" fmla="*/ 11 h 166"/>
                <a:gd name="T50" fmla="*/ 89 w 228"/>
                <a:gd name="T51" fmla="*/ 10 h 166"/>
                <a:gd name="T52" fmla="*/ 91 w 228"/>
                <a:gd name="T53" fmla="*/ 11 h 166"/>
                <a:gd name="T54" fmla="*/ 120 w 228"/>
                <a:gd name="T55" fmla="*/ 32 h 166"/>
                <a:gd name="T56" fmla="*/ 121 w 228"/>
                <a:gd name="T57" fmla="*/ 38 h 166"/>
                <a:gd name="T58" fmla="*/ 87 w 228"/>
                <a:gd name="T59" fmla="*/ 82 h 166"/>
                <a:gd name="T60" fmla="*/ 92 w 228"/>
                <a:gd name="T61" fmla="*/ 142 h 166"/>
                <a:gd name="T62" fmla="*/ 20 w 228"/>
                <a:gd name="T63" fmla="*/ 142 h 166"/>
                <a:gd name="T64" fmla="*/ 20 w 228"/>
                <a:gd name="T65" fmla="*/ 150 h 166"/>
                <a:gd name="T66" fmla="*/ 92 w 228"/>
                <a:gd name="T67" fmla="*/ 150 h 166"/>
                <a:gd name="T68" fmla="*/ 92 w 228"/>
                <a:gd name="T69" fmla="*/ 142 h 166"/>
                <a:gd name="T70" fmla="*/ 0 w 228"/>
                <a:gd name="T71" fmla="*/ 166 h 166"/>
                <a:gd name="T72" fmla="*/ 112 w 228"/>
                <a:gd name="T73" fmla="*/ 166 h 166"/>
                <a:gd name="T74" fmla="*/ 112 w 228"/>
                <a:gd name="T75" fmla="*/ 158 h 166"/>
                <a:gd name="T76" fmla="*/ 0 w 228"/>
                <a:gd name="T77" fmla="*/ 158 h 166"/>
                <a:gd name="T78" fmla="*/ 0 w 228"/>
                <a:gd name="T7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66">
                  <a:moveTo>
                    <a:pt x="84" y="105"/>
                  </a:moveTo>
                  <a:cubicBezTo>
                    <a:pt x="27" y="62"/>
                    <a:pt x="27" y="62"/>
                    <a:pt x="27" y="62"/>
                  </a:cubicBezTo>
                  <a:cubicBezTo>
                    <a:pt x="22" y="68"/>
                    <a:pt x="22" y="68"/>
                    <a:pt x="22" y="68"/>
                  </a:cubicBezTo>
                  <a:cubicBezTo>
                    <a:pt x="79" y="112"/>
                    <a:pt x="79" y="112"/>
                    <a:pt x="79" y="112"/>
                  </a:cubicBezTo>
                  <a:lnTo>
                    <a:pt x="84" y="105"/>
                  </a:lnTo>
                  <a:close/>
                  <a:moveTo>
                    <a:pt x="110" y="65"/>
                  </a:moveTo>
                  <a:cubicBezTo>
                    <a:pt x="127" y="43"/>
                    <a:pt x="127" y="43"/>
                    <a:pt x="127" y="43"/>
                  </a:cubicBezTo>
                  <a:cubicBezTo>
                    <a:pt x="131" y="38"/>
                    <a:pt x="130" y="30"/>
                    <a:pt x="125" y="26"/>
                  </a:cubicBezTo>
                  <a:cubicBezTo>
                    <a:pt x="96" y="4"/>
                    <a:pt x="96" y="4"/>
                    <a:pt x="96" y="4"/>
                  </a:cubicBezTo>
                  <a:cubicBezTo>
                    <a:pt x="91" y="0"/>
                    <a:pt x="83" y="2"/>
                    <a:pt x="80" y="7"/>
                  </a:cubicBezTo>
                  <a:cubicBezTo>
                    <a:pt x="45" y="51"/>
                    <a:pt x="45" y="51"/>
                    <a:pt x="45" y="51"/>
                  </a:cubicBezTo>
                  <a:cubicBezTo>
                    <a:pt x="41" y="56"/>
                    <a:pt x="42" y="64"/>
                    <a:pt x="48" y="68"/>
                  </a:cubicBezTo>
                  <a:cubicBezTo>
                    <a:pt x="76" y="89"/>
                    <a:pt x="76" y="89"/>
                    <a:pt x="76" y="89"/>
                  </a:cubicBezTo>
                  <a:cubicBezTo>
                    <a:pt x="78" y="91"/>
                    <a:pt x="81" y="92"/>
                    <a:pt x="84" y="92"/>
                  </a:cubicBezTo>
                  <a:cubicBezTo>
                    <a:pt x="87" y="92"/>
                    <a:pt x="91" y="90"/>
                    <a:pt x="93" y="87"/>
                  </a:cubicBezTo>
                  <a:cubicBezTo>
                    <a:pt x="105" y="71"/>
                    <a:pt x="105" y="71"/>
                    <a:pt x="105" y="71"/>
                  </a:cubicBezTo>
                  <a:cubicBezTo>
                    <a:pt x="223" y="161"/>
                    <a:pt x="223" y="161"/>
                    <a:pt x="223" y="161"/>
                  </a:cubicBezTo>
                  <a:cubicBezTo>
                    <a:pt x="228" y="155"/>
                    <a:pt x="228" y="155"/>
                    <a:pt x="228" y="155"/>
                  </a:cubicBezTo>
                  <a:lnTo>
                    <a:pt x="110" y="65"/>
                  </a:lnTo>
                  <a:close/>
                  <a:moveTo>
                    <a:pt x="87" y="82"/>
                  </a:moveTo>
                  <a:cubicBezTo>
                    <a:pt x="86" y="83"/>
                    <a:pt x="85" y="84"/>
                    <a:pt x="84" y="84"/>
                  </a:cubicBezTo>
                  <a:cubicBezTo>
                    <a:pt x="83" y="84"/>
                    <a:pt x="82" y="84"/>
                    <a:pt x="81" y="83"/>
                  </a:cubicBezTo>
                  <a:cubicBezTo>
                    <a:pt x="53" y="61"/>
                    <a:pt x="53" y="61"/>
                    <a:pt x="53" y="61"/>
                  </a:cubicBezTo>
                  <a:cubicBezTo>
                    <a:pt x="51" y="60"/>
                    <a:pt x="51" y="58"/>
                    <a:pt x="52" y="56"/>
                  </a:cubicBezTo>
                  <a:cubicBezTo>
                    <a:pt x="86" y="11"/>
                    <a:pt x="86" y="11"/>
                    <a:pt x="86" y="11"/>
                  </a:cubicBezTo>
                  <a:cubicBezTo>
                    <a:pt x="87" y="10"/>
                    <a:pt x="88" y="10"/>
                    <a:pt x="89" y="10"/>
                  </a:cubicBezTo>
                  <a:cubicBezTo>
                    <a:pt x="90" y="10"/>
                    <a:pt x="91" y="10"/>
                    <a:pt x="91" y="11"/>
                  </a:cubicBezTo>
                  <a:cubicBezTo>
                    <a:pt x="120" y="32"/>
                    <a:pt x="120" y="32"/>
                    <a:pt x="120" y="32"/>
                  </a:cubicBezTo>
                  <a:cubicBezTo>
                    <a:pt x="122" y="34"/>
                    <a:pt x="122" y="36"/>
                    <a:pt x="121" y="38"/>
                  </a:cubicBezTo>
                  <a:lnTo>
                    <a:pt x="87" y="82"/>
                  </a:lnTo>
                  <a:close/>
                  <a:moveTo>
                    <a:pt x="92" y="142"/>
                  </a:moveTo>
                  <a:cubicBezTo>
                    <a:pt x="20" y="142"/>
                    <a:pt x="20" y="142"/>
                    <a:pt x="20" y="142"/>
                  </a:cubicBezTo>
                  <a:cubicBezTo>
                    <a:pt x="20" y="150"/>
                    <a:pt x="20" y="150"/>
                    <a:pt x="20" y="150"/>
                  </a:cubicBezTo>
                  <a:cubicBezTo>
                    <a:pt x="92" y="150"/>
                    <a:pt x="92" y="150"/>
                    <a:pt x="92" y="150"/>
                  </a:cubicBezTo>
                  <a:lnTo>
                    <a:pt x="92" y="142"/>
                  </a:lnTo>
                  <a:close/>
                  <a:moveTo>
                    <a:pt x="0" y="166"/>
                  </a:moveTo>
                  <a:cubicBezTo>
                    <a:pt x="112" y="166"/>
                    <a:pt x="112" y="166"/>
                    <a:pt x="112" y="166"/>
                  </a:cubicBezTo>
                  <a:cubicBezTo>
                    <a:pt x="112" y="158"/>
                    <a:pt x="112" y="158"/>
                    <a:pt x="112" y="158"/>
                  </a:cubicBezTo>
                  <a:cubicBezTo>
                    <a:pt x="0" y="158"/>
                    <a:pt x="0" y="158"/>
                    <a:pt x="0" y="158"/>
                  </a:cubicBezTo>
                  <a:lnTo>
                    <a:pt x="0" y="1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xmlns="" id="{56307861-F30C-4734-94C9-3D19BA89FDB5}"/>
              </a:ext>
            </a:extLst>
          </p:cNvPr>
          <p:cNvGrpSpPr/>
          <p:nvPr/>
        </p:nvGrpSpPr>
        <p:grpSpPr>
          <a:xfrm>
            <a:off x="4719555" y="4112668"/>
            <a:ext cx="540000" cy="540000"/>
            <a:chOff x="4719555" y="4112668"/>
            <a:chExt cx="540000" cy="540000"/>
          </a:xfrm>
        </p:grpSpPr>
        <p:sp>
          <p:nvSpPr>
            <p:cNvPr id="10" name="Oval 9">
              <a:extLst>
                <a:ext uri="{FF2B5EF4-FFF2-40B4-BE49-F238E27FC236}">
                  <a16:creationId xmlns:a16="http://schemas.microsoft.com/office/drawing/2014/main" xmlns="" id="{006DBD23-94D9-412F-B05D-2F2A89964559}"/>
                </a:ext>
              </a:extLst>
            </p:cNvPr>
            <p:cNvSpPr/>
            <p:nvPr/>
          </p:nvSpPr>
          <p:spPr>
            <a:xfrm>
              <a:off x="4719555" y="4112668"/>
              <a:ext cx="540000" cy="540000"/>
            </a:xfrm>
            <a:prstGeom prst="ellipse">
              <a:avLst/>
            </a:prstGeom>
            <a:solidFill>
              <a:schemeClr val="accent2"/>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sp>
          <p:nvSpPr>
            <p:cNvPr id="44" name="Freeform 63">
              <a:extLst>
                <a:ext uri="{FF2B5EF4-FFF2-40B4-BE49-F238E27FC236}">
                  <a16:creationId xmlns:a16="http://schemas.microsoft.com/office/drawing/2014/main" xmlns="" id="{AF2E8204-0187-475D-9526-9EAB0D65A990}"/>
                </a:ext>
              </a:extLst>
            </p:cNvPr>
            <p:cNvSpPr>
              <a:spLocks noEditPoints="1"/>
            </p:cNvSpPr>
            <p:nvPr/>
          </p:nvSpPr>
          <p:spPr bwMode="auto">
            <a:xfrm>
              <a:off x="4865570" y="4261501"/>
              <a:ext cx="247971" cy="242335"/>
            </a:xfrm>
            <a:custGeom>
              <a:avLst/>
              <a:gdLst>
                <a:gd name="T0" fmla="*/ 185 w 193"/>
                <a:gd name="T1" fmla="*/ 29 h 188"/>
                <a:gd name="T2" fmla="*/ 186 w 193"/>
                <a:gd name="T3" fmla="*/ 28 h 188"/>
                <a:gd name="T4" fmla="*/ 158 w 193"/>
                <a:gd name="T5" fmla="*/ 0 h 188"/>
                <a:gd name="T6" fmla="*/ 29 w 193"/>
                <a:gd name="T7" fmla="*/ 131 h 188"/>
                <a:gd name="T8" fmla="*/ 28 w 193"/>
                <a:gd name="T9" fmla="*/ 131 h 188"/>
                <a:gd name="T10" fmla="*/ 0 w 193"/>
                <a:gd name="T11" fmla="*/ 188 h 188"/>
                <a:gd name="T12" fmla="*/ 56 w 193"/>
                <a:gd name="T13" fmla="*/ 160 h 188"/>
                <a:gd name="T14" fmla="*/ 180 w 193"/>
                <a:gd name="T15" fmla="*/ 34 h 188"/>
                <a:gd name="T16" fmla="*/ 184 w 193"/>
                <a:gd name="T17" fmla="*/ 47 h 188"/>
                <a:gd name="T18" fmla="*/ 175 w 193"/>
                <a:gd name="T19" fmla="*/ 56 h 188"/>
                <a:gd name="T20" fmla="*/ 165 w 193"/>
                <a:gd name="T21" fmla="*/ 61 h 188"/>
                <a:gd name="T22" fmla="*/ 135 w 193"/>
                <a:gd name="T23" fmla="*/ 86 h 188"/>
                <a:gd name="T24" fmla="*/ 121 w 193"/>
                <a:gd name="T25" fmla="*/ 105 h 188"/>
                <a:gd name="T26" fmla="*/ 127 w 193"/>
                <a:gd name="T27" fmla="*/ 111 h 188"/>
                <a:gd name="T28" fmla="*/ 141 w 193"/>
                <a:gd name="T29" fmla="*/ 90 h 188"/>
                <a:gd name="T30" fmla="*/ 168 w 193"/>
                <a:gd name="T31" fmla="*/ 69 h 188"/>
                <a:gd name="T32" fmla="*/ 179 w 193"/>
                <a:gd name="T33" fmla="*/ 63 h 188"/>
                <a:gd name="T34" fmla="*/ 192 w 193"/>
                <a:gd name="T35" fmla="*/ 48 h 188"/>
                <a:gd name="T36" fmla="*/ 185 w 193"/>
                <a:gd name="T37" fmla="*/ 29 h 188"/>
                <a:gd name="T38" fmla="*/ 18 w 193"/>
                <a:gd name="T39" fmla="*/ 170 h 188"/>
                <a:gd name="T40" fmla="*/ 31 w 193"/>
                <a:gd name="T41" fmla="*/ 144 h 188"/>
                <a:gd name="T42" fmla="*/ 43 w 193"/>
                <a:gd name="T43" fmla="*/ 157 h 188"/>
                <a:gd name="T44" fmla="*/ 18 w 193"/>
                <a:gd name="T45" fmla="*/ 170 h 188"/>
                <a:gd name="T46" fmla="*/ 51 w 193"/>
                <a:gd name="T47" fmla="*/ 153 h 188"/>
                <a:gd name="T48" fmla="*/ 51 w 193"/>
                <a:gd name="T49" fmla="*/ 153 h 188"/>
                <a:gd name="T50" fmla="*/ 34 w 193"/>
                <a:gd name="T51" fmla="*/ 137 h 188"/>
                <a:gd name="T52" fmla="*/ 35 w 193"/>
                <a:gd name="T53" fmla="*/ 136 h 188"/>
                <a:gd name="T54" fmla="*/ 158 w 193"/>
                <a:gd name="T55" fmla="*/ 11 h 188"/>
                <a:gd name="T56" fmla="*/ 174 w 193"/>
                <a:gd name="T57" fmla="*/ 28 h 188"/>
                <a:gd name="T58" fmla="*/ 51 w 193"/>
                <a:gd name="T59" fmla="*/ 153 h 188"/>
                <a:gd name="T60" fmla="*/ 34 w 193"/>
                <a:gd name="T61" fmla="*/ 188 h 188"/>
                <a:gd name="T62" fmla="*/ 165 w 193"/>
                <a:gd name="T63" fmla="*/ 188 h 188"/>
                <a:gd name="T64" fmla="*/ 165 w 193"/>
                <a:gd name="T65" fmla="*/ 180 h 188"/>
                <a:gd name="T66" fmla="*/ 34 w 193"/>
                <a:gd name="T67" fmla="*/ 180 h 188"/>
                <a:gd name="T68" fmla="*/ 34 w 193"/>
                <a:gd name="T6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8">
                  <a:moveTo>
                    <a:pt x="185" y="29"/>
                  </a:moveTo>
                  <a:cubicBezTo>
                    <a:pt x="186" y="28"/>
                    <a:pt x="186" y="28"/>
                    <a:pt x="186" y="28"/>
                  </a:cubicBezTo>
                  <a:cubicBezTo>
                    <a:pt x="158" y="0"/>
                    <a:pt x="158" y="0"/>
                    <a:pt x="158" y="0"/>
                  </a:cubicBezTo>
                  <a:cubicBezTo>
                    <a:pt x="29" y="131"/>
                    <a:pt x="29" y="131"/>
                    <a:pt x="29" y="131"/>
                  </a:cubicBezTo>
                  <a:cubicBezTo>
                    <a:pt x="28" y="131"/>
                    <a:pt x="28" y="131"/>
                    <a:pt x="28" y="131"/>
                  </a:cubicBezTo>
                  <a:cubicBezTo>
                    <a:pt x="0" y="188"/>
                    <a:pt x="0" y="188"/>
                    <a:pt x="0" y="188"/>
                  </a:cubicBezTo>
                  <a:cubicBezTo>
                    <a:pt x="56" y="160"/>
                    <a:pt x="56" y="160"/>
                    <a:pt x="56" y="160"/>
                  </a:cubicBezTo>
                  <a:cubicBezTo>
                    <a:pt x="180" y="34"/>
                    <a:pt x="180" y="34"/>
                    <a:pt x="180" y="34"/>
                  </a:cubicBezTo>
                  <a:cubicBezTo>
                    <a:pt x="182" y="37"/>
                    <a:pt x="185" y="42"/>
                    <a:pt x="184" y="47"/>
                  </a:cubicBezTo>
                  <a:cubicBezTo>
                    <a:pt x="183" y="50"/>
                    <a:pt x="181" y="54"/>
                    <a:pt x="175" y="56"/>
                  </a:cubicBezTo>
                  <a:cubicBezTo>
                    <a:pt x="171" y="58"/>
                    <a:pt x="168" y="60"/>
                    <a:pt x="165" y="61"/>
                  </a:cubicBezTo>
                  <a:cubicBezTo>
                    <a:pt x="151" y="68"/>
                    <a:pt x="144" y="71"/>
                    <a:pt x="135" y="86"/>
                  </a:cubicBezTo>
                  <a:cubicBezTo>
                    <a:pt x="124" y="102"/>
                    <a:pt x="121" y="105"/>
                    <a:pt x="121" y="105"/>
                  </a:cubicBezTo>
                  <a:cubicBezTo>
                    <a:pt x="127" y="111"/>
                    <a:pt x="127" y="111"/>
                    <a:pt x="127" y="111"/>
                  </a:cubicBezTo>
                  <a:cubicBezTo>
                    <a:pt x="127" y="111"/>
                    <a:pt x="130" y="107"/>
                    <a:pt x="141" y="90"/>
                  </a:cubicBezTo>
                  <a:cubicBezTo>
                    <a:pt x="150" y="77"/>
                    <a:pt x="154" y="75"/>
                    <a:pt x="168" y="69"/>
                  </a:cubicBezTo>
                  <a:cubicBezTo>
                    <a:pt x="171" y="67"/>
                    <a:pt x="175" y="65"/>
                    <a:pt x="179" y="63"/>
                  </a:cubicBezTo>
                  <a:cubicBezTo>
                    <a:pt x="186" y="60"/>
                    <a:pt x="191" y="54"/>
                    <a:pt x="192" y="48"/>
                  </a:cubicBezTo>
                  <a:cubicBezTo>
                    <a:pt x="193" y="40"/>
                    <a:pt x="189" y="33"/>
                    <a:pt x="185" y="29"/>
                  </a:cubicBezTo>
                  <a:close/>
                  <a:moveTo>
                    <a:pt x="18" y="170"/>
                  </a:moveTo>
                  <a:cubicBezTo>
                    <a:pt x="31" y="144"/>
                    <a:pt x="31" y="144"/>
                    <a:pt x="31" y="144"/>
                  </a:cubicBezTo>
                  <a:cubicBezTo>
                    <a:pt x="43" y="157"/>
                    <a:pt x="43" y="157"/>
                    <a:pt x="43" y="157"/>
                  </a:cubicBezTo>
                  <a:lnTo>
                    <a:pt x="18" y="170"/>
                  </a:lnTo>
                  <a:close/>
                  <a:moveTo>
                    <a:pt x="51" y="153"/>
                  </a:moveTo>
                  <a:cubicBezTo>
                    <a:pt x="51" y="153"/>
                    <a:pt x="51" y="153"/>
                    <a:pt x="51" y="153"/>
                  </a:cubicBezTo>
                  <a:cubicBezTo>
                    <a:pt x="34" y="137"/>
                    <a:pt x="34" y="137"/>
                    <a:pt x="34" y="137"/>
                  </a:cubicBezTo>
                  <a:cubicBezTo>
                    <a:pt x="35" y="136"/>
                    <a:pt x="35" y="136"/>
                    <a:pt x="35" y="136"/>
                  </a:cubicBezTo>
                  <a:cubicBezTo>
                    <a:pt x="158" y="11"/>
                    <a:pt x="158" y="11"/>
                    <a:pt x="158" y="11"/>
                  </a:cubicBezTo>
                  <a:cubicBezTo>
                    <a:pt x="174" y="28"/>
                    <a:pt x="174" y="28"/>
                    <a:pt x="174" y="28"/>
                  </a:cubicBezTo>
                  <a:lnTo>
                    <a:pt x="51" y="153"/>
                  </a:lnTo>
                  <a:close/>
                  <a:moveTo>
                    <a:pt x="34" y="188"/>
                  </a:moveTo>
                  <a:cubicBezTo>
                    <a:pt x="165" y="188"/>
                    <a:pt x="165" y="188"/>
                    <a:pt x="165" y="188"/>
                  </a:cubicBezTo>
                  <a:cubicBezTo>
                    <a:pt x="165" y="180"/>
                    <a:pt x="165" y="180"/>
                    <a:pt x="165" y="180"/>
                  </a:cubicBezTo>
                  <a:cubicBezTo>
                    <a:pt x="34" y="180"/>
                    <a:pt x="34" y="180"/>
                    <a:pt x="34" y="180"/>
                  </a:cubicBezTo>
                  <a:lnTo>
                    <a:pt x="34"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xmlns="" id="{61C10A9A-F2D6-4918-BA71-14AAA321A7E2}"/>
              </a:ext>
            </a:extLst>
          </p:cNvPr>
          <p:cNvGrpSpPr/>
          <p:nvPr/>
        </p:nvGrpSpPr>
        <p:grpSpPr>
          <a:xfrm>
            <a:off x="1628787" y="4112668"/>
            <a:ext cx="540000" cy="540000"/>
            <a:chOff x="1628787" y="4112668"/>
            <a:chExt cx="540000" cy="540000"/>
          </a:xfrm>
        </p:grpSpPr>
        <p:sp>
          <p:nvSpPr>
            <p:cNvPr id="13" name="Freeform: Shape 12">
              <a:extLst>
                <a:ext uri="{FF2B5EF4-FFF2-40B4-BE49-F238E27FC236}">
                  <a16:creationId xmlns:a16="http://schemas.microsoft.com/office/drawing/2014/main" xmlns="" id="{F2E509D9-9A2D-4A7B-9B16-14C45E83D971}"/>
                </a:ext>
              </a:extLst>
            </p:cNvPr>
            <p:cNvSpPr/>
            <p:nvPr/>
          </p:nvSpPr>
          <p:spPr>
            <a:xfrm>
              <a:off x="1628787" y="4112668"/>
              <a:ext cx="540000" cy="540000"/>
            </a:xfrm>
            <a:prstGeom prst="ellipse">
              <a:avLst/>
            </a:prstGeom>
            <a:solidFill>
              <a:schemeClr val="bg1"/>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grpSp>
          <p:nvGrpSpPr>
            <p:cNvPr id="50" name="Gruppieren 1074">
              <a:extLst>
                <a:ext uri="{FF2B5EF4-FFF2-40B4-BE49-F238E27FC236}">
                  <a16:creationId xmlns:a16="http://schemas.microsoft.com/office/drawing/2014/main" xmlns="" id="{69CEF8F1-197C-4552-A314-7A1E7C8A839A}"/>
                </a:ext>
              </a:extLst>
            </p:cNvPr>
            <p:cNvGrpSpPr/>
            <p:nvPr/>
          </p:nvGrpSpPr>
          <p:grpSpPr>
            <a:xfrm>
              <a:off x="1796726" y="4249624"/>
              <a:ext cx="204123" cy="266089"/>
              <a:chOff x="3094038" y="4438650"/>
              <a:chExt cx="266700" cy="347663"/>
            </a:xfrm>
            <a:solidFill>
              <a:schemeClr val="accent1"/>
            </a:solidFill>
          </p:grpSpPr>
          <p:sp>
            <p:nvSpPr>
              <p:cNvPr id="51" name="Freeform 452">
                <a:extLst>
                  <a:ext uri="{FF2B5EF4-FFF2-40B4-BE49-F238E27FC236}">
                    <a16:creationId xmlns:a16="http://schemas.microsoft.com/office/drawing/2014/main" xmlns="" id="{0A31CB49-AF15-4BEB-A374-9C8A5B843E49}"/>
                  </a:ext>
                </a:extLst>
              </p:cNvPr>
              <p:cNvSpPr>
                <a:spLocks noEditPoints="1"/>
              </p:cNvSpPr>
              <p:nvPr/>
            </p:nvSpPr>
            <p:spPr bwMode="auto">
              <a:xfrm>
                <a:off x="3094038" y="4438650"/>
                <a:ext cx="266700" cy="347663"/>
              </a:xfrm>
              <a:custGeom>
                <a:avLst/>
                <a:gdLst>
                  <a:gd name="T0" fmla="*/ 168 w 168"/>
                  <a:gd name="T1" fmla="*/ 219 h 219"/>
                  <a:gd name="T2" fmla="*/ 0 w 168"/>
                  <a:gd name="T3" fmla="*/ 219 h 219"/>
                  <a:gd name="T4" fmla="*/ 0 w 168"/>
                  <a:gd name="T5" fmla="*/ 0 h 219"/>
                  <a:gd name="T6" fmla="*/ 168 w 168"/>
                  <a:gd name="T7" fmla="*/ 0 h 219"/>
                  <a:gd name="T8" fmla="*/ 168 w 168"/>
                  <a:gd name="T9" fmla="*/ 219 h 219"/>
                  <a:gd name="T10" fmla="*/ 7 w 168"/>
                  <a:gd name="T11" fmla="*/ 212 h 219"/>
                  <a:gd name="T12" fmla="*/ 160 w 168"/>
                  <a:gd name="T13" fmla="*/ 212 h 219"/>
                  <a:gd name="T14" fmla="*/ 160 w 168"/>
                  <a:gd name="T15" fmla="*/ 7 h 219"/>
                  <a:gd name="T16" fmla="*/ 7 w 168"/>
                  <a:gd name="T17" fmla="*/ 7 h 219"/>
                  <a:gd name="T18" fmla="*/ 7 w 168"/>
                  <a:gd name="T19" fmla="*/ 2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219">
                    <a:moveTo>
                      <a:pt x="168" y="219"/>
                    </a:moveTo>
                    <a:lnTo>
                      <a:pt x="0" y="219"/>
                    </a:lnTo>
                    <a:lnTo>
                      <a:pt x="0" y="0"/>
                    </a:lnTo>
                    <a:lnTo>
                      <a:pt x="168" y="0"/>
                    </a:lnTo>
                    <a:lnTo>
                      <a:pt x="168" y="219"/>
                    </a:lnTo>
                    <a:close/>
                    <a:moveTo>
                      <a:pt x="7" y="212"/>
                    </a:moveTo>
                    <a:lnTo>
                      <a:pt x="160" y="212"/>
                    </a:lnTo>
                    <a:lnTo>
                      <a:pt x="160" y="7"/>
                    </a:lnTo>
                    <a:lnTo>
                      <a:pt x="7" y="7"/>
                    </a:lnTo>
                    <a:lnTo>
                      <a:pt x="7"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3">
                <a:extLst>
                  <a:ext uri="{FF2B5EF4-FFF2-40B4-BE49-F238E27FC236}">
                    <a16:creationId xmlns:a16="http://schemas.microsoft.com/office/drawing/2014/main" xmlns="" id="{5C5E17E3-3FF0-4885-8CC6-E39206777B55}"/>
                  </a:ext>
                </a:extLst>
              </p:cNvPr>
              <p:cNvSpPr>
                <a:spLocks/>
              </p:cNvSpPr>
              <p:nvPr/>
            </p:nvSpPr>
            <p:spPr bwMode="auto">
              <a:xfrm>
                <a:off x="3140075" y="4600575"/>
                <a:ext cx="173038" cy="12700"/>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54">
                <a:extLst>
                  <a:ext uri="{FF2B5EF4-FFF2-40B4-BE49-F238E27FC236}">
                    <a16:creationId xmlns:a16="http://schemas.microsoft.com/office/drawing/2014/main" xmlns="" id="{1B35E916-42A3-4B5D-802F-E8CF817E9E23}"/>
                  </a:ext>
                </a:extLst>
              </p:cNvPr>
              <p:cNvSpPr>
                <a:spLocks/>
              </p:cNvSpPr>
              <p:nvPr/>
            </p:nvSpPr>
            <p:spPr bwMode="auto">
              <a:xfrm>
                <a:off x="3140075" y="4560888"/>
                <a:ext cx="173038" cy="11113"/>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5">
                <a:extLst>
                  <a:ext uri="{FF2B5EF4-FFF2-40B4-BE49-F238E27FC236}">
                    <a16:creationId xmlns:a16="http://schemas.microsoft.com/office/drawing/2014/main" xmlns="" id="{31D2D988-32AF-4A43-8312-CF79255DFF05}"/>
                  </a:ext>
                </a:extLst>
              </p:cNvPr>
              <p:cNvSpPr>
                <a:spLocks/>
              </p:cNvSpPr>
              <p:nvPr/>
            </p:nvSpPr>
            <p:spPr bwMode="auto">
              <a:xfrm>
                <a:off x="3140075" y="4519613"/>
                <a:ext cx="173038" cy="12700"/>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6">
                <a:extLst>
                  <a:ext uri="{FF2B5EF4-FFF2-40B4-BE49-F238E27FC236}">
                    <a16:creationId xmlns:a16="http://schemas.microsoft.com/office/drawing/2014/main" xmlns="" id="{D8DBEDBF-B456-4C1B-B52A-D747CBB203F7}"/>
                  </a:ext>
                </a:extLst>
              </p:cNvPr>
              <p:cNvSpPr>
                <a:spLocks/>
              </p:cNvSpPr>
              <p:nvPr/>
            </p:nvSpPr>
            <p:spPr bwMode="auto">
              <a:xfrm>
                <a:off x="3192463" y="4479925"/>
                <a:ext cx="69850" cy="11113"/>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57">
                <a:extLst>
                  <a:ext uri="{FF2B5EF4-FFF2-40B4-BE49-F238E27FC236}">
                    <a16:creationId xmlns:a16="http://schemas.microsoft.com/office/drawing/2014/main" xmlns="" id="{FB98C39B-73FC-4A3C-9078-3C8AC33943E2}"/>
                  </a:ext>
                </a:extLst>
              </p:cNvPr>
              <p:cNvSpPr>
                <a:spLocks noEditPoints="1"/>
              </p:cNvSpPr>
              <p:nvPr/>
            </p:nvSpPr>
            <p:spPr bwMode="auto">
              <a:xfrm>
                <a:off x="3140075" y="4641850"/>
                <a:ext cx="173038" cy="98425"/>
              </a:xfrm>
              <a:custGeom>
                <a:avLst/>
                <a:gdLst>
                  <a:gd name="T0" fmla="*/ 109 w 109"/>
                  <a:gd name="T1" fmla="*/ 62 h 62"/>
                  <a:gd name="T2" fmla="*/ 0 w 109"/>
                  <a:gd name="T3" fmla="*/ 62 h 62"/>
                  <a:gd name="T4" fmla="*/ 0 w 109"/>
                  <a:gd name="T5" fmla="*/ 0 h 62"/>
                  <a:gd name="T6" fmla="*/ 109 w 109"/>
                  <a:gd name="T7" fmla="*/ 0 h 62"/>
                  <a:gd name="T8" fmla="*/ 109 w 109"/>
                  <a:gd name="T9" fmla="*/ 62 h 62"/>
                  <a:gd name="T10" fmla="*/ 7 w 109"/>
                  <a:gd name="T11" fmla="*/ 55 h 62"/>
                  <a:gd name="T12" fmla="*/ 102 w 109"/>
                  <a:gd name="T13" fmla="*/ 55 h 62"/>
                  <a:gd name="T14" fmla="*/ 102 w 109"/>
                  <a:gd name="T15" fmla="*/ 7 h 62"/>
                  <a:gd name="T16" fmla="*/ 7 w 109"/>
                  <a:gd name="T17" fmla="*/ 7 h 62"/>
                  <a:gd name="T18" fmla="*/ 7 w 109"/>
                  <a:gd name="T1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62">
                    <a:moveTo>
                      <a:pt x="109" y="62"/>
                    </a:moveTo>
                    <a:lnTo>
                      <a:pt x="0" y="62"/>
                    </a:lnTo>
                    <a:lnTo>
                      <a:pt x="0" y="0"/>
                    </a:lnTo>
                    <a:lnTo>
                      <a:pt x="109" y="0"/>
                    </a:lnTo>
                    <a:lnTo>
                      <a:pt x="109" y="62"/>
                    </a:lnTo>
                    <a:close/>
                    <a:moveTo>
                      <a:pt x="7" y="55"/>
                    </a:moveTo>
                    <a:lnTo>
                      <a:pt x="102" y="55"/>
                    </a:lnTo>
                    <a:lnTo>
                      <a:pt x="102" y="7"/>
                    </a:lnTo>
                    <a:lnTo>
                      <a:pt x="7" y="7"/>
                    </a:lnTo>
                    <a:lnTo>
                      <a:pt x="7"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7" name="TextBox 56">
            <a:extLst>
              <a:ext uri="{FF2B5EF4-FFF2-40B4-BE49-F238E27FC236}">
                <a16:creationId xmlns:a16="http://schemas.microsoft.com/office/drawing/2014/main" xmlns="" id="{D7B53AAC-A365-46C0-B38C-96C675A7973A}"/>
              </a:ext>
            </a:extLst>
          </p:cNvPr>
          <p:cNvSpPr txBox="1"/>
          <p:nvPr/>
        </p:nvSpPr>
        <p:spPr>
          <a:xfrm>
            <a:off x="1242506" y="931407"/>
            <a:ext cx="4188049" cy="313932"/>
          </a:xfrm>
          <a:prstGeom prst="rect">
            <a:avLst/>
          </a:prstGeom>
          <a:noFill/>
          <a:ln>
            <a:solidFill>
              <a:schemeClr val="tx1"/>
            </a:solidFill>
          </a:ln>
        </p:spPr>
        <p:txBody>
          <a:bodyPr wrap="square" rtlCol="0">
            <a:spAutoFit/>
          </a:bodyPr>
          <a:lstStyle/>
          <a:p>
            <a:pPr>
              <a:lnSpc>
                <a:spcPct val="120000"/>
              </a:lnSpc>
            </a:pPr>
            <a:r>
              <a:rPr lang="uk-UA" sz="1200" b="1" dirty="0"/>
              <a:t>Термін дії того чи іншого цифрового мітингу – безстроковий</a:t>
            </a:r>
            <a:endParaRPr lang="en-US" sz="1200" b="1" dirty="0">
              <a:solidFill>
                <a:schemeClr val="tx1">
                  <a:lumMod val="50000"/>
                  <a:lumOff val="50000"/>
                </a:schemeClr>
              </a:solidFill>
              <a:latin typeface="+mj-lt"/>
            </a:endParaRPr>
          </a:p>
        </p:txBody>
      </p:sp>
      <p:sp>
        <p:nvSpPr>
          <p:cNvPr id="58" name="TextBox 57">
            <a:extLst>
              <a:ext uri="{FF2B5EF4-FFF2-40B4-BE49-F238E27FC236}">
                <a16:creationId xmlns:a16="http://schemas.microsoft.com/office/drawing/2014/main" xmlns="" id="{D7B53AAC-A365-46C0-B38C-96C675A7973A}"/>
              </a:ext>
            </a:extLst>
          </p:cNvPr>
          <p:cNvSpPr txBox="1"/>
          <p:nvPr/>
        </p:nvSpPr>
        <p:spPr>
          <a:xfrm>
            <a:off x="6611281" y="3890031"/>
            <a:ext cx="5105764" cy="2145844"/>
          </a:xfrm>
          <a:prstGeom prst="rect">
            <a:avLst/>
          </a:prstGeom>
          <a:noFill/>
        </p:spPr>
        <p:txBody>
          <a:bodyPr wrap="square" rtlCol="0">
            <a:spAutoFit/>
          </a:bodyPr>
          <a:lstStyle/>
          <a:p>
            <a:r>
              <a:rPr lang="uk-UA" sz="1200" dirty="0"/>
              <a:t>Якщо кількість учасників по конкретній темі цифрового мітингу досягає позначки: 25 000 людей, то кожної сесії, щотижня у середу та п’ятницю, на початку ранкового пленарного засідання, під час трьох хвилинних оголошень, відбувається висвітлення того чи іншого цифрового мітингу через інформаційне табло у Верховній Раді України з хронометражем 3 хвилини (тема цифрового мітингу та поточна кількість учасників. Аудіовізуальне представлення теми від ініціатора ЦМ), з правом виступу в Парламенті організатора даного цифрового мітингу з регламентом у 3 хвилини під час ранкового пленарного засідання. Окрім цього, висвітлення також може проходити й у формі парламентських слухань;</a:t>
            </a:r>
          </a:p>
          <a:p>
            <a:pPr>
              <a:lnSpc>
                <a:spcPct val="120000"/>
              </a:lnSpc>
            </a:pPr>
            <a:endParaRPr lang="en-US" sz="1200" dirty="0">
              <a:solidFill>
                <a:schemeClr val="tx1">
                  <a:lumMod val="50000"/>
                  <a:lumOff val="50000"/>
                </a:schemeClr>
              </a:solidFill>
              <a:latin typeface="+mj-lt"/>
            </a:endParaRPr>
          </a:p>
        </p:txBody>
      </p:sp>
      <p:sp>
        <p:nvSpPr>
          <p:cNvPr id="59" name="Прямоугольник 58"/>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Прямоугольник 59"/>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1" name="Прямоугольник 60"/>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27882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ppt_w</p:attrName>
                                        </p:attrNameLst>
                                      </p:cBhvr>
                                      <p:tavLst>
                                        <p:tav tm="0">
                                          <p:val>
                                            <p:fltVal val="0"/>
                                          </p:val>
                                        </p:tav>
                                        <p:tav tm="100000">
                                          <p:val>
                                            <p:strVal val="#ppt_w"/>
                                          </p:val>
                                        </p:tav>
                                      </p:tavLst>
                                    </p:anim>
                                    <p:anim calcmode="lin" valueType="num">
                                      <p:cBhvr>
                                        <p:cTn id="12" dur="250" fill="hold"/>
                                        <p:tgtEl>
                                          <p:spTgt spid="31"/>
                                        </p:tgtEl>
                                        <p:attrNameLst>
                                          <p:attrName>ppt_h</p:attrName>
                                        </p:attrNameLst>
                                      </p:cBhvr>
                                      <p:tavLst>
                                        <p:tav tm="0">
                                          <p:val>
                                            <p:fltVal val="0"/>
                                          </p:val>
                                        </p:tav>
                                        <p:tav tm="100000">
                                          <p:val>
                                            <p:strVal val="#ppt_h"/>
                                          </p:val>
                                        </p:tav>
                                      </p:tavLst>
                                    </p:anim>
                                    <p:anim calcmode="lin" valueType="num">
                                      <p:cBhvr>
                                        <p:cTn id="13" dur="250" fill="hold"/>
                                        <p:tgtEl>
                                          <p:spTgt spid="31"/>
                                        </p:tgtEl>
                                        <p:attrNameLst>
                                          <p:attrName>style.rotation</p:attrName>
                                        </p:attrNameLst>
                                      </p:cBhvr>
                                      <p:tavLst>
                                        <p:tav tm="0">
                                          <p:val>
                                            <p:fltVal val="90"/>
                                          </p:val>
                                        </p:tav>
                                        <p:tav tm="100000">
                                          <p:val>
                                            <p:fltVal val="0"/>
                                          </p:val>
                                        </p:tav>
                                      </p:tavLst>
                                    </p:anim>
                                    <p:animEffect transition="in" filter="fade">
                                      <p:cBhvr>
                                        <p:cTn id="14" dur="250"/>
                                        <p:tgtEl>
                                          <p:spTgt spid="31"/>
                                        </p:tgtEl>
                                      </p:cBhvr>
                                    </p:animEffect>
                                  </p:childTnLst>
                                </p:cTn>
                              </p:par>
                              <p:par>
                                <p:cTn id="15" presetID="31" presetClass="entr" presetSubtype="0" fill="hold" nodeType="withEffect">
                                  <p:stCondLst>
                                    <p:cond delay="7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50" fill="hold"/>
                                        <p:tgtEl>
                                          <p:spTgt spid="14"/>
                                        </p:tgtEl>
                                        <p:attrNameLst>
                                          <p:attrName>ppt_w</p:attrName>
                                        </p:attrNameLst>
                                      </p:cBhvr>
                                      <p:tavLst>
                                        <p:tav tm="0">
                                          <p:val>
                                            <p:fltVal val="0"/>
                                          </p:val>
                                        </p:tav>
                                        <p:tav tm="100000">
                                          <p:val>
                                            <p:strVal val="#ppt_w"/>
                                          </p:val>
                                        </p:tav>
                                      </p:tavLst>
                                    </p:anim>
                                    <p:anim calcmode="lin" valueType="num">
                                      <p:cBhvr>
                                        <p:cTn id="18" dur="250" fill="hold"/>
                                        <p:tgtEl>
                                          <p:spTgt spid="14"/>
                                        </p:tgtEl>
                                        <p:attrNameLst>
                                          <p:attrName>ppt_h</p:attrName>
                                        </p:attrNameLst>
                                      </p:cBhvr>
                                      <p:tavLst>
                                        <p:tav tm="0">
                                          <p:val>
                                            <p:fltVal val="0"/>
                                          </p:val>
                                        </p:tav>
                                        <p:tav tm="100000">
                                          <p:val>
                                            <p:strVal val="#ppt_h"/>
                                          </p:val>
                                        </p:tav>
                                      </p:tavLst>
                                    </p:anim>
                                    <p:anim calcmode="lin" valueType="num">
                                      <p:cBhvr>
                                        <p:cTn id="19" dur="250" fill="hold"/>
                                        <p:tgtEl>
                                          <p:spTgt spid="14"/>
                                        </p:tgtEl>
                                        <p:attrNameLst>
                                          <p:attrName>style.rotation</p:attrName>
                                        </p:attrNameLst>
                                      </p:cBhvr>
                                      <p:tavLst>
                                        <p:tav tm="0">
                                          <p:val>
                                            <p:fltVal val="90"/>
                                          </p:val>
                                        </p:tav>
                                        <p:tav tm="100000">
                                          <p:val>
                                            <p:fltVal val="0"/>
                                          </p:val>
                                        </p:tav>
                                      </p:tavLst>
                                    </p:anim>
                                    <p:animEffect transition="in" filter="fade">
                                      <p:cBhvr>
                                        <p:cTn id="20" dur="250"/>
                                        <p:tgtEl>
                                          <p:spTgt spid="14"/>
                                        </p:tgtEl>
                                      </p:cBhvr>
                                    </p:animEffect>
                                  </p:childTnLst>
                                </p:cTn>
                              </p:par>
                              <p:par>
                                <p:cTn id="21" presetID="31"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ppt_w</p:attrName>
                                        </p:attrNameLst>
                                      </p:cBhvr>
                                      <p:tavLst>
                                        <p:tav tm="0">
                                          <p:val>
                                            <p:fltVal val="0"/>
                                          </p:val>
                                        </p:tav>
                                        <p:tav tm="100000">
                                          <p:val>
                                            <p:strVal val="#ppt_w"/>
                                          </p:val>
                                        </p:tav>
                                      </p:tavLst>
                                    </p:anim>
                                    <p:anim calcmode="lin" valueType="num">
                                      <p:cBhvr>
                                        <p:cTn id="24" dur="250" fill="hold"/>
                                        <p:tgtEl>
                                          <p:spTgt spid="32"/>
                                        </p:tgtEl>
                                        <p:attrNameLst>
                                          <p:attrName>ppt_h</p:attrName>
                                        </p:attrNameLst>
                                      </p:cBhvr>
                                      <p:tavLst>
                                        <p:tav tm="0">
                                          <p:val>
                                            <p:fltVal val="0"/>
                                          </p:val>
                                        </p:tav>
                                        <p:tav tm="100000">
                                          <p:val>
                                            <p:strVal val="#ppt_h"/>
                                          </p:val>
                                        </p:tav>
                                      </p:tavLst>
                                    </p:anim>
                                    <p:anim calcmode="lin" valueType="num">
                                      <p:cBhvr>
                                        <p:cTn id="25" dur="250" fill="hold"/>
                                        <p:tgtEl>
                                          <p:spTgt spid="32"/>
                                        </p:tgtEl>
                                        <p:attrNameLst>
                                          <p:attrName>style.rotation</p:attrName>
                                        </p:attrNameLst>
                                      </p:cBhvr>
                                      <p:tavLst>
                                        <p:tav tm="0">
                                          <p:val>
                                            <p:fltVal val="90"/>
                                          </p:val>
                                        </p:tav>
                                        <p:tav tm="100000">
                                          <p:val>
                                            <p:fltVal val="0"/>
                                          </p:val>
                                        </p:tav>
                                      </p:tavLst>
                                    </p:anim>
                                    <p:animEffect transition="in" filter="fade">
                                      <p:cBhvr>
                                        <p:cTn id="26" dur="250"/>
                                        <p:tgtEl>
                                          <p:spTgt spid="32"/>
                                        </p:tgtEl>
                                      </p:cBhvr>
                                    </p:animEffect>
                                  </p:childTnLst>
                                </p:cTn>
                              </p:par>
                              <p:par>
                                <p:cTn id="27" presetID="10" presetClass="entr" presetSubtype="0" fill="hold" nodeType="withEffect">
                                  <p:stCondLst>
                                    <p:cond delay="1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17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2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 presetClass="entr" presetSubtype="4" decel="100000" fill="hold" grpId="0" nodeType="withEffect">
                                  <p:stCondLst>
                                    <p:cond delay="2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ле 1"/>
          <p:cNvSpPr txBox="1">
            <a:spLocks noChangeArrowheads="1"/>
          </p:cNvSpPr>
          <p:nvPr/>
        </p:nvSpPr>
        <p:spPr bwMode="auto">
          <a:xfrm>
            <a:off x="5762425" y="101600"/>
            <a:ext cx="523875"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«Дія»</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3" name="Поле 2"/>
          <p:cNvSpPr txBox="1">
            <a:spLocks noChangeArrowheads="1"/>
          </p:cNvSpPr>
          <p:nvPr/>
        </p:nvSpPr>
        <p:spPr bwMode="auto">
          <a:xfrm>
            <a:off x="5419525" y="581025"/>
            <a:ext cx="12636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Цифровий мітинг</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4" name="Поле 4"/>
          <p:cNvSpPr txBox="1">
            <a:spLocks noChangeArrowheads="1"/>
          </p:cNvSpPr>
          <p:nvPr/>
        </p:nvSpPr>
        <p:spPr bwMode="auto">
          <a:xfrm>
            <a:off x="3973312" y="1052513"/>
            <a:ext cx="14462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Зовнішня політика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5" name="Поле 5"/>
          <p:cNvSpPr txBox="1">
            <a:spLocks noChangeArrowheads="1"/>
          </p:cNvSpPr>
          <p:nvPr/>
        </p:nvSpPr>
        <p:spPr bwMode="auto">
          <a:xfrm>
            <a:off x="6684762" y="1070823"/>
            <a:ext cx="14462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Внутрішня політика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6" name="Поле 6"/>
          <p:cNvSpPr txBox="1">
            <a:spLocks noChangeArrowheads="1"/>
          </p:cNvSpPr>
          <p:nvPr/>
        </p:nvSpPr>
        <p:spPr bwMode="auto">
          <a:xfrm>
            <a:off x="3376412" y="1547813"/>
            <a:ext cx="2041525" cy="141605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Зовнішня політика та ідеологія; </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Економіка;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Науково-технічна співпраця;</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Культура;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Оборона та безпека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7" name="Поле 8"/>
          <p:cNvSpPr txBox="1">
            <a:spLocks noChangeArrowheads="1"/>
          </p:cNvSpPr>
          <p:nvPr/>
        </p:nvSpPr>
        <p:spPr bwMode="auto">
          <a:xfrm>
            <a:off x="8602338" y="1052513"/>
            <a:ext cx="2600325" cy="1905601"/>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Національна економіка;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Бізнес та підприємство;</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Децентралізація;</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Оборона та безпека;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Охорона здоров’я</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Освіта;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Охорона навк. середовища;</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ЖКГ;</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Сфера розваг, культура та кіно;</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ЗМІ;</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Фізичне виховання/спорт</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8" name="Поле 9"/>
          <p:cNvSpPr txBox="1">
            <a:spLocks noChangeArrowheads="1"/>
          </p:cNvSpPr>
          <p:nvPr/>
        </p:nvSpPr>
        <p:spPr bwMode="auto">
          <a:xfrm>
            <a:off x="6489615" y="3313746"/>
            <a:ext cx="1406525"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Електронний запит</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9" name="Поле 10"/>
          <p:cNvSpPr txBox="1">
            <a:spLocks noChangeArrowheads="1"/>
          </p:cNvSpPr>
          <p:nvPr/>
        </p:nvSpPr>
        <p:spPr bwMode="auto">
          <a:xfrm>
            <a:off x="6116234" y="5467042"/>
            <a:ext cx="21701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Міністерство юстиції України</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0" name="Поле 11"/>
          <p:cNvSpPr txBox="1">
            <a:spLocks noChangeArrowheads="1"/>
          </p:cNvSpPr>
          <p:nvPr/>
        </p:nvSpPr>
        <p:spPr bwMode="auto">
          <a:xfrm>
            <a:off x="5159175" y="5467041"/>
            <a:ext cx="6032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Згода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1" name="Поле 12"/>
          <p:cNvSpPr txBox="1">
            <a:spLocks noChangeArrowheads="1"/>
          </p:cNvSpPr>
          <p:nvPr/>
        </p:nvSpPr>
        <p:spPr bwMode="auto">
          <a:xfrm>
            <a:off x="8820489" y="5467041"/>
            <a:ext cx="7556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Незгода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2" name="Поле 13"/>
          <p:cNvSpPr txBox="1">
            <a:spLocks noChangeArrowheads="1"/>
          </p:cNvSpPr>
          <p:nvPr/>
        </p:nvSpPr>
        <p:spPr bwMode="auto">
          <a:xfrm>
            <a:off x="5582812" y="3701360"/>
            <a:ext cx="3346450" cy="1612221"/>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Порушення конституційних прав;</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Порушення морально-етичних, етнічних або релігійних прав чи з суб’єктивної точки зору прийняття некоректних рішень НДУ;</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Необхідність у внесені до ВРУ потенційного власного суб’єктивного законопроекту;</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Аргументація дострокового розпуску Парламенту, партії, позб. манд. народ. депут., імпічмент президента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3" name="Поле 14"/>
          <p:cNvSpPr txBox="1">
            <a:spLocks noChangeArrowheads="1"/>
          </p:cNvSpPr>
          <p:nvPr/>
        </p:nvSpPr>
        <p:spPr bwMode="auto">
          <a:xfrm>
            <a:off x="9976248" y="5467041"/>
            <a:ext cx="1128712"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Аргументація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4" name="Поле 15"/>
          <p:cNvSpPr txBox="1">
            <a:spLocks noChangeArrowheads="1"/>
          </p:cNvSpPr>
          <p:nvPr/>
        </p:nvSpPr>
        <p:spPr bwMode="auto">
          <a:xfrm>
            <a:off x="1020403" y="5313581"/>
            <a:ext cx="3711575" cy="693738"/>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15к і більше учасників ЦМ – ВРУ. Ранок </a:t>
            </a:r>
            <a:r>
              <a:rPr kumimoji="0" lang="uk-UA" altLang="uk-UA"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плен</a:t>
            </a: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uk-UA" altLang="uk-UA"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засід</a:t>
            </a: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uk-UA" altLang="uk-UA"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Інформ</a:t>
            </a: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табло показ 2 рази на тиждень. Виступ 3 хв. Додатково - парламентські слухання.</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5" name="Стрелка вниз 14"/>
          <p:cNvSpPr/>
          <p:nvPr/>
        </p:nvSpPr>
        <p:spPr>
          <a:xfrm rot="16200000">
            <a:off x="8321297" y="1075486"/>
            <a:ext cx="75973" cy="2239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6" name="Стрелка вниз 15"/>
          <p:cNvSpPr/>
          <p:nvPr/>
        </p:nvSpPr>
        <p:spPr>
          <a:xfrm>
            <a:off x="7184917" y="3568964"/>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7" name="Стрелка вниз 16"/>
          <p:cNvSpPr/>
          <p:nvPr/>
        </p:nvSpPr>
        <p:spPr>
          <a:xfrm>
            <a:off x="7130171" y="5347069"/>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0" name="Правая фигурная скобка 19"/>
          <p:cNvSpPr/>
          <p:nvPr/>
        </p:nvSpPr>
        <p:spPr>
          <a:xfrm rot="5400000">
            <a:off x="7059666" y="960711"/>
            <a:ext cx="266424" cy="4310614"/>
          </a:xfrm>
          <a:prstGeom prst="rightBrace">
            <a:avLst>
              <a:gd name="adj1" fmla="val 8333"/>
              <a:gd name="adj2" fmla="val 49517"/>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1" name="Стрелка вниз 20"/>
          <p:cNvSpPr/>
          <p:nvPr/>
        </p:nvSpPr>
        <p:spPr>
          <a:xfrm>
            <a:off x="4660858" y="1361085"/>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2" name="Стрелка вниз 21"/>
          <p:cNvSpPr/>
          <p:nvPr/>
        </p:nvSpPr>
        <p:spPr>
          <a:xfrm>
            <a:off x="5988802" y="401637"/>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3" name="Стрелка углом 22"/>
          <p:cNvSpPr/>
          <p:nvPr/>
        </p:nvSpPr>
        <p:spPr>
          <a:xfrm rot="16200000" flipH="1">
            <a:off x="5088689" y="728028"/>
            <a:ext cx="377825" cy="271145"/>
          </a:xfrm>
          <a:prstGeom prst="bentArrow">
            <a:avLst>
              <a:gd name="adj1" fmla="val 25000"/>
              <a:gd name="adj2" fmla="val 16186"/>
              <a:gd name="adj3" fmla="val 25000"/>
              <a:gd name="adj4" fmla="val 43750"/>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5" name="Стрелка углом 24"/>
          <p:cNvSpPr/>
          <p:nvPr/>
        </p:nvSpPr>
        <p:spPr>
          <a:xfrm rot="5400000">
            <a:off x="6631474" y="746393"/>
            <a:ext cx="396136" cy="252730"/>
          </a:xfrm>
          <a:prstGeom prst="ben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7" name="Rectangle 2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4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9" name="Стрелка вниз 28"/>
          <p:cNvSpPr/>
          <p:nvPr/>
        </p:nvSpPr>
        <p:spPr>
          <a:xfrm rot="16200000">
            <a:off x="8531951" y="5437225"/>
            <a:ext cx="85524" cy="3040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0" name="Стрелка вниз 29"/>
          <p:cNvSpPr/>
          <p:nvPr/>
        </p:nvSpPr>
        <p:spPr>
          <a:xfrm rot="16200000">
            <a:off x="9728542" y="5458067"/>
            <a:ext cx="85525" cy="26239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1" name="Стрелка вниз 30"/>
          <p:cNvSpPr/>
          <p:nvPr/>
        </p:nvSpPr>
        <p:spPr>
          <a:xfrm rot="5400000">
            <a:off x="5883817" y="5474048"/>
            <a:ext cx="95079" cy="2399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2" name="Стрелка вниз 31"/>
          <p:cNvSpPr/>
          <p:nvPr/>
        </p:nvSpPr>
        <p:spPr>
          <a:xfrm rot="5400000">
            <a:off x="4866511" y="5474049"/>
            <a:ext cx="95079" cy="23998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3" name="Прямоугольник 32"/>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Прямоугольник 34"/>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TextBox 35">
            <a:extLst>
              <a:ext uri="{FF2B5EF4-FFF2-40B4-BE49-F238E27FC236}">
                <a16:creationId xmlns:a16="http://schemas.microsoft.com/office/drawing/2014/main" xmlns="" id="{FBDC90A7-1123-4255-B1E6-AB07D5D890B5}"/>
              </a:ext>
            </a:extLst>
          </p:cNvPr>
          <p:cNvSpPr txBox="1"/>
          <p:nvPr/>
        </p:nvSpPr>
        <p:spPr>
          <a:xfrm>
            <a:off x="99134" y="3570988"/>
            <a:ext cx="5788252" cy="954107"/>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Принципова схема механізму </a:t>
            </a:r>
            <a:endParaRPr lang="en-GB" sz="2800" dirty="0">
              <a:solidFill>
                <a:schemeClr val="tx1">
                  <a:lumMod val="65000"/>
                  <a:lumOff val="35000"/>
                </a:schemeClr>
              </a:solidFill>
              <a:latin typeface="Nexa Light" panose="02000000000000000000" pitchFamily="50" charset="0"/>
            </a:endParaRPr>
          </a:p>
          <a:p>
            <a:r>
              <a:rPr lang="uk-UA" sz="2800" dirty="0">
                <a:solidFill>
                  <a:schemeClr val="accent1"/>
                </a:solidFill>
                <a:latin typeface="Nexa Bold" panose="02000000000000000000" pitchFamily="50" charset="0"/>
              </a:rPr>
              <a:t>цифрового мітингу</a:t>
            </a:r>
            <a:endParaRPr lang="en-GB" sz="2800" dirty="0">
              <a:solidFill>
                <a:schemeClr val="accent1"/>
              </a:solidFill>
              <a:latin typeface="Nexa Bold" panose="02000000000000000000" pitchFamily="50" charset="0"/>
            </a:endParaRPr>
          </a:p>
        </p:txBody>
      </p:sp>
    </p:spTree>
    <p:extLst>
      <p:ext uri="{BB962C8B-B14F-4D97-AF65-F5344CB8AC3E}">
        <p14:creationId xmlns:p14="http://schemas.microsoft.com/office/powerpoint/2010/main" val="7414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зображення 3">
            <a:extLst>
              <a:ext uri="{FF2B5EF4-FFF2-40B4-BE49-F238E27FC236}">
                <a16:creationId xmlns:a16="http://schemas.microsoft.com/office/drawing/2014/main" xmlns="" id="{B8329D95-B4D1-D40B-EE0D-EB28566606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936" b="23936"/>
          <a:stretch>
            <a:fillRect/>
          </a:stretch>
        </p:blipFill>
        <p:spPr/>
      </p:pic>
      <p:sp>
        <p:nvSpPr>
          <p:cNvPr id="5" name="TextBox 4">
            <a:extLst>
              <a:ext uri="{FF2B5EF4-FFF2-40B4-BE49-F238E27FC236}">
                <a16:creationId xmlns:a16="http://schemas.microsoft.com/office/drawing/2014/main" xmlns="" id="{926BCFE2-5F87-E061-01BC-21371D536027}"/>
              </a:ext>
            </a:extLst>
          </p:cNvPr>
          <p:cNvSpPr txBox="1"/>
          <p:nvPr/>
        </p:nvSpPr>
        <p:spPr>
          <a:xfrm>
            <a:off x="4060671" y="1005203"/>
            <a:ext cx="3926333" cy="707886"/>
          </a:xfrm>
          <a:prstGeom prst="rect">
            <a:avLst/>
          </a:prstGeom>
          <a:noFill/>
        </p:spPr>
        <p:txBody>
          <a:bodyPr wrap="square" rtlCol="0">
            <a:spAutoFit/>
          </a:bodyPr>
          <a:lstStyle/>
          <a:p>
            <a:r>
              <a:rPr lang="uk-UA" sz="4000" dirty="0">
                <a:solidFill>
                  <a:schemeClr val="tx1">
                    <a:lumMod val="65000"/>
                    <a:lumOff val="35000"/>
                  </a:schemeClr>
                </a:solidFill>
                <a:latin typeface="Nexa Light" panose="02000000000000000000" pitchFamily="50" charset="0"/>
              </a:rPr>
              <a:t>Місцевий </a:t>
            </a:r>
            <a:r>
              <a:rPr lang="uk-UA" sz="4000" dirty="0">
                <a:solidFill>
                  <a:srgbClr val="FF0000"/>
                </a:solidFill>
                <a:latin typeface="Nexa Bold" panose="02000000000000000000" pitchFamily="50" charset="0"/>
              </a:rPr>
              <a:t>рівень</a:t>
            </a:r>
            <a:endParaRPr lang="en-GB" sz="4000" dirty="0">
              <a:solidFill>
                <a:srgbClr val="FF0000"/>
              </a:solidFill>
              <a:latin typeface="Nexa Bold" panose="02000000000000000000" pitchFamily="50" charset="0"/>
            </a:endParaRPr>
          </a:p>
        </p:txBody>
      </p:sp>
      <p:sp>
        <p:nvSpPr>
          <p:cNvPr id="6" name="Прямоугольник 50">
            <a:extLst>
              <a:ext uri="{FF2B5EF4-FFF2-40B4-BE49-F238E27FC236}">
                <a16:creationId xmlns:a16="http://schemas.microsoft.com/office/drawing/2014/main" xmlns="" id="{F470B42F-5E7C-DE96-8DA5-3E862A4FA966}"/>
              </a:ext>
            </a:extLst>
          </p:cNvPr>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51">
            <a:extLst>
              <a:ext uri="{FF2B5EF4-FFF2-40B4-BE49-F238E27FC236}">
                <a16:creationId xmlns:a16="http://schemas.microsoft.com/office/drawing/2014/main" xmlns="" id="{9DB3802B-1117-D763-7A4E-02DD853E38FE}"/>
              </a:ext>
            </a:extLst>
          </p:cNvPr>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52">
            <a:extLst>
              <a:ext uri="{FF2B5EF4-FFF2-40B4-BE49-F238E27FC236}">
                <a16:creationId xmlns:a16="http://schemas.microsoft.com/office/drawing/2014/main" xmlns="" id="{6CA1B1BB-21B4-BC70-D136-20A117175263}"/>
              </a:ext>
            </a:extLst>
          </p:cNvPr>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890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5">
            <a:extLst>
              <a:ext uri="{FF2B5EF4-FFF2-40B4-BE49-F238E27FC236}">
                <a16:creationId xmlns:a16="http://schemas.microsoft.com/office/drawing/2014/main" xmlns="" id="{CDDAD79A-DADF-4853-96B0-433BF0EE2235}"/>
              </a:ext>
            </a:extLst>
          </p:cNvPr>
          <p:cNvSpPr>
            <a:spLocks/>
          </p:cNvSpPr>
          <p:nvPr/>
        </p:nvSpPr>
        <p:spPr bwMode="auto">
          <a:xfrm>
            <a:off x="4503006" y="3455072"/>
            <a:ext cx="3250130" cy="210083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cxnSp>
        <p:nvCxnSpPr>
          <p:cNvPr id="6" name="Straight Arrow Connector 5">
            <a:extLst>
              <a:ext uri="{FF2B5EF4-FFF2-40B4-BE49-F238E27FC236}">
                <a16:creationId xmlns:a16="http://schemas.microsoft.com/office/drawing/2014/main" xmlns="" id="{CDD63087-9E55-476A-933B-E9D9F6FF82D5}"/>
              </a:ext>
            </a:extLst>
          </p:cNvPr>
          <p:cNvCxnSpPr>
            <a:cxnSpLocks/>
          </p:cNvCxnSpPr>
          <p:nvPr/>
        </p:nvCxnSpPr>
        <p:spPr>
          <a:xfrm>
            <a:off x="7907711" y="3782178"/>
            <a:ext cx="648929"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xmlns="" id="{ADA43EEB-9899-4429-BC85-B068E262D3AB}"/>
              </a:ext>
            </a:extLst>
          </p:cNvPr>
          <p:cNvGrpSpPr/>
          <p:nvPr/>
        </p:nvGrpSpPr>
        <p:grpSpPr>
          <a:xfrm>
            <a:off x="8643956" y="3394190"/>
            <a:ext cx="3151029" cy="775976"/>
            <a:chOff x="8611884" y="4032215"/>
            <a:chExt cx="3151029" cy="775976"/>
          </a:xfrm>
        </p:grpSpPr>
        <p:sp>
          <p:nvSpPr>
            <p:cNvPr id="9" name="TextBox 8">
              <a:extLst>
                <a:ext uri="{FF2B5EF4-FFF2-40B4-BE49-F238E27FC236}">
                  <a16:creationId xmlns:a16="http://schemas.microsoft.com/office/drawing/2014/main" xmlns="" id="{593A9221-E718-4A54-87A4-AADF98838AC4}"/>
                </a:ext>
              </a:extLst>
            </p:cNvPr>
            <p:cNvSpPr txBox="1"/>
            <p:nvPr/>
          </p:nvSpPr>
          <p:spPr>
            <a:xfrm>
              <a:off x="8611884" y="4032215"/>
              <a:ext cx="2822241" cy="307777"/>
            </a:xfrm>
            <a:prstGeom prst="rect">
              <a:avLst/>
            </a:prstGeom>
            <a:noFill/>
          </p:spPr>
          <p:txBody>
            <a:bodyPr wrap="square" rtlCol="0">
              <a:spAutoFit/>
            </a:bodyPr>
            <a:lstStyle/>
            <a:p>
              <a:r>
                <a:rPr lang="uk-UA" sz="1400" dirty="0">
                  <a:solidFill>
                    <a:schemeClr val="accent4"/>
                  </a:solidFill>
                  <a:latin typeface="Nexa Light" panose="02000000000000000000" pitchFamily="50" charset="0"/>
                  <a:cs typeface="Catamaran Bold" panose="00000800000000000000" pitchFamily="2" charset="0"/>
                </a:rPr>
                <a:t>Електронний запит</a:t>
              </a:r>
              <a:endParaRPr lang="en-US" sz="1400" dirty="0">
                <a:solidFill>
                  <a:schemeClr val="accent4"/>
                </a:solidFill>
                <a:latin typeface="Nexa Light" panose="02000000000000000000" pitchFamily="50" charset="0"/>
                <a:cs typeface="Catamaran Bold" panose="00000800000000000000" pitchFamily="2" charset="0"/>
              </a:endParaRPr>
            </a:p>
          </p:txBody>
        </p:sp>
        <p:sp>
          <p:nvSpPr>
            <p:cNvPr id="10" name="TextBox 9">
              <a:extLst>
                <a:ext uri="{FF2B5EF4-FFF2-40B4-BE49-F238E27FC236}">
                  <a16:creationId xmlns:a16="http://schemas.microsoft.com/office/drawing/2014/main" xmlns="" id="{01D81DFC-5F5E-41DC-842F-A193AEF78408}"/>
                </a:ext>
              </a:extLst>
            </p:cNvPr>
            <p:cNvSpPr txBox="1"/>
            <p:nvPr/>
          </p:nvSpPr>
          <p:spPr>
            <a:xfrm>
              <a:off x="8611884" y="4272660"/>
              <a:ext cx="3151029"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Електронний лист, в якому суб'єкт описує порушене ним питання щодо законопроекту;</a:t>
              </a:r>
              <a:endParaRPr lang="en-US" sz="1200" dirty="0">
                <a:solidFill>
                  <a:schemeClr val="tx1">
                    <a:lumMod val="50000"/>
                    <a:lumOff val="50000"/>
                  </a:schemeClr>
                </a:solidFill>
              </a:endParaRPr>
            </a:p>
          </p:txBody>
        </p:sp>
      </p:grpSp>
      <p:cxnSp>
        <p:nvCxnSpPr>
          <p:cNvPr id="55" name="Straight Arrow Connector 54">
            <a:extLst>
              <a:ext uri="{FF2B5EF4-FFF2-40B4-BE49-F238E27FC236}">
                <a16:creationId xmlns:a16="http://schemas.microsoft.com/office/drawing/2014/main" xmlns="" id="{231059B8-2F03-47BC-8E39-3DB7BAF796AD}"/>
              </a:ext>
            </a:extLst>
          </p:cNvPr>
          <p:cNvCxnSpPr>
            <a:cxnSpLocks/>
          </p:cNvCxnSpPr>
          <p:nvPr/>
        </p:nvCxnSpPr>
        <p:spPr>
          <a:xfrm flipH="1">
            <a:off x="3734122" y="4587737"/>
            <a:ext cx="661731"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A1C24FC-926E-4E1E-BB82-32558CB59051}"/>
              </a:ext>
            </a:extLst>
          </p:cNvPr>
          <p:cNvGrpSpPr/>
          <p:nvPr/>
        </p:nvGrpSpPr>
        <p:grpSpPr>
          <a:xfrm>
            <a:off x="424956" y="4351599"/>
            <a:ext cx="3187232" cy="807072"/>
            <a:chOff x="392884" y="4989624"/>
            <a:chExt cx="3187232" cy="807072"/>
          </a:xfrm>
        </p:grpSpPr>
        <p:sp>
          <p:nvSpPr>
            <p:cNvPr id="58" name="TextBox 57">
              <a:extLst>
                <a:ext uri="{FF2B5EF4-FFF2-40B4-BE49-F238E27FC236}">
                  <a16:creationId xmlns:a16="http://schemas.microsoft.com/office/drawing/2014/main" xmlns="" id="{ED5DE3DA-8296-43E4-84FD-D6E358DE6C0D}"/>
                </a:ext>
              </a:extLst>
            </p:cNvPr>
            <p:cNvSpPr txBox="1"/>
            <p:nvPr/>
          </p:nvSpPr>
          <p:spPr>
            <a:xfrm>
              <a:off x="392884" y="4989624"/>
              <a:ext cx="3187232" cy="307778"/>
            </a:xfrm>
            <a:prstGeom prst="rect">
              <a:avLst/>
            </a:prstGeom>
            <a:noFill/>
          </p:spPr>
          <p:txBody>
            <a:bodyPr wrap="square" rtlCol="0">
              <a:spAutoFit/>
            </a:bodyPr>
            <a:lstStyle/>
            <a:p>
              <a:pPr algn="r"/>
              <a:r>
                <a:rPr lang="uk-UA" sz="1400" dirty="0">
                  <a:solidFill>
                    <a:schemeClr val="accent5"/>
                  </a:solidFill>
                  <a:latin typeface="Nexa Light" panose="02000000000000000000" pitchFamily="50" charset="0"/>
                  <a:cs typeface="Catamaran Bold" panose="00000800000000000000" pitchFamily="2" charset="0"/>
                </a:rPr>
                <a:t>Відправити на розгляд</a:t>
              </a:r>
              <a:endParaRPr lang="en-US" sz="1400" dirty="0">
                <a:solidFill>
                  <a:schemeClr val="accent5"/>
                </a:solidFill>
                <a:latin typeface="Nexa Light" panose="02000000000000000000" pitchFamily="50" charset="0"/>
                <a:cs typeface="Catamaran Bold" panose="00000800000000000000" pitchFamily="2" charset="0"/>
              </a:endParaRPr>
            </a:p>
          </p:txBody>
        </p:sp>
        <p:sp>
          <p:nvSpPr>
            <p:cNvPr id="59" name="TextBox 58">
              <a:extLst>
                <a:ext uri="{FF2B5EF4-FFF2-40B4-BE49-F238E27FC236}">
                  <a16:creationId xmlns:a16="http://schemas.microsoft.com/office/drawing/2014/main" xmlns="" id="{9AD2E15D-4DCB-43A3-85A0-7964B9A6AA5C}"/>
                </a:ext>
              </a:extLst>
            </p:cNvPr>
            <p:cNvSpPr txBox="1"/>
            <p:nvPr/>
          </p:nvSpPr>
          <p:spPr>
            <a:xfrm>
              <a:off x="392884" y="5261165"/>
              <a:ext cx="3187232"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Відправити електронний запит на розгляд до </a:t>
              </a:r>
              <a:r>
                <a:rPr lang="uk-UA" sz="1200" b="1" dirty="0">
                  <a:solidFill>
                    <a:schemeClr val="tx1">
                      <a:lumMod val="50000"/>
                      <a:lumOff val="50000"/>
                    </a:schemeClr>
                  </a:solidFill>
                </a:rPr>
                <a:t>спеціальної Колегії </a:t>
              </a:r>
              <a:r>
                <a:rPr lang="uk-UA" sz="1200" dirty="0">
                  <a:solidFill>
                    <a:schemeClr val="tx1">
                      <a:lumMod val="50000"/>
                      <a:lumOff val="50000"/>
                    </a:schemeClr>
                  </a:solidFill>
                </a:rPr>
                <a:t>Мінюсту; </a:t>
              </a:r>
              <a:endParaRPr lang="en-US" sz="1200" dirty="0">
                <a:solidFill>
                  <a:schemeClr val="tx1">
                    <a:lumMod val="50000"/>
                    <a:lumOff val="50000"/>
                  </a:schemeClr>
                </a:solidFill>
              </a:endParaRPr>
            </a:p>
          </p:txBody>
        </p:sp>
      </p:grpSp>
      <p:cxnSp>
        <p:nvCxnSpPr>
          <p:cNvPr id="18" name="Straight Arrow Connector 17">
            <a:extLst>
              <a:ext uri="{FF2B5EF4-FFF2-40B4-BE49-F238E27FC236}">
                <a16:creationId xmlns:a16="http://schemas.microsoft.com/office/drawing/2014/main" xmlns="" id="{43259846-B0E1-46AD-B9EB-7FDB85CCF25C}"/>
              </a:ext>
            </a:extLst>
          </p:cNvPr>
          <p:cNvCxnSpPr>
            <a:cxnSpLocks/>
          </p:cNvCxnSpPr>
          <p:nvPr/>
        </p:nvCxnSpPr>
        <p:spPr>
          <a:xfrm flipH="1">
            <a:off x="3671181" y="3065292"/>
            <a:ext cx="932892"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DF650871-20F6-4BBC-BF0C-B960D693E634}"/>
              </a:ext>
            </a:extLst>
          </p:cNvPr>
          <p:cNvGrpSpPr/>
          <p:nvPr/>
        </p:nvGrpSpPr>
        <p:grpSpPr>
          <a:xfrm>
            <a:off x="511467" y="2801543"/>
            <a:ext cx="3100721" cy="775976"/>
            <a:chOff x="479395" y="3439568"/>
            <a:chExt cx="3100721" cy="775976"/>
          </a:xfrm>
        </p:grpSpPr>
        <p:sp>
          <p:nvSpPr>
            <p:cNvPr id="21" name="TextBox 20">
              <a:extLst>
                <a:ext uri="{FF2B5EF4-FFF2-40B4-BE49-F238E27FC236}">
                  <a16:creationId xmlns:a16="http://schemas.microsoft.com/office/drawing/2014/main" xmlns="" id="{D0CCB2FD-254A-446C-9EBD-3C150F0BEA0F}"/>
                </a:ext>
              </a:extLst>
            </p:cNvPr>
            <p:cNvSpPr txBox="1"/>
            <p:nvPr/>
          </p:nvSpPr>
          <p:spPr>
            <a:xfrm>
              <a:off x="757875" y="3439568"/>
              <a:ext cx="2822241" cy="307777"/>
            </a:xfrm>
            <a:prstGeom prst="rect">
              <a:avLst/>
            </a:prstGeom>
            <a:noFill/>
          </p:spPr>
          <p:txBody>
            <a:bodyPr wrap="square" rtlCol="0">
              <a:spAutoFit/>
            </a:bodyPr>
            <a:lstStyle/>
            <a:p>
              <a:pPr algn="r"/>
              <a:r>
                <a:rPr lang="uk-UA" sz="1400" dirty="0">
                  <a:solidFill>
                    <a:schemeClr val="accent3"/>
                  </a:solidFill>
                  <a:latin typeface="Nexa Light" panose="02000000000000000000" pitchFamily="50" charset="0"/>
                  <a:cs typeface="Catamaran Bold" panose="00000800000000000000" pitchFamily="2" charset="0"/>
                </a:rPr>
                <a:t>Внутрішня політика</a:t>
              </a:r>
              <a:endParaRPr lang="en-US" sz="1400" dirty="0">
                <a:solidFill>
                  <a:schemeClr val="accent3"/>
                </a:solidFill>
                <a:latin typeface="Nexa Light" panose="02000000000000000000" pitchFamily="50" charset="0"/>
                <a:cs typeface="Catamaran Bold" panose="00000800000000000000" pitchFamily="2" charset="0"/>
              </a:endParaRPr>
            </a:p>
          </p:txBody>
        </p:sp>
        <p:sp>
          <p:nvSpPr>
            <p:cNvPr id="22" name="TextBox 21">
              <a:extLst>
                <a:ext uri="{FF2B5EF4-FFF2-40B4-BE49-F238E27FC236}">
                  <a16:creationId xmlns:a16="http://schemas.microsoft.com/office/drawing/2014/main" xmlns="" id="{E986ECB4-1FFD-4279-8DC4-CF37FA1156E5}"/>
                </a:ext>
              </a:extLst>
            </p:cNvPr>
            <p:cNvSpPr txBox="1"/>
            <p:nvPr/>
          </p:nvSpPr>
          <p:spPr>
            <a:xfrm>
              <a:off x="479395" y="3680013"/>
              <a:ext cx="3100721"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До розділу відносяться питання соціально-політичної ситуації всередині країни</a:t>
              </a:r>
              <a:endParaRPr lang="en-US" sz="1200" dirty="0">
                <a:solidFill>
                  <a:schemeClr val="tx1">
                    <a:lumMod val="50000"/>
                    <a:lumOff val="50000"/>
                  </a:schemeClr>
                </a:solidFill>
              </a:endParaRPr>
            </a:p>
          </p:txBody>
        </p:sp>
      </p:grpSp>
      <p:cxnSp>
        <p:nvCxnSpPr>
          <p:cNvPr id="30" name="Straight Arrow Connector 29">
            <a:extLst>
              <a:ext uri="{FF2B5EF4-FFF2-40B4-BE49-F238E27FC236}">
                <a16:creationId xmlns:a16="http://schemas.microsoft.com/office/drawing/2014/main" xmlns="" id="{318A6991-B8AD-4FF4-9A5C-9BC7F558DFB2}"/>
              </a:ext>
            </a:extLst>
          </p:cNvPr>
          <p:cNvCxnSpPr>
            <a:cxnSpLocks/>
          </p:cNvCxnSpPr>
          <p:nvPr/>
        </p:nvCxnSpPr>
        <p:spPr>
          <a:xfrm>
            <a:off x="7480859" y="2458567"/>
            <a:ext cx="1075781"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F46ACBC9-F83A-4CAB-AFB6-3D33C686845C}"/>
              </a:ext>
            </a:extLst>
          </p:cNvPr>
          <p:cNvGrpSpPr/>
          <p:nvPr/>
        </p:nvGrpSpPr>
        <p:grpSpPr>
          <a:xfrm>
            <a:off x="8643956" y="2076265"/>
            <a:ext cx="2822241" cy="761229"/>
            <a:chOff x="8611884" y="2714290"/>
            <a:chExt cx="2822241" cy="761229"/>
          </a:xfrm>
        </p:grpSpPr>
        <p:sp>
          <p:nvSpPr>
            <p:cNvPr id="33" name="TextBox 32">
              <a:extLst>
                <a:ext uri="{FF2B5EF4-FFF2-40B4-BE49-F238E27FC236}">
                  <a16:creationId xmlns:a16="http://schemas.microsoft.com/office/drawing/2014/main" xmlns="" id="{CDA657AB-D93C-4595-BD3C-140631825591}"/>
                </a:ext>
              </a:extLst>
            </p:cNvPr>
            <p:cNvSpPr txBox="1"/>
            <p:nvPr/>
          </p:nvSpPr>
          <p:spPr>
            <a:xfrm>
              <a:off x="8611884" y="2714290"/>
              <a:ext cx="2822241" cy="307777"/>
            </a:xfrm>
            <a:prstGeom prst="rect">
              <a:avLst/>
            </a:prstGeom>
            <a:noFill/>
          </p:spPr>
          <p:txBody>
            <a:bodyPr wrap="square" rtlCol="0">
              <a:spAutoFit/>
            </a:bodyPr>
            <a:lstStyle/>
            <a:p>
              <a:r>
                <a:rPr lang="uk-UA" sz="1400" dirty="0">
                  <a:solidFill>
                    <a:schemeClr val="accent2"/>
                  </a:solidFill>
                  <a:latin typeface="Nexa Light" panose="02000000000000000000" pitchFamily="50" charset="0"/>
                  <a:cs typeface="Catamaran Bold" panose="00000800000000000000" pitchFamily="2" charset="0"/>
                </a:rPr>
                <a:t>Територіальна громада</a:t>
              </a:r>
              <a:endParaRPr lang="en-US" sz="1400" dirty="0">
                <a:solidFill>
                  <a:schemeClr val="accent2"/>
                </a:solidFill>
                <a:latin typeface="Nexa Light" panose="02000000000000000000" pitchFamily="50" charset="0"/>
                <a:cs typeface="Catamaran Bold" panose="00000800000000000000" pitchFamily="2" charset="0"/>
              </a:endParaRPr>
            </a:p>
          </p:txBody>
        </p:sp>
        <p:sp>
          <p:nvSpPr>
            <p:cNvPr id="34" name="TextBox 33">
              <a:extLst>
                <a:ext uri="{FF2B5EF4-FFF2-40B4-BE49-F238E27FC236}">
                  <a16:creationId xmlns:a16="http://schemas.microsoft.com/office/drawing/2014/main" xmlns="" id="{D966722A-46A1-4A42-9A17-FF998C824EE7}"/>
                </a:ext>
              </a:extLst>
            </p:cNvPr>
            <p:cNvSpPr txBox="1"/>
            <p:nvPr/>
          </p:nvSpPr>
          <p:spPr>
            <a:xfrm>
              <a:off x="8611884" y="2954735"/>
              <a:ext cx="2822241" cy="520784"/>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Регіон місцеперебування піднятої суб'єктом проблематики питання;</a:t>
              </a:r>
              <a:endParaRPr lang="en-US" sz="1200" dirty="0">
                <a:solidFill>
                  <a:schemeClr val="tx1">
                    <a:lumMod val="50000"/>
                    <a:lumOff val="50000"/>
                  </a:schemeClr>
                </a:solidFill>
              </a:endParaRPr>
            </a:p>
          </p:txBody>
        </p:sp>
      </p:grpSp>
      <p:cxnSp>
        <p:nvCxnSpPr>
          <p:cNvPr id="42" name="Straight Arrow Connector 41">
            <a:extLst>
              <a:ext uri="{FF2B5EF4-FFF2-40B4-BE49-F238E27FC236}">
                <a16:creationId xmlns:a16="http://schemas.microsoft.com/office/drawing/2014/main" xmlns="" id="{B357AAD1-5A12-4F94-8A6C-95614A5AC4D4}"/>
              </a:ext>
            </a:extLst>
          </p:cNvPr>
          <p:cNvCxnSpPr>
            <a:cxnSpLocks/>
          </p:cNvCxnSpPr>
          <p:nvPr/>
        </p:nvCxnSpPr>
        <p:spPr>
          <a:xfrm flipH="1">
            <a:off x="3671180" y="1786032"/>
            <a:ext cx="1301028"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78380B25-766D-4C13-920B-EA19D996BBDB}"/>
              </a:ext>
            </a:extLst>
          </p:cNvPr>
          <p:cNvGrpSpPr/>
          <p:nvPr/>
        </p:nvGrpSpPr>
        <p:grpSpPr>
          <a:xfrm>
            <a:off x="280647" y="1398044"/>
            <a:ext cx="3331542" cy="775976"/>
            <a:chOff x="248575" y="2036069"/>
            <a:chExt cx="3331542" cy="775976"/>
          </a:xfrm>
        </p:grpSpPr>
        <p:sp>
          <p:nvSpPr>
            <p:cNvPr id="46" name="TextBox 45">
              <a:extLst>
                <a:ext uri="{FF2B5EF4-FFF2-40B4-BE49-F238E27FC236}">
                  <a16:creationId xmlns:a16="http://schemas.microsoft.com/office/drawing/2014/main" xmlns="" id="{4C61F133-5F35-4F2C-B8D1-A3FEC336ABBE}"/>
                </a:ext>
              </a:extLst>
            </p:cNvPr>
            <p:cNvSpPr txBox="1"/>
            <p:nvPr/>
          </p:nvSpPr>
          <p:spPr>
            <a:xfrm>
              <a:off x="479395" y="2036069"/>
              <a:ext cx="3100722" cy="307777"/>
            </a:xfrm>
            <a:prstGeom prst="rect">
              <a:avLst/>
            </a:prstGeom>
            <a:noFill/>
          </p:spPr>
          <p:txBody>
            <a:bodyPr wrap="square" rtlCol="0">
              <a:spAutoFit/>
            </a:bodyPr>
            <a:lstStyle/>
            <a:p>
              <a:pPr algn="r"/>
              <a:r>
                <a:rPr lang="uk-UA" sz="1400" dirty="0" err="1">
                  <a:solidFill>
                    <a:schemeClr val="accent1"/>
                  </a:solidFill>
                  <a:latin typeface="Nexa Light" panose="02000000000000000000" pitchFamily="50" charset="0"/>
                  <a:cs typeface="Catamaran Bold" panose="00000800000000000000" pitchFamily="2" charset="0"/>
                </a:rPr>
                <a:t>Вебпортал</a:t>
              </a:r>
              <a:r>
                <a:rPr lang="uk-UA" sz="1400" dirty="0">
                  <a:solidFill>
                    <a:schemeClr val="accent1"/>
                  </a:solidFill>
                  <a:latin typeface="Nexa Light" panose="02000000000000000000" pitchFamily="50" charset="0"/>
                  <a:cs typeface="Catamaran Bold" panose="00000800000000000000" pitchFamily="2" charset="0"/>
                </a:rPr>
                <a:t> або </a:t>
              </a:r>
              <a:r>
                <a:rPr lang="uk-UA" sz="1400" dirty="0" err="1">
                  <a:solidFill>
                    <a:schemeClr val="accent1"/>
                  </a:solidFill>
                  <a:latin typeface="Nexa Light" panose="02000000000000000000" pitchFamily="50" charset="0"/>
                  <a:cs typeface="Catamaran Bold" panose="00000800000000000000" pitchFamily="2" charset="0"/>
                </a:rPr>
                <a:t>моб</a:t>
              </a:r>
              <a:r>
                <a:rPr lang="uk-UA" sz="1400" dirty="0">
                  <a:solidFill>
                    <a:schemeClr val="accent1"/>
                  </a:solidFill>
                  <a:latin typeface="Nexa Light" panose="02000000000000000000" pitchFamily="50" charset="0"/>
                  <a:cs typeface="Catamaran Bold" panose="00000800000000000000" pitchFamily="2" charset="0"/>
                </a:rPr>
                <a:t>. додаток «Дія»</a:t>
              </a:r>
              <a:endParaRPr lang="en-US" sz="1400" dirty="0">
                <a:solidFill>
                  <a:schemeClr val="accent1"/>
                </a:solidFill>
                <a:latin typeface="Nexa Light" panose="02000000000000000000" pitchFamily="50" charset="0"/>
                <a:cs typeface="Catamaran Bold" panose="00000800000000000000" pitchFamily="2" charset="0"/>
              </a:endParaRPr>
            </a:p>
          </p:txBody>
        </p:sp>
        <p:sp>
          <p:nvSpPr>
            <p:cNvPr id="47" name="TextBox 46">
              <a:extLst>
                <a:ext uri="{FF2B5EF4-FFF2-40B4-BE49-F238E27FC236}">
                  <a16:creationId xmlns:a16="http://schemas.microsoft.com/office/drawing/2014/main" xmlns="" id="{BF2478AE-E2AF-48AF-A682-C30AA1886BFA}"/>
                </a:ext>
              </a:extLst>
            </p:cNvPr>
            <p:cNvSpPr txBox="1"/>
            <p:nvPr/>
          </p:nvSpPr>
          <p:spPr>
            <a:xfrm>
              <a:off x="248575" y="2276514"/>
              <a:ext cx="3331541"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Створюється додаткова функція «Цифровий мітинг» для зареєстрованих осіб;</a:t>
              </a:r>
              <a:endParaRPr lang="en-US" sz="1200" dirty="0">
                <a:solidFill>
                  <a:schemeClr val="tx1">
                    <a:lumMod val="50000"/>
                    <a:lumOff val="50000"/>
                  </a:schemeClr>
                </a:solidFill>
              </a:endParaRPr>
            </a:p>
          </p:txBody>
        </p:sp>
      </p:grpSp>
      <p:grpSp>
        <p:nvGrpSpPr>
          <p:cNvPr id="3" name="Group 2">
            <a:extLst>
              <a:ext uri="{FF2B5EF4-FFF2-40B4-BE49-F238E27FC236}">
                <a16:creationId xmlns:a16="http://schemas.microsoft.com/office/drawing/2014/main" xmlns="" id="{25BCD3C3-7B2A-42E8-83FB-4AC18DABB00B}"/>
              </a:ext>
            </a:extLst>
          </p:cNvPr>
          <p:cNvGrpSpPr/>
          <p:nvPr/>
        </p:nvGrpSpPr>
        <p:grpSpPr>
          <a:xfrm>
            <a:off x="4503007" y="1082736"/>
            <a:ext cx="3250130" cy="4393115"/>
            <a:chOff x="4470935" y="1720761"/>
            <a:chExt cx="3250130" cy="4393115"/>
          </a:xfrm>
        </p:grpSpPr>
        <p:sp>
          <p:nvSpPr>
            <p:cNvPr id="4" name="Freeform 5">
              <a:extLst>
                <a:ext uri="{FF2B5EF4-FFF2-40B4-BE49-F238E27FC236}">
                  <a16:creationId xmlns:a16="http://schemas.microsoft.com/office/drawing/2014/main" xmlns="" id="{A9C677BA-D6CC-47DC-93D7-E85ED7DBD184}"/>
                </a:ext>
              </a:extLst>
            </p:cNvPr>
            <p:cNvSpPr>
              <a:spLocks/>
            </p:cNvSpPr>
            <p:nvPr/>
          </p:nvSpPr>
          <p:spPr bwMode="auto">
            <a:xfrm>
              <a:off x="4470935" y="4013045"/>
              <a:ext cx="3250130" cy="210083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bg1">
                <a:lumMod val="65000"/>
                <a:alpha val="20000"/>
              </a:schemeClr>
            </a:solidFill>
            <a:ln>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nvGrpSpPr>
            <p:cNvPr id="2" name="Group 1">
              <a:extLst>
                <a:ext uri="{FF2B5EF4-FFF2-40B4-BE49-F238E27FC236}">
                  <a16:creationId xmlns:a16="http://schemas.microsoft.com/office/drawing/2014/main" xmlns="" id="{304E7E71-1648-48CD-865E-02691621CFF0}"/>
                </a:ext>
              </a:extLst>
            </p:cNvPr>
            <p:cNvGrpSpPr/>
            <p:nvPr/>
          </p:nvGrpSpPr>
          <p:grpSpPr>
            <a:xfrm>
              <a:off x="4470935" y="1720761"/>
              <a:ext cx="3250130" cy="4095624"/>
              <a:chOff x="4470935" y="1843676"/>
              <a:chExt cx="3250130" cy="4095624"/>
            </a:xfrm>
          </p:grpSpPr>
          <p:grpSp>
            <p:nvGrpSpPr>
              <p:cNvPr id="5" name="그룹 12">
                <a:extLst>
                  <a:ext uri="{FF2B5EF4-FFF2-40B4-BE49-F238E27FC236}">
                    <a16:creationId xmlns:a16="http://schemas.microsoft.com/office/drawing/2014/main" xmlns="" id="{BDB67D73-3435-409D-B70C-CB2E73DDB96D}"/>
                  </a:ext>
                </a:extLst>
              </p:cNvPr>
              <p:cNvGrpSpPr/>
              <p:nvPr/>
            </p:nvGrpSpPr>
            <p:grpSpPr>
              <a:xfrm>
                <a:off x="4470935" y="3699464"/>
                <a:ext cx="3250130" cy="2239836"/>
                <a:chOff x="2970213" y="2648501"/>
                <a:chExt cx="2820987" cy="1944092"/>
              </a:xfrm>
            </p:grpSpPr>
            <p:sp>
              <p:nvSpPr>
                <p:cNvPr id="12" name="Freeform 5">
                  <a:extLst>
                    <a:ext uri="{FF2B5EF4-FFF2-40B4-BE49-F238E27FC236}">
                      <a16:creationId xmlns:a16="http://schemas.microsoft.com/office/drawing/2014/main" xmlns="" id="{CDDAD79A-DADF-4853-96B0-433BF0EE2235}"/>
                    </a:ext>
                  </a:extLst>
                </p:cNvPr>
                <p:cNvSpPr>
                  <a:spLocks/>
                </p:cNvSpPr>
                <p:nvPr/>
              </p:nvSpPr>
              <p:spPr bwMode="auto">
                <a:xfrm>
                  <a:off x="2970213" y="2648501"/>
                  <a:ext cx="2820987" cy="1823441"/>
                </a:xfrm>
                <a:custGeom>
                  <a:avLst/>
                  <a:gdLst>
                    <a:gd name="T0" fmla="*/ 569 w 2268"/>
                    <a:gd name="T1" fmla="*/ 1466 h 1466"/>
                    <a:gd name="T2" fmla="*/ 0 w 2268"/>
                    <a:gd name="T3" fmla="*/ 718 h 1466"/>
                    <a:gd name="T4" fmla="*/ 600 w 2268"/>
                    <a:gd name="T5" fmla="*/ 0 h 1466"/>
                    <a:gd name="T6" fmla="*/ 1671 w 2268"/>
                    <a:gd name="T7" fmla="*/ 0 h 1466"/>
                    <a:gd name="T8" fmla="*/ 2268 w 2268"/>
                    <a:gd name="T9" fmla="*/ 718 h 1466"/>
                    <a:gd name="T10" fmla="*/ 1702 w 2268"/>
                    <a:gd name="T11" fmla="*/ 1466 h 1466"/>
                    <a:gd name="T12" fmla="*/ 569 w 2268"/>
                    <a:gd name="T13" fmla="*/ 1466 h 1466"/>
                  </a:gdLst>
                  <a:ahLst/>
                  <a:cxnLst>
                    <a:cxn ang="0">
                      <a:pos x="T0" y="T1"/>
                    </a:cxn>
                    <a:cxn ang="0">
                      <a:pos x="T2" y="T3"/>
                    </a:cxn>
                    <a:cxn ang="0">
                      <a:pos x="T4" y="T5"/>
                    </a:cxn>
                    <a:cxn ang="0">
                      <a:pos x="T6" y="T7"/>
                    </a:cxn>
                    <a:cxn ang="0">
                      <a:pos x="T8" y="T9"/>
                    </a:cxn>
                    <a:cxn ang="0">
                      <a:pos x="T10" y="T11"/>
                    </a:cxn>
                    <a:cxn ang="0">
                      <a:pos x="T12" y="T13"/>
                    </a:cxn>
                  </a:cxnLst>
                  <a:rect l="0" t="0" r="r" b="b"/>
                  <a:pathLst>
                    <a:path w="2268" h="1466">
                      <a:moveTo>
                        <a:pt x="569" y="1466"/>
                      </a:moveTo>
                      <a:lnTo>
                        <a:pt x="0" y="718"/>
                      </a:lnTo>
                      <a:lnTo>
                        <a:pt x="600" y="0"/>
                      </a:lnTo>
                      <a:lnTo>
                        <a:pt x="1671" y="0"/>
                      </a:lnTo>
                      <a:lnTo>
                        <a:pt x="2268" y="718"/>
                      </a:lnTo>
                      <a:lnTo>
                        <a:pt x="1702" y="1466"/>
                      </a:lnTo>
                      <a:lnTo>
                        <a:pt x="569" y="1466"/>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13" name="Freeform 12">
                  <a:extLst>
                    <a:ext uri="{FF2B5EF4-FFF2-40B4-BE49-F238E27FC236}">
                      <a16:creationId xmlns:a16="http://schemas.microsoft.com/office/drawing/2014/main" xmlns="" id="{1BCF1E19-287E-48C9-878B-BA9A75C45E8F}"/>
                    </a:ext>
                  </a:extLst>
                </p:cNvPr>
                <p:cNvSpPr>
                  <a:spLocks/>
                </p:cNvSpPr>
                <p:nvPr/>
              </p:nvSpPr>
              <p:spPr bwMode="auto">
                <a:xfrm>
                  <a:off x="2970213" y="3541564"/>
                  <a:ext cx="707735" cy="1051029"/>
                </a:xfrm>
                <a:custGeom>
                  <a:avLst/>
                  <a:gdLst>
                    <a:gd name="T0" fmla="*/ 0 w 569"/>
                    <a:gd name="T1" fmla="*/ 0 h 845"/>
                    <a:gd name="T2" fmla="*/ 0 w 569"/>
                    <a:gd name="T3" fmla="*/ 97 h 845"/>
                    <a:gd name="T4" fmla="*/ 569 w 569"/>
                    <a:gd name="T5" fmla="*/ 845 h 845"/>
                    <a:gd name="T6" fmla="*/ 569 w 569"/>
                    <a:gd name="T7" fmla="*/ 748 h 845"/>
                    <a:gd name="T8" fmla="*/ 0 w 569"/>
                    <a:gd name="T9" fmla="*/ 0 h 845"/>
                  </a:gdLst>
                  <a:ahLst/>
                  <a:cxnLst>
                    <a:cxn ang="0">
                      <a:pos x="T0" y="T1"/>
                    </a:cxn>
                    <a:cxn ang="0">
                      <a:pos x="T2" y="T3"/>
                    </a:cxn>
                    <a:cxn ang="0">
                      <a:pos x="T4" y="T5"/>
                    </a:cxn>
                    <a:cxn ang="0">
                      <a:pos x="T6" y="T7"/>
                    </a:cxn>
                    <a:cxn ang="0">
                      <a:pos x="T8" y="T9"/>
                    </a:cxn>
                  </a:cxnLst>
                  <a:rect l="0" t="0" r="r" b="b"/>
                  <a:pathLst>
                    <a:path w="569" h="845">
                      <a:moveTo>
                        <a:pt x="0" y="0"/>
                      </a:moveTo>
                      <a:lnTo>
                        <a:pt x="0" y="97"/>
                      </a:lnTo>
                      <a:lnTo>
                        <a:pt x="569" y="845"/>
                      </a:lnTo>
                      <a:lnTo>
                        <a:pt x="569" y="748"/>
                      </a:lnTo>
                      <a:lnTo>
                        <a:pt x="0" y="0"/>
                      </a:lnTo>
                      <a:close/>
                    </a:path>
                  </a:pathLst>
                </a:custGeom>
                <a:pattFill prst="ltUp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14" name="Freeform 19">
                  <a:extLst>
                    <a:ext uri="{FF2B5EF4-FFF2-40B4-BE49-F238E27FC236}">
                      <a16:creationId xmlns:a16="http://schemas.microsoft.com/office/drawing/2014/main" xmlns="" id="{7D64738E-8F52-4773-B1E4-B95B24A44E65}"/>
                    </a:ext>
                  </a:extLst>
                </p:cNvPr>
                <p:cNvSpPr>
                  <a:spLocks/>
                </p:cNvSpPr>
                <p:nvPr/>
              </p:nvSpPr>
              <p:spPr bwMode="auto">
                <a:xfrm>
                  <a:off x="5087197" y="3541564"/>
                  <a:ext cx="704003" cy="1051029"/>
                </a:xfrm>
                <a:custGeom>
                  <a:avLst/>
                  <a:gdLst>
                    <a:gd name="T0" fmla="*/ 566 w 566"/>
                    <a:gd name="T1" fmla="*/ 0 h 845"/>
                    <a:gd name="T2" fmla="*/ 566 w 566"/>
                    <a:gd name="T3" fmla="*/ 97 h 845"/>
                    <a:gd name="T4" fmla="*/ 0 w 566"/>
                    <a:gd name="T5" fmla="*/ 845 h 845"/>
                    <a:gd name="T6" fmla="*/ 0 w 566"/>
                    <a:gd name="T7" fmla="*/ 748 h 845"/>
                    <a:gd name="T8" fmla="*/ 566 w 566"/>
                    <a:gd name="T9" fmla="*/ 0 h 845"/>
                  </a:gdLst>
                  <a:ahLst/>
                  <a:cxnLst>
                    <a:cxn ang="0">
                      <a:pos x="T0" y="T1"/>
                    </a:cxn>
                    <a:cxn ang="0">
                      <a:pos x="T2" y="T3"/>
                    </a:cxn>
                    <a:cxn ang="0">
                      <a:pos x="T4" y="T5"/>
                    </a:cxn>
                    <a:cxn ang="0">
                      <a:pos x="T6" y="T7"/>
                    </a:cxn>
                    <a:cxn ang="0">
                      <a:pos x="T8" y="T9"/>
                    </a:cxn>
                  </a:cxnLst>
                  <a:rect l="0" t="0" r="r" b="b"/>
                  <a:pathLst>
                    <a:path w="566" h="845">
                      <a:moveTo>
                        <a:pt x="566" y="0"/>
                      </a:moveTo>
                      <a:lnTo>
                        <a:pt x="566" y="97"/>
                      </a:lnTo>
                      <a:lnTo>
                        <a:pt x="0" y="845"/>
                      </a:lnTo>
                      <a:lnTo>
                        <a:pt x="0" y="748"/>
                      </a:lnTo>
                      <a:lnTo>
                        <a:pt x="566" y="0"/>
                      </a:lnTo>
                      <a:close/>
                    </a:path>
                  </a:pathLst>
                </a:custGeom>
                <a:pattFill prst="ltDn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15" name="Rectangle 20">
                  <a:extLst>
                    <a:ext uri="{FF2B5EF4-FFF2-40B4-BE49-F238E27FC236}">
                      <a16:creationId xmlns:a16="http://schemas.microsoft.com/office/drawing/2014/main" xmlns="" id="{C25E243C-AD5D-4D83-B73D-2CC3A7173640}"/>
                    </a:ext>
                  </a:extLst>
                </p:cNvPr>
                <p:cNvSpPr>
                  <a:spLocks noChangeArrowheads="1"/>
                </p:cNvSpPr>
                <p:nvPr/>
              </p:nvSpPr>
              <p:spPr bwMode="auto">
                <a:xfrm>
                  <a:off x="3677948" y="4471942"/>
                  <a:ext cx="1409250" cy="120651"/>
                </a:xfrm>
                <a:prstGeom prst="rect">
                  <a:avLst/>
                </a:prstGeom>
                <a:pattFill prst="ltDnDiag">
                  <a:fgClr>
                    <a:schemeClr val="tx1"/>
                  </a:fgClr>
                  <a:bgClr>
                    <a:schemeClr val="accent5">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8" name="TextBox 7">
                <a:extLst>
                  <a:ext uri="{FF2B5EF4-FFF2-40B4-BE49-F238E27FC236}">
                    <a16:creationId xmlns:a16="http://schemas.microsoft.com/office/drawing/2014/main" xmlns="" id="{5D33045B-DC8F-4E90-A4B4-22669887141E}"/>
                  </a:ext>
                </a:extLst>
              </p:cNvPr>
              <p:cNvSpPr txBox="1"/>
              <p:nvPr/>
            </p:nvSpPr>
            <p:spPr>
              <a:xfrm>
                <a:off x="5157363" y="5254375"/>
                <a:ext cx="1881578" cy="313932"/>
              </a:xfrm>
              <a:prstGeom prst="rect">
                <a:avLst/>
              </a:prstGeom>
              <a:noFill/>
            </p:spPr>
            <p:txBody>
              <a:bodyPr wrap="square" rtlCol="0">
                <a:spAutoFit/>
              </a:bodyPr>
              <a:lstStyle/>
              <a:p>
                <a:pPr algn="ctr">
                  <a:lnSpc>
                    <a:spcPct val="120000"/>
                  </a:lnSpc>
                </a:pPr>
                <a:r>
                  <a:rPr lang="en-US" sz="1200" dirty="0">
                    <a:solidFill>
                      <a:schemeClr val="bg1"/>
                    </a:solidFill>
                  </a:rPr>
                  <a:t>Your text goes here</a:t>
                </a:r>
              </a:p>
            </p:txBody>
          </p:sp>
          <p:sp>
            <p:nvSpPr>
              <p:cNvPr id="61" name="Freeform 6">
                <a:extLst>
                  <a:ext uri="{FF2B5EF4-FFF2-40B4-BE49-F238E27FC236}">
                    <a16:creationId xmlns:a16="http://schemas.microsoft.com/office/drawing/2014/main" xmlns="" id="{219B66FC-A269-4B0A-90E8-5E8927EDAD7B}"/>
                  </a:ext>
                </a:extLst>
              </p:cNvPr>
              <p:cNvSpPr>
                <a:spLocks/>
              </p:cNvSpPr>
              <p:nvPr/>
            </p:nvSpPr>
            <p:spPr bwMode="auto">
              <a:xfrm>
                <a:off x="4560598" y="3369049"/>
                <a:ext cx="3055478" cy="1977642"/>
              </a:xfrm>
              <a:custGeom>
                <a:avLst/>
                <a:gdLst>
                  <a:gd name="T0" fmla="*/ 471 w 1888"/>
                  <a:gd name="T1" fmla="*/ 1222 h 1222"/>
                  <a:gd name="T2" fmla="*/ 0 w 1888"/>
                  <a:gd name="T3" fmla="*/ 597 h 1222"/>
                  <a:gd name="T4" fmla="*/ 500 w 1888"/>
                  <a:gd name="T5" fmla="*/ 0 h 1222"/>
                  <a:gd name="T6" fmla="*/ 1391 w 1888"/>
                  <a:gd name="T7" fmla="*/ 0 h 1222"/>
                  <a:gd name="T8" fmla="*/ 1888 w 1888"/>
                  <a:gd name="T9" fmla="*/ 597 h 1222"/>
                  <a:gd name="T10" fmla="*/ 1417 w 1888"/>
                  <a:gd name="T11" fmla="*/ 1222 h 1222"/>
                  <a:gd name="T12" fmla="*/ 471 w 1888"/>
                  <a:gd name="T13" fmla="*/ 1222 h 1222"/>
                </a:gdLst>
                <a:ahLst/>
                <a:cxnLst>
                  <a:cxn ang="0">
                    <a:pos x="T0" y="T1"/>
                  </a:cxn>
                  <a:cxn ang="0">
                    <a:pos x="T2" y="T3"/>
                  </a:cxn>
                  <a:cxn ang="0">
                    <a:pos x="T4" y="T5"/>
                  </a:cxn>
                  <a:cxn ang="0">
                    <a:pos x="T6" y="T7"/>
                  </a:cxn>
                  <a:cxn ang="0">
                    <a:pos x="T8" y="T9"/>
                  </a:cxn>
                  <a:cxn ang="0">
                    <a:pos x="T10" y="T11"/>
                  </a:cxn>
                  <a:cxn ang="0">
                    <a:pos x="T12" y="T13"/>
                  </a:cxn>
                </a:cxnLst>
                <a:rect l="0" t="0" r="r" b="b"/>
                <a:pathLst>
                  <a:path w="1888" h="1222">
                    <a:moveTo>
                      <a:pt x="471" y="1222"/>
                    </a:moveTo>
                    <a:lnTo>
                      <a:pt x="0" y="597"/>
                    </a:lnTo>
                    <a:lnTo>
                      <a:pt x="500" y="0"/>
                    </a:lnTo>
                    <a:lnTo>
                      <a:pt x="1391" y="0"/>
                    </a:lnTo>
                    <a:lnTo>
                      <a:pt x="1888" y="597"/>
                    </a:lnTo>
                    <a:lnTo>
                      <a:pt x="1417" y="1222"/>
                    </a:lnTo>
                    <a:lnTo>
                      <a:pt x="471" y="1222"/>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62" name="Freeform 11">
                <a:extLst>
                  <a:ext uri="{FF2B5EF4-FFF2-40B4-BE49-F238E27FC236}">
                    <a16:creationId xmlns:a16="http://schemas.microsoft.com/office/drawing/2014/main" xmlns="" id="{8974C057-504F-4515-B164-FC37CD6FFAEC}"/>
                  </a:ext>
                </a:extLst>
              </p:cNvPr>
              <p:cNvSpPr>
                <a:spLocks/>
              </p:cNvSpPr>
              <p:nvPr/>
            </p:nvSpPr>
            <p:spPr bwMode="auto">
              <a:xfrm>
                <a:off x="4560598" y="4335213"/>
                <a:ext cx="762251" cy="1168460"/>
              </a:xfrm>
              <a:custGeom>
                <a:avLst/>
                <a:gdLst>
                  <a:gd name="T0" fmla="*/ 0 w 471"/>
                  <a:gd name="T1" fmla="*/ 0 h 722"/>
                  <a:gd name="T2" fmla="*/ 0 w 471"/>
                  <a:gd name="T3" fmla="*/ 97 h 722"/>
                  <a:gd name="T4" fmla="*/ 471 w 471"/>
                  <a:gd name="T5" fmla="*/ 722 h 722"/>
                  <a:gd name="T6" fmla="*/ 471 w 471"/>
                  <a:gd name="T7" fmla="*/ 625 h 722"/>
                  <a:gd name="T8" fmla="*/ 0 w 471"/>
                  <a:gd name="T9" fmla="*/ 0 h 722"/>
                </a:gdLst>
                <a:ahLst/>
                <a:cxnLst>
                  <a:cxn ang="0">
                    <a:pos x="T0" y="T1"/>
                  </a:cxn>
                  <a:cxn ang="0">
                    <a:pos x="T2" y="T3"/>
                  </a:cxn>
                  <a:cxn ang="0">
                    <a:pos x="T4" y="T5"/>
                  </a:cxn>
                  <a:cxn ang="0">
                    <a:pos x="T6" y="T7"/>
                  </a:cxn>
                  <a:cxn ang="0">
                    <a:pos x="T8" y="T9"/>
                  </a:cxn>
                </a:cxnLst>
                <a:rect l="0" t="0" r="r" b="b"/>
                <a:pathLst>
                  <a:path w="471" h="722">
                    <a:moveTo>
                      <a:pt x="0" y="0"/>
                    </a:moveTo>
                    <a:lnTo>
                      <a:pt x="0" y="97"/>
                    </a:lnTo>
                    <a:lnTo>
                      <a:pt x="471" y="722"/>
                    </a:lnTo>
                    <a:lnTo>
                      <a:pt x="471" y="625"/>
                    </a:lnTo>
                    <a:lnTo>
                      <a:pt x="0" y="0"/>
                    </a:lnTo>
                    <a:close/>
                  </a:path>
                </a:pathLst>
              </a:custGeom>
              <a:pattFill prst="dkUpDiag">
                <a:fgClr>
                  <a:schemeClr val="accent3">
                    <a:lumMod val="65000"/>
                  </a:schemeClr>
                </a:fgClr>
                <a:bgClr>
                  <a:schemeClr val="accent3">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63" name="Rectangle 62">
                <a:extLst>
                  <a:ext uri="{FF2B5EF4-FFF2-40B4-BE49-F238E27FC236}">
                    <a16:creationId xmlns:a16="http://schemas.microsoft.com/office/drawing/2014/main" xmlns="" id="{901C95F7-2946-4EF6-9FA5-9282301523E9}"/>
                  </a:ext>
                </a:extLst>
              </p:cNvPr>
              <p:cNvSpPr>
                <a:spLocks noChangeArrowheads="1"/>
              </p:cNvSpPr>
              <p:nvPr/>
            </p:nvSpPr>
            <p:spPr bwMode="auto">
              <a:xfrm>
                <a:off x="5322849" y="5346691"/>
                <a:ext cx="1530976" cy="156982"/>
              </a:xfrm>
              <a:prstGeom prst="rect">
                <a:avLst/>
              </a:prstGeom>
              <a:pattFill prst="ltUpDiag">
                <a:fgClr>
                  <a:schemeClr val="accent3">
                    <a:lumMod val="65000"/>
                  </a:schemeClr>
                </a:fgClr>
                <a:bgClr>
                  <a:schemeClr val="accent4">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64" name="Freeform 18">
                <a:extLst>
                  <a:ext uri="{FF2B5EF4-FFF2-40B4-BE49-F238E27FC236}">
                    <a16:creationId xmlns:a16="http://schemas.microsoft.com/office/drawing/2014/main" xmlns="" id="{E17D4AE8-31D7-4268-BFB9-FE313A30067D}"/>
                  </a:ext>
                </a:extLst>
              </p:cNvPr>
              <p:cNvSpPr>
                <a:spLocks/>
              </p:cNvSpPr>
              <p:nvPr/>
            </p:nvSpPr>
            <p:spPr bwMode="auto">
              <a:xfrm>
                <a:off x="6853825" y="4335213"/>
                <a:ext cx="762251" cy="1168460"/>
              </a:xfrm>
              <a:custGeom>
                <a:avLst/>
                <a:gdLst>
                  <a:gd name="T0" fmla="*/ 471 w 471"/>
                  <a:gd name="T1" fmla="*/ 0 h 722"/>
                  <a:gd name="T2" fmla="*/ 471 w 471"/>
                  <a:gd name="T3" fmla="*/ 97 h 722"/>
                  <a:gd name="T4" fmla="*/ 0 w 471"/>
                  <a:gd name="T5" fmla="*/ 722 h 722"/>
                  <a:gd name="T6" fmla="*/ 0 w 471"/>
                  <a:gd name="T7" fmla="*/ 625 h 722"/>
                  <a:gd name="T8" fmla="*/ 471 w 471"/>
                  <a:gd name="T9" fmla="*/ 0 h 722"/>
                </a:gdLst>
                <a:ahLst/>
                <a:cxnLst>
                  <a:cxn ang="0">
                    <a:pos x="T0" y="T1"/>
                  </a:cxn>
                  <a:cxn ang="0">
                    <a:pos x="T2" y="T3"/>
                  </a:cxn>
                  <a:cxn ang="0">
                    <a:pos x="T4" y="T5"/>
                  </a:cxn>
                  <a:cxn ang="0">
                    <a:pos x="T6" y="T7"/>
                  </a:cxn>
                  <a:cxn ang="0">
                    <a:pos x="T8" y="T9"/>
                  </a:cxn>
                </a:cxnLst>
                <a:rect l="0" t="0" r="r" b="b"/>
                <a:pathLst>
                  <a:path w="471" h="722">
                    <a:moveTo>
                      <a:pt x="471" y="0"/>
                    </a:moveTo>
                    <a:lnTo>
                      <a:pt x="471" y="97"/>
                    </a:lnTo>
                    <a:lnTo>
                      <a:pt x="0" y="722"/>
                    </a:lnTo>
                    <a:lnTo>
                      <a:pt x="0" y="625"/>
                    </a:lnTo>
                    <a:lnTo>
                      <a:pt x="471" y="0"/>
                    </a:lnTo>
                    <a:close/>
                  </a:path>
                </a:pathLst>
              </a:custGeom>
              <a:pattFill prst="dkDnDiag">
                <a:fgClr>
                  <a:schemeClr val="accent3">
                    <a:lumMod val="65000"/>
                  </a:schemeClr>
                </a:fgClr>
                <a:bgClr>
                  <a:schemeClr val="accent4">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57" name="TextBox 56">
                <a:extLst>
                  <a:ext uri="{FF2B5EF4-FFF2-40B4-BE49-F238E27FC236}">
                    <a16:creationId xmlns:a16="http://schemas.microsoft.com/office/drawing/2014/main" xmlns="" id="{199BB210-6E89-4DF4-B9ED-7DC1F99AD5A2}"/>
                  </a:ext>
                </a:extLst>
              </p:cNvPr>
              <p:cNvSpPr txBox="1"/>
              <p:nvPr/>
            </p:nvSpPr>
            <p:spPr>
              <a:xfrm>
                <a:off x="5321470" y="4887886"/>
                <a:ext cx="1538594" cy="299184"/>
              </a:xfrm>
              <a:prstGeom prst="rect">
                <a:avLst/>
              </a:prstGeom>
              <a:noFill/>
            </p:spPr>
            <p:txBody>
              <a:bodyPr wrap="square" rtlCol="0">
                <a:spAutoFit/>
              </a:bodyPr>
              <a:lstStyle/>
              <a:p>
                <a:pPr algn="ctr">
                  <a:lnSpc>
                    <a:spcPct val="120000"/>
                  </a:lnSpc>
                </a:pPr>
                <a:r>
                  <a:rPr lang="uk-UA" sz="1200" dirty="0">
                    <a:solidFill>
                      <a:schemeClr val="bg1"/>
                    </a:solidFill>
                  </a:rPr>
                  <a:t>Формування запиту</a:t>
                </a:r>
                <a:endParaRPr lang="en-US" sz="1200" dirty="0">
                  <a:solidFill>
                    <a:schemeClr val="bg1"/>
                  </a:solidFill>
                </a:endParaRPr>
              </a:p>
            </p:txBody>
          </p:sp>
          <p:grpSp>
            <p:nvGrpSpPr>
              <p:cNvPr id="17" name="그룹 9">
                <a:extLst>
                  <a:ext uri="{FF2B5EF4-FFF2-40B4-BE49-F238E27FC236}">
                    <a16:creationId xmlns:a16="http://schemas.microsoft.com/office/drawing/2014/main" xmlns="" id="{20A6A451-CC0B-432D-B4CD-A08C4EFDC4D7}"/>
                  </a:ext>
                </a:extLst>
              </p:cNvPr>
              <p:cNvGrpSpPr/>
              <p:nvPr/>
            </p:nvGrpSpPr>
            <p:grpSpPr>
              <a:xfrm>
                <a:off x="4743212" y="2882470"/>
                <a:ext cx="2705575" cy="1890175"/>
                <a:chOff x="3206539" y="2006689"/>
                <a:chExt cx="2348335" cy="1640600"/>
              </a:xfrm>
            </p:grpSpPr>
            <p:sp>
              <p:nvSpPr>
                <p:cNvPr id="24" name="Freeform 6">
                  <a:extLst>
                    <a:ext uri="{FF2B5EF4-FFF2-40B4-BE49-F238E27FC236}">
                      <a16:creationId xmlns:a16="http://schemas.microsoft.com/office/drawing/2014/main" xmlns="" id="{B50EC65D-0170-4927-9337-38A7C10E4194}"/>
                    </a:ext>
                  </a:extLst>
                </p:cNvPr>
                <p:cNvSpPr>
                  <a:spLocks/>
                </p:cNvSpPr>
                <p:nvPr/>
              </p:nvSpPr>
              <p:spPr bwMode="auto">
                <a:xfrm>
                  <a:off x="3206539" y="2006689"/>
                  <a:ext cx="2348335" cy="1519949"/>
                </a:xfrm>
                <a:custGeom>
                  <a:avLst/>
                  <a:gdLst>
                    <a:gd name="T0" fmla="*/ 471 w 1888"/>
                    <a:gd name="T1" fmla="*/ 1222 h 1222"/>
                    <a:gd name="T2" fmla="*/ 0 w 1888"/>
                    <a:gd name="T3" fmla="*/ 597 h 1222"/>
                    <a:gd name="T4" fmla="*/ 500 w 1888"/>
                    <a:gd name="T5" fmla="*/ 0 h 1222"/>
                    <a:gd name="T6" fmla="*/ 1391 w 1888"/>
                    <a:gd name="T7" fmla="*/ 0 h 1222"/>
                    <a:gd name="T8" fmla="*/ 1888 w 1888"/>
                    <a:gd name="T9" fmla="*/ 597 h 1222"/>
                    <a:gd name="T10" fmla="*/ 1417 w 1888"/>
                    <a:gd name="T11" fmla="*/ 1222 h 1222"/>
                    <a:gd name="T12" fmla="*/ 471 w 1888"/>
                    <a:gd name="T13" fmla="*/ 1222 h 1222"/>
                  </a:gdLst>
                  <a:ahLst/>
                  <a:cxnLst>
                    <a:cxn ang="0">
                      <a:pos x="T0" y="T1"/>
                    </a:cxn>
                    <a:cxn ang="0">
                      <a:pos x="T2" y="T3"/>
                    </a:cxn>
                    <a:cxn ang="0">
                      <a:pos x="T4" y="T5"/>
                    </a:cxn>
                    <a:cxn ang="0">
                      <a:pos x="T6" y="T7"/>
                    </a:cxn>
                    <a:cxn ang="0">
                      <a:pos x="T8" y="T9"/>
                    </a:cxn>
                    <a:cxn ang="0">
                      <a:pos x="T10" y="T11"/>
                    </a:cxn>
                    <a:cxn ang="0">
                      <a:pos x="T12" y="T13"/>
                    </a:cxn>
                  </a:cxnLst>
                  <a:rect l="0" t="0" r="r" b="b"/>
                  <a:pathLst>
                    <a:path w="1888" h="1222">
                      <a:moveTo>
                        <a:pt x="471" y="1222"/>
                      </a:moveTo>
                      <a:lnTo>
                        <a:pt x="0" y="597"/>
                      </a:lnTo>
                      <a:lnTo>
                        <a:pt x="500" y="0"/>
                      </a:lnTo>
                      <a:lnTo>
                        <a:pt x="1391" y="0"/>
                      </a:lnTo>
                      <a:lnTo>
                        <a:pt x="1888" y="597"/>
                      </a:lnTo>
                      <a:lnTo>
                        <a:pt x="1417" y="1222"/>
                      </a:lnTo>
                      <a:lnTo>
                        <a:pt x="471" y="1222"/>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Bebas Neue" panose="020B0606020202050201" pitchFamily="34" charset="0"/>
                    <a:ea typeface="Roboto Condensed Regular"/>
                    <a:cs typeface="Lato Regular"/>
                  </a:endParaRPr>
                </a:p>
              </p:txBody>
            </p:sp>
            <p:sp>
              <p:nvSpPr>
                <p:cNvPr id="25" name="Freeform 11">
                  <a:extLst>
                    <a:ext uri="{FF2B5EF4-FFF2-40B4-BE49-F238E27FC236}">
                      <a16:creationId xmlns:a16="http://schemas.microsoft.com/office/drawing/2014/main" xmlns="" id="{368DF242-439C-4579-A3B0-9302E5819952}"/>
                    </a:ext>
                  </a:extLst>
                </p:cNvPr>
                <p:cNvSpPr>
                  <a:spLocks/>
                </p:cNvSpPr>
                <p:nvPr/>
              </p:nvSpPr>
              <p:spPr bwMode="auto">
                <a:xfrm>
                  <a:off x="3206539" y="2749250"/>
                  <a:ext cx="585840" cy="898039"/>
                </a:xfrm>
                <a:custGeom>
                  <a:avLst/>
                  <a:gdLst>
                    <a:gd name="T0" fmla="*/ 0 w 471"/>
                    <a:gd name="T1" fmla="*/ 0 h 722"/>
                    <a:gd name="T2" fmla="*/ 0 w 471"/>
                    <a:gd name="T3" fmla="*/ 97 h 722"/>
                    <a:gd name="T4" fmla="*/ 471 w 471"/>
                    <a:gd name="T5" fmla="*/ 722 h 722"/>
                    <a:gd name="T6" fmla="*/ 471 w 471"/>
                    <a:gd name="T7" fmla="*/ 625 h 722"/>
                    <a:gd name="T8" fmla="*/ 0 w 471"/>
                    <a:gd name="T9" fmla="*/ 0 h 722"/>
                  </a:gdLst>
                  <a:ahLst/>
                  <a:cxnLst>
                    <a:cxn ang="0">
                      <a:pos x="T0" y="T1"/>
                    </a:cxn>
                    <a:cxn ang="0">
                      <a:pos x="T2" y="T3"/>
                    </a:cxn>
                    <a:cxn ang="0">
                      <a:pos x="T4" y="T5"/>
                    </a:cxn>
                    <a:cxn ang="0">
                      <a:pos x="T6" y="T7"/>
                    </a:cxn>
                    <a:cxn ang="0">
                      <a:pos x="T8" y="T9"/>
                    </a:cxn>
                  </a:cxnLst>
                  <a:rect l="0" t="0" r="r" b="b"/>
                  <a:pathLst>
                    <a:path w="471" h="722">
                      <a:moveTo>
                        <a:pt x="0" y="0"/>
                      </a:moveTo>
                      <a:lnTo>
                        <a:pt x="0" y="97"/>
                      </a:lnTo>
                      <a:lnTo>
                        <a:pt x="471" y="722"/>
                      </a:lnTo>
                      <a:lnTo>
                        <a:pt x="471" y="625"/>
                      </a:lnTo>
                      <a:lnTo>
                        <a:pt x="0" y="0"/>
                      </a:lnTo>
                      <a:close/>
                    </a:path>
                  </a:pathLst>
                </a:custGeom>
                <a:pattFill prst="dkUpDiag">
                  <a:fgClr>
                    <a:schemeClr val="accent3">
                      <a:lumMod val="65000"/>
                    </a:schemeClr>
                  </a:fgClr>
                  <a:bgClr>
                    <a:schemeClr val="accent3">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26" name="Rectangle 25">
                  <a:extLst>
                    <a:ext uri="{FF2B5EF4-FFF2-40B4-BE49-F238E27FC236}">
                      <a16:creationId xmlns:a16="http://schemas.microsoft.com/office/drawing/2014/main" xmlns="" id="{87D97E40-BD06-4692-8956-CD9689957A7A}"/>
                    </a:ext>
                  </a:extLst>
                </p:cNvPr>
                <p:cNvSpPr>
                  <a:spLocks noChangeArrowheads="1"/>
                </p:cNvSpPr>
                <p:nvPr/>
              </p:nvSpPr>
              <p:spPr bwMode="auto">
                <a:xfrm>
                  <a:off x="3792379" y="3526638"/>
                  <a:ext cx="1176655" cy="120651"/>
                </a:xfrm>
                <a:prstGeom prst="rect">
                  <a:avLst/>
                </a:prstGeom>
                <a:pattFill prst="ltUpDiag">
                  <a:fgClr>
                    <a:schemeClr val="accent3">
                      <a:lumMod val="65000"/>
                    </a:schemeClr>
                  </a:fgClr>
                  <a:bgClr>
                    <a:schemeClr val="accent3">
                      <a:lumMod val="8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27" name="Freeform 18">
                  <a:extLst>
                    <a:ext uri="{FF2B5EF4-FFF2-40B4-BE49-F238E27FC236}">
                      <a16:creationId xmlns:a16="http://schemas.microsoft.com/office/drawing/2014/main" xmlns="" id="{1DA1BA23-6BFB-473B-8CD0-F0F06E25A52F}"/>
                    </a:ext>
                  </a:extLst>
                </p:cNvPr>
                <p:cNvSpPr>
                  <a:spLocks/>
                </p:cNvSpPr>
                <p:nvPr/>
              </p:nvSpPr>
              <p:spPr bwMode="auto">
                <a:xfrm>
                  <a:off x="4969034" y="2749250"/>
                  <a:ext cx="585840" cy="898039"/>
                </a:xfrm>
                <a:custGeom>
                  <a:avLst/>
                  <a:gdLst>
                    <a:gd name="T0" fmla="*/ 471 w 471"/>
                    <a:gd name="T1" fmla="*/ 0 h 722"/>
                    <a:gd name="T2" fmla="*/ 471 w 471"/>
                    <a:gd name="T3" fmla="*/ 97 h 722"/>
                    <a:gd name="T4" fmla="*/ 0 w 471"/>
                    <a:gd name="T5" fmla="*/ 722 h 722"/>
                    <a:gd name="T6" fmla="*/ 0 w 471"/>
                    <a:gd name="T7" fmla="*/ 625 h 722"/>
                    <a:gd name="T8" fmla="*/ 471 w 471"/>
                    <a:gd name="T9" fmla="*/ 0 h 722"/>
                  </a:gdLst>
                  <a:ahLst/>
                  <a:cxnLst>
                    <a:cxn ang="0">
                      <a:pos x="T0" y="T1"/>
                    </a:cxn>
                    <a:cxn ang="0">
                      <a:pos x="T2" y="T3"/>
                    </a:cxn>
                    <a:cxn ang="0">
                      <a:pos x="T4" y="T5"/>
                    </a:cxn>
                    <a:cxn ang="0">
                      <a:pos x="T6" y="T7"/>
                    </a:cxn>
                    <a:cxn ang="0">
                      <a:pos x="T8" y="T9"/>
                    </a:cxn>
                  </a:cxnLst>
                  <a:rect l="0" t="0" r="r" b="b"/>
                  <a:pathLst>
                    <a:path w="471" h="722">
                      <a:moveTo>
                        <a:pt x="471" y="0"/>
                      </a:moveTo>
                      <a:lnTo>
                        <a:pt x="471" y="97"/>
                      </a:lnTo>
                      <a:lnTo>
                        <a:pt x="0" y="722"/>
                      </a:lnTo>
                      <a:lnTo>
                        <a:pt x="0" y="625"/>
                      </a:lnTo>
                      <a:lnTo>
                        <a:pt x="471" y="0"/>
                      </a:lnTo>
                      <a:close/>
                    </a:path>
                  </a:pathLst>
                </a:custGeom>
                <a:pattFill prst="dkDnDiag">
                  <a:fgClr>
                    <a:schemeClr val="accent3">
                      <a:lumMod val="65000"/>
                    </a:schemeClr>
                  </a:fgClr>
                  <a:bgClr>
                    <a:schemeClr val="accent3">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20" name="TextBox 19">
                <a:extLst>
                  <a:ext uri="{FF2B5EF4-FFF2-40B4-BE49-F238E27FC236}">
                    <a16:creationId xmlns:a16="http://schemas.microsoft.com/office/drawing/2014/main" xmlns="" id="{91722B9D-2E0E-4639-ADDB-9852C7451563}"/>
                  </a:ext>
                </a:extLst>
              </p:cNvPr>
              <p:cNvSpPr txBox="1"/>
              <p:nvPr/>
            </p:nvSpPr>
            <p:spPr>
              <a:xfrm>
                <a:off x="5416952" y="4166353"/>
                <a:ext cx="1362399" cy="299184"/>
              </a:xfrm>
              <a:prstGeom prst="rect">
                <a:avLst/>
              </a:prstGeom>
              <a:noFill/>
            </p:spPr>
            <p:txBody>
              <a:bodyPr wrap="square" rtlCol="0">
                <a:spAutoFit/>
              </a:bodyPr>
              <a:lstStyle/>
              <a:p>
                <a:pPr algn="ctr">
                  <a:lnSpc>
                    <a:spcPct val="120000"/>
                  </a:lnSpc>
                </a:pPr>
                <a:r>
                  <a:rPr lang="uk-UA" sz="1200" dirty="0">
                    <a:solidFill>
                      <a:schemeClr val="bg1"/>
                    </a:solidFill>
                  </a:rPr>
                  <a:t>Сектор розвитку</a:t>
                </a:r>
                <a:endParaRPr lang="en-US" sz="1200" dirty="0">
                  <a:solidFill>
                    <a:schemeClr val="bg1"/>
                  </a:solidFill>
                </a:endParaRPr>
              </a:p>
            </p:txBody>
          </p:sp>
          <p:grpSp>
            <p:nvGrpSpPr>
              <p:cNvPr id="29" name="그룹 8">
                <a:extLst>
                  <a:ext uri="{FF2B5EF4-FFF2-40B4-BE49-F238E27FC236}">
                    <a16:creationId xmlns:a16="http://schemas.microsoft.com/office/drawing/2014/main" xmlns="" id="{CEEC5DCD-0235-455D-B1A6-B770CB350F95}"/>
                  </a:ext>
                </a:extLst>
              </p:cNvPr>
              <p:cNvGrpSpPr/>
              <p:nvPr/>
            </p:nvGrpSpPr>
            <p:grpSpPr>
              <a:xfrm>
                <a:off x="4969631" y="2342373"/>
                <a:ext cx="2255603" cy="1597835"/>
                <a:chOff x="3403063" y="1470602"/>
                <a:chExt cx="1957776" cy="1386860"/>
              </a:xfrm>
            </p:grpSpPr>
            <p:sp>
              <p:nvSpPr>
                <p:cNvPr id="36" name="Freeform 7">
                  <a:extLst>
                    <a:ext uri="{FF2B5EF4-FFF2-40B4-BE49-F238E27FC236}">
                      <a16:creationId xmlns:a16="http://schemas.microsoft.com/office/drawing/2014/main" xmlns="" id="{C7911EEE-F22C-430D-B367-077DC81E118B}"/>
                    </a:ext>
                  </a:extLst>
                </p:cNvPr>
                <p:cNvSpPr>
                  <a:spLocks/>
                </p:cNvSpPr>
                <p:nvPr/>
              </p:nvSpPr>
              <p:spPr bwMode="auto">
                <a:xfrm>
                  <a:off x="3403064" y="1470602"/>
                  <a:ext cx="1957775" cy="1269941"/>
                </a:xfrm>
                <a:custGeom>
                  <a:avLst/>
                  <a:gdLst>
                    <a:gd name="T0" fmla="*/ 394 w 1574"/>
                    <a:gd name="T1" fmla="*/ 1021 h 1021"/>
                    <a:gd name="T2" fmla="*/ 0 w 1574"/>
                    <a:gd name="T3" fmla="*/ 500 h 1021"/>
                    <a:gd name="T4" fmla="*/ 415 w 1574"/>
                    <a:gd name="T5" fmla="*/ 0 h 1021"/>
                    <a:gd name="T6" fmla="*/ 1159 w 1574"/>
                    <a:gd name="T7" fmla="*/ 0 h 1021"/>
                    <a:gd name="T8" fmla="*/ 1574 w 1574"/>
                    <a:gd name="T9" fmla="*/ 500 h 1021"/>
                    <a:gd name="T10" fmla="*/ 1181 w 1574"/>
                    <a:gd name="T11" fmla="*/ 1021 h 1021"/>
                    <a:gd name="T12" fmla="*/ 394 w 1574"/>
                    <a:gd name="T13" fmla="*/ 1021 h 1021"/>
                  </a:gdLst>
                  <a:ahLst/>
                  <a:cxnLst>
                    <a:cxn ang="0">
                      <a:pos x="T0" y="T1"/>
                    </a:cxn>
                    <a:cxn ang="0">
                      <a:pos x="T2" y="T3"/>
                    </a:cxn>
                    <a:cxn ang="0">
                      <a:pos x="T4" y="T5"/>
                    </a:cxn>
                    <a:cxn ang="0">
                      <a:pos x="T6" y="T7"/>
                    </a:cxn>
                    <a:cxn ang="0">
                      <a:pos x="T8" y="T9"/>
                    </a:cxn>
                    <a:cxn ang="0">
                      <a:pos x="T10" y="T11"/>
                    </a:cxn>
                    <a:cxn ang="0">
                      <a:pos x="T12" y="T13"/>
                    </a:cxn>
                  </a:cxnLst>
                  <a:rect l="0" t="0" r="r" b="b"/>
                  <a:pathLst>
                    <a:path w="1574" h="1021">
                      <a:moveTo>
                        <a:pt x="394" y="1021"/>
                      </a:moveTo>
                      <a:lnTo>
                        <a:pt x="0" y="500"/>
                      </a:lnTo>
                      <a:lnTo>
                        <a:pt x="415" y="0"/>
                      </a:lnTo>
                      <a:lnTo>
                        <a:pt x="1159" y="0"/>
                      </a:lnTo>
                      <a:lnTo>
                        <a:pt x="1574" y="500"/>
                      </a:lnTo>
                      <a:lnTo>
                        <a:pt x="1181" y="1021"/>
                      </a:lnTo>
                      <a:lnTo>
                        <a:pt x="394" y="1021"/>
                      </a:lnTo>
                      <a:close/>
                    </a:path>
                  </a:pathLst>
                </a:custGeom>
                <a:solidFill>
                  <a:schemeClr val="accent2"/>
                </a:solidFill>
                <a:ln w="3175">
                  <a:noFill/>
                </a:ln>
              </p:spPr>
              <p:txBody>
                <a:bodyPr vert="horz" wrap="square" lIns="0" tIns="0" rIns="0" bIns="0" numCol="1" anchor="ctr" anchorCtr="0" compatLnSpc="1">
                  <a:prstTxWarp prst="textNoShape">
                    <a:avLst/>
                  </a:prstTxWarp>
                </a:bodyPr>
                <a:lstStyle/>
                <a:p>
                  <a:pPr algn="ctr">
                    <a:spcAft>
                      <a:spcPts val="300"/>
                    </a:spcAft>
                  </a:pPr>
                  <a:r>
                    <a:rPr lang="en-US" altLang="ko-KR" dirty="0">
                      <a:solidFill>
                        <a:schemeClr val="bg1"/>
                      </a:solidFill>
                      <a:latin typeface="Bebas Neue" panose="020B0606020202050201" pitchFamily="34" charset="0"/>
                      <a:ea typeface="Roboto Condensed Regular"/>
                      <a:cs typeface="Lato Regular"/>
                    </a:rPr>
                    <a:t> </a:t>
                  </a:r>
                  <a:endParaRPr lang="ko-KR" altLang="en-US" dirty="0">
                    <a:solidFill>
                      <a:schemeClr val="bg1"/>
                    </a:solidFill>
                    <a:latin typeface="Bebas Neue" panose="020B0606020202050201" pitchFamily="34" charset="0"/>
                    <a:ea typeface="Roboto Condensed Regular"/>
                    <a:cs typeface="Lato Regular"/>
                  </a:endParaRPr>
                </a:p>
              </p:txBody>
            </p:sp>
            <p:sp>
              <p:nvSpPr>
                <p:cNvPr id="37" name="Freeform 10">
                  <a:extLst>
                    <a:ext uri="{FF2B5EF4-FFF2-40B4-BE49-F238E27FC236}">
                      <a16:creationId xmlns:a16="http://schemas.microsoft.com/office/drawing/2014/main" xmlns="" id="{BF573D9F-F59C-48F6-92CA-A7588443B5D1}"/>
                    </a:ext>
                  </a:extLst>
                </p:cNvPr>
                <p:cNvSpPr>
                  <a:spLocks/>
                </p:cNvSpPr>
                <p:nvPr/>
              </p:nvSpPr>
              <p:spPr bwMode="auto">
                <a:xfrm>
                  <a:off x="3403063" y="2092512"/>
                  <a:ext cx="490066" cy="764950"/>
                </a:xfrm>
                <a:custGeom>
                  <a:avLst/>
                  <a:gdLst>
                    <a:gd name="T0" fmla="*/ 0 w 394"/>
                    <a:gd name="T1" fmla="*/ 0 h 615"/>
                    <a:gd name="T2" fmla="*/ 0 w 394"/>
                    <a:gd name="T3" fmla="*/ 97 h 615"/>
                    <a:gd name="T4" fmla="*/ 394 w 394"/>
                    <a:gd name="T5" fmla="*/ 615 h 615"/>
                    <a:gd name="T6" fmla="*/ 394 w 394"/>
                    <a:gd name="T7" fmla="*/ 521 h 615"/>
                    <a:gd name="T8" fmla="*/ 0 w 394"/>
                    <a:gd name="T9" fmla="*/ 0 h 615"/>
                  </a:gdLst>
                  <a:ahLst/>
                  <a:cxnLst>
                    <a:cxn ang="0">
                      <a:pos x="T0" y="T1"/>
                    </a:cxn>
                    <a:cxn ang="0">
                      <a:pos x="T2" y="T3"/>
                    </a:cxn>
                    <a:cxn ang="0">
                      <a:pos x="T4" y="T5"/>
                    </a:cxn>
                    <a:cxn ang="0">
                      <a:pos x="T6" y="T7"/>
                    </a:cxn>
                    <a:cxn ang="0">
                      <a:pos x="T8" y="T9"/>
                    </a:cxn>
                  </a:cxnLst>
                  <a:rect l="0" t="0" r="r" b="b"/>
                  <a:pathLst>
                    <a:path w="394" h="615">
                      <a:moveTo>
                        <a:pt x="0" y="0"/>
                      </a:moveTo>
                      <a:lnTo>
                        <a:pt x="0" y="97"/>
                      </a:lnTo>
                      <a:lnTo>
                        <a:pt x="394" y="615"/>
                      </a:lnTo>
                      <a:lnTo>
                        <a:pt x="394" y="521"/>
                      </a:lnTo>
                      <a:lnTo>
                        <a:pt x="0" y="0"/>
                      </a:lnTo>
                      <a:close/>
                    </a:path>
                  </a:pathLst>
                </a:custGeom>
                <a:pattFill prst="ltUpDiag">
                  <a:fgClr>
                    <a:schemeClr val="tx1"/>
                  </a:fgClr>
                  <a:bgClr>
                    <a:schemeClr val="accent2">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38" name="Rectangle 14">
                  <a:extLst>
                    <a:ext uri="{FF2B5EF4-FFF2-40B4-BE49-F238E27FC236}">
                      <a16:creationId xmlns:a16="http://schemas.microsoft.com/office/drawing/2014/main" xmlns="" id="{D299F0C8-CD2A-410C-996A-ED2F370AF89E}"/>
                    </a:ext>
                  </a:extLst>
                </p:cNvPr>
                <p:cNvSpPr>
                  <a:spLocks noChangeArrowheads="1"/>
                </p:cNvSpPr>
                <p:nvPr/>
              </p:nvSpPr>
              <p:spPr bwMode="auto">
                <a:xfrm>
                  <a:off x="3893129" y="2740543"/>
                  <a:ext cx="978888" cy="116919"/>
                </a:xfrm>
                <a:prstGeom prst="rect">
                  <a:avLst/>
                </a:prstGeom>
                <a:pattFill prst="ltDnDiag">
                  <a:fgClr>
                    <a:schemeClr val="tx1"/>
                  </a:fgClr>
                  <a:bgClr>
                    <a:schemeClr val="accent2">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39" name="Freeform 17">
                  <a:extLst>
                    <a:ext uri="{FF2B5EF4-FFF2-40B4-BE49-F238E27FC236}">
                      <a16:creationId xmlns:a16="http://schemas.microsoft.com/office/drawing/2014/main" xmlns="" id="{B71BA06F-B7E5-4177-8897-5DE7FED2B937}"/>
                    </a:ext>
                  </a:extLst>
                </p:cNvPr>
                <p:cNvSpPr>
                  <a:spLocks/>
                </p:cNvSpPr>
                <p:nvPr/>
              </p:nvSpPr>
              <p:spPr bwMode="auto">
                <a:xfrm>
                  <a:off x="4872016" y="2092512"/>
                  <a:ext cx="488822" cy="764950"/>
                </a:xfrm>
                <a:custGeom>
                  <a:avLst/>
                  <a:gdLst>
                    <a:gd name="T0" fmla="*/ 393 w 393"/>
                    <a:gd name="T1" fmla="*/ 0 h 615"/>
                    <a:gd name="T2" fmla="*/ 393 w 393"/>
                    <a:gd name="T3" fmla="*/ 97 h 615"/>
                    <a:gd name="T4" fmla="*/ 0 w 393"/>
                    <a:gd name="T5" fmla="*/ 615 h 615"/>
                    <a:gd name="T6" fmla="*/ 0 w 393"/>
                    <a:gd name="T7" fmla="*/ 521 h 615"/>
                    <a:gd name="T8" fmla="*/ 393 w 393"/>
                    <a:gd name="T9" fmla="*/ 0 h 615"/>
                  </a:gdLst>
                  <a:ahLst/>
                  <a:cxnLst>
                    <a:cxn ang="0">
                      <a:pos x="T0" y="T1"/>
                    </a:cxn>
                    <a:cxn ang="0">
                      <a:pos x="T2" y="T3"/>
                    </a:cxn>
                    <a:cxn ang="0">
                      <a:pos x="T4" y="T5"/>
                    </a:cxn>
                    <a:cxn ang="0">
                      <a:pos x="T6" y="T7"/>
                    </a:cxn>
                    <a:cxn ang="0">
                      <a:pos x="T8" y="T9"/>
                    </a:cxn>
                  </a:cxnLst>
                  <a:rect l="0" t="0" r="r" b="b"/>
                  <a:pathLst>
                    <a:path w="393" h="615">
                      <a:moveTo>
                        <a:pt x="393" y="0"/>
                      </a:moveTo>
                      <a:lnTo>
                        <a:pt x="393" y="97"/>
                      </a:lnTo>
                      <a:lnTo>
                        <a:pt x="0" y="615"/>
                      </a:lnTo>
                      <a:lnTo>
                        <a:pt x="0" y="521"/>
                      </a:lnTo>
                      <a:lnTo>
                        <a:pt x="393" y="0"/>
                      </a:lnTo>
                      <a:close/>
                    </a:path>
                  </a:pathLst>
                </a:custGeom>
                <a:pattFill prst="ltDnDiag">
                  <a:fgClr>
                    <a:schemeClr val="tx1"/>
                  </a:fgClr>
                  <a:bgClr>
                    <a:schemeClr val="accent2">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grpSp>
          <p:sp>
            <p:nvSpPr>
              <p:cNvPr id="32" name="TextBox 31">
                <a:extLst>
                  <a:ext uri="{FF2B5EF4-FFF2-40B4-BE49-F238E27FC236}">
                    <a16:creationId xmlns:a16="http://schemas.microsoft.com/office/drawing/2014/main" xmlns="" id="{FC22159D-A0C6-4DA5-A43C-A544526DEBBB}"/>
                  </a:ext>
                </a:extLst>
              </p:cNvPr>
              <p:cNvSpPr txBox="1"/>
              <p:nvPr/>
            </p:nvSpPr>
            <p:spPr>
              <a:xfrm>
                <a:off x="5416952" y="3343054"/>
                <a:ext cx="1362399" cy="299184"/>
              </a:xfrm>
              <a:prstGeom prst="rect">
                <a:avLst/>
              </a:prstGeom>
              <a:noFill/>
            </p:spPr>
            <p:txBody>
              <a:bodyPr wrap="square" rtlCol="0">
                <a:spAutoFit/>
              </a:bodyPr>
              <a:lstStyle/>
              <a:p>
                <a:pPr algn="ctr">
                  <a:lnSpc>
                    <a:spcPct val="120000"/>
                  </a:lnSpc>
                </a:pPr>
                <a:r>
                  <a:rPr lang="uk-UA" sz="1200" dirty="0">
                    <a:solidFill>
                      <a:schemeClr val="bg1"/>
                    </a:solidFill>
                  </a:rPr>
                  <a:t>Регіон</a:t>
                </a:r>
                <a:endParaRPr lang="en-US" sz="1200" dirty="0">
                  <a:solidFill>
                    <a:schemeClr val="bg1"/>
                  </a:solidFill>
                </a:endParaRPr>
              </a:p>
            </p:txBody>
          </p:sp>
          <p:sp>
            <p:nvSpPr>
              <p:cNvPr id="49" name="Freeform 8">
                <a:extLst>
                  <a:ext uri="{FF2B5EF4-FFF2-40B4-BE49-F238E27FC236}">
                    <a16:creationId xmlns:a16="http://schemas.microsoft.com/office/drawing/2014/main" xmlns="" id="{73EB03CC-4067-4B72-A8FD-4C2A5F5D7614}"/>
                  </a:ext>
                </a:extLst>
              </p:cNvPr>
              <p:cNvSpPr>
                <a:spLocks/>
              </p:cNvSpPr>
              <p:nvPr/>
            </p:nvSpPr>
            <p:spPr bwMode="auto">
              <a:xfrm>
                <a:off x="5157363" y="1843676"/>
                <a:ext cx="1881580" cy="1215215"/>
              </a:xfrm>
              <a:custGeom>
                <a:avLst/>
                <a:gdLst>
                  <a:gd name="T0" fmla="*/ 327 w 1313"/>
                  <a:gd name="T1" fmla="*/ 848 h 848"/>
                  <a:gd name="T2" fmla="*/ 0 w 1313"/>
                  <a:gd name="T3" fmla="*/ 415 h 848"/>
                  <a:gd name="T4" fmla="*/ 346 w 1313"/>
                  <a:gd name="T5" fmla="*/ 0 h 848"/>
                  <a:gd name="T6" fmla="*/ 964 w 1313"/>
                  <a:gd name="T7" fmla="*/ 0 h 848"/>
                  <a:gd name="T8" fmla="*/ 1313 w 1313"/>
                  <a:gd name="T9" fmla="*/ 415 h 848"/>
                  <a:gd name="T10" fmla="*/ 983 w 1313"/>
                  <a:gd name="T11" fmla="*/ 848 h 848"/>
                  <a:gd name="T12" fmla="*/ 327 w 1313"/>
                  <a:gd name="T13" fmla="*/ 848 h 848"/>
                </a:gdLst>
                <a:ahLst/>
                <a:cxnLst>
                  <a:cxn ang="0">
                    <a:pos x="T0" y="T1"/>
                  </a:cxn>
                  <a:cxn ang="0">
                    <a:pos x="T2" y="T3"/>
                  </a:cxn>
                  <a:cxn ang="0">
                    <a:pos x="T4" y="T5"/>
                  </a:cxn>
                  <a:cxn ang="0">
                    <a:pos x="T6" y="T7"/>
                  </a:cxn>
                  <a:cxn ang="0">
                    <a:pos x="T8" y="T9"/>
                  </a:cxn>
                  <a:cxn ang="0">
                    <a:pos x="T10" y="T11"/>
                  </a:cxn>
                  <a:cxn ang="0">
                    <a:pos x="T12" y="T13"/>
                  </a:cxn>
                </a:cxnLst>
                <a:rect l="0" t="0" r="r" b="b"/>
                <a:pathLst>
                  <a:path w="1313" h="848">
                    <a:moveTo>
                      <a:pt x="327" y="848"/>
                    </a:moveTo>
                    <a:lnTo>
                      <a:pt x="0" y="415"/>
                    </a:lnTo>
                    <a:lnTo>
                      <a:pt x="346" y="0"/>
                    </a:lnTo>
                    <a:lnTo>
                      <a:pt x="964" y="0"/>
                    </a:lnTo>
                    <a:lnTo>
                      <a:pt x="1313" y="415"/>
                    </a:lnTo>
                    <a:lnTo>
                      <a:pt x="983" y="848"/>
                    </a:lnTo>
                    <a:lnTo>
                      <a:pt x="327" y="848"/>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0" name="Freeform 9">
                <a:extLst>
                  <a:ext uri="{FF2B5EF4-FFF2-40B4-BE49-F238E27FC236}">
                    <a16:creationId xmlns:a16="http://schemas.microsoft.com/office/drawing/2014/main" xmlns="" id="{27FA2544-7CB8-4855-B2D0-BD59EA4927D6}"/>
                  </a:ext>
                </a:extLst>
              </p:cNvPr>
              <p:cNvSpPr>
                <a:spLocks/>
              </p:cNvSpPr>
              <p:nvPr/>
            </p:nvSpPr>
            <p:spPr bwMode="auto">
              <a:xfrm>
                <a:off x="5157361" y="2424057"/>
                <a:ext cx="468604" cy="759509"/>
              </a:xfrm>
              <a:custGeom>
                <a:avLst/>
                <a:gdLst>
                  <a:gd name="T0" fmla="*/ 327 w 327"/>
                  <a:gd name="T1" fmla="*/ 530 h 530"/>
                  <a:gd name="T2" fmla="*/ 327 w 327"/>
                  <a:gd name="T3" fmla="*/ 433 h 530"/>
                  <a:gd name="T4" fmla="*/ 0 w 327"/>
                  <a:gd name="T5" fmla="*/ 0 h 530"/>
                  <a:gd name="T6" fmla="*/ 0 w 327"/>
                  <a:gd name="T7" fmla="*/ 97 h 530"/>
                  <a:gd name="T8" fmla="*/ 327 w 327"/>
                  <a:gd name="T9" fmla="*/ 530 h 530"/>
                </a:gdLst>
                <a:ahLst/>
                <a:cxnLst>
                  <a:cxn ang="0">
                    <a:pos x="T0" y="T1"/>
                  </a:cxn>
                  <a:cxn ang="0">
                    <a:pos x="T2" y="T3"/>
                  </a:cxn>
                  <a:cxn ang="0">
                    <a:pos x="T4" y="T5"/>
                  </a:cxn>
                  <a:cxn ang="0">
                    <a:pos x="T6" y="T7"/>
                  </a:cxn>
                  <a:cxn ang="0">
                    <a:pos x="T8" y="T9"/>
                  </a:cxn>
                </a:cxnLst>
                <a:rect l="0" t="0" r="r" b="b"/>
                <a:pathLst>
                  <a:path w="327" h="530">
                    <a:moveTo>
                      <a:pt x="327" y="530"/>
                    </a:moveTo>
                    <a:lnTo>
                      <a:pt x="327" y="433"/>
                    </a:lnTo>
                    <a:lnTo>
                      <a:pt x="0" y="0"/>
                    </a:lnTo>
                    <a:lnTo>
                      <a:pt x="0" y="97"/>
                    </a:lnTo>
                    <a:lnTo>
                      <a:pt x="327" y="530"/>
                    </a:lnTo>
                    <a:close/>
                  </a:path>
                </a:pathLst>
              </a:custGeom>
              <a:pattFill prst="dkUpDiag">
                <a:fgClr>
                  <a:schemeClr val="accent1">
                    <a:lumMod val="75000"/>
                  </a:schemeClr>
                </a:fgClr>
                <a:bgClr>
                  <a:schemeClr val="accent1">
                    <a:lumMod val="50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1" name="Rectangle 13">
                <a:extLst>
                  <a:ext uri="{FF2B5EF4-FFF2-40B4-BE49-F238E27FC236}">
                    <a16:creationId xmlns:a16="http://schemas.microsoft.com/office/drawing/2014/main" xmlns="" id="{364402BC-F474-4041-BCA3-1E01DBBF599C}"/>
                  </a:ext>
                </a:extLst>
              </p:cNvPr>
              <p:cNvSpPr>
                <a:spLocks noChangeArrowheads="1"/>
              </p:cNvSpPr>
              <p:nvPr/>
            </p:nvSpPr>
            <p:spPr bwMode="auto">
              <a:xfrm>
                <a:off x="5625964" y="3044561"/>
                <a:ext cx="940073" cy="139005"/>
              </a:xfrm>
              <a:prstGeom prst="rect">
                <a:avLst/>
              </a:prstGeom>
              <a:pattFill prst="dkDnDiag">
                <a:fgClr>
                  <a:schemeClr val="accent1"/>
                </a:fgClr>
                <a:bgClr>
                  <a:schemeClr val="accent1">
                    <a:lumMod val="75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52" name="Freeform 16">
                <a:extLst>
                  <a:ext uri="{FF2B5EF4-FFF2-40B4-BE49-F238E27FC236}">
                    <a16:creationId xmlns:a16="http://schemas.microsoft.com/office/drawing/2014/main" xmlns="" id="{57448317-3049-4CDF-9111-7D0CA04A370C}"/>
                  </a:ext>
                </a:extLst>
              </p:cNvPr>
              <p:cNvSpPr>
                <a:spLocks/>
              </p:cNvSpPr>
              <p:nvPr/>
            </p:nvSpPr>
            <p:spPr bwMode="auto">
              <a:xfrm>
                <a:off x="6566037" y="2424057"/>
                <a:ext cx="472903" cy="759509"/>
              </a:xfrm>
              <a:custGeom>
                <a:avLst/>
                <a:gdLst>
                  <a:gd name="T0" fmla="*/ 0 w 330"/>
                  <a:gd name="T1" fmla="*/ 530 h 530"/>
                  <a:gd name="T2" fmla="*/ 0 w 330"/>
                  <a:gd name="T3" fmla="*/ 433 h 530"/>
                  <a:gd name="T4" fmla="*/ 330 w 330"/>
                  <a:gd name="T5" fmla="*/ 0 h 530"/>
                  <a:gd name="T6" fmla="*/ 330 w 330"/>
                  <a:gd name="T7" fmla="*/ 97 h 530"/>
                  <a:gd name="T8" fmla="*/ 0 w 330"/>
                  <a:gd name="T9" fmla="*/ 530 h 530"/>
                </a:gdLst>
                <a:ahLst/>
                <a:cxnLst>
                  <a:cxn ang="0">
                    <a:pos x="T0" y="T1"/>
                  </a:cxn>
                  <a:cxn ang="0">
                    <a:pos x="T2" y="T3"/>
                  </a:cxn>
                  <a:cxn ang="0">
                    <a:pos x="T4" y="T5"/>
                  </a:cxn>
                  <a:cxn ang="0">
                    <a:pos x="T6" y="T7"/>
                  </a:cxn>
                  <a:cxn ang="0">
                    <a:pos x="T8" y="T9"/>
                  </a:cxn>
                </a:cxnLst>
                <a:rect l="0" t="0" r="r" b="b"/>
                <a:pathLst>
                  <a:path w="330" h="530">
                    <a:moveTo>
                      <a:pt x="0" y="530"/>
                    </a:moveTo>
                    <a:lnTo>
                      <a:pt x="0" y="433"/>
                    </a:lnTo>
                    <a:lnTo>
                      <a:pt x="330" y="0"/>
                    </a:lnTo>
                    <a:lnTo>
                      <a:pt x="330" y="97"/>
                    </a:lnTo>
                    <a:lnTo>
                      <a:pt x="0" y="530"/>
                    </a:lnTo>
                    <a:close/>
                  </a:path>
                </a:pathLst>
              </a:custGeom>
              <a:pattFill prst="dkDnDiag">
                <a:fgClr>
                  <a:schemeClr val="accent1">
                    <a:lumMod val="75000"/>
                  </a:schemeClr>
                </a:fgClr>
                <a:bgClr>
                  <a:schemeClr val="accent1">
                    <a:lumMod val="50000"/>
                  </a:schemeClr>
                </a:bgClr>
              </a:patt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Bebas Neue" panose="020B0606020202050201" pitchFamily="34" charset="0"/>
                  <a:ea typeface="+mj-ea"/>
                  <a:cs typeface="Lato Regular"/>
                </a:endParaRPr>
              </a:p>
            </p:txBody>
          </p:sp>
          <p:sp>
            <p:nvSpPr>
              <p:cNvPr id="65" name="TextBox 64">
                <a:extLst>
                  <a:ext uri="{FF2B5EF4-FFF2-40B4-BE49-F238E27FC236}">
                    <a16:creationId xmlns:a16="http://schemas.microsoft.com/office/drawing/2014/main" xmlns="" id="{5FA389EF-207E-40AC-A907-D434171B39E5}"/>
                  </a:ext>
                </a:extLst>
              </p:cNvPr>
              <p:cNvSpPr txBox="1"/>
              <p:nvPr/>
            </p:nvSpPr>
            <p:spPr>
              <a:xfrm>
                <a:off x="5321470" y="5476991"/>
                <a:ext cx="1538594" cy="299184"/>
              </a:xfrm>
              <a:prstGeom prst="rect">
                <a:avLst/>
              </a:prstGeom>
              <a:noFill/>
            </p:spPr>
            <p:txBody>
              <a:bodyPr wrap="square" rtlCol="0">
                <a:spAutoFit/>
              </a:bodyPr>
              <a:lstStyle/>
              <a:p>
                <a:pPr algn="ctr">
                  <a:lnSpc>
                    <a:spcPct val="120000"/>
                  </a:lnSpc>
                </a:pPr>
                <a:r>
                  <a:rPr lang="uk-UA" sz="1200" dirty="0">
                    <a:solidFill>
                      <a:schemeClr val="bg1"/>
                    </a:solidFill>
                  </a:rPr>
                  <a:t>Розгляд запиту</a:t>
                </a:r>
                <a:endParaRPr lang="en-US" sz="1200" dirty="0">
                  <a:solidFill>
                    <a:schemeClr val="bg1"/>
                  </a:solidFill>
                </a:endParaRPr>
              </a:p>
            </p:txBody>
          </p:sp>
        </p:grpSp>
      </p:grpSp>
      <p:sp>
        <p:nvSpPr>
          <p:cNvPr id="67" name="TextBox 66">
            <a:extLst>
              <a:ext uri="{FF2B5EF4-FFF2-40B4-BE49-F238E27FC236}">
                <a16:creationId xmlns:a16="http://schemas.microsoft.com/office/drawing/2014/main" xmlns="" id="{0185E954-0EB6-43FA-89F0-4FEF9834609B}"/>
              </a:ext>
            </a:extLst>
          </p:cNvPr>
          <p:cNvSpPr txBox="1"/>
          <p:nvPr/>
        </p:nvSpPr>
        <p:spPr>
          <a:xfrm>
            <a:off x="4032915" y="258066"/>
            <a:ext cx="4187237" cy="707886"/>
          </a:xfrm>
          <a:prstGeom prst="rect">
            <a:avLst/>
          </a:prstGeom>
          <a:noFill/>
        </p:spPr>
        <p:txBody>
          <a:bodyPr wrap="none" rtlCol="0">
            <a:spAutoFit/>
          </a:bodyPr>
          <a:lstStyle/>
          <a:p>
            <a:pPr algn="ctr"/>
            <a:r>
              <a:rPr lang="uk-UA" sz="4000" dirty="0">
                <a:solidFill>
                  <a:schemeClr val="tx1">
                    <a:lumMod val="65000"/>
                    <a:lumOff val="35000"/>
                  </a:schemeClr>
                </a:solidFill>
                <a:latin typeface="Nexa Light" panose="02000000000000000000" pitchFamily="50" charset="0"/>
              </a:rPr>
              <a:t>Механізм</a:t>
            </a:r>
            <a:r>
              <a:rPr lang="id-ID" sz="4000" dirty="0">
                <a:solidFill>
                  <a:schemeClr val="tx1">
                    <a:lumMod val="65000"/>
                    <a:lumOff val="35000"/>
                  </a:schemeClr>
                </a:solidFill>
                <a:latin typeface="Nexa Light" panose="02000000000000000000" pitchFamily="50" charset="0"/>
              </a:rPr>
              <a:t> </a:t>
            </a:r>
            <a:r>
              <a:rPr lang="uk-UA" sz="4000" dirty="0">
                <a:solidFill>
                  <a:schemeClr val="accent1"/>
                </a:solidFill>
                <a:latin typeface="Nexa Bold" panose="02000000000000000000" pitchFamily="50" charset="0"/>
              </a:rPr>
              <a:t>роботи</a:t>
            </a:r>
            <a:endParaRPr lang="en-GB" sz="4000" dirty="0">
              <a:solidFill>
                <a:schemeClr val="accent1"/>
              </a:solidFill>
              <a:latin typeface="Nexa Bold" panose="02000000000000000000" pitchFamily="50" charset="0"/>
            </a:endParaRPr>
          </a:p>
        </p:txBody>
      </p:sp>
      <p:pic>
        <p:nvPicPr>
          <p:cNvPr id="1026" name="Picture 2" descr="C:\Users\Andrew\Desktop\Закон про цифровий мітинг\Новая папка\diia_gov_u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304" y="1410978"/>
            <a:ext cx="1257841" cy="558729"/>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12">
            <a:extLst>
              <a:ext uri="{FF2B5EF4-FFF2-40B4-BE49-F238E27FC236}">
                <a16:creationId xmlns:a16="http://schemas.microsoft.com/office/drawing/2014/main" xmlns="" id="{1BCF1E19-287E-48C9-878B-BA9A75C45E8F}"/>
              </a:ext>
            </a:extLst>
          </p:cNvPr>
          <p:cNvSpPr>
            <a:spLocks/>
          </p:cNvSpPr>
          <p:nvPr/>
        </p:nvSpPr>
        <p:spPr bwMode="auto">
          <a:xfrm>
            <a:off x="4525635" y="4433897"/>
            <a:ext cx="815399" cy="1210916"/>
          </a:xfrm>
          <a:custGeom>
            <a:avLst/>
            <a:gdLst>
              <a:gd name="T0" fmla="*/ 0 w 569"/>
              <a:gd name="T1" fmla="*/ 0 h 845"/>
              <a:gd name="T2" fmla="*/ 0 w 569"/>
              <a:gd name="T3" fmla="*/ 97 h 845"/>
              <a:gd name="T4" fmla="*/ 569 w 569"/>
              <a:gd name="T5" fmla="*/ 845 h 845"/>
              <a:gd name="T6" fmla="*/ 569 w 569"/>
              <a:gd name="T7" fmla="*/ 748 h 845"/>
              <a:gd name="T8" fmla="*/ 0 w 569"/>
              <a:gd name="T9" fmla="*/ 0 h 845"/>
            </a:gdLst>
            <a:ahLst/>
            <a:cxnLst>
              <a:cxn ang="0">
                <a:pos x="T0" y="T1"/>
              </a:cxn>
              <a:cxn ang="0">
                <a:pos x="T2" y="T3"/>
              </a:cxn>
              <a:cxn ang="0">
                <a:pos x="T4" y="T5"/>
              </a:cxn>
              <a:cxn ang="0">
                <a:pos x="T6" y="T7"/>
              </a:cxn>
              <a:cxn ang="0">
                <a:pos x="T8" y="T9"/>
              </a:cxn>
            </a:cxnLst>
            <a:rect l="0" t="0" r="r" b="b"/>
            <a:pathLst>
              <a:path w="569" h="845">
                <a:moveTo>
                  <a:pt x="0" y="0"/>
                </a:moveTo>
                <a:lnTo>
                  <a:pt x="0" y="97"/>
                </a:lnTo>
                <a:lnTo>
                  <a:pt x="569" y="845"/>
                </a:lnTo>
                <a:lnTo>
                  <a:pt x="569" y="748"/>
                </a:lnTo>
                <a:lnTo>
                  <a:pt x="0" y="0"/>
                </a:lnTo>
                <a:close/>
              </a:path>
            </a:pathLst>
          </a:custGeom>
          <a:pattFill prst="ltUp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70" name="Freeform 19">
            <a:extLst>
              <a:ext uri="{FF2B5EF4-FFF2-40B4-BE49-F238E27FC236}">
                <a16:creationId xmlns:a16="http://schemas.microsoft.com/office/drawing/2014/main" xmlns="" id="{7D64738E-8F52-4773-B1E4-B95B24A44E65}"/>
              </a:ext>
            </a:extLst>
          </p:cNvPr>
          <p:cNvSpPr>
            <a:spLocks/>
          </p:cNvSpPr>
          <p:nvPr/>
        </p:nvSpPr>
        <p:spPr bwMode="auto">
          <a:xfrm>
            <a:off x="6924122" y="4448469"/>
            <a:ext cx="811100" cy="1210916"/>
          </a:xfrm>
          <a:custGeom>
            <a:avLst/>
            <a:gdLst>
              <a:gd name="T0" fmla="*/ 566 w 566"/>
              <a:gd name="T1" fmla="*/ 0 h 845"/>
              <a:gd name="T2" fmla="*/ 566 w 566"/>
              <a:gd name="T3" fmla="*/ 97 h 845"/>
              <a:gd name="T4" fmla="*/ 0 w 566"/>
              <a:gd name="T5" fmla="*/ 845 h 845"/>
              <a:gd name="T6" fmla="*/ 0 w 566"/>
              <a:gd name="T7" fmla="*/ 748 h 845"/>
              <a:gd name="T8" fmla="*/ 566 w 566"/>
              <a:gd name="T9" fmla="*/ 0 h 845"/>
            </a:gdLst>
            <a:ahLst/>
            <a:cxnLst>
              <a:cxn ang="0">
                <a:pos x="T0" y="T1"/>
              </a:cxn>
              <a:cxn ang="0">
                <a:pos x="T2" y="T3"/>
              </a:cxn>
              <a:cxn ang="0">
                <a:pos x="T4" y="T5"/>
              </a:cxn>
              <a:cxn ang="0">
                <a:pos x="T6" y="T7"/>
              </a:cxn>
              <a:cxn ang="0">
                <a:pos x="T8" y="T9"/>
              </a:cxn>
            </a:cxnLst>
            <a:rect l="0" t="0" r="r" b="b"/>
            <a:pathLst>
              <a:path w="566" h="845">
                <a:moveTo>
                  <a:pt x="566" y="0"/>
                </a:moveTo>
                <a:lnTo>
                  <a:pt x="566" y="97"/>
                </a:lnTo>
                <a:lnTo>
                  <a:pt x="0" y="845"/>
                </a:lnTo>
                <a:lnTo>
                  <a:pt x="0" y="748"/>
                </a:lnTo>
                <a:lnTo>
                  <a:pt x="566" y="0"/>
                </a:lnTo>
                <a:close/>
              </a:path>
            </a:pathLst>
          </a:custGeom>
          <a:pattFill prst="ltDnDiag">
            <a:fgClr>
              <a:schemeClr val="tx1"/>
            </a:fgClr>
            <a:bgClr>
              <a:schemeClr val="accent5">
                <a:lumMod val="50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sp>
        <p:nvSpPr>
          <p:cNvPr id="71" name="Rectangle 20">
            <a:extLst>
              <a:ext uri="{FF2B5EF4-FFF2-40B4-BE49-F238E27FC236}">
                <a16:creationId xmlns:a16="http://schemas.microsoft.com/office/drawing/2014/main" xmlns="" id="{C25E243C-AD5D-4D83-B73D-2CC3A7173640}"/>
              </a:ext>
            </a:extLst>
          </p:cNvPr>
          <p:cNvSpPr>
            <a:spLocks noChangeArrowheads="1"/>
          </p:cNvSpPr>
          <p:nvPr/>
        </p:nvSpPr>
        <p:spPr bwMode="auto">
          <a:xfrm>
            <a:off x="5318409" y="5505808"/>
            <a:ext cx="1623632" cy="139005"/>
          </a:xfrm>
          <a:prstGeom prst="rect">
            <a:avLst/>
          </a:prstGeom>
          <a:pattFill prst="ltDnDiag">
            <a:fgClr>
              <a:schemeClr val="tx1"/>
            </a:fgClr>
            <a:bgClr>
              <a:schemeClr val="accent5">
                <a:lumMod val="75000"/>
              </a:schemeClr>
            </a:bgClr>
          </a:pattFill>
          <a:ln w="3175">
            <a:noFill/>
          </a:ln>
        </p:spPr>
        <p:txBody>
          <a:bodyPr vert="horz" wrap="square" lIns="91440" tIns="45720" rIns="91440" bIns="45720" numCol="1" anchor="t" anchorCtr="0" compatLnSpc="1">
            <a:prstTxWarp prst="textNoShape">
              <a:avLst/>
            </a:prstTxWarp>
          </a:bodyPr>
          <a:lstStyle/>
          <a:p>
            <a:endParaRPr lang="ko-KR" altLang="en-US" dirty="0">
              <a:solidFill>
                <a:schemeClr val="bg1"/>
              </a:solidFill>
              <a:latin typeface="Bebas Neue" panose="020B0606020202050201" pitchFamily="34" charset="0"/>
              <a:cs typeface="Lato Regular"/>
            </a:endParaRPr>
          </a:p>
        </p:txBody>
      </p:sp>
      <p:cxnSp>
        <p:nvCxnSpPr>
          <p:cNvPr id="73" name="Straight Arrow Connector 5">
            <a:extLst>
              <a:ext uri="{FF2B5EF4-FFF2-40B4-BE49-F238E27FC236}">
                <a16:creationId xmlns:a16="http://schemas.microsoft.com/office/drawing/2014/main" xmlns="" id="{CDD63087-9E55-476A-933B-E9D9F6FF82D5}"/>
              </a:ext>
            </a:extLst>
          </p:cNvPr>
          <p:cNvCxnSpPr>
            <a:cxnSpLocks/>
          </p:cNvCxnSpPr>
          <p:nvPr/>
        </p:nvCxnSpPr>
        <p:spPr>
          <a:xfrm>
            <a:off x="7410757" y="5363883"/>
            <a:ext cx="648929" cy="0"/>
          </a:xfrm>
          <a:prstGeom prst="straightConnector1">
            <a:avLst/>
          </a:prstGeom>
          <a:ln w="12700">
            <a:solidFill>
              <a:schemeClr val="bg1">
                <a:lumMod val="85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5" name="Group 39">
            <a:extLst>
              <a:ext uri="{FF2B5EF4-FFF2-40B4-BE49-F238E27FC236}">
                <a16:creationId xmlns:a16="http://schemas.microsoft.com/office/drawing/2014/main" xmlns="" id="{ADA43EEB-9899-4429-BC85-B068E262D3AB}"/>
              </a:ext>
            </a:extLst>
          </p:cNvPr>
          <p:cNvGrpSpPr/>
          <p:nvPr/>
        </p:nvGrpSpPr>
        <p:grpSpPr>
          <a:xfrm>
            <a:off x="8643956" y="4868837"/>
            <a:ext cx="3420797" cy="997575"/>
            <a:chOff x="8611884" y="4032215"/>
            <a:chExt cx="3420797" cy="997575"/>
          </a:xfrm>
        </p:grpSpPr>
        <p:sp>
          <p:nvSpPr>
            <p:cNvPr id="76" name="TextBox 75">
              <a:extLst>
                <a:ext uri="{FF2B5EF4-FFF2-40B4-BE49-F238E27FC236}">
                  <a16:creationId xmlns:a16="http://schemas.microsoft.com/office/drawing/2014/main" xmlns="" id="{593A9221-E718-4A54-87A4-AADF98838AC4}"/>
                </a:ext>
              </a:extLst>
            </p:cNvPr>
            <p:cNvSpPr txBox="1"/>
            <p:nvPr/>
          </p:nvSpPr>
          <p:spPr>
            <a:xfrm>
              <a:off x="8611884" y="4032215"/>
              <a:ext cx="2822241" cy="307777"/>
            </a:xfrm>
            <a:prstGeom prst="rect">
              <a:avLst/>
            </a:prstGeom>
            <a:noFill/>
          </p:spPr>
          <p:txBody>
            <a:bodyPr wrap="square" rtlCol="0">
              <a:spAutoFit/>
            </a:bodyPr>
            <a:lstStyle/>
            <a:p>
              <a:r>
                <a:rPr lang="uk-UA" sz="1400" dirty="0">
                  <a:solidFill>
                    <a:schemeClr val="accent4"/>
                  </a:solidFill>
                  <a:latin typeface="Nexa Light" panose="02000000000000000000" pitchFamily="50" charset="0"/>
                  <a:cs typeface="Catamaran Bold" panose="00000800000000000000" pitchFamily="2" charset="0"/>
                </a:rPr>
                <a:t>Відповідь на запит</a:t>
              </a:r>
              <a:endParaRPr lang="en-US" sz="1400" dirty="0">
                <a:solidFill>
                  <a:schemeClr val="accent4"/>
                </a:solidFill>
                <a:latin typeface="Nexa Light" panose="02000000000000000000" pitchFamily="50" charset="0"/>
                <a:cs typeface="Catamaran Bold" panose="00000800000000000000" pitchFamily="2" charset="0"/>
              </a:endParaRPr>
            </a:p>
          </p:txBody>
        </p:sp>
        <p:sp>
          <p:nvSpPr>
            <p:cNvPr id="77" name="TextBox 76">
              <a:extLst>
                <a:ext uri="{FF2B5EF4-FFF2-40B4-BE49-F238E27FC236}">
                  <a16:creationId xmlns:a16="http://schemas.microsoft.com/office/drawing/2014/main" xmlns="" id="{01D81DFC-5F5E-41DC-842F-A193AEF78408}"/>
                </a:ext>
              </a:extLst>
            </p:cNvPr>
            <p:cNvSpPr txBox="1"/>
            <p:nvPr/>
          </p:nvSpPr>
          <p:spPr>
            <a:xfrm>
              <a:off x="8611884" y="4272660"/>
              <a:ext cx="3420797" cy="757130"/>
            </a:xfrm>
            <a:prstGeom prst="rect">
              <a:avLst/>
            </a:prstGeom>
            <a:noFill/>
          </p:spPr>
          <p:txBody>
            <a:bodyPr wrap="square" rtlCol="0">
              <a:spAutoFit/>
            </a:bodyPr>
            <a:lstStyle/>
            <a:p>
              <a:pPr>
                <a:lnSpc>
                  <a:spcPct val="120000"/>
                </a:lnSpc>
              </a:pPr>
              <a:r>
                <a:rPr lang="uk-UA" sz="1200" dirty="0">
                  <a:latin typeface="+mj-lt"/>
                </a:rPr>
                <a:t>Суб’єкту приходить сповіщення про </a:t>
              </a:r>
              <a:r>
                <a:rPr lang="uk-UA" sz="1200" b="1" dirty="0">
                  <a:latin typeface="+mj-lt"/>
                </a:rPr>
                <a:t>«Згоду» </a:t>
              </a:r>
              <a:r>
                <a:rPr lang="uk-UA" sz="1200" dirty="0">
                  <a:latin typeface="+mj-lt"/>
                </a:rPr>
                <a:t>або </a:t>
              </a:r>
              <a:r>
                <a:rPr lang="uk-UA" sz="1200" b="1" dirty="0">
                  <a:latin typeface="+mj-lt"/>
                </a:rPr>
                <a:t>«Незгоду» </a:t>
              </a:r>
              <a:r>
                <a:rPr lang="uk-UA" sz="1200" dirty="0">
                  <a:latin typeface="+mj-lt"/>
                </a:rPr>
                <a:t>з необхідністю в проведенні даного цифрового мітингу. </a:t>
              </a:r>
            </a:p>
          </p:txBody>
        </p:sp>
      </p:grpSp>
      <p:sp>
        <p:nvSpPr>
          <p:cNvPr id="78" name="TextBox 77">
            <a:extLst>
              <a:ext uri="{FF2B5EF4-FFF2-40B4-BE49-F238E27FC236}">
                <a16:creationId xmlns:a16="http://schemas.microsoft.com/office/drawing/2014/main" xmlns="" id="{5FA389EF-207E-40AC-A907-D434171B39E5}"/>
              </a:ext>
            </a:extLst>
          </p:cNvPr>
          <p:cNvSpPr txBox="1"/>
          <p:nvPr/>
        </p:nvSpPr>
        <p:spPr>
          <a:xfrm>
            <a:off x="5360928" y="5144856"/>
            <a:ext cx="1538594" cy="299184"/>
          </a:xfrm>
          <a:prstGeom prst="rect">
            <a:avLst/>
          </a:prstGeom>
          <a:noFill/>
        </p:spPr>
        <p:txBody>
          <a:bodyPr wrap="square" rtlCol="0">
            <a:spAutoFit/>
          </a:bodyPr>
          <a:lstStyle/>
          <a:p>
            <a:pPr algn="ctr">
              <a:lnSpc>
                <a:spcPct val="120000"/>
              </a:lnSpc>
            </a:pPr>
            <a:r>
              <a:rPr lang="uk-UA" sz="1200" dirty="0">
                <a:solidFill>
                  <a:schemeClr val="bg1"/>
                </a:solidFill>
              </a:rPr>
              <a:t>Відповідь на запит</a:t>
            </a:r>
            <a:endParaRPr lang="en-US" sz="1200" dirty="0">
              <a:solidFill>
                <a:schemeClr val="bg1"/>
              </a:solidFill>
            </a:endParaRPr>
          </a:p>
        </p:txBody>
      </p:sp>
      <p:sp>
        <p:nvSpPr>
          <p:cNvPr id="43" name="Овал 42"/>
          <p:cNvSpPr/>
          <p:nvPr/>
        </p:nvSpPr>
        <p:spPr>
          <a:xfrm>
            <a:off x="4992608" y="5739285"/>
            <a:ext cx="2255602" cy="599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TextBox 52"/>
          <p:cNvSpPr txBox="1"/>
          <p:nvPr/>
        </p:nvSpPr>
        <p:spPr>
          <a:xfrm>
            <a:off x="5353542" y="5728680"/>
            <a:ext cx="1601007" cy="646331"/>
          </a:xfrm>
          <a:prstGeom prst="rect">
            <a:avLst/>
          </a:prstGeom>
          <a:noFill/>
        </p:spPr>
        <p:txBody>
          <a:bodyPr wrap="square" rtlCol="0">
            <a:spAutoFit/>
          </a:bodyPr>
          <a:lstStyle/>
          <a:p>
            <a:pPr algn="ctr"/>
            <a:r>
              <a:rPr lang="uk-UA" dirty="0">
                <a:solidFill>
                  <a:schemeClr val="bg1"/>
                </a:solidFill>
              </a:rPr>
              <a:t>Оскарження КСУ</a:t>
            </a:r>
          </a:p>
        </p:txBody>
      </p:sp>
      <p:sp>
        <p:nvSpPr>
          <p:cNvPr id="79" name="Прямоугольник 78"/>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0" name="Прямоугольник 79"/>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1" name="Прямоугольник 80"/>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91962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2"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par>
                                <p:cTn id="16" presetID="22" presetClass="entr" presetSubtype="8" fill="hold" nodeType="withEffect">
                                  <p:stCondLst>
                                    <p:cond delay="10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2"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22" presetClass="entr" presetSubtype="2" fill="hold"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8" fill="hold" nodeType="withEffect">
                                  <p:stCondLst>
                                    <p:cond delay="25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 presetClass="entr" presetSubtype="4" decel="100000" fill="hold" nodeType="withEffect">
                                  <p:stCondLst>
                                    <p:cond delay="7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125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2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2" presetClass="entr" presetSubtype="8" fill="hold" nodeType="withEffect">
                                  <p:stCondLst>
                                    <p:cond delay="250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par>
                                <p:cTn id="47" presetID="2" presetClass="entr" presetSubtype="4" decel="100000" fill="hold" nodeType="withEffect">
                                  <p:stCondLst>
                                    <p:cond delay="225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3438880B-1D15-4414-8AC8-B26B35DEDB50}"/>
              </a:ext>
            </a:extLst>
          </p:cNvPr>
          <p:cNvSpPr/>
          <p:nvPr/>
        </p:nvSpPr>
        <p:spPr>
          <a:xfrm>
            <a:off x="0" y="1"/>
            <a:ext cx="12192000" cy="3375615"/>
          </a:xfrm>
          <a:custGeom>
            <a:avLst/>
            <a:gdLst>
              <a:gd name="connsiteX0" fmla="*/ 124634 w 12192000"/>
              <a:gd name="connsiteY0" fmla="*/ 0 h 5078833"/>
              <a:gd name="connsiteX1" fmla="*/ 3099291 w 12192000"/>
              <a:gd name="connsiteY1" fmla="*/ 0 h 5078833"/>
              <a:gd name="connsiteX2" fmla="*/ 3099310 w 12192000"/>
              <a:gd name="connsiteY2" fmla="*/ 1 h 5078833"/>
              <a:gd name="connsiteX3" fmla="*/ 12192000 w 12192000"/>
              <a:gd name="connsiteY3" fmla="*/ 1 h 5078833"/>
              <a:gd name="connsiteX4" fmla="*/ 12192000 w 12192000"/>
              <a:gd name="connsiteY4" fmla="*/ 442857 h 5078833"/>
              <a:gd name="connsiteX5" fmla="*/ 12192000 w 12192000"/>
              <a:gd name="connsiteY5" fmla="*/ 5038945 h 5078833"/>
              <a:gd name="connsiteX6" fmla="*/ 12113717 w 12192000"/>
              <a:gd name="connsiteY6" fmla="*/ 5006477 h 5078833"/>
              <a:gd name="connsiteX7" fmla="*/ 7230911 w 12192000"/>
              <a:gd name="connsiteY7" fmla="*/ 5073965 h 5078833"/>
              <a:gd name="connsiteX8" fmla="*/ 3553156 w 12192000"/>
              <a:gd name="connsiteY8" fmla="*/ 4186079 h 5078833"/>
              <a:gd name="connsiteX9" fmla="*/ 238408 w 12192000"/>
              <a:gd name="connsiteY9" fmla="*/ 4940119 h 5078833"/>
              <a:gd name="connsiteX10" fmla="*/ 26574 w 12192000"/>
              <a:gd name="connsiteY10" fmla="*/ 4953804 h 5078833"/>
              <a:gd name="connsiteX11" fmla="*/ 0 w 12192000"/>
              <a:gd name="connsiteY11" fmla="*/ 4954486 h 5078833"/>
              <a:gd name="connsiteX12" fmla="*/ 0 w 12192000"/>
              <a:gd name="connsiteY12" fmla="*/ 2558963 h 5078833"/>
              <a:gd name="connsiteX13" fmla="*/ 0 w 12192000"/>
              <a:gd name="connsiteY13" fmla="*/ 1 h 5078833"/>
              <a:gd name="connsiteX14" fmla="*/ 124634 w 12192000"/>
              <a:gd name="connsiteY14" fmla="*/ 1 h 507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078833">
                <a:moveTo>
                  <a:pt x="124634" y="0"/>
                </a:moveTo>
                <a:lnTo>
                  <a:pt x="3099291" y="0"/>
                </a:lnTo>
                <a:cubicBezTo>
                  <a:pt x="3099297" y="0"/>
                  <a:pt x="3099304" y="1"/>
                  <a:pt x="3099310" y="1"/>
                </a:cubicBezTo>
                <a:lnTo>
                  <a:pt x="12192000" y="1"/>
                </a:lnTo>
                <a:lnTo>
                  <a:pt x="12192000" y="442857"/>
                </a:lnTo>
                <a:lnTo>
                  <a:pt x="12192000" y="5038945"/>
                </a:lnTo>
                <a:lnTo>
                  <a:pt x="12113717" y="5006477"/>
                </a:lnTo>
                <a:cubicBezTo>
                  <a:pt x="10731827" y="4481881"/>
                  <a:pt x="8639803" y="5141146"/>
                  <a:pt x="7230911" y="5073965"/>
                </a:cubicBezTo>
                <a:cubicBezTo>
                  <a:pt x="5390354" y="4986201"/>
                  <a:pt x="4718574" y="4208386"/>
                  <a:pt x="3553156" y="4186079"/>
                </a:cubicBezTo>
                <a:cubicBezTo>
                  <a:pt x="2387738" y="4163771"/>
                  <a:pt x="1311119" y="4844706"/>
                  <a:pt x="238408" y="4940119"/>
                </a:cubicBezTo>
                <a:cubicBezTo>
                  <a:pt x="171363" y="4946083"/>
                  <a:pt x="100506" y="4950591"/>
                  <a:pt x="26574" y="4953804"/>
                </a:cubicBezTo>
                <a:lnTo>
                  <a:pt x="0" y="4954486"/>
                </a:lnTo>
                <a:lnTo>
                  <a:pt x="0" y="2558963"/>
                </a:lnTo>
                <a:lnTo>
                  <a:pt x="0" y="1"/>
                </a:lnTo>
                <a:lnTo>
                  <a:pt x="12463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xmlns="" id="{8B992F4C-4D14-4AE1-935F-44FA8DFD8174}"/>
              </a:ext>
            </a:extLst>
          </p:cNvPr>
          <p:cNvSpPr/>
          <p:nvPr/>
        </p:nvSpPr>
        <p:spPr>
          <a:xfrm>
            <a:off x="0" y="2"/>
            <a:ext cx="12192000" cy="3395045"/>
          </a:xfrm>
          <a:custGeom>
            <a:avLst/>
            <a:gdLst>
              <a:gd name="connsiteX0" fmla="*/ 0 w 12192000"/>
              <a:gd name="connsiteY0" fmla="*/ 0 h 3395045"/>
              <a:gd name="connsiteX1" fmla="*/ 12192000 w 12192000"/>
              <a:gd name="connsiteY1" fmla="*/ 0 h 3395045"/>
              <a:gd name="connsiteX2" fmla="*/ 12192000 w 12192000"/>
              <a:gd name="connsiteY2" fmla="*/ 2441228 h 3395045"/>
              <a:gd name="connsiteX3" fmla="*/ 11915084 w 12192000"/>
              <a:gd name="connsiteY3" fmla="*/ 2495942 h 3395045"/>
              <a:gd name="connsiteX4" fmla="*/ 7344697 w 12192000"/>
              <a:gd name="connsiteY4" fmla="*/ 3234799 h 3395045"/>
              <a:gd name="connsiteX5" fmla="*/ 3628103 w 12192000"/>
              <a:gd name="connsiteY5" fmla="*/ 2764282 h 3395045"/>
              <a:gd name="connsiteX6" fmla="*/ 353961 w 12192000"/>
              <a:gd name="connsiteY6" fmla="*/ 3372032 h 3395045"/>
              <a:gd name="connsiteX7" fmla="*/ 143044 w 12192000"/>
              <a:gd name="connsiteY7" fmla="*/ 3387967 h 3395045"/>
              <a:gd name="connsiteX8" fmla="*/ 0 w 12192000"/>
              <a:gd name="connsiteY8" fmla="*/ 3395045 h 339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395045">
                <a:moveTo>
                  <a:pt x="0" y="0"/>
                </a:moveTo>
                <a:lnTo>
                  <a:pt x="12192000" y="0"/>
                </a:lnTo>
                <a:lnTo>
                  <a:pt x="12192000" y="2441228"/>
                </a:lnTo>
                <a:lnTo>
                  <a:pt x="11915084" y="2495942"/>
                </a:lnTo>
                <a:cubicBezTo>
                  <a:pt x="10561689" y="2764283"/>
                  <a:pt x="8513507" y="3175985"/>
                  <a:pt x="7344697" y="3234799"/>
                </a:cubicBezTo>
                <a:cubicBezTo>
                  <a:pt x="5786287" y="3313218"/>
                  <a:pt x="4793227" y="2741410"/>
                  <a:pt x="3628103" y="2764282"/>
                </a:cubicBezTo>
                <a:cubicBezTo>
                  <a:pt x="2462980" y="2787155"/>
                  <a:pt x="1420761" y="3274008"/>
                  <a:pt x="353961" y="3372032"/>
                </a:cubicBezTo>
                <a:cubicBezTo>
                  <a:pt x="287286" y="3378159"/>
                  <a:pt x="216732" y="3383443"/>
                  <a:pt x="143044" y="3387967"/>
                </a:cubicBezTo>
                <a:lnTo>
                  <a:pt x="0" y="3395045"/>
                </a:lnTo>
                <a:close/>
              </a:path>
            </a:pathLst>
          </a:custGeom>
          <a:gradFill flip="none" rotWithShape="1">
            <a:gsLst>
              <a:gs pos="0">
                <a:srgbClr val="020319">
                  <a:alpha val="85000"/>
                </a:srgbClr>
              </a:gs>
              <a:gs pos="89000">
                <a:srgbClr val="020319">
                  <a:alpha val="9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Місце для зображення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30" b="25630"/>
          <a:stretch>
            <a:fillRect/>
          </a:stretch>
        </p:blipFill>
        <p:spPr/>
      </p:pic>
      <p:sp>
        <p:nvSpPr>
          <p:cNvPr id="26" name="TextBox 25">
            <a:extLst>
              <a:ext uri="{FF2B5EF4-FFF2-40B4-BE49-F238E27FC236}">
                <a16:creationId xmlns:a16="http://schemas.microsoft.com/office/drawing/2014/main" xmlns="" id="{90E95367-EBD3-478E-A4AA-EFF676744B45}"/>
              </a:ext>
            </a:extLst>
          </p:cNvPr>
          <p:cNvSpPr txBox="1"/>
          <p:nvPr/>
        </p:nvSpPr>
        <p:spPr>
          <a:xfrm>
            <a:off x="162064" y="244861"/>
            <a:ext cx="4275914" cy="2308324"/>
          </a:xfrm>
          <a:prstGeom prst="rect">
            <a:avLst/>
          </a:prstGeom>
          <a:noFill/>
        </p:spPr>
        <p:txBody>
          <a:bodyPr wrap="none" rtlCol="0">
            <a:spAutoFit/>
          </a:bodyPr>
          <a:lstStyle/>
          <a:p>
            <a:pPr algn="ctr"/>
            <a:r>
              <a:rPr lang="uk-UA" sz="4800" dirty="0">
                <a:solidFill>
                  <a:schemeClr val="bg1"/>
                </a:solidFill>
                <a:latin typeface="Nexa Light" panose="02000000000000000000" pitchFamily="50" charset="0"/>
              </a:rPr>
              <a:t>Головні розділи</a:t>
            </a:r>
          </a:p>
          <a:p>
            <a:pPr algn="ctr"/>
            <a:r>
              <a:rPr lang="uk-UA" sz="4800" dirty="0">
                <a:solidFill>
                  <a:schemeClr val="bg1"/>
                </a:solidFill>
                <a:latin typeface="Nexa Bold" panose="02000000000000000000" pitchFamily="50" charset="0"/>
              </a:rPr>
              <a:t>цифрового</a:t>
            </a:r>
          </a:p>
          <a:p>
            <a:pPr algn="ctr"/>
            <a:r>
              <a:rPr lang="uk-UA" sz="4800" dirty="0">
                <a:solidFill>
                  <a:schemeClr val="bg1"/>
                </a:solidFill>
                <a:latin typeface="Nexa Bold" panose="02000000000000000000" pitchFamily="50" charset="0"/>
              </a:rPr>
              <a:t>мітингу</a:t>
            </a:r>
            <a:endParaRPr lang="en-GB" sz="4800" dirty="0">
              <a:solidFill>
                <a:schemeClr val="bg1"/>
              </a:solidFill>
              <a:latin typeface="Nexa Bold" panose="02000000000000000000" pitchFamily="50" charset="0"/>
            </a:endParaRPr>
          </a:p>
        </p:txBody>
      </p:sp>
      <p:grpSp>
        <p:nvGrpSpPr>
          <p:cNvPr id="33" name="Group 1">
            <a:extLst>
              <a:ext uri="{FF2B5EF4-FFF2-40B4-BE49-F238E27FC236}">
                <a16:creationId xmlns:a16="http://schemas.microsoft.com/office/drawing/2014/main" xmlns="" id="{327D006F-0D85-4F5B-B8AF-5D27CDBAFF5B}"/>
              </a:ext>
            </a:extLst>
          </p:cNvPr>
          <p:cNvGrpSpPr/>
          <p:nvPr/>
        </p:nvGrpSpPr>
        <p:grpSpPr>
          <a:xfrm>
            <a:off x="3744088" y="3601844"/>
            <a:ext cx="4703823" cy="2439256"/>
            <a:chOff x="977885" y="2874351"/>
            <a:chExt cx="4882588" cy="3259393"/>
          </a:xfrm>
        </p:grpSpPr>
        <p:sp>
          <p:nvSpPr>
            <p:cNvPr id="34" name="Rectangle: Rounded Corners 15">
              <a:extLst>
                <a:ext uri="{FF2B5EF4-FFF2-40B4-BE49-F238E27FC236}">
                  <a16:creationId xmlns:a16="http://schemas.microsoft.com/office/drawing/2014/main" xmlns="" id="{10C1FA3E-4527-4A40-B8F1-957CD15627F9}"/>
                </a:ext>
              </a:extLst>
            </p:cNvPr>
            <p:cNvSpPr/>
            <p:nvPr/>
          </p:nvSpPr>
          <p:spPr>
            <a:xfrm>
              <a:off x="977885" y="2874351"/>
              <a:ext cx="4882588" cy="3259393"/>
            </a:xfrm>
            <a:prstGeom prst="roundRect">
              <a:avLst>
                <a:gd name="adj" fmla="val 1446"/>
              </a:avLst>
            </a:prstGeom>
            <a:solidFill>
              <a:schemeClr val="bg1"/>
            </a:solidFill>
            <a:ln>
              <a:noFill/>
            </a:ln>
            <a:effectLst>
              <a:outerShdw blurRad="254000" dist="393700" dir="2700000" sx="95000" sy="95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659901E0-6500-4B7A-9A75-EC9509F5E93F}"/>
                </a:ext>
              </a:extLst>
            </p:cNvPr>
            <p:cNvSpPr txBox="1"/>
            <p:nvPr/>
          </p:nvSpPr>
          <p:spPr>
            <a:xfrm>
              <a:off x="1186705" y="3060424"/>
              <a:ext cx="2479049" cy="518185"/>
            </a:xfrm>
            <a:prstGeom prst="rect">
              <a:avLst/>
            </a:prstGeom>
            <a:noFill/>
          </p:spPr>
          <p:txBody>
            <a:bodyPr wrap="square" rtlCol="0">
              <a:spAutoFit/>
            </a:bodyPr>
            <a:lstStyle/>
            <a:p>
              <a:pPr>
                <a:lnSpc>
                  <a:spcPct val="120000"/>
                </a:lnSpc>
              </a:pPr>
              <a:r>
                <a:rPr lang="uk-UA" sz="1600" dirty="0">
                  <a:solidFill>
                    <a:schemeClr val="accent1"/>
                  </a:solidFill>
                  <a:latin typeface="Nexa Light" panose="02000000000000000000" pitchFamily="50" charset="0"/>
                </a:rPr>
                <a:t>Внутрішня політика</a:t>
              </a:r>
              <a:endParaRPr lang="en-US" sz="1600" dirty="0">
                <a:solidFill>
                  <a:schemeClr val="accent1"/>
                </a:solidFill>
                <a:latin typeface="Nexa Light" panose="02000000000000000000" pitchFamily="50" charset="0"/>
              </a:endParaRPr>
            </a:p>
          </p:txBody>
        </p:sp>
        <p:sp>
          <p:nvSpPr>
            <p:cNvPr id="36" name="TextBox 35">
              <a:extLst>
                <a:ext uri="{FF2B5EF4-FFF2-40B4-BE49-F238E27FC236}">
                  <a16:creationId xmlns:a16="http://schemas.microsoft.com/office/drawing/2014/main" xmlns="" id="{07B69AFC-D8CA-4860-BC46-F31255E9149A}"/>
                </a:ext>
              </a:extLst>
            </p:cNvPr>
            <p:cNvSpPr txBox="1"/>
            <p:nvPr/>
          </p:nvSpPr>
          <p:spPr>
            <a:xfrm>
              <a:off x="1186705" y="3542816"/>
              <a:ext cx="4489275" cy="2590928"/>
            </a:xfrm>
            <a:prstGeom prst="rect">
              <a:avLst/>
            </a:prstGeom>
            <a:noFill/>
          </p:spPr>
          <p:txBody>
            <a:bodyPr wrap="square" rtlCol="0">
              <a:spAutoFit/>
            </a:bodyPr>
            <a:lstStyle/>
            <a:p>
              <a:pPr marL="285750" lvl="0" indent="-285750">
                <a:buFont typeface="Arial" panose="020B0604020202020204" pitchFamily="34" charset="0"/>
                <a:buChar char="•"/>
              </a:pPr>
              <a:r>
                <a:rPr lang="uk-UA" sz="1000" dirty="0"/>
                <a:t>соціальна політика; </a:t>
              </a:r>
            </a:p>
            <a:p>
              <a:pPr marL="285750" lvl="0" indent="-285750">
                <a:buFont typeface="Arial" panose="020B0604020202020204" pitchFamily="34" charset="0"/>
                <a:buChar char="•"/>
              </a:pPr>
              <a:r>
                <a:rPr lang="uk-UA" sz="1000" dirty="0"/>
                <a:t>національна економіка; </a:t>
              </a:r>
            </a:p>
            <a:p>
              <a:pPr marL="285750" lvl="0" indent="-285750">
                <a:buFont typeface="Arial" panose="020B0604020202020204" pitchFamily="34" charset="0"/>
                <a:buChar char="•"/>
              </a:pPr>
              <a:r>
                <a:rPr lang="uk-UA" sz="1000" dirty="0"/>
                <a:t>бізнес та підприємництво; </a:t>
              </a:r>
            </a:p>
            <a:p>
              <a:pPr marL="285750" lvl="0" indent="-285750">
                <a:buFont typeface="Arial" panose="020B0604020202020204" pitchFamily="34" charset="0"/>
                <a:buChar char="•"/>
              </a:pPr>
              <a:r>
                <a:rPr lang="uk-UA" sz="1000" dirty="0"/>
                <a:t>децентралізація та самоорганізація населення; </a:t>
              </a:r>
            </a:p>
            <a:p>
              <a:pPr marL="285750" lvl="0" indent="-285750">
                <a:buFont typeface="Arial" panose="020B0604020202020204" pitchFamily="34" charset="0"/>
                <a:buChar char="•"/>
              </a:pPr>
              <a:r>
                <a:rPr lang="uk-UA" sz="1000" dirty="0"/>
                <a:t>національна оборона та безпека; </a:t>
              </a:r>
            </a:p>
            <a:p>
              <a:pPr marL="285750" lvl="0" indent="-285750">
                <a:buFont typeface="Arial" panose="020B0604020202020204" pitchFamily="34" charset="0"/>
                <a:buChar char="•"/>
              </a:pPr>
              <a:r>
                <a:rPr lang="uk-UA" sz="1000" dirty="0"/>
                <a:t>охорона здоров’я; </a:t>
              </a:r>
            </a:p>
            <a:p>
              <a:pPr marL="285750" lvl="0" indent="-285750">
                <a:buFont typeface="Arial" panose="020B0604020202020204" pitchFamily="34" charset="0"/>
                <a:buChar char="•"/>
              </a:pPr>
              <a:r>
                <a:rPr lang="uk-UA" sz="1000" dirty="0"/>
                <a:t>освіта; </a:t>
              </a:r>
            </a:p>
            <a:p>
              <a:pPr marL="285750" lvl="0" indent="-285750">
                <a:buFont typeface="Arial" panose="020B0604020202020204" pitchFamily="34" charset="0"/>
                <a:buChar char="•"/>
              </a:pPr>
              <a:r>
                <a:rPr lang="uk-UA" sz="1000" dirty="0"/>
                <a:t>охорона навколишнього середовища; </a:t>
              </a:r>
            </a:p>
            <a:p>
              <a:pPr marL="285750" lvl="0" indent="-285750">
                <a:buFont typeface="Arial" panose="020B0604020202020204" pitchFamily="34" charset="0"/>
                <a:buChar char="•"/>
              </a:pPr>
              <a:r>
                <a:rPr lang="uk-UA" sz="1000" dirty="0"/>
                <a:t>ЖКГ; </a:t>
              </a:r>
            </a:p>
            <a:p>
              <a:pPr marL="285750" lvl="0" indent="-285750">
                <a:buFont typeface="Arial" panose="020B0604020202020204" pitchFamily="34" charset="0"/>
                <a:buChar char="•"/>
              </a:pPr>
              <a:r>
                <a:rPr lang="uk-UA" sz="1000" dirty="0"/>
                <a:t>сфера розваг, культура та кіно; </a:t>
              </a:r>
            </a:p>
            <a:p>
              <a:pPr marL="285750" lvl="0" indent="-285750">
                <a:buFont typeface="Arial" panose="020B0604020202020204" pitchFamily="34" charset="0"/>
                <a:buChar char="•"/>
              </a:pPr>
              <a:r>
                <a:rPr lang="uk-UA" sz="1000" dirty="0"/>
                <a:t>ЗМІ; </a:t>
              </a:r>
            </a:p>
            <a:p>
              <a:pPr marL="285750" lvl="0" indent="-285750">
                <a:buFont typeface="Arial" panose="020B0604020202020204" pitchFamily="34" charset="0"/>
                <a:buChar char="•"/>
              </a:pPr>
              <a:r>
                <a:rPr lang="uk-UA" sz="1000" dirty="0"/>
                <a:t>фізичне виховання/спорт. </a:t>
              </a:r>
            </a:p>
          </p:txBody>
        </p:sp>
      </p:grpSp>
      <p:sp>
        <p:nvSpPr>
          <p:cNvPr id="37" name="Прямоугольник 36"/>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Прямоугольник 37"/>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45232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Місце для зображення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538" b="9538"/>
          <a:stretch>
            <a:fillRect/>
          </a:stretch>
        </p:blipFill>
        <p:spPr>
          <a:xfrm>
            <a:off x="0" y="0"/>
            <a:ext cx="6096000" cy="3145094"/>
          </a:xfrm>
        </p:spPr>
      </p:pic>
      <p:sp>
        <p:nvSpPr>
          <p:cNvPr id="14" name="TextBox 13">
            <a:extLst>
              <a:ext uri="{FF2B5EF4-FFF2-40B4-BE49-F238E27FC236}">
                <a16:creationId xmlns:a16="http://schemas.microsoft.com/office/drawing/2014/main" xmlns="" id="{FBDC90A7-1123-4255-B1E6-AB07D5D890B5}"/>
              </a:ext>
            </a:extLst>
          </p:cNvPr>
          <p:cNvSpPr txBox="1"/>
          <p:nvPr/>
        </p:nvSpPr>
        <p:spPr>
          <a:xfrm>
            <a:off x="6263079" y="136549"/>
            <a:ext cx="5788252" cy="954107"/>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Формування </a:t>
            </a:r>
            <a:endParaRPr lang="en-GB" sz="2800" dirty="0">
              <a:solidFill>
                <a:schemeClr val="tx1">
                  <a:lumMod val="65000"/>
                  <a:lumOff val="35000"/>
                </a:schemeClr>
              </a:solidFill>
              <a:latin typeface="Nexa Light" panose="02000000000000000000" pitchFamily="50" charset="0"/>
            </a:endParaRPr>
          </a:p>
          <a:p>
            <a:r>
              <a:rPr lang="uk-UA" sz="2800" dirty="0">
                <a:solidFill>
                  <a:schemeClr val="accent1"/>
                </a:solidFill>
                <a:latin typeface="Nexa Bold" panose="02000000000000000000" pitchFamily="50" charset="0"/>
              </a:rPr>
              <a:t>електронного запиту</a:t>
            </a:r>
            <a:endParaRPr lang="en-GB" sz="2800" dirty="0">
              <a:solidFill>
                <a:schemeClr val="accent1"/>
              </a:solidFill>
              <a:latin typeface="Nexa Bold" panose="02000000000000000000" pitchFamily="50" charset="0"/>
            </a:endParaRPr>
          </a:p>
        </p:txBody>
      </p:sp>
      <p:grpSp>
        <p:nvGrpSpPr>
          <p:cNvPr id="3" name="Group 2">
            <a:extLst>
              <a:ext uri="{FF2B5EF4-FFF2-40B4-BE49-F238E27FC236}">
                <a16:creationId xmlns:a16="http://schemas.microsoft.com/office/drawing/2014/main" xmlns="" id="{C4963CD9-BCAF-4534-9966-9891C502E5FD}"/>
              </a:ext>
            </a:extLst>
          </p:cNvPr>
          <p:cNvGrpSpPr/>
          <p:nvPr/>
        </p:nvGrpSpPr>
        <p:grpSpPr>
          <a:xfrm>
            <a:off x="3271208" y="2868822"/>
            <a:ext cx="3502454" cy="3401572"/>
            <a:chOff x="4269946" y="3145094"/>
            <a:chExt cx="3502454" cy="3401572"/>
          </a:xfrm>
        </p:grpSpPr>
        <p:sp>
          <p:nvSpPr>
            <p:cNvPr id="11" name="Rectangle: Rounded Corners 10">
              <a:extLst>
                <a:ext uri="{FF2B5EF4-FFF2-40B4-BE49-F238E27FC236}">
                  <a16:creationId xmlns:a16="http://schemas.microsoft.com/office/drawing/2014/main" xmlns="" id="{DB012D59-AC08-4C9A-8DD3-6206D54A0884}"/>
                </a:ext>
              </a:extLst>
            </p:cNvPr>
            <p:cNvSpPr/>
            <p:nvPr/>
          </p:nvSpPr>
          <p:spPr>
            <a:xfrm>
              <a:off x="4269946" y="3145094"/>
              <a:ext cx="3502454" cy="2772696"/>
            </a:xfrm>
            <a:prstGeom prst="roundRect">
              <a:avLst>
                <a:gd name="adj" fmla="val 3550"/>
              </a:avLst>
            </a:prstGeom>
            <a:solidFill>
              <a:schemeClr val="bg1"/>
            </a:solidFill>
            <a:ln>
              <a:noFill/>
            </a:ln>
            <a:effectLst>
              <a:outerShdw blurRad="381000" dist="393700" dir="2700000" sx="92000" sy="92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DDC3AD88-B551-43AD-9C07-B46C409E5DE8}"/>
                </a:ext>
              </a:extLst>
            </p:cNvPr>
            <p:cNvSpPr txBox="1"/>
            <p:nvPr/>
          </p:nvSpPr>
          <p:spPr>
            <a:xfrm>
              <a:off x="4269946" y="3145094"/>
              <a:ext cx="3284950" cy="3401572"/>
            </a:xfrm>
            <a:prstGeom prst="rect">
              <a:avLst/>
            </a:prstGeom>
            <a:noFill/>
          </p:spPr>
          <p:txBody>
            <a:bodyPr wrap="square" rtlCol="0">
              <a:spAutoFit/>
            </a:bodyPr>
            <a:lstStyle/>
            <a:p>
              <a:pPr>
                <a:lnSpc>
                  <a:spcPct val="120000"/>
                </a:lnSpc>
              </a:pPr>
              <a:r>
                <a:rPr lang="uk-UA" sz="1200" dirty="0"/>
                <a:t>2) </a:t>
              </a:r>
              <a:r>
                <a:rPr lang="uk-UA" sz="1200" dirty="0">
                  <a:latin typeface="Times New Roman" panose="02020603050405020304" pitchFamily="18" charset="0"/>
                </a:rPr>
                <a:t>Я</a:t>
              </a:r>
              <a:r>
                <a:rPr lang="uk-UA" sz="1200" dirty="0">
                  <a:latin typeface="Times New Roman" panose="02020603050405020304" pitchFamily="18" charset="0"/>
                  <a:ea typeface="Calibri" panose="020F0502020204030204" pitchFamily="34" charset="0"/>
                </a:rPr>
                <a:t>кщо потенційні або вже ухвалені сільською, селищною чи міською радою адміністративні рішення, згідно Конституції України не порушують жодних прав громадянина України, але суб’єкт вважає, що вони неприйнятні з морально-етичної, етнічної або релігійної позиції чи суто суб’єктивна позиція з таких питань як: місцева регіональна політика, безпека, економіка тощо, то останньому необхідно привести об’єктивні аргументи (бажано з посиланнями на власні чи наукові дослідження по даному питанню), чому і як саме неприйнятні ті чи інші рішення місцевих рад;</a:t>
              </a:r>
              <a:endParaRPr lang="uk-UA" sz="1200" dirty="0"/>
            </a:p>
            <a:p>
              <a:pPr>
                <a:lnSpc>
                  <a:spcPct val="120000"/>
                </a:lnSpc>
              </a:pPr>
              <a:endParaRPr lang="en-US" sz="1200" dirty="0">
                <a:solidFill>
                  <a:schemeClr val="tx1">
                    <a:lumMod val="50000"/>
                    <a:lumOff val="50000"/>
                  </a:schemeClr>
                </a:solidFill>
              </a:endParaRPr>
            </a:p>
          </p:txBody>
        </p:sp>
      </p:grpSp>
      <p:grpSp>
        <p:nvGrpSpPr>
          <p:cNvPr id="4" name="Group 3">
            <a:extLst>
              <a:ext uri="{FF2B5EF4-FFF2-40B4-BE49-F238E27FC236}">
                <a16:creationId xmlns:a16="http://schemas.microsoft.com/office/drawing/2014/main" xmlns="" id="{80985152-9969-498A-89D9-10AB32C20E2B}"/>
              </a:ext>
            </a:extLst>
          </p:cNvPr>
          <p:cNvGrpSpPr/>
          <p:nvPr/>
        </p:nvGrpSpPr>
        <p:grpSpPr>
          <a:xfrm>
            <a:off x="307178" y="3197195"/>
            <a:ext cx="2808884" cy="3067467"/>
            <a:chOff x="435006" y="2821650"/>
            <a:chExt cx="2808884" cy="3067467"/>
          </a:xfrm>
        </p:grpSpPr>
        <p:sp>
          <p:nvSpPr>
            <p:cNvPr id="10" name="Rectangle: Rounded Corners 9">
              <a:extLst>
                <a:ext uri="{FF2B5EF4-FFF2-40B4-BE49-F238E27FC236}">
                  <a16:creationId xmlns:a16="http://schemas.microsoft.com/office/drawing/2014/main" xmlns="" id="{CDE12BCE-D80C-4B03-AB4D-B9FE31ED7EEB}"/>
                </a:ext>
              </a:extLst>
            </p:cNvPr>
            <p:cNvSpPr/>
            <p:nvPr/>
          </p:nvSpPr>
          <p:spPr>
            <a:xfrm>
              <a:off x="435006" y="2821650"/>
              <a:ext cx="2681056" cy="3067467"/>
            </a:xfrm>
            <a:prstGeom prst="roundRect">
              <a:avLst>
                <a:gd name="adj" fmla="val 1446"/>
              </a:avLst>
            </a:prstGeom>
            <a:solidFill>
              <a:schemeClr val="bg1"/>
            </a:solidFill>
            <a:ln>
              <a:noFill/>
            </a:ln>
            <a:effectLst>
              <a:outerShdw blurRad="254000" dist="393700" dir="2700000" sx="92000" sy="92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A3F0DDBB-730A-4E55-9E47-1E92695E8CAF}"/>
                </a:ext>
              </a:extLst>
            </p:cNvPr>
            <p:cNvSpPr txBox="1"/>
            <p:nvPr/>
          </p:nvSpPr>
          <p:spPr>
            <a:xfrm>
              <a:off x="591266" y="3577580"/>
              <a:ext cx="2652624" cy="2071977"/>
            </a:xfrm>
            <a:prstGeom prst="rect">
              <a:avLst/>
            </a:prstGeom>
            <a:noFill/>
          </p:spPr>
          <p:txBody>
            <a:bodyPr wrap="square" rtlCol="0">
              <a:spAutoFit/>
            </a:bodyPr>
            <a:lstStyle/>
            <a:p>
              <a:pPr>
                <a:lnSpc>
                  <a:spcPct val="120000"/>
                </a:lnSpc>
              </a:pPr>
              <a:r>
                <a:rPr lang="uk-UA" sz="1200" dirty="0"/>
                <a:t>1)</a:t>
              </a:r>
              <a:r>
                <a:rPr lang="uk-UA" sz="1200" dirty="0">
                  <a:latin typeface="Times New Roman" panose="02020603050405020304" pitchFamily="18" charset="0"/>
                  <a:ea typeface="Calibri" panose="020F0502020204030204" pitchFamily="34" charset="0"/>
                </a:rPr>
                <a:t> Які потенційні або вже ухвалені сільською, селищною чи міською радою адміністративні рішення, порушують або можуть – на думку суб’єкта – порушувати конституційні права громадянина України (перелічити, які саме права, тобто номер тої чи іншої статті КУ);</a:t>
              </a:r>
              <a:endParaRPr lang="uk-UA" sz="1200" dirty="0"/>
            </a:p>
            <a:p>
              <a:pPr>
                <a:lnSpc>
                  <a:spcPct val="120000"/>
                </a:lnSpc>
              </a:pPr>
              <a:r>
                <a:rPr lang="uk-UA" sz="1200" dirty="0"/>
                <a:t> </a:t>
              </a:r>
            </a:p>
          </p:txBody>
        </p:sp>
      </p:grpSp>
      <p:grpSp>
        <p:nvGrpSpPr>
          <p:cNvPr id="2" name="Group 1">
            <a:extLst>
              <a:ext uri="{FF2B5EF4-FFF2-40B4-BE49-F238E27FC236}">
                <a16:creationId xmlns:a16="http://schemas.microsoft.com/office/drawing/2014/main" xmlns="" id="{178157D0-3C00-43E8-8E9D-04AA449B31C2}"/>
              </a:ext>
            </a:extLst>
          </p:cNvPr>
          <p:cNvGrpSpPr/>
          <p:nvPr/>
        </p:nvGrpSpPr>
        <p:grpSpPr>
          <a:xfrm>
            <a:off x="6378604" y="1090655"/>
            <a:ext cx="3502454" cy="2132165"/>
            <a:chOff x="7622745" y="3103721"/>
            <a:chExt cx="3502454" cy="2772696"/>
          </a:xfrm>
        </p:grpSpPr>
        <p:sp>
          <p:nvSpPr>
            <p:cNvPr id="12" name="Rectangle: Rounded Corners 11">
              <a:extLst>
                <a:ext uri="{FF2B5EF4-FFF2-40B4-BE49-F238E27FC236}">
                  <a16:creationId xmlns:a16="http://schemas.microsoft.com/office/drawing/2014/main" xmlns="" id="{E3DAF54C-8AE3-4650-B123-F45C61E55B51}"/>
                </a:ext>
              </a:extLst>
            </p:cNvPr>
            <p:cNvSpPr/>
            <p:nvPr/>
          </p:nvSpPr>
          <p:spPr>
            <a:xfrm>
              <a:off x="7622745" y="3103721"/>
              <a:ext cx="3502454" cy="2772696"/>
            </a:xfrm>
            <a:prstGeom prst="roundRect">
              <a:avLst>
                <a:gd name="adj" fmla="val 3550"/>
              </a:avLst>
            </a:prstGeom>
            <a:solidFill>
              <a:schemeClr val="bg1"/>
            </a:solidFill>
            <a:ln>
              <a:noFill/>
            </a:ln>
            <a:effectLst>
              <a:outerShdw blurRad="508000" dist="393700" dir="2700000" sx="92000" sy="92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9923C3F-FB2A-47CC-9D1C-740F1CE12208}"/>
                </a:ext>
              </a:extLst>
            </p:cNvPr>
            <p:cNvSpPr txBox="1"/>
            <p:nvPr/>
          </p:nvSpPr>
          <p:spPr>
            <a:xfrm>
              <a:off x="8073287" y="3891658"/>
              <a:ext cx="2652624" cy="1828666"/>
            </a:xfrm>
            <a:prstGeom prst="rect">
              <a:avLst/>
            </a:prstGeom>
            <a:noFill/>
          </p:spPr>
          <p:txBody>
            <a:bodyPr wrap="square" rtlCol="0">
              <a:spAutoFit/>
            </a:bodyPr>
            <a:lstStyle/>
            <a:p>
              <a:pPr>
                <a:lnSpc>
                  <a:spcPct val="120000"/>
                </a:lnSpc>
              </a:pPr>
              <a:r>
                <a:rPr lang="uk-UA" sz="1200" dirty="0"/>
                <a:t>3) </a:t>
              </a:r>
              <a:r>
                <a:rPr lang="uk-UA" sz="1200" dirty="0">
                  <a:latin typeface="Times New Roman" panose="02020603050405020304" pitchFamily="18" charset="0"/>
                </a:rPr>
                <a:t>Я</a:t>
              </a:r>
              <a:r>
                <a:rPr lang="uk-UA" sz="1200" dirty="0">
                  <a:latin typeface="Times New Roman" panose="02020603050405020304" pitchFamily="18" charset="0"/>
                  <a:ea typeface="Calibri" panose="020F0502020204030204" pitchFamily="34" charset="0"/>
                </a:rPr>
                <a:t>кі потенційні рішення або вирішення яких актуальних в селі, селищі чи місті питань, місцеві депутати повинні – на думку суб’єкта – обов’язково </a:t>
              </a:r>
              <a:r>
                <a:rPr lang="uk-UA" sz="1200" dirty="0" err="1">
                  <a:latin typeface="Times New Roman" panose="02020603050405020304" pitchFamily="18" charset="0"/>
                  <a:ea typeface="Calibri" panose="020F0502020204030204" pitchFamily="34" charset="0"/>
                </a:rPr>
                <a:t>внести</a:t>
              </a:r>
              <a:r>
                <a:rPr lang="uk-UA" sz="1200" dirty="0">
                  <a:latin typeface="Times New Roman" panose="02020603050405020304" pitchFamily="18" charset="0"/>
                  <a:ea typeface="Calibri" panose="020F0502020204030204" pitchFamily="34" charset="0"/>
                </a:rPr>
                <a:t> на розгляд до найближчої сесії місцевої ради;</a:t>
              </a:r>
              <a:endParaRPr lang="uk-UA" sz="1200" dirty="0"/>
            </a:p>
          </p:txBody>
        </p:sp>
      </p:grpSp>
      <p:grpSp>
        <p:nvGrpSpPr>
          <p:cNvPr id="26" name="Group 1">
            <a:extLst>
              <a:ext uri="{FF2B5EF4-FFF2-40B4-BE49-F238E27FC236}">
                <a16:creationId xmlns:a16="http://schemas.microsoft.com/office/drawing/2014/main" xmlns="" id="{178157D0-3C00-43E8-8E9D-04AA449B31C2}"/>
              </a:ext>
            </a:extLst>
          </p:cNvPr>
          <p:cNvGrpSpPr/>
          <p:nvPr/>
        </p:nvGrpSpPr>
        <p:grpSpPr>
          <a:xfrm>
            <a:off x="7776839" y="3197195"/>
            <a:ext cx="4212348" cy="2772696"/>
            <a:chOff x="6912851" y="3103721"/>
            <a:chExt cx="4212348" cy="2772696"/>
          </a:xfrm>
        </p:grpSpPr>
        <p:sp>
          <p:nvSpPr>
            <p:cNvPr id="27" name="Rectangle: Rounded Corners 11">
              <a:extLst>
                <a:ext uri="{FF2B5EF4-FFF2-40B4-BE49-F238E27FC236}">
                  <a16:creationId xmlns:a16="http://schemas.microsoft.com/office/drawing/2014/main" xmlns="" id="{E3DAF54C-8AE3-4650-B123-F45C61E55B51}"/>
                </a:ext>
              </a:extLst>
            </p:cNvPr>
            <p:cNvSpPr/>
            <p:nvPr/>
          </p:nvSpPr>
          <p:spPr>
            <a:xfrm>
              <a:off x="6912851" y="3103721"/>
              <a:ext cx="4212348" cy="2772696"/>
            </a:xfrm>
            <a:prstGeom prst="roundRect">
              <a:avLst>
                <a:gd name="adj" fmla="val 3550"/>
              </a:avLst>
            </a:prstGeom>
            <a:solidFill>
              <a:schemeClr val="bg1"/>
            </a:solidFill>
            <a:ln>
              <a:noFill/>
            </a:ln>
            <a:effectLst>
              <a:outerShdw blurRad="508000" dist="393700" dir="2700000" sx="92000" sy="92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49923C3F-FB2A-47CC-9D1C-740F1CE12208}"/>
                </a:ext>
              </a:extLst>
            </p:cNvPr>
            <p:cNvSpPr txBox="1"/>
            <p:nvPr/>
          </p:nvSpPr>
          <p:spPr>
            <a:xfrm>
              <a:off x="7062397" y="3346494"/>
              <a:ext cx="3909346" cy="2181816"/>
            </a:xfrm>
            <a:prstGeom prst="rect">
              <a:avLst/>
            </a:prstGeom>
            <a:noFill/>
          </p:spPr>
          <p:txBody>
            <a:bodyPr wrap="square" rtlCol="0">
              <a:spAutoFit/>
            </a:bodyPr>
            <a:lstStyle/>
            <a:p>
              <a:pPr>
                <a:lnSpc>
                  <a:spcPct val="120000"/>
                </a:lnSpc>
              </a:pPr>
              <a:r>
                <a:rPr lang="uk-UA" sz="1200" b="1" dirty="0">
                  <a:solidFill>
                    <a:schemeClr val="tx1">
                      <a:lumMod val="50000"/>
                      <a:lumOff val="50000"/>
                    </a:schemeClr>
                  </a:solidFill>
                </a:rPr>
                <a:t>4) </a:t>
              </a:r>
              <a:r>
                <a:rPr lang="uk-UA" sz="1200" b="1" dirty="0">
                  <a:solidFill>
                    <a:schemeClr val="tx1">
                      <a:lumMod val="50000"/>
                      <a:lumOff val="50000"/>
                    </a:schemeClr>
                  </a:solidFill>
                  <a:latin typeface="Times New Roman" panose="02020603050405020304" pitchFamily="18" charset="0"/>
                </a:rPr>
                <a:t>А</a:t>
              </a:r>
              <a:r>
                <a:rPr lang="uk-UA" sz="1200" dirty="0">
                  <a:latin typeface="Times New Roman" panose="02020603050405020304" pitchFamily="18" charset="0"/>
                  <a:ea typeface="Calibri" panose="020F0502020204030204" pitchFamily="34" charset="0"/>
                </a:rPr>
                <a:t>ргументація </a:t>
              </a:r>
              <a:r>
                <a:rPr lang="uk-UA" sz="1200" dirty="0">
                  <a:solidFill>
                    <a:srgbClr val="000000"/>
                  </a:solidFill>
                  <a:latin typeface="Times New Roman" panose="02020603050405020304" pitchFamily="18" charset="0"/>
                  <a:ea typeface="Calibri" panose="020F0502020204030204" pitchFamily="34" charset="0"/>
                </a:rPr>
                <a:t>про дострокове припинення повноважень сільської, селищної, міської, районної в місті ради</a:t>
              </a:r>
              <a:r>
                <a:rPr lang="uk-UA" dirty="0">
                  <a:latin typeface="Times New Roman" panose="02020603050405020304" pitchFamily="18" charset="0"/>
                  <a:ea typeface="Calibri" panose="020F0502020204030204" pitchFamily="34" charset="0"/>
                </a:rPr>
                <a:t> </a:t>
              </a:r>
              <a:r>
                <a:rPr lang="uk-UA" sz="1200" dirty="0">
                  <a:latin typeface="Times New Roman" panose="02020603050405020304" pitchFamily="18" charset="0"/>
                  <a:ea typeface="Calibri" panose="020F0502020204030204" pitchFamily="34" charset="0"/>
                </a:rPr>
                <a:t>(перелік чинників зловживань владою, бездіяльність, корупційні схеми, порушення прав етнічних меншин, ухвалення </a:t>
              </a:r>
              <a:r>
                <a:rPr lang="uk-UA" sz="1200" dirty="0" err="1">
                  <a:latin typeface="Times New Roman" panose="02020603050405020304" pitchFamily="18" charset="0"/>
                  <a:ea typeface="Calibri" panose="020F0502020204030204" pitchFamily="34" charset="0"/>
                </a:rPr>
                <a:t>протичинних</a:t>
              </a:r>
              <a:r>
                <a:rPr lang="uk-UA" sz="1200" dirty="0">
                  <a:latin typeface="Times New Roman" panose="02020603050405020304" pitchFamily="18" charset="0"/>
                  <a:ea typeface="Calibri" panose="020F0502020204030204" pitchFamily="34" charset="0"/>
                </a:rPr>
                <a:t> Конституції України рішень). Також необхідні посилання на наукові й соціологічні дослідження чи журналістські або до спеціальних по типу антикорупційних органів, державні чи громадські незалежні розслідування;</a:t>
              </a:r>
              <a:endParaRPr lang="uk-UA" sz="1200" dirty="0"/>
            </a:p>
          </p:txBody>
        </p:sp>
      </p:grpSp>
      <p:sp>
        <p:nvSpPr>
          <p:cNvPr id="34" name="Прямоугольник 33"/>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Прямоугольник 34"/>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a:extLst>
              <a:ext uri="{FF2B5EF4-FFF2-40B4-BE49-F238E27FC236}">
                <a16:creationId xmlns:a16="http://schemas.microsoft.com/office/drawing/2014/main" xmlns="" id="{94FF21FD-B4A6-DB75-BD8F-19BC8993847D}"/>
              </a:ext>
            </a:extLst>
          </p:cNvPr>
          <p:cNvSpPr txBox="1"/>
          <p:nvPr/>
        </p:nvSpPr>
        <p:spPr>
          <a:xfrm>
            <a:off x="463438" y="3251995"/>
            <a:ext cx="2524796" cy="646331"/>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Цифровий протест/мітинг</a:t>
            </a:r>
            <a:endParaRPr lang="en-GB" dirty="0">
              <a:solidFill>
                <a:schemeClr val="accent1"/>
              </a:solidFill>
              <a:latin typeface="Nexa Bold" panose="02000000000000000000" pitchFamily="50" charset="0"/>
            </a:endParaRPr>
          </a:p>
        </p:txBody>
      </p:sp>
      <p:sp>
        <p:nvSpPr>
          <p:cNvPr id="6" name="TextBox 5">
            <a:extLst>
              <a:ext uri="{FF2B5EF4-FFF2-40B4-BE49-F238E27FC236}">
                <a16:creationId xmlns:a16="http://schemas.microsoft.com/office/drawing/2014/main" xmlns="" id="{AF6962EE-4C7C-66EB-F417-F4BCA4C1279C}"/>
              </a:ext>
            </a:extLst>
          </p:cNvPr>
          <p:cNvSpPr txBox="1"/>
          <p:nvPr/>
        </p:nvSpPr>
        <p:spPr>
          <a:xfrm>
            <a:off x="3262190" y="5969891"/>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демонстрація</a:t>
            </a:r>
            <a:endParaRPr lang="en-GB" dirty="0">
              <a:solidFill>
                <a:schemeClr val="accent1"/>
              </a:solidFill>
              <a:latin typeface="Nexa Bold" panose="02000000000000000000" pitchFamily="50" charset="0"/>
            </a:endParaRPr>
          </a:p>
        </p:txBody>
      </p:sp>
      <p:sp>
        <p:nvSpPr>
          <p:cNvPr id="7" name="TextBox 6">
            <a:extLst>
              <a:ext uri="{FF2B5EF4-FFF2-40B4-BE49-F238E27FC236}">
                <a16:creationId xmlns:a16="http://schemas.microsoft.com/office/drawing/2014/main" xmlns="" id="{FB95C98B-7F4C-7BEF-CD32-7A3DB0E492F0}"/>
              </a:ext>
            </a:extLst>
          </p:cNvPr>
          <p:cNvSpPr txBox="1"/>
          <p:nvPr/>
        </p:nvSpPr>
        <p:spPr>
          <a:xfrm>
            <a:off x="6829146" y="1327235"/>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пропозиція</a:t>
            </a:r>
            <a:endParaRPr lang="en-GB" dirty="0">
              <a:solidFill>
                <a:schemeClr val="accent1"/>
              </a:solidFill>
              <a:latin typeface="Nexa Bold" panose="02000000000000000000" pitchFamily="50" charset="0"/>
            </a:endParaRPr>
          </a:p>
        </p:txBody>
      </p:sp>
      <p:sp>
        <p:nvSpPr>
          <p:cNvPr id="8" name="TextBox 7">
            <a:extLst>
              <a:ext uri="{FF2B5EF4-FFF2-40B4-BE49-F238E27FC236}">
                <a16:creationId xmlns:a16="http://schemas.microsoft.com/office/drawing/2014/main" xmlns="" id="{2BE773E8-4745-6BB1-0F94-47D0892D921B}"/>
              </a:ext>
            </a:extLst>
          </p:cNvPr>
          <p:cNvSpPr txBox="1"/>
          <p:nvPr/>
        </p:nvSpPr>
        <p:spPr>
          <a:xfrm>
            <a:off x="9481770" y="6007743"/>
            <a:ext cx="2524796" cy="369332"/>
          </a:xfrm>
          <a:prstGeom prst="rect">
            <a:avLst/>
          </a:prstGeom>
          <a:noFill/>
        </p:spPr>
        <p:txBody>
          <a:bodyPr wrap="square" rtlCol="0">
            <a:spAutoFit/>
          </a:bodyPr>
          <a:lstStyle/>
          <a:p>
            <a:r>
              <a:rPr lang="uk-UA" dirty="0">
                <a:solidFill>
                  <a:schemeClr val="accent1"/>
                </a:solidFill>
                <a:latin typeface="Nexa Bold" panose="02000000000000000000" pitchFamily="50" charset="0"/>
              </a:rPr>
              <a:t>Цифрова вимога</a:t>
            </a:r>
            <a:endParaRPr lang="en-GB" dirty="0">
              <a:solidFill>
                <a:schemeClr val="accent1"/>
              </a:solidFill>
              <a:latin typeface="Nexa Bold" panose="02000000000000000000" pitchFamily="50" charset="0"/>
            </a:endParaRPr>
          </a:p>
        </p:txBody>
      </p:sp>
    </p:spTree>
    <p:extLst>
      <p:ext uri="{BB962C8B-B14F-4D97-AF65-F5344CB8AC3E}">
        <p14:creationId xmlns:p14="http://schemas.microsoft.com/office/powerpoint/2010/main" val="66264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2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374C199-EB2D-4106-A69C-E3AFEFFE1443}"/>
              </a:ext>
            </a:extLst>
          </p:cNvPr>
          <p:cNvGrpSpPr/>
          <p:nvPr/>
        </p:nvGrpSpPr>
        <p:grpSpPr>
          <a:xfrm>
            <a:off x="856783" y="1754246"/>
            <a:ext cx="5239217" cy="3678862"/>
            <a:chOff x="856783" y="1754246"/>
            <a:chExt cx="5239217" cy="3678862"/>
          </a:xfrm>
        </p:grpSpPr>
        <p:grpSp>
          <p:nvGrpSpPr>
            <p:cNvPr id="2" name="Group 1">
              <a:extLst>
                <a:ext uri="{FF2B5EF4-FFF2-40B4-BE49-F238E27FC236}">
                  <a16:creationId xmlns:a16="http://schemas.microsoft.com/office/drawing/2014/main" xmlns="" id="{CADCEF8F-302E-4A87-9F4C-A0A7C771CA6F}"/>
                </a:ext>
              </a:extLst>
            </p:cNvPr>
            <p:cNvGrpSpPr/>
            <p:nvPr/>
          </p:nvGrpSpPr>
          <p:grpSpPr>
            <a:xfrm>
              <a:off x="856783" y="1754246"/>
              <a:ext cx="5239217" cy="3678862"/>
              <a:chOff x="856783" y="1754246"/>
              <a:chExt cx="5239217" cy="3678862"/>
            </a:xfrm>
          </p:grpSpPr>
          <p:sp>
            <p:nvSpPr>
              <p:cNvPr id="3" name="U-Turn Arrow 12">
                <a:extLst>
                  <a:ext uri="{FF2B5EF4-FFF2-40B4-BE49-F238E27FC236}">
                    <a16:creationId xmlns:a16="http://schemas.microsoft.com/office/drawing/2014/main" xmlns="" id="{8846A5D7-E24A-4457-8C55-7CE8D201A72A}"/>
                  </a:ext>
                </a:extLst>
              </p:cNvPr>
              <p:cNvSpPr/>
              <p:nvPr/>
            </p:nvSpPr>
            <p:spPr>
              <a:xfrm flipV="1">
                <a:off x="4027103" y="3385542"/>
                <a:ext cx="2068897" cy="2047566"/>
              </a:xfrm>
              <a:prstGeom prst="uturnArrow">
                <a:avLst>
                  <a:gd name="adj1" fmla="val 17180"/>
                  <a:gd name="adj2" fmla="val 17180"/>
                  <a:gd name="adj3" fmla="val 24441"/>
                  <a:gd name="adj4" fmla="val 42316"/>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4" name="U-Turn Arrow 13">
                <a:extLst>
                  <a:ext uri="{FF2B5EF4-FFF2-40B4-BE49-F238E27FC236}">
                    <a16:creationId xmlns:a16="http://schemas.microsoft.com/office/drawing/2014/main" xmlns="" id="{4E5DD7DB-667F-4184-9D50-61C03B2EBDE0}"/>
                  </a:ext>
                </a:extLst>
              </p:cNvPr>
              <p:cNvSpPr/>
              <p:nvPr/>
            </p:nvSpPr>
            <p:spPr>
              <a:xfrm>
                <a:off x="2488847" y="1754246"/>
                <a:ext cx="2068897" cy="2047566"/>
              </a:xfrm>
              <a:prstGeom prst="uturnArrow">
                <a:avLst>
                  <a:gd name="adj1" fmla="val 17180"/>
                  <a:gd name="adj2" fmla="val 17180"/>
                  <a:gd name="adj3" fmla="val 24441"/>
                  <a:gd name="adj4" fmla="val 42316"/>
                  <a:gd name="adj5"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6" name="U-Turn Arrow 11">
                <a:extLst>
                  <a:ext uri="{FF2B5EF4-FFF2-40B4-BE49-F238E27FC236}">
                    <a16:creationId xmlns:a16="http://schemas.microsoft.com/office/drawing/2014/main" xmlns="" id="{FC863DC4-6C4B-4160-A9ED-7832122BC496}"/>
                  </a:ext>
                </a:extLst>
              </p:cNvPr>
              <p:cNvSpPr/>
              <p:nvPr/>
            </p:nvSpPr>
            <p:spPr>
              <a:xfrm flipV="1">
                <a:off x="947151" y="3385542"/>
                <a:ext cx="2068897" cy="2047566"/>
              </a:xfrm>
              <a:prstGeom prst="uturnArrow">
                <a:avLst>
                  <a:gd name="adj1" fmla="val 17180"/>
                  <a:gd name="adj2" fmla="val 17180"/>
                  <a:gd name="adj3" fmla="val 24441"/>
                  <a:gd name="adj4" fmla="val 42316"/>
                  <a:gd name="adj5"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oboto Condensed" panose="02000000000000000000" pitchFamily="2" charset="0"/>
                  <a:ea typeface="Roboto Condensed" panose="02000000000000000000" pitchFamily="2" charset="0"/>
                </a:endParaRPr>
              </a:p>
            </p:txBody>
          </p:sp>
          <p:sp>
            <p:nvSpPr>
              <p:cNvPr id="7" name="Oval 6">
                <a:extLst>
                  <a:ext uri="{FF2B5EF4-FFF2-40B4-BE49-F238E27FC236}">
                    <a16:creationId xmlns:a16="http://schemas.microsoft.com/office/drawing/2014/main" xmlns="" id="{5377CD50-2EC0-44C8-918C-3FB5F3E41BF2}"/>
                  </a:ext>
                </a:extLst>
              </p:cNvPr>
              <p:cNvSpPr/>
              <p:nvPr/>
            </p:nvSpPr>
            <p:spPr>
              <a:xfrm>
                <a:off x="856783" y="2954441"/>
                <a:ext cx="540000" cy="540000"/>
              </a:xfrm>
              <a:prstGeom prst="ellips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sp>
          <p:nvSpPr>
            <p:cNvPr id="8" name="Freeform 39">
              <a:extLst>
                <a:ext uri="{FF2B5EF4-FFF2-40B4-BE49-F238E27FC236}">
                  <a16:creationId xmlns:a16="http://schemas.microsoft.com/office/drawing/2014/main" xmlns="" id="{B5F1071C-71C8-48C4-AFF5-BA2048E55C0D}"/>
                </a:ext>
              </a:extLst>
            </p:cNvPr>
            <p:cNvSpPr>
              <a:spLocks noChangeArrowheads="1"/>
            </p:cNvSpPr>
            <p:nvPr/>
          </p:nvSpPr>
          <p:spPr bwMode="auto">
            <a:xfrm>
              <a:off x="1011365" y="3109023"/>
              <a:ext cx="230836" cy="230836"/>
            </a:xfrm>
            <a:custGeom>
              <a:avLst/>
              <a:gdLst>
                <a:gd name="T0" fmla="*/ 179752 w 444"/>
                <a:gd name="T1" fmla="*/ 23877 h 444"/>
                <a:gd name="T2" fmla="*/ 179752 w 444"/>
                <a:gd name="T3" fmla="*/ 23877 h 444"/>
                <a:gd name="T4" fmla="*/ 167589 w 444"/>
                <a:gd name="T5" fmla="*/ 23877 h 444"/>
                <a:gd name="T6" fmla="*/ 167589 w 444"/>
                <a:gd name="T7" fmla="*/ 44150 h 444"/>
                <a:gd name="T8" fmla="*/ 131998 w 444"/>
                <a:gd name="T9" fmla="*/ 44150 h 444"/>
                <a:gd name="T10" fmla="*/ 131998 w 444"/>
                <a:gd name="T11" fmla="*/ 23877 h 444"/>
                <a:gd name="T12" fmla="*/ 68027 w 444"/>
                <a:gd name="T13" fmla="*/ 23877 h 444"/>
                <a:gd name="T14" fmla="*/ 68027 w 444"/>
                <a:gd name="T15" fmla="*/ 44150 h 444"/>
                <a:gd name="T16" fmla="*/ 31986 w 444"/>
                <a:gd name="T17" fmla="*/ 44150 h 444"/>
                <a:gd name="T18" fmla="*/ 31986 w 444"/>
                <a:gd name="T19" fmla="*/ 23877 h 444"/>
                <a:gd name="T20" fmla="*/ 20273 w 444"/>
                <a:gd name="T21" fmla="*/ 23877 h 444"/>
                <a:gd name="T22" fmla="*/ 0 w 444"/>
                <a:gd name="T23" fmla="*/ 44150 h 444"/>
                <a:gd name="T24" fmla="*/ 0 w 444"/>
                <a:gd name="T25" fmla="*/ 179752 h 444"/>
                <a:gd name="T26" fmla="*/ 20273 w 444"/>
                <a:gd name="T27" fmla="*/ 199574 h 444"/>
                <a:gd name="T28" fmla="*/ 179752 w 444"/>
                <a:gd name="T29" fmla="*/ 199574 h 444"/>
                <a:gd name="T30" fmla="*/ 199574 w 444"/>
                <a:gd name="T31" fmla="*/ 179752 h 444"/>
                <a:gd name="T32" fmla="*/ 199574 w 444"/>
                <a:gd name="T33" fmla="*/ 44150 h 444"/>
                <a:gd name="T34" fmla="*/ 179752 w 444"/>
                <a:gd name="T35" fmla="*/ 23877 h 444"/>
                <a:gd name="T36" fmla="*/ 179752 w 444"/>
                <a:gd name="T37" fmla="*/ 179752 h 444"/>
                <a:gd name="T38" fmla="*/ 179752 w 444"/>
                <a:gd name="T39" fmla="*/ 179752 h 444"/>
                <a:gd name="T40" fmla="*/ 20273 w 444"/>
                <a:gd name="T41" fmla="*/ 179752 h 444"/>
                <a:gd name="T42" fmla="*/ 20273 w 444"/>
                <a:gd name="T43" fmla="*/ 88299 h 444"/>
                <a:gd name="T44" fmla="*/ 179752 w 444"/>
                <a:gd name="T45" fmla="*/ 88299 h 444"/>
                <a:gd name="T46" fmla="*/ 179752 w 444"/>
                <a:gd name="T47" fmla="*/ 179752 h 444"/>
                <a:gd name="T48" fmla="*/ 55863 w 444"/>
                <a:gd name="T49" fmla="*/ 0 h 444"/>
                <a:gd name="T50" fmla="*/ 55863 w 444"/>
                <a:gd name="T51" fmla="*/ 0 h 444"/>
                <a:gd name="T52" fmla="*/ 40095 w 444"/>
                <a:gd name="T53" fmla="*/ 0 h 444"/>
                <a:gd name="T54" fmla="*/ 40095 w 444"/>
                <a:gd name="T55" fmla="*/ 40095 h 444"/>
                <a:gd name="T56" fmla="*/ 55863 w 444"/>
                <a:gd name="T57" fmla="*/ 40095 h 444"/>
                <a:gd name="T58" fmla="*/ 55863 w 444"/>
                <a:gd name="T59" fmla="*/ 0 h 444"/>
                <a:gd name="T60" fmla="*/ 159479 w 444"/>
                <a:gd name="T61" fmla="*/ 0 h 444"/>
                <a:gd name="T62" fmla="*/ 159479 w 444"/>
                <a:gd name="T63" fmla="*/ 0 h 444"/>
                <a:gd name="T64" fmla="*/ 143712 w 444"/>
                <a:gd name="T65" fmla="*/ 0 h 444"/>
                <a:gd name="T66" fmla="*/ 143712 w 444"/>
                <a:gd name="T67" fmla="*/ 40095 h 444"/>
                <a:gd name="T68" fmla="*/ 159479 w 444"/>
                <a:gd name="T69" fmla="*/ 40095 h 444"/>
                <a:gd name="T70" fmla="*/ 15947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18" name="TextBox 17">
            <a:extLst>
              <a:ext uri="{FF2B5EF4-FFF2-40B4-BE49-F238E27FC236}">
                <a16:creationId xmlns:a16="http://schemas.microsoft.com/office/drawing/2014/main" xmlns="" id="{B46CB1F6-EE87-47C4-8032-6102031B4ECD}"/>
              </a:ext>
            </a:extLst>
          </p:cNvPr>
          <p:cNvSpPr txBox="1"/>
          <p:nvPr/>
        </p:nvSpPr>
        <p:spPr>
          <a:xfrm>
            <a:off x="1487178" y="3453979"/>
            <a:ext cx="876679" cy="663515"/>
          </a:xfrm>
          <a:prstGeom prst="rect">
            <a:avLst/>
          </a:prstGeom>
          <a:noFill/>
        </p:spPr>
        <p:txBody>
          <a:bodyPr wrap="square" rtlCol="0">
            <a:spAutoFit/>
          </a:bodyPr>
          <a:lstStyle/>
          <a:p>
            <a:pPr algn="ctr">
              <a:lnSpc>
                <a:spcPct val="120000"/>
              </a:lnSpc>
            </a:pPr>
            <a:r>
              <a:rPr lang="uk-UA" sz="1600" dirty="0">
                <a:solidFill>
                  <a:schemeClr val="tx1">
                    <a:lumMod val="65000"/>
                    <a:lumOff val="35000"/>
                  </a:schemeClr>
                </a:solidFill>
                <a:latin typeface="Nexa Light" panose="02000000000000000000" pitchFamily="50" charset="0"/>
              </a:rPr>
              <a:t>≥ 1/10 частина</a:t>
            </a:r>
            <a:endParaRPr lang="en-US" sz="1600" dirty="0">
              <a:solidFill>
                <a:schemeClr val="tx1">
                  <a:lumMod val="65000"/>
                  <a:lumOff val="35000"/>
                </a:schemeClr>
              </a:solidFill>
              <a:latin typeface="Nexa Light" panose="02000000000000000000" pitchFamily="50" charset="0"/>
            </a:endParaRPr>
          </a:p>
        </p:txBody>
      </p:sp>
      <p:sp>
        <p:nvSpPr>
          <p:cNvPr id="19" name="TextBox 18">
            <a:extLst>
              <a:ext uri="{FF2B5EF4-FFF2-40B4-BE49-F238E27FC236}">
                <a16:creationId xmlns:a16="http://schemas.microsoft.com/office/drawing/2014/main" xmlns="" id="{049A6939-6AED-49DF-96E6-2E66FB5624CD}"/>
              </a:ext>
            </a:extLst>
          </p:cNvPr>
          <p:cNvSpPr txBox="1"/>
          <p:nvPr/>
        </p:nvSpPr>
        <p:spPr>
          <a:xfrm>
            <a:off x="3043073" y="3494441"/>
            <a:ext cx="898612" cy="1185581"/>
          </a:xfrm>
          <a:prstGeom prst="rect">
            <a:avLst/>
          </a:prstGeom>
          <a:noFill/>
        </p:spPr>
        <p:txBody>
          <a:bodyPr wrap="square" rtlCol="0">
            <a:spAutoFit/>
          </a:bodyPr>
          <a:lstStyle/>
          <a:p>
            <a:pPr algn="ctr">
              <a:lnSpc>
                <a:spcPct val="120000"/>
              </a:lnSpc>
            </a:pPr>
            <a:r>
              <a:rPr lang="uk-UA" sz="1200" dirty="0">
                <a:solidFill>
                  <a:schemeClr val="tx1">
                    <a:lumMod val="65000"/>
                    <a:lumOff val="35000"/>
                  </a:schemeClr>
                </a:solidFill>
                <a:latin typeface="Nexa Light" panose="02000000000000000000" pitchFamily="50" charset="0"/>
              </a:rPr>
              <a:t>Рада</a:t>
            </a:r>
          </a:p>
          <a:p>
            <a:pPr algn="ctr">
              <a:lnSpc>
                <a:spcPct val="120000"/>
              </a:lnSpc>
            </a:pPr>
            <a:r>
              <a:rPr lang="uk-UA" sz="1200" dirty="0">
                <a:solidFill>
                  <a:schemeClr val="tx1">
                    <a:lumMod val="65000"/>
                    <a:lumOff val="35000"/>
                  </a:schemeClr>
                </a:solidFill>
                <a:latin typeface="Nexa Light" panose="02000000000000000000" pitchFamily="50" charset="0"/>
              </a:rPr>
              <a:t>мін. 1 раз на </a:t>
            </a:r>
            <a:r>
              <a:rPr lang="uk-UA" sz="1200" dirty="0" err="1">
                <a:solidFill>
                  <a:schemeClr val="tx1">
                    <a:lumMod val="65000"/>
                    <a:lumOff val="35000"/>
                  </a:schemeClr>
                </a:solidFill>
                <a:latin typeface="Nexa Light" panose="02000000000000000000" pitchFamily="50" charset="0"/>
              </a:rPr>
              <a:t>тижд</a:t>
            </a:r>
            <a:r>
              <a:rPr lang="uk-UA" sz="1200" dirty="0">
                <a:solidFill>
                  <a:schemeClr val="tx1">
                    <a:lumMod val="65000"/>
                    <a:lumOff val="35000"/>
                  </a:schemeClr>
                </a:solidFill>
                <a:latin typeface="Nexa Light" panose="02000000000000000000" pitchFamily="50" charset="0"/>
              </a:rPr>
              <a:t>. </a:t>
            </a:r>
          </a:p>
          <a:p>
            <a:pPr algn="ctr">
              <a:lnSpc>
                <a:spcPct val="120000"/>
              </a:lnSpc>
            </a:pPr>
            <a:r>
              <a:rPr lang="uk-UA" sz="1200" dirty="0">
                <a:solidFill>
                  <a:schemeClr val="tx1">
                    <a:lumMod val="65000"/>
                    <a:lumOff val="35000"/>
                  </a:schemeClr>
                </a:solidFill>
                <a:latin typeface="Nexa Light" panose="02000000000000000000" pitchFamily="50" charset="0"/>
              </a:rPr>
              <a:t>3 хв. виступу</a:t>
            </a:r>
            <a:endParaRPr lang="en-US" sz="1200" dirty="0">
              <a:solidFill>
                <a:schemeClr val="tx1">
                  <a:lumMod val="65000"/>
                  <a:lumOff val="35000"/>
                </a:schemeClr>
              </a:solidFill>
              <a:latin typeface="Nexa Light" panose="02000000000000000000" pitchFamily="50" charset="0"/>
            </a:endParaRPr>
          </a:p>
        </p:txBody>
      </p:sp>
      <p:sp>
        <p:nvSpPr>
          <p:cNvPr id="20" name="TextBox 19">
            <a:extLst>
              <a:ext uri="{FF2B5EF4-FFF2-40B4-BE49-F238E27FC236}">
                <a16:creationId xmlns:a16="http://schemas.microsoft.com/office/drawing/2014/main" xmlns="" id="{68330E1D-8721-4B48-8DE9-201782ACB86C}"/>
              </a:ext>
            </a:extLst>
          </p:cNvPr>
          <p:cNvSpPr txBox="1"/>
          <p:nvPr/>
        </p:nvSpPr>
        <p:spPr>
          <a:xfrm>
            <a:off x="4584769" y="3494441"/>
            <a:ext cx="779528" cy="313932"/>
          </a:xfrm>
          <a:prstGeom prst="rect">
            <a:avLst/>
          </a:prstGeom>
          <a:noFill/>
        </p:spPr>
        <p:txBody>
          <a:bodyPr wrap="square" rtlCol="0">
            <a:spAutoFit/>
          </a:bodyPr>
          <a:lstStyle/>
          <a:p>
            <a:pPr algn="ctr">
              <a:lnSpc>
                <a:spcPct val="120000"/>
              </a:lnSpc>
            </a:pPr>
            <a:r>
              <a:rPr lang="uk-UA" sz="1200" b="1" dirty="0">
                <a:solidFill>
                  <a:schemeClr val="accent1"/>
                </a:solidFill>
                <a:latin typeface="Nexa Light" panose="02000000000000000000" pitchFamily="50" charset="0"/>
              </a:rPr>
              <a:t>Виступ</a:t>
            </a:r>
            <a:endParaRPr lang="en-US" sz="1200" dirty="0">
              <a:solidFill>
                <a:schemeClr val="accent1"/>
              </a:solidFill>
              <a:latin typeface="Nexa Light" panose="02000000000000000000" pitchFamily="50" charset="0"/>
            </a:endParaRPr>
          </a:p>
        </p:txBody>
      </p:sp>
      <p:grpSp>
        <p:nvGrpSpPr>
          <p:cNvPr id="12" name="Group 11">
            <a:extLst>
              <a:ext uri="{FF2B5EF4-FFF2-40B4-BE49-F238E27FC236}">
                <a16:creationId xmlns:a16="http://schemas.microsoft.com/office/drawing/2014/main" xmlns="" id="{7F29A717-0026-4105-9FAF-0F9C87B0678A}"/>
              </a:ext>
            </a:extLst>
          </p:cNvPr>
          <p:cNvGrpSpPr/>
          <p:nvPr/>
        </p:nvGrpSpPr>
        <p:grpSpPr>
          <a:xfrm>
            <a:off x="2659674" y="5165101"/>
            <a:ext cx="1562736" cy="982828"/>
            <a:chOff x="2659674" y="5165101"/>
            <a:chExt cx="1562736" cy="982828"/>
          </a:xfrm>
        </p:grpSpPr>
        <p:sp>
          <p:nvSpPr>
            <p:cNvPr id="22" name="TextBox 21">
              <a:extLst>
                <a:ext uri="{FF2B5EF4-FFF2-40B4-BE49-F238E27FC236}">
                  <a16:creationId xmlns:a16="http://schemas.microsoft.com/office/drawing/2014/main" xmlns="" id="{09771526-6A53-4AD7-BBF2-C982F4BAE1E1}"/>
                </a:ext>
              </a:extLst>
            </p:cNvPr>
            <p:cNvSpPr txBox="1"/>
            <p:nvPr/>
          </p:nvSpPr>
          <p:spPr>
            <a:xfrm>
              <a:off x="2659674" y="5165101"/>
              <a:ext cx="1562736" cy="307777"/>
            </a:xfrm>
            <a:prstGeom prst="rect">
              <a:avLst/>
            </a:prstGeom>
            <a:noFill/>
          </p:spPr>
          <p:txBody>
            <a:bodyPr wrap="square" rtlCol="0">
              <a:spAutoFit/>
            </a:bodyPr>
            <a:lstStyle/>
            <a:p>
              <a:pPr algn="ctr"/>
              <a:r>
                <a:rPr lang="uk-UA" sz="1400" dirty="0">
                  <a:solidFill>
                    <a:schemeClr val="tx1">
                      <a:lumMod val="65000"/>
                      <a:lumOff val="35000"/>
                    </a:schemeClr>
                  </a:solidFill>
                  <a:latin typeface="Nexa Light" panose="02000000000000000000" pitchFamily="50" charset="0"/>
                  <a:cs typeface="Catamaran Bold" panose="00000800000000000000" pitchFamily="2" charset="0"/>
                </a:rPr>
                <a:t>Сесії у раді</a:t>
              </a:r>
              <a:endParaRPr lang="en-US" sz="1400" dirty="0">
                <a:solidFill>
                  <a:schemeClr val="tx1">
                    <a:lumMod val="65000"/>
                    <a:lumOff val="35000"/>
                  </a:schemeClr>
                </a:solidFill>
                <a:latin typeface="Nexa Light" panose="02000000000000000000" pitchFamily="50" charset="0"/>
                <a:cs typeface="Catamaran Bold" panose="00000800000000000000" pitchFamily="2" charset="0"/>
              </a:endParaRPr>
            </a:p>
          </p:txBody>
        </p:sp>
        <p:sp>
          <p:nvSpPr>
            <p:cNvPr id="23" name="TextBox 22">
              <a:extLst>
                <a:ext uri="{FF2B5EF4-FFF2-40B4-BE49-F238E27FC236}">
                  <a16:creationId xmlns:a16="http://schemas.microsoft.com/office/drawing/2014/main" xmlns="" id="{BF9622FA-3B6A-4B62-87CB-C77365D2E39E}"/>
                </a:ext>
              </a:extLst>
            </p:cNvPr>
            <p:cNvSpPr txBox="1"/>
            <p:nvPr/>
          </p:nvSpPr>
          <p:spPr>
            <a:xfrm>
              <a:off x="2659674" y="5405546"/>
              <a:ext cx="1562736" cy="742383"/>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Кожної сесії.</a:t>
              </a:r>
              <a:endParaRPr lang="en-US" sz="1200" dirty="0">
                <a:solidFill>
                  <a:schemeClr val="tx1">
                    <a:lumMod val="50000"/>
                    <a:lumOff val="50000"/>
                  </a:schemeClr>
                </a:solidFill>
                <a:latin typeface="+mj-lt"/>
              </a:endParaRPr>
            </a:p>
            <a:p>
              <a:pPr algn="ctr">
                <a:lnSpc>
                  <a:spcPct val="120000"/>
                </a:lnSpc>
              </a:pPr>
              <a:r>
                <a:rPr lang="uk-UA" sz="1200" dirty="0">
                  <a:solidFill>
                    <a:schemeClr val="tx1">
                      <a:lumMod val="50000"/>
                      <a:lumOff val="50000"/>
                    </a:schemeClr>
                  </a:solidFill>
                  <a:latin typeface="+mj-lt"/>
                </a:rPr>
                <a:t>Трибуна. </a:t>
              </a:r>
              <a:r>
                <a:rPr lang="uk-UA" sz="1200" dirty="0" err="1">
                  <a:solidFill>
                    <a:schemeClr val="tx1">
                      <a:lumMod val="50000"/>
                      <a:lumOff val="50000"/>
                    </a:schemeClr>
                  </a:solidFill>
                  <a:latin typeface="+mj-lt"/>
                </a:rPr>
                <a:t>Інформац</a:t>
              </a:r>
              <a:r>
                <a:rPr lang="uk-UA" sz="1200" dirty="0">
                  <a:solidFill>
                    <a:schemeClr val="tx1">
                      <a:lumMod val="50000"/>
                      <a:lumOff val="50000"/>
                    </a:schemeClr>
                  </a:solidFill>
                  <a:latin typeface="+mj-lt"/>
                </a:rPr>
                <a:t>. табло</a:t>
              </a:r>
              <a:endParaRPr lang="en-US" sz="1200" dirty="0">
                <a:solidFill>
                  <a:schemeClr val="tx1">
                    <a:lumMod val="50000"/>
                    <a:lumOff val="50000"/>
                  </a:schemeClr>
                </a:solidFill>
                <a:latin typeface="+mj-lt"/>
              </a:endParaRPr>
            </a:p>
          </p:txBody>
        </p:sp>
      </p:grpSp>
      <p:grpSp>
        <p:nvGrpSpPr>
          <p:cNvPr id="24" name="Group 23">
            <a:extLst>
              <a:ext uri="{FF2B5EF4-FFF2-40B4-BE49-F238E27FC236}">
                <a16:creationId xmlns:a16="http://schemas.microsoft.com/office/drawing/2014/main" xmlns="" id="{9B73B157-917A-4AFB-A51F-D3616B7E6224}"/>
              </a:ext>
            </a:extLst>
          </p:cNvPr>
          <p:cNvGrpSpPr/>
          <p:nvPr/>
        </p:nvGrpSpPr>
        <p:grpSpPr>
          <a:xfrm>
            <a:off x="1111452" y="1411709"/>
            <a:ext cx="1562736" cy="554377"/>
            <a:chOff x="843182" y="1411709"/>
            <a:chExt cx="1562736" cy="554377"/>
          </a:xfrm>
        </p:grpSpPr>
        <p:sp>
          <p:nvSpPr>
            <p:cNvPr id="25" name="TextBox 24">
              <a:extLst>
                <a:ext uri="{FF2B5EF4-FFF2-40B4-BE49-F238E27FC236}">
                  <a16:creationId xmlns:a16="http://schemas.microsoft.com/office/drawing/2014/main" xmlns="" id="{9C58FDFA-49AD-4A68-AC6A-57AE016B0462}"/>
                </a:ext>
              </a:extLst>
            </p:cNvPr>
            <p:cNvSpPr txBox="1"/>
            <p:nvPr/>
          </p:nvSpPr>
          <p:spPr>
            <a:xfrm>
              <a:off x="843182" y="1411709"/>
              <a:ext cx="1562736" cy="307777"/>
            </a:xfrm>
            <a:prstGeom prst="rect">
              <a:avLst/>
            </a:prstGeom>
            <a:noFill/>
          </p:spPr>
          <p:txBody>
            <a:bodyPr wrap="square" rtlCol="0">
              <a:spAutoFit/>
            </a:bodyPr>
            <a:lstStyle/>
            <a:p>
              <a:pPr algn="ctr"/>
              <a:r>
                <a:rPr lang="uk-UA" sz="1400" dirty="0">
                  <a:solidFill>
                    <a:schemeClr val="tx1">
                      <a:lumMod val="65000"/>
                      <a:lumOff val="35000"/>
                    </a:schemeClr>
                  </a:solidFill>
                  <a:latin typeface="Nexa Light" panose="02000000000000000000" pitchFamily="50" charset="0"/>
                  <a:cs typeface="Catamaran Bold" panose="00000800000000000000" pitchFamily="2" charset="0"/>
                </a:rPr>
                <a:t>Кількість голосів</a:t>
              </a:r>
              <a:endParaRPr lang="en-US" sz="1400" dirty="0">
                <a:solidFill>
                  <a:schemeClr val="tx1">
                    <a:lumMod val="65000"/>
                    <a:lumOff val="35000"/>
                  </a:schemeClr>
                </a:solidFill>
                <a:latin typeface="Nexa Light" panose="02000000000000000000" pitchFamily="50" charset="0"/>
                <a:cs typeface="Catamaran Bold" panose="00000800000000000000" pitchFamily="2" charset="0"/>
              </a:endParaRPr>
            </a:p>
          </p:txBody>
        </p:sp>
        <p:sp>
          <p:nvSpPr>
            <p:cNvPr id="26" name="TextBox 25">
              <a:extLst>
                <a:ext uri="{FF2B5EF4-FFF2-40B4-BE49-F238E27FC236}">
                  <a16:creationId xmlns:a16="http://schemas.microsoft.com/office/drawing/2014/main" xmlns="" id="{018ABCFE-EFFC-47F8-8DC9-C5C5EF82FBD2}"/>
                </a:ext>
              </a:extLst>
            </p:cNvPr>
            <p:cNvSpPr txBox="1"/>
            <p:nvPr/>
          </p:nvSpPr>
          <p:spPr>
            <a:xfrm>
              <a:off x="843182" y="1652154"/>
              <a:ext cx="1562736" cy="313932"/>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Підтримали в «Дії»</a:t>
              </a:r>
              <a:endParaRPr lang="en-US" sz="1200" dirty="0">
                <a:solidFill>
                  <a:schemeClr val="tx1">
                    <a:lumMod val="50000"/>
                    <a:lumOff val="50000"/>
                  </a:schemeClr>
                </a:solidFill>
                <a:latin typeface="+mj-lt"/>
              </a:endParaRPr>
            </a:p>
          </p:txBody>
        </p:sp>
      </p:grpSp>
      <p:grpSp>
        <p:nvGrpSpPr>
          <p:cNvPr id="11" name="Group 10">
            <a:extLst>
              <a:ext uri="{FF2B5EF4-FFF2-40B4-BE49-F238E27FC236}">
                <a16:creationId xmlns:a16="http://schemas.microsoft.com/office/drawing/2014/main" xmlns="" id="{4FFA3F2A-D8FE-4612-8A7E-138EA0CF9297}"/>
              </a:ext>
            </a:extLst>
          </p:cNvPr>
          <p:cNvGrpSpPr/>
          <p:nvPr/>
        </p:nvGrpSpPr>
        <p:grpSpPr>
          <a:xfrm>
            <a:off x="4187186" y="1411709"/>
            <a:ext cx="1562736" cy="539629"/>
            <a:chOff x="4187186" y="1411709"/>
            <a:chExt cx="1562736" cy="539629"/>
          </a:xfrm>
        </p:grpSpPr>
        <p:sp>
          <p:nvSpPr>
            <p:cNvPr id="28" name="TextBox 27">
              <a:extLst>
                <a:ext uri="{FF2B5EF4-FFF2-40B4-BE49-F238E27FC236}">
                  <a16:creationId xmlns:a16="http://schemas.microsoft.com/office/drawing/2014/main" xmlns="" id="{C3E087F4-4000-4FBE-B439-113C76667F30}"/>
                </a:ext>
              </a:extLst>
            </p:cNvPr>
            <p:cNvSpPr txBox="1"/>
            <p:nvPr/>
          </p:nvSpPr>
          <p:spPr>
            <a:xfrm>
              <a:off x="4187186" y="1411709"/>
              <a:ext cx="1562736" cy="307777"/>
            </a:xfrm>
            <a:prstGeom prst="rect">
              <a:avLst/>
            </a:prstGeom>
            <a:noFill/>
          </p:spPr>
          <p:txBody>
            <a:bodyPr wrap="square" rtlCol="0">
              <a:spAutoFit/>
            </a:bodyPr>
            <a:lstStyle/>
            <a:p>
              <a:pPr algn="ctr"/>
              <a:r>
                <a:rPr lang="uk-UA" sz="1400" dirty="0">
                  <a:solidFill>
                    <a:schemeClr val="accent1"/>
                  </a:solidFill>
                  <a:latin typeface="Nexa Light" panose="02000000000000000000" pitchFamily="50" charset="0"/>
                  <a:cs typeface="Catamaran Bold" panose="00000800000000000000" pitchFamily="2" charset="0"/>
                </a:rPr>
                <a:t>Додатково</a:t>
              </a:r>
              <a:endParaRPr lang="en-US" sz="1400" dirty="0">
                <a:solidFill>
                  <a:schemeClr val="accent1"/>
                </a:solidFill>
                <a:latin typeface="Nexa Light" panose="02000000000000000000" pitchFamily="50" charset="0"/>
                <a:cs typeface="Catamaran Bold" panose="00000800000000000000" pitchFamily="2" charset="0"/>
              </a:endParaRPr>
            </a:p>
          </p:txBody>
        </p:sp>
        <p:sp>
          <p:nvSpPr>
            <p:cNvPr id="29" name="TextBox 28">
              <a:extLst>
                <a:ext uri="{FF2B5EF4-FFF2-40B4-BE49-F238E27FC236}">
                  <a16:creationId xmlns:a16="http://schemas.microsoft.com/office/drawing/2014/main" xmlns="" id="{B5FCE390-3DBF-4B37-867E-7A105D9AFC49}"/>
                </a:ext>
              </a:extLst>
            </p:cNvPr>
            <p:cNvSpPr txBox="1"/>
            <p:nvPr/>
          </p:nvSpPr>
          <p:spPr>
            <a:xfrm>
              <a:off x="4187186" y="1652154"/>
              <a:ext cx="1562736" cy="299184"/>
            </a:xfrm>
            <a:prstGeom prst="rect">
              <a:avLst/>
            </a:prstGeom>
            <a:noFill/>
          </p:spPr>
          <p:txBody>
            <a:bodyPr wrap="square" rtlCol="0">
              <a:spAutoFit/>
            </a:bodyPr>
            <a:lstStyle/>
            <a:p>
              <a:pPr algn="ctr">
                <a:lnSpc>
                  <a:spcPct val="120000"/>
                </a:lnSpc>
              </a:pPr>
              <a:r>
                <a:rPr lang="uk-UA" sz="1200" dirty="0">
                  <a:solidFill>
                    <a:schemeClr val="tx1">
                      <a:lumMod val="50000"/>
                      <a:lumOff val="50000"/>
                    </a:schemeClr>
                  </a:solidFill>
                  <a:latin typeface="+mj-lt"/>
                </a:rPr>
                <a:t>Громадські слухання</a:t>
              </a:r>
              <a:endParaRPr lang="en-US" sz="1200" dirty="0">
                <a:solidFill>
                  <a:schemeClr val="tx1">
                    <a:lumMod val="50000"/>
                    <a:lumOff val="50000"/>
                  </a:schemeClr>
                </a:solidFill>
                <a:latin typeface="+mj-lt"/>
              </a:endParaRPr>
            </a:p>
          </p:txBody>
        </p:sp>
      </p:grpSp>
      <p:sp>
        <p:nvSpPr>
          <p:cNvPr id="21" name="TextBox 20">
            <a:extLst>
              <a:ext uri="{FF2B5EF4-FFF2-40B4-BE49-F238E27FC236}">
                <a16:creationId xmlns:a16="http://schemas.microsoft.com/office/drawing/2014/main" xmlns="" id="{AC1FE0CD-A9BD-49BA-B39B-2675CFCBE1CF}"/>
              </a:ext>
            </a:extLst>
          </p:cNvPr>
          <p:cNvSpPr txBox="1"/>
          <p:nvPr/>
        </p:nvSpPr>
        <p:spPr>
          <a:xfrm>
            <a:off x="6605112" y="159957"/>
            <a:ext cx="4992689" cy="1569660"/>
          </a:xfrm>
          <a:prstGeom prst="rect">
            <a:avLst/>
          </a:prstGeom>
          <a:noFill/>
        </p:spPr>
        <p:txBody>
          <a:bodyPr wrap="square" rtlCol="0">
            <a:spAutoFit/>
          </a:bodyPr>
          <a:lstStyle/>
          <a:p>
            <a:r>
              <a:rPr lang="uk-UA" sz="3200" dirty="0">
                <a:solidFill>
                  <a:schemeClr val="tx1">
                    <a:lumMod val="65000"/>
                    <a:lumOff val="35000"/>
                  </a:schemeClr>
                </a:solidFill>
                <a:latin typeface="Nexa Light" panose="02000000000000000000" pitchFamily="50" charset="0"/>
              </a:rPr>
              <a:t>Автоматична система прямої дії</a:t>
            </a:r>
            <a:endParaRPr lang="id-ID" sz="3200" dirty="0">
              <a:solidFill>
                <a:schemeClr val="tx1">
                  <a:lumMod val="65000"/>
                  <a:lumOff val="35000"/>
                </a:schemeClr>
              </a:solidFill>
              <a:latin typeface="Nexa Light" panose="02000000000000000000" pitchFamily="50" charset="0"/>
            </a:endParaRPr>
          </a:p>
          <a:p>
            <a:r>
              <a:rPr lang="uk-UA" sz="3200" dirty="0">
                <a:solidFill>
                  <a:schemeClr val="accent1"/>
                </a:solidFill>
                <a:latin typeface="Nexa Bold" panose="02000000000000000000" pitchFamily="50" charset="0"/>
              </a:rPr>
              <a:t>цифрового мітингу</a:t>
            </a:r>
            <a:endParaRPr lang="en-GB" sz="3200" dirty="0">
              <a:solidFill>
                <a:schemeClr val="accent1"/>
              </a:solidFill>
              <a:latin typeface="Nexa Bold" panose="02000000000000000000" pitchFamily="50" charset="0"/>
            </a:endParaRPr>
          </a:p>
        </p:txBody>
      </p:sp>
      <p:sp>
        <p:nvSpPr>
          <p:cNvPr id="30" name="TextBox 29">
            <a:extLst>
              <a:ext uri="{FF2B5EF4-FFF2-40B4-BE49-F238E27FC236}">
                <a16:creationId xmlns:a16="http://schemas.microsoft.com/office/drawing/2014/main" xmlns="" id="{D7B53AAC-A365-46C0-B38C-96C675A7973A}"/>
              </a:ext>
            </a:extLst>
          </p:cNvPr>
          <p:cNvSpPr txBox="1"/>
          <p:nvPr/>
        </p:nvSpPr>
        <p:spPr>
          <a:xfrm>
            <a:off x="6611281" y="1818054"/>
            <a:ext cx="4592708" cy="2071016"/>
          </a:xfrm>
          <a:prstGeom prst="rect">
            <a:avLst/>
          </a:prstGeom>
          <a:noFill/>
        </p:spPr>
        <p:txBody>
          <a:bodyPr wrap="square" rtlCol="0">
            <a:spAutoFit/>
          </a:bodyPr>
          <a:lstStyle/>
          <a:p>
            <a:pPr>
              <a:lnSpc>
                <a:spcPct val="120000"/>
              </a:lnSpc>
            </a:pPr>
            <a:r>
              <a:rPr lang="uk-UA" sz="1200" b="1" dirty="0">
                <a:latin typeface="Times New Roman" panose="02020603050405020304" pitchFamily="18" charset="0"/>
                <a:ea typeface="Calibri" panose="020F0502020204030204" pitchFamily="34" charset="0"/>
                <a:cs typeface="Times New Roman" panose="02020603050405020304" pitchFamily="18" charset="0"/>
              </a:rPr>
              <a:t>Автоматична система прямої дії цифрового мітингу </a:t>
            </a:r>
            <a:r>
              <a:rPr lang="uk-UA" sz="1200" dirty="0">
                <a:latin typeface="Times New Roman" panose="02020603050405020304" pitchFamily="18" charset="0"/>
                <a:ea typeface="Calibri" panose="020F0502020204030204" pitchFamily="34" charset="0"/>
                <a:cs typeface="Times New Roman" panose="02020603050405020304" pitchFamily="18" charset="0"/>
              </a:rPr>
              <a:t>побудована на кількості голосів (сила кількості учасників цифрового мітингу). Так як наша головна мета – це вплив на депутатів місцевого рівня методом прямої дії через цифровий простір, тобто без прояву фізичної агресії або унеможливлення роботи народних обранців, то вирішити дану задачу можливо через легітимне висвітлення цифрового мітингу в місцевій адміністративній раді за допомогою інформаційної цифрової дошки та виступом організатора за трибуною ради. </a:t>
            </a:r>
            <a:endParaRPr lang="en-US" sz="1200" dirty="0">
              <a:solidFill>
                <a:schemeClr val="tx1">
                  <a:lumMod val="50000"/>
                  <a:lumOff val="50000"/>
                </a:schemeClr>
              </a:solidFill>
              <a:latin typeface="+mj-lt"/>
            </a:endParaRPr>
          </a:p>
        </p:txBody>
      </p:sp>
      <p:grpSp>
        <p:nvGrpSpPr>
          <p:cNvPr id="14" name="Group 13">
            <a:extLst>
              <a:ext uri="{FF2B5EF4-FFF2-40B4-BE49-F238E27FC236}">
                <a16:creationId xmlns:a16="http://schemas.microsoft.com/office/drawing/2014/main" xmlns="" id="{9C794510-A341-430D-B59F-1ED4EEF17421}"/>
              </a:ext>
            </a:extLst>
          </p:cNvPr>
          <p:cNvGrpSpPr/>
          <p:nvPr/>
        </p:nvGrpSpPr>
        <p:grpSpPr>
          <a:xfrm>
            <a:off x="3176347" y="2475172"/>
            <a:ext cx="540000" cy="540000"/>
            <a:chOff x="3176347" y="2475172"/>
            <a:chExt cx="540000" cy="540000"/>
          </a:xfrm>
        </p:grpSpPr>
        <p:sp>
          <p:nvSpPr>
            <p:cNvPr id="16" name="Freeform: Shape 15">
              <a:extLst>
                <a:ext uri="{FF2B5EF4-FFF2-40B4-BE49-F238E27FC236}">
                  <a16:creationId xmlns:a16="http://schemas.microsoft.com/office/drawing/2014/main" xmlns="" id="{12D770E0-86A9-454D-82BB-5239F86B2074}"/>
                </a:ext>
              </a:extLst>
            </p:cNvPr>
            <p:cNvSpPr/>
            <p:nvPr/>
          </p:nvSpPr>
          <p:spPr>
            <a:xfrm>
              <a:off x="3176347" y="2475172"/>
              <a:ext cx="540000" cy="540000"/>
            </a:xfrm>
            <a:prstGeom prst="ellipse">
              <a:avLst/>
            </a:prstGeom>
            <a:solidFill>
              <a:schemeClr val="bg1"/>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sp>
          <p:nvSpPr>
            <p:cNvPr id="43" name="Freeform 62">
              <a:extLst>
                <a:ext uri="{FF2B5EF4-FFF2-40B4-BE49-F238E27FC236}">
                  <a16:creationId xmlns:a16="http://schemas.microsoft.com/office/drawing/2014/main" xmlns="" id="{BAFBFEC7-156B-4340-82BA-4D794B072B0C}"/>
                </a:ext>
              </a:extLst>
            </p:cNvPr>
            <p:cNvSpPr>
              <a:spLocks noEditPoints="1"/>
            </p:cNvSpPr>
            <p:nvPr/>
          </p:nvSpPr>
          <p:spPr bwMode="auto">
            <a:xfrm>
              <a:off x="3297367" y="2636302"/>
              <a:ext cx="297961" cy="217741"/>
            </a:xfrm>
            <a:custGeom>
              <a:avLst/>
              <a:gdLst>
                <a:gd name="T0" fmla="*/ 84 w 228"/>
                <a:gd name="T1" fmla="*/ 105 h 166"/>
                <a:gd name="T2" fmla="*/ 27 w 228"/>
                <a:gd name="T3" fmla="*/ 62 h 166"/>
                <a:gd name="T4" fmla="*/ 22 w 228"/>
                <a:gd name="T5" fmla="*/ 68 h 166"/>
                <a:gd name="T6" fmla="*/ 79 w 228"/>
                <a:gd name="T7" fmla="*/ 112 h 166"/>
                <a:gd name="T8" fmla="*/ 84 w 228"/>
                <a:gd name="T9" fmla="*/ 105 h 166"/>
                <a:gd name="T10" fmla="*/ 110 w 228"/>
                <a:gd name="T11" fmla="*/ 65 h 166"/>
                <a:gd name="T12" fmla="*/ 127 w 228"/>
                <a:gd name="T13" fmla="*/ 43 h 166"/>
                <a:gd name="T14" fmla="*/ 125 w 228"/>
                <a:gd name="T15" fmla="*/ 26 h 166"/>
                <a:gd name="T16" fmla="*/ 96 w 228"/>
                <a:gd name="T17" fmla="*/ 4 h 166"/>
                <a:gd name="T18" fmla="*/ 80 w 228"/>
                <a:gd name="T19" fmla="*/ 7 h 166"/>
                <a:gd name="T20" fmla="*/ 45 w 228"/>
                <a:gd name="T21" fmla="*/ 51 h 166"/>
                <a:gd name="T22" fmla="*/ 48 w 228"/>
                <a:gd name="T23" fmla="*/ 68 h 166"/>
                <a:gd name="T24" fmla="*/ 76 w 228"/>
                <a:gd name="T25" fmla="*/ 89 h 166"/>
                <a:gd name="T26" fmla="*/ 84 w 228"/>
                <a:gd name="T27" fmla="*/ 92 h 166"/>
                <a:gd name="T28" fmla="*/ 93 w 228"/>
                <a:gd name="T29" fmla="*/ 87 h 166"/>
                <a:gd name="T30" fmla="*/ 105 w 228"/>
                <a:gd name="T31" fmla="*/ 71 h 166"/>
                <a:gd name="T32" fmla="*/ 223 w 228"/>
                <a:gd name="T33" fmla="*/ 161 h 166"/>
                <a:gd name="T34" fmla="*/ 228 w 228"/>
                <a:gd name="T35" fmla="*/ 155 h 166"/>
                <a:gd name="T36" fmla="*/ 110 w 228"/>
                <a:gd name="T37" fmla="*/ 65 h 166"/>
                <a:gd name="T38" fmla="*/ 87 w 228"/>
                <a:gd name="T39" fmla="*/ 82 h 166"/>
                <a:gd name="T40" fmla="*/ 84 w 228"/>
                <a:gd name="T41" fmla="*/ 84 h 166"/>
                <a:gd name="T42" fmla="*/ 81 w 228"/>
                <a:gd name="T43" fmla="*/ 83 h 166"/>
                <a:gd name="T44" fmla="*/ 53 w 228"/>
                <a:gd name="T45" fmla="*/ 61 h 166"/>
                <a:gd name="T46" fmla="*/ 52 w 228"/>
                <a:gd name="T47" fmla="*/ 56 h 166"/>
                <a:gd name="T48" fmla="*/ 86 w 228"/>
                <a:gd name="T49" fmla="*/ 11 h 166"/>
                <a:gd name="T50" fmla="*/ 89 w 228"/>
                <a:gd name="T51" fmla="*/ 10 h 166"/>
                <a:gd name="T52" fmla="*/ 91 w 228"/>
                <a:gd name="T53" fmla="*/ 11 h 166"/>
                <a:gd name="T54" fmla="*/ 120 w 228"/>
                <a:gd name="T55" fmla="*/ 32 h 166"/>
                <a:gd name="T56" fmla="*/ 121 w 228"/>
                <a:gd name="T57" fmla="*/ 38 h 166"/>
                <a:gd name="T58" fmla="*/ 87 w 228"/>
                <a:gd name="T59" fmla="*/ 82 h 166"/>
                <a:gd name="T60" fmla="*/ 92 w 228"/>
                <a:gd name="T61" fmla="*/ 142 h 166"/>
                <a:gd name="T62" fmla="*/ 20 w 228"/>
                <a:gd name="T63" fmla="*/ 142 h 166"/>
                <a:gd name="T64" fmla="*/ 20 w 228"/>
                <a:gd name="T65" fmla="*/ 150 h 166"/>
                <a:gd name="T66" fmla="*/ 92 w 228"/>
                <a:gd name="T67" fmla="*/ 150 h 166"/>
                <a:gd name="T68" fmla="*/ 92 w 228"/>
                <a:gd name="T69" fmla="*/ 142 h 166"/>
                <a:gd name="T70" fmla="*/ 0 w 228"/>
                <a:gd name="T71" fmla="*/ 166 h 166"/>
                <a:gd name="T72" fmla="*/ 112 w 228"/>
                <a:gd name="T73" fmla="*/ 166 h 166"/>
                <a:gd name="T74" fmla="*/ 112 w 228"/>
                <a:gd name="T75" fmla="*/ 158 h 166"/>
                <a:gd name="T76" fmla="*/ 0 w 228"/>
                <a:gd name="T77" fmla="*/ 158 h 166"/>
                <a:gd name="T78" fmla="*/ 0 w 228"/>
                <a:gd name="T7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66">
                  <a:moveTo>
                    <a:pt x="84" y="105"/>
                  </a:moveTo>
                  <a:cubicBezTo>
                    <a:pt x="27" y="62"/>
                    <a:pt x="27" y="62"/>
                    <a:pt x="27" y="62"/>
                  </a:cubicBezTo>
                  <a:cubicBezTo>
                    <a:pt x="22" y="68"/>
                    <a:pt x="22" y="68"/>
                    <a:pt x="22" y="68"/>
                  </a:cubicBezTo>
                  <a:cubicBezTo>
                    <a:pt x="79" y="112"/>
                    <a:pt x="79" y="112"/>
                    <a:pt x="79" y="112"/>
                  </a:cubicBezTo>
                  <a:lnTo>
                    <a:pt x="84" y="105"/>
                  </a:lnTo>
                  <a:close/>
                  <a:moveTo>
                    <a:pt x="110" y="65"/>
                  </a:moveTo>
                  <a:cubicBezTo>
                    <a:pt x="127" y="43"/>
                    <a:pt x="127" y="43"/>
                    <a:pt x="127" y="43"/>
                  </a:cubicBezTo>
                  <a:cubicBezTo>
                    <a:pt x="131" y="38"/>
                    <a:pt x="130" y="30"/>
                    <a:pt x="125" y="26"/>
                  </a:cubicBezTo>
                  <a:cubicBezTo>
                    <a:pt x="96" y="4"/>
                    <a:pt x="96" y="4"/>
                    <a:pt x="96" y="4"/>
                  </a:cubicBezTo>
                  <a:cubicBezTo>
                    <a:pt x="91" y="0"/>
                    <a:pt x="83" y="2"/>
                    <a:pt x="80" y="7"/>
                  </a:cubicBezTo>
                  <a:cubicBezTo>
                    <a:pt x="45" y="51"/>
                    <a:pt x="45" y="51"/>
                    <a:pt x="45" y="51"/>
                  </a:cubicBezTo>
                  <a:cubicBezTo>
                    <a:pt x="41" y="56"/>
                    <a:pt x="42" y="64"/>
                    <a:pt x="48" y="68"/>
                  </a:cubicBezTo>
                  <a:cubicBezTo>
                    <a:pt x="76" y="89"/>
                    <a:pt x="76" y="89"/>
                    <a:pt x="76" y="89"/>
                  </a:cubicBezTo>
                  <a:cubicBezTo>
                    <a:pt x="78" y="91"/>
                    <a:pt x="81" y="92"/>
                    <a:pt x="84" y="92"/>
                  </a:cubicBezTo>
                  <a:cubicBezTo>
                    <a:pt x="87" y="92"/>
                    <a:pt x="91" y="90"/>
                    <a:pt x="93" y="87"/>
                  </a:cubicBezTo>
                  <a:cubicBezTo>
                    <a:pt x="105" y="71"/>
                    <a:pt x="105" y="71"/>
                    <a:pt x="105" y="71"/>
                  </a:cubicBezTo>
                  <a:cubicBezTo>
                    <a:pt x="223" y="161"/>
                    <a:pt x="223" y="161"/>
                    <a:pt x="223" y="161"/>
                  </a:cubicBezTo>
                  <a:cubicBezTo>
                    <a:pt x="228" y="155"/>
                    <a:pt x="228" y="155"/>
                    <a:pt x="228" y="155"/>
                  </a:cubicBezTo>
                  <a:lnTo>
                    <a:pt x="110" y="65"/>
                  </a:lnTo>
                  <a:close/>
                  <a:moveTo>
                    <a:pt x="87" y="82"/>
                  </a:moveTo>
                  <a:cubicBezTo>
                    <a:pt x="86" y="83"/>
                    <a:pt x="85" y="84"/>
                    <a:pt x="84" y="84"/>
                  </a:cubicBezTo>
                  <a:cubicBezTo>
                    <a:pt x="83" y="84"/>
                    <a:pt x="82" y="84"/>
                    <a:pt x="81" y="83"/>
                  </a:cubicBezTo>
                  <a:cubicBezTo>
                    <a:pt x="53" y="61"/>
                    <a:pt x="53" y="61"/>
                    <a:pt x="53" y="61"/>
                  </a:cubicBezTo>
                  <a:cubicBezTo>
                    <a:pt x="51" y="60"/>
                    <a:pt x="51" y="58"/>
                    <a:pt x="52" y="56"/>
                  </a:cubicBezTo>
                  <a:cubicBezTo>
                    <a:pt x="86" y="11"/>
                    <a:pt x="86" y="11"/>
                    <a:pt x="86" y="11"/>
                  </a:cubicBezTo>
                  <a:cubicBezTo>
                    <a:pt x="87" y="10"/>
                    <a:pt x="88" y="10"/>
                    <a:pt x="89" y="10"/>
                  </a:cubicBezTo>
                  <a:cubicBezTo>
                    <a:pt x="90" y="10"/>
                    <a:pt x="91" y="10"/>
                    <a:pt x="91" y="11"/>
                  </a:cubicBezTo>
                  <a:cubicBezTo>
                    <a:pt x="120" y="32"/>
                    <a:pt x="120" y="32"/>
                    <a:pt x="120" y="32"/>
                  </a:cubicBezTo>
                  <a:cubicBezTo>
                    <a:pt x="122" y="34"/>
                    <a:pt x="122" y="36"/>
                    <a:pt x="121" y="38"/>
                  </a:cubicBezTo>
                  <a:lnTo>
                    <a:pt x="87" y="82"/>
                  </a:lnTo>
                  <a:close/>
                  <a:moveTo>
                    <a:pt x="92" y="142"/>
                  </a:moveTo>
                  <a:cubicBezTo>
                    <a:pt x="20" y="142"/>
                    <a:pt x="20" y="142"/>
                    <a:pt x="20" y="142"/>
                  </a:cubicBezTo>
                  <a:cubicBezTo>
                    <a:pt x="20" y="150"/>
                    <a:pt x="20" y="150"/>
                    <a:pt x="20" y="150"/>
                  </a:cubicBezTo>
                  <a:cubicBezTo>
                    <a:pt x="92" y="150"/>
                    <a:pt x="92" y="150"/>
                    <a:pt x="92" y="150"/>
                  </a:cubicBezTo>
                  <a:lnTo>
                    <a:pt x="92" y="142"/>
                  </a:lnTo>
                  <a:close/>
                  <a:moveTo>
                    <a:pt x="0" y="166"/>
                  </a:moveTo>
                  <a:cubicBezTo>
                    <a:pt x="112" y="166"/>
                    <a:pt x="112" y="166"/>
                    <a:pt x="112" y="166"/>
                  </a:cubicBezTo>
                  <a:cubicBezTo>
                    <a:pt x="112" y="158"/>
                    <a:pt x="112" y="158"/>
                    <a:pt x="112" y="158"/>
                  </a:cubicBezTo>
                  <a:cubicBezTo>
                    <a:pt x="0" y="158"/>
                    <a:pt x="0" y="158"/>
                    <a:pt x="0" y="158"/>
                  </a:cubicBezTo>
                  <a:lnTo>
                    <a:pt x="0" y="1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xmlns="" id="{56307861-F30C-4734-94C9-3D19BA89FDB5}"/>
              </a:ext>
            </a:extLst>
          </p:cNvPr>
          <p:cNvGrpSpPr/>
          <p:nvPr/>
        </p:nvGrpSpPr>
        <p:grpSpPr>
          <a:xfrm>
            <a:off x="4719555" y="4112668"/>
            <a:ext cx="540000" cy="540000"/>
            <a:chOff x="4719555" y="4112668"/>
            <a:chExt cx="540000" cy="540000"/>
          </a:xfrm>
        </p:grpSpPr>
        <p:sp>
          <p:nvSpPr>
            <p:cNvPr id="10" name="Oval 9">
              <a:extLst>
                <a:ext uri="{FF2B5EF4-FFF2-40B4-BE49-F238E27FC236}">
                  <a16:creationId xmlns:a16="http://schemas.microsoft.com/office/drawing/2014/main" xmlns="" id="{006DBD23-94D9-412F-B05D-2F2A89964559}"/>
                </a:ext>
              </a:extLst>
            </p:cNvPr>
            <p:cNvSpPr/>
            <p:nvPr/>
          </p:nvSpPr>
          <p:spPr>
            <a:xfrm>
              <a:off x="4719555" y="4112668"/>
              <a:ext cx="540000" cy="540000"/>
            </a:xfrm>
            <a:prstGeom prst="ellipse">
              <a:avLst/>
            </a:prstGeom>
            <a:solidFill>
              <a:schemeClr val="accent2"/>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sp>
          <p:nvSpPr>
            <p:cNvPr id="44" name="Freeform 63">
              <a:extLst>
                <a:ext uri="{FF2B5EF4-FFF2-40B4-BE49-F238E27FC236}">
                  <a16:creationId xmlns:a16="http://schemas.microsoft.com/office/drawing/2014/main" xmlns="" id="{AF2E8204-0187-475D-9526-9EAB0D65A990}"/>
                </a:ext>
              </a:extLst>
            </p:cNvPr>
            <p:cNvSpPr>
              <a:spLocks noEditPoints="1"/>
            </p:cNvSpPr>
            <p:nvPr/>
          </p:nvSpPr>
          <p:spPr bwMode="auto">
            <a:xfrm>
              <a:off x="4865570" y="4261501"/>
              <a:ext cx="247971" cy="242335"/>
            </a:xfrm>
            <a:custGeom>
              <a:avLst/>
              <a:gdLst>
                <a:gd name="T0" fmla="*/ 185 w 193"/>
                <a:gd name="T1" fmla="*/ 29 h 188"/>
                <a:gd name="T2" fmla="*/ 186 w 193"/>
                <a:gd name="T3" fmla="*/ 28 h 188"/>
                <a:gd name="T4" fmla="*/ 158 w 193"/>
                <a:gd name="T5" fmla="*/ 0 h 188"/>
                <a:gd name="T6" fmla="*/ 29 w 193"/>
                <a:gd name="T7" fmla="*/ 131 h 188"/>
                <a:gd name="T8" fmla="*/ 28 w 193"/>
                <a:gd name="T9" fmla="*/ 131 h 188"/>
                <a:gd name="T10" fmla="*/ 0 w 193"/>
                <a:gd name="T11" fmla="*/ 188 h 188"/>
                <a:gd name="T12" fmla="*/ 56 w 193"/>
                <a:gd name="T13" fmla="*/ 160 h 188"/>
                <a:gd name="T14" fmla="*/ 180 w 193"/>
                <a:gd name="T15" fmla="*/ 34 h 188"/>
                <a:gd name="T16" fmla="*/ 184 w 193"/>
                <a:gd name="T17" fmla="*/ 47 h 188"/>
                <a:gd name="T18" fmla="*/ 175 w 193"/>
                <a:gd name="T19" fmla="*/ 56 h 188"/>
                <a:gd name="T20" fmla="*/ 165 w 193"/>
                <a:gd name="T21" fmla="*/ 61 h 188"/>
                <a:gd name="T22" fmla="*/ 135 w 193"/>
                <a:gd name="T23" fmla="*/ 86 h 188"/>
                <a:gd name="T24" fmla="*/ 121 w 193"/>
                <a:gd name="T25" fmla="*/ 105 h 188"/>
                <a:gd name="T26" fmla="*/ 127 w 193"/>
                <a:gd name="T27" fmla="*/ 111 h 188"/>
                <a:gd name="T28" fmla="*/ 141 w 193"/>
                <a:gd name="T29" fmla="*/ 90 h 188"/>
                <a:gd name="T30" fmla="*/ 168 w 193"/>
                <a:gd name="T31" fmla="*/ 69 h 188"/>
                <a:gd name="T32" fmla="*/ 179 w 193"/>
                <a:gd name="T33" fmla="*/ 63 h 188"/>
                <a:gd name="T34" fmla="*/ 192 w 193"/>
                <a:gd name="T35" fmla="*/ 48 h 188"/>
                <a:gd name="T36" fmla="*/ 185 w 193"/>
                <a:gd name="T37" fmla="*/ 29 h 188"/>
                <a:gd name="T38" fmla="*/ 18 w 193"/>
                <a:gd name="T39" fmla="*/ 170 h 188"/>
                <a:gd name="T40" fmla="*/ 31 w 193"/>
                <a:gd name="T41" fmla="*/ 144 h 188"/>
                <a:gd name="T42" fmla="*/ 43 w 193"/>
                <a:gd name="T43" fmla="*/ 157 h 188"/>
                <a:gd name="T44" fmla="*/ 18 w 193"/>
                <a:gd name="T45" fmla="*/ 170 h 188"/>
                <a:gd name="T46" fmla="*/ 51 w 193"/>
                <a:gd name="T47" fmla="*/ 153 h 188"/>
                <a:gd name="T48" fmla="*/ 51 w 193"/>
                <a:gd name="T49" fmla="*/ 153 h 188"/>
                <a:gd name="T50" fmla="*/ 34 w 193"/>
                <a:gd name="T51" fmla="*/ 137 h 188"/>
                <a:gd name="T52" fmla="*/ 35 w 193"/>
                <a:gd name="T53" fmla="*/ 136 h 188"/>
                <a:gd name="T54" fmla="*/ 158 w 193"/>
                <a:gd name="T55" fmla="*/ 11 h 188"/>
                <a:gd name="T56" fmla="*/ 174 w 193"/>
                <a:gd name="T57" fmla="*/ 28 h 188"/>
                <a:gd name="T58" fmla="*/ 51 w 193"/>
                <a:gd name="T59" fmla="*/ 153 h 188"/>
                <a:gd name="T60" fmla="*/ 34 w 193"/>
                <a:gd name="T61" fmla="*/ 188 h 188"/>
                <a:gd name="T62" fmla="*/ 165 w 193"/>
                <a:gd name="T63" fmla="*/ 188 h 188"/>
                <a:gd name="T64" fmla="*/ 165 w 193"/>
                <a:gd name="T65" fmla="*/ 180 h 188"/>
                <a:gd name="T66" fmla="*/ 34 w 193"/>
                <a:gd name="T67" fmla="*/ 180 h 188"/>
                <a:gd name="T68" fmla="*/ 34 w 193"/>
                <a:gd name="T6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8">
                  <a:moveTo>
                    <a:pt x="185" y="29"/>
                  </a:moveTo>
                  <a:cubicBezTo>
                    <a:pt x="186" y="28"/>
                    <a:pt x="186" y="28"/>
                    <a:pt x="186" y="28"/>
                  </a:cubicBezTo>
                  <a:cubicBezTo>
                    <a:pt x="158" y="0"/>
                    <a:pt x="158" y="0"/>
                    <a:pt x="158" y="0"/>
                  </a:cubicBezTo>
                  <a:cubicBezTo>
                    <a:pt x="29" y="131"/>
                    <a:pt x="29" y="131"/>
                    <a:pt x="29" y="131"/>
                  </a:cubicBezTo>
                  <a:cubicBezTo>
                    <a:pt x="28" y="131"/>
                    <a:pt x="28" y="131"/>
                    <a:pt x="28" y="131"/>
                  </a:cubicBezTo>
                  <a:cubicBezTo>
                    <a:pt x="0" y="188"/>
                    <a:pt x="0" y="188"/>
                    <a:pt x="0" y="188"/>
                  </a:cubicBezTo>
                  <a:cubicBezTo>
                    <a:pt x="56" y="160"/>
                    <a:pt x="56" y="160"/>
                    <a:pt x="56" y="160"/>
                  </a:cubicBezTo>
                  <a:cubicBezTo>
                    <a:pt x="180" y="34"/>
                    <a:pt x="180" y="34"/>
                    <a:pt x="180" y="34"/>
                  </a:cubicBezTo>
                  <a:cubicBezTo>
                    <a:pt x="182" y="37"/>
                    <a:pt x="185" y="42"/>
                    <a:pt x="184" y="47"/>
                  </a:cubicBezTo>
                  <a:cubicBezTo>
                    <a:pt x="183" y="50"/>
                    <a:pt x="181" y="54"/>
                    <a:pt x="175" y="56"/>
                  </a:cubicBezTo>
                  <a:cubicBezTo>
                    <a:pt x="171" y="58"/>
                    <a:pt x="168" y="60"/>
                    <a:pt x="165" y="61"/>
                  </a:cubicBezTo>
                  <a:cubicBezTo>
                    <a:pt x="151" y="68"/>
                    <a:pt x="144" y="71"/>
                    <a:pt x="135" y="86"/>
                  </a:cubicBezTo>
                  <a:cubicBezTo>
                    <a:pt x="124" y="102"/>
                    <a:pt x="121" y="105"/>
                    <a:pt x="121" y="105"/>
                  </a:cubicBezTo>
                  <a:cubicBezTo>
                    <a:pt x="127" y="111"/>
                    <a:pt x="127" y="111"/>
                    <a:pt x="127" y="111"/>
                  </a:cubicBezTo>
                  <a:cubicBezTo>
                    <a:pt x="127" y="111"/>
                    <a:pt x="130" y="107"/>
                    <a:pt x="141" y="90"/>
                  </a:cubicBezTo>
                  <a:cubicBezTo>
                    <a:pt x="150" y="77"/>
                    <a:pt x="154" y="75"/>
                    <a:pt x="168" y="69"/>
                  </a:cubicBezTo>
                  <a:cubicBezTo>
                    <a:pt x="171" y="67"/>
                    <a:pt x="175" y="65"/>
                    <a:pt x="179" y="63"/>
                  </a:cubicBezTo>
                  <a:cubicBezTo>
                    <a:pt x="186" y="60"/>
                    <a:pt x="191" y="54"/>
                    <a:pt x="192" y="48"/>
                  </a:cubicBezTo>
                  <a:cubicBezTo>
                    <a:pt x="193" y="40"/>
                    <a:pt x="189" y="33"/>
                    <a:pt x="185" y="29"/>
                  </a:cubicBezTo>
                  <a:close/>
                  <a:moveTo>
                    <a:pt x="18" y="170"/>
                  </a:moveTo>
                  <a:cubicBezTo>
                    <a:pt x="31" y="144"/>
                    <a:pt x="31" y="144"/>
                    <a:pt x="31" y="144"/>
                  </a:cubicBezTo>
                  <a:cubicBezTo>
                    <a:pt x="43" y="157"/>
                    <a:pt x="43" y="157"/>
                    <a:pt x="43" y="157"/>
                  </a:cubicBezTo>
                  <a:lnTo>
                    <a:pt x="18" y="170"/>
                  </a:lnTo>
                  <a:close/>
                  <a:moveTo>
                    <a:pt x="51" y="153"/>
                  </a:moveTo>
                  <a:cubicBezTo>
                    <a:pt x="51" y="153"/>
                    <a:pt x="51" y="153"/>
                    <a:pt x="51" y="153"/>
                  </a:cubicBezTo>
                  <a:cubicBezTo>
                    <a:pt x="34" y="137"/>
                    <a:pt x="34" y="137"/>
                    <a:pt x="34" y="137"/>
                  </a:cubicBezTo>
                  <a:cubicBezTo>
                    <a:pt x="35" y="136"/>
                    <a:pt x="35" y="136"/>
                    <a:pt x="35" y="136"/>
                  </a:cubicBezTo>
                  <a:cubicBezTo>
                    <a:pt x="158" y="11"/>
                    <a:pt x="158" y="11"/>
                    <a:pt x="158" y="11"/>
                  </a:cubicBezTo>
                  <a:cubicBezTo>
                    <a:pt x="174" y="28"/>
                    <a:pt x="174" y="28"/>
                    <a:pt x="174" y="28"/>
                  </a:cubicBezTo>
                  <a:lnTo>
                    <a:pt x="51" y="153"/>
                  </a:lnTo>
                  <a:close/>
                  <a:moveTo>
                    <a:pt x="34" y="188"/>
                  </a:moveTo>
                  <a:cubicBezTo>
                    <a:pt x="165" y="188"/>
                    <a:pt x="165" y="188"/>
                    <a:pt x="165" y="188"/>
                  </a:cubicBezTo>
                  <a:cubicBezTo>
                    <a:pt x="165" y="180"/>
                    <a:pt x="165" y="180"/>
                    <a:pt x="165" y="180"/>
                  </a:cubicBezTo>
                  <a:cubicBezTo>
                    <a:pt x="34" y="180"/>
                    <a:pt x="34" y="180"/>
                    <a:pt x="34" y="180"/>
                  </a:cubicBezTo>
                  <a:lnTo>
                    <a:pt x="34"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xmlns="" id="{61C10A9A-F2D6-4918-BA71-14AAA321A7E2}"/>
              </a:ext>
            </a:extLst>
          </p:cNvPr>
          <p:cNvGrpSpPr/>
          <p:nvPr/>
        </p:nvGrpSpPr>
        <p:grpSpPr>
          <a:xfrm>
            <a:off x="1628787" y="4112668"/>
            <a:ext cx="540000" cy="540000"/>
            <a:chOff x="1628787" y="4112668"/>
            <a:chExt cx="540000" cy="540000"/>
          </a:xfrm>
        </p:grpSpPr>
        <p:sp>
          <p:nvSpPr>
            <p:cNvPr id="13" name="Freeform: Shape 12">
              <a:extLst>
                <a:ext uri="{FF2B5EF4-FFF2-40B4-BE49-F238E27FC236}">
                  <a16:creationId xmlns:a16="http://schemas.microsoft.com/office/drawing/2014/main" xmlns="" id="{F2E509D9-9A2D-4A7B-9B16-14C45E83D971}"/>
                </a:ext>
              </a:extLst>
            </p:cNvPr>
            <p:cNvSpPr/>
            <p:nvPr/>
          </p:nvSpPr>
          <p:spPr>
            <a:xfrm>
              <a:off x="1628787" y="4112668"/>
              <a:ext cx="540000" cy="540000"/>
            </a:xfrm>
            <a:prstGeom prst="ellipse">
              <a:avLst/>
            </a:prstGeom>
            <a:solidFill>
              <a:schemeClr val="bg1"/>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b="1">
                <a:solidFill>
                  <a:schemeClr val="bg1">
                    <a:lumMod val="95000"/>
                    <a:alpha val="40000"/>
                  </a:schemeClr>
                </a:solidFill>
                <a:latin typeface="+mj-lt"/>
              </a:endParaRPr>
            </a:p>
          </p:txBody>
        </p:sp>
        <p:grpSp>
          <p:nvGrpSpPr>
            <p:cNvPr id="50" name="Gruppieren 1074">
              <a:extLst>
                <a:ext uri="{FF2B5EF4-FFF2-40B4-BE49-F238E27FC236}">
                  <a16:creationId xmlns:a16="http://schemas.microsoft.com/office/drawing/2014/main" xmlns="" id="{69CEF8F1-197C-4552-A314-7A1E7C8A839A}"/>
                </a:ext>
              </a:extLst>
            </p:cNvPr>
            <p:cNvGrpSpPr/>
            <p:nvPr/>
          </p:nvGrpSpPr>
          <p:grpSpPr>
            <a:xfrm>
              <a:off x="1796726" y="4249624"/>
              <a:ext cx="204123" cy="266089"/>
              <a:chOff x="3094038" y="4438650"/>
              <a:chExt cx="266700" cy="347663"/>
            </a:xfrm>
            <a:solidFill>
              <a:schemeClr val="accent1"/>
            </a:solidFill>
          </p:grpSpPr>
          <p:sp>
            <p:nvSpPr>
              <p:cNvPr id="51" name="Freeform 452">
                <a:extLst>
                  <a:ext uri="{FF2B5EF4-FFF2-40B4-BE49-F238E27FC236}">
                    <a16:creationId xmlns:a16="http://schemas.microsoft.com/office/drawing/2014/main" xmlns="" id="{0A31CB49-AF15-4BEB-A374-9C8A5B843E49}"/>
                  </a:ext>
                </a:extLst>
              </p:cNvPr>
              <p:cNvSpPr>
                <a:spLocks noEditPoints="1"/>
              </p:cNvSpPr>
              <p:nvPr/>
            </p:nvSpPr>
            <p:spPr bwMode="auto">
              <a:xfrm>
                <a:off x="3094038" y="4438650"/>
                <a:ext cx="266700" cy="347663"/>
              </a:xfrm>
              <a:custGeom>
                <a:avLst/>
                <a:gdLst>
                  <a:gd name="T0" fmla="*/ 168 w 168"/>
                  <a:gd name="T1" fmla="*/ 219 h 219"/>
                  <a:gd name="T2" fmla="*/ 0 w 168"/>
                  <a:gd name="T3" fmla="*/ 219 h 219"/>
                  <a:gd name="T4" fmla="*/ 0 w 168"/>
                  <a:gd name="T5" fmla="*/ 0 h 219"/>
                  <a:gd name="T6" fmla="*/ 168 w 168"/>
                  <a:gd name="T7" fmla="*/ 0 h 219"/>
                  <a:gd name="T8" fmla="*/ 168 w 168"/>
                  <a:gd name="T9" fmla="*/ 219 h 219"/>
                  <a:gd name="T10" fmla="*/ 7 w 168"/>
                  <a:gd name="T11" fmla="*/ 212 h 219"/>
                  <a:gd name="T12" fmla="*/ 160 w 168"/>
                  <a:gd name="T13" fmla="*/ 212 h 219"/>
                  <a:gd name="T14" fmla="*/ 160 w 168"/>
                  <a:gd name="T15" fmla="*/ 7 h 219"/>
                  <a:gd name="T16" fmla="*/ 7 w 168"/>
                  <a:gd name="T17" fmla="*/ 7 h 219"/>
                  <a:gd name="T18" fmla="*/ 7 w 168"/>
                  <a:gd name="T19" fmla="*/ 2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219">
                    <a:moveTo>
                      <a:pt x="168" y="219"/>
                    </a:moveTo>
                    <a:lnTo>
                      <a:pt x="0" y="219"/>
                    </a:lnTo>
                    <a:lnTo>
                      <a:pt x="0" y="0"/>
                    </a:lnTo>
                    <a:lnTo>
                      <a:pt x="168" y="0"/>
                    </a:lnTo>
                    <a:lnTo>
                      <a:pt x="168" y="219"/>
                    </a:lnTo>
                    <a:close/>
                    <a:moveTo>
                      <a:pt x="7" y="212"/>
                    </a:moveTo>
                    <a:lnTo>
                      <a:pt x="160" y="212"/>
                    </a:lnTo>
                    <a:lnTo>
                      <a:pt x="160" y="7"/>
                    </a:lnTo>
                    <a:lnTo>
                      <a:pt x="7" y="7"/>
                    </a:lnTo>
                    <a:lnTo>
                      <a:pt x="7"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3">
                <a:extLst>
                  <a:ext uri="{FF2B5EF4-FFF2-40B4-BE49-F238E27FC236}">
                    <a16:creationId xmlns:a16="http://schemas.microsoft.com/office/drawing/2014/main" xmlns="" id="{5C5E17E3-3FF0-4885-8CC6-E39206777B55}"/>
                  </a:ext>
                </a:extLst>
              </p:cNvPr>
              <p:cNvSpPr>
                <a:spLocks/>
              </p:cNvSpPr>
              <p:nvPr/>
            </p:nvSpPr>
            <p:spPr bwMode="auto">
              <a:xfrm>
                <a:off x="3140075" y="4600575"/>
                <a:ext cx="173038" cy="12700"/>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54">
                <a:extLst>
                  <a:ext uri="{FF2B5EF4-FFF2-40B4-BE49-F238E27FC236}">
                    <a16:creationId xmlns:a16="http://schemas.microsoft.com/office/drawing/2014/main" xmlns="" id="{1B35E916-42A3-4B5D-802F-E8CF817E9E23}"/>
                  </a:ext>
                </a:extLst>
              </p:cNvPr>
              <p:cNvSpPr>
                <a:spLocks/>
              </p:cNvSpPr>
              <p:nvPr/>
            </p:nvSpPr>
            <p:spPr bwMode="auto">
              <a:xfrm>
                <a:off x="3140075" y="4560888"/>
                <a:ext cx="173038" cy="11113"/>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5">
                <a:extLst>
                  <a:ext uri="{FF2B5EF4-FFF2-40B4-BE49-F238E27FC236}">
                    <a16:creationId xmlns:a16="http://schemas.microsoft.com/office/drawing/2014/main" xmlns="" id="{31D2D988-32AF-4A43-8312-CF79255DFF05}"/>
                  </a:ext>
                </a:extLst>
              </p:cNvPr>
              <p:cNvSpPr>
                <a:spLocks/>
              </p:cNvSpPr>
              <p:nvPr/>
            </p:nvSpPr>
            <p:spPr bwMode="auto">
              <a:xfrm>
                <a:off x="3140075" y="4519613"/>
                <a:ext cx="173038" cy="12700"/>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56">
                <a:extLst>
                  <a:ext uri="{FF2B5EF4-FFF2-40B4-BE49-F238E27FC236}">
                    <a16:creationId xmlns:a16="http://schemas.microsoft.com/office/drawing/2014/main" xmlns="" id="{D8DBEDBF-B456-4C1B-B52A-D747CBB203F7}"/>
                  </a:ext>
                </a:extLst>
              </p:cNvPr>
              <p:cNvSpPr>
                <a:spLocks/>
              </p:cNvSpPr>
              <p:nvPr/>
            </p:nvSpPr>
            <p:spPr bwMode="auto">
              <a:xfrm>
                <a:off x="3192463" y="4479925"/>
                <a:ext cx="69850" cy="11113"/>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57">
                <a:extLst>
                  <a:ext uri="{FF2B5EF4-FFF2-40B4-BE49-F238E27FC236}">
                    <a16:creationId xmlns:a16="http://schemas.microsoft.com/office/drawing/2014/main" xmlns="" id="{FB98C39B-73FC-4A3C-9078-3C8AC33943E2}"/>
                  </a:ext>
                </a:extLst>
              </p:cNvPr>
              <p:cNvSpPr>
                <a:spLocks noEditPoints="1"/>
              </p:cNvSpPr>
              <p:nvPr/>
            </p:nvSpPr>
            <p:spPr bwMode="auto">
              <a:xfrm>
                <a:off x="3140075" y="4641850"/>
                <a:ext cx="173038" cy="98425"/>
              </a:xfrm>
              <a:custGeom>
                <a:avLst/>
                <a:gdLst>
                  <a:gd name="T0" fmla="*/ 109 w 109"/>
                  <a:gd name="T1" fmla="*/ 62 h 62"/>
                  <a:gd name="T2" fmla="*/ 0 w 109"/>
                  <a:gd name="T3" fmla="*/ 62 h 62"/>
                  <a:gd name="T4" fmla="*/ 0 w 109"/>
                  <a:gd name="T5" fmla="*/ 0 h 62"/>
                  <a:gd name="T6" fmla="*/ 109 w 109"/>
                  <a:gd name="T7" fmla="*/ 0 h 62"/>
                  <a:gd name="T8" fmla="*/ 109 w 109"/>
                  <a:gd name="T9" fmla="*/ 62 h 62"/>
                  <a:gd name="T10" fmla="*/ 7 w 109"/>
                  <a:gd name="T11" fmla="*/ 55 h 62"/>
                  <a:gd name="T12" fmla="*/ 102 w 109"/>
                  <a:gd name="T13" fmla="*/ 55 h 62"/>
                  <a:gd name="T14" fmla="*/ 102 w 109"/>
                  <a:gd name="T15" fmla="*/ 7 h 62"/>
                  <a:gd name="T16" fmla="*/ 7 w 109"/>
                  <a:gd name="T17" fmla="*/ 7 h 62"/>
                  <a:gd name="T18" fmla="*/ 7 w 109"/>
                  <a:gd name="T1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62">
                    <a:moveTo>
                      <a:pt x="109" y="62"/>
                    </a:moveTo>
                    <a:lnTo>
                      <a:pt x="0" y="62"/>
                    </a:lnTo>
                    <a:lnTo>
                      <a:pt x="0" y="0"/>
                    </a:lnTo>
                    <a:lnTo>
                      <a:pt x="109" y="0"/>
                    </a:lnTo>
                    <a:lnTo>
                      <a:pt x="109" y="62"/>
                    </a:lnTo>
                    <a:close/>
                    <a:moveTo>
                      <a:pt x="7" y="55"/>
                    </a:moveTo>
                    <a:lnTo>
                      <a:pt x="102" y="55"/>
                    </a:lnTo>
                    <a:lnTo>
                      <a:pt x="102" y="7"/>
                    </a:lnTo>
                    <a:lnTo>
                      <a:pt x="7" y="7"/>
                    </a:lnTo>
                    <a:lnTo>
                      <a:pt x="7"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7" name="TextBox 56">
            <a:extLst>
              <a:ext uri="{FF2B5EF4-FFF2-40B4-BE49-F238E27FC236}">
                <a16:creationId xmlns:a16="http://schemas.microsoft.com/office/drawing/2014/main" xmlns="" id="{D7B53AAC-A365-46C0-B38C-96C675A7973A}"/>
              </a:ext>
            </a:extLst>
          </p:cNvPr>
          <p:cNvSpPr txBox="1"/>
          <p:nvPr/>
        </p:nvSpPr>
        <p:spPr>
          <a:xfrm>
            <a:off x="1242506" y="931407"/>
            <a:ext cx="4188049" cy="313932"/>
          </a:xfrm>
          <a:prstGeom prst="rect">
            <a:avLst/>
          </a:prstGeom>
          <a:noFill/>
          <a:ln>
            <a:solidFill>
              <a:schemeClr val="tx1"/>
            </a:solidFill>
          </a:ln>
        </p:spPr>
        <p:txBody>
          <a:bodyPr wrap="square" rtlCol="0">
            <a:spAutoFit/>
          </a:bodyPr>
          <a:lstStyle/>
          <a:p>
            <a:pPr>
              <a:lnSpc>
                <a:spcPct val="120000"/>
              </a:lnSpc>
            </a:pPr>
            <a:r>
              <a:rPr lang="uk-UA" sz="1200" b="1" dirty="0"/>
              <a:t>Термін дії того чи іншого цифрового мітингу – безстроковий</a:t>
            </a:r>
            <a:endParaRPr lang="en-US" sz="1200" b="1" dirty="0">
              <a:solidFill>
                <a:schemeClr val="tx1">
                  <a:lumMod val="50000"/>
                  <a:lumOff val="50000"/>
                </a:schemeClr>
              </a:solidFill>
              <a:latin typeface="+mj-lt"/>
            </a:endParaRPr>
          </a:p>
        </p:txBody>
      </p:sp>
      <p:sp>
        <p:nvSpPr>
          <p:cNvPr id="58" name="TextBox 57">
            <a:extLst>
              <a:ext uri="{FF2B5EF4-FFF2-40B4-BE49-F238E27FC236}">
                <a16:creationId xmlns:a16="http://schemas.microsoft.com/office/drawing/2014/main" xmlns="" id="{D7B53AAC-A365-46C0-B38C-96C675A7973A}"/>
              </a:ext>
            </a:extLst>
          </p:cNvPr>
          <p:cNvSpPr txBox="1"/>
          <p:nvPr/>
        </p:nvSpPr>
        <p:spPr>
          <a:xfrm>
            <a:off x="6605112" y="4187486"/>
            <a:ext cx="5105764" cy="1591846"/>
          </a:xfrm>
          <a:prstGeom prst="rect">
            <a:avLst/>
          </a:prstGeom>
          <a:noFill/>
        </p:spPr>
        <p:txBody>
          <a:bodyPr wrap="square" rtlCol="0">
            <a:spAutoFit/>
          </a:bodyPr>
          <a:lstStyle/>
          <a:p>
            <a:r>
              <a:rPr lang="uk-UA" sz="1200" dirty="0">
                <a:latin typeface="Times New Roman" panose="02020603050405020304" pitchFamily="18" charset="0"/>
                <a:ea typeface="Calibri" panose="020F0502020204030204" pitchFamily="34" charset="0"/>
                <a:cs typeface="Times New Roman" panose="02020603050405020304" pitchFamily="18" charset="0"/>
              </a:rPr>
              <a:t>Якщо </a:t>
            </a:r>
            <a:r>
              <a:rPr lang="uk-UA"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кількість голосів не менш як одна десята частина громадян, що проживають спільно на відповідній території (територіальна громада), мають право голосу та зареєстровані в «Дії», то тоді є можливість виступу ініціатора ЦМ у місцевій раді під час сесійних засідань місцевих депутатів. Частота разів виступу і час вирішує представницький орган місцевого самоврядування (Рада). Проте мінімальна вимога: «1 раз на тиждень з виступом у 3 хвилини за трибуною ради».  </a:t>
            </a:r>
            <a:endParaRPr lang="uk-UA" sz="105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US" sz="1200" dirty="0">
              <a:solidFill>
                <a:schemeClr val="tx1">
                  <a:lumMod val="50000"/>
                  <a:lumOff val="50000"/>
                </a:schemeClr>
              </a:solidFill>
              <a:latin typeface="+mj-lt"/>
            </a:endParaRPr>
          </a:p>
        </p:txBody>
      </p:sp>
      <p:sp>
        <p:nvSpPr>
          <p:cNvPr id="59" name="Прямоугольник 58"/>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Прямоугольник 59"/>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1" name="Прямоугольник 60"/>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43146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ppt_w</p:attrName>
                                        </p:attrNameLst>
                                      </p:cBhvr>
                                      <p:tavLst>
                                        <p:tav tm="0">
                                          <p:val>
                                            <p:fltVal val="0"/>
                                          </p:val>
                                        </p:tav>
                                        <p:tav tm="100000">
                                          <p:val>
                                            <p:strVal val="#ppt_w"/>
                                          </p:val>
                                        </p:tav>
                                      </p:tavLst>
                                    </p:anim>
                                    <p:anim calcmode="lin" valueType="num">
                                      <p:cBhvr>
                                        <p:cTn id="12" dur="250" fill="hold"/>
                                        <p:tgtEl>
                                          <p:spTgt spid="31"/>
                                        </p:tgtEl>
                                        <p:attrNameLst>
                                          <p:attrName>ppt_h</p:attrName>
                                        </p:attrNameLst>
                                      </p:cBhvr>
                                      <p:tavLst>
                                        <p:tav tm="0">
                                          <p:val>
                                            <p:fltVal val="0"/>
                                          </p:val>
                                        </p:tav>
                                        <p:tav tm="100000">
                                          <p:val>
                                            <p:strVal val="#ppt_h"/>
                                          </p:val>
                                        </p:tav>
                                      </p:tavLst>
                                    </p:anim>
                                    <p:anim calcmode="lin" valueType="num">
                                      <p:cBhvr>
                                        <p:cTn id="13" dur="250" fill="hold"/>
                                        <p:tgtEl>
                                          <p:spTgt spid="31"/>
                                        </p:tgtEl>
                                        <p:attrNameLst>
                                          <p:attrName>style.rotation</p:attrName>
                                        </p:attrNameLst>
                                      </p:cBhvr>
                                      <p:tavLst>
                                        <p:tav tm="0">
                                          <p:val>
                                            <p:fltVal val="90"/>
                                          </p:val>
                                        </p:tav>
                                        <p:tav tm="100000">
                                          <p:val>
                                            <p:fltVal val="0"/>
                                          </p:val>
                                        </p:tav>
                                      </p:tavLst>
                                    </p:anim>
                                    <p:animEffect transition="in" filter="fade">
                                      <p:cBhvr>
                                        <p:cTn id="14" dur="250"/>
                                        <p:tgtEl>
                                          <p:spTgt spid="31"/>
                                        </p:tgtEl>
                                      </p:cBhvr>
                                    </p:animEffect>
                                  </p:childTnLst>
                                </p:cTn>
                              </p:par>
                              <p:par>
                                <p:cTn id="15" presetID="31" presetClass="entr" presetSubtype="0" fill="hold" nodeType="withEffect">
                                  <p:stCondLst>
                                    <p:cond delay="75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50" fill="hold"/>
                                        <p:tgtEl>
                                          <p:spTgt spid="14"/>
                                        </p:tgtEl>
                                        <p:attrNameLst>
                                          <p:attrName>ppt_w</p:attrName>
                                        </p:attrNameLst>
                                      </p:cBhvr>
                                      <p:tavLst>
                                        <p:tav tm="0">
                                          <p:val>
                                            <p:fltVal val="0"/>
                                          </p:val>
                                        </p:tav>
                                        <p:tav tm="100000">
                                          <p:val>
                                            <p:strVal val="#ppt_w"/>
                                          </p:val>
                                        </p:tav>
                                      </p:tavLst>
                                    </p:anim>
                                    <p:anim calcmode="lin" valueType="num">
                                      <p:cBhvr>
                                        <p:cTn id="18" dur="250" fill="hold"/>
                                        <p:tgtEl>
                                          <p:spTgt spid="14"/>
                                        </p:tgtEl>
                                        <p:attrNameLst>
                                          <p:attrName>ppt_h</p:attrName>
                                        </p:attrNameLst>
                                      </p:cBhvr>
                                      <p:tavLst>
                                        <p:tav tm="0">
                                          <p:val>
                                            <p:fltVal val="0"/>
                                          </p:val>
                                        </p:tav>
                                        <p:tav tm="100000">
                                          <p:val>
                                            <p:strVal val="#ppt_h"/>
                                          </p:val>
                                        </p:tav>
                                      </p:tavLst>
                                    </p:anim>
                                    <p:anim calcmode="lin" valueType="num">
                                      <p:cBhvr>
                                        <p:cTn id="19" dur="250" fill="hold"/>
                                        <p:tgtEl>
                                          <p:spTgt spid="14"/>
                                        </p:tgtEl>
                                        <p:attrNameLst>
                                          <p:attrName>style.rotation</p:attrName>
                                        </p:attrNameLst>
                                      </p:cBhvr>
                                      <p:tavLst>
                                        <p:tav tm="0">
                                          <p:val>
                                            <p:fltVal val="90"/>
                                          </p:val>
                                        </p:tav>
                                        <p:tav tm="100000">
                                          <p:val>
                                            <p:fltVal val="0"/>
                                          </p:val>
                                        </p:tav>
                                      </p:tavLst>
                                    </p:anim>
                                    <p:animEffect transition="in" filter="fade">
                                      <p:cBhvr>
                                        <p:cTn id="20" dur="250"/>
                                        <p:tgtEl>
                                          <p:spTgt spid="14"/>
                                        </p:tgtEl>
                                      </p:cBhvr>
                                    </p:animEffect>
                                  </p:childTnLst>
                                </p:cTn>
                              </p:par>
                              <p:par>
                                <p:cTn id="21" presetID="31"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ppt_w</p:attrName>
                                        </p:attrNameLst>
                                      </p:cBhvr>
                                      <p:tavLst>
                                        <p:tav tm="0">
                                          <p:val>
                                            <p:fltVal val="0"/>
                                          </p:val>
                                        </p:tav>
                                        <p:tav tm="100000">
                                          <p:val>
                                            <p:strVal val="#ppt_w"/>
                                          </p:val>
                                        </p:tav>
                                      </p:tavLst>
                                    </p:anim>
                                    <p:anim calcmode="lin" valueType="num">
                                      <p:cBhvr>
                                        <p:cTn id="24" dur="250" fill="hold"/>
                                        <p:tgtEl>
                                          <p:spTgt spid="32"/>
                                        </p:tgtEl>
                                        <p:attrNameLst>
                                          <p:attrName>ppt_h</p:attrName>
                                        </p:attrNameLst>
                                      </p:cBhvr>
                                      <p:tavLst>
                                        <p:tav tm="0">
                                          <p:val>
                                            <p:fltVal val="0"/>
                                          </p:val>
                                        </p:tav>
                                        <p:tav tm="100000">
                                          <p:val>
                                            <p:strVal val="#ppt_h"/>
                                          </p:val>
                                        </p:tav>
                                      </p:tavLst>
                                    </p:anim>
                                    <p:anim calcmode="lin" valueType="num">
                                      <p:cBhvr>
                                        <p:cTn id="25" dur="250" fill="hold"/>
                                        <p:tgtEl>
                                          <p:spTgt spid="32"/>
                                        </p:tgtEl>
                                        <p:attrNameLst>
                                          <p:attrName>style.rotation</p:attrName>
                                        </p:attrNameLst>
                                      </p:cBhvr>
                                      <p:tavLst>
                                        <p:tav tm="0">
                                          <p:val>
                                            <p:fltVal val="90"/>
                                          </p:val>
                                        </p:tav>
                                        <p:tav tm="100000">
                                          <p:val>
                                            <p:fltVal val="0"/>
                                          </p:val>
                                        </p:tav>
                                      </p:tavLst>
                                    </p:anim>
                                    <p:animEffect transition="in" filter="fade">
                                      <p:cBhvr>
                                        <p:cTn id="26" dur="250"/>
                                        <p:tgtEl>
                                          <p:spTgt spid="32"/>
                                        </p:tgtEl>
                                      </p:cBhvr>
                                    </p:animEffect>
                                  </p:childTnLst>
                                </p:cTn>
                              </p:par>
                              <p:par>
                                <p:cTn id="27" presetID="10" presetClass="entr" presetSubtype="0" fill="hold" nodeType="withEffect">
                                  <p:stCondLst>
                                    <p:cond delay="1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17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17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2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 presetClass="entr" presetSubtype="4" decel="100000" fill="hold" grpId="0" nodeType="withEffect">
                                  <p:stCondLst>
                                    <p:cond delay="2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6685" b="26685"/>
          <a:stretch>
            <a:fillRect/>
          </a:stretch>
        </p:blipFill>
        <p:spPr/>
      </p:pic>
      <p:pic>
        <p:nvPicPr>
          <p:cNvPr id="7" name="Місце для зображення 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6827" b="16827"/>
          <a:stretch>
            <a:fillRect/>
          </a:stretch>
        </p:blipFill>
        <p:spPr/>
      </p:pic>
      <p:pic>
        <p:nvPicPr>
          <p:cNvPr id="10" name="Місце для зображення 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7229" b="17229"/>
          <a:stretch>
            <a:fillRect/>
          </a:stretch>
        </p:blipFill>
        <p:spPr/>
      </p:pic>
      <p:pic>
        <p:nvPicPr>
          <p:cNvPr id="15" name="Місце для зображення 14"/>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7088" r="7088"/>
          <a:stretch>
            <a:fillRect/>
          </a:stretch>
        </p:blipFill>
        <p:spPr/>
      </p:pic>
      <p:sp>
        <p:nvSpPr>
          <p:cNvPr id="13" name="TextBox 12">
            <a:extLst>
              <a:ext uri="{FF2B5EF4-FFF2-40B4-BE49-F238E27FC236}">
                <a16:creationId xmlns:a16="http://schemas.microsoft.com/office/drawing/2014/main" xmlns="" id="{4F33EFE3-5F2C-4770-B21C-86FBD0049CF1}"/>
              </a:ext>
            </a:extLst>
          </p:cNvPr>
          <p:cNvSpPr txBox="1"/>
          <p:nvPr/>
        </p:nvSpPr>
        <p:spPr>
          <a:xfrm>
            <a:off x="2568485" y="724256"/>
            <a:ext cx="7055073" cy="707886"/>
          </a:xfrm>
          <a:prstGeom prst="rect">
            <a:avLst/>
          </a:prstGeom>
          <a:noFill/>
        </p:spPr>
        <p:txBody>
          <a:bodyPr wrap="none" rtlCol="0">
            <a:spAutoFit/>
          </a:bodyPr>
          <a:lstStyle/>
          <a:p>
            <a:pPr algn="ctr"/>
            <a:r>
              <a:rPr lang="uk-UA" sz="4000" dirty="0">
                <a:solidFill>
                  <a:schemeClr val="tx1">
                    <a:lumMod val="65000"/>
                    <a:lumOff val="35000"/>
                  </a:schemeClr>
                </a:solidFill>
                <a:latin typeface="Nexa Light" panose="02000000000000000000" pitchFamily="50" charset="0"/>
              </a:rPr>
              <a:t>Приклади </a:t>
            </a:r>
            <a:r>
              <a:rPr lang="uk-UA" sz="4000" dirty="0">
                <a:solidFill>
                  <a:schemeClr val="accent1"/>
                </a:solidFill>
                <a:latin typeface="Nexa Bold" panose="02000000000000000000" pitchFamily="50" charset="0"/>
              </a:rPr>
              <a:t>цифрового мітингу</a:t>
            </a:r>
            <a:endParaRPr lang="en-GB" sz="4000" dirty="0">
              <a:solidFill>
                <a:schemeClr val="accent1"/>
              </a:solidFill>
              <a:latin typeface="Nexa Bold" panose="02000000000000000000" pitchFamily="50" charset="0"/>
            </a:endParaRPr>
          </a:p>
        </p:txBody>
      </p:sp>
      <p:grpSp>
        <p:nvGrpSpPr>
          <p:cNvPr id="2" name="Group 1">
            <a:extLst>
              <a:ext uri="{FF2B5EF4-FFF2-40B4-BE49-F238E27FC236}">
                <a16:creationId xmlns:a16="http://schemas.microsoft.com/office/drawing/2014/main" xmlns="" id="{BAD54621-F41E-4D35-9D7A-935F0304BBFB}"/>
              </a:ext>
            </a:extLst>
          </p:cNvPr>
          <p:cNvGrpSpPr/>
          <p:nvPr/>
        </p:nvGrpSpPr>
        <p:grpSpPr>
          <a:xfrm>
            <a:off x="389510" y="4678081"/>
            <a:ext cx="2484254" cy="1615827"/>
            <a:chOff x="466952" y="4152080"/>
            <a:chExt cx="2484254" cy="1615827"/>
          </a:xfrm>
        </p:grpSpPr>
        <p:sp>
          <p:nvSpPr>
            <p:cNvPr id="27" name="Rectangle: Rounded Corners 26">
              <a:extLst>
                <a:ext uri="{FF2B5EF4-FFF2-40B4-BE49-F238E27FC236}">
                  <a16:creationId xmlns:a16="http://schemas.microsoft.com/office/drawing/2014/main" xmlns="" id="{2409EFCF-0B98-4FD3-9EA8-ECC9C2A30B69}"/>
                </a:ext>
              </a:extLst>
            </p:cNvPr>
            <p:cNvSpPr/>
            <p:nvPr/>
          </p:nvSpPr>
          <p:spPr>
            <a:xfrm>
              <a:off x="539066" y="4194633"/>
              <a:ext cx="2412140" cy="1535236"/>
            </a:xfrm>
            <a:prstGeom prst="roundRect">
              <a:avLst>
                <a:gd name="adj" fmla="val 3550"/>
              </a:avLst>
            </a:prstGeom>
            <a:solidFill>
              <a:schemeClr val="bg1"/>
            </a:solidFill>
            <a:ln>
              <a:noFill/>
            </a:ln>
            <a:effectLst>
              <a:outerShdw blurRad="254000" dist="393700" dir="2700000" sx="92000" sy="92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7F09727D-A1C5-48D5-A6CC-D719983866B5}"/>
                </a:ext>
              </a:extLst>
            </p:cNvPr>
            <p:cNvSpPr txBox="1"/>
            <p:nvPr/>
          </p:nvSpPr>
          <p:spPr>
            <a:xfrm>
              <a:off x="466952" y="4152080"/>
              <a:ext cx="2484254" cy="1615827"/>
            </a:xfrm>
            <a:prstGeom prst="rect">
              <a:avLst/>
            </a:prstGeom>
            <a:noFill/>
          </p:spPr>
          <p:txBody>
            <a:bodyPr wrap="square" rtlCol="0">
              <a:spAutoFit/>
            </a:bodyPr>
            <a:lstStyle/>
            <a:p>
              <a:pPr>
                <a:lnSpc>
                  <a:spcPct val="120000"/>
                </a:lnSpc>
              </a:pPr>
              <a:r>
                <a:rPr lang="uk-UA" sz="1200" dirty="0">
                  <a:solidFill>
                    <a:schemeClr val="accent1"/>
                  </a:solidFill>
                </a:rPr>
                <a:t>Рух громадянського опору «Жовта Стрічка» разом з міською радою міста Маріуполь організували онлайн-мітинг «Маріуполь – це Україна» в рамках акції «Стоп референдум». </a:t>
              </a:r>
            </a:p>
            <a:p>
              <a:pPr>
                <a:lnSpc>
                  <a:spcPct val="120000"/>
                </a:lnSpc>
              </a:pPr>
              <a:endParaRPr lang="en-US" sz="1050" dirty="0">
                <a:solidFill>
                  <a:schemeClr val="accent1"/>
                </a:solidFill>
                <a:latin typeface="Nexa Light" panose="02000000000000000000" pitchFamily="50" charset="0"/>
              </a:endParaRPr>
            </a:p>
          </p:txBody>
        </p:sp>
      </p:grpSp>
      <p:cxnSp>
        <p:nvCxnSpPr>
          <p:cNvPr id="79" name="Straight Connector 78">
            <a:extLst>
              <a:ext uri="{FF2B5EF4-FFF2-40B4-BE49-F238E27FC236}">
                <a16:creationId xmlns:a16="http://schemas.microsoft.com/office/drawing/2014/main" xmlns="" id="{AA09DA1D-1FC0-455A-B6C4-68F929B3B7DC}"/>
              </a:ext>
            </a:extLst>
          </p:cNvPr>
          <p:cNvCxnSpPr>
            <a:cxnSpLocks/>
          </p:cNvCxnSpPr>
          <p:nvPr/>
        </p:nvCxnSpPr>
        <p:spPr>
          <a:xfrm>
            <a:off x="3858912" y="1983638"/>
            <a:ext cx="4474176" cy="0"/>
          </a:xfrm>
          <a:prstGeom prst="line">
            <a:avLst/>
          </a:prstGeom>
          <a:ln w="1905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DC48633-3F0B-4073-AD81-4C8964325415}"/>
              </a:ext>
            </a:extLst>
          </p:cNvPr>
          <p:cNvCxnSpPr>
            <a:cxnSpLocks/>
          </p:cNvCxnSpPr>
          <p:nvPr/>
        </p:nvCxnSpPr>
        <p:spPr>
          <a:xfrm>
            <a:off x="3858912" y="1983638"/>
            <a:ext cx="1186340" cy="0"/>
          </a:xfrm>
          <a:prstGeom prst="line">
            <a:avLst/>
          </a:prstGeom>
          <a:ln w="44450" cap="rnd">
            <a:roun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9C71D95B-F30C-4268-8790-1A6BC17E47F0}"/>
              </a:ext>
            </a:extLst>
          </p:cNvPr>
          <p:cNvSpPr txBox="1"/>
          <p:nvPr/>
        </p:nvSpPr>
        <p:spPr>
          <a:xfrm>
            <a:off x="3900268" y="2043707"/>
            <a:ext cx="1102802" cy="338554"/>
          </a:xfrm>
          <a:prstGeom prst="rect">
            <a:avLst/>
          </a:prstGeom>
          <a:noFill/>
        </p:spPr>
        <p:txBody>
          <a:bodyPr wrap="none" rtlCol="0">
            <a:spAutoFit/>
          </a:bodyPr>
          <a:lstStyle/>
          <a:p>
            <a:pPr algn="ctr"/>
            <a:r>
              <a:rPr lang="uk-UA" sz="1600" dirty="0">
                <a:solidFill>
                  <a:schemeClr val="accent1"/>
                </a:solidFill>
                <a:latin typeface="Nexa Light" panose="02000000000000000000" pitchFamily="50" charset="0"/>
              </a:rPr>
              <a:t>Ініціатива</a:t>
            </a:r>
            <a:endParaRPr lang="en-GB" sz="1600" dirty="0">
              <a:solidFill>
                <a:schemeClr val="accent1"/>
              </a:solidFill>
              <a:latin typeface="Nexa Light" panose="02000000000000000000" pitchFamily="50" charset="0"/>
            </a:endParaRPr>
          </a:p>
        </p:txBody>
      </p:sp>
      <p:sp>
        <p:nvSpPr>
          <p:cNvPr id="82" name="TextBox 81">
            <a:extLst>
              <a:ext uri="{FF2B5EF4-FFF2-40B4-BE49-F238E27FC236}">
                <a16:creationId xmlns:a16="http://schemas.microsoft.com/office/drawing/2014/main" xmlns="" id="{CED48496-6A5A-45F9-8557-77B6A7A6ADAC}"/>
              </a:ext>
            </a:extLst>
          </p:cNvPr>
          <p:cNvSpPr txBox="1"/>
          <p:nvPr/>
        </p:nvSpPr>
        <p:spPr>
          <a:xfrm>
            <a:off x="5537323" y="2043707"/>
            <a:ext cx="1170193" cy="338554"/>
          </a:xfrm>
          <a:prstGeom prst="rect">
            <a:avLst/>
          </a:prstGeom>
          <a:noFill/>
        </p:spPr>
        <p:txBody>
          <a:bodyPr wrap="none" rtlCol="0">
            <a:spAutoFit/>
          </a:bodyPr>
          <a:lstStyle/>
          <a:p>
            <a:pPr algn="ctr"/>
            <a:r>
              <a:rPr lang="uk-UA" sz="1600" dirty="0">
                <a:latin typeface="Nexa Light" panose="02000000000000000000" pitchFamily="50" charset="0"/>
              </a:rPr>
              <a:t>Підтримка</a:t>
            </a:r>
            <a:endParaRPr lang="en-GB" sz="1600" dirty="0">
              <a:latin typeface="Nexa Light" panose="02000000000000000000" pitchFamily="50" charset="0"/>
            </a:endParaRPr>
          </a:p>
        </p:txBody>
      </p:sp>
      <p:sp>
        <p:nvSpPr>
          <p:cNvPr id="83" name="TextBox 82">
            <a:extLst>
              <a:ext uri="{FF2B5EF4-FFF2-40B4-BE49-F238E27FC236}">
                <a16:creationId xmlns:a16="http://schemas.microsoft.com/office/drawing/2014/main" xmlns="" id="{3E15BE5E-AE34-4639-9BC9-51A6E28A0D55}"/>
              </a:ext>
            </a:extLst>
          </p:cNvPr>
          <p:cNvSpPr txBox="1"/>
          <p:nvPr/>
        </p:nvSpPr>
        <p:spPr>
          <a:xfrm>
            <a:off x="6816656" y="2043707"/>
            <a:ext cx="1900200" cy="338554"/>
          </a:xfrm>
          <a:prstGeom prst="rect">
            <a:avLst/>
          </a:prstGeom>
          <a:noFill/>
        </p:spPr>
        <p:txBody>
          <a:bodyPr wrap="none" rtlCol="0">
            <a:spAutoFit/>
          </a:bodyPr>
          <a:lstStyle/>
          <a:p>
            <a:pPr algn="ctr"/>
            <a:r>
              <a:rPr lang="uk-UA" sz="1600" dirty="0">
                <a:latin typeface="Nexa Light" panose="02000000000000000000" pitchFamily="50" charset="0"/>
              </a:rPr>
              <a:t>Політична реакція</a:t>
            </a:r>
            <a:endParaRPr lang="en-GB" sz="1600" dirty="0">
              <a:latin typeface="Nexa Light" panose="02000000000000000000" pitchFamily="50" charset="0"/>
            </a:endParaRPr>
          </a:p>
        </p:txBody>
      </p:sp>
      <p:sp>
        <p:nvSpPr>
          <p:cNvPr id="65" name="TextBox 64">
            <a:extLst>
              <a:ext uri="{FF2B5EF4-FFF2-40B4-BE49-F238E27FC236}">
                <a16:creationId xmlns:a16="http://schemas.microsoft.com/office/drawing/2014/main" xmlns="" id="{7F09727D-A1C5-48D5-A6CC-D719983866B5}"/>
              </a:ext>
            </a:extLst>
          </p:cNvPr>
          <p:cNvSpPr txBox="1"/>
          <p:nvPr/>
        </p:nvSpPr>
        <p:spPr>
          <a:xfrm>
            <a:off x="3178206" y="4680338"/>
            <a:ext cx="2917815" cy="1643527"/>
          </a:xfrm>
          <a:prstGeom prst="rect">
            <a:avLst/>
          </a:prstGeom>
          <a:noFill/>
        </p:spPr>
        <p:txBody>
          <a:bodyPr wrap="square" rtlCol="0">
            <a:spAutoFit/>
          </a:bodyPr>
          <a:lstStyle/>
          <a:p>
            <a:pPr>
              <a:lnSpc>
                <a:spcPct val="120000"/>
              </a:lnSpc>
            </a:pPr>
            <a:r>
              <a:rPr lang="uk-UA" sz="1200" dirty="0">
                <a:solidFill>
                  <a:schemeClr val="accent1"/>
                </a:solidFill>
              </a:rPr>
              <a:t>У Херсоні відбувся </a:t>
            </a:r>
            <a:r>
              <a:rPr lang="uk-UA" sz="1200" dirty="0" err="1">
                <a:solidFill>
                  <a:schemeClr val="accent1"/>
                </a:solidFill>
              </a:rPr>
              <a:t>масшт</a:t>
            </a:r>
            <a:r>
              <a:rPr lang="uk-UA" sz="1200" dirty="0">
                <a:solidFill>
                  <a:schemeClr val="accent1"/>
                </a:solidFill>
              </a:rPr>
              <a:t>. мітинг, на який вийшли приблизно 36к українців без жодного ризику для свого життя. Рух спротиву "Жовта Стрічка" переніс зустріч в онлайн. Активісти перетворили стрічку в </a:t>
            </a:r>
            <a:r>
              <a:rPr lang="uk-UA" sz="1200" dirty="0" err="1">
                <a:solidFill>
                  <a:schemeClr val="accent1"/>
                </a:solidFill>
              </a:rPr>
              <a:t>Instagram</a:t>
            </a:r>
            <a:r>
              <a:rPr lang="uk-UA" sz="1200" dirty="0">
                <a:solidFill>
                  <a:schemeClr val="accent1"/>
                </a:solidFill>
              </a:rPr>
              <a:t> на центральний проспект Херсона та кличуть людей приєднатись"</a:t>
            </a:r>
            <a:endParaRPr lang="en-US" sz="1050" dirty="0">
              <a:solidFill>
                <a:schemeClr val="accent1"/>
              </a:solidFill>
              <a:latin typeface="Nexa Light" panose="02000000000000000000" pitchFamily="50" charset="0"/>
            </a:endParaRPr>
          </a:p>
        </p:txBody>
      </p:sp>
      <p:sp>
        <p:nvSpPr>
          <p:cNvPr id="68" name="TextBox 67">
            <a:extLst>
              <a:ext uri="{FF2B5EF4-FFF2-40B4-BE49-F238E27FC236}">
                <a16:creationId xmlns:a16="http://schemas.microsoft.com/office/drawing/2014/main" xmlns="" id="{7F09727D-A1C5-48D5-A6CC-D719983866B5}"/>
              </a:ext>
            </a:extLst>
          </p:cNvPr>
          <p:cNvSpPr txBox="1"/>
          <p:nvPr/>
        </p:nvSpPr>
        <p:spPr>
          <a:xfrm>
            <a:off x="6248421" y="4680337"/>
            <a:ext cx="2917815" cy="1200329"/>
          </a:xfrm>
          <a:prstGeom prst="rect">
            <a:avLst/>
          </a:prstGeom>
          <a:noFill/>
        </p:spPr>
        <p:txBody>
          <a:bodyPr wrap="square" rtlCol="0">
            <a:spAutoFit/>
          </a:bodyPr>
          <a:lstStyle/>
          <a:p>
            <a:pPr>
              <a:lnSpc>
                <a:spcPct val="120000"/>
              </a:lnSpc>
            </a:pPr>
            <a:r>
              <a:rPr lang="uk-UA" sz="1200" dirty="0">
                <a:solidFill>
                  <a:schemeClr val="accent1"/>
                </a:solidFill>
              </a:rPr>
              <a:t>Д. Трюдо і президент Європейської комісії, а також світові зірки об'єднали зусилля для проведення масштабного цифрового мітингу </a:t>
            </a:r>
            <a:r>
              <a:rPr lang="uk-UA" sz="1200" dirty="0" err="1">
                <a:solidFill>
                  <a:schemeClr val="accent1"/>
                </a:solidFill>
              </a:rPr>
              <a:t>Stand</a:t>
            </a:r>
            <a:r>
              <a:rPr lang="uk-UA" sz="1200" dirty="0">
                <a:solidFill>
                  <a:schemeClr val="accent1"/>
                </a:solidFill>
              </a:rPr>
              <a:t> </a:t>
            </a:r>
            <a:r>
              <a:rPr lang="uk-UA" sz="1200" dirty="0" err="1">
                <a:solidFill>
                  <a:schemeClr val="accent1"/>
                </a:solidFill>
              </a:rPr>
              <a:t>Up</a:t>
            </a:r>
            <a:r>
              <a:rPr lang="uk-UA" sz="1200" dirty="0">
                <a:solidFill>
                  <a:schemeClr val="accent1"/>
                </a:solidFill>
              </a:rPr>
              <a:t> </a:t>
            </a:r>
            <a:r>
              <a:rPr lang="uk-UA" sz="1200" dirty="0" err="1">
                <a:solidFill>
                  <a:schemeClr val="accent1"/>
                </a:solidFill>
              </a:rPr>
              <a:t>for</a:t>
            </a:r>
            <a:r>
              <a:rPr lang="uk-UA" sz="1200" dirty="0">
                <a:solidFill>
                  <a:schemeClr val="accent1"/>
                </a:solidFill>
              </a:rPr>
              <a:t> </a:t>
            </a:r>
            <a:r>
              <a:rPr lang="uk-UA" sz="1200" dirty="0" err="1">
                <a:solidFill>
                  <a:schemeClr val="accent1"/>
                </a:solidFill>
              </a:rPr>
              <a:t>Ukraine</a:t>
            </a:r>
            <a:r>
              <a:rPr lang="uk-UA" sz="1200" dirty="0">
                <a:solidFill>
                  <a:schemeClr val="accent1"/>
                </a:solidFill>
              </a:rPr>
              <a:t> («Встань за Україну»). </a:t>
            </a:r>
          </a:p>
        </p:txBody>
      </p:sp>
      <p:sp>
        <p:nvSpPr>
          <p:cNvPr id="77" name="TextBox 76">
            <a:extLst>
              <a:ext uri="{FF2B5EF4-FFF2-40B4-BE49-F238E27FC236}">
                <a16:creationId xmlns:a16="http://schemas.microsoft.com/office/drawing/2014/main" xmlns="" id="{7F09727D-A1C5-48D5-A6CC-D719983866B5}"/>
              </a:ext>
            </a:extLst>
          </p:cNvPr>
          <p:cNvSpPr txBox="1"/>
          <p:nvPr/>
        </p:nvSpPr>
        <p:spPr>
          <a:xfrm>
            <a:off x="9119505" y="4720634"/>
            <a:ext cx="2917815" cy="1421928"/>
          </a:xfrm>
          <a:prstGeom prst="rect">
            <a:avLst/>
          </a:prstGeom>
          <a:noFill/>
        </p:spPr>
        <p:txBody>
          <a:bodyPr wrap="square" rtlCol="0">
            <a:spAutoFit/>
          </a:bodyPr>
          <a:lstStyle/>
          <a:p>
            <a:pPr lvl="0">
              <a:lnSpc>
                <a:spcPct val="120000"/>
              </a:lnSpc>
            </a:pPr>
            <a:r>
              <a:rPr lang="uk-UA" sz="1200" dirty="0">
                <a:solidFill>
                  <a:schemeClr val="accent1"/>
                </a:solidFill>
              </a:rPr>
              <a:t>28 квітня 2020 р. на </a:t>
            </a:r>
            <a:r>
              <a:rPr lang="uk-UA" sz="1200" dirty="0" err="1">
                <a:solidFill>
                  <a:schemeClr val="accent1"/>
                </a:solidFill>
              </a:rPr>
              <a:t>YouTube</a:t>
            </a:r>
            <a:r>
              <a:rPr lang="uk-UA" sz="1200" dirty="0">
                <a:solidFill>
                  <a:schemeClr val="accent1"/>
                </a:solidFill>
              </a:rPr>
              <a:t> було викладено відео під назвою «Онлайн-мітинг “За життя”». Відео складається з інтерв'ю різних медійних людей, де вони висловлюють свою позицію щодо діяльності різних державних органів.</a:t>
            </a:r>
          </a:p>
        </p:txBody>
      </p:sp>
      <p:sp>
        <p:nvSpPr>
          <p:cNvPr id="78" name="Прямоугольник 77"/>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4" name="Прямоугольник 83"/>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5" name="Прямоугольник 84"/>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42798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750"/>
                                        <p:tgtEl>
                                          <p:spTgt spid="80"/>
                                        </p:tgtEl>
                                      </p:cBhvr>
                                    </p:animEffect>
                                  </p:childTnLst>
                                </p:cTn>
                              </p:par>
                              <p:par>
                                <p:cTn id="12" presetID="22" presetClass="entr" presetSubtype="8" fill="hold" nodeType="withEffect">
                                  <p:stCondLst>
                                    <p:cond delay="1000"/>
                                  </p:stCondLst>
                                  <p:childTnLst>
                                    <p:set>
                                      <p:cBhvr>
                                        <p:cTn id="13" dur="1" fill="hold">
                                          <p:stCondLst>
                                            <p:cond delay="0"/>
                                          </p:stCondLst>
                                        </p:cTn>
                                        <p:tgtEl>
                                          <p:spTgt spid="79"/>
                                        </p:tgtEl>
                                        <p:attrNameLst>
                                          <p:attrName>style.visibility</p:attrName>
                                        </p:attrNameLst>
                                      </p:cBhvr>
                                      <p:to>
                                        <p:strVal val="visible"/>
                                      </p:to>
                                    </p:set>
                                    <p:animEffect transition="in" filter="wipe(left)">
                                      <p:cBhvr>
                                        <p:cTn id="14" dur="750"/>
                                        <p:tgtEl>
                                          <p:spTgt spid="79"/>
                                        </p:tgtEl>
                                      </p:cBhvr>
                                    </p:animEffect>
                                  </p:childTnLst>
                                </p:cTn>
                              </p:par>
                              <p:par>
                                <p:cTn id="15" presetID="12" presetClass="entr" presetSubtype="1" fill="hold" grpId="0" nodeType="withEffect">
                                  <p:stCondLst>
                                    <p:cond delay="75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p:tgtEl>
                                          <p:spTgt spid="81"/>
                                        </p:tgtEl>
                                        <p:attrNameLst>
                                          <p:attrName>ppt_y</p:attrName>
                                        </p:attrNameLst>
                                      </p:cBhvr>
                                      <p:tavLst>
                                        <p:tav tm="0">
                                          <p:val>
                                            <p:strVal val="#ppt_y-#ppt_h*1.125000"/>
                                          </p:val>
                                        </p:tav>
                                        <p:tav tm="100000">
                                          <p:val>
                                            <p:strVal val="#ppt_y"/>
                                          </p:val>
                                        </p:tav>
                                      </p:tavLst>
                                    </p:anim>
                                    <p:animEffect transition="in" filter="wipe(down)">
                                      <p:cBhvr>
                                        <p:cTn id="18" dur="500"/>
                                        <p:tgtEl>
                                          <p:spTgt spid="81"/>
                                        </p:tgtEl>
                                      </p:cBhvr>
                                    </p:animEffect>
                                  </p:childTnLst>
                                </p:cTn>
                              </p:par>
                              <p:par>
                                <p:cTn id="19" presetID="12" presetClass="entr" presetSubtype="1" fill="hold" grpId="0" nodeType="withEffect">
                                  <p:stCondLst>
                                    <p:cond delay="100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500"/>
                                        <p:tgtEl>
                                          <p:spTgt spid="82"/>
                                        </p:tgtEl>
                                        <p:attrNameLst>
                                          <p:attrName>ppt_y</p:attrName>
                                        </p:attrNameLst>
                                      </p:cBhvr>
                                      <p:tavLst>
                                        <p:tav tm="0">
                                          <p:val>
                                            <p:strVal val="#ppt_y-#ppt_h*1.125000"/>
                                          </p:val>
                                        </p:tav>
                                        <p:tav tm="100000">
                                          <p:val>
                                            <p:strVal val="#ppt_y"/>
                                          </p:val>
                                        </p:tav>
                                      </p:tavLst>
                                    </p:anim>
                                    <p:animEffect transition="in" filter="wipe(down)">
                                      <p:cBhvr>
                                        <p:cTn id="22" dur="500"/>
                                        <p:tgtEl>
                                          <p:spTgt spid="82"/>
                                        </p:tgtEl>
                                      </p:cBhvr>
                                    </p:animEffect>
                                  </p:childTnLst>
                                </p:cTn>
                              </p:par>
                              <p:par>
                                <p:cTn id="23" presetID="12" presetClass="entr" presetSubtype="1" fill="hold" grpId="0" nodeType="withEffect">
                                  <p:stCondLst>
                                    <p:cond delay="125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p:tgtEl>
                                          <p:spTgt spid="83"/>
                                        </p:tgtEl>
                                        <p:attrNameLst>
                                          <p:attrName>ppt_y</p:attrName>
                                        </p:attrNameLst>
                                      </p:cBhvr>
                                      <p:tavLst>
                                        <p:tav tm="0">
                                          <p:val>
                                            <p:strVal val="#ppt_y-#ppt_h*1.125000"/>
                                          </p:val>
                                        </p:tav>
                                        <p:tav tm="100000">
                                          <p:val>
                                            <p:strVal val="#ppt_y"/>
                                          </p:val>
                                        </p:tav>
                                      </p:tavLst>
                                    </p:anim>
                                    <p:animEffect transition="in" filter="wipe(down)">
                                      <p:cBhvr>
                                        <p:cTn id="26" dur="500"/>
                                        <p:tgtEl>
                                          <p:spTgt spid="83"/>
                                        </p:tgtEl>
                                      </p:cBhvr>
                                    </p:animEffect>
                                  </p:childTnLst>
                                </p:cTn>
                              </p:par>
                              <p:par>
                                <p:cTn id="27" presetID="37" presetClass="entr" presetSubtype="0" fill="hold" nodeType="withEffect">
                                  <p:stCondLst>
                                    <p:cond delay="2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anim calcmode="lin" valueType="num">
                                      <p:cBhvr>
                                        <p:cTn id="30" dur="500" fill="hold"/>
                                        <p:tgtEl>
                                          <p:spTgt spid="2"/>
                                        </p:tgtEl>
                                        <p:attrNameLst>
                                          <p:attrName>ppt_x</p:attrName>
                                        </p:attrNameLst>
                                      </p:cBhvr>
                                      <p:tavLst>
                                        <p:tav tm="0">
                                          <p:val>
                                            <p:strVal val="#ppt_x"/>
                                          </p:val>
                                        </p:tav>
                                        <p:tav tm="100000">
                                          <p:val>
                                            <p:strVal val="#ppt_x"/>
                                          </p:val>
                                        </p:tav>
                                      </p:tavLst>
                                    </p:anim>
                                    <p:anim calcmode="lin" valueType="num">
                                      <p:cBhvr>
                                        <p:cTn id="31" dur="450" decel="100000" fill="hold"/>
                                        <p:tgtEl>
                                          <p:spTgt spid="2"/>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2"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ле 90"/>
          <p:cNvSpPr txBox="1">
            <a:spLocks noChangeArrowheads="1"/>
          </p:cNvSpPr>
          <p:nvPr/>
        </p:nvSpPr>
        <p:spPr bwMode="auto">
          <a:xfrm>
            <a:off x="5437939" y="581025"/>
            <a:ext cx="12636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Цифровий мітинг</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3" name="Поле 91"/>
          <p:cNvSpPr txBox="1">
            <a:spLocks noChangeArrowheads="1"/>
          </p:cNvSpPr>
          <p:nvPr/>
        </p:nvSpPr>
        <p:spPr bwMode="auto">
          <a:xfrm>
            <a:off x="5336339" y="1060450"/>
            <a:ext cx="1446212"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Регіон перебування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4" name="Поле 95"/>
          <p:cNvSpPr txBox="1">
            <a:spLocks noChangeArrowheads="1"/>
          </p:cNvSpPr>
          <p:nvPr/>
        </p:nvSpPr>
        <p:spPr bwMode="auto">
          <a:xfrm>
            <a:off x="7145277" y="1060450"/>
            <a:ext cx="2600325" cy="1947613"/>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Національна економіка;</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Бізнес та підприємство;</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Децентралізація;</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Оборона та безпека;</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Охорона здоров’я</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Освіта;</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Охорона </a:t>
            </a:r>
            <a:r>
              <a:rPr kumimoji="0" lang="uk-UA" altLang="uk-UA"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навк</a:t>
            </a: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середовища;</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ЖКГ;</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Сфера розваг, культура та кіно;</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ЗМІ;</a:t>
            </a:r>
            <a:endParaRPr kumimoji="0" lang="uk-UA" altLang="uk-UA"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Фізичне виховання/спорт</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5" name="Поле 104"/>
          <p:cNvSpPr txBox="1">
            <a:spLocks noChangeArrowheads="1"/>
          </p:cNvSpPr>
          <p:nvPr/>
        </p:nvSpPr>
        <p:spPr bwMode="auto">
          <a:xfrm>
            <a:off x="4953813" y="4121087"/>
            <a:ext cx="21701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Міністерство юстиції України</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6" name="Поле 102"/>
          <p:cNvSpPr txBox="1">
            <a:spLocks noChangeArrowheads="1"/>
          </p:cNvSpPr>
          <p:nvPr/>
        </p:nvSpPr>
        <p:spPr bwMode="auto">
          <a:xfrm>
            <a:off x="3739435" y="5133640"/>
            <a:ext cx="6032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Згода</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7" name="Поле 103"/>
          <p:cNvSpPr txBox="1">
            <a:spLocks noChangeArrowheads="1"/>
          </p:cNvSpPr>
          <p:nvPr/>
        </p:nvSpPr>
        <p:spPr bwMode="auto">
          <a:xfrm>
            <a:off x="7643355" y="5133640"/>
            <a:ext cx="7556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Незгода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8" name="Поле 105"/>
          <p:cNvSpPr txBox="1">
            <a:spLocks noChangeArrowheads="1"/>
          </p:cNvSpPr>
          <p:nvPr/>
        </p:nvSpPr>
        <p:spPr bwMode="auto">
          <a:xfrm>
            <a:off x="3325177" y="2575382"/>
            <a:ext cx="3482975" cy="1237325"/>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Порушення конституційних прав;</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Порушення морально-етичних, етнічних або релігійних прав чи з суб’єктивної точки зору прийняття некоректних рішень місцевої ради;</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Необхідність у внесені до місцевої ради потенційного власного суб’єктивного рішення;</a:t>
            </a:r>
            <a:endParaRPr kumimoji="0" lang="uk-UA" altLang="uk-UA"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Аргументація дострокового розпуску місцевої рали.</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9" name="Поле 101"/>
          <p:cNvSpPr txBox="1">
            <a:spLocks noChangeArrowheads="1"/>
          </p:cNvSpPr>
          <p:nvPr/>
        </p:nvSpPr>
        <p:spPr bwMode="auto">
          <a:xfrm>
            <a:off x="7643355" y="5787680"/>
            <a:ext cx="11287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Аргументація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0" name="Поле 110"/>
          <p:cNvSpPr txBox="1">
            <a:spLocks noChangeArrowheads="1"/>
          </p:cNvSpPr>
          <p:nvPr/>
        </p:nvSpPr>
        <p:spPr bwMode="auto">
          <a:xfrm>
            <a:off x="709603" y="4876361"/>
            <a:ext cx="2530476" cy="1143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altLang="uk-UA" sz="1100" b="0" i="0" u="none" strike="noStrike" cap="none" normalizeH="0" baseline="0">
                <a:ln>
                  <a:noFill/>
                </a:ln>
                <a:solidFill>
                  <a:srgbClr val="000000"/>
                </a:solidFill>
                <a:effectLst/>
                <a:latin typeface="Calibri" pitchFamily="34" charset="0"/>
                <a:ea typeface="Calibri" pitchFamily="34" charset="0"/>
                <a:cs typeface="Calibri" pitchFamily="34" charset="0"/>
              </a:rPr>
              <a:t>Кількість голосів не менш як одна десята частина громадян, що проживають на відповідній території і мають право голосу та зареєстровані в «Дії»</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1" name="Стрелка вниз 10"/>
          <p:cNvSpPr/>
          <p:nvPr/>
        </p:nvSpPr>
        <p:spPr>
          <a:xfrm>
            <a:off x="6003310" y="3902350"/>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2" name="Стрелка вниз 11"/>
          <p:cNvSpPr/>
          <p:nvPr/>
        </p:nvSpPr>
        <p:spPr>
          <a:xfrm>
            <a:off x="5099313" y="5651471"/>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3" name="Стрелка вниз 12"/>
          <p:cNvSpPr/>
          <p:nvPr/>
        </p:nvSpPr>
        <p:spPr>
          <a:xfrm>
            <a:off x="6737032" y="5651471"/>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4" name="Стрелка вниз 13"/>
          <p:cNvSpPr/>
          <p:nvPr/>
        </p:nvSpPr>
        <p:spPr>
          <a:xfrm rot="16200000">
            <a:off x="6894122" y="1074699"/>
            <a:ext cx="129918" cy="225502"/>
          </a:xfrm>
          <a:prstGeom prst="down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5" name="Стрелка углом 14"/>
          <p:cNvSpPr/>
          <p:nvPr/>
        </p:nvSpPr>
        <p:spPr>
          <a:xfrm rot="16200000" flipH="1">
            <a:off x="3987720" y="4763107"/>
            <a:ext cx="377825" cy="271145"/>
          </a:xfrm>
          <a:prstGeom prst="bentArrow">
            <a:avLst>
              <a:gd name="adj1" fmla="val 25000"/>
              <a:gd name="adj2" fmla="val 16186"/>
              <a:gd name="adj3" fmla="val 25000"/>
              <a:gd name="adj4" fmla="val 43750"/>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6" name="Стрелка углом 15"/>
          <p:cNvSpPr/>
          <p:nvPr/>
        </p:nvSpPr>
        <p:spPr>
          <a:xfrm rot="5400000">
            <a:off x="7689392" y="4792358"/>
            <a:ext cx="410845" cy="252730"/>
          </a:xfrm>
          <a:prstGeom prst="ben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7" name="Поле 111"/>
          <p:cNvSpPr txBox="1">
            <a:spLocks noChangeArrowheads="1"/>
          </p:cNvSpPr>
          <p:nvPr/>
        </p:nvSpPr>
        <p:spPr bwMode="auto">
          <a:xfrm>
            <a:off x="5855451" y="101600"/>
            <a:ext cx="523875"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«Дія»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8" name="Стрелка вниз 17"/>
          <p:cNvSpPr/>
          <p:nvPr/>
        </p:nvSpPr>
        <p:spPr>
          <a:xfrm>
            <a:off x="6083931" y="397826"/>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9" name="Стрелка вниз 18"/>
          <p:cNvSpPr/>
          <p:nvPr/>
        </p:nvSpPr>
        <p:spPr>
          <a:xfrm>
            <a:off x="6079267" y="890475"/>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0" name="Поле 114"/>
          <p:cNvSpPr txBox="1">
            <a:spLocks noChangeArrowheads="1"/>
          </p:cNvSpPr>
          <p:nvPr/>
        </p:nvSpPr>
        <p:spPr bwMode="auto">
          <a:xfrm>
            <a:off x="5325265" y="2062949"/>
            <a:ext cx="1446212"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Електронний запит</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21" name="Стрелка вниз 20"/>
          <p:cNvSpPr/>
          <p:nvPr/>
        </p:nvSpPr>
        <p:spPr>
          <a:xfrm>
            <a:off x="6065720" y="2385859"/>
            <a:ext cx="71120" cy="1111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3" name="Стрелка вниз 22"/>
          <p:cNvSpPr/>
          <p:nvPr/>
        </p:nvSpPr>
        <p:spPr>
          <a:xfrm rot="5400000" flipH="1">
            <a:off x="3389397" y="5163839"/>
            <a:ext cx="89786" cy="19360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4" name="Поле 118"/>
          <p:cNvSpPr txBox="1">
            <a:spLocks noChangeArrowheads="1"/>
          </p:cNvSpPr>
          <p:nvPr/>
        </p:nvSpPr>
        <p:spPr bwMode="auto">
          <a:xfrm>
            <a:off x="4309287" y="4644680"/>
            <a:ext cx="345916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Районна, обласна рада. Рада м. Києва чи Севастополя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5" name="Поле 119"/>
          <p:cNvSpPr txBox="1">
            <a:spLocks noChangeArrowheads="1"/>
          </p:cNvSpPr>
          <p:nvPr/>
        </p:nvSpPr>
        <p:spPr bwMode="auto">
          <a:xfrm>
            <a:off x="4901719" y="5387640"/>
            <a:ext cx="2170113"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Міністерство юстиції України</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6" name="Поле 120"/>
          <p:cNvSpPr txBox="1">
            <a:spLocks noChangeArrowheads="1"/>
          </p:cNvSpPr>
          <p:nvPr/>
        </p:nvSpPr>
        <p:spPr bwMode="auto">
          <a:xfrm>
            <a:off x="4833248" y="5787680"/>
            <a:ext cx="6032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Згода</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8" name="Поле 123"/>
          <p:cNvSpPr txBox="1">
            <a:spLocks noChangeArrowheads="1"/>
          </p:cNvSpPr>
          <p:nvPr/>
        </p:nvSpPr>
        <p:spPr bwMode="auto">
          <a:xfrm>
            <a:off x="6359207" y="5787680"/>
            <a:ext cx="755650" cy="2540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Незгода</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cxnSp>
        <p:nvCxnSpPr>
          <p:cNvPr id="30" name="Пряма зі стрілкою 125"/>
          <p:cNvCxnSpPr>
            <a:endCxn id="25" idx="1"/>
          </p:cNvCxnSpPr>
          <p:nvPr/>
        </p:nvCxnSpPr>
        <p:spPr>
          <a:xfrm>
            <a:off x="4350385" y="5381083"/>
            <a:ext cx="551334" cy="133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Пряма зі стрілкою 126"/>
          <p:cNvCxnSpPr>
            <a:endCxn id="25" idx="3"/>
          </p:cNvCxnSpPr>
          <p:nvPr/>
        </p:nvCxnSpPr>
        <p:spPr>
          <a:xfrm flipH="1">
            <a:off x="7071832" y="5381083"/>
            <a:ext cx="571523" cy="133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Поле 127"/>
          <p:cNvSpPr txBox="1">
            <a:spLocks noChangeArrowheads="1"/>
          </p:cNvSpPr>
          <p:nvPr/>
        </p:nvSpPr>
        <p:spPr bwMode="auto">
          <a:xfrm>
            <a:off x="7829436" y="3221108"/>
            <a:ext cx="3832332" cy="1183197"/>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000" b="1" i="0" u="none" strike="noStrike" cap="none" normalizeH="0" baseline="0" dirty="0">
                <a:ln>
                  <a:noFill/>
                </a:ln>
                <a:solidFill>
                  <a:srgbClr val="C74A2E"/>
                </a:solidFill>
                <a:effectLst/>
                <a:latin typeface="Cambria" pitchFamily="18" charset="0"/>
                <a:ea typeface="Times New Roman" pitchFamily="18" charset="0"/>
                <a:cs typeface="Calibri" pitchFamily="34" charset="0"/>
              </a:rPr>
              <a:t>Стаття 78. Дострокове припинення повноважень ради</a:t>
            </a:r>
            <a:r>
              <a:rPr kumimoji="0" lang="uk-UA" altLang="uk-UA" sz="1000" b="1" i="0" u="none" strike="noStrike" cap="none" normalizeH="0" baseline="0" dirty="0">
                <a:ln>
                  <a:noFill/>
                </a:ln>
                <a:solidFill>
                  <a:srgbClr val="000000"/>
                </a:solidFill>
                <a:effectLst/>
                <a:latin typeface="Cambria" pitchFamily="18" charset="0"/>
                <a:ea typeface="Times New Roman" pitchFamily="18" charset="0"/>
                <a:cs typeface="Calibri" pitchFamily="34" charset="0"/>
              </a:rPr>
              <a:t> </a:t>
            </a:r>
            <a:r>
              <a:rPr kumimoji="0" lang="uk-UA" altLang="uk-UA" sz="1000" b="0" i="0" u="none" strike="noStrike" cap="none" normalizeH="0" baseline="0" dirty="0">
                <a:ln>
                  <a:noFill/>
                </a:ln>
                <a:solidFill>
                  <a:srgbClr val="000000"/>
                </a:solidFill>
                <a:effectLst/>
                <a:latin typeface="Cambria" pitchFamily="18" charset="0"/>
                <a:ea typeface="Times New Roman" pitchFamily="18" charset="0"/>
                <a:cs typeface="Calibri" pitchFamily="34" charset="0"/>
              </a:rPr>
              <a:t>3.Питання про дострокове припинення повноважень сільської, селищної, міської, районної в місті ради за рішенням місцевого референдуму може бути порушене сільським, селищним, міським головою, а також не менш як однією десятою частиною громадян, що проживають на відповідній території і мають право голосу.</a:t>
            </a:r>
            <a:endParaRPr kumimoji="0" lang="uk-UA" altLang="uk-UA" sz="2000" b="0" i="0" u="none" strike="noStrike" cap="none" normalizeH="0" baseline="0" dirty="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33" name="Rectangle 3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4" name="Rectangle 4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35" name="Стрелка вниз 34"/>
          <p:cNvSpPr/>
          <p:nvPr/>
        </p:nvSpPr>
        <p:spPr>
          <a:xfrm rot="16200000" flipH="1" flipV="1">
            <a:off x="6854233" y="2049416"/>
            <a:ext cx="154127" cy="281066"/>
          </a:xfrm>
          <a:prstGeom prst="down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8" name="Стрелка вниз 37"/>
          <p:cNvSpPr/>
          <p:nvPr/>
        </p:nvSpPr>
        <p:spPr>
          <a:xfrm rot="16200000">
            <a:off x="7272024" y="5833328"/>
            <a:ext cx="129918" cy="22550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9" name="TextBox 38">
            <a:extLst>
              <a:ext uri="{FF2B5EF4-FFF2-40B4-BE49-F238E27FC236}">
                <a16:creationId xmlns:a16="http://schemas.microsoft.com/office/drawing/2014/main" xmlns="" id="{FBDC90A7-1123-4255-B1E6-AB07D5D890B5}"/>
              </a:ext>
            </a:extLst>
          </p:cNvPr>
          <p:cNvSpPr txBox="1"/>
          <p:nvPr/>
        </p:nvSpPr>
        <p:spPr>
          <a:xfrm>
            <a:off x="81108" y="1055681"/>
            <a:ext cx="5788252" cy="1261884"/>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Принципова схема механізму </a:t>
            </a:r>
            <a:endParaRPr lang="en-GB" sz="2800" dirty="0">
              <a:solidFill>
                <a:schemeClr val="tx1">
                  <a:lumMod val="65000"/>
                  <a:lumOff val="35000"/>
                </a:schemeClr>
              </a:solidFill>
              <a:latin typeface="Nexa Light" panose="02000000000000000000" pitchFamily="50" charset="0"/>
            </a:endParaRPr>
          </a:p>
          <a:p>
            <a:r>
              <a:rPr lang="uk-UA" sz="2800" dirty="0">
                <a:solidFill>
                  <a:schemeClr val="accent1"/>
                </a:solidFill>
                <a:latin typeface="Nexa Bold" panose="02000000000000000000" pitchFamily="50" charset="0"/>
              </a:rPr>
              <a:t>цифрового мітингу </a:t>
            </a:r>
          </a:p>
          <a:p>
            <a:r>
              <a:rPr lang="uk-UA" sz="2000" dirty="0">
                <a:solidFill>
                  <a:schemeClr val="accent1"/>
                </a:solidFill>
                <a:latin typeface="Nexa Bold" panose="02000000000000000000" pitchFamily="50" charset="0"/>
              </a:rPr>
              <a:t>(місцевий рівень)</a:t>
            </a:r>
            <a:endParaRPr lang="en-GB" sz="2000" dirty="0">
              <a:solidFill>
                <a:schemeClr val="accent1"/>
              </a:solidFill>
              <a:latin typeface="Nexa Bold" panose="02000000000000000000" pitchFamily="50" charset="0"/>
            </a:endParaRPr>
          </a:p>
        </p:txBody>
      </p:sp>
      <p:sp>
        <p:nvSpPr>
          <p:cNvPr id="40" name="Прямоугольник 39"/>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Прямоугольник 40"/>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Прямоугольник 41"/>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3675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ле 39"/>
          <p:cNvSpPr txBox="1">
            <a:spLocks noChangeArrowheads="1"/>
          </p:cNvSpPr>
          <p:nvPr/>
        </p:nvSpPr>
        <p:spPr bwMode="auto">
          <a:xfrm>
            <a:off x="7231062" y="3924216"/>
            <a:ext cx="1670050" cy="819150"/>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Правила процедури обговорення мітингу, включаючи комунікацію та участь</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3" name="Поле 40"/>
          <p:cNvSpPr txBox="1">
            <a:spLocks noChangeArrowheads="1"/>
          </p:cNvSpPr>
          <p:nvPr/>
        </p:nvSpPr>
        <p:spPr bwMode="auto">
          <a:xfrm>
            <a:off x="8278812" y="2870692"/>
            <a:ext cx="1089025" cy="787400"/>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Повідомлення про результат цифрового мітингу</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cxnSp>
        <p:nvCxnSpPr>
          <p:cNvPr id="4" name="Прямая со стрелкой 3"/>
          <p:cNvCxnSpPr/>
          <p:nvPr/>
        </p:nvCxnSpPr>
        <p:spPr>
          <a:xfrm flipV="1">
            <a:off x="5057617" y="2547302"/>
            <a:ext cx="23495" cy="2124075"/>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5" name="Прямая со стрелкой 4"/>
          <p:cNvCxnSpPr/>
          <p:nvPr/>
        </p:nvCxnSpPr>
        <p:spPr>
          <a:xfrm flipV="1">
            <a:off x="2171382" y="2604452"/>
            <a:ext cx="246380" cy="57820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sp>
        <p:nvSpPr>
          <p:cNvPr id="6" name="Выгнутая вниз стрелка 5"/>
          <p:cNvSpPr/>
          <p:nvPr/>
        </p:nvSpPr>
        <p:spPr>
          <a:xfrm rot="21260768" flipH="1">
            <a:off x="2819552" y="2490863"/>
            <a:ext cx="1671955" cy="330835"/>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cxnSp>
        <p:nvCxnSpPr>
          <p:cNvPr id="7" name="Прямая со стрелкой 6"/>
          <p:cNvCxnSpPr/>
          <p:nvPr/>
        </p:nvCxnSpPr>
        <p:spPr>
          <a:xfrm flipH="1" flipV="1">
            <a:off x="3566318" y="2633027"/>
            <a:ext cx="249238" cy="689639"/>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sp>
        <p:nvSpPr>
          <p:cNvPr id="8" name="Поле 7"/>
          <p:cNvSpPr txBox="1">
            <a:spLocks noChangeArrowheads="1"/>
          </p:cNvSpPr>
          <p:nvPr/>
        </p:nvSpPr>
        <p:spPr bwMode="auto">
          <a:xfrm>
            <a:off x="2047874" y="1131252"/>
            <a:ext cx="898526" cy="230188"/>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Громадяни</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cxnSp>
        <p:nvCxnSpPr>
          <p:cNvPr id="9" name="Прямая со стрелкой 8"/>
          <p:cNvCxnSpPr/>
          <p:nvPr/>
        </p:nvCxnSpPr>
        <p:spPr>
          <a:xfrm flipV="1">
            <a:off x="2915090" y="2903253"/>
            <a:ext cx="23495" cy="1892300"/>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flipH="1" flipV="1">
            <a:off x="7223125" y="2679382"/>
            <a:ext cx="411671" cy="1170021"/>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sp>
        <p:nvSpPr>
          <p:cNvPr id="11" name="Стрелка вниз 10"/>
          <p:cNvSpPr/>
          <p:nvPr/>
        </p:nvSpPr>
        <p:spPr>
          <a:xfrm>
            <a:off x="8518980" y="2389295"/>
            <a:ext cx="158750" cy="34925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12" name="Поле 19"/>
          <p:cNvSpPr txBox="1">
            <a:spLocks noChangeArrowheads="1"/>
          </p:cNvSpPr>
          <p:nvPr/>
        </p:nvSpPr>
        <p:spPr bwMode="auto">
          <a:xfrm>
            <a:off x="2047874" y="1718627"/>
            <a:ext cx="898526" cy="8509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Подання заяви на цифровий мітинг</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3" name="Поле 27"/>
          <p:cNvSpPr txBox="1">
            <a:spLocks noChangeArrowheads="1"/>
          </p:cNvSpPr>
          <p:nvPr/>
        </p:nvSpPr>
        <p:spPr bwMode="auto">
          <a:xfrm>
            <a:off x="1855787" y="3261677"/>
            <a:ext cx="898525" cy="850900"/>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Правила подання цифрового мітингу</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4" name="Поле 28"/>
          <p:cNvSpPr txBox="1">
            <a:spLocks noChangeArrowheads="1"/>
          </p:cNvSpPr>
          <p:nvPr/>
        </p:nvSpPr>
        <p:spPr bwMode="auto">
          <a:xfrm>
            <a:off x="4090987" y="1123315"/>
            <a:ext cx="1630363" cy="4445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Спеціальний підрозділ в парламенті/уряді</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5" name="Поле 31"/>
          <p:cNvSpPr txBox="1">
            <a:spLocks noChangeArrowheads="1"/>
          </p:cNvSpPr>
          <p:nvPr/>
        </p:nvSpPr>
        <p:spPr bwMode="auto">
          <a:xfrm>
            <a:off x="4130675" y="1899284"/>
            <a:ext cx="1343025" cy="43815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Сортування в парламенті/уряді</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6" name="Поле 32"/>
          <p:cNvSpPr txBox="1">
            <a:spLocks noChangeArrowheads="1"/>
          </p:cNvSpPr>
          <p:nvPr/>
        </p:nvSpPr>
        <p:spPr bwMode="auto">
          <a:xfrm>
            <a:off x="6185692" y="1028064"/>
            <a:ext cx="962025" cy="436563"/>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Парламент/ Уряд</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7" name="Поле 33"/>
          <p:cNvSpPr txBox="1">
            <a:spLocks noChangeArrowheads="1"/>
          </p:cNvSpPr>
          <p:nvPr/>
        </p:nvSpPr>
        <p:spPr bwMode="auto">
          <a:xfrm>
            <a:off x="6110287" y="1782127"/>
            <a:ext cx="1112838" cy="8509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Цифровий мітинг обговорюється парламентом</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18" name="Поле 34"/>
          <p:cNvSpPr txBox="1">
            <a:spLocks noChangeArrowheads="1"/>
          </p:cNvSpPr>
          <p:nvPr/>
        </p:nvSpPr>
        <p:spPr bwMode="auto">
          <a:xfrm>
            <a:off x="6096000" y="3836352"/>
            <a:ext cx="898525" cy="60325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Цифровий мітинг відхилений</a:t>
            </a: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9" name="Поле 35"/>
          <p:cNvSpPr txBox="1">
            <a:spLocks noChangeArrowheads="1"/>
          </p:cNvSpPr>
          <p:nvPr/>
        </p:nvSpPr>
        <p:spPr bwMode="auto">
          <a:xfrm>
            <a:off x="7829550" y="1155065"/>
            <a:ext cx="898525" cy="230187"/>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Громадяни</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0" name="Поле 36"/>
          <p:cNvSpPr txBox="1">
            <a:spLocks noChangeArrowheads="1"/>
          </p:cNvSpPr>
          <p:nvPr/>
        </p:nvSpPr>
        <p:spPr bwMode="auto">
          <a:xfrm>
            <a:off x="7867650" y="1828165"/>
            <a:ext cx="1033462" cy="436562"/>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Результат обговорення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1" name="Поле 37"/>
          <p:cNvSpPr txBox="1">
            <a:spLocks noChangeArrowheads="1"/>
          </p:cNvSpPr>
          <p:nvPr/>
        </p:nvSpPr>
        <p:spPr bwMode="auto">
          <a:xfrm>
            <a:off x="2943225" y="3290252"/>
            <a:ext cx="1670050" cy="819150"/>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Правила зворотного зв’язку з громадянами про результати розгляду цифрового мітингу</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2" name="Поле 38"/>
          <p:cNvSpPr txBox="1">
            <a:spLocks noChangeArrowheads="1"/>
          </p:cNvSpPr>
          <p:nvPr/>
        </p:nvSpPr>
        <p:spPr bwMode="auto">
          <a:xfrm>
            <a:off x="4130675" y="4829750"/>
            <a:ext cx="1670050" cy="660400"/>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Правила для розгляду законодавчим органом/урядом</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3" name="Стрелка вправо 22"/>
          <p:cNvSpPr/>
          <p:nvPr/>
        </p:nvSpPr>
        <p:spPr>
          <a:xfrm>
            <a:off x="3016250" y="1988104"/>
            <a:ext cx="1025525" cy="2216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4" name="Стрелка вправо 23"/>
          <p:cNvSpPr/>
          <p:nvPr/>
        </p:nvSpPr>
        <p:spPr>
          <a:xfrm>
            <a:off x="5570219" y="2031682"/>
            <a:ext cx="468630" cy="2216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5" name="Стрелка вправо 24"/>
          <p:cNvSpPr/>
          <p:nvPr/>
        </p:nvSpPr>
        <p:spPr>
          <a:xfrm rot="3613685">
            <a:off x="5107369" y="2974176"/>
            <a:ext cx="1589405" cy="2216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6" name="Поле 49"/>
          <p:cNvSpPr txBox="1">
            <a:spLocks noChangeArrowheads="1"/>
          </p:cNvSpPr>
          <p:nvPr/>
        </p:nvSpPr>
        <p:spPr bwMode="auto">
          <a:xfrm>
            <a:off x="2265623" y="4868917"/>
            <a:ext cx="1368425" cy="866775"/>
          </a:xfrm>
          <a:prstGeom prst="rect">
            <a:avLst/>
          </a:prstGeom>
          <a:solidFill>
            <a:srgbClr val="FFFFFF"/>
          </a:solidFill>
          <a:ln w="6350">
            <a:solidFill>
              <a:srgbClr val="000000"/>
            </a:solidFill>
            <a:prstDash val="lgDash"/>
            <a:miter lim="800000"/>
            <a:headEnd/>
            <a:tailEnd/>
          </a:ln>
          <a:scene3d>
            <a:camera prst="perspectiveHeroicExtremeLeftFacing"/>
            <a:lightRig rig="threePt" dir="t"/>
          </a:scene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uk-UA" sz="1100" b="0" i="0" u="none" strike="noStrike" cap="none" normalizeH="0" baseline="0">
                <a:ln>
                  <a:noFill/>
                </a:ln>
                <a:solidFill>
                  <a:schemeClr val="tx1"/>
                </a:solidFill>
                <a:effectLst/>
                <a:latin typeface="Calibri" pitchFamily="34" charset="0"/>
                <a:ea typeface="Calibri" pitchFamily="34" charset="0"/>
                <a:cs typeface="Times New Roman" pitchFamily="18" charset="0"/>
              </a:rPr>
              <a:t>Зворотній зв'язок з громадянами про перший підсумок процесу звернення</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27" name="Стрелка вправо 26"/>
          <p:cNvSpPr/>
          <p:nvPr/>
        </p:nvSpPr>
        <p:spPr>
          <a:xfrm>
            <a:off x="7322441" y="2031681"/>
            <a:ext cx="468630" cy="2216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8" name="Стрелка вниз 27"/>
          <p:cNvSpPr/>
          <p:nvPr/>
        </p:nvSpPr>
        <p:spPr>
          <a:xfrm>
            <a:off x="2417762" y="1445577"/>
            <a:ext cx="158750" cy="16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29" name="Стрелка вниз 28"/>
          <p:cNvSpPr/>
          <p:nvPr/>
        </p:nvSpPr>
        <p:spPr>
          <a:xfrm>
            <a:off x="4630737" y="1635442"/>
            <a:ext cx="158750" cy="16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30" name="Стрелка вниз 29"/>
          <p:cNvSpPr/>
          <p:nvPr/>
        </p:nvSpPr>
        <p:spPr>
          <a:xfrm>
            <a:off x="6587329" y="1567815"/>
            <a:ext cx="158750" cy="16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cxnSp>
        <p:nvCxnSpPr>
          <p:cNvPr id="31" name="Прямая со стрелкой 30"/>
          <p:cNvCxnSpPr/>
          <p:nvPr/>
        </p:nvCxnSpPr>
        <p:spPr>
          <a:xfrm flipH="1" flipV="1">
            <a:off x="8593137" y="1411296"/>
            <a:ext cx="460374" cy="145939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sp>
        <p:nvSpPr>
          <p:cNvPr id="32" name="Поле 60"/>
          <p:cNvSpPr txBox="1">
            <a:spLocks noChangeArrowheads="1"/>
          </p:cNvSpPr>
          <p:nvPr/>
        </p:nvSpPr>
        <p:spPr bwMode="auto">
          <a:xfrm>
            <a:off x="3390900" y="2321458"/>
            <a:ext cx="350837" cy="266700"/>
          </a:xfrm>
          <a:prstGeom prst="rect">
            <a:avLst/>
          </a:prstGeom>
          <a:solidFill>
            <a:srgbClr val="FFFFFF"/>
          </a:solidFill>
          <a:ln w="6350">
            <a:solidFill>
              <a:srgbClr val="000000"/>
            </a:solid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1400" b="1" i="0" u="none" strike="noStrike" cap="none" normalizeH="0" baseline="0">
                <a:ln>
                  <a:noFill/>
                </a:ln>
                <a:solidFill>
                  <a:schemeClr val="tx1"/>
                </a:solidFill>
                <a:effectLst/>
                <a:latin typeface="Calibri" pitchFamily="34" charset="0"/>
                <a:ea typeface="Calibri" pitchFamily="34" charset="0"/>
                <a:cs typeface="Times New Roman" pitchFamily="18" charset="0"/>
              </a:rPr>
              <a:t>!</a:t>
            </a: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34" name="Rectangle 4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
        <p:nvSpPr>
          <p:cNvPr id="41" name="Прямоугольник 40"/>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Прямоугольник 41"/>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Прямоугольник 42"/>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4" name="TextBox 43">
            <a:extLst>
              <a:ext uri="{FF2B5EF4-FFF2-40B4-BE49-F238E27FC236}">
                <a16:creationId xmlns:a16="http://schemas.microsoft.com/office/drawing/2014/main" xmlns="" id="{FBDC90A7-1123-4255-B1E6-AB07D5D890B5}"/>
              </a:ext>
            </a:extLst>
          </p:cNvPr>
          <p:cNvSpPr txBox="1"/>
          <p:nvPr/>
        </p:nvSpPr>
        <p:spPr>
          <a:xfrm>
            <a:off x="6746079" y="5133317"/>
            <a:ext cx="5788252" cy="954107"/>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Структурна схема механізму </a:t>
            </a:r>
            <a:endParaRPr lang="en-GB" sz="2800" dirty="0">
              <a:solidFill>
                <a:schemeClr val="tx1">
                  <a:lumMod val="65000"/>
                  <a:lumOff val="35000"/>
                </a:schemeClr>
              </a:solidFill>
              <a:latin typeface="Nexa Light" panose="02000000000000000000" pitchFamily="50" charset="0"/>
            </a:endParaRPr>
          </a:p>
          <a:p>
            <a:r>
              <a:rPr lang="uk-UA" sz="2800" dirty="0">
                <a:solidFill>
                  <a:schemeClr val="accent1"/>
                </a:solidFill>
                <a:latin typeface="Nexa Bold" panose="02000000000000000000" pitchFamily="50" charset="0"/>
              </a:rPr>
              <a:t>цифрового мітингу</a:t>
            </a:r>
            <a:endParaRPr lang="en-GB" sz="2800" dirty="0">
              <a:solidFill>
                <a:schemeClr val="accent1"/>
              </a:solidFill>
              <a:latin typeface="Nexa Bold" panose="02000000000000000000" pitchFamily="50" charset="0"/>
            </a:endParaRPr>
          </a:p>
        </p:txBody>
      </p:sp>
    </p:spTree>
    <p:extLst>
      <p:ext uri="{BB962C8B-B14F-4D97-AF65-F5344CB8AC3E}">
        <p14:creationId xmlns:p14="http://schemas.microsoft.com/office/powerpoint/2010/main" val="477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A58CC9DB-C3C8-4FDA-97D1-1BFAFC226020}"/>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xmlns="" id="{AAE59BE8-ECE8-4336-A586-019030FD3E2D}"/>
              </a:ext>
            </a:extLst>
          </p:cNvPr>
          <p:cNvSpPr/>
          <p:nvPr/>
        </p:nvSpPr>
        <p:spPr>
          <a:xfrm rot="10483655">
            <a:off x="511116" y="4733605"/>
            <a:ext cx="2134773" cy="1840322"/>
          </a:xfrm>
          <a:prstGeom prst="triangl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Isosceles Triangle 6">
            <a:extLst>
              <a:ext uri="{FF2B5EF4-FFF2-40B4-BE49-F238E27FC236}">
                <a16:creationId xmlns:a16="http://schemas.microsoft.com/office/drawing/2014/main" xmlns="" id="{155646B6-7763-4B71-92CF-DC22D967D549}"/>
              </a:ext>
            </a:extLst>
          </p:cNvPr>
          <p:cNvSpPr/>
          <p:nvPr/>
        </p:nvSpPr>
        <p:spPr>
          <a:xfrm rot="10483655">
            <a:off x="65311" y="5017678"/>
            <a:ext cx="2134773" cy="1840322"/>
          </a:xfrm>
          <a:prstGeom prst="triangl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B56448C7-32C7-4B52-9D99-50F2CFF7E033}"/>
              </a:ext>
            </a:extLst>
          </p:cNvPr>
          <p:cNvSpPr/>
          <p:nvPr/>
        </p:nvSpPr>
        <p:spPr>
          <a:xfrm>
            <a:off x="571251" y="284277"/>
            <a:ext cx="1015348" cy="1015348"/>
          </a:xfrm>
          <a:prstGeom prst="ellips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Oval 9">
            <a:extLst>
              <a:ext uri="{FF2B5EF4-FFF2-40B4-BE49-F238E27FC236}">
                <a16:creationId xmlns:a16="http://schemas.microsoft.com/office/drawing/2014/main" xmlns="" id="{F3346C6C-2315-41CA-8481-23F2DE24EBE0}"/>
              </a:ext>
            </a:extLst>
          </p:cNvPr>
          <p:cNvSpPr/>
          <p:nvPr/>
        </p:nvSpPr>
        <p:spPr>
          <a:xfrm>
            <a:off x="1132697" y="777237"/>
            <a:ext cx="1222280" cy="1222280"/>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xmlns="" id="{394E4ABD-ED12-4309-B558-81AFD8697C5E}"/>
              </a:ext>
            </a:extLst>
          </p:cNvPr>
          <p:cNvSpPr/>
          <p:nvPr/>
        </p:nvSpPr>
        <p:spPr>
          <a:xfrm>
            <a:off x="7829396" y="0"/>
            <a:ext cx="1050511" cy="385253"/>
          </a:xfrm>
          <a:prstGeom prst="rect">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xmlns="" id="{4F522321-E2FF-45EA-AA05-0BFA2C390B08}"/>
              </a:ext>
            </a:extLst>
          </p:cNvPr>
          <p:cNvSpPr/>
          <p:nvPr/>
        </p:nvSpPr>
        <p:spPr>
          <a:xfrm rot="20700000">
            <a:off x="7530680" y="249114"/>
            <a:ext cx="1050511" cy="1050511"/>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Oval 22">
            <a:extLst>
              <a:ext uri="{FF2B5EF4-FFF2-40B4-BE49-F238E27FC236}">
                <a16:creationId xmlns:a16="http://schemas.microsoft.com/office/drawing/2014/main" xmlns="" id="{B65B8B40-4920-4550-BF62-4236BA41C96B}"/>
              </a:ext>
            </a:extLst>
          </p:cNvPr>
          <p:cNvSpPr/>
          <p:nvPr/>
        </p:nvSpPr>
        <p:spPr>
          <a:xfrm>
            <a:off x="10175743" y="4682874"/>
            <a:ext cx="625492" cy="625493"/>
          </a:xfrm>
          <a:prstGeom prst="ellips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a:extLst>
              <a:ext uri="{FF2B5EF4-FFF2-40B4-BE49-F238E27FC236}">
                <a16:creationId xmlns:a16="http://schemas.microsoft.com/office/drawing/2014/main" xmlns="" id="{7785A9EC-9459-43DC-89F0-A225686BC605}"/>
              </a:ext>
            </a:extLst>
          </p:cNvPr>
          <p:cNvSpPr/>
          <p:nvPr/>
        </p:nvSpPr>
        <p:spPr>
          <a:xfrm>
            <a:off x="10748661" y="5144263"/>
            <a:ext cx="752970" cy="752971"/>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Isosceles Triangle 27">
            <a:extLst>
              <a:ext uri="{FF2B5EF4-FFF2-40B4-BE49-F238E27FC236}">
                <a16:creationId xmlns:a16="http://schemas.microsoft.com/office/drawing/2014/main" xmlns="" id="{1C62D7AE-98D3-4556-A127-399792066168}"/>
              </a:ext>
            </a:extLst>
          </p:cNvPr>
          <p:cNvSpPr/>
          <p:nvPr/>
        </p:nvSpPr>
        <p:spPr>
          <a:xfrm rot="10483655">
            <a:off x="10560379" y="1737773"/>
            <a:ext cx="1741184" cy="1501021"/>
          </a:xfrm>
          <a:prstGeom prst="triangle">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9" name="Rectangle 38">
            <a:extLst>
              <a:ext uri="{FF2B5EF4-FFF2-40B4-BE49-F238E27FC236}">
                <a16:creationId xmlns:a16="http://schemas.microsoft.com/office/drawing/2014/main" xmlns="" id="{97F72815-7A0E-4B9D-A03A-DE525E53D5DC}"/>
              </a:ext>
            </a:extLst>
          </p:cNvPr>
          <p:cNvSpPr/>
          <p:nvPr/>
        </p:nvSpPr>
        <p:spPr>
          <a:xfrm>
            <a:off x="5411184" y="3265681"/>
            <a:ext cx="1329290" cy="1329288"/>
          </a:xfrm>
          <a:prstGeom prst="rect">
            <a:avLst/>
          </a:prstGeom>
          <a:pattFill prst="pct10">
            <a:fgClr>
              <a:schemeClr val="bg1"/>
            </a:fgClr>
            <a:bgClr>
              <a:srgbClr val="4A4A4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Rectangle 39">
            <a:extLst>
              <a:ext uri="{FF2B5EF4-FFF2-40B4-BE49-F238E27FC236}">
                <a16:creationId xmlns:a16="http://schemas.microsoft.com/office/drawing/2014/main" xmlns="" id="{190C11E9-4B48-46BA-B187-28C46D240B57}"/>
              </a:ext>
            </a:extLst>
          </p:cNvPr>
          <p:cNvSpPr/>
          <p:nvPr/>
        </p:nvSpPr>
        <p:spPr>
          <a:xfrm rot="20700000">
            <a:off x="5033196" y="4422703"/>
            <a:ext cx="1329290" cy="1329288"/>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Isosceles Triangle 28">
            <a:extLst>
              <a:ext uri="{FF2B5EF4-FFF2-40B4-BE49-F238E27FC236}">
                <a16:creationId xmlns:a16="http://schemas.microsoft.com/office/drawing/2014/main" xmlns="" id="{CA4B7A6C-9F17-47CE-B0F3-68D208A4D01F}"/>
              </a:ext>
            </a:extLst>
          </p:cNvPr>
          <p:cNvSpPr/>
          <p:nvPr/>
        </p:nvSpPr>
        <p:spPr>
          <a:xfrm rot="10483655">
            <a:off x="10196767" y="1969470"/>
            <a:ext cx="1741183" cy="1501021"/>
          </a:xfrm>
          <a:prstGeom prst="triangl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23C9C73B-B6E1-439C-9DE6-A36F9B8EB349}"/>
              </a:ext>
            </a:extLst>
          </p:cNvPr>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xmlns="" id="{DCE022E0-D58A-45FC-94CF-F15D9BAC5177}"/>
              </a:ext>
            </a:extLst>
          </p:cNvPr>
          <p:cNvSpPr txBox="1"/>
          <p:nvPr/>
        </p:nvSpPr>
        <p:spPr>
          <a:xfrm>
            <a:off x="1165947" y="3286482"/>
            <a:ext cx="9860106" cy="1107996"/>
          </a:xfrm>
          <a:prstGeom prst="rect">
            <a:avLst/>
          </a:prstGeom>
          <a:noFill/>
        </p:spPr>
        <p:txBody>
          <a:bodyPr wrap="square" rtlCol="0">
            <a:spAutoFit/>
          </a:bodyPr>
          <a:lstStyle/>
          <a:p>
            <a:pPr algn="ctr"/>
            <a:r>
              <a:rPr lang="uk-UA" sz="6600" dirty="0">
                <a:gradFill flip="none" rotWithShape="1">
                  <a:gsLst>
                    <a:gs pos="0">
                      <a:schemeClr val="accent1"/>
                    </a:gs>
                    <a:gs pos="100000">
                      <a:schemeClr val="accent2"/>
                    </a:gs>
                  </a:gsLst>
                  <a:lin ang="0" scaled="1"/>
                  <a:tileRect/>
                </a:gradFill>
                <a:latin typeface="Nexa Light" panose="02000000000000000000" pitchFamily="50" charset="0"/>
              </a:rPr>
              <a:t>Дякуємо за перегляд</a:t>
            </a:r>
            <a:endParaRPr lang="en-US" sz="6600" dirty="0">
              <a:gradFill flip="none" rotWithShape="1">
                <a:gsLst>
                  <a:gs pos="0">
                    <a:schemeClr val="accent1"/>
                  </a:gs>
                  <a:gs pos="100000">
                    <a:schemeClr val="accent2"/>
                  </a:gs>
                </a:gsLst>
                <a:lin ang="0" scaled="1"/>
                <a:tileRect/>
              </a:gradFill>
              <a:latin typeface="Nexa Light" panose="02000000000000000000" pitchFamily="50" charset="0"/>
            </a:endParaRPr>
          </a:p>
        </p:txBody>
      </p:sp>
      <p:sp>
        <p:nvSpPr>
          <p:cNvPr id="25" name="Freeform 170">
            <a:extLst>
              <a:ext uri="{FF2B5EF4-FFF2-40B4-BE49-F238E27FC236}">
                <a16:creationId xmlns:a16="http://schemas.microsoft.com/office/drawing/2014/main" xmlns="" id="{8AD43346-0FDF-4815-81EF-E34F60B561E7}"/>
              </a:ext>
            </a:extLst>
          </p:cNvPr>
          <p:cNvSpPr>
            <a:spLocks noChangeArrowheads="1"/>
          </p:cNvSpPr>
          <p:nvPr/>
        </p:nvSpPr>
        <p:spPr bwMode="auto">
          <a:xfrm>
            <a:off x="5873750" y="2393833"/>
            <a:ext cx="444500" cy="524592"/>
          </a:xfrm>
          <a:custGeom>
            <a:avLst/>
            <a:gdLst>
              <a:gd name="T0" fmla="*/ 127540 w 391"/>
              <a:gd name="T1" fmla="*/ 79951 h 463"/>
              <a:gd name="T2" fmla="*/ 127540 w 391"/>
              <a:gd name="T3" fmla="*/ 79951 h 463"/>
              <a:gd name="T4" fmla="*/ 143764 w 391"/>
              <a:gd name="T5" fmla="*/ 8085 h 463"/>
              <a:gd name="T6" fmla="*/ 91937 w 391"/>
              <a:gd name="T7" fmla="*/ 60188 h 463"/>
              <a:gd name="T8" fmla="*/ 44166 w 391"/>
              <a:gd name="T9" fmla="*/ 103757 h 463"/>
              <a:gd name="T10" fmla="*/ 44166 w 391"/>
              <a:gd name="T11" fmla="*/ 179666 h 463"/>
              <a:gd name="T12" fmla="*/ 139708 w 391"/>
              <a:gd name="T13" fmla="*/ 207514 h 463"/>
              <a:gd name="T14" fmla="*/ 175761 w 391"/>
              <a:gd name="T15" fmla="*/ 99714 h 463"/>
              <a:gd name="T16" fmla="*/ 127540 w 391"/>
              <a:gd name="T17" fmla="*/ 79951 h 463"/>
              <a:gd name="T18" fmla="*/ 31998 w 391"/>
              <a:gd name="T19" fmla="*/ 79951 h 463"/>
              <a:gd name="T20" fmla="*/ 31998 w 391"/>
              <a:gd name="T21" fmla="*/ 79951 h 463"/>
              <a:gd name="T22" fmla="*/ 0 w 391"/>
              <a:gd name="T23" fmla="*/ 115435 h 463"/>
              <a:gd name="T24" fmla="*/ 0 w 391"/>
              <a:gd name="T25" fmla="*/ 167089 h 463"/>
              <a:gd name="T26" fmla="*/ 31998 w 391"/>
              <a:gd name="T27" fmla="*/ 203471 h 463"/>
              <a:gd name="T28" fmla="*/ 19829 w 391"/>
              <a:gd name="T29" fmla="*/ 179666 h 463"/>
              <a:gd name="T30" fmla="*/ 19829 w 391"/>
              <a:gd name="T31" fmla="*/ 107799 h 463"/>
              <a:gd name="T32" fmla="*/ 31998 w 391"/>
              <a:gd name="T33" fmla="*/ 79951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adFill>
            <a:gsLst>
              <a:gs pos="0">
                <a:schemeClr val="accent1"/>
              </a:gs>
              <a:gs pos="100000">
                <a:schemeClr val="accent2"/>
              </a:gs>
            </a:gsLst>
            <a:lin ang="2700000" scaled="1"/>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521210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90"/>
                                          </p:val>
                                        </p:tav>
                                        <p:tav tm="100000">
                                          <p:val>
                                            <p:fltVal val="0"/>
                                          </p:val>
                                        </p:tav>
                                      </p:tavLst>
                                    </p:anim>
                                    <p:animEffect transition="in" filter="fade">
                                      <p:cBhvr>
                                        <p:cTn id="10" dur="500"/>
                                        <p:tgtEl>
                                          <p:spTgt spid="25"/>
                                        </p:tgtEl>
                                      </p:cBhvr>
                                    </p:animEffect>
                                  </p:childTnLst>
                                </p:cTn>
                              </p:par>
                              <p:par>
                                <p:cTn id="11" presetID="2" presetClass="entr" presetSubtype="4" decel="100000" fill="hold" grpId="0" nodeType="withEffect">
                                  <p:stCondLst>
                                    <p:cond delay="175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250" fill="hold"/>
                                        <p:tgtEl>
                                          <p:spTgt spid="20"/>
                                        </p:tgtEl>
                                        <p:attrNameLst>
                                          <p:attrName>ppt_x</p:attrName>
                                        </p:attrNameLst>
                                      </p:cBhvr>
                                      <p:tavLst>
                                        <p:tav tm="0">
                                          <p:val>
                                            <p:strVal val="#ppt_x"/>
                                          </p:val>
                                        </p:tav>
                                        <p:tav tm="100000">
                                          <p:val>
                                            <p:strVal val="#ppt_x"/>
                                          </p:val>
                                        </p:tav>
                                      </p:tavLst>
                                    </p:anim>
                                    <p:anim calcmode="lin" valueType="num">
                                      <p:cBhvr additive="base">
                                        <p:cTn id="14" dur="1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42" presetClass="path" presetSubtype="0" repeatCount="indefinite" accel="50000" decel="50000" autoRev="1" fill="hold" grpId="1" nodeType="withEffect">
                                  <p:stCondLst>
                                    <p:cond delay="750"/>
                                  </p:stCondLst>
                                  <p:childTnLst>
                                    <p:animMotion origin="layout" path="M 2.08333E-6 1.48148E-6 L 0.05143 0.07338 " pathEditMode="relative" rAng="0" ptsTypes="AA">
                                      <p:cBhvr>
                                        <p:cTn id="20" dur="2000" fill="hold"/>
                                        <p:tgtEl>
                                          <p:spTgt spid="10"/>
                                        </p:tgtEl>
                                        <p:attrNameLst>
                                          <p:attrName>ppt_x</p:attrName>
                                          <p:attrName>ppt_y</p:attrName>
                                        </p:attrNameLst>
                                      </p:cBhvr>
                                      <p:rCtr x="2565" y="3657"/>
                                    </p:animMotion>
                                  </p:childTnLst>
                                </p:cTn>
                              </p:par>
                              <p:par>
                                <p:cTn id="21" presetID="2" presetClass="entr" presetSubtype="4"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42" presetClass="path" presetSubtype="0" repeatCount="indefinite" accel="50000" decel="50000" autoRev="1" fill="hold" grpId="1" nodeType="withEffect">
                                  <p:stCondLst>
                                    <p:cond delay="1000"/>
                                  </p:stCondLst>
                                  <p:childTnLst>
                                    <p:animMotion origin="layout" path="M 2.29167E-6 -4.44444E-6 L -0.06315 0.0676 " pathEditMode="relative" rAng="0" ptsTypes="AA">
                                      <p:cBhvr>
                                        <p:cTn id="30" dur="2000" fill="hold"/>
                                        <p:tgtEl>
                                          <p:spTgt spid="7"/>
                                        </p:tgtEl>
                                        <p:attrNameLst>
                                          <p:attrName>ppt_x</p:attrName>
                                          <p:attrName>ppt_y</p:attrName>
                                        </p:attrNameLst>
                                      </p:cBhvr>
                                      <p:rCtr x="-3164" y="3380"/>
                                    </p:animMotion>
                                  </p:childTnLst>
                                </p:cTn>
                              </p:par>
                              <p:par>
                                <p:cTn id="31" presetID="2" presetClass="entr" presetSubtype="4" decel="100000" fill="hold" grpId="0" nodeType="with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42" presetClass="path" presetSubtype="0" repeatCount="indefinite" accel="50000" decel="50000" autoRev="1" fill="hold" grpId="1" nodeType="withEffect">
                                  <p:stCondLst>
                                    <p:cond delay="750"/>
                                  </p:stCondLst>
                                  <p:childTnLst>
                                    <p:animMotion origin="layout" path="M 3.125E-6 -3.7037E-7 L 0.0056 0.02778 " pathEditMode="relative" rAng="0" ptsTypes="AA">
                                      <p:cBhvr>
                                        <p:cTn id="40" dur="2000" fill="hold"/>
                                        <p:tgtEl>
                                          <p:spTgt spid="40"/>
                                        </p:tgtEl>
                                        <p:attrNameLst>
                                          <p:attrName>ppt_x</p:attrName>
                                          <p:attrName>ppt_y</p:attrName>
                                        </p:attrNameLst>
                                      </p:cBhvr>
                                      <p:rCtr x="273" y="1389"/>
                                    </p:animMotion>
                                  </p:childTnLst>
                                </p:cTn>
                              </p:par>
                              <p:par>
                                <p:cTn id="41" presetID="2" presetClass="entr" presetSubtype="4"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1" decel="100000" fill="hold" grpId="0" nodeType="withEffect">
                                  <p:stCondLst>
                                    <p:cond delay="2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42" presetClass="path" presetSubtype="0" repeatCount="indefinite" accel="50000" decel="50000" autoRev="1" fill="hold" grpId="1" nodeType="withEffect">
                                  <p:stCondLst>
                                    <p:cond delay="750"/>
                                  </p:stCondLst>
                                  <p:childTnLst>
                                    <p:animMotion origin="layout" path="M 3.75E-6 4.81481E-6 L 0.00052 0.13402 " pathEditMode="relative" rAng="0" ptsTypes="AA">
                                      <p:cBhvr>
                                        <p:cTn id="50" dur="2000" fill="hold"/>
                                        <p:tgtEl>
                                          <p:spTgt spid="22"/>
                                        </p:tgtEl>
                                        <p:attrNameLst>
                                          <p:attrName>ppt_x</p:attrName>
                                          <p:attrName>ppt_y</p:attrName>
                                        </p:attrNameLst>
                                      </p:cBhvr>
                                      <p:rCtr x="26" y="6690"/>
                                    </p:animMotion>
                                  </p:childTnLst>
                                </p:cTn>
                              </p:par>
                              <p:par>
                                <p:cTn id="51" presetID="2" presetClass="entr" presetSubtype="1" decel="10000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par>
                                <p:cTn id="63" presetID="42" presetClass="path" presetSubtype="0" repeatCount="indefinite" accel="50000" decel="50000" autoRev="1" fill="hold" grpId="1" nodeType="withEffect">
                                  <p:stCondLst>
                                    <p:cond delay="1000"/>
                                  </p:stCondLst>
                                  <p:childTnLst>
                                    <p:animMotion origin="layout" path="M -1.45833E-6 -1.48148E-6 L -0.06146 0.03195 " pathEditMode="relative" rAng="0" ptsTypes="AA">
                                      <p:cBhvr>
                                        <p:cTn id="64" dur="2000" fill="hold"/>
                                        <p:tgtEl>
                                          <p:spTgt spid="29"/>
                                        </p:tgtEl>
                                        <p:attrNameLst>
                                          <p:attrName>ppt_x</p:attrName>
                                          <p:attrName>ppt_y</p:attrName>
                                        </p:attrNameLst>
                                      </p:cBhvr>
                                      <p:rCtr x="-3073" y="1597"/>
                                    </p:animMotion>
                                  </p:childTnLst>
                                </p:cTn>
                              </p:par>
                              <p:par>
                                <p:cTn id="65" presetID="2" presetClass="entr" presetSubtype="4" decel="100000" fill="hold" grpId="0" nodeType="withEffect">
                                  <p:stCondLst>
                                    <p:cond delay="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2" decel="100000" fill="hold" grpId="0" nodeType="withEffect">
                                  <p:stCondLst>
                                    <p:cond delay="75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1+#ppt_w/2"/>
                                          </p:val>
                                        </p:tav>
                                        <p:tav tm="100000">
                                          <p:val>
                                            <p:strVal val="#ppt_x"/>
                                          </p:val>
                                        </p:tav>
                                      </p:tavLst>
                                    </p:anim>
                                    <p:anim calcmode="lin" valueType="num">
                                      <p:cBhvr additive="base">
                                        <p:cTn id="72" dur="500" fill="hold"/>
                                        <p:tgtEl>
                                          <p:spTgt spid="24"/>
                                        </p:tgtEl>
                                        <p:attrNameLst>
                                          <p:attrName>ppt_y</p:attrName>
                                        </p:attrNameLst>
                                      </p:cBhvr>
                                      <p:tavLst>
                                        <p:tav tm="0">
                                          <p:val>
                                            <p:strVal val="#ppt_y"/>
                                          </p:val>
                                        </p:tav>
                                        <p:tav tm="100000">
                                          <p:val>
                                            <p:strVal val="#ppt_y"/>
                                          </p:val>
                                        </p:tav>
                                      </p:tavLst>
                                    </p:anim>
                                  </p:childTnLst>
                                </p:cTn>
                              </p:par>
                              <p:par>
                                <p:cTn id="73" presetID="42" presetClass="path" presetSubtype="0" repeatCount="indefinite" accel="50000" decel="50000" autoRev="1" fill="hold" grpId="1" nodeType="withEffect">
                                  <p:stCondLst>
                                    <p:cond delay="1250"/>
                                  </p:stCondLst>
                                  <p:childTnLst>
                                    <p:animMotion origin="layout" path="M -1.66667E-6 1.11022E-16 L 0.06172 0.09259 " pathEditMode="relative" rAng="0" ptsTypes="AA">
                                      <p:cBhvr>
                                        <p:cTn id="74" dur="2000" fill="hold"/>
                                        <p:tgtEl>
                                          <p:spTgt spid="24"/>
                                        </p:tgtEl>
                                        <p:attrNameLst>
                                          <p:attrName>ppt_x</p:attrName>
                                          <p:attrName>ppt_y</p:attrName>
                                        </p:attrNameLst>
                                      </p:cBhvr>
                                      <p:rCtr x="3086"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7" grpId="1" animBg="1"/>
      <p:bldP spid="11" grpId="0" animBg="1"/>
      <p:bldP spid="10" grpId="0" animBg="1"/>
      <p:bldP spid="10" grpId="1" animBg="1"/>
      <p:bldP spid="21" grpId="0" animBg="1"/>
      <p:bldP spid="22" grpId="0" animBg="1"/>
      <p:bldP spid="22" grpId="1" animBg="1"/>
      <p:bldP spid="23" grpId="0" animBg="1"/>
      <p:bldP spid="24" grpId="0" animBg="1"/>
      <p:bldP spid="24" grpId="1" animBg="1"/>
      <p:bldP spid="28" grpId="0" animBg="1"/>
      <p:bldP spid="39" grpId="0" animBg="1"/>
      <p:bldP spid="40" grpId="0" animBg="1"/>
      <p:bldP spid="40" grpId="1" animBg="1"/>
      <p:bldP spid="29" grpId="0" animBg="1"/>
      <p:bldP spid="29" grpId="1" animBg="1"/>
      <p:bldP spid="20"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ісце для зображення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Rectangle: Rounded Corners 2">
            <a:extLst>
              <a:ext uri="{FF2B5EF4-FFF2-40B4-BE49-F238E27FC236}">
                <a16:creationId xmlns:a16="http://schemas.microsoft.com/office/drawing/2014/main" xmlns="" id="{1B8B9739-C8BB-4A36-B6CF-53CE36A47FCF}"/>
              </a:ext>
            </a:extLst>
          </p:cNvPr>
          <p:cNvSpPr/>
          <p:nvPr/>
        </p:nvSpPr>
        <p:spPr>
          <a:xfrm>
            <a:off x="363310" y="1021951"/>
            <a:ext cx="5369379" cy="3403599"/>
          </a:xfrm>
          <a:prstGeom prst="roundRect">
            <a:avLst>
              <a:gd name="adj" fmla="val 1844"/>
            </a:avLst>
          </a:prstGeom>
          <a:solidFill>
            <a:schemeClr val="bg1"/>
          </a:solidFill>
          <a:ln>
            <a:noFill/>
          </a:ln>
          <a:effectLst>
            <a:outerShdw blurRad="317500" sx="98000" sy="9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BAEE385E-6E9A-4B3A-B64D-A7799576C3C9}"/>
              </a:ext>
            </a:extLst>
          </p:cNvPr>
          <p:cNvSpPr txBox="1"/>
          <p:nvPr/>
        </p:nvSpPr>
        <p:spPr>
          <a:xfrm>
            <a:off x="757665" y="1275114"/>
            <a:ext cx="4631081" cy="1323439"/>
          </a:xfrm>
          <a:prstGeom prst="rect">
            <a:avLst/>
          </a:prstGeom>
          <a:noFill/>
        </p:spPr>
        <p:txBody>
          <a:bodyPr wrap="square" rtlCol="0">
            <a:spAutoFit/>
          </a:bodyPr>
          <a:lstStyle/>
          <a:p>
            <a:r>
              <a:rPr lang="uk-UA" sz="4000" dirty="0">
                <a:solidFill>
                  <a:schemeClr val="tx1">
                    <a:lumMod val="65000"/>
                    <a:lumOff val="35000"/>
                  </a:schemeClr>
                </a:solidFill>
                <a:latin typeface="Nexa Light" panose="02000000000000000000" pitchFamily="50" charset="0"/>
              </a:rPr>
              <a:t>Що таке </a:t>
            </a:r>
          </a:p>
          <a:p>
            <a:r>
              <a:rPr lang="uk-UA" sz="4000" dirty="0">
                <a:solidFill>
                  <a:srgbClr val="FF0000"/>
                </a:solidFill>
                <a:latin typeface="Nexa Bold" panose="02000000000000000000" pitchFamily="50" charset="0"/>
              </a:rPr>
              <a:t>цифровий мітинг</a:t>
            </a:r>
            <a:r>
              <a:rPr lang="id-ID" sz="4000" dirty="0">
                <a:solidFill>
                  <a:srgbClr val="FF0000"/>
                </a:solidFill>
                <a:latin typeface="Nexa Bold" panose="02000000000000000000" pitchFamily="50" charset="0"/>
              </a:rPr>
              <a:t>?</a:t>
            </a:r>
            <a:endParaRPr lang="en-GB" sz="4000" dirty="0">
              <a:solidFill>
                <a:srgbClr val="FF0000"/>
              </a:solidFill>
              <a:latin typeface="Nexa Bold" panose="02000000000000000000" pitchFamily="50" charset="0"/>
            </a:endParaRPr>
          </a:p>
        </p:txBody>
      </p:sp>
      <p:sp>
        <p:nvSpPr>
          <p:cNvPr id="7" name="TextBox 6">
            <a:extLst>
              <a:ext uri="{FF2B5EF4-FFF2-40B4-BE49-F238E27FC236}">
                <a16:creationId xmlns:a16="http://schemas.microsoft.com/office/drawing/2014/main" xmlns="" id="{21A42C2C-DDED-4C56-98F9-68DD2AD4E7EB}"/>
              </a:ext>
            </a:extLst>
          </p:cNvPr>
          <p:cNvSpPr txBox="1"/>
          <p:nvPr/>
        </p:nvSpPr>
        <p:spPr>
          <a:xfrm>
            <a:off x="757665" y="2723751"/>
            <a:ext cx="4338118" cy="1169551"/>
          </a:xfrm>
          <a:prstGeom prst="rect">
            <a:avLst/>
          </a:prstGeom>
          <a:noFill/>
        </p:spPr>
        <p:txBody>
          <a:bodyPr wrap="square" rtlCol="0">
            <a:spAutoFit/>
          </a:bodyPr>
          <a:lstStyle/>
          <a:p>
            <a:r>
              <a:rPr lang="uk-UA" sz="1400" b="1" dirty="0"/>
              <a:t>Цифровий мітинг </a:t>
            </a:r>
            <a:r>
              <a:rPr lang="uk-UA" sz="1400" dirty="0"/>
              <a:t>– це легітимний спосіб повнолітніми громадянами України, висвітлювати ту чи іншу суспільну або політичну проблематику в країні методом прямої дії через онлайн простір на конкретній цифровій платформі «Дія».</a:t>
            </a:r>
          </a:p>
        </p:txBody>
      </p:sp>
      <p:sp>
        <p:nvSpPr>
          <p:cNvPr id="4" name="Прямоугольник 3"/>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угольник 17"/>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xmlns="" id="{21A42C2C-DDED-4C56-98F9-68DD2AD4E7EB}"/>
              </a:ext>
            </a:extLst>
          </p:cNvPr>
          <p:cNvSpPr txBox="1"/>
          <p:nvPr/>
        </p:nvSpPr>
        <p:spPr>
          <a:xfrm>
            <a:off x="2010896" y="4554031"/>
            <a:ext cx="4338118" cy="1384995"/>
          </a:xfrm>
          <a:prstGeom prst="rect">
            <a:avLst/>
          </a:prstGeom>
          <a:noFill/>
        </p:spPr>
        <p:txBody>
          <a:bodyPr wrap="square" rtlCol="0">
            <a:spAutoFit/>
          </a:bodyPr>
          <a:lstStyle/>
          <a:p>
            <a:r>
              <a:rPr lang="uk-UA" sz="1400" dirty="0"/>
              <a:t>Цифровий мітинг стосується лише прийнятих або потенційних (висунутих на перше читання до ВР України) законів від Парламенту. Також цифровий мітинг може створюватися на базі пропозицій громадян щодо утворення певного законопроекту в конкретному секторі розвитку країни. </a:t>
            </a:r>
          </a:p>
        </p:txBody>
      </p:sp>
    </p:spTree>
    <p:extLst>
      <p:ext uri="{BB962C8B-B14F-4D97-AF65-F5344CB8AC3E}">
        <p14:creationId xmlns:p14="http://schemas.microsoft.com/office/powerpoint/2010/main" val="1031020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xmlns="" id="{8B2E4BB3-6893-4B8D-B510-2FE226252A47}"/>
              </a:ext>
            </a:extLst>
          </p:cNvPr>
          <p:cNvSpPr txBox="1">
            <a:spLocks/>
          </p:cNvSpPr>
          <p:nvPr/>
        </p:nvSpPr>
        <p:spPr>
          <a:xfrm>
            <a:off x="656948" y="1471392"/>
            <a:ext cx="3831407" cy="1200329"/>
          </a:xfrm>
          <a:prstGeom prst="rect">
            <a:avLst/>
          </a:prstGeom>
        </p:spPr>
        <p:txBody>
          <a:bodyPr wrap="square" anchor="b">
            <a:spAutoFit/>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spcBef>
                <a:spcPts val="0"/>
              </a:spcBef>
            </a:pPr>
            <a:r>
              <a:rPr lang="uk-UA" spc="100" dirty="0">
                <a:latin typeface="Nexa Light" panose="02000000000000000000" pitchFamily="50" charset="0"/>
              </a:rPr>
              <a:t>Проблематика</a:t>
            </a:r>
            <a:r>
              <a:rPr lang="en-US" spc="100" dirty="0">
                <a:latin typeface="Nexa Light" panose="02000000000000000000" pitchFamily="50" charset="0"/>
              </a:rPr>
              <a:t> </a:t>
            </a:r>
            <a:r>
              <a:rPr lang="uk-UA" spc="100" dirty="0">
                <a:solidFill>
                  <a:schemeClr val="accent1"/>
                </a:solidFill>
                <a:latin typeface="Nexa Bold" panose="02000000000000000000" pitchFamily="50" charset="0"/>
              </a:rPr>
              <a:t>питання</a:t>
            </a:r>
            <a:endParaRPr lang="id-ID" spc="100" dirty="0">
              <a:solidFill>
                <a:schemeClr val="accent1"/>
              </a:solidFill>
              <a:latin typeface="Nexa Bold" panose="02000000000000000000" pitchFamily="50" charset="0"/>
            </a:endParaRPr>
          </a:p>
        </p:txBody>
      </p:sp>
      <p:sp>
        <p:nvSpPr>
          <p:cNvPr id="13" name="Rectangle 12">
            <a:extLst>
              <a:ext uri="{FF2B5EF4-FFF2-40B4-BE49-F238E27FC236}">
                <a16:creationId xmlns:a16="http://schemas.microsoft.com/office/drawing/2014/main" xmlns="" id="{FAA97E37-5342-467D-BB52-21A8424D4929}"/>
              </a:ext>
            </a:extLst>
          </p:cNvPr>
          <p:cNvSpPr/>
          <p:nvPr/>
        </p:nvSpPr>
        <p:spPr>
          <a:xfrm>
            <a:off x="828365" y="3329323"/>
            <a:ext cx="3154868" cy="2958374"/>
          </a:xfrm>
          <a:prstGeom prst="rect">
            <a:avLst/>
          </a:prstGeom>
        </p:spPr>
        <p:txBody>
          <a:bodyPr wrap="square">
            <a:spAutoFit/>
          </a:bodyPr>
          <a:lstStyle/>
          <a:p>
            <a:pPr algn="just">
              <a:lnSpc>
                <a:spcPct val="120000"/>
              </a:lnSpc>
            </a:pPr>
            <a:r>
              <a:rPr lang="uk-UA" sz="1200" dirty="0"/>
              <a:t>Згідно зі статті 34 Конституції України про “право на свободу думки і слова, на вільне вираження своїх поглядів і переконань” та статті 39 Конституції України про «право громадян збиратися мирно, без зброї і проводити збори, мітинги, походи і демонстрації», - українське суспільство в законній формі може висловлювати позитивні чи негативні соціально-політичні власні настрої, тим самим привертаючи увагу політиків до тої чи іншої піднятої громадянами суверенної демократичної держави проблематики.</a:t>
            </a:r>
            <a:endParaRPr lang="en-US" sz="1200" dirty="0">
              <a:solidFill>
                <a:schemeClr val="tx1">
                  <a:lumMod val="50000"/>
                  <a:lumOff val="50000"/>
                </a:schemeClr>
              </a:solidFill>
              <a:latin typeface="+mj-lt"/>
              <a:cs typeface="Segoe UI Light" panose="020B0502040204020203" pitchFamily="34" charset="0"/>
            </a:endParaRPr>
          </a:p>
        </p:txBody>
      </p:sp>
      <p:sp>
        <p:nvSpPr>
          <p:cNvPr id="14" name="Rectangle 13">
            <a:extLst>
              <a:ext uri="{FF2B5EF4-FFF2-40B4-BE49-F238E27FC236}">
                <a16:creationId xmlns:a16="http://schemas.microsoft.com/office/drawing/2014/main" xmlns="" id="{A99ECCC8-EAC0-42A4-B84C-07318FEE4550}"/>
              </a:ext>
            </a:extLst>
          </p:cNvPr>
          <p:cNvSpPr/>
          <p:nvPr/>
        </p:nvSpPr>
        <p:spPr>
          <a:xfrm>
            <a:off x="828365" y="2773437"/>
            <a:ext cx="3154868" cy="338554"/>
          </a:xfrm>
          <a:prstGeom prst="rect">
            <a:avLst/>
          </a:prstGeom>
        </p:spPr>
        <p:txBody>
          <a:bodyPr wrap="square">
            <a:spAutoFit/>
          </a:bodyPr>
          <a:lstStyle/>
          <a:p>
            <a:r>
              <a:rPr lang="uk-UA" sz="1600" dirty="0">
                <a:solidFill>
                  <a:schemeClr val="tx1">
                    <a:lumMod val="50000"/>
                    <a:lumOff val="50000"/>
                  </a:schemeClr>
                </a:solidFill>
                <a:ea typeface="Open Sans" panose="020B0606030504020204" pitchFamily="34" charset="0"/>
                <a:cs typeface="Segoe UI" panose="020B0502040204020203" pitchFamily="34" charset="0"/>
              </a:rPr>
              <a:t>Що говорить Конституція України</a:t>
            </a:r>
            <a:endParaRPr lang="id-ID" sz="1600" dirty="0">
              <a:solidFill>
                <a:schemeClr val="tx1">
                  <a:lumMod val="50000"/>
                  <a:lumOff val="50000"/>
                </a:schemeClr>
              </a:solidFill>
              <a:ea typeface="Open Sans" panose="020B0606030504020204" pitchFamily="34" charset="0"/>
              <a:cs typeface="Segoe UI" panose="020B0502040204020203" pitchFamily="34" charset="0"/>
            </a:endParaRPr>
          </a:p>
        </p:txBody>
      </p:sp>
      <p:sp>
        <p:nvSpPr>
          <p:cNvPr id="15" name="Rectangle 14">
            <a:extLst>
              <a:ext uri="{FF2B5EF4-FFF2-40B4-BE49-F238E27FC236}">
                <a16:creationId xmlns:a16="http://schemas.microsoft.com/office/drawing/2014/main" xmlns="" id="{97E8E3EB-F96F-47CF-B2EA-E8543BF88109}"/>
              </a:ext>
            </a:extLst>
          </p:cNvPr>
          <p:cNvSpPr/>
          <p:nvPr/>
        </p:nvSpPr>
        <p:spPr>
          <a:xfrm>
            <a:off x="4488355" y="1502171"/>
            <a:ext cx="2856342" cy="4302716"/>
          </a:xfrm>
          <a:prstGeom prst="rect">
            <a:avLst/>
          </a:prstGeom>
        </p:spPr>
        <p:txBody>
          <a:bodyPr wrap="square">
            <a:spAutoFit/>
          </a:bodyPr>
          <a:lstStyle/>
          <a:p>
            <a:pPr algn="just">
              <a:lnSpc>
                <a:spcPct val="120000"/>
              </a:lnSpc>
            </a:pPr>
            <a:r>
              <a:rPr lang="uk-UA" sz="1200" dirty="0"/>
              <a:t>Будь-яка демократична держава – це, насамперед, експропріація влади, монополія легітимного фізичного насилля, маніпулювання свідомістю народних мас (популізм), а ще, в окремих випадках, навіть недоторканість органів державної влади, що досить довго практикувалося і в Україні (депутатська недоторканість). Усі подібні фактори суттєво впливають на те, як реалізовується головна доктрина демократії, що основним джерелом влади є народ. Досить часто, </a:t>
            </a:r>
            <a:r>
              <a:rPr lang="uk-UA" sz="1200" dirty="0" err="1"/>
              <a:t>de</a:t>
            </a:r>
            <a:r>
              <a:rPr lang="uk-UA" sz="1200" dirty="0"/>
              <a:t> </a:t>
            </a:r>
            <a:r>
              <a:rPr lang="uk-UA" sz="1200" dirty="0" err="1"/>
              <a:t>jure</a:t>
            </a:r>
            <a:r>
              <a:rPr lang="uk-UA" sz="1200" dirty="0"/>
              <a:t> Конституція хоча і посилається на цю доктрину, проте </a:t>
            </a:r>
            <a:r>
              <a:rPr lang="en-US" sz="1200" dirty="0"/>
              <a:t>de facto </a:t>
            </a:r>
            <a:r>
              <a:rPr lang="uk-UA" sz="1200" dirty="0"/>
              <a:t>уряд може виконувати диктаторську та тоталітарну політику, зберігаючи при цьому формальність демократичної субстанціональності. </a:t>
            </a:r>
            <a:endParaRPr lang="en-US" sz="1200" dirty="0">
              <a:solidFill>
                <a:schemeClr val="tx1">
                  <a:lumMod val="50000"/>
                  <a:lumOff val="50000"/>
                </a:schemeClr>
              </a:solidFill>
              <a:latin typeface="+mj-lt"/>
              <a:cs typeface="Segoe UI Light" panose="020B0502040204020203" pitchFamily="34" charset="0"/>
            </a:endParaRPr>
          </a:p>
        </p:txBody>
      </p:sp>
      <p:sp>
        <p:nvSpPr>
          <p:cNvPr id="16" name="Rectangle 15">
            <a:extLst>
              <a:ext uri="{FF2B5EF4-FFF2-40B4-BE49-F238E27FC236}">
                <a16:creationId xmlns:a16="http://schemas.microsoft.com/office/drawing/2014/main" xmlns="" id="{CABEC91A-3A01-469C-A743-182F8E8357ED}"/>
              </a:ext>
            </a:extLst>
          </p:cNvPr>
          <p:cNvSpPr/>
          <p:nvPr/>
        </p:nvSpPr>
        <p:spPr>
          <a:xfrm>
            <a:off x="7849819" y="1502171"/>
            <a:ext cx="2856342" cy="4302716"/>
          </a:xfrm>
          <a:prstGeom prst="rect">
            <a:avLst/>
          </a:prstGeom>
        </p:spPr>
        <p:txBody>
          <a:bodyPr wrap="square">
            <a:spAutoFit/>
          </a:bodyPr>
          <a:lstStyle/>
          <a:p>
            <a:pPr algn="just">
              <a:lnSpc>
                <a:spcPct val="120000"/>
              </a:lnSpc>
            </a:pPr>
            <a:r>
              <a:rPr lang="uk-UA" sz="1200" dirty="0"/>
              <a:t>Проте сучасні методи протестів мають багато недоліків. Насамперед, загроза життю </a:t>
            </a:r>
            <a:r>
              <a:rPr lang="uk-UA" sz="1200" dirty="0" err="1"/>
              <a:t>мітингувальника</a:t>
            </a:r>
            <a:r>
              <a:rPr lang="uk-UA" sz="1200" dirty="0"/>
              <a:t> та стихійність акцій протестів, що призводить до порушення соціально-політичного порядку в країні. Далеко не кожен індивід готовий відстоювати свої права, ризикуючи власним здоров’ям або суспільною чи професійною репутацією. Разом з тим, </a:t>
            </a:r>
            <a:r>
              <a:rPr lang="uk-UA" sz="1200" u="sng" dirty="0"/>
              <a:t>головна ціль будь-якої акції протесту – привернення уваги</a:t>
            </a:r>
            <a:r>
              <a:rPr lang="uk-UA" sz="1200" dirty="0"/>
              <a:t>, як інших небайдужих громадян, так і політиків. Але те саме можна актуалізувати й без ризику щодо власного здоров’я чи дестабілізації країни. Мова йде про сучасний метод, а саме – </a:t>
            </a:r>
            <a:r>
              <a:rPr lang="uk-UA" sz="1200" b="1" dirty="0"/>
              <a:t>цифровий мітинг</a:t>
            </a:r>
            <a:r>
              <a:rPr lang="uk-UA" sz="1200" dirty="0"/>
              <a:t>, де в цифровому просторі діє той самий принцип методу прямої дії, але що вже відповідає «духу часу».</a:t>
            </a:r>
            <a:endParaRPr lang="en-US" sz="1200" dirty="0">
              <a:solidFill>
                <a:schemeClr val="tx1">
                  <a:lumMod val="50000"/>
                  <a:lumOff val="50000"/>
                </a:schemeClr>
              </a:solidFill>
              <a:latin typeface="+mj-lt"/>
              <a:cs typeface="Segoe UI Light" panose="020B0502040204020203" pitchFamily="34" charset="0"/>
            </a:endParaRPr>
          </a:p>
        </p:txBody>
      </p:sp>
      <p:sp>
        <p:nvSpPr>
          <p:cNvPr id="53" name="Прямоугольник 52"/>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Прямоугольник 53"/>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6" name="Прямоугольник 55"/>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96000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6EC3C69-7FD6-47C6-BBF6-86A2B4D635BD}"/>
              </a:ext>
            </a:extLst>
          </p:cNvPr>
          <p:cNvGrpSpPr/>
          <p:nvPr/>
        </p:nvGrpSpPr>
        <p:grpSpPr>
          <a:xfrm>
            <a:off x="6543605" y="2193299"/>
            <a:ext cx="3505270" cy="535531"/>
            <a:chOff x="6543605" y="3084871"/>
            <a:chExt cx="3505270" cy="535531"/>
          </a:xfrm>
        </p:grpSpPr>
        <p:sp>
          <p:nvSpPr>
            <p:cNvPr id="38" name="TextBox 37">
              <a:extLst>
                <a:ext uri="{FF2B5EF4-FFF2-40B4-BE49-F238E27FC236}">
                  <a16:creationId xmlns:a16="http://schemas.microsoft.com/office/drawing/2014/main" xmlns="" id="{80C2D783-B572-4424-8CEF-3283CDB6DAC0}"/>
                </a:ext>
              </a:extLst>
            </p:cNvPr>
            <p:cNvSpPr txBox="1"/>
            <p:nvPr/>
          </p:nvSpPr>
          <p:spPr>
            <a:xfrm>
              <a:off x="7168630" y="3084871"/>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Бюрократія</a:t>
              </a:r>
              <a:r>
                <a:rPr lang="en-US" sz="1200" dirty="0">
                  <a:solidFill>
                    <a:schemeClr val="tx1">
                      <a:lumMod val="50000"/>
                      <a:lumOff val="50000"/>
                    </a:schemeClr>
                  </a:solidFill>
                </a:rPr>
                <a:t>.</a:t>
              </a:r>
              <a:r>
                <a:rPr lang="uk-UA" sz="1200" dirty="0">
                  <a:solidFill>
                    <a:schemeClr val="tx1">
                      <a:lumMod val="50000"/>
                      <a:lumOff val="50000"/>
                    </a:schemeClr>
                  </a:solidFill>
                </a:rPr>
                <a:t> Енна кількість правильно заповнених папірців виснажує.</a:t>
              </a:r>
              <a:endParaRPr lang="en-US" sz="1200" dirty="0">
                <a:solidFill>
                  <a:schemeClr val="tx1">
                    <a:lumMod val="50000"/>
                    <a:lumOff val="50000"/>
                  </a:schemeClr>
                </a:solidFill>
              </a:endParaRPr>
            </a:p>
          </p:txBody>
        </p:sp>
        <p:sp>
          <p:nvSpPr>
            <p:cNvPr id="40" name="Oval 39">
              <a:extLst>
                <a:ext uri="{FF2B5EF4-FFF2-40B4-BE49-F238E27FC236}">
                  <a16:creationId xmlns:a16="http://schemas.microsoft.com/office/drawing/2014/main" xmlns="" id="{6475A7E6-99A1-4E1E-BDC5-1941D8EA846E}"/>
                </a:ext>
              </a:extLst>
            </p:cNvPr>
            <p:cNvSpPr/>
            <p:nvPr/>
          </p:nvSpPr>
          <p:spPr>
            <a:xfrm>
              <a:off x="6543605" y="3104535"/>
              <a:ext cx="496202" cy="49620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41" name="TextBox 40">
              <a:extLst>
                <a:ext uri="{FF2B5EF4-FFF2-40B4-BE49-F238E27FC236}">
                  <a16:creationId xmlns:a16="http://schemas.microsoft.com/office/drawing/2014/main" xmlns="" id="{23E9CFDF-1B43-4139-9930-DDABD92B4BFD}"/>
                </a:ext>
              </a:extLst>
            </p:cNvPr>
            <p:cNvSpPr txBox="1"/>
            <p:nvPr/>
          </p:nvSpPr>
          <p:spPr>
            <a:xfrm>
              <a:off x="6568454" y="3214137"/>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01</a:t>
              </a:r>
            </a:p>
          </p:txBody>
        </p:sp>
      </p:grpSp>
      <p:grpSp>
        <p:nvGrpSpPr>
          <p:cNvPr id="8" name="Group 7">
            <a:extLst>
              <a:ext uri="{FF2B5EF4-FFF2-40B4-BE49-F238E27FC236}">
                <a16:creationId xmlns:a16="http://schemas.microsoft.com/office/drawing/2014/main" xmlns="" id="{5BA13A55-FEB5-4B47-92B5-4580D804F736}"/>
              </a:ext>
            </a:extLst>
          </p:cNvPr>
          <p:cNvGrpSpPr/>
          <p:nvPr/>
        </p:nvGrpSpPr>
        <p:grpSpPr>
          <a:xfrm>
            <a:off x="6543605" y="2906268"/>
            <a:ext cx="3505270" cy="535531"/>
            <a:chOff x="6543605" y="3797840"/>
            <a:chExt cx="3505270" cy="535531"/>
          </a:xfrm>
        </p:grpSpPr>
        <p:sp>
          <p:nvSpPr>
            <p:cNvPr id="43" name="TextBox 42">
              <a:extLst>
                <a:ext uri="{FF2B5EF4-FFF2-40B4-BE49-F238E27FC236}">
                  <a16:creationId xmlns:a16="http://schemas.microsoft.com/office/drawing/2014/main" xmlns="" id="{50CB391E-A465-4F21-8EA0-D6D001C31AFF}"/>
                </a:ext>
              </a:extLst>
            </p:cNvPr>
            <p:cNvSpPr txBox="1"/>
            <p:nvPr/>
          </p:nvSpPr>
          <p:spPr>
            <a:xfrm>
              <a:off x="7168630" y="3797840"/>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Фактор трудової діяльності, навчання та міжособистісних відносин.</a:t>
              </a:r>
              <a:endParaRPr lang="en-US" sz="1200" dirty="0">
                <a:solidFill>
                  <a:schemeClr val="tx1">
                    <a:lumMod val="50000"/>
                    <a:lumOff val="50000"/>
                  </a:schemeClr>
                </a:solidFill>
              </a:endParaRPr>
            </a:p>
          </p:txBody>
        </p:sp>
        <p:sp>
          <p:nvSpPr>
            <p:cNvPr id="45" name="Oval 44">
              <a:extLst>
                <a:ext uri="{FF2B5EF4-FFF2-40B4-BE49-F238E27FC236}">
                  <a16:creationId xmlns:a16="http://schemas.microsoft.com/office/drawing/2014/main" xmlns="" id="{836E1118-FB74-4EAA-9DE5-EF443E748034}"/>
                </a:ext>
              </a:extLst>
            </p:cNvPr>
            <p:cNvSpPr/>
            <p:nvPr/>
          </p:nvSpPr>
          <p:spPr>
            <a:xfrm>
              <a:off x="6543605" y="3817504"/>
              <a:ext cx="496202" cy="496202"/>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46" name="TextBox 45">
              <a:extLst>
                <a:ext uri="{FF2B5EF4-FFF2-40B4-BE49-F238E27FC236}">
                  <a16:creationId xmlns:a16="http://schemas.microsoft.com/office/drawing/2014/main" xmlns="" id="{F914F043-9097-4079-BA2C-4100ACC2A6B5}"/>
                </a:ext>
              </a:extLst>
            </p:cNvPr>
            <p:cNvSpPr txBox="1"/>
            <p:nvPr/>
          </p:nvSpPr>
          <p:spPr>
            <a:xfrm>
              <a:off x="6568454" y="3927106"/>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02</a:t>
              </a:r>
            </a:p>
          </p:txBody>
        </p:sp>
      </p:grpSp>
      <p:grpSp>
        <p:nvGrpSpPr>
          <p:cNvPr id="9" name="Group 8">
            <a:extLst>
              <a:ext uri="{FF2B5EF4-FFF2-40B4-BE49-F238E27FC236}">
                <a16:creationId xmlns:a16="http://schemas.microsoft.com/office/drawing/2014/main" xmlns="" id="{5D579A74-00F5-4F0D-A06C-28BF8382C02F}"/>
              </a:ext>
            </a:extLst>
          </p:cNvPr>
          <p:cNvGrpSpPr/>
          <p:nvPr/>
        </p:nvGrpSpPr>
        <p:grpSpPr>
          <a:xfrm>
            <a:off x="6543605" y="3619237"/>
            <a:ext cx="3656838" cy="535531"/>
            <a:chOff x="6543605" y="4510809"/>
            <a:chExt cx="3505270" cy="535531"/>
          </a:xfrm>
        </p:grpSpPr>
        <p:sp>
          <p:nvSpPr>
            <p:cNvPr id="48" name="TextBox 47">
              <a:extLst>
                <a:ext uri="{FF2B5EF4-FFF2-40B4-BE49-F238E27FC236}">
                  <a16:creationId xmlns:a16="http://schemas.microsoft.com/office/drawing/2014/main" xmlns="" id="{391052BC-900C-4EA1-86DC-A8F95EB9E2F8}"/>
                </a:ext>
              </a:extLst>
            </p:cNvPr>
            <p:cNvSpPr txBox="1"/>
            <p:nvPr/>
          </p:nvSpPr>
          <p:spPr>
            <a:xfrm>
              <a:off x="7168630" y="4510809"/>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Фізичне та психологічне насилля. Акція протесту – це стихійність та ситуативність.</a:t>
              </a:r>
              <a:endParaRPr lang="en-US" sz="1200" dirty="0">
                <a:solidFill>
                  <a:schemeClr val="tx1">
                    <a:lumMod val="50000"/>
                    <a:lumOff val="50000"/>
                  </a:schemeClr>
                </a:solidFill>
              </a:endParaRPr>
            </a:p>
          </p:txBody>
        </p:sp>
        <p:sp>
          <p:nvSpPr>
            <p:cNvPr id="50" name="Oval 49">
              <a:extLst>
                <a:ext uri="{FF2B5EF4-FFF2-40B4-BE49-F238E27FC236}">
                  <a16:creationId xmlns:a16="http://schemas.microsoft.com/office/drawing/2014/main" xmlns="" id="{6293E00B-5956-4BF6-A00C-248B86FB0BA4}"/>
                </a:ext>
              </a:extLst>
            </p:cNvPr>
            <p:cNvSpPr/>
            <p:nvPr/>
          </p:nvSpPr>
          <p:spPr>
            <a:xfrm>
              <a:off x="6543605" y="4530473"/>
              <a:ext cx="496202" cy="4962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1" name="TextBox 50">
              <a:extLst>
                <a:ext uri="{FF2B5EF4-FFF2-40B4-BE49-F238E27FC236}">
                  <a16:creationId xmlns:a16="http://schemas.microsoft.com/office/drawing/2014/main" xmlns="" id="{7EC2E07A-9663-4918-B085-4B884E814291}"/>
                </a:ext>
              </a:extLst>
            </p:cNvPr>
            <p:cNvSpPr txBox="1"/>
            <p:nvPr/>
          </p:nvSpPr>
          <p:spPr>
            <a:xfrm>
              <a:off x="6568454" y="4640075"/>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03</a:t>
              </a:r>
            </a:p>
          </p:txBody>
        </p:sp>
      </p:grpSp>
      <p:grpSp>
        <p:nvGrpSpPr>
          <p:cNvPr id="10" name="Group 9">
            <a:extLst>
              <a:ext uri="{FF2B5EF4-FFF2-40B4-BE49-F238E27FC236}">
                <a16:creationId xmlns:a16="http://schemas.microsoft.com/office/drawing/2014/main" xmlns="" id="{2FB728E3-5662-4C6F-A7F5-522ABAEB5FED}"/>
              </a:ext>
            </a:extLst>
          </p:cNvPr>
          <p:cNvGrpSpPr/>
          <p:nvPr/>
        </p:nvGrpSpPr>
        <p:grpSpPr>
          <a:xfrm>
            <a:off x="6543605" y="4317458"/>
            <a:ext cx="3505270" cy="535531"/>
            <a:chOff x="6543605" y="5209030"/>
            <a:chExt cx="3505270" cy="535531"/>
          </a:xfrm>
        </p:grpSpPr>
        <p:sp>
          <p:nvSpPr>
            <p:cNvPr id="53" name="TextBox 52">
              <a:extLst>
                <a:ext uri="{FF2B5EF4-FFF2-40B4-BE49-F238E27FC236}">
                  <a16:creationId xmlns:a16="http://schemas.microsoft.com/office/drawing/2014/main" xmlns="" id="{970A1C03-BD6A-40C0-B0D5-726F7E39B221}"/>
                </a:ext>
              </a:extLst>
            </p:cNvPr>
            <p:cNvSpPr txBox="1"/>
            <p:nvPr/>
          </p:nvSpPr>
          <p:spPr>
            <a:xfrm>
              <a:off x="7168630" y="5209030"/>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Географічний фактор. Протести національного рівня в великих містах.</a:t>
              </a:r>
              <a:endParaRPr lang="en-US" sz="1200" dirty="0">
                <a:solidFill>
                  <a:schemeClr val="tx1">
                    <a:lumMod val="50000"/>
                    <a:lumOff val="50000"/>
                  </a:schemeClr>
                </a:solidFill>
              </a:endParaRPr>
            </a:p>
          </p:txBody>
        </p:sp>
        <p:grpSp>
          <p:nvGrpSpPr>
            <p:cNvPr id="54" name="Group 53">
              <a:extLst>
                <a:ext uri="{FF2B5EF4-FFF2-40B4-BE49-F238E27FC236}">
                  <a16:creationId xmlns:a16="http://schemas.microsoft.com/office/drawing/2014/main" xmlns="" id="{2354455B-89B7-4E1F-9BE4-0DC4ED57E937}"/>
                </a:ext>
              </a:extLst>
            </p:cNvPr>
            <p:cNvGrpSpPr/>
            <p:nvPr/>
          </p:nvGrpSpPr>
          <p:grpSpPr>
            <a:xfrm>
              <a:off x="6543605" y="5228694"/>
              <a:ext cx="496202" cy="496202"/>
              <a:chOff x="7648264" y="4451144"/>
              <a:chExt cx="496202" cy="496202"/>
            </a:xfrm>
          </p:grpSpPr>
          <p:sp>
            <p:nvSpPr>
              <p:cNvPr id="55" name="Oval 54">
                <a:extLst>
                  <a:ext uri="{FF2B5EF4-FFF2-40B4-BE49-F238E27FC236}">
                    <a16:creationId xmlns:a16="http://schemas.microsoft.com/office/drawing/2014/main" xmlns="" id="{F048230A-5B55-420E-BD91-067179B1AF0E}"/>
                  </a:ext>
                </a:extLst>
              </p:cNvPr>
              <p:cNvSpPr/>
              <p:nvPr/>
            </p:nvSpPr>
            <p:spPr>
              <a:xfrm>
                <a:off x="7648264" y="4451144"/>
                <a:ext cx="496202" cy="4962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6" name="TextBox 55">
                <a:extLst>
                  <a:ext uri="{FF2B5EF4-FFF2-40B4-BE49-F238E27FC236}">
                    <a16:creationId xmlns:a16="http://schemas.microsoft.com/office/drawing/2014/main" xmlns="" id="{7819417C-5E10-4627-828B-F659E0C7D973}"/>
                  </a:ext>
                </a:extLst>
              </p:cNvPr>
              <p:cNvSpPr txBox="1"/>
              <p:nvPr/>
            </p:nvSpPr>
            <p:spPr>
              <a:xfrm>
                <a:off x="7673113" y="4560746"/>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04</a:t>
                </a:r>
              </a:p>
            </p:txBody>
          </p:sp>
        </p:grpSp>
      </p:grpSp>
      <p:sp>
        <p:nvSpPr>
          <p:cNvPr id="57" name="TextBox 56">
            <a:extLst>
              <a:ext uri="{FF2B5EF4-FFF2-40B4-BE49-F238E27FC236}">
                <a16:creationId xmlns:a16="http://schemas.microsoft.com/office/drawing/2014/main" xmlns="" id="{76E99176-32EB-494F-A744-34136A79B8DF}"/>
              </a:ext>
            </a:extLst>
          </p:cNvPr>
          <p:cNvSpPr txBox="1"/>
          <p:nvPr/>
        </p:nvSpPr>
        <p:spPr>
          <a:xfrm>
            <a:off x="6543605" y="157218"/>
            <a:ext cx="5086143" cy="1938992"/>
          </a:xfrm>
          <a:prstGeom prst="rect">
            <a:avLst/>
          </a:prstGeom>
          <a:noFill/>
        </p:spPr>
        <p:txBody>
          <a:bodyPr wrap="square" rtlCol="0">
            <a:spAutoFit/>
          </a:bodyPr>
          <a:lstStyle/>
          <a:p>
            <a:pPr algn="ctr"/>
            <a:r>
              <a:rPr lang="uk-UA" sz="4000" dirty="0">
                <a:solidFill>
                  <a:schemeClr val="tx1">
                    <a:lumMod val="65000"/>
                    <a:lumOff val="35000"/>
                  </a:schemeClr>
                </a:solidFill>
                <a:latin typeface="Nexa Light" panose="02000000000000000000" pitchFamily="50" charset="0"/>
              </a:rPr>
              <a:t>Основні недоліки</a:t>
            </a:r>
            <a:r>
              <a:rPr lang="id-ID" sz="4000" dirty="0">
                <a:solidFill>
                  <a:schemeClr val="tx1">
                    <a:lumMod val="65000"/>
                    <a:lumOff val="35000"/>
                  </a:schemeClr>
                </a:solidFill>
                <a:latin typeface="Nexa Light" panose="02000000000000000000" pitchFamily="50" charset="0"/>
              </a:rPr>
              <a:t> </a:t>
            </a:r>
            <a:r>
              <a:rPr lang="uk-UA" sz="4000" dirty="0">
                <a:solidFill>
                  <a:schemeClr val="accent1"/>
                </a:solidFill>
                <a:latin typeface="Nexa Bold" panose="02000000000000000000" pitchFamily="50" charset="0"/>
              </a:rPr>
              <a:t>сучасних акцій протесту</a:t>
            </a:r>
            <a:endParaRPr lang="en-GB" sz="4000" dirty="0">
              <a:solidFill>
                <a:schemeClr val="accent1"/>
              </a:solidFill>
              <a:latin typeface="Nexa Bold" panose="02000000000000000000" pitchFamily="50" charset="0"/>
            </a:endParaRPr>
          </a:p>
        </p:txBody>
      </p:sp>
      <p:grpSp>
        <p:nvGrpSpPr>
          <p:cNvPr id="2" name="Group 1">
            <a:extLst>
              <a:ext uri="{FF2B5EF4-FFF2-40B4-BE49-F238E27FC236}">
                <a16:creationId xmlns:a16="http://schemas.microsoft.com/office/drawing/2014/main" xmlns="" id="{612153CD-8E07-42A1-BBE5-8A6668F8FB1F}"/>
              </a:ext>
            </a:extLst>
          </p:cNvPr>
          <p:cNvGrpSpPr/>
          <p:nvPr/>
        </p:nvGrpSpPr>
        <p:grpSpPr>
          <a:xfrm>
            <a:off x="1404216" y="1126714"/>
            <a:ext cx="4370200" cy="4542724"/>
            <a:chOff x="1404216" y="1126714"/>
            <a:chExt cx="4370200" cy="4542724"/>
          </a:xfrm>
        </p:grpSpPr>
        <p:sp>
          <p:nvSpPr>
            <p:cNvPr id="3" name="Oval 2">
              <a:extLst>
                <a:ext uri="{FF2B5EF4-FFF2-40B4-BE49-F238E27FC236}">
                  <a16:creationId xmlns:a16="http://schemas.microsoft.com/office/drawing/2014/main" xmlns="" id="{D7DC757F-C961-477C-9A73-C404C9676DF5}"/>
                </a:ext>
              </a:extLst>
            </p:cNvPr>
            <p:cNvSpPr/>
            <p:nvPr/>
          </p:nvSpPr>
          <p:spPr>
            <a:xfrm>
              <a:off x="2290137" y="1908723"/>
              <a:ext cx="2702268" cy="2702256"/>
            </a:xfrm>
            <a:prstGeom prst="ellipse">
              <a:avLst/>
            </a:prstGeom>
            <a:noFill/>
            <a:ln w="9525">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a:extLst>
                <a:ext uri="{FF2B5EF4-FFF2-40B4-BE49-F238E27FC236}">
                  <a16:creationId xmlns:a16="http://schemas.microsoft.com/office/drawing/2014/main" xmlns="" id="{1F8E2E0B-07B5-4836-968B-CA22A7FEC4A1}"/>
                </a:ext>
              </a:extLst>
            </p:cNvPr>
            <p:cNvSpPr/>
            <p:nvPr/>
          </p:nvSpPr>
          <p:spPr>
            <a:xfrm>
              <a:off x="1908294" y="1526883"/>
              <a:ext cx="3465954" cy="3465937"/>
            </a:xfrm>
            <a:prstGeom prst="ellipse">
              <a:avLst/>
            </a:prstGeom>
            <a:noFill/>
            <a:ln w="6350">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a:extLst>
                <a:ext uri="{FF2B5EF4-FFF2-40B4-BE49-F238E27FC236}">
                  <a16:creationId xmlns:a16="http://schemas.microsoft.com/office/drawing/2014/main" xmlns="" id="{87C79742-02A1-4CF4-907B-47299F8D8B48}"/>
                </a:ext>
              </a:extLst>
            </p:cNvPr>
            <p:cNvSpPr/>
            <p:nvPr/>
          </p:nvSpPr>
          <p:spPr>
            <a:xfrm>
              <a:off x="1508126" y="1126714"/>
              <a:ext cx="4266290" cy="4266274"/>
            </a:xfrm>
            <a:prstGeom prst="ellipse">
              <a:avLst/>
            </a:prstGeom>
            <a:noFill/>
            <a:ln w="0">
              <a:solidFill>
                <a:schemeClr val="bg1">
                  <a:lumMod val="8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a:extLst>
                <a:ext uri="{FF2B5EF4-FFF2-40B4-BE49-F238E27FC236}">
                  <a16:creationId xmlns:a16="http://schemas.microsoft.com/office/drawing/2014/main" xmlns="" id="{FB011162-A150-420E-8660-CFC7FF790092}"/>
                </a:ext>
              </a:extLst>
            </p:cNvPr>
            <p:cNvSpPr/>
            <p:nvPr/>
          </p:nvSpPr>
          <p:spPr>
            <a:xfrm>
              <a:off x="5075723" y="3528524"/>
              <a:ext cx="554529" cy="5545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Oval 12">
              <a:extLst>
                <a:ext uri="{FF2B5EF4-FFF2-40B4-BE49-F238E27FC236}">
                  <a16:creationId xmlns:a16="http://schemas.microsoft.com/office/drawing/2014/main" xmlns="" id="{130752C3-0262-4FA7-B0C3-8AEA0D3EE2F2}"/>
                </a:ext>
              </a:extLst>
            </p:cNvPr>
            <p:cNvSpPr/>
            <p:nvPr/>
          </p:nvSpPr>
          <p:spPr>
            <a:xfrm>
              <a:off x="2326164" y="4400404"/>
              <a:ext cx="315308" cy="315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xmlns="" id="{A52ED8FD-B1EE-4D22-93AD-CA65A18B96EF}"/>
                </a:ext>
              </a:extLst>
            </p:cNvPr>
            <p:cNvSpPr/>
            <p:nvPr/>
          </p:nvSpPr>
          <p:spPr>
            <a:xfrm>
              <a:off x="3776955" y="5060977"/>
              <a:ext cx="608461" cy="6084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a:extLst>
                <a:ext uri="{FF2B5EF4-FFF2-40B4-BE49-F238E27FC236}">
                  <a16:creationId xmlns:a16="http://schemas.microsoft.com/office/drawing/2014/main" xmlns="" id="{8BF5889D-D2FE-43CC-9E13-691E0C578CF2}"/>
                </a:ext>
              </a:extLst>
            </p:cNvPr>
            <p:cNvSpPr/>
            <p:nvPr/>
          </p:nvSpPr>
          <p:spPr>
            <a:xfrm>
              <a:off x="1404216" y="1985833"/>
              <a:ext cx="680046" cy="6800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a:extLst>
                <a:ext uri="{FF2B5EF4-FFF2-40B4-BE49-F238E27FC236}">
                  <a16:creationId xmlns:a16="http://schemas.microsoft.com/office/drawing/2014/main" xmlns="" id="{600988EF-B3A5-415D-8B4D-B2302CE9E979}"/>
                </a:ext>
              </a:extLst>
            </p:cNvPr>
            <p:cNvSpPr/>
            <p:nvPr/>
          </p:nvSpPr>
          <p:spPr>
            <a:xfrm>
              <a:off x="4696109" y="1242243"/>
              <a:ext cx="608461" cy="608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24">
              <a:extLst>
                <a:ext uri="{FF2B5EF4-FFF2-40B4-BE49-F238E27FC236}">
                  <a16:creationId xmlns:a16="http://schemas.microsoft.com/office/drawing/2014/main" xmlns="" id="{69CBE0C7-D511-40EE-AC8A-73289CCFAF62}"/>
                </a:ext>
              </a:extLst>
            </p:cNvPr>
            <p:cNvSpPr/>
            <p:nvPr/>
          </p:nvSpPr>
          <p:spPr>
            <a:xfrm>
              <a:off x="3092078" y="1429784"/>
              <a:ext cx="376454" cy="376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a:extLst>
                <a:ext uri="{FF2B5EF4-FFF2-40B4-BE49-F238E27FC236}">
                  <a16:creationId xmlns:a16="http://schemas.microsoft.com/office/drawing/2014/main" xmlns="" id="{DEC6F131-588B-4CA5-9619-2A55445DCA90}"/>
                </a:ext>
              </a:extLst>
            </p:cNvPr>
            <p:cNvSpPr/>
            <p:nvPr/>
          </p:nvSpPr>
          <p:spPr>
            <a:xfrm>
              <a:off x="1701099" y="3384962"/>
              <a:ext cx="554529" cy="5545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30">
              <a:extLst>
                <a:ext uri="{FF2B5EF4-FFF2-40B4-BE49-F238E27FC236}">
                  <a16:creationId xmlns:a16="http://schemas.microsoft.com/office/drawing/2014/main" xmlns="" id="{4284F335-2E93-483F-A885-8D27FAD4BBB1}"/>
                </a:ext>
              </a:extLst>
            </p:cNvPr>
            <p:cNvSpPr/>
            <p:nvPr/>
          </p:nvSpPr>
          <p:spPr>
            <a:xfrm>
              <a:off x="4677615" y="2443097"/>
              <a:ext cx="445561" cy="4455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33">
              <a:extLst>
                <a:ext uri="{FF2B5EF4-FFF2-40B4-BE49-F238E27FC236}">
                  <a16:creationId xmlns:a16="http://schemas.microsoft.com/office/drawing/2014/main" xmlns="" id="{D30AD515-0D5E-40D1-BB08-A583E922DFB2}"/>
                </a:ext>
              </a:extLst>
            </p:cNvPr>
            <p:cNvSpPr/>
            <p:nvPr/>
          </p:nvSpPr>
          <p:spPr>
            <a:xfrm>
              <a:off x="2741439" y="2359851"/>
              <a:ext cx="1799664" cy="1800000"/>
            </a:xfrm>
            <a:prstGeom prst="ellipse">
              <a:avLst/>
            </a:prstGeom>
            <a:solidFill>
              <a:schemeClr val="bg1"/>
            </a:solidFill>
            <a:ln w="3175">
              <a:noFill/>
            </a:ln>
            <a:effectLst>
              <a:outerShdw blurRad="914400" dist="419100" dir="2700000" sx="74000" sy="74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xmlns="" id="{F6762B0A-D373-4F99-8620-992493E142D3}"/>
                </a:ext>
              </a:extLst>
            </p:cNvPr>
            <p:cNvSpPr txBox="1"/>
            <p:nvPr/>
          </p:nvSpPr>
          <p:spPr>
            <a:xfrm>
              <a:off x="2891550" y="2894260"/>
              <a:ext cx="1571504" cy="1126462"/>
            </a:xfrm>
            <a:prstGeom prst="rect">
              <a:avLst/>
            </a:prstGeom>
            <a:noFill/>
          </p:spPr>
          <p:txBody>
            <a:bodyPr wrap="square" rtlCol="0">
              <a:spAutoFit/>
            </a:bodyPr>
            <a:lstStyle/>
            <a:p>
              <a:pPr algn="ctr">
                <a:lnSpc>
                  <a:spcPct val="120000"/>
                </a:lnSpc>
              </a:pPr>
              <a:r>
                <a:rPr lang="uk-UA" sz="2400" dirty="0">
                  <a:solidFill>
                    <a:schemeClr val="accent1"/>
                  </a:solidFill>
                  <a:latin typeface="Nexa Light" panose="02000000000000000000" pitchFamily="50" charset="0"/>
                </a:rPr>
                <a:t>Фактори</a:t>
              </a:r>
              <a:endParaRPr lang="en-US" sz="2400" dirty="0">
                <a:solidFill>
                  <a:schemeClr val="accent1"/>
                </a:solidFill>
                <a:latin typeface="Nexa Light" panose="02000000000000000000" pitchFamily="50" charset="0"/>
              </a:endParaRPr>
            </a:p>
            <a:p>
              <a:pPr algn="ctr">
                <a:lnSpc>
                  <a:spcPct val="120000"/>
                </a:lnSpc>
              </a:pPr>
              <a:r>
                <a:rPr lang="uk-UA" sz="1600" dirty="0">
                  <a:solidFill>
                    <a:schemeClr val="tx1">
                      <a:lumMod val="65000"/>
                      <a:lumOff val="35000"/>
                    </a:schemeClr>
                  </a:solidFill>
                  <a:latin typeface="+mj-lt"/>
                </a:rPr>
                <a:t>недоліку</a:t>
              </a:r>
            </a:p>
            <a:p>
              <a:pPr algn="ctr">
                <a:lnSpc>
                  <a:spcPct val="120000"/>
                </a:lnSpc>
              </a:pPr>
              <a:r>
                <a:rPr lang="uk-UA" sz="1600" dirty="0">
                  <a:solidFill>
                    <a:schemeClr val="tx1">
                      <a:lumMod val="65000"/>
                      <a:lumOff val="35000"/>
                    </a:schemeClr>
                  </a:solidFill>
                  <a:latin typeface="+mj-lt"/>
                </a:rPr>
                <a:t>мирних заходів</a:t>
              </a:r>
              <a:endParaRPr lang="en-US" sz="1600" dirty="0">
                <a:solidFill>
                  <a:schemeClr val="tx1">
                    <a:lumMod val="65000"/>
                    <a:lumOff val="35000"/>
                  </a:schemeClr>
                </a:solidFill>
                <a:latin typeface="+mj-lt"/>
              </a:endParaRPr>
            </a:p>
          </p:txBody>
        </p:sp>
        <p:sp>
          <p:nvSpPr>
            <p:cNvPr id="52" name="Freeform 42">
              <a:extLst>
                <a:ext uri="{FF2B5EF4-FFF2-40B4-BE49-F238E27FC236}">
                  <a16:creationId xmlns:a16="http://schemas.microsoft.com/office/drawing/2014/main" xmlns="" id="{0A3EE4A9-D20D-485B-870A-E58C9424549B}"/>
                </a:ext>
              </a:extLst>
            </p:cNvPr>
            <p:cNvSpPr>
              <a:spLocks noEditPoints="1"/>
            </p:cNvSpPr>
            <p:nvPr/>
          </p:nvSpPr>
          <p:spPr bwMode="auto">
            <a:xfrm>
              <a:off x="1611683" y="2193299"/>
              <a:ext cx="265113" cy="265113"/>
            </a:xfrm>
            <a:custGeom>
              <a:avLst/>
              <a:gdLst>
                <a:gd name="T0" fmla="*/ 36 w 183"/>
                <a:gd name="T1" fmla="*/ 41 h 183"/>
                <a:gd name="T2" fmla="*/ 30 w 183"/>
                <a:gd name="T3" fmla="*/ 36 h 183"/>
                <a:gd name="T4" fmla="*/ 33 w 183"/>
                <a:gd name="T5" fmla="*/ 90 h 183"/>
                <a:gd name="T6" fmla="*/ 38 w 183"/>
                <a:gd name="T7" fmla="*/ 84 h 183"/>
                <a:gd name="T8" fmla="*/ 36 w 183"/>
                <a:gd name="T9" fmla="*/ 41 h 183"/>
                <a:gd name="T10" fmla="*/ 129 w 183"/>
                <a:gd name="T11" fmla="*/ 107 h 183"/>
                <a:gd name="T12" fmla="*/ 120 w 183"/>
                <a:gd name="T13" fmla="*/ 115 h 183"/>
                <a:gd name="T14" fmla="*/ 103 w 183"/>
                <a:gd name="T15" fmla="*/ 98 h 183"/>
                <a:gd name="T16" fmla="*/ 101 w 183"/>
                <a:gd name="T17" fmla="*/ 22 h 183"/>
                <a:gd name="T18" fmla="*/ 21 w 183"/>
                <a:gd name="T19" fmla="*/ 22 h 183"/>
                <a:gd name="T20" fmla="*/ 21 w 183"/>
                <a:gd name="T21" fmla="*/ 101 h 183"/>
                <a:gd name="T22" fmla="*/ 98 w 183"/>
                <a:gd name="T23" fmla="*/ 104 h 183"/>
                <a:gd name="T24" fmla="*/ 115 w 183"/>
                <a:gd name="T25" fmla="*/ 121 h 183"/>
                <a:gd name="T26" fmla="*/ 106 w 183"/>
                <a:gd name="T27" fmla="*/ 129 h 183"/>
                <a:gd name="T28" fmla="*/ 160 w 183"/>
                <a:gd name="T29" fmla="*/ 183 h 183"/>
                <a:gd name="T30" fmla="*/ 183 w 183"/>
                <a:gd name="T31" fmla="*/ 160 h 183"/>
                <a:gd name="T32" fmla="*/ 129 w 183"/>
                <a:gd name="T33" fmla="*/ 107 h 183"/>
                <a:gd name="T34" fmla="*/ 95 w 183"/>
                <a:gd name="T35" fmla="*/ 95 h 183"/>
                <a:gd name="T36" fmla="*/ 95 w 183"/>
                <a:gd name="T37" fmla="*/ 95 h 183"/>
                <a:gd name="T38" fmla="*/ 27 w 183"/>
                <a:gd name="T39" fmla="*/ 95 h 183"/>
                <a:gd name="T40" fmla="*/ 27 w 183"/>
                <a:gd name="T41" fmla="*/ 27 h 183"/>
                <a:gd name="T42" fmla="*/ 95 w 183"/>
                <a:gd name="T43" fmla="*/ 27 h 183"/>
                <a:gd name="T44" fmla="*/ 95 w 183"/>
                <a:gd name="T45" fmla="*/ 95 h 183"/>
                <a:gd name="T46" fmla="*/ 118 w 183"/>
                <a:gd name="T47" fmla="*/ 129 h 183"/>
                <a:gd name="T48" fmla="*/ 129 w 183"/>
                <a:gd name="T49" fmla="*/ 118 h 183"/>
                <a:gd name="T50" fmla="*/ 171 w 183"/>
                <a:gd name="T51" fmla="*/ 160 h 183"/>
                <a:gd name="T52" fmla="*/ 160 w 183"/>
                <a:gd name="T53" fmla="*/ 172 h 183"/>
                <a:gd name="T54" fmla="*/ 118 w 183"/>
                <a:gd name="T55" fmla="*/ 12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183">
                  <a:moveTo>
                    <a:pt x="36" y="41"/>
                  </a:moveTo>
                  <a:cubicBezTo>
                    <a:pt x="30" y="36"/>
                    <a:pt x="30" y="36"/>
                    <a:pt x="30" y="36"/>
                  </a:cubicBezTo>
                  <a:cubicBezTo>
                    <a:pt x="17" y="52"/>
                    <a:pt x="18" y="75"/>
                    <a:pt x="33" y="90"/>
                  </a:cubicBezTo>
                  <a:cubicBezTo>
                    <a:pt x="38" y="84"/>
                    <a:pt x="38" y="84"/>
                    <a:pt x="38" y="84"/>
                  </a:cubicBezTo>
                  <a:cubicBezTo>
                    <a:pt x="27" y="72"/>
                    <a:pt x="26" y="54"/>
                    <a:pt x="36" y="41"/>
                  </a:cubicBezTo>
                  <a:close/>
                  <a:moveTo>
                    <a:pt x="129" y="107"/>
                  </a:moveTo>
                  <a:cubicBezTo>
                    <a:pt x="120" y="115"/>
                    <a:pt x="120" y="115"/>
                    <a:pt x="120" y="115"/>
                  </a:cubicBezTo>
                  <a:cubicBezTo>
                    <a:pt x="103" y="98"/>
                    <a:pt x="103" y="98"/>
                    <a:pt x="103" y="98"/>
                  </a:cubicBezTo>
                  <a:cubicBezTo>
                    <a:pt x="122" y="76"/>
                    <a:pt x="121" y="43"/>
                    <a:pt x="101" y="22"/>
                  </a:cubicBezTo>
                  <a:cubicBezTo>
                    <a:pt x="79" y="0"/>
                    <a:pt x="43" y="0"/>
                    <a:pt x="21" y="22"/>
                  </a:cubicBezTo>
                  <a:cubicBezTo>
                    <a:pt x="0" y="44"/>
                    <a:pt x="0" y="79"/>
                    <a:pt x="21" y="101"/>
                  </a:cubicBezTo>
                  <a:cubicBezTo>
                    <a:pt x="42" y="122"/>
                    <a:pt x="76" y="123"/>
                    <a:pt x="98" y="104"/>
                  </a:cubicBezTo>
                  <a:cubicBezTo>
                    <a:pt x="115" y="121"/>
                    <a:pt x="115" y="121"/>
                    <a:pt x="115" y="121"/>
                  </a:cubicBezTo>
                  <a:cubicBezTo>
                    <a:pt x="106" y="129"/>
                    <a:pt x="106" y="129"/>
                    <a:pt x="106" y="129"/>
                  </a:cubicBezTo>
                  <a:cubicBezTo>
                    <a:pt x="160" y="183"/>
                    <a:pt x="160" y="183"/>
                    <a:pt x="160" y="183"/>
                  </a:cubicBezTo>
                  <a:cubicBezTo>
                    <a:pt x="183" y="160"/>
                    <a:pt x="183" y="160"/>
                    <a:pt x="183" y="160"/>
                  </a:cubicBezTo>
                  <a:lnTo>
                    <a:pt x="129" y="107"/>
                  </a:lnTo>
                  <a:close/>
                  <a:moveTo>
                    <a:pt x="95" y="95"/>
                  </a:moveTo>
                  <a:cubicBezTo>
                    <a:pt x="95" y="95"/>
                    <a:pt x="95" y="95"/>
                    <a:pt x="95" y="95"/>
                  </a:cubicBezTo>
                  <a:cubicBezTo>
                    <a:pt x="76" y="114"/>
                    <a:pt x="46" y="114"/>
                    <a:pt x="27" y="95"/>
                  </a:cubicBezTo>
                  <a:cubicBezTo>
                    <a:pt x="8" y="77"/>
                    <a:pt x="8" y="46"/>
                    <a:pt x="27" y="27"/>
                  </a:cubicBezTo>
                  <a:cubicBezTo>
                    <a:pt x="46" y="9"/>
                    <a:pt x="76" y="9"/>
                    <a:pt x="95" y="27"/>
                  </a:cubicBezTo>
                  <a:cubicBezTo>
                    <a:pt x="114" y="46"/>
                    <a:pt x="114" y="77"/>
                    <a:pt x="95" y="95"/>
                  </a:cubicBezTo>
                  <a:close/>
                  <a:moveTo>
                    <a:pt x="118" y="129"/>
                  </a:moveTo>
                  <a:cubicBezTo>
                    <a:pt x="129" y="118"/>
                    <a:pt x="129" y="118"/>
                    <a:pt x="129" y="118"/>
                  </a:cubicBezTo>
                  <a:cubicBezTo>
                    <a:pt x="171" y="160"/>
                    <a:pt x="171" y="160"/>
                    <a:pt x="171" y="160"/>
                  </a:cubicBezTo>
                  <a:cubicBezTo>
                    <a:pt x="160" y="172"/>
                    <a:pt x="160" y="172"/>
                    <a:pt x="160" y="172"/>
                  </a:cubicBezTo>
                  <a:lnTo>
                    <a:pt x="118" y="1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7">
              <a:extLst>
                <a:ext uri="{FF2B5EF4-FFF2-40B4-BE49-F238E27FC236}">
                  <a16:creationId xmlns:a16="http://schemas.microsoft.com/office/drawing/2014/main" xmlns="" id="{790F2DC2-F30E-4F4A-BBFE-FD8DEAE6ACA9}"/>
                </a:ext>
              </a:extLst>
            </p:cNvPr>
            <p:cNvSpPr>
              <a:spLocks noEditPoints="1"/>
            </p:cNvSpPr>
            <p:nvPr/>
          </p:nvSpPr>
          <p:spPr bwMode="auto">
            <a:xfrm>
              <a:off x="5218826" y="3708681"/>
              <a:ext cx="268323" cy="194215"/>
            </a:xfrm>
            <a:custGeom>
              <a:avLst/>
              <a:gdLst>
                <a:gd name="T0" fmla="*/ 195 w 210"/>
                <a:gd name="T1" fmla="*/ 73 h 152"/>
                <a:gd name="T2" fmla="*/ 197 w 210"/>
                <a:gd name="T3" fmla="*/ 72 h 152"/>
                <a:gd name="T4" fmla="*/ 71 w 210"/>
                <a:gd name="T5" fmla="*/ 0 h 152"/>
                <a:gd name="T6" fmla="*/ 16 w 210"/>
                <a:gd name="T7" fmla="*/ 24 h 152"/>
                <a:gd name="T8" fmla="*/ 16 w 210"/>
                <a:gd name="T9" fmla="*/ 24 h 152"/>
                <a:gd name="T10" fmla="*/ 0 w 210"/>
                <a:gd name="T11" fmla="*/ 60 h 152"/>
                <a:gd name="T12" fmla="*/ 140 w 210"/>
                <a:gd name="T13" fmla="*/ 152 h 152"/>
                <a:gd name="T14" fmla="*/ 210 w 210"/>
                <a:gd name="T15" fmla="*/ 95 h 152"/>
                <a:gd name="T16" fmla="*/ 195 w 210"/>
                <a:gd name="T17" fmla="*/ 73 h 152"/>
                <a:gd name="T18" fmla="*/ 70 w 210"/>
                <a:gd name="T19" fmla="*/ 8 h 152"/>
                <a:gd name="T20" fmla="*/ 183 w 210"/>
                <a:gd name="T21" fmla="*/ 72 h 152"/>
                <a:gd name="T22" fmla="*/ 147 w 210"/>
                <a:gd name="T23" fmla="*/ 96 h 152"/>
                <a:gd name="T24" fmla="*/ 31 w 210"/>
                <a:gd name="T25" fmla="*/ 24 h 152"/>
                <a:gd name="T26" fmla="*/ 70 w 210"/>
                <a:gd name="T27" fmla="*/ 8 h 152"/>
                <a:gd name="T28" fmla="*/ 10 w 210"/>
                <a:gd name="T29" fmla="*/ 57 h 152"/>
                <a:gd name="T30" fmla="*/ 22 w 210"/>
                <a:gd name="T31" fmla="*/ 28 h 152"/>
                <a:gd name="T32" fmla="*/ 144 w 210"/>
                <a:gd name="T33" fmla="*/ 103 h 152"/>
                <a:gd name="T34" fmla="*/ 140 w 210"/>
                <a:gd name="T35" fmla="*/ 144 h 152"/>
                <a:gd name="T36" fmla="*/ 10 w 210"/>
                <a:gd name="T37" fmla="*/ 57 h 152"/>
                <a:gd name="T38" fmla="*/ 151 w 210"/>
                <a:gd name="T39" fmla="*/ 103 h 152"/>
                <a:gd name="T40" fmla="*/ 188 w 210"/>
                <a:gd name="T41" fmla="*/ 76 h 152"/>
                <a:gd name="T42" fmla="*/ 200 w 210"/>
                <a:gd name="T43" fmla="*/ 95 h 152"/>
                <a:gd name="T44" fmla="*/ 147 w 210"/>
                <a:gd name="T45" fmla="*/ 137 h 152"/>
                <a:gd name="T46" fmla="*/ 151 w 210"/>
                <a:gd name="T47" fmla="*/ 10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52">
                  <a:moveTo>
                    <a:pt x="195" y="73"/>
                  </a:moveTo>
                  <a:lnTo>
                    <a:pt x="197" y="72"/>
                  </a:lnTo>
                  <a:lnTo>
                    <a:pt x="71" y="0"/>
                  </a:lnTo>
                  <a:lnTo>
                    <a:pt x="16" y="24"/>
                  </a:lnTo>
                  <a:lnTo>
                    <a:pt x="16" y="24"/>
                  </a:lnTo>
                  <a:lnTo>
                    <a:pt x="0" y="60"/>
                  </a:lnTo>
                  <a:lnTo>
                    <a:pt x="140" y="152"/>
                  </a:lnTo>
                  <a:lnTo>
                    <a:pt x="210" y="95"/>
                  </a:lnTo>
                  <a:lnTo>
                    <a:pt x="195" y="73"/>
                  </a:lnTo>
                  <a:close/>
                  <a:moveTo>
                    <a:pt x="70" y="8"/>
                  </a:moveTo>
                  <a:lnTo>
                    <a:pt x="183" y="72"/>
                  </a:lnTo>
                  <a:lnTo>
                    <a:pt x="147" y="96"/>
                  </a:lnTo>
                  <a:lnTo>
                    <a:pt x="31" y="24"/>
                  </a:lnTo>
                  <a:lnTo>
                    <a:pt x="70" y="8"/>
                  </a:lnTo>
                  <a:close/>
                  <a:moveTo>
                    <a:pt x="10" y="57"/>
                  </a:moveTo>
                  <a:lnTo>
                    <a:pt x="22" y="28"/>
                  </a:lnTo>
                  <a:lnTo>
                    <a:pt x="144" y="103"/>
                  </a:lnTo>
                  <a:lnTo>
                    <a:pt x="140" y="144"/>
                  </a:lnTo>
                  <a:lnTo>
                    <a:pt x="10" y="57"/>
                  </a:lnTo>
                  <a:close/>
                  <a:moveTo>
                    <a:pt x="151" y="103"/>
                  </a:moveTo>
                  <a:lnTo>
                    <a:pt x="188" y="76"/>
                  </a:lnTo>
                  <a:lnTo>
                    <a:pt x="200" y="95"/>
                  </a:lnTo>
                  <a:lnTo>
                    <a:pt x="147" y="137"/>
                  </a:lnTo>
                  <a:lnTo>
                    <a:pt x="151"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8">
              <a:extLst>
                <a:ext uri="{FF2B5EF4-FFF2-40B4-BE49-F238E27FC236}">
                  <a16:creationId xmlns:a16="http://schemas.microsoft.com/office/drawing/2014/main" xmlns="" id="{FCB91974-CEEE-4D1A-B4A0-43FFDC1393D2}"/>
                </a:ext>
              </a:extLst>
            </p:cNvPr>
            <p:cNvSpPr>
              <a:spLocks noEditPoints="1"/>
            </p:cNvSpPr>
            <p:nvPr/>
          </p:nvSpPr>
          <p:spPr bwMode="auto">
            <a:xfrm>
              <a:off x="4858257" y="1398836"/>
              <a:ext cx="284164" cy="295274"/>
            </a:xfrm>
            <a:custGeom>
              <a:avLst/>
              <a:gdLst>
                <a:gd name="T0" fmla="*/ 16 w 196"/>
                <a:gd name="T1" fmla="*/ 0 h 204"/>
                <a:gd name="T2" fmla="*/ 24 w 196"/>
                <a:gd name="T3" fmla="*/ 44 h 204"/>
                <a:gd name="T4" fmla="*/ 16 w 196"/>
                <a:gd name="T5" fmla="*/ 164 h 204"/>
                <a:gd name="T6" fmla="*/ 24 w 196"/>
                <a:gd name="T7" fmla="*/ 124 h 204"/>
                <a:gd name="T8" fmla="*/ 16 w 196"/>
                <a:gd name="T9" fmla="*/ 164 h 204"/>
                <a:gd name="T10" fmla="*/ 12 w 196"/>
                <a:gd name="T11" fmla="*/ 52 h 204"/>
                <a:gd name="T12" fmla="*/ 0 w 196"/>
                <a:gd name="T13" fmla="*/ 104 h 204"/>
                <a:gd name="T14" fmla="*/ 28 w 196"/>
                <a:gd name="T15" fmla="*/ 116 h 204"/>
                <a:gd name="T16" fmla="*/ 40 w 196"/>
                <a:gd name="T17" fmla="*/ 64 h 204"/>
                <a:gd name="T18" fmla="*/ 32 w 196"/>
                <a:gd name="T19" fmla="*/ 104 h 204"/>
                <a:gd name="T20" fmla="*/ 12 w 196"/>
                <a:gd name="T21" fmla="*/ 108 h 204"/>
                <a:gd name="T22" fmla="*/ 8 w 196"/>
                <a:gd name="T23" fmla="*/ 64 h 204"/>
                <a:gd name="T24" fmla="*/ 28 w 196"/>
                <a:gd name="T25" fmla="*/ 60 h 204"/>
                <a:gd name="T26" fmla="*/ 32 w 196"/>
                <a:gd name="T27" fmla="*/ 104 h 204"/>
                <a:gd name="T28" fmla="*/ 68 w 196"/>
                <a:gd name="T29" fmla="*/ 40 h 204"/>
                <a:gd name="T30" fmla="*/ 76 w 196"/>
                <a:gd name="T31" fmla="*/ 84 h 204"/>
                <a:gd name="T32" fmla="*/ 68 w 196"/>
                <a:gd name="T33" fmla="*/ 204 h 204"/>
                <a:gd name="T34" fmla="*/ 76 w 196"/>
                <a:gd name="T35" fmla="*/ 164 h 204"/>
                <a:gd name="T36" fmla="*/ 68 w 196"/>
                <a:gd name="T37" fmla="*/ 204 h 204"/>
                <a:gd name="T38" fmla="*/ 64 w 196"/>
                <a:gd name="T39" fmla="*/ 92 h 204"/>
                <a:gd name="T40" fmla="*/ 52 w 196"/>
                <a:gd name="T41" fmla="*/ 144 h 204"/>
                <a:gd name="T42" fmla="*/ 80 w 196"/>
                <a:gd name="T43" fmla="*/ 156 h 204"/>
                <a:gd name="T44" fmla="*/ 92 w 196"/>
                <a:gd name="T45" fmla="*/ 104 h 204"/>
                <a:gd name="T46" fmla="*/ 84 w 196"/>
                <a:gd name="T47" fmla="*/ 144 h 204"/>
                <a:gd name="T48" fmla="*/ 64 w 196"/>
                <a:gd name="T49" fmla="*/ 148 h 204"/>
                <a:gd name="T50" fmla="*/ 60 w 196"/>
                <a:gd name="T51" fmla="*/ 104 h 204"/>
                <a:gd name="T52" fmla="*/ 80 w 196"/>
                <a:gd name="T53" fmla="*/ 100 h 204"/>
                <a:gd name="T54" fmla="*/ 84 w 196"/>
                <a:gd name="T55" fmla="*/ 144 h 204"/>
                <a:gd name="T56" fmla="*/ 120 w 196"/>
                <a:gd name="T57" fmla="*/ 0 h 204"/>
                <a:gd name="T58" fmla="*/ 128 w 196"/>
                <a:gd name="T59" fmla="*/ 44 h 204"/>
                <a:gd name="T60" fmla="*/ 120 w 196"/>
                <a:gd name="T61" fmla="*/ 164 h 204"/>
                <a:gd name="T62" fmla="*/ 128 w 196"/>
                <a:gd name="T63" fmla="*/ 124 h 204"/>
                <a:gd name="T64" fmla="*/ 120 w 196"/>
                <a:gd name="T65" fmla="*/ 164 h 204"/>
                <a:gd name="T66" fmla="*/ 116 w 196"/>
                <a:gd name="T67" fmla="*/ 52 h 204"/>
                <a:gd name="T68" fmla="*/ 104 w 196"/>
                <a:gd name="T69" fmla="*/ 104 h 204"/>
                <a:gd name="T70" fmla="*/ 132 w 196"/>
                <a:gd name="T71" fmla="*/ 116 h 204"/>
                <a:gd name="T72" fmla="*/ 144 w 196"/>
                <a:gd name="T73" fmla="*/ 64 h 204"/>
                <a:gd name="T74" fmla="*/ 136 w 196"/>
                <a:gd name="T75" fmla="*/ 104 h 204"/>
                <a:gd name="T76" fmla="*/ 116 w 196"/>
                <a:gd name="T77" fmla="*/ 108 h 204"/>
                <a:gd name="T78" fmla="*/ 112 w 196"/>
                <a:gd name="T79" fmla="*/ 64 h 204"/>
                <a:gd name="T80" fmla="*/ 132 w 196"/>
                <a:gd name="T81" fmla="*/ 60 h 204"/>
                <a:gd name="T82" fmla="*/ 136 w 196"/>
                <a:gd name="T83" fmla="*/ 104 h 204"/>
                <a:gd name="T84" fmla="*/ 172 w 196"/>
                <a:gd name="T85" fmla="*/ 40 h 204"/>
                <a:gd name="T86" fmla="*/ 180 w 196"/>
                <a:gd name="T87" fmla="*/ 84 h 204"/>
                <a:gd name="T88" fmla="*/ 172 w 196"/>
                <a:gd name="T89" fmla="*/ 204 h 204"/>
                <a:gd name="T90" fmla="*/ 180 w 196"/>
                <a:gd name="T91" fmla="*/ 164 h 204"/>
                <a:gd name="T92" fmla="*/ 172 w 196"/>
                <a:gd name="T93" fmla="*/ 204 h 204"/>
                <a:gd name="T94" fmla="*/ 168 w 196"/>
                <a:gd name="T95" fmla="*/ 92 h 204"/>
                <a:gd name="T96" fmla="*/ 156 w 196"/>
                <a:gd name="T97" fmla="*/ 144 h 204"/>
                <a:gd name="T98" fmla="*/ 184 w 196"/>
                <a:gd name="T99" fmla="*/ 156 h 204"/>
                <a:gd name="T100" fmla="*/ 196 w 196"/>
                <a:gd name="T101" fmla="*/ 104 h 204"/>
                <a:gd name="T102" fmla="*/ 188 w 196"/>
                <a:gd name="T103" fmla="*/ 144 h 204"/>
                <a:gd name="T104" fmla="*/ 168 w 196"/>
                <a:gd name="T105" fmla="*/ 148 h 204"/>
                <a:gd name="T106" fmla="*/ 164 w 196"/>
                <a:gd name="T107" fmla="*/ 104 h 204"/>
                <a:gd name="T108" fmla="*/ 184 w 196"/>
                <a:gd name="T109" fmla="*/ 100 h 204"/>
                <a:gd name="T110" fmla="*/ 188 w 196"/>
                <a:gd name="T111"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04">
                  <a:moveTo>
                    <a:pt x="24" y="0"/>
                  </a:moveTo>
                  <a:cubicBezTo>
                    <a:pt x="16" y="0"/>
                    <a:pt x="16" y="0"/>
                    <a:pt x="16" y="0"/>
                  </a:cubicBezTo>
                  <a:cubicBezTo>
                    <a:pt x="16" y="44"/>
                    <a:pt x="16" y="44"/>
                    <a:pt x="16" y="44"/>
                  </a:cubicBezTo>
                  <a:cubicBezTo>
                    <a:pt x="24" y="44"/>
                    <a:pt x="24" y="44"/>
                    <a:pt x="24" y="44"/>
                  </a:cubicBezTo>
                  <a:lnTo>
                    <a:pt x="24" y="0"/>
                  </a:lnTo>
                  <a:close/>
                  <a:moveTo>
                    <a:pt x="16" y="164"/>
                  </a:moveTo>
                  <a:cubicBezTo>
                    <a:pt x="24" y="164"/>
                    <a:pt x="24" y="164"/>
                    <a:pt x="24" y="164"/>
                  </a:cubicBezTo>
                  <a:cubicBezTo>
                    <a:pt x="24" y="124"/>
                    <a:pt x="24" y="124"/>
                    <a:pt x="24" y="124"/>
                  </a:cubicBezTo>
                  <a:cubicBezTo>
                    <a:pt x="16" y="124"/>
                    <a:pt x="16" y="124"/>
                    <a:pt x="16" y="124"/>
                  </a:cubicBezTo>
                  <a:lnTo>
                    <a:pt x="16" y="164"/>
                  </a:lnTo>
                  <a:close/>
                  <a:moveTo>
                    <a:pt x="28" y="52"/>
                  </a:moveTo>
                  <a:cubicBezTo>
                    <a:pt x="12" y="52"/>
                    <a:pt x="12" y="52"/>
                    <a:pt x="12" y="52"/>
                  </a:cubicBezTo>
                  <a:cubicBezTo>
                    <a:pt x="5" y="52"/>
                    <a:pt x="0" y="57"/>
                    <a:pt x="0" y="64"/>
                  </a:cubicBezTo>
                  <a:cubicBezTo>
                    <a:pt x="0" y="104"/>
                    <a:pt x="0" y="104"/>
                    <a:pt x="0" y="104"/>
                  </a:cubicBezTo>
                  <a:cubicBezTo>
                    <a:pt x="0" y="111"/>
                    <a:pt x="5" y="116"/>
                    <a:pt x="12" y="116"/>
                  </a:cubicBezTo>
                  <a:cubicBezTo>
                    <a:pt x="28" y="116"/>
                    <a:pt x="28" y="116"/>
                    <a:pt x="28" y="116"/>
                  </a:cubicBezTo>
                  <a:cubicBezTo>
                    <a:pt x="35" y="116"/>
                    <a:pt x="40" y="111"/>
                    <a:pt x="40" y="104"/>
                  </a:cubicBezTo>
                  <a:cubicBezTo>
                    <a:pt x="40" y="64"/>
                    <a:pt x="40" y="64"/>
                    <a:pt x="40" y="64"/>
                  </a:cubicBezTo>
                  <a:cubicBezTo>
                    <a:pt x="40" y="57"/>
                    <a:pt x="35" y="52"/>
                    <a:pt x="28" y="52"/>
                  </a:cubicBezTo>
                  <a:close/>
                  <a:moveTo>
                    <a:pt x="32" y="104"/>
                  </a:moveTo>
                  <a:cubicBezTo>
                    <a:pt x="32" y="106"/>
                    <a:pt x="30" y="108"/>
                    <a:pt x="28" y="108"/>
                  </a:cubicBezTo>
                  <a:cubicBezTo>
                    <a:pt x="12" y="108"/>
                    <a:pt x="12" y="108"/>
                    <a:pt x="12" y="108"/>
                  </a:cubicBezTo>
                  <a:cubicBezTo>
                    <a:pt x="10" y="108"/>
                    <a:pt x="8" y="106"/>
                    <a:pt x="8" y="104"/>
                  </a:cubicBezTo>
                  <a:cubicBezTo>
                    <a:pt x="8" y="64"/>
                    <a:pt x="8" y="64"/>
                    <a:pt x="8" y="64"/>
                  </a:cubicBezTo>
                  <a:cubicBezTo>
                    <a:pt x="8" y="62"/>
                    <a:pt x="10" y="60"/>
                    <a:pt x="12" y="60"/>
                  </a:cubicBezTo>
                  <a:cubicBezTo>
                    <a:pt x="28" y="60"/>
                    <a:pt x="28" y="60"/>
                    <a:pt x="28" y="60"/>
                  </a:cubicBezTo>
                  <a:cubicBezTo>
                    <a:pt x="30" y="60"/>
                    <a:pt x="32" y="62"/>
                    <a:pt x="32" y="64"/>
                  </a:cubicBezTo>
                  <a:lnTo>
                    <a:pt x="32" y="104"/>
                  </a:lnTo>
                  <a:close/>
                  <a:moveTo>
                    <a:pt x="76" y="40"/>
                  </a:moveTo>
                  <a:cubicBezTo>
                    <a:pt x="68" y="40"/>
                    <a:pt x="68" y="40"/>
                    <a:pt x="68" y="40"/>
                  </a:cubicBezTo>
                  <a:cubicBezTo>
                    <a:pt x="68" y="84"/>
                    <a:pt x="68" y="84"/>
                    <a:pt x="68" y="84"/>
                  </a:cubicBezTo>
                  <a:cubicBezTo>
                    <a:pt x="76" y="84"/>
                    <a:pt x="76" y="84"/>
                    <a:pt x="76" y="84"/>
                  </a:cubicBezTo>
                  <a:lnTo>
                    <a:pt x="76" y="40"/>
                  </a:lnTo>
                  <a:close/>
                  <a:moveTo>
                    <a:pt x="68" y="204"/>
                  </a:moveTo>
                  <a:cubicBezTo>
                    <a:pt x="76" y="204"/>
                    <a:pt x="76" y="204"/>
                    <a:pt x="76" y="204"/>
                  </a:cubicBezTo>
                  <a:cubicBezTo>
                    <a:pt x="76" y="164"/>
                    <a:pt x="76" y="164"/>
                    <a:pt x="76" y="164"/>
                  </a:cubicBezTo>
                  <a:cubicBezTo>
                    <a:pt x="68" y="164"/>
                    <a:pt x="68" y="164"/>
                    <a:pt x="68" y="164"/>
                  </a:cubicBezTo>
                  <a:lnTo>
                    <a:pt x="68" y="204"/>
                  </a:lnTo>
                  <a:close/>
                  <a:moveTo>
                    <a:pt x="80" y="92"/>
                  </a:moveTo>
                  <a:cubicBezTo>
                    <a:pt x="64" y="92"/>
                    <a:pt x="64" y="92"/>
                    <a:pt x="64" y="92"/>
                  </a:cubicBezTo>
                  <a:cubicBezTo>
                    <a:pt x="57" y="92"/>
                    <a:pt x="52" y="97"/>
                    <a:pt x="52" y="104"/>
                  </a:cubicBezTo>
                  <a:cubicBezTo>
                    <a:pt x="52" y="144"/>
                    <a:pt x="52" y="144"/>
                    <a:pt x="52" y="144"/>
                  </a:cubicBezTo>
                  <a:cubicBezTo>
                    <a:pt x="52" y="151"/>
                    <a:pt x="57" y="156"/>
                    <a:pt x="64" y="156"/>
                  </a:cubicBezTo>
                  <a:cubicBezTo>
                    <a:pt x="80" y="156"/>
                    <a:pt x="80" y="156"/>
                    <a:pt x="80" y="156"/>
                  </a:cubicBezTo>
                  <a:cubicBezTo>
                    <a:pt x="87" y="156"/>
                    <a:pt x="92" y="151"/>
                    <a:pt x="92" y="144"/>
                  </a:cubicBezTo>
                  <a:cubicBezTo>
                    <a:pt x="92" y="104"/>
                    <a:pt x="92" y="104"/>
                    <a:pt x="92" y="104"/>
                  </a:cubicBezTo>
                  <a:cubicBezTo>
                    <a:pt x="92" y="97"/>
                    <a:pt x="87" y="92"/>
                    <a:pt x="80" y="92"/>
                  </a:cubicBezTo>
                  <a:close/>
                  <a:moveTo>
                    <a:pt x="84" y="144"/>
                  </a:moveTo>
                  <a:cubicBezTo>
                    <a:pt x="84" y="146"/>
                    <a:pt x="82" y="148"/>
                    <a:pt x="80" y="148"/>
                  </a:cubicBezTo>
                  <a:cubicBezTo>
                    <a:pt x="64" y="148"/>
                    <a:pt x="64" y="148"/>
                    <a:pt x="64" y="148"/>
                  </a:cubicBezTo>
                  <a:cubicBezTo>
                    <a:pt x="62" y="148"/>
                    <a:pt x="60" y="146"/>
                    <a:pt x="60" y="144"/>
                  </a:cubicBezTo>
                  <a:cubicBezTo>
                    <a:pt x="60" y="104"/>
                    <a:pt x="60" y="104"/>
                    <a:pt x="60" y="104"/>
                  </a:cubicBezTo>
                  <a:cubicBezTo>
                    <a:pt x="60" y="102"/>
                    <a:pt x="62" y="100"/>
                    <a:pt x="64" y="100"/>
                  </a:cubicBezTo>
                  <a:cubicBezTo>
                    <a:pt x="80" y="100"/>
                    <a:pt x="80" y="100"/>
                    <a:pt x="80" y="100"/>
                  </a:cubicBezTo>
                  <a:cubicBezTo>
                    <a:pt x="82" y="100"/>
                    <a:pt x="84" y="102"/>
                    <a:pt x="84" y="104"/>
                  </a:cubicBezTo>
                  <a:lnTo>
                    <a:pt x="84" y="144"/>
                  </a:lnTo>
                  <a:close/>
                  <a:moveTo>
                    <a:pt x="128" y="0"/>
                  </a:moveTo>
                  <a:cubicBezTo>
                    <a:pt x="120" y="0"/>
                    <a:pt x="120" y="0"/>
                    <a:pt x="120" y="0"/>
                  </a:cubicBezTo>
                  <a:cubicBezTo>
                    <a:pt x="120" y="44"/>
                    <a:pt x="120" y="44"/>
                    <a:pt x="120" y="44"/>
                  </a:cubicBezTo>
                  <a:cubicBezTo>
                    <a:pt x="128" y="44"/>
                    <a:pt x="128" y="44"/>
                    <a:pt x="128" y="44"/>
                  </a:cubicBezTo>
                  <a:lnTo>
                    <a:pt x="128" y="0"/>
                  </a:lnTo>
                  <a:close/>
                  <a:moveTo>
                    <a:pt x="120" y="164"/>
                  </a:moveTo>
                  <a:cubicBezTo>
                    <a:pt x="128" y="164"/>
                    <a:pt x="128" y="164"/>
                    <a:pt x="128" y="164"/>
                  </a:cubicBezTo>
                  <a:cubicBezTo>
                    <a:pt x="128" y="124"/>
                    <a:pt x="128" y="124"/>
                    <a:pt x="128" y="124"/>
                  </a:cubicBezTo>
                  <a:cubicBezTo>
                    <a:pt x="120" y="124"/>
                    <a:pt x="120" y="124"/>
                    <a:pt x="120" y="124"/>
                  </a:cubicBezTo>
                  <a:lnTo>
                    <a:pt x="120" y="164"/>
                  </a:lnTo>
                  <a:close/>
                  <a:moveTo>
                    <a:pt x="132" y="52"/>
                  </a:moveTo>
                  <a:cubicBezTo>
                    <a:pt x="116" y="52"/>
                    <a:pt x="116" y="52"/>
                    <a:pt x="116" y="52"/>
                  </a:cubicBezTo>
                  <a:cubicBezTo>
                    <a:pt x="109" y="52"/>
                    <a:pt x="104" y="57"/>
                    <a:pt x="104" y="64"/>
                  </a:cubicBezTo>
                  <a:cubicBezTo>
                    <a:pt x="104" y="104"/>
                    <a:pt x="104" y="104"/>
                    <a:pt x="104" y="104"/>
                  </a:cubicBezTo>
                  <a:cubicBezTo>
                    <a:pt x="104" y="111"/>
                    <a:pt x="109" y="116"/>
                    <a:pt x="116" y="116"/>
                  </a:cubicBezTo>
                  <a:cubicBezTo>
                    <a:pt x="132" y="116"/>
                    <a:pt x="132" y="116"/>
                    <a:pt x="132" y="116"/>
                  </a:cubicBezTo>
                  <a:cubicBezTo>
                    <a:pt x="139" y="116"/>
                    <a:pt x="144" y="111"/>
                    <a:pt x="144" y="104"/>
                  </a:cubicBezTo>
                  <a:cubicBezTo>
                    <a:pt x="144" y="64"/>
                    <a:pt x="144" y="64"/>
                    <a:pt x="144" y="64"/>
                  </a:cubicBezTo>
                  <a:cubicBezTo>
                    <a:pt x="144" y="57"/>
                    <a:pt x="139" y="52"/>
                    <a:pt x="132" y="52"/>
                  </a:cubicBezTo>
                  <a:close/>
                  <a:moveTo>
                    <a:pt x="136" y="104"/>
                  </a:moveTo>
                  <a:cubicBezTo>
                    <a:pt x="136" y="106"/>
                    <a:pt x="134" y="108"/>
                    <a:pt x="132" y="108"/>
                  </a:cubicBezTo>
                  <a:cubicBezTo>
                    <a:pt x="116" y="108"/>
                    <a:pt x="116" y="108"/>
                    <a:pt x="116" y="108"/>
                  </a:cubicBezTo>
                  <a:cubicBezTo>
                    <a:pt x="114" y="108"/>
                    <a:pt x="112" y="106"/>
                    <a:pt x="112" y="104"/>
                  </a:cubicBezTo>
                  <a:cubicBezTo>
                    <a:pt x="112" y="64"/>
                    <a:pt x="112" y="64"/>
                    <a:pt x="112" y="64"/>
                  </a:cubicBezTo>
                  <a:cubicBezTo>
                    <a:pt x="112" y="62"/>
                    <a:pt x="114" y="60"/>
                    <a:pt x="116" y="60"/>
                  </a:cubicBezTo>
                  <a:cubicBezTo>
                    <a:pt x="132" y="60"/>
                    <a:pt x="132" y="60"/>
                    <a:pt x="132" y="60"/>
                  </a:cubicBezTo>
                  <a:cubicBezTo>
                    <a:pt x="134" y="60"/>
                    <a:pt x="136" y="62"/>
                    <a:pt x="136" y="64"/>
                  </a:cubicBezTo>
                  <a:lnTo>
                    <a:pt x="136" y="104"/>
                  </a:lnTo>
                  <a:close/>
                  <a:moveTo>
                    <a:pt x="180" y="40"/>
                  </a:moveTo>
                  <a:cubicBezTo>
                    <a:pt x="172" y="40"/>
                    <a:pt x="172" y="40"/>
                    <a:pt x="172" y="40"/>
                  </a:cubicBezTo>
                  <a:cubicBezTo>
                    <a:pt x="172" y="84"/>
                    <a:pt x="172" y="84"/>
                    <a:pt x="172" y="84"/>
                  </a:cubicBezTo>
                  <a:cubicBezTo>
                    <a:pt x="180" y="84"/>
                    <a:pt x="180" y="84"/>
                    <a:pt x="180" y="84"/>
                  </a:cubicBezTo>
                  <a:lnTo>
                    <a:pt x="180" y="40"/>
                  </a:lnTo>
                  <a:close/>
                  <a:moveTo>
                    <a:pt x="172" y="204"/>
                  </a:moveTo>
                  <a:cubicBezTo>
                    <a:pt x="180" y="204"/>
                    <a:pt x="180" y="204"/>
                    <a:pt x="180" y="204"/>
                  </a:cubicBezTo>
                  <a:cubicBezTo>
                    <a:pt x="180" y="164"/>
                    <a:pt x="180" y="164"/>
                    <a:pt x="180" y="164"/>
                  </a:cubicBezTo>
                  <a:cubicBezTo>
                    <a:pt x="172" y="164"/>
                    <a:pt x="172" y="164"/>
                    <a:pt x="172" y="164"/>
                  </a:cubicBezTo>
                  <a:lnTo>
                    <a:pt x="172" y="204"/>
                  </a:lnTo>
                  <a:close/>
                  <a:moveTo>
                    <a:pt x="184" y="92"/>
                  </a:moveTo>
                  <a:cubicBezTo>
                    <a:pt x="168" y="92"/>
                    <a:pt x="168" y="92"/>
                    <a:pt x="168" y="92"/>
                  </a:cubicBezTo>
                  <a:cubicBezTo>
                    <a:pt x="161" y="92"/>
                    <a:pt x="156" y="97"/>
                    <a:pt x="156" y="104"/>
                  </a:cubicBezTo>
                  <a:cubicBezTo>
                    <a:pt x="156" y="144"/>
                    <a:pt x="156" y="144"/>
                    <a:pt x="156" y="144"/>
                  </a:cubicBezTo>
                  <a:cubicBezTo>
                    <a:pt x="156" y="151"/>
                    <a:pt x="161" y="156"/>
                    <a:pt x="168" y="156"/>
                  </a:cubicBezTo>
                  <a:cubicBezTo>
                    <a:pt x="184" y="156"/>
                    <a:pt x="184" y="156"/>
                    <a:pt x="184" y="156"/>
                  </a:cubicBezTo>
                  <a:cubicBezTo>
                    <a:pt x="191" y="156"/>
                    <a:pt x="196" y="151"/>
                    <a:pt x="196" y="144"/>
                  </a:cubicBezTo>
                  <a:cubicBezTo>
                    <a:pt x="196" y="104"/>
                    <a:pt x="196" y="104"/>
                    <a:pt x="196" y="104"/>
                  </a:cubicBezTo>
                  <a:cubicBezTo>
                    <a:pt x="196" y="97"/>
                    <a:pt x="191" y="92"/>
                    <a:pt x="184" y="92"/>
                  </a:cubicBezTo>
                  <a:close/>
                  <a:moveTo>
                    <a:pt x="188" y="144"/>
                  </a:moveTo>
                  <a:cubicBezTo>
                    <a:pt x="188" y="146"/>
                    <a:pt x="186" y="148"/>
                    <a:pt x="184" y="148"/>
                  </a:cubicBezTo>
                  <a:cubicBezTo>
                    <a:pt x="168" y="148"/>
                    <a:pt x="168" y="148"/>
                    <a:pt x="168" y="148"/>
                  </a:cubicBezTo>
                  <a:cubicBezTo>
                    <a:pt x="166" y="148"/>
                    <a:pt x="164" y="146"/>
                    <a:pt x="164" y="144"/>
                  </a:cubicBezTo>
                  <a:cubicBezTo>
                    <a:pt x="164" y="104"/>
                    <a:pt x="164" y="104"/>
                    <a:pt x="164" y="104"/>
                  </a:cubicBezTo>
                  <a:cubicBezTo>
                    <a:pt x="164" y="102"/>
                    <a:pt x="166" y="100"/>
                    <a:pt x="168" y="100"/>
                  </a:cubicBezTo>
                  <a:cubicBezTo>
                    <a:pt x="184" y="100"/>
                    <a:pt x="184" y="100"/>
                    <a:pt x="184" y="100"/>
                  </a:cubicBezTo>
                  <a:cubicBezTo>
                    <a:pt x="186" y="100"/>
                    <a:pt x="188" y="102"/>
                    <a:pt x="188" y="104"/>
                  </a:cubicBezTo>
                  <a:lnTo>
                    <a:pt x="188" y="1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3" name="Gruppieren 1107">
              <a:extLst>
                <a:ext uri="{FF2B5EF4-FFF2-40B4-BE49-F238E27FC236}">
                  <a16:creationId xmlns:a16="http://schemas.microsoft.com/office/drawing/2014/main" xmlns="" id="{4143D093-A9CB-4DAB-9CC5-0EB82F14836A}"/>
                </a:ext>
              </a:extLst>
            </p:cNvPr>
            <p:cNvGrpSpPr/>
            <p:nvPr/>
          </p:nvGrpSpPr>
          <p:grpSpPr>
            <a:xfrm>
              <a:off x="3920848" y="5208838"/>
              <a:ext cx="320675" cy="312738"/>
              <a:chOff x="7761288" y="5499100"/>
              <a:chExt cx="320675" cy="312738"/>
            </a:xfrm>
            <a:solidFill>
              <a:schemeClr val="bg1"/>
            </a:solidFill>
          </p:grpSpPr>
          <p:sp>
            <p:nvSpPr>
              <p:cNvPr id="64" name="Freeform 879">
                <a:extLst>
                  <a:ext uri="{FF2B5EF4-FFF2-40B4-BE49-F238E27FC236}">
                    <a16:creationId xmlns:a16="http://schemas.microsoft.com/office/drawing/2014/main" xmlns="" id="{FC2E6202-7B3D-4619-B444-FFC4A42E516E}"/>
                  </a:ext>
                </a:extLst>
              </p:cNvPr>
              <p:cNvSpPr>
                <a:spLocks/>
              </p:cNvSpPr>
              <p:nvPr/>
            </p:nvSpPr>
            <p:spPr bwMode="auto">
              <a:xfrm>
                <a:off x="7778751" y="5499100"/>
                <a:ext cx="12700" cy="312738"/>
              </a:xfrm>
              <a:custGeom>
                <a:avLst/>
                <a:gdLst>
                  <a:gd name="T0" fmla="*/ 4 w 8"/>
                  <a:gd name="T1" fmla="*/ 216 h 216"/>
                  <a:gd name="T2" fmla="*/ 0 w 8"/>
                  <a:gd name="T3" fmla="*/ 212 h 216"/>
                  <a:gd name="T4" fmla="*/ 0 w 8"/>
                  <a:gd name="T5" fmla="*/ 4 h 216"/>
                  <a:gd name="T6" fmla="*/ 4 w 8"/>
                  <a:gd name="T7" fmla="*/ 0 h 216"/>
                  <a:gd name="T8" fmla="*/ 8 w 8"/>
                  <a:gd name="T9" fmla="*/ 4 h 216"/>
                  <a:gd name="T10" fmla="*/ 8 w 8"/>
                  <a:gd name="T11" fmla="*/ 212 h 216"/>
                  <a:gd name="T12" fmla="*/ 4 w 8"/>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8" h="216">
                    <a:moveTo>
                      <a:pt x="4" y="216"/>
                    </a:moveTo>
                    <a:cubicBezTo>
                      <a:pt x="2" y="216"/>
                      <a:pt x="0" y="214"/>
                      <a:pt x="0" y="212"/>
                    </a:cubicBezTo>
                    <a:cubicBezTo>
                      <a:pt x="0" y="4"/>
                      <a:pt x="0" y="4"/>
                      <a:pt x="0" y="4"/>
                    </a:cubicBezTo>
                    <a:cubicBezTo>
                      <a:pt x="0" y="2"/>
                      <a:pt x="2" y="0"/>
                      <a:pt x="4" y="0"/>
                    </a:cubicBezTo>
                    <a:cubicBezTo>
                      <a:pt x="6" y="0"/>
                      <a:pt x="8" y="2"/>
                      <a:pt x="8" y="4"/>
                    </a:cubicBezTo>
                    <a:cubicBezTo>
                      <a:pt x="8" y="212"/>
                      <a:pt x="8" y="212"/>
                      <a:pt x="8" y="212"/>
                    </a:cubicBezTo>
                    <a:cubicBezTo>
                      <a:pt x="8" y="214"/>
                      <a:pt x="6" y="216"/>
                      <a:pt x="4"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80">
                <a:extLst>
                  <a:ext uri="{FF2B5EF4-FFF2-40B4-BE49-F238E27FC236}">
                    <a16:creationId xmlns:a16="http://schemas.microsoft.com/office/drawing/2014/main" xmlns="" id="{8670F961-6D05-464B-ABA1-8C6B016C15CF}"/>
                  </a:ext>
                </a:extLst>
              </p:cNvPr>
              <p:cNvSpPr>
                <a:spLocks/>
              </p:cNvSpPr>
              <p:nvPr/>
            </p:nvSpPr>
            <p:spPr bwMode="auto">
              <a:xfrm>
                <a:off x="7761288" y="5765800"/>
                <a:ext cx="312738" cy="11113"/>
              </a:xfrm>
              <a:custGeom>
                <a:avLst/>
                <a:gdLst>
                  <a:gd name="T0" fmla="*/ 212 w 216"/>
                  <a:gd name="T1" fmla="*/ 8 h 8"/>
                  <a:gd name="T2" fmla="*/ 4 w 216"/>
                  <a:gd name="T3" fmla="*/ 8 h 8"/>
                  <a:gd name="T4" fmla="*/ 0 w 216"/>
                  <a:gd name="T5" fmla="*/ 4 h 8"/>
                  <a:gd name="T6" fmla="*/ 4 w 216"/>
                  <a:gd name="T7" fmla="*/ 0 h 8"/>
                  <a:gd name="T8" fmla="*/ 212 w 216"/>
                  <a:gd name="T9" fmla="*/ 0 h 8"/>
                  <a:gd name="T10" fmla="*/ 216 w 216"/>
                  <a:gd name="T11" fmla="*/ 4 h 8"/>
                  <a:gd name="T12" fmla="*/ 212 w 2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6" h="8">
                    <a:moveTo>
                      <a:pt x="212" y="8"/>
                    </a:moveTo>
                    <a:cubicBezTo>
                      <a:pt x="4" y="8"/>
                      <a:pt x="4" y="8"/>
                      <a:pt x="4" y="8"/>
                    </a:cubicBezTo>
                    <a:cubicBezTo>
                      <a:pt x="2" y="8"/>
                      <a:pt x="0" y="6"/>
                      <a:pt x="0" y="4"/>
                    </a:cubicBezTo>
                    <a:cubicBezTo>
                      <a:pt x="0" y="2"/>
                      <a:pt x="2" y="0"/>
                      <a:pt x="4" y="0"/>
                    </a:cubicBezTo>
                    <a:cubicBezTo>
                      <a:pt x="212" y="0"/>
                      <a:pt x="212" y="0"/>
                      <a:pt x="212" y="0"/>
                    </a:cubicBezTo>
                    <a:cubicBezTo>
                      <a:pt x="214" y="0"/>
                      <a:pt x="216" y="2"/>
                      <a:pt x="216" y="4"/>
                    </a:cubicBezTo>
                    <a:cubicBezTo>
                      <a:pt x="216" y="6"/>
                      <a:pt x="214" y="8"/>
                      <a:pt x="2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81">
                <a:extLst>
                  <a:ext uri="{FF2B5EF4-FFF2-40B4-BE49-F238E27FC236}">
                    <a16:creationId xmlns:a16="http://schemas.microsoft.com/office/drawing/2014/main" xmlns="" id="{50DA6FDD-1588-4835-94E0-910168CE777C}"/>
                  </a:ext>
                </a:extLst>
              </p:cNvPr>
              <p:cNvSpPr>
                <a:spLocks/>
              </p:cNvSpPr>
              <p:nvPr/>
            </p:nvSpPr>
            <p:spPr bwMode="auto">
              <a:xfrm>
                <a:off x="7986713" y="5543550"/>
                <a:ext cx="95250" cy="123825"/>
              </a:xfrm>
              <a:custGeom>
                <a:avLst/>
                <a:gdLst>
                  <a:gd name="T0" fmla="*/ 5 w 66"/>
                  <a:gd name="T1" fmla="*/ 85 h 85"/>
                  <a:gd name="T2" fmla="*/ 3 w 66"/>
                  <a:gd name="T3" fmla="*/ 84 h 85"/>
                  <a:gd name="T4" fmla="*/ 2 w 66"/>
                  <a:gd name="T5" fmla="*/ 79 h 85"/>
                  <a:gd name="T6" fmla="*/ 58 w 66"/>
                  <a:gd name="T7" fmla="*/ 3 h 85"/>
                  <a:gd name="T8" fmla="*/ 63 w 66"/>
                  <a:gd name="T9" fmla="*/ 2 h 85"/>
                  <a:gd name="T10" fmla="*/ 64 w 66"/>
                  <a:gd name="T11" fmla="*/ 7 h 85"/>
                  <a:gd name="T12" fmla="*/ 8 w 66"/>
                  <a:gd name="T13" fmla="*/ 83 h 85"/>
                  <a:gd name="T14" fmla="*/ 5 w 6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5">
                    <a:moveTo>
                      <a:pt x="5" y="85"/>
                    </a:moveTo>
                    <a:cubicBezTo>
                      <a:pt x="4" y="85"/>
                      <a:pt x="3" y="85"/>
                      <a:pt x="3" y="84"/>
                    </a:cubicBezTo>
                    <a:cubicBezTo>
                      <a:pt x="1" y="83"/>
                      <a:pt x="0" y="80"/>
                      <a:pt x="2" y="79"/>
                    </a:cubicBezTo>
                    <a:cubicBezTo>
                      <a:pt x="58" y="3"/>
                      <a:pt x="58" y="3"/>
                      <a:pt x="58" y="3"/>
                    </a:cubicBezTo>
                    <a:cubicBezTo>
                      <a:pt x="59" y="1"/>
                      <a:pt x="62" y="0"/>
                      <a:pt x="63" y="2"/>
                    </a:cubicBezTo>
                    <a:cubicBezTo>
                      <a:pt x="65" y="3"/>
                      <a:pt x="66" y="6"/>
                      <a:pt x="64" y="7"/>
                    </a:cubicBezTo>
                    <a:cubicBezTo>
                      <a:pt x="8" y="83"/>
                      <a:pt x="8" y="83"/>
                      <a:pt x="8" y="83"/>
                    </a:cubicBezTo>
                    <a:cubicBezTo>
                      <a:pt x="7" y="84"/>
                      <a:pt x="6" y="85"/>
                      <a:pt x="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82">
                <a:extLst>
                  <a:ext uri="{FF2B5EF4-FFF2-40B4-BE49-F238E27FC236}">
                    <a16:creationId xmlns:a16="http://schemas.microsoft.com/office/drawing/2014/main" xmlns="" id="{48C60F80-BD39-4407-B190-985FF3DA6189}"/>
                  </a:ext>
                </a:extLst>
              </p:cNvPr>
              <p:cNvSpPr>
                <a:spLocks/>
              </p:cNvSpPr>
              <p:nvPr/>
            </p:nvSpPr>
            <p:spPr bwMode="auto">
              <a:xfrm>
                <a:off x="7858126" y="5613400"/>
                <a:ext cx="55563" cy="69850"/>
              </a:xfrm>
              <a:custGeom>
                <a:avLst/>
                <a:gdLst>
                  <a:gd name="T0" fmla="*/ 5 w 38"/>
                  <a:gd name="T1" fmla="*/ 49 h 49"/>
                  <a:gd name="T2" fmla="*/ 3 w 38"/>
                  <a:gd name="T3" fmla="*/ 48 h 49"/>
                  <a:gd name="T4" fmla="*/ 2 w 38"/>
                  <a:gd name="T5" fmla="*/ 43 h 49"/>
                  <a:gd name="T6" fmla="*/ 30 w 38"/>
                  <a:gd name="T7" fmla="*/ 3 h 49"/>
                  <a:gd name="T8" fmla="*/ 35 w 38"/>
                  <a:gd name="T9" fmla="*/ 2 h 49"/>
                  <a:gd name="T10" fmla="*/ 36 w 38"/>
                  <a:gd name="T11" fmla="*/ 7 h 49"/>
                  <a:gd name="T12" fmla="*/ 8 w 38"/>
                  <a:gd name="T13" fmla="*/ 47 h 49"/>
                  <a:gd name="T14" fmla="*/ 5 w 38"/>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9">
                    <a:moveTo>
                      <a:pt x="5" y="49"/>
                    </a:moveTo>
                    <a:cubicBezTo>
                      <a:pt x="4" y="49"/>
                      <a:pt x="3" y="49"/>
                      <a:pt x="3" y="48"/>
                    </a:cubicBezTo>
                    <a:cubicBezTo>
                      <a:pt x="1" y="47"/>
                      <a:pt x="0" y="45"/>
                      <a:pt x="2" y="43"/>
                    </a:cubicBezTo>
                    <a:cubicBezTo>
                      <a:pt x="30" y="3"/>
                      <a:pt x="30" y="3"/>
                      <a:pt x="30" y="3"/>
                    </a:cubicBezTo>
                    <a:cubicBezTo>
                      <a:pt x="31" y="1"/>
                      <a:pt x="33" y="0"/>
                      <a:pt x="35" y="2"/>
                    </a:cubicBezTo>
                    <a:cubicBezTo>
                      <a:pt x="37" y="3"/>
                      <a:pt x="38" y="5"/>
                      <a:pt x="36" y="7"/>
                    </a:cubicBezTo>
                    <a:cubicBezTo>
                      <a:pt x="8" y="47"/>
                      <a:pt x="8" y="47"/>
                      <a:pt x="8" y="47"/>
                    </a:cubicBezTo>
                    <a:cubicBezTo>
                      <a:pt x="8" y="48"/>
                      <a:pt x="6" y="49"/>
                      <a:pt x="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83">
                <a:extLst>
                  <a:ext uri="{FF2B5EF4-FFF2-40B4-BE49-F238E27FC236}">
                    <a16:creationId xmlns:a16="http://schemas.microsoft.com/office/drawing/2014/main" xmlns="" id="{2AA865E3-A4A6-468A-8400-B35B8D75015D}"/>
                  </a:ext>
                </a:extLst>
              </p:cNvPr>
              <p:cNvSpPr>
                <a:spLocks/>
              </p:cNvSpPr>
              <p:nvPr/>
            </p:nvSpPr>
            <p:spPr bwMode="auto">
              <a:xfrm>
                <a:off x="7778751" y="5689600"/>
                <a:ext cx="63500" cy="11113"/>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84">
                <a:extLst>
                  <a:ext uri="{FF2B5EF4-FFF2-40B4-BE49-F238E27FC236}">
                    <a16:creationId xmlns:a16="http://schemas.microsoft.com/office/drawing/2014/main" xmlns="" id="{98A75F64-B668-47E0-9932-06B1A2DBFC86}"/>
                  </a:ext>
                </a:extLst>
              </p:cNvPr>
              <p:cNvSpPr>
                <a:spLocks/>
              </p:cNvSpPr>
              <p:nvPr/>
            </p:nvSpPr>
            <p:spPr bwMode="auto">
              <a:xfrm>
                <a:off x="8027988" y="5654675"/>
                <a:ext cx="44450" cy="95250"/>
              </a:xfrm>
              <a:custGeom>
                <a:avLst/>
                <a:gdLst>
                  <a:gd name="T0" fmla="*/ 12 w 30"/>
                  <a:gd name="T1" fmla="*/ 66 h 66"/>
                  <a:gd name="T2" fmla="*/ 12 w 30"/>
                  <a:gd name="T3" fmla="*/ 58 h 66"/>
                  <a:gd name="T4" fmla="*/ 0 w 30"/>
                  <a:gd name="T5" fmla="*/ 55 h 66"/>
                  <a:gd name="T6" fmla="*/ 2 w 30"/>
                  <a:gd name="T7" fmla="*/ 49 h 66"/>
                  <a:gd name="T8" fmla="*/ 14 w 30"/>
                  <a:gd name="T9" fmla="*/ 53 h 66"/>
                  <a:gd name="T10" fmla="*/ 23 w 30"/>
                  <a:gd name="T11" fmla="*/ 45 h 66"/>
                  <a:gd name="T12" fmla="*/ 14 w 30"/>
                  <a:gd name="T13" fmla="*/ 35 h 66"/>
                  <a:gd name="T14" fmla="*/ 1 w 30"/>
                  <a:gd name="T15" fmla="*/ 21 h 66"/>
                  <a:gd name="T16" fmla="*/ 13 w 30"/>
                  <a:gd name="T17" fmla="*/ 8 h 66"/>
                  <a:gd name="T18" fmla="*/ 13 w 30"/>
                  <a:gd name="T19" fmla="*/ 0 h 66"/>
                  <a:gd name="T20" fmla="*/ 18 w 30"/>
                  <a:gd name="T21" fmla="*/ 0 h 66"/>
                  <a:gd name="T22" fmla="*/ 18 w 30"/>
                  <a:gd name="T23" fmla="*/ 8 h 66"/>
                  <a:gd name="T24" fmla="*/ 28 w 30"/>
                  <a:gd name="T25" fmla="*/ 11 h 66"/>
                  <a:gd name="T26" fmla="*/ 26 w 30"/>
                  <a:gd name="T27" fmla="*/ 16 h 66"/>
                  <a:gd name="T28" fmla="*/ 16 w 30"/>
                  <a:gd name="T29" fmla="*/ 13 h 66"/>
                  <a:gd name="T30" fmla="*/ 8 w 30"/>
                  <a:gd name="T31" fmla="*/ 20 h 66"/>
                  <a:gd name="T32" fmla="*/ 18 w 30"/>
                  <a:gd name="T33" fmla="*/ 29 h 66"/>
                  <a:gd name="T34" fmla="*/ 30 w 30"/>
                  <a:gd name="T35" fmla="*/ 44 h 66"/>
                  <a:gd name="T36" fmla="*/ 17 w 30"/>
                  <a:gd name="T37" fmla="*/ 58 h 66"/>
                  <a:gd name="T38" fmla="*/ 17 w 30"/>
                  <a:gd name="T39" fmla="*/ 66 h 66"/>
                  <a:gd name="T40" fmla="*/ 12 w 30"/>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6">
                    <a:moveTo>
                      <a:pt x="12" y="66"/>
                    </a:moveTo>
                    <a:cubicBezTo>
                      <a:pt x="12" y="58"/>
                      <a:pt x="12" y="58"/>
                      <a:pt x="12" y="58"/>
                    </a:cubicBezTo>
                    <a:cubicBezTo>
                      <a:pt x="8" y="58"/>
                      <a:pt x="3" y="57"/>
                      <a:pt x="0" y="55"/>
                    </a:cubicBezTo>
                    <a:cubicBezTo>
                      <a:pt x="2" y="49"/>
                      <a:pt x="2" y="49"/>
                      <a:pt x="2" y="49"/>
                    </a:cubicBezTo>
                    <a:cubicBezTo>
                      <a:pt x="5" y="51"/>
                      <a:pt x="9" y="53"/>
                      <a:pt x="14" y="53"/>
                    </a:cubicBezTo>
                    <a:cubicBezTo>
                      <a:pt x="19" y="53"/>
                      <a:pt x="23" y="49"/>
                      <a:pt x="23" y="45"/>
                    </a:cubicBezTo>
                    <a:cubicBezTo>
                      <a:pt x="23" y="40"/>
                      <a:pt x="20" y="38"/>
                      <a:pt x="14" y="35"/>
                    </a:cubicBezTo>
                    <a:cubicBezTo>
                      <a:pt x="6" y="32"/>
                      <a:pt x="1" y="28"/>
                      <a:pt x="1" y="21"/>
                    </a:cubicBezTo>
                    <a:cubicBezTo>
                      <a:pt x="1" y="14"/>
                      <a:pt x="5" y="9"/>
                      <a:pt x="13" y="8"/>
                    </a:cubicBezTo>
                    <a:cubicBezTo>
                      <a:pt x="13" y="0"/>
                      <a:pt x="13" y="0"/>
                      <a:pt x="13" y="0"/>
                    </a:cubicBezTo>
                    <a:cubicBezTo>
                      <a:pt x="18" y="0"/>
                      <a:pt x="18" y="0"/>
                      <a:pt x="18" y="0"/>
                    </a:cubicBezTo>
                    <a:cubicBezTo>
                      <a:pt x="18" y="8"/>
                      <a:pt x="18" y="8"/>
                      <a:pt x="18" y="8"/>
                    </a:cubicBezTo>
                    <a:cubicBezTo>
                      <a:pt x="23" y="8"/>
                      <a:pt x="26" y="9"/>
                      <a:pt x="28" y="11"/>
                    </a:cubicBezTo>
                    <a:cubicBezTo>
                      <a:pt x="26" y="16"/>
                      <a:pt x="26" y="16"/>
                      <a:pt x="26" y="16"/>
                    </a:cubicBezTo>
                    <a:cubicBezTo>
                      <a:pt x="25" y="15"/>
                      <a:pt x="21" y="13"/>
                      <a:pt x="16" y="13"/>
                    </a:cubicBezTo>
                    <a:cubicBezTo>
                      <a:pt x="10" y="13"/>
                      <a:pt x="8" y="17"/>
                      <a:pt x="8" y="20"/>
                    </a:cubicBezTo>
                    <a:cubicBezTo>
                      <a:pt x="8" y="24"/>
                      <a:pt x="11" y="26"/>
                      <a:pt x="18" y="29"/>
                    </a:cubicBezTo>
                    <a:cubicBezTo>
                      <a:pt x="26" y="33"/>
                      <a:pt x="30" y="37"/>
                      <a:pt x="30" y="44"/>
                    </a:cubicBezTo>
                    <a:cubicBezTo>
                      <a:pt x="30" y="51"/>
                      <a:pt x="26" y="57"/>
                      <a:pt x="17" y="58"/>
                    </a:cubicBezTo>
                    <a:cubicBezTo>
                      <a:pt x="17" y="66"/>
                      <a:pt x="17" y="66"/>
                      <a:pt x="17" y="66"/>
                    </a:cubicBezTo>
                    <a:lnTo>
                      <a:pt x="1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85">
                <a:extLst>
                  <a:ext uri="{FF2B5EF4-FFF2-40B4-BE49-F238E27FC236}">
                    <a16:creationId xmlns:a16="http://schemas.microsoft.com/office/drawing/2014/main" xmlns="" id="{C199E9C3-E10B-4FA3-9E85-329F2F44FA88}"/>
                  </a:ext>
                </a:extLst>
              </p:cNvPr>
              <p:cNvSpPr>
                <a:spLocks noEditPoints="1"/>
              </p:cNvSpPr>
              <p:nvPr/>
            </p:nvSpPr>
            <p:spPr bwMode="auto">
              <a:xfrm>
                <a:off x="7831138" y="5672138"/>
                <a:ext cx="46038" cy="4603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86">
                <a:extLst>
                  <a:ext uri="{FF2B5EF4-FFF2-40B4-BE49-F238E27FC236}">
                    <a16:creationId xmlns:a16="http://schemas.microsoft.com/office/drawing/2014/main" xmlns="" id="{EBEC74A3-D029-4451-B1E4-E95F01ABD43E}"/>
                  </a:ext>
                </a:extLst>
              </p:cNvPr>
              <p:cNvSpPr>
                <a:spLocks noEditPoints="1"/>
              </p:cNvSpPr>
              <p:nvPr/>
            </p:nvSpPr>
            <p:spPr bwMode="auto">
              <a:xfrm>
                <a:off x="7894638" y="5580063"/>
                <a:ext cx="46038" cy="4603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87">
                <a:extLst>
                  <a:ext uri="{FF2B5EF4-FFF2-40B4-BE49-F238E27FC236}">
                    <a16:creationId xmlns:a16="http://schemas.microsoft.com/office/drawing/2014/main" xmlns="" id="{1EFAFDCE-85DA-4EF0-A10E-88D6F50C3C65}"/>
                  </a:ext>
                </a:extLst>
              </p:cNvPr>
              <p:cNvSpPr>
                <a:spLocks noEditPoints="1"/>
              </p:cNvSpPr>
              <p:nvPr/>
            </p:nvSpPr>
            <p:spPr bwMode="auto">
              <a:xfrm>
                <a:off x="7958138" y="5654675"/>
                <a:ext cx="47625" cy="4603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88">
                <a:extLst>
                  <a:ext uri="{FF2B5EF4-FFF2-40B4-BE49-F238E27FC236}">
                    <a16:creationId xmlns:a16="http://schemas.microsoft.com/office/drawing/2014/main" xmlns="" id="{8940AA0D-7D78-4217-8216-CFFE73B22159}"/>
                  </a:ext>
                </a:extLst>
              </p:cNvPr>
              <p:cNvSpPr>
                <a:spLocks/>
              </p:cNvSpPr>
              <p:nvPr/>
            </p:nvSpPr>
            <p:spPr bwMode="auto">
              <a:xfrm>
                <a:off x="7923213" y="5613400"/>
                <a:ext cx="49213" cy="58738"/>
              </a:xfrm>
              <a:custGeom>
                <a:avLst/>
                <a:gdLst>
                  <a:gd name="T0" fmla="*/ 29 w 34"/>
                  <a:gd name="T1" fmla="*/ 41 h 41"/>
                  <a:gd name="T2" fmla="*/ 26 w 34"/>
                  <a:gd name="T3" fmla="*/ 39 h 41"/>
                  <a:gd name="T4" fmla="*/ 2 w 34"/>
                  <a:gd name="T5" fmla="*/ 7 h 41"/>
                  <a:gd name="T6" fmla="*/ 3 w 34"/>
                  <a:gd name="T7" fmla="*/ 2 h 41"/>
                  <a:gd name="T8" fmla="*/ 8 w 34"/>
                  <a:gd name="T9" fmla="*/ 3 h 41"/>
                  <a:gd name="T10" fmla="*/ 32 w 34"/>
                  <a:gd name="T11" fmla="*/ 35 h 41"/>
                  <a:gd name="T12" fmla="*/ 31 w 34"/>
                  <a:gd name="T13" fmla="*/ 40 h 41"/>
                  <a:gd name="T14" fmla="*/ 29 w 34"/>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29" y="41"/>
                    </a:moveTo>
                    <a:cubicBezTo>
                      <a:pt x="28" y="41"/>
                      <a:pt x="27" y="40"/>
                      <a:pt x="26" y="39"/>
                    </a:cubicBezTo>
                    <a:cubicBezTo>
                      <a:pt x="2" y="7"/>
                      <a:pt x="2" y="7"/>
                      <a:pt x="2" y="7"/>
                    </a:cubicBezTo>
                    <a:cubicBezTo>
                      <a:pt x="0" y="6"/>
                      <a:pt x="1" y="3"/>
                      <a:pt x="3" y="2"/>
                    </a:cubicBezTo>
                    <a:cubicBezTo>
                      <a:pt x="4" y="0"/>
                      <a:pt x="7" y="1"/>
                      <a:pt x="8" y="3"/>
                    </a:cubicBezTo>
                    <a:cubicBezTo>
                      <a:pt x="32" y="35"/>
                      <a:pt x="32" y="35"/>
                      <a:pt x="32" y="35"/>
                    </a:cubicBezTo>
                    <a:cubicBezTo>
                      <a:pt x="34" y="36"/>
                      <a:pt x="33" y="39"/>
                      <a:pt x="31" y="40"/>
                    </a:cubicBezTo>
                    <a:cubicBezTo>
                      <a:pt x="31" y="41"/>
                      <a:pt x="30" y="41"/>
                      <a:pt x="2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Freeform 43">
              <a:extLst>
                <a:ext uri="{FF2B5EF4-FFF2-40B4-BE49-F238E27FC236}">
                  <a16:creationId xmlns:a16="http://schemas.microsoft.com/office/drawing/2014/main" xmlns="" id="{D02A706B-F41D-4EA0-B5F3-5C0314541F25}"/>
                </a:ext>
              </a:extLst>
            </p:cNvPr>
            <p:cNvSpPr>
              <a:spLocks noEditPoints="1"/>
            </p:cNvSpPr>
            <p:nvPr/>
          </p:nvSpPr>
          <p:spPr bwMode="auto">
            <a:xfrm>
              <a:off x="1820081" y="3527568"/>
              <a:ext cx="316564" cy="269316"/>
            </a:xfrm>
            <a:custGeom>
              <a:avLst/>
              <a:gdLst>
                <a:gd name="T0" fmla="*/ 193 w 221"/>
                <a:gd name="T1" fmla="*/ 102 h 187"/>
                <a:gd name="T2" fmla="*/ 221 w 221"/>
                <a:gd name="T3" fmla="*/ 74 h 187"/>
                <a:gd name="T4" fmla="*/ 147 w 221"/>
                <a:gd name="T5" fmla="*/ 0 h 187"/>
                <a:gd name="T6" fmla="*/ 119 w 221"/>
                <a:gd name="T7" fmla="*/ 29 h 187"/>
                <a:gd name="T8" fmla="*/ 125 w 221"/>
                <a:gd name="T9" fmla="*/ 34 h 187"/>
                <a:gd name="T10" fmla="*/ 114 w 221"/>
                <a:gd name="T11" fmla="*/ 46 h 187"/>
                <a:gd name="T12" fmla="*/ 102 w 221"/>
                <a:gd name="T13" fmla="*/ 34 h 187"/>
                <a:gd name="T14" fmla="*/ 108 w 221"/>
                <a:gd name="T15" fmla="*/ 29 h 187"/>
                <a:gd name="T16" fmla="*/ 80 w 221"/>
                <a:gd name="T17" fmla="*/ 0 h 187"/>
                <a:gd name="T18" fmla="*/ 0 w 221"/>
                <a:gd name="T19" fmla="*/ 80 h 187"/>
                <a:gd name="T20" fmla="*/ 29 w 221"/>
                <a:gd name="T21" fmla="*/ 108 h 187"/>
                <a:gd name="T22" fmla="*/ 34 w 221"/>
                <a:gd name="T23" fmla="*/ 102 h 187"/>
                <a:gd name="T24" fmla="*/ 119 w 221"/>
                <a:gd name="T25" fmla="*/ 187 h 187"/>
                <a:gd name="T26" fmla="*/ 187 w 221"/>
                <a:gd name="T27" fmla="*/ 119 h 187"/>
                <a:gd name="T28" fmla="*/ 176 w 221"/>
                <a:gd name="T29" fmla="*/ 108 h 187"/>
                <a:gd name="T30" fmla="*/ 187 w 221"/>
                <a:gd name="T31" fmla="*/ 96 h 187"/>
                <a:gd name="T32" fmla="*/ 193 w 221"/>
                <a:gd name="T33" fmla="*/ 102 h 187"/>
                <a:gd name="T34" fmla="*/ 12 w 221"/>
                <a:gd name="T35" fmla="*/ 80 h 187"/>
                <a:gd name="T36" fmla="*/ 80 w 221"/>
                <a:gd name="T37" fmla="*/ 12 h 187"/>
                <a:gd name="T38" fmla="*/ 97 w 221"/>
                <a:gd name="T39" fmla="*/ 29 h 187"/>
                <a:gd name="T40" fmla="*/ 29 w 221"/>
                <a:gd name="T41" fmla="*/ 96 h 187"/>
                <a:gd name="T42" fmla="*/ 12 w 221"/>
                <a:gd name="T43" fmla="*/ 80 h 187"/>
                <a:gd name="T44" fmla="*/ 167 w 221"/>
                <a:gd name="T45" fmla="*/ 128 h 187"/>
                <a:gd name="T46" fmla="*/ 142 w 221"/>
                <a:gd name="T47" fmla="*/ 102 h 187"/>
                <a:gd name="T48" fmla="*/ 136 w 221"/>
                <a:gd name="T49" fmla="*/ 102 h 187"/>
                <a:gd name="T50" fmla="*/ 136 w 221"/>
                <a:gd name="T51" fmla="*/ 108 h 187"/>
                <a:gd name="T52" fmla="*/ 162 w 221"/>
                <a:gd name="T53" fmla="*/ 133 h 187"/>
                <a:gd name="T54" fmla="*/ 150 w 221"/>
                <a:gd name="T55" fmla="*/ 145 h 187"/>
                <a:gd name="T56" fmla="*/ 125 w 221"/>
                <a:gd name="T57" fmla="*/ 119 h 187"/>
                <a:gd name="T58" fmla="*/ 119 w 221"/>
                <a:gd name="T59" fmla="*/ 119 h 187"/>
                <a:gd name="T60" fmla="*/ 119 w 221"/>
                <a:gd name="T61" fmla="*/ 125 h 187"/>
                <a:gd name="T62" fmla="*/ 145 w 221"/>
                <a:gd name="T63" fmla="*/ 150 h 187"/>
                <a:gd name="T64" fmla="*/ 145 w 221"/>
                <a:gd name="T65" fmla="*/ 150 h 187"/>
                <a:gd name="T66" fmla="*/ 133 w 221"/>
                <a:gd name="T67" fmla="*/ 162 h 187"/>
                <a:gd name="T68" fmla="*/ 108 w 221"/>
                <a:gd name="T69" fmla="*/ 136 h 187"/>
                <a:gd name="T70" fmla="*/ 102 w 221"/>
                <a:gd name="T71" fmla="*/ 136 h 187"/>
                <a:gd name="T72" fmla="*/ 102 w 221"/>
                <a:gd name="T73" fmla="*/ 142 h 187"/>
                <a:gd name="T74" fmla="*/ 128 w 221"/>
                <a:gd name="T75" fmla="*/ 167 h 187"/>
                <a:gd name="T76" fmla="*/ 128 w 221"/>
                <a:gd name="T77" fmla="*/ 167 h 187"/>
                <a:gd name="T78" fmla="*/ 119 w 221"/>
                <a:gd name="T79" fmla="*/ 176 h 187"/>
                <a:gd name="T80" fmla="*/ 40 w 221"/>
                <a:gd name="T81" fmla="*/ 96 h 187"/>
                <a:gd name="T82" fmla="*/ 97 w 221"/>
                <a:gd name="T83" fmla="*/ 40 h 187"/>
                <a:gd name="T84" fmla="*/ 108 w 221"/>
                <a:gd name="T85" fmla="*/ 51 h 187"/>
                <a:gd name="T86" fmla="*/ 77 w 221"/>
                <a:gd name="T87" fmla="*/ 82 h 187"/>
                <a:gd name="T88" fmla="*/ 99 w 221"/>
                <a:gd name="T89" fmla="*/ 105 h 187"/>
                <a:gd name="T90" fmla="*/ 130 w 221"/>
                <a:gd name="T91" fmla="*/ 74 h 187"/>
                <a:gd name="T92" fmla="*/ 176 w 221"/>
                <a:gd name="T93" fmla="*/ 119 h 187"/>
                <a:gd name="T94" fmla="*/ 167 w 221"/>
                <a:gd name="T95" fmla="*/ 128 h 187"/>
                <a:gd name="T96" fmla="*/ 170 w 221"/>
                <a:gd name="T97" fmla="*/ 102 h 187"/>
                <a:gd name="T98" fmla="*/ 133 w 221"/>
                <a:gd name="T99" fmla="*/ 65 h 187"/>
                <a:gd name="T100" fmla="*/ 128 w 221"/>
                <a:gd name="T101" fmla="*/ 65 h 187"/>
                <a:gd name="T102" fmla="*/ 99 w 221"/>
                <a:gd name="T103" fmla="*/ 94 h 187"/>
                <a:gd name="T104" fmla="*/ 88 w 221"/>
                <a:gd name="T105" fmla="*/ 82 h 187"/>
                <a:gd name="T106" fmla="*/ 116 w 221"/>
                <a:gd name="T107" fmla="*/ 54 h 187"/>
                <a:gd name="T108" fmla="*/ 130 w 221"/>
                <a:gd name="T109" fmla="*/ 40 h 187"/>
                <a:gd name="T110" fmla="*/ 181 w 221"/>
                <a:gd name="T111" fmla="*/ 91 h 187"/>
                <a:gd name="T112" fmla="*/ 170 w 221"/>
                <a:gd name="T113" fmla="*/ 102 h 187"/>
                <a:gd name="T114" fmla="*/ 147 w 221"/>
                <a:gd name="T115" fmla="*/ 12 h 187"/>
                <a:gd name="T116" fmla="*/ 210 w 221"/>
                <a:gd name="T117" fmla="*/ 74 h 187"/>
                <a:gd name="T118" fmla="*/ 193 w 221"/>
                <a:gd name="T119" fmla="*/ 91 h 187"/>
                <a:gd name="T120" fmla="*/ 130 w 221"/>
                <a:gd name="T121" fmla="*/ 29 h 187"/>
                <a:gd name="T122" fmla="*/ 147 w 221"/>
                <a:gd name="T123"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187">
                  <a:moveTo>
                    <a:pt x="193" y="102"/>
                  </a:moveTo>
                  <a:cubicBezTo>
                    <a:pt x="221" y="74"/>
                    <a:pt x="221" y="74"/>
                    <a:pt x="221" y="74"/>
                  </a:cubicBezTo>
                  <a:cubicBezTo>
                    <a:pt x="147" y="0"/>
                    <a:pt x="147" y="0"/>
                    <a:pt x="147" y="0"/>
                  </a:cubicBezTo>
                  <a:cubicBezTo>
                    <a:pt x="119" y="29"/>
                    <a:pt x="119" y="29"/>
                    <a:pt x="119" y="29"/>
                  </a:cubicBezTo>
                  <a:cubicBezTo>
                    <a:pt x="125" y="34"/>
                    <a:pt x="125" y="34"/>
                    <a:pt x="125" y="34"/>
                  </a:cubicBezTo>
                  <a:cubicBezTo>
                    <a:pt x="114" y="46"/>
                    <a:pt x="114" y="46"/>
                    <a:pt x="114" y="46"/>
                  </a:cubicBezTo>
                  <a:cubicBezTo>
                    <a:pt x="102" y="34"/>
                    <a:pt x="102" y="34"/>
                    <a:pt x="102" y="34"/>
                  </a:cubicBezTo>
                  <a:cubicBezTo>
                    <a:pt x="108" y="29"/>
                    <a:pt x="108" y="29"/>
                    <a:pt x="108" y="29"/>
                  </a:cubicBezTo>
                  <a:cubicBezTo>
                    <a:pt x="80" y="0"/>
                    <a:pt x="80" y="0"/>
                    <a:pt x="80" y="0"/>
                  </a:cubicBezTo>
                  <a:cubicBezTo>
                    <a:pt x="0" y="80"/>
                    <a:pt x="0" y="80"/>
                    <a:pt x="0" y="80"/>
                  </a:cubicBezTo>
                  <a:cubicBezTo>
                    <a:pt x="29" y="108"/>
                    <a:pt x="29" y="108"/>
                    <a:pt x="29" y="108"/>
                  </a:cubicBezTo>
                  <a:cubicBezTo>
                    <a:pt x="34" y="102"/>
                    <a:pt x="34" y="102"/>
                    <a:pt x="34" y="102"/>
                  </a:cubicBezTo>
                  <a:cubicBezTo>
                    <a:pt x="119" y="187"/>
                    <a:pt x="119" y="187"/>
                    <a:pt x="119" y="187"/>
                  </a:cubicBezTo>
                  <a:cubicBezTo>
                    <a:pt x="187" y="119"/>
                    <a:pt x="187" y="119"/>
                    <a:pt x="187" y="119"/>
                  </a:cubicBezTo>
                  <a:cubicBezTo>
                    <a:pt x="176" y="108"/>
                    <a:pt x="176" y="108"/>
                    <a:pt x="176" y="108"/>
                  </a:cubicBezTo>
                  <a:cubicBezTo>
                    <a:pt x="187" y="96"/>
                    <a:pt x="187" y="96"/>
                    <a:pt x="187" y="96"/>
                  </a:cubicBezTo>
                  <a:lnTo>
                    <a:pt x="193" y="102"/>
                  </a:lnTo>
                  <a:close/>
                  <a:moveTo>
                    <a:pt x="12" y="80"/>
                  </a:moveTo>
                  <a:cubicBezTo>
                    <a:pt x="80" y="12"/>
                    <a:pt x="80" y="12"/>
                    <a:pt x="80" y="12"/>
                  </a:cubicBezTo>
                  <a:cubicBezTo>
                    <a:pt x="97" y="29"/>
                    <a:pt x="97" y="29"/>
                    <a:pt x="97" y="29"/>
                  </a:cubicBezTo>
                  <a:cubicBezTo>
                    <a:pt x="29" y="96"/>
                    <a:pt x="29" y="96"/>
                    <a:pt x="29" y="96"/>
                  </a:cubicBezTo>
                  <a:lnTo>
                    <a:pt x="12" y="80"/>
                  </a:lnTo>
                  <a:close/>
                  <a:moveTo>
                    <a:pt x="167" y="128"/>
                  </a:moveTo>
                  <a:cubicBezTo>
                    <a:pt x="142" y="102"/>
                    <a:pt x="142" y="102"/>
                    <a:pt x="142" y="102"/>
                  </a:cubicBezTo>
                  <a:cubicBezTo>
                    <a:pt x="140" y="101"/>
                    <a:pt x="138" y="101"/>
                    <a:pt x="136" y="102"/>
                  </a:cubicBezTo>
                  <a:cubicBezTo>
                    <a:pt x="135" y="104"/>
                    <a:pt x="135" y="106"/>
                    <a:pt x="136" y="108"/>
                  </a:cubicBezTo>
                  <a:cubicBezTo>
                    <a:pt x="162" y="133"/>
                    <a:pt x="162" y="133"/>
                    <a:pt x="162" y="133"/>
                  </a:cubicBezTo>
                  <a:cubicBezTo>
                    <a:pt x="150" y="145"/>
                    <a:pt x="150" y="145"/>
                    <a:pt x="150" y="145"/>
                  </a:cubicBezTo>
                  <a:cubicBezTo>
                    <a:pt x="125" y="119"/>
                    <a:pt x="125" y="119"/>
                    <a:pt x="125" y="119"/>
                  </a:cubicBezTo>
                  <a:cubicBezTo>
                    <a:pt x="123" y="118"/>
                    <a:pt x="121" y="118"/>
                    <a:pt x="119" y="119"/>
                  </a:cubicBezTo>
                  <a:cubicBezTo>
                    <a:pt x="118" y="121"/>
                    <a:pt x="118" y="123"/>
                    <a:pt x="119" y="125"/>
                  </a:cubicBezTo>
                  <a:cubicBezTo>
                    <a:pt x="145" y="150"/>
                    <a:pt x="145" y="150"/>
                    <a:pt x="145" y="150"/>
                  </a:cubicBezTo>
                  <a:cubicBezTo>
                    <a:pt x="145" y="150"/>
                    <a:pt x="145" y="150"/>
                    <a:pt x="145" y="150"/>
                  </a:cubicBezTo>
                  <a:cubicBezTo>
                    <a:pt x="133" y="162"/>
                    <a:pt x="133" y="162"/>
                    <a:pt x="133" y="162"/>
                  </a:cubicBezTo>
                  <a:cubicBezTo>
                    <a:pt x="108" y="136"/>
                    <a:pt x="108" y="136"/>
                    <a:pt x="108" y="136"/>
                  </a:cubicBezTo>
                  <a:cubicBezTo>
                    <a:pt x="106" y="135"/>
                    <a:pt x="104" y="135"/>
                    <a:pt x="102" y="136"/>
                  </a:cubicBezTo>
                  <a:cubicBezTo>
                    <a:pt x="101" y="138"/>
                    <a:pt x="101" y="140"/>
                    <a:pt x="102" y="142"/>
                  </a:cubicBezTo>
                  <a:cubicBezTo>
                    <a:pt x="128" y="167"/>
                    <a:pt x="128" y="167"/>
                    <a:pt x="128" y="167"/>
                  </a:cubicBezTo>
                  <a:cubicBezTo>
                    <a:pt x="128" y="167"/>
                    <a:pt x="128" y="167"/>
                    <a:pt x="128" y="167"/>
                  </a:cubicBezTo>
                  <a:cubicBezTo>
                    <a:pt x="119" y="176"/>
                    <a:pt x="119" y="176"/>
                    <a:pt x="119" y="176"/>
                  </a:cubicBezTo>
                  <a:cubicBezTo>
                    <a:pt x="40" y="96"/>
                    <a:pt x="40" y="96"/>
                    <a:pt x="40" y="96"/>
                  </a:cubicBezTo>
                  <a:cubicBezTo>
                    <a:pt x="97" y="40"/>
                    <a:pt x="97" y="40"/>
                    <a:pt x="97" y="40"/>
                  </a:cubicBezTo>
                  <a:cubicBezTo>
                    <a:pt x="108" y="51"/>
                    <a:pt x="108" y="51"/>
                    <a:pt x="108" y="51"/>
                  </a:cubicBezTo>
                  <a:cubicBezTo>
                    <a:pt x="77" y="82"/>
                    <a:pt x="77" y="82"/>
                    <a:pt x="77" y="82"/>
                  </a:cubicBezTo>
                  <a:cubicBezTo>
                    <a:pt x="99" y="105"/>
                    <a:pt x="99" y="105"/>
                    <a:pt x="99" y="105"/>
                  </a:cubicBezTo>
                  <a:cubicBezTo>
                    <a:pt x="130" y="74"/>
                    <a:pt x="130" y="74"/>
                    <a:pt x="130" y="74"/>
                  </a:cubicBezTo>
                  <a:cubicBezTo>
                    <a:pt x="176" y="119"/>
                    <a:pt x="176" y="119"/>
                    <a:pt x="176" y="119"/>
                  </a:cubicBezTo>
                  <a:lnTo>
                    <a:pt x="167" y="128"/>
                  </a:lnTo>
                  <a:close/>
                  <a:moveTo>
                    <a:pt x="170" y="102"/>
                  </a:moveTo>
                  <a:cubicBezTo>
                    <a:pt x="133" y="65"/>
                    <a:pt x="133" y="65"/>
                    <a:pt x="133" y="65"/>
                  </a:cubicBezTo>
                  <a:cubicBezTo>
                    <a:pt x="132" y="64"/>
                    <a:pt x="129" y="64"/>
                    <a:pt x="128" y="65"/>
                  </a:cubicBezTo>
                  <a:cubicBezTo>
                    <a:pt x="99" y="94"/>
                    <a:pt x="99" y="94"/>
                    <a:pt x="99" y="94"/>
                  </a:cubicBezTo>
                  <a:cubicBezTo>
                    <a:pt x="88" y="82"/>
                    <a:pt x="88" y="82"/>
                    <a:pt x="88" y="82"/>
                  </a:cubicBezTo>
                  <a:cubicBezTo>
                    <a:pt x="116" y="54"/>
                    <a:pt x="116" y="54"/>
                    <a:pt x="116" y="54"/>
                  </a:cubicBezTo>
                  <a:cubicBezTo>
                    <a:pt x="130" y="40"/>
                    <a:pt x="130" y="40"/>
                    <a:pt x="130" y="40"/>
                  </a:cubicBezTo>
                  <a:cubicBezTo>
                    <a:pt x="181" y="91"/>
                    <a:pt x="181" y="91"/>
                    <a:pt x="181" y="91"/>
                  </a:cubicBezTo>
                  <a:lnTo>
                    <a:pt x="170" y="102"/>
                  </a:lnTo>
                  <a:close/>
                  <a:moveTo>
                    <a:pt x="147" y="12"/>
                  </a:moveTo>
                  <a:cubicBezTo>
                    <a:pt x="210" y="74"/>
                    <a:pt x="210" y="74"/>
                    <a:pt x="210" y="74"/>
                  </a:cubicBezTo>
                  <a:cubicBezTo>
                    <a:pt x="193" y="91"/>
                    <a:pt x="193" y="91"/>
                    <a:pt x="193" y="91"/>
                  </a:cubicBezTo>
                  <a:cubicBezTo>
                    <a:pt x="130" y="29"/>
                    <a:pt x="130" y="29"/>
                    <a:pt x="130" y="29"/>
                  </a:cubicBezTo>
                  <a:lnTo>
                    <a:pt x="147"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xmlns="" id="{DA7ACE8F-B28B-4B06-914B-579AD93AF0C8}"/>
                </a:ext>
              </a:extLst>
            </p:cNvPr>
            <p:cNvSpPr>
              <a:spLocks noChangeArrowheads="1"/>
            </p:cNvSpPr>
            <p:nvPr/>
          </p:nvSpPr>
          <p:spPr bwMode="auto">
            <a:xfrm>
              <a:off x="4800646" y="2562961"/>
              <a:ext cx="199499" cy="205832"/>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75" name="Freeform 36">
              <a:extLst>
                <a:ext uri="{FF2B5EF4-FFF2-40B4-BE49-F238E27FC236}">
                  <a16:creationId xmlns:a16="http://schemas.microsoft.com/office/drawing/2014/main" xmlns="" id="{DED89926-635C-4DCE-9283-7F1767662384}"/>
                </a:ext>
              </a:extLst>
            </p:cNvPr>
            <p:cNvSpPr>
              <a:spLocks noEditPoints="1"/>
            </p:cNvSpPr>
            <p:nvPr/>
          </p:nvSpPr>
          <p:spPr bwMode="auto">
            <a:xfrm>
              <a:off x="3197454" y="1527037"/>
              <a:ext cx="165702" cy="181946"/>
            </a:xfrm>
            <a:custGeom>
              <a:avLst/>
              <a:gdLst>
                <a:gd name="T0" fmla="*/ 40 w 168"/>
                <a:gd name="T1" fmla="*/ 21 h 184"/>
                <a:gd name="T2" fmla="*/ 54 w 168"/>
                <a:gd name="T3" fmla="*/ 8 h 184"/>
                <a:gd name="T4" fmla="*/ 114 w 168"/>
                <a:gd name="T5" fmla="*/ 8 h 184"/>
                <a:gd name="T6" fmla="*/ 128 w 168"/>
                <a:gd name="T7" fmla="*/ 21 h 184"/>
                <a:gd name="T8" fmla="*/ 128 w 168"/>
                <a:gd name="T9" fmla="*/ 92 h 184"/>
                <a:gd name="T10" fmla="*/ 136 w 168"/>
                <a:gd name="T11" fmla="*/ 92 h 184"/>
                <a:gd name="T12" fmla="*/ 136 w 168"/>
                <a:gd name="T13" fmla="*/ 21 h 184"/>
                <a:gd name="T14" fmla="*/ 114 w 168"/>
                <a:gd name="T15" fmla="*/ 0 h 184"/>
                <a:gd name="T16" fmla="*/ 54 w 168"/>
                <a:gd name="T17" fmla="*/ 0 h 184"/>
                <a:gd name="T18" fmla="*/ 32 w 168"/>
                <a:gd name="T19" fmla="*/ 21 h 184"/>
                <a:gd name="T20" fmla="*/ 32 w 168"/>
                <a:gd name="T21" fmla="*/ 92 h 184"/>
                <a:gd name="T22" fmla="*/ 40 w 168"/>
                <a:gd name="T23" fmla="*/ 92 h 184"/>
                <a:gd name="T24" fmla="*/ 40 w 168"/>
                <a:gd name="T25" fmla="*/ 21 h 184"/>
                <a:gd name="T26" fmla="*/ 144 w 168"/>
                <a:gd name="T27" fmla="*/ 68 h 184"/>
                <a:gd name="T28" fmla="*/ 144 w 168"/>
                <a:gd name="T29" fmla="*/ 76 h 184"/>
                <a:gd name="T30" fmla="*/ 160 w 168"/>
                <a:gd name="T31" fmla="*/ 76 h 184"/>
                <a:gd name="T32" fmla="*/ 84 w 168"/>
                <a:gd name="T33" fmla="*/ 149 h 184"/>
                <a:gd name="T34" fmla="*/ 8 w 168"/>
                <a:gd name="T35" fmla="*/ 76 h 184"/>
                <a:gd name="T36" fmla="*/ 24 w 168"/>
                <a:gd name="T37" fmla="*/ 76 h 184"/>
                <a:gd name="T38" fmla="*/ 24 w 168"/>
                <a:gd name="T39" fmla="*/ 68 h 184"/>
                <a:gd name="T40" fmla="*/ 0 w 168"/>
                <a:gd name="T41" fmla="*/ 68 h 184"/>
                <a:gd name="T42" fmla="*/ 0 w 168"/>
                <a:gd name="T43" fmla="*/ 72 h 184"/>
                <a:gd name="T44" fmla="*/ 80 w 168"/>
                <a:gd name="T45" fmla="*/ 156 h 184"/>
                <a:gd name="T46" fmla="*/ 80 w 168"/>
                <a:gd name="T47" fmla="*/ 176 h 184"/>
                <a:gd name="T48" fmla="*/ 64 w 168"/>
                <a:gd name="T49" fmla="*/ 176 h 184"/>
                <a:gd name="T50" fmla="*/ 64 w 168"/>
                <a:gd name="T51" fmla="*/ 184 h 184"/>
                <a:gd name="T52" fmla="*/ 104 w 168"/>
                <a:gd name="T53" fmla="*/ 184 h 184"/>
                <a:gd name="T54" fmla="*/ 104 w 168"/>
                <a:gd name="T55" fmla="*/ 176 h 184"/>
                <a:gd name="T56" fmla="*/ 88 w 168"/>
                <a:gd name="T57" fmla="*/ 176 h 184"/>
                <a:gd name="T58" fmla="*/ 88 w 168"/>
                <a:gd name="T59" fmla="*/ 156 h 184"/>
                <a:gd name="T60" fmla="*/ 168 w 168"/>
                <a:gd name="T61" fmla="*/ 72 h 184"/>
                <a:gd name="T62" fmla="*/ 168 w 168"/>
                <a:gd name="T63" fmla="*/ 68 h 184"/>
                <a:gd name="T64" fmla="*/ 144 w 168"/>
                <a:gd name="T65"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84">
                  <a:moveTo>
                    <a:pt x="40" y="21"/>
                  </a:moveTo>
                  <a:cubicBezTo>
                    <a:pt x="40" y="14"/>
                    <a:pt x="47" y="8"/>
                    <a:pt x="54" y="8"/>
                  </a:cubicBezTo>
                  <a:cubicBezTo>
                    <a:pt x="114" y="8"/>
                    <a:pt x="114" y="8"/>
                    <a:pt x="114" y="8"/>
                  </a:cubicBezTo>
                  <a:cubicBezTo>
                    <a:pt x="121" y="8"/>
                    <a:pt x="128" y="14"/>
                    <a:pt x="128" y="21"/>
                  </a:cubicBezTo>
                  <a:cubicBezTo>
                    <a:pt x="128" y="92"/>
                    <a:pt x="128" y="92"/>
                    <a:pt x="128" y="92"/>
                  </a:cubicBezTo>
                  <a:cubicBezTo>
                    <a:pt x="136" y="92"/>
                    <a:pt x="136" y="92"/>
                    <a:pt x="136" y="92"/>
                  </a:cubicBezTo>
                  <a:cubicBezTo>
                    <a:pt x="136" y="21"/>
                    <a:pt x="136" y="21"/>
                    <a:pt x="136" y="21"/>
                  </a:cubicBezTo>
                  <a:cubicBezTo>
                    <a:pt x="136" y="10"/>
                    <a:pt x="125" y="0"/>
                    <a:pt x="114" y="0"/>
                  </a:cubicBezTo>
                  <a:cubicBezTo>
                    <a:pt x="54" y="0"/>
                    <a:pt x="54" y="0"/>
                    <a:pt x="54" y="0"/>
                  </a:cubicBezTo>
                  <a:cubicBezTo>
                    <a:pt x="43" y="0"/>
                    <a:pt x="32" y="10"/>
                    <a:pt x="32" y="21"/>
                  </a:cubicBezTo>
                  <a:cubicBezTo>
                    <a:pt x="32" y="92"/>
                    <a:pt x="32" y="92"/>
                    <a:pt x="32" y="92"/>
                  </a:cubicBezTo>
                  <a:cubicBezTo>
                    <a:pt x="40" y="92"/>
                    <a:pt x="40" y="92"/>
                    <a:pt x="40" y="92"/>
                  </a:cubicBezTo>
                  <a:lnTo>
                    <a:pt x="40" y="21"/>
                  </a:lnTo>
                  <a:close/>
                  <a:moveTo>
                    <a:pt x="144" y="68"/>
                  </a:moveTo>
                  <a:cubicBezTo>
                    <a:pt x="144" y="76"/>
                    <a:pt x="144" y="76"/>
                    <a:pt x="144" y="76"/>
                  </a:cubicBezTo>
                  <a:cubicBezTo>
                    <a:pt x="160" y="76"/>
                    <a:pt x="160" y="76"/>
                    <a:pt x="160" y="76"/>
                  </a:cubicBezTo>
                  <a:cubicBezTo>
                    <a:pt x="158" y="116"/>
                    <a:pt x="125" y="149"/>
                    <a:pt x="84" y="149"/>
                  </a:cubicBezTo>
                  <a:cubicBezTo>
                    <a:pt x="43" y="149"/>
                    <a:pt x="10" y="116"/>
                    <a:pt x="8" y="76"/>
                  </a:cubicBezTo>
                  <a:cubicBezTo>
                    <a:pt x="24" y="76"/>
                    <a:pt x="24" y="76"/>
                    <a:pt x="24" y="76"/>
                  </a:cubicBezTo>
                  <a:cubicBezTo>
                    <a:pt x="24" y="68"/>
                    <a:pt x="24" y="68"/>
                    <a:pt x="24" y="68"/>
                  </a:cubicBezTo>
                  <a:cubicBezTo>
                    <a:pt x="0" y="68"/>
                    <a:pt x="0" y="68"/>
                    <a:pt x="0" y="68"/>
                  </a:cubicBezTo>
                  <a:cubicBezTo>
                    <a:pt x="0" y="72"/>
                    <a:pt x="0" y="72"/>
                    <a:pt x="0" y="72"/>
                  </a:cubicBezTo>
                  <a:cubicBezTo>
                    <a:pt x="0" y="117"/>
                    <a:pt x="35" y="154"/>
                    <a:pt x="80" y="156"/>
                  </a:cubicBezTo>
                  <a:cubicBezTo>
                    <a:pt x="80" y="176"/>
                    <a:pt x="80" y="176"/>
                    <a:pt x="80" y="176"/>
                  </a:cubicBezTo>
                  <a:cubicBezTo>
                    <a:pt x="64" y="176"/>
                    <a:pt x="64" y="176"/>
                    <a:pt x="64" y="176"/>
                  </a:cubicBezTo>
                  <a:cubicBezTo>
                    <a:pt x="64" y="184"/>
                    <a:pt x="64" y="184"/>
                    <a:pt x="64" y="184"/>
                  </a:cubicBezTo>
                  <a:cubicBezTo>
                    <a:pt x="104" y="184"/>
                    <a:pt x="104" y="184"/>
                    <a:pt x="104" y="184"/>
                  </a:cubicBezTo>
                  <a:cubicBezTo>
                    <a:pt x="104" y="176"/>
                    <a:pt x="104" y="176"/>
                    <a:pt x="104" y="176"/>
                  </a:cubicBezTo>
                  <a:cubicBezTo>
                    <a:pt x="88" y="176"/>
                    <a:pt x="88" y="176"/>
                    <a:pt x="88" y="176"/>
                  </a:cubicBezTo>
                  <a:cubicBezTo>
                    <a:pt x="88" y="156"/>
                    <a:pt x="88" y="156"/>
                    <a:pt x="88" y="156"/>
                  </a:cubicBezTo>
                  <a:cubicBezTo>
                    <a:pt x="133" y="154"/>
                    <a:pt x="168" y="117"/>
                    <a:pt x="168" y="72"/>
                  </a:cubicBezTo>
                  <a:cubicBezTo>
                    <a:pt x="168" y="68"/>
                    <a:pt x="168" y="68"/>
                    <a:pt x="168" y="68"/>
                  </a:cubicBezTo>
                  <a:lnTo>
                    <a:pt x="144"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8">
              <a:extLst>
                <a:ext uri="{FF2B5EF4-FFF2-40B4-BE49-F238E27FC236}">
                  <a16:creationId xmlns:a16="http://schemas.microsoft.com/office/drawing/2014/main" xmlns="" id="{62966E75-7D7A-4254-9D0B-6F2BE0B8F8B6}"/>
                </a:ext>
              </a:extLst>
            </p:cNvPr>
            <p:cNvSpPr>
              <a:spLocks noEditPoints="1"/>
            </p:cNvSpPr>
            <p:nvPr/>
          </p:nvSpPr>
          <p:spPr bwMode="auto">
            <a:xfrm>
              <a:off x="2406122" y="4486439"/>
              <a:ext cx="155393" cy="143239"/>
            </a:xfrm>
            <a:custGeom>
              <a:avLst/>
              <a:gdLst>
                <a:gd name="T0" fmla="*/ 58 w 179"/>
                <a:gd name="T1" fmla="*/ 73 h 165"/>
                <a:gd name="T2" fmla="*/ 18 w 179"/>
                <a:gd name="T3" fmla="*/ 73 h 165"/>
                <a:gd name="T4" fmla="*/ 18 w 179"/>
                <a:gd name="T5" fmla="*/ 154 h 165"/>
                <a:gd name="T6" fmla="*/ 58 w 179"/>
                <a:gd name="T7" fmla="*/ 154 h 165"/>
                <a:gd name="T8" fmla="*/ 58 w 179"/>
                <a:gd name="T9" fmla="*/ 73 h 165"/>
                <a:gd name="T10" fmla="*/ 51 w 179"/>
                <a:gd name="T11" fmla="*/ 146 h 165"/>
                <a:gd name="T12" fmla="*/ 25 w 179"/>
                <a:gd name="T13" fmla="*/ 146 h 165"/>
                <a:gd name="T14" fmla="*/ 25 w 179"/>
                <a:gd name="T15" fmla="*/ 81 h 165"/>
                <a:gd name="T16" fmla="*/ 51 w 179"/>
                <a:gd name="T17" fmla="*/ 81 h 165"/>
                <a:gd name="T18" fmla="*/ 51 w 179"/>
                <a:gd name="T19" fmla="*/ 146 h 165"/>
                <a:gd name="T20" fmla="*/ 113 w 179"/>
                <a:gd name="T21" fmla="*/ 41 h 165"/>
                <a:gd name="T22" fmla="*/ 73 w 179"/>
                <a:gd name="T23" fmla="*/ 41 h 165"/>
                <a:gd name="T24" fmla="*/ 73 w 179"/>
                <a:gd name="T25" fmla="*/ 154 h 165"/>
                <a:gd name="T26" fmla="*/ 113 w 179"/>
                <a:gd name="T27" fmla="*/ 154 h 165"/>
                <a:gd name="T28" fmla="*/ 113 w 179"/>
                <a:gd name="T29" fmla="*/ 41 h 165"/>
                <a:gd name="T30" fmla="*/ 106 w 179"/>
                <a:gd name="T31" fmla="*/ 146 h 165"/>
                <a:gd name="T32" fmla="*/ 80 w 179"/>
                <a:gd name="T33" fmla="*/ 146 h 165"/>
                <a:gd name="T34" fmla="*/ 80 w 179"/>
                <a:gd name="T35" fmla="*/ 48 h 165"/>
                <a:gd name="T36" fmla="*/ 106 w 179"/>
                <a:gd name="T37" fmla="*/ 48 h 165"/>
                <a:gd name="T38" fmla="*/ 106 w 179"/>
                <a:gd name="T39" fmla="*/ 146 h 165"/>
                <a:gd name="T40" fmla="*/ 168 w 179"/>
                <a:gd name="T41" fmla="*/ 0 h 165"/>
                <a:gd name="T42" fmla="*/ 128 w 179"/>
                <a:gd name="T43" fmla="*/ 0 h 165"/>
                <a:gd name="T44" fmla="*/ 128 w 179"/>
                <a:gd name="T45" fmla="*/ 154 h 165"/>
                <a:gd name="T46" fmla="*/ 168 w 179"/>
                <a:gd name="T47" fmla="*/ 154 h 165"/>
                <a:gd name="T48" fmla="*/ 168 w 179"/>
                <a:gd name="T49" fmla="*/ 0 h 165"/>
                <a:gd name="T50" fmla="*/ 160 w 179"/>
                <a:gd name="T51" fmla="*/ 146 h 165"/>
                <a:gd name="T52" fmla="*/ 135 w 179"/>
                <a:gd name="T53" fmla="*/ 146 h 165"/>
                <a:gd name="T54" fmla="*/ 135 w 179"/>
                <a:gd name="T55" fmla="*/ 8 h 165"/>
                <a:gd name="T56" fmla="*/ 160 w 179"/>
                <a:gd name="T57" fmla="*/ 8 h 165"/>
                <a:gd name="T58" fmla="*/ 160 w 179"/>
                <a:gd name="T59" fmla="*/ 146 h 165"/>
                <a:gd name="T60" fmla="*/ 0 w 179"/>
                <a:gd name="T61" fmla="*/ 157 h 165"/>
                <a:gd name="T62" fmla="*/ 0 w 179"/>
                <a:gd name="T63" fmla="*/ 165 h 165"/>
                <a:gd name="T64" fmla="*/ 179 w 179"/>
                <a:gd name="T65" fmla="*/ 165 h 165"/>
                <a:gd name="T66" fmla="*/ 179 w 179"/>
                <a:gd name="T67" fmla="*/ 157 h 165"/>
                <a:gd name="T68" fmla="*/ 0 w 179"/>
                <a:gd name="T69"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65">
                  <a:moveTo>
                    <a:pt x="58" y="73"/>
                  </a:moveTo>
                  <a:lnTo>
                    <a:pt x="18" y="73"/>
                  </a:lnTo>
                  <a:lnTo>
                    <a:pt x="18" y="154"/>
                  </a:lnTo>
                  <a:lnTo>
                    <a:pt x="58" y="154"/>
                  </a:lnTo>
                  <a:lnTo>
                    <a:pt x="58" y="73"/>
                  </a:lnTo>
                  <a:close/>
                  <a:moveTo>
                    <a:pt x="51" y="146"/>
                  </a:moveTo>
                  <a:lnTo>
                    <a:pt x="25" y="146"/>
                  </a:lnTo>
                  <a:lnTo>
                    <a:pt x="25" y="81"/>
                  </a:lnTo>
                  <a:lnTo>
                    <a:pt x="51" y="81"/>
                  </a:lnTo>
                  <a:lnTo>
                    <a:pt x="51" y="146"/>
                  </a:lnTo>
                  <a:close/>
                  <a:moveTo>
                    <a:pt x="113" y="41"/>
                  </a:moveTo>
                  <a:lnTo>
                    <a:pt x="73" y="41"/>
                  </a:lnTo>
                  <a:lnTo>
                    <a:pt x="73" y="154"/>
                  </a:lnTo>
                  <a:lnTo>
                    <a:pt x="113" y="154"/>
                  </a:lnTo>
                  <a:lnTo>
                    <a:pt x="113" y="41"/>
                  </a:lnTo>
                  <a:close/>
                  <a:moveTo>
                    <a:pt x="106" y="146"/>
                  </a:moveTo>
                  <a:lnTo>
                    <a:pt x="80" y="146"/>
                  </a:lnTo>
                  <a:lnTo>
                    <a:pt x="80" y="48"/>
                  </a:lnTo>
                  <a:lnTo>
                    <a:pt x="106" y="48"/>
                  </a:lnTo>
                  <a:lnTo>
                    <a:pt x="106" y="146"/>
                  </a:lnTo>
                  <a:close/>
                  <a:moveTo>
                    <a:pt x="168" y="0"/>
                  </a:moveTo>
                  <a:lnTo>
                    <a:pt x="128" y="0"/>
                  </a:lnTo>
                  <a:lnTo>
                    <a:pt x="128" y="154"/>
                  </a:lnTo>
                  <a:lnTo>
                    <a:pt x="168" y="154"/>
                  </a:lnTo>
                  <a:lnTo>
                    <a:pt x="168" y="0"/>
                  </a:lnTo>
                  <a:close/>
                  <a:moveTo>
                    <a:pt x="160" y="146"/>
                  </a:moveTo>
                  <a:lnTo>
                    <a:pt x="135" y="146"/>
                  </a:lnTo>
                  <a:lnTo>
                    <a:pt x="135" y="8"/>
                  </a:lnTo>
                  <a:lnTo>
                    <a:pt x="160" y="8"/>
                  </a:lnTo>
                  <a:lnTo>
                    <a:pt x="160" y="146"/>
                  </a:lnTo>
                  <a:close/>
                  <a:moveTo>
                    <a:pt x="0" y="157"/>
                  </a:moveTo>
                  <a:lnTo>
                    <a:pt x="0" y="165"/>
                  </a:lnTo>
                  <a:lnTo>
                    <a:pt x="179" y="165"/>
                  </a:lnTo>
                  <a:lnTo>
                    <a:pt x="179" y="157"/>
                  </a:ln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8" name="Group 9">
            <a:extLst>
              <a:ext uri="{FF2B5EF4-FFF2-40B4-BE49-F238E27FC236}">
                <a16:creationId xmlns:a16="http://schemas.microsoft.com/office/drawing/2014/main" xmlns="" id="{2FB728E3-5662-4C6F-A7F5-522ABAEB5FED}"/>
              </a:ext>
            </a:extLst>
          </p:cNvPr>
          <p:cNvGrpSpPr/>
          <p:nvPr/>
        </p:nvGrpSpPr>
        <p:grpSpPr>
          <a:xfrm>
            <a:off x="6543605" y="4992820"/>
            <a:ext cx="3505270" cy="535531"/>
            <a:chOff x="6543605" y="5209030"/>
            <a:chExt cx="3505270" cy="535531"/>
          </a:xfrm>
        </p:grpSpPr>
        <p:sp>
          <p:nvSpPr>
            <p:cNvPr id="60" name="TextBox 59">
              <a:extLst>
                <a:ext uri="{FF2B5EF4-FFF2-40B4-BE49-F238E27FC236}">
                  <a16:creationId xmlns:a16="http://schemas.microsoft.com/office/drawing/2014/main" xmlns="" id="{970A1C03-BD6A-40C0-B0D5-726F7E39B221}"/>
                </a:ext>
              </a:extLst>
            </p:cNvPr>
            <p:cNvSpPr txBox="1"/>
            <p:nvPr/>
          </p:nvSpPr>
          <p:spPr>
            <a:xfrm>
              <a:off x="7168630" y="5209030"/>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Зловживання владою. Прийняття диктаторських законів під час протестів.</a:t>
              </a:r>
              <a:endParaRPr lang="en-US" sz="1200" dirty="0">
                <a:solidFill>
                  <a:schemeClr val="tx1">
                    <a:lumMod val="50000"/>
                    <a:lumOff val="50000"/>
                  </a:schemeClr>
                </a:solidFill>
              </a:endParaRPr>
            </a:p>
          </p:txBody>
        </p:sp>
        <p:grpSp>
          <p:nvGrpSpPr>
            <p:cNvPr id="76" name="Group 53">
              <a:extLst>
                <a:ext uri="{FF2B5EF4-FFF2-40B4-BE49-F238E27FC236}">
                  <a16:creationId xmlns:a16="http://schemas.microsoft.com/office/drawing/2014/main" xmlns="" id="{2354455B-89B7-4E1F-9BE4-0DC4ED57E937}"/>
                </a:ext>
              </a:extLst>
            </p:cNvPr>
            <p:cNvGrpSpPr/>
            <p:nvPr/>
          </p:nvGrpSpPr>
          <p:grpSpPr>
            <a:xfrm>
              <a:off x="6543605" y="5228694"/>
              <a:ext cx="496202" cy="496202"/>
              <a:chOff x="7648264" y="4451144"/>
              <a:chExt cx="496202" cy="496202"/>
            </a:xfrm>
          </p:grpSpPr>
          <p:sp>
            <p:nvSpPr>
              <p:cNvPr id="78" name="Oval 54">
                <a:extLst>
                  <a:ext uri="{FF2B5EF4-FFF2-40B4-BE49-F238E27FC236}">
                    <a16:creationId xmlns:a16="http://schemas.microsoft.com/office/drawing/2014/main" xmlns="" id="{F048230A-5B55-420E-BD91-067179B1AF0E}"/>
                  </a:ext>
                </a:extLst>
              </p:cNvPr>
              <p:cNvSpPr/>
              <p:nvPr/>
            </p:nvSpPr>
            <p:spPr>
              <a:xfrm>
                <a:off x="7648264" y="4451144"/>
                <a:ext cx="496202" cy="4962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5">
                      <a:lumMod val="75000"/>
                    </a:schemeClr>
                  </a:solidFill>
                  <a:latin typeface="+mj-lt"/>
                </a:endParaRPr>
              </a:p>
            </p:txBody>
          </p:sp>
          <p:sp>
            <p:nvSpPr>
              <p:cNvPr id="79" name="TextBox 78">
                <a:extLst>
                  <a:ext uri="{FF2B5EF4-FFF2-40B4-BE49-F238E27FC236}">
                    <a16:creationId xmlns:a16="http://schemas.microsoft.com/office/drawing/2014/main" xmlns="" id="{7819417C-5E10-4627-828B-F659E0C7D973}"/>
                  </a:ext>
                </a:extLst>
              </p:cNvPr>
              <p:cNvSpPr txBox="1"/>
              <p:nvPr/>
            </p:nvSpPr>
            <p:spPr>
              <a:xfrm>
                <a:off x="7673113" y="4560746"/>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a:t>
                </a:r>
                <a:r>
                  <a:rPr lang="uk-UA" sz="1200" dirty="0">
                    <a:solidFill>
                      <a:schemeClr val="bg1"/>
                    </a:solidFill>
                    <a:latin typeface="+mj-lt"/>
                    <a:cs typeface="Catamaran Bold" panose="00000800000000000000" pitchFamily="2" charset="0"/>
                  </a:rPr>
                  <a:t>5</a:t>
                </a:r>
                <a:endParaRPr lang="en-US" sz="1200" dirty="0">
                  <a:solidFill>
                    <a:schemeClr val="bg1"/>
                  </a:solidFill>
                  <a:latin typeface="+mj-lt"/>
                  <a:cs typeface="Catamaran Bold" panose="00000800000000000000" pitchFamily="2" charset="0"/>
                </a:endParaRPr>
              </a:p>
            </p:txBody>
          </p:sp>
        </p:grpSp>
      </p:grpSp>
      <p:grpSp>
        <p:nvGrpSpPr>
          <p:cNvPr id="80" name="Group 9">
            <a:extLst>
              <a:ext uri="{FF2B5EF4-FFF2-40B4-BE49-F238E27FC236}">
                <a16:creationId xmlns:a16="http://schemas.microsoft.com/office/drawing/2014/main" xmlns="" id="{2FB728E3-5662-4C6F-A7F5-522ABAEB5FED}"/>
              </a:ext>
            </a:extLst>
          </p:cNvPr>
          <p:cNvGrpSpPr/>
          <p:nvPr/>
        </p:nvGrpSpPr>
        <p:grpSpPr>
          <a:xfrm>
            <a:off x="6543605" y="5669438"/>
            <a:ext cx="3505270" cy="535531"/>
            <a:chOff x="6543605" y="5209030"/>
            <a:chExt cx="3505270" cy="535531"/>
          </a:xfrm>
        </p:grpSpPr>
        <p:sp>
          <p:nvSpPr>
            <p:cNvPr id="81" name="TextBox 80">
              <a:extLst>
                <a:ext uri="{FF2B5EF4-FFF2-40B4-BE49-F238E27FC236}">
                  <a16:creationId xmlns:a16="http://schemas.microsoft.com/office/drawing/2014/main" xmlns="" id="{970A1C03-BD6A-40C0-B0D5-726F7E39B221}"/>
                </a:ext>
              </a:extLst>
            </p:cNvPr>
            <p:cNvSpPr txBox="1"/>
            <p:nvPr/>
          </p:nvSpPr>
          <p:spPr>
            <a:xfrm>
              <a:off x="7168630" y="5209030"/>
              <a:ext cx="2880245" cy="535531"/>
            </a:xfrm>
            <a:prstGeom prst="rect">
              <a:avLst/>
            </a:prstGeom>
            <a:noFill/>
          </p:spPr>
          <p:txBody>
            <a:bodyPr wrap="square" rtlCol="0">
              <a:spAutoFit/>
            </a:bodyPr>
            <a:lstStyle/>
            <a:p>
              <a:pPr>
                <a:lnSpc>
                  <a:spcPct val="120000"/>
                </a:lnSpc>
              </a:pPr>
              <a:r>
                <a:rPr lang="uk-UA" sz="1200" dirty="0">
                  <a:solidFill>
                    <a:schemeClr val="tx1">
                      <a:lumMod val="50000"/>
                      <a:lumOff val="50000"/>
                    </a:schemeClr>
                  </a:solidFill>
                </a:rPr>
                <a:t>Непропорційна демократія. Реальна кількість підтримки суспільством.</a:t>
              </a:r>
              <a:endParaRPr lang="en-US" sz="1200" dirty="0">
                <a:solidFill>
                  <a:schemeClr val="tx1">
                    <a:lumMod val="50000"/>
                    <a:lumOff val="50000"/>
                  </a:schemeClr>
                </a:solidFill>
              </a:endParaRPr>
            </a:p>
          </p:txBody>
        </p:sp>
        <p:grpSp>
          <p:nvGrpSpPr>
            <p:cNvPr id="82" name="Group 53">
              <a:extLst>
                <a:ext uri="{FF2B5EF4-FFF2-40B4-BE49-F238E27FC236}">
                  <a16:creationId xmlns:a16="http://schemas.microsoft.com/office/drawing/2014/main" xmlns="" id="{2354455B-89B7-4E1F-9BE4-0DC4ED57E937}"/>
                </a:ext>
              </a:extLst>
            </p:cNvPr>
            <p:cNvGrpSpPr/>
            <p:nvPr/>
          </p:nvGrpSpPr>
          <p:grpSpPr>
            <a:xfrm>
              <a:off x="6543605" y="5228694"/>
              <a:ext cx="496202" cy="496202"/>
              <a:chOff x="7648264" y="4451144"/>
              <a:chExt cx="496202" cy="496202"/>
            </a:xfrm>
          </p:grpSpPr>
          <p:sp>
            <p:nvSpPr>
              <p:cNvPr id="83" name="Oval 54">
                <a:extLst>
                  <a:ext uri="{FF2B5EF4-FFF2-40B4-BE49-F238E27FC236}">
                    <a16:creationId xmlns:a16="http://schemas.microsoft.com/office/drawing/2014/main" xmlns="" id="{F048230A-5B55-420E-BD91-067179B1AF0E}"/>
                  </a:ext>
                </a:extLst>
              </p:cNvPr>
              <p:cNvSpPr/>
              <p:nvPr/>
            </p:nvSpPr>
            <p:spPr>
              <a:xfrm>
                <a:off x="7648264" y="4451144"/>
                <a:ext cx="496202" cy="4962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84" name="TextBox 83">
                <a:extLst>
                  <a:ext uri="{FF2B5EF4-FFF2-40B4-BE49-F238E27FC236}">
                    <a16:creationId xmlns:a16="http://schemas.microsoft.com/office/drawing/2014/main" xmlns="" id="{7819417C-5E10-4627-828B-F659E0C7D973}"/>
                  </a:ext>
                </a:extLst>
              </p:cNvPr>
              <p:cNvSpPr txBox="1"/>
              <p:nvPr/>
            </p:nvSpPr>
            <p:spPr>
              <a:xfrm>
                <a:off x="7673113" y="4560746"/>
                <a:ext cx="446505" cy="276999"/>
              </a:xfrm>
              <a:prstGeom prst="rect">
                <a:avLst/>
              </a:prstGeom>
              <a:noFill/>
            </p:spPr>
            <p:txBody>
              <a:bodyPr wrap="square" rtlCol="0">
                <a:spAutoFit/>
              </a:bodyPr>
              <a:lstStyle/>
              <a:p>
                <a:pPr algn="ctr"/>
                <a:r>
                  <a:rPr lang="en-US" sz="1200" dirty="0">
                    <a:solidFill>
                      <a:schemeClr val="bg1"/>
                    </a:solidFill>
                    <a:latin typeface="+mj-lt"/>
                    <a:cs typeface="Catamaran Bold" panose="00000800000000000000" pitchFamily="2" charset="0"/>
                  </a:rPr>
                  <a:t>0</a:t>
                </a:r>
                <a:r>
                  <a:rPr lang="uk-UA" sz="1200" dirty="0">
                    <a:solidFill>
                      <a:schemeClr val="bg1"/>
                    </a:solidFill>
                    <a:latin typeface="+mj-lt"/>
                    <a:cs typeface="Catamaran Bold" panose="00000800000000000000" pitchFamily="2" charset="0"/>
                  </a:rPr>
                  <a:t>6</a:t>
                </a:r>
                <a:endParaRPr lang="en-US" sz="1200" dirty="0">
                  <a:solidFill>
                    <a:schemeClr val="bg1"/>
                  </a:solidFill>
                  <a:latin typeface="+mj-lt"/>
                  <a:cs typeface="Catamaran Bold" panose="00000800000000000000" pitchFamily="2" charset="0"/>
                </a:endParaRPr>
              </a:p>
            </p:txBody>
          </p:sp>
        </p:grpSp>
      </p:grpSp>
      <p:sp>
        <p:nvSpPr>
          <p:cNvPr id="85" name="Прямоугольник 84"/>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6" name="Прямоугольник 85"/>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7" name="Прямоугольник 86"/>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425303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00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00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A3B8688D-625D-46DB-9EC0-1D44FE6B52F7}"/>
              </a:ext>
            </a:extLst>
          </p:cNvPr>
          <p:cNvCxnSpPr>
            <a:cxnSpLocks/>
            <a:stCxn id="6" idx="6"/>
            <a:endCxn id="7" idx="2"/>
          </p:cNvCxnSpPr>
          <p:nvPr/>
        </p:nvCxnSpPr>
        <p:spPr>
          <a:xfrm>
            <a:off x="1073482" y="3288370"/>
            <a:ext cx="34573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9F8B6286-9ECF-4B95-967E-B42E2D726CFA}"/>
              </a:ext>
            </a:extLst>
          </p:cNvPr>
          <p:cNvCxnSpPr>
            <a:cxnSpLocks/>
            <a:endCxn id="6" idx="2"/>
          </p:cNvCxnSpPr>
          <p:nvPr/>
        </p:nvCxnSpPr>
        <p:spPr>
          <a:xfrm>
            <a:off x="0" y="3288370"/>
            <a:ext cx="4787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0E8E7A17-9A23-4A92-8179-A90AA5725ED3}"/>
              </a:ext>
            </a:extLst>
          </p:cNvPr>
          <p:cNvSpPr/>
          <p:nvPr/>
        </p:nvSpPr>
        <p:spPr>
          <a:xfrm>
            <a:off x="478783" y="2991020"/>
            <a:ext cx="594699" cy="594699"/>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1FCC92"/>
                </a:solidFill>
                <a:latin typeface="Nexa Bold" panose="02000000000000000000" pitchFamily="50" charset="0"/>
              </a:rPr>
              <a:t>Ст. 39</a:t>
            </a:r>
            <a:endParaRPr lang="en-US" sz="1200" b="1" dirty="0">
              <a:solidFill>
                <a:srgbClr val="1FCC92"/>
              </a:solidFill>
              <a:latin typeface="Nexa Bold" panose="02000000000000000000" pitchFamily="50" charset="0"/>
            </a:endParaRPr>
          </a:p>
        </p:txBody>
      </p:sp>
      <p:sp>
        <p:nvSpPr>
          <p:cNvPr id="7" name="Oval 6">
            <a:extLst>
              <a:ext uri="{FF2B5EF4-FFF2-40B4-BE49-F238E27FC236}">
                <a16:creationId xmlns:a16="http://schemas.microsoft.com/office/drawing/2014/main" xmlns="" id="{D580D77F-6A82-4669-AC55-26D997B3253F}"/>
              </a:ext>
            </a:extLst>
          </p:cNvPr>
          <p:cNvSpPr/>
          <p:nvPr/>
        </p:nvSpPr>
        <p:spPr>
          <a:xfrm>
            <a:off x="4530836" y="2991020"/>
            <a:ext cx="594699" cy="5946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chemeClr val="accent1"/>
                </a:solidFill>
                <a:latin typeface="Nexa Bold" panose="02000000000000000000" pitchFamily="50" charset="0"/>
              </a:rPr>
              <a:t>Ст. 26</a:t>
            </a:r>
            <a:endParaRPr lang="en-US" sz="1200" b="1" dirty="0">
              <a:solidFill>
                <a:schemeClr val="accent1"/>
              </a:solidFill>
              <a:latin typeface="Nexa Bold" panose="02000000000000000000" pitchFamily="50" charset="0"/>
            </a:endParaRPr>
          </a:p>
        </p:txBody>
      </p:sp>
      <p:grpSp>
        <p:nvGrpSpPr>
          <p:cNvPr id="2" name="Group 1">
            <a:extLst>
              <a:ext uri="{FF2B5EF4-FFF2-40B4-BE49-F238E27FC236}">
                <a16:creationId xmlns:a16="http://schemas.microsoft.com/office/drawing/2014/main" xmlns="" id="{8C8F4959-662D-412D-B44D-1B240F8833A1}"/>
              </a:ext>
            </a:extLst>
          </p:cNvPr>
          <p:cNvGrpSpPr/>
          <p:nvPr/>
        </p:nvGrpSpPr>
        <p:grpSpPr>
          <a:xfrm>
            <a:off x="478783" y="3627528"/>
            <a:ext cx="3524706" cy="2116814"/>
            <a:chOff x="478783" y="3877812"/>
            <a:chExt cx="3524706" cy="2116814"/>
          </a:xfrm>
        </p:grpSpPr>
        <p:sp>
          <p:nvSpPr>
            <p:cNvPr id="16" name="Rectangle: Rounded Corners 15">
              <a:extLst>
                <a:ext uri="{FF2B5EF4-FFF2-40B4-BE49-F238E27FC236}">
                  <a16:creationId xmlns:a16="http://schemas.microsoft.com/office/drawing/2014/main" xmlns="" id="{133FCCD4-701E-400F-89F9-359698934E34}"/>
                </a:ext>
              </a:extLst>
            </p:cNvPr>
            <p:cNvSpPr/>
            <p:nvPr/>
          </p:nvSpPr>
          <p:spPr>
            <a:xfrm>
              <a:off x="478783" y="3877812"/>
              <a:ext cx="3524706" cy="2044696"/>
            </a:xfrm>
            <a:prstGeom prst="roundRect">
              <a:avLst>
                <a:gd name="adj" fmla="val 4245"/>
              </a:avLst>
            </a:prstGeom>
            <a:solidFill>
              <a:srgbClr val="FFFFFF"/>
            </a:solidFill>
            <a:ln w="38100">
              <a:noFill/>
            </a:ln>
            <a:effectLst>
              <a:outerShdw blurRad="635000" dist="254000" dir="5400000" sx="90000" sy="9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grpSp>
          <p:nvGrpSpPr>
            <p:cNvPr id="24" name="Group 23">
              <a:extLst>
                <a:ext uri="{FF2B5EF4-FFF2-40B4-BE49-F238E27FC236}">
                  <a16:creationId xmlns:a16="http://schemas.microsoft.com/office/drawing/2014/main" xmlns="" id="{F7352C3B-D35F-4120-B01C-1E401890919F}"/>
                </a:ext>
              </a:extLst>
            </p:cNvPr>
            <p:cNvGrpSpPr/>
            <p:nvPr/>
          </p:nvGrpSpPr>
          <p:grpSpPr>
            <a:xfrm>
              <a:off x="784654" y="4263640"/>
              <a:ext cx="2912965" cy="1730986"/>
              <a:chOff x="1259787" y="2366352"/>
              <a:chExt cx="2912965" cy="1730986"/>
            </a:xfrm>
          </p:grpSpPr>
          <p:sp>
            <p:nvSpPr>
              <p:cNvPr id="25" name="TextBox 24">
                <a:extLst>
                  <a:ext uri="{FF2B5EF4-FFF2-40B4-BE49-F238E27FC236}">
                    <a16:creationId xmlns:a16="http://schemas.microsoft.com/office/drawing/2014/main" xmlns="" id="{5E5F1C1D-4C42-4C7F-90C5-DDD632E32E65}"/>
                  </a:ext>
                </a:extLst>
              </p:cNvPr>
              <p:cNvSpPr txBox="1"/>
              <p:nvPr/>
            </p:nvSpPr>
            <p:spPr>
              <a:xfrm>
                <a:off x="1259787" y="2366352"/>
                <a:ext cx="2360371" cy="338554"/>
              </a:xfrm>
              <a:prstGeom prst="rect">
                <a:avLst/>
              </a:prstGeom>
              <a:noFill/>
            </p:spPr>
            <p:txBody>
              <a:bodyPr wrap="square" rtlCol="0">
                <a:spAutoFit/>
              </a:bodyPr>
              <a:lstStyle/>
              <a:p>
                <a:r>
                  <a:rPr lang="uk-UA" sz="1600" b="1" dirty="0">
                    <a:solidFill>
                      <a:schemeClr val="accent1"/>
                    </a:solidFill>
                    <a:latin typeface="Nexa Light" panose="02000000000000000000" pitchFamily="50" charset="0"/>
                  </a:rPr>
                  <a:t>Стаття</a:t>
                </a:r>
                <a:r>
                  <a:rPr lang="en-US" sz="1600" b="1" dirty="0">
                    <a:solidFill>
                      <a:schemeClr val="accent1"/>
                    </a:solidFill>
                    <a:latin typeface="Nexa Light" panose="02000000000000000000" pitchFamily="50" charset="0"/>
                  </a:rPr>
                  <a:t> #3</a:t>
                </a:r>
                <a:r>
                  <a:rPr lang="uk-UA" sz="1600" b="1" dirty="0">
                    <a:solidFill>
                      <a:schemeClr val="accent1"/>
                    </a:solidFill>
                    <a:latin typeface="Nexa Light" panose="02000000000000000000" pitchFamily="50" charset="0"/>
                  </a:rPr>
                  <a:t>9 КУ</a:t>
                </a:r>
                <a:endParaRPr lang="en-US" sz="1600" b="1" dirty="0">
                  <a:solidFill>
                    <a:schemeClr val="accent1"/>
                  </a:solidFill>
                  <a:latin typeface="Nexa Light" panose="02000000000000000000" pitchFamily="50" charset="0"/>
                </a:endParaRPr>
              </a:p>
            </p:txBody>
          </p:sp>
          <p:sp>
            <p:nvSpPr>
              <p:cNvPr id="26" name="TextBox 25">
                <a:extLst>
                  <a:ext uri="{FF2B5EF4-FFF2-40B4-BE49-F238E27FC236}">
                    <a16:creationId xmlns:a16="http://schemas.microsoft.com/office/drawing/2014/main" xmlns="" id="{184D8A8F-C842-4F9F-902D-7CAF37393B08}"/>
                  </a:ext>
                </a:extLst>
              </p:cNvPr>
              <p:cNvSpPr txBox="1"/>
              <p:nvPr/>
            </p:nvSpPr>
            <p:spPr>
              <a:xfrm>
                <a:off x="1259787" y="2675410"/>
                <a:ext cx="2912965" cy="1421928"/>
              </a:xfrm>
              <a:prstGeom prst="rect">
                <a:avLst/>
              </a:prstGeom>
              <a:noFill/>
            </p:spPr>
            <p:txBody>
              <a:bodyPr wrap="square" rtlCol="0">
                <a:spAutoFit/>
              </a:bodyPr>
              <a:lstStyle/>
              <a:p>
                <a:pPr>
                  <a:lnSpc>
                    <a:spcPct val="120000"/>
                  </a:lnSpc>
                </a:pPr>
                <a:r>
                  <a:rPr lang="ru-RU" sz="1200" b="1" dirty="0"/>
                  <a:t>Громадяни мають право збиратися мирно</a:t>
                </a:r>
                <a:r>
                  <a:rPr lang="ru-RU" sz="1200" dirty="0"/>
                  <a:t>, без зброї і проводити збори, мітинги, походи і демонстрації, про проведення яких завчасно сповіщаються органи виконавчої влади чи органи місцевого самоврядування.</a:t>
                </a:r>
                <a:endParaRPr lang="uk-UA" sz="1200" dirty="0"/>
              </a:p>
            </p:txBody>
          </p:sp>
        </p:grpSp>
      </p:grpSp>
      <p:grpSp>
        <p:nvGrpSpPr>
          <p:cNvPr id="3" name="Group 2">
            <a:extLst>
              <a:ext uri="{FF2B5EF4-FFF2-40B4-BE49-F238E27FC236}">
                <a16:creationId xmlns:a16="http://schemas.microsoft.com/office/drawing/2014/main" xmlns="" id="{E7974093-7097-4301-8C8F-928B9D4E890A}"/>
              </a:ext>
            </a:extLst>
          </p:cNvPr>
          <p:cNvGrpSpPr/>
          <p:nvPr/>
        </p:nvGrpSpPr>
        <p:grpSpPr>
          <a:xfrm>
            <a:off x="4530836" y="3627528"/>
            <a:ext cx="3524706" cy="2338413"/>
            <a:chOff x="4530836" y="3877812"/>
            <a:chExt cx="3524706" cy="2338413"/>
          </a:xfrm>
        </p:grpSpPr>
        <p:sp>
          <p:nvSpPr>
            <p:cNvPr id="18" name="Rectangle: Rounded Corners 17">
              <a:extLst>
                <a:ext uri="{FF2B5EF4-FFF2-40B4-BE49-F238E27FC236}">
                  <a16:creationId xmlns:a16="http://schemas.microsoft.com/office/drawing/2014/main" xmlns="" id="{1054C4C1-6BCD-4E15-9723-CEB4FE15AE78}"/>
                </a:ext>
              </a:extLst>
            </p:cNvPr>
            <p:cNvSpPr/>
            <p:nvPr/>
          </p:nvSpPr>
          <p:spPr>
            <a:xfrm>
              <a:off x="4530836" y="3877812"/>
              <a:ext cx="3524706" cy="2044696"/>
            </a:xfrm>
            <a:prstGeom prst="roundRect">
              <a:avLst>
                <a:gd name="adj" fmla="val 4245"/>
              </a:avLst>
            </a:prstGeom>
            <a:solidFill>
              <a:schemeClr val="bg1"/>
            </a:solidFill>
            <a:ln w="38100">
              <a:noFill/>
            </a:ln>
            <a:effectLst>
              <a:outerShdw blurRad="635000" dist="254000" dir="5400000" sx="90000" sy="9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cs typeface="Segoe UI" panose="020B0502040204020203" pitchFamily="34" charset="0"/>
              </a:endParaRPr>
            </a:p>
          </p:txBody>
        </p:sp>
        <p:grpSp>
          <p:nvGrpSpPr>
            <p:cNvPr id="27" name="Group 26">
              <a:extLst>
                <a:ext uri="{FF2B5EF4-FFF2-40B4-BE49-F238E27FC236}">
                  <a16:creationId xmlns:a16="http://schemas.microsoft.com/office/drawing/2014/main" xmlns="" id="{50F76A51-E05C-4284-A0B5-BF94105799CD}"/>
                </a:ext>
              </a:extLst>
            </p:cNvPr>
            <p:cNvGrpSpPr/>
            <p:nvPr/>
          </p:nvGrpSpPr>
          <p:grpSpPr>
            <a:xfrm>
              <a:off x="4836707" y="4263640"/>
              <a:ext cx="3218835" cy="1952585"/>
              <a:chOff x="1259787" y="2366352"/>
              <a:chExt cx="3218835" cy="1952585"/>
            </a:xfrm>
          </p:grpSpPr>
          <p:sp>
            <p:nvSpPr>
              <p:cNvPr id="28" name="TextBox 27">
                <a:extLst>
                  <a:ext uri="{FF2B5EF4-FFF2-40B4-BE49-F238E27FC236}">
                    <a16:creationId xmlns:a16="http://schemas.microsoft.com/office/drawing/2014/main" xmlns="" id="{E93FF9A5-6F45-464E-B3F9-D5CA83288BB0}"/>
                  </a:ext>
                </a:extLst>
              </p:cNvPr>
              <p:cNvSpPr txBox="1"/>
              <p:nvPr/>
            </p:nvSpPr>
            <p:spPr>
              <a:xfrm>
                <a:off x="1259787" y="2366352"/>
                <a:ext cx="2360371" cy="338554"/>
              </a:xfrm>
              <a:prstGeom prst="rect">
                <a:avLst/>
              </a:prstGeom>
              <a:noFill/>
            </p:spPr>
            <p:txBody>
              <a:bodyPr wrap="square" rtlCol="0">
                <a:spAutoFit/>
              </a:bodyPr>
              <a:lstStyle/>
              <a:p>
                <a:r>
                  <a:rPr lang="uk-UA" sz="1600" b="1" dirty="0">
                    <a:solidFill>
                      <a:schemeClr val="accent1"/>
                    </a:solidFill>
                    <a:latin typeface="Nexa Light" panose="02000000000000000000" pitchFamily="50" charset="0"/>
                  </a:rPr>
                  <a:t>Стаття </a:t>
                </a:r>
                <a:r>
                  <a:rPr lang="en-US" sz="1600" b="1" dirty="0">
                    <a:solidFill>
                      <a:schemeClr val="accent1"/>
                    </a:solidFill>
                    <a:latin typeface="Nexa Light" panose="02000000000000000000" pitchFamily="50" charset="0"/>
                  </a:rPr>
                  <a:t>#</a:t>
                </a:r>
                <a:r>
                  <a:rPr lang="uk-UA" sz="1600" b="1" dirty="0">
                    <a:solidFill>
                      <a:schemeClr val="accent1"/>
                    </a:solidFill>
                    <a:latin typeface="Nexa Light" panose="02000000000000000000" pitchFamily="50" charset="0"/>
                  </a:rPr>
                  <a:t>26 КУ</a:t>
                </a:r>
                <a:endParaRPr lang="en-US" sz="1600" b="1" dirty="0">
                  <a:solidFill>
                    <a:schemeClr val="accent1"/>
                  </a:solidFill>
                  <a:latin typeface="Nexa Light" panose="02000000000000000000" pitchFamily="50" charset="0"/>
                </a:endParaRPr>
              </a:p>
            </p:txBody>
          </p:sp>
          <p:sp>
            <p:nvSpPr>
              <p:cNvPr id="29" name="TextBox 28">
                <a:extLst>
                  <a:ext uri="{FF2B5EF4-FFF2-40B4-BE49-F238E27FC236}">
                    <a16:creationId xmlns:a16="http://schemas.microsoft.com/office/drawing/2014/main" xmlns="" id="{749F6F76-4435-4E30-AF26-DFD5297B2A2D}"/>
                  </a:ext>
                </a:extLst>
              </p:cNvPr>
              <p:cNvSpPr txBox="1"/>
              <p:nvPr/>
            </p:nvSpPr>
            <p:spPr>
              <a:xfrm>
                <a:off x="1259787" y="2675410"/>
                <a:ext cx="3218835" cy="1643527"/>
              </a:xfrm>
              <a:prstGeom prst="rect">
                <a:avLst/>
              </a:prstGeom>
              <a:noFill/>
            </p:spPr>
            <p:txBody>
              <a:bodyPr wrap="square" rtlCol="0">
                <a:spAutoFit/>
              </a:bodyPr>
              <a:lstStyle/>
              <a:p>
                <a:pPr>
                  <a:lnSpc>
                    <a:spcPct val="120000"/>
                  </a:lnSpc>
                </a:pPr>
                <a:r>
                  <a:rPr lang="uk-UA" sz="1200" b="1" dirty="0"/>
                  <a:t>Кожна людина має невід'ємне право на життя</a:t>
                </a:r>
                <a:r>
                  <a:rPr lang="uk-UA" sz="1200" dirty="0"/>
                  <a:t>. Ніхто не може бути свавільно позбавлений життя. Обов'язок держави - захищати життя людини. Кожен має право захищати своє життя і здоров'я, життя і здоров'я інших людей від </a:t>
                </a:r>
                <a:r>
                  <a:rPr lang="uk-UA" sz="1200" dirty="0" err="1"/>
                  <a:t>прот</a:t>
                </a:r>
                <a:r>
                  <a:rPr lang="uk-UA" sz="1200" dirty="0"/>
                  <a:t>. посягань.</a:t>
                </a:r>
              </a:p>
              <a:p>
                <a:pPr>
                  <a:lnSpc>
                    <a:spcPct val="120000"/>
                  </a:lnSpc>
                </a:pPr>
                <a:endParaRPr lang="en-US" sz="1200" dirty="0">
                  <a:solidFill>
                    <a:schemeClr val="tx1">
                      <a:lumMod val="50000"/>
                      <a:lumOff val="50000"/>
                    </a:schemeClr>
                  </a:solidFill>
                  <a:latin typeface="+mj-lt"/>
                </a:endParaRPr>
              </a:p>
            </p:txBody>
          </p:sp>
        </p:grpSp>
      </p:grpSp>
      <p:sp>
        <p:nvSpPr>
          <p:cNvPr id="30" name="TextBox 29">
            <a:extLst>
              <a:ext uri="{FF2B5EF4-FFF2-40B4-BE49-F238E27FC236}">
                <a16:creationId xmlns:a16="http://schemas.microsoft.com/office/drawing/2014/main" xmlns="" id="{10E64432-F725-49A7-9AED-92415F8D828D}"/>
              </a:ext>
            </a:extLst>
          </p:cNvPr>
          <p:cNvSpPr txBox="1"/>
          <p:nvPr/>
        </p:nvSpPr>
        <p:spPr>
          <a:xfrm>
            <a:off x="478443" y="542683"/>
            <a:ext cx="5788252" cy="1323439"/>
          </a:xfrm>
          <a:prstGeom prst="rect">
            <a:avLst/>
          </a:prstGeom>
          <a:noFill/>
        </p:spPr>
        <p:txBody>
          <a:bodyPr wrap="square" rtlCol="0">
            <a:spAutoFit/>
          </a:bodyPr>
          <a:lstStyle/>
          <a:p>
            <a:r>
              <a:rPr lang="uk-UA" sz="4000" dirty="0">
                <a:solidFill>
                  <a:schemeClr val="tx1">
                    <a:lumMod val="65000"/>
                    <a:lumOff val="35000"/>
                  </a:schemeClr>
                </a:solidFill>
                <a:latin typeface="Nexa Light" panose="02000000000000000000" pitchFamily="50" charset="0"/>
              </a:rPr>
              <a:t>Конституційний</a:t>
            </a:r>
            <a:endParaRPr lang="en-GB" sz="4000" dirty="0">
              <a:solidFill>
                <a:schemeClr val="tx1">
                  <a:lumMod val="65000"/>
                  <a:lumOff val="35000"/>
                </a:schemeClr>
              </a:solidFill>
              <a:latin typeface="Nexa Light" panose="02000000000000000000" pitchFamily="50" charset="0"/>
            </a:endParaRPr>
          </a:p>
          <a:p>
            <a:r>
              <a:rPr lang="uk-UA" sz="4000" dirty="0">
                <a:solidFill>
                  <a:schemeClr val="accent1"/>
                </a:solidFill>
                <a:latin typeface="Nexa Bold" panose="02000000000000000000" pitchFamily="50" charset="0"/>
              </a:rPr>
              <a:t>парадокс</a:t>
            </a:r>
            <a:endParaRPr lang="en-GB" sz="4000" dirty="0">
              <a:solidFill>
                <a:schemeClr val="accent1"/>
              </a:solidFill>
              <a:latin typeface="Nexa Bold" panose="02000000000000000000" pitchFamily="50" charset="0"/>
            </a:endParaRPr>
          </a:p>
        </p:txBody>
      </p:sp>
      <p:sp>
        <p:nvSpPr>
          <p:cNvPr id="31" name="TextBox 30">
            <a:extLst>
              <a:ext uri="{FF2B5EF4-FFF2-40B4-BE49-F238E27FC236}">
                <a16:creationId xmlns:a16="http://schemas.microsoft.com/office/drawing/2014/main" xmlns="" id="{7AAC6080-7449-4CA4-8D3A-702259F1D89D}"/>
              </a:ext>
            </a:extLst>
          </p:cNvPr>
          <p:cNvSpPr txBox="1"/>
          <p:nvPr/>
        </p:nvSpPr>
        <p:spPr>
          <a:xfrm>
            <a:off x="478443" y="1949950"/>
            <a:ext cx="7576759" cy="830997"/>
          </a:xfrm>
          <a:prstGeom prst="rect">
            <a:avLst/>
          </a:prstGeom>
          <a:noFill/>
        </p:spPr>
        <p:txBody>
          <a:bodyPr wrap="square" rtlCol="0">
            <a:spAutoFit/>
          </a:bodyPr>
          <a:lstStyle/>
          <a:p>
            <a:r>
              <a:rPr lang="uk-UA" sz="1200" dirty="0"/>
              <a:t>Маючи конституційне право на захист свого життя та здоров’я, сучасні умови проведення тої чи іншої акції протесту нівелюють це право, так як натовпу властива стихійність, а людині під час дистресу – ситуативність та часта неусвідомленість у проявленні власних дій. Тому, щоб захистити одні конституційні права, потрібно жертвувати іншими. </a:t>
            </a:r>
          </a:p>
        </p:txBody>
      </p:sp>
      <p:pic>
        <p:nvPicPr>
          <p:cNvPr id="14" name="Місце для зображення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77" r="6577"/>
          <a:stretch>
            <a:fillRect/>
          </a:stretch>
        </p:blipFill>
        <p:spPr>
          <a:xfrm>
            <a:off x="8771138" y="443883"/>
            <a:ext cx="3071559" cy="5574910"/>
          </a:xfrm>
        </p:spPr>
      </p:pic>
      <p:sp>
        <p:nvSpPr>
          <p:cNvPr id="32" name="Прямоугольник 31"/>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Прямоугольник 32"/>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051853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49" presetClass="entr" presetSubtype="0" decel="10000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par>
                                <p:cTn id="22" presetID="37" presetClass="entr" presetSubtype="0" fill="hold" nodeType="withEffect">
                                  <p:stCondLst>
                                    <p:cond delay="17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450" decel="100000" fill="hold"/>
                                        <p:tgtEl>
                                          <p:spTgt spid="3"/>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28" presetID="22" presetClass="entr" presetSubtype="8" fill="hold" nodeType="withEffect">
                                  <p:stCondLst>
                                    <p:cond delay="125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49" presetClass="entr" presetSubtype="0" decel="100000" fill="hold" grpId="0" nodeType="withEffect">
                                  <p:stCondLst>
                                    <p:cond delay="1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par>
                                <p:cTn id="37" presetID="37" presetClass="entr" presetSubtype="0" fill="hold" nodeType="withEffect">
                                  <p:stCondLst>
                                    <p:cond delay="12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anim calcmode="lin" valueType="num">
                                      <p:cBhvr>
                                        <p:cTn id="40" dur="500" fill="hold"/>
                                        <p:tgtEl>
                                          <p:spTgt spid="2"/>
                                        </p:tgtEl>
                                        <p:attrNameLst>
                                          <p:attrName>ppt_x</p:attrName>
                                        </p:attrNameLst>
                                      </p:cBhvr>
                                      <p:tavLst>
                                        <p:tav tm="0">
                                          <p:val>
                                            <p:strVal val="#ppt_x"/>
                                          </p:val>
                                        </p:tav>
                                        <p:tav tm="100000">
                                          <p:val>
                                            <p:strVal val="#ppt_x"/>
                                          </p:val>
                                        </p:tav>
                                      </p:tavLst>
                                    </p:anim>
                                    <p:anim calcmode="lin" valueType="num">
                                      <p:cBhvr>
                                        <p:cTn id="41" dur="450" decel="100000" fill="hold"/>
                                        <p:tgtEl>
                                          <p:spTgt spid="2"/>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8795462B-BC6E-4E34-B625-94D303160894}"/>
              </a:ext>
            </a:extLst>
          </p:cNvPr>
          <p:cNvSpPr/>
          <p:nvPr/>
        </p:nvSpPr>
        <p:spPr>
          <a:xfrm>
            <a:off x="3630612" y="963612"/>
            <a:ext cx="4930776" cy="4930776"/>
          </a:xfrm>
          <a:prstGeom prst="ellipse">
            <a:avLst/>
          </a:prstGeom>
          <a:solidFill>
            <a:schemeClr val="accent1">
              <a:alpha val="5000"/>
            </a:schemeClr>
          </a:solidFill>
          <a:ln w="1905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969B88AB-EB78-4760-9DBD-B7CF30AD5772}"/>
              </a:ext>
            </a:extLst>
          </p:cNvPr>
          <p:cNvGrpSpPr/>
          <p:nvPr/>
        </p:nvGrpSpPr>
        <p:grpSpPr>
          <a:xfrm>
            <a:off x="9233061" y="3052900"/>
            <a:ext cx="2413231" cy="823583"/>
            <a:chOff x="9233061" y="3052900"/>
            <a:chExt cx="2413231" cy="823583"/>
          </a:xfrm>
        </p:grpSpPr>
        <p:sp>
          <p:nvSpPr>
            <p:cNvPr id="209" name="TextBox 208">
              <a:extLst>
                <a:ext uri="{FF2B5EF4-FFF2-40B4-BE49-F238E27FC236}">
                  <a16:creationId xmlns:a16="http://schemas.microsoft.com/office/drawing/2014/main" xmlns="" id="{5C43ADE5-33E7-4362-AA18-FCBB47F6D363}"/>
                </a:ext>
              </a:extLst>
            </p:cNvPr>
            <p:cNvSpPr txBox="1"/>
            <p:nvPr/>
          </p:nvSpPr>
          <p:spPr>
            <a:xfrm>
              <a:off x="9233062" y="3052900"/>
              <a:ext cx="2413230" cy="338554"/>
            </a:xfrm>
            <a:prstGeom prst="rect">
              <a:avLst/>
            </a:prstGeom>
            <a:noFill/>
          </p:spPr>
          <p:txBody>
            <a:bodyPr wrap="square" rtlCol="0">
              <a:spAutoFit/>
            </a:bodyPr>
            <a:lstStyle/>
            <a:p>
              <a:r>
                <a:rPr lang="uk-UA" sz="1600" dirty="0">
                  <a:solidFill>
                    <a:schemeClr val="accent3"/>
                  </a:solidFill>
                  <a:latin typeface="Nexa Light" panose="02000000000000000000" pitchFamily="50" charset="0"/>
                </a:rPr>
                <a:t>Цифровізація</a:t>
              </a:r>
              <a:endParaRPr lang="en-US" sz="1600" dirty="0">
                <a:solidFill>
                  <a:schemeClr val="accent3"/>
                </a:solidFill>
                <a:latin typeface="Nexa Light" panose="02000000000000000000" pitchFamily="50" charset="0"/>
              </a:endParaRPr>
            </a:p>
          </p:txBody>
        </p:sp>
        <p:sp>
          <p:nvSpPr>
            <p:cNvPr id="210" name="TextBox 209">
              <a:extLst>
                <a:ext uri="{FF2B5EF4-FFF2-40B4-BE49-F238E27FC236}">
                  <a16:creationId xmlns:a16="http://schemas.microsoft.com/office/drawing/2014/main" xmlns="" id="{7E5DD050-EC05-4FA5-B05B-1BCD5EEEE638}"/>
                </a:ext>
              </a:extLst>
            </p:cNvPr>
            <p:cNvSpPr txBox="1"/>
            <p:nvPr/>
          </p:nvSpPr>
          <p:spPr>
            <a:xfrm>
              <a:off x="9233061" y="3340952"/>
              <a:ext cx="2413230" cy="535531"/>
            </a:xfrm>
            <a:prstGeom prst="rect">
              <a:avLst/>
            </a:prstGeom>
            <a:noFill/>
          </p:spPr>
          <p:txBody>
            <a:bodyPr wrap="square" rtlCol="0">
              <a:spAutoFit/>
            </a:bodyPr>
            <a:lstStyle/>
            <a:p>
              <a:pPr>
                <a:lnSpc>
                  <a:spcPct val="120000"/>
                </a:lnSpc>
              </a:pPr>
              <a:r>
                <a:rPr lang="uk-UA" sz="1200" dirty="0">
                  <a:latin typeface="+mj-lt"/>
                </a:rPr>
                <a:t>Навчання широкого кола людей щодо навичок цифрового уряду;</a:t>
              </a:r>
              <a:endParaRPr lang="en-US" sz="1200" dirty="0">
                <a:latin typeface="+mj-lt"/>
              </a:endParaRPr>
            </a:p>
          </p:txBody>
        </p:sp>
      </p:grpSp>
      <p:grpSp>
        <p:nvGrpSpPr>
          <p:cNvPr id="3" name="Group 2">
            <a:extLst>
              <a:ext uri="{FF2B5EF4-FFF2-40B4-BE49-F238E27FC236}">
                <a16:creationId xmlns:a16="http://schemas.microsoft.com/office/drawing/2014/main" xmlns="" id="{E743DDF2-FCA0-4CF1-A46F-7A0759B23536}"/>
              </a:ext>
            </a:extLst>
          </p:cNvPr>
          <p:cNvGrpSpPr/>
          <p:nvPr/>
        </p:nvGrpSpPr>
        <p:grpSpPr>
          <a:xfrm>
            <a:off x="248574" y="3052900"/>
            <a:ext cx="2920753" cy="823583"/>
            <a:chOff x="545708" y="3052900"/>
            <a:chExt cx="2600554" cy="823583"/>
          </a:xfrm>
        </p:grpSpPr>
        <p:sp>
          <p:nvSpPr>
            <p:cNvPr id="212" name="TextBox 211">
              <a:extLst>
                <a:ext uri="{FF2B5EF4-FFF2-40B4-BE49-F238E27FC236}">
                  <a16:creationId xmlns:a16="http://schemas.microsoft.com/office/drawing/2014/main" xmlns="" id="{F8B6A458-AA3B-450E-B2B0-05A4483DFEAF}"/>
                </a:ext>
              </a:extLst>
            </p:cNvPr>
            <p:cNvSpPr txBox="1"/>
            <p:nvPr/>
          </p:nvSpPr>
          <p:spPr>
            <a:xfrm>
              <a:off x="545709" y="3052900"/>
              <a:ext cx="2413230" cy="338554"/>
            </a:xfrm>
            <a:prstGeom prst="rect">
              <a:avLst/>
            </a:prstGeom>
            <a:noFill/>
          </p:spPr>
          <p:txBody>
            <a:bodyPr wrap="square" rtlCol="0">
              <a:spAutoFit/>
            </a:bodyPr>
            <a:lstStyle/>
            <a:p>
              <a:pPr algn="r"/>
              <a:endParaRPr lang="en-US" sz="1600" dirty="0">
                <a:solidFill>
                  <a:schemeClr val="accent6"/>
                </a:solidFill>
                <a:latin typeface="Nexa Light" panose="02000000000000000000" pitchFamily="50" charset="0"/>
              </a:endParaRPr>
            </a:p>
          </p:txBody>
        </p:sp>
        <p:sp>
          <p:nvSpPr>
            <p:cNvPr id="213" name="TextBox 212">
              <a:extLst>
                <a:ext uri="{FF2B5EF4-FFF2-40B4-BE49-F238E27FC236}">
                  <a16:creationId xmlns:a16="http://schemas.microsoft.com/office/drawing/2014/main" xmlns="" id="{C4D2011D-7EE1-4C8C-A0AF-453845D7BF5B}"/>
                </a:ext>
              </a:extLst>
            </p:cNvPr>
            <p:cNvSpPr txBox="1"/>
            <p:nvPr/>
          </p:nvSpPr>
          <p:spPr>
            <a:xfrm>
              <a:off x="545708" y="3340952"/>
              <a:ext cx="2600554" cy="535531"/>
            </a:xfrm>
            <a:prstGeom prst="rect">
              <a:avLst/>
            </a:prstGeom>
            <a:noFill/>
          </p:spPr>
          <p:txBody>
            <a:bodyPr wrap="square" rtlCol="0">
              <a:spAutoFit/>
            </a:bodyPr>
            <a:lstStyle/>
            <a:p>
              <a:pPr lvl="0" algn="r">
                <a:lnSpc>
                  <a:spcPct val="120000"/>
                </a:lnSpc>
              </a:pPr>
              <a:r>
                <a:rPr lang="uk-UA" sz="1200" dirty="0">
                  <a:latin typeface="+mj-lt"/>
                </a:rPr>
                <a:t>Унеможливлення організації мітингу іноземними суб’єктами для дестабілізації;</a:t>
              </a:r>
            </a:p>
          </p:txBody>
        </p:sp>
      </p:grpSp>
      <p:grpSp>
        <p:nvGrpSpPr>
          <p:cNvPr id="10" name="Group 9">
            <a:extLst>
              <a:ext uri="{FF2B5EF4-FFF2-40B4-BE49-F238E27FC236}">
                <a16:creationId xmlns:a16="http://schemas.microsoft.com/office/drawing/2014/main" xmlns="" id="{9321E4EB-42FC-46DF-A95C-596215CED366}"/>
              </a:ext>
            </a:extLst>
          </p:cNvPr>
          <p:cNvGrpSpPr/>
          <p:nvPr/>
        </p:nvGrpSpPr>
        <p:grpSpPr>
          <a:xfrm>
            <a:off x="8365382" y="1118979"/>
            <a:ext cx="3280910" cy="1032984"/>
            <a:chOff x="8365382" y="1118979"/>
            <a:chExt cx="2413231" cy="1484262"/>
          </a:xfrm>
        </p:grpSpPr>
        <p:sp>
          <p:nvSpPr>
            <p:cNvPr id="215" name="TextBox 214">
              <a:extLst>
                <a:ext uri="{FF2B5EF4-FFF2-40B4-BE49-F238E27FC236}">
                  <a16:creationId xmlns:a16="http://schemas.microsoft.com/office/drawing/2014/main" xmlns="" id="{21274B63-2E3D-4771-8402-9046A4EB1794}"/>
                </a:ext>
              </a:extLst>
            </p:cNvPr>
            <p:cNvSpPr txBox="1"/>
            <p:nvPr/>
          </p:nvSpPr>
          <p:spPr>
            <a:xfrm>
              <a:off x="8365383" y="1118979"/>
              <a:ext cx="2413230" cy="338554"/>
            </a:xfrm>
            <a:prstGeom prst="rect">
              <a:avLst/>
            </a:prstGeom>
            <a:noFill/>
          </p:spPr>
          <p:txBody>
            <a:bodyPr wrap="square" rtlCol="0">
              <a:spAutoFit/>
            </a:bodyPr>
            <a:lstStyle/>
            <a:p>
              <a:r>
                <a:rPr lang="uk-UA" sz="1600" dirty="0">
                  <a:solidFill>
                    <a:schemeClr val="accent2"/>
                  </a:solidFill>
                  <a:latin typeface="Nexa Light" panose="02000000000000000000" pitchFamily="50" charset="0"/>
                </a:rPr>
                <a:t>Ідентифікація</a:t>
              </a:r>
              <a:endParaRPr lang="en-US" sz="1600" dirty="0">
                <a:solidFill>
                  <a:schemeClr val="accent2"/>
                </a:solidFill>
                <a:latin typeface="Nexa Light" panose="02000000000000000000" pitchFamily="50" charset="0"/>
              </a:endParaRPr>
            </a:p>
          </p:txBody>
        </p:sp>
        <p:sp>
          <p:nvSpPr>
            <p:cNvPr id="216" name="TextBox 215">
              <a:extLst>
                <a:ext uri="{FF2B5EF4-FFF2-40B4-BE49-F238E27FC236}">
                  <a16:creationId xmlns:a16="http://schemas.microsoft.com/office/drawing/2014/main" xmlns="" id="{FC01AF91-9877-4D73-8740-1F4CDA60ECBB}"/>
                </a:ext>
              </a:extLst>
            </p:cNvPr>
            <p:cNvSpPr txBox="1"/>
            <p:nvPr/>
          </p:nvSpPr>
          <p:spPr>
            <a:xfrm>
              <a:off x="8365382" y="1515344"/>
              <a:ext cx="2413230" cy="1087897"/>
            </a:xfrm>
            <a:prstGeom prst="rect">
              <a:avLst/>
            </a:prstGeom>
            <a:noFill/>
          </p:spPr>
          <p:txBody>
            <a:bodyPr wrap="square" rtlCol="0">
              <a:spAutoFit/>
            </a:bodyPr>
            <a:lstStyle/>
            <a:p>
              <a:pPr>
                <a:lnSpc>
                  <a:spcPct val="120000"/>
                </a:lnSpc>
              </a:pPr>
              <a:r>
                <a:rPr lang="uk-UA" sz="1200" dirty="0">
                  <a:latin typeface="+mj-lt"/>
                </a:rPr>
                <a:t>Унеможливлює екстремістську діяльність, поширення забороненої інформації, «</a:t>
              </a:r>
              <a:r>
                <a:rPr lang="uk-UA" sz="1200" dirty="0" err="1">
                  <a:latin typeface="+mj-lt"/>
                </a:rPr>
                <a:t>тітушки</a:t>
              </a:r>
              <a:r>
                <a:rPr lang="uk-UA" sz="1200" dirty="0">
                  <a:latin typeface="+mj-lt"/>
                </a:rPr>
                <a:t>»; </a:t>
              </a:r>
            </a:p>
            <a:p>
              <a:pPr>
                <a:lnSpc>
                  <a:spcPct val="120000"/>
                </a:lnSpc>
              </a:pPr>
              <a:endParaRPr lang="en-US" sz="1200" dirty="0">
                <a:solidFill>
                  <a:schemeClr val="tx1">
                    <a:lumMod val="50000"/>
                    <a:lumOff val="50000"/>
                  </a:schemeClr>
                </a:solidFill>
                <a:latin typeface="+mj-lt"/>
              </a:endParaRPr>
            </a:p>
          </p:txBody>
        </p:sp>
      </p:grpSp>
      <p:grpSp>
        <p:nvGrpSpPr>
          <p:cNvPr id="7" name="Group 6">
            <a:extLst>
              <a:ext uri="{FF2B5EF4-FFF2-40B4-BE49-F238E27FC236}">
                <a16:creationId xmlns:a16="http://schemas.microsoft.com/office/drawing/2014/main" xmlns="" id="{8FEBA066-EA7A-4E8B-8258-F41D749A3A7F}"/>
              </a:ext>
            </a:extLst>
          </p:cNvPr>
          <p:cNvGrpSpPr/>
          <p:nvPr/>
        </p:nvGrpSpPr>
        <p:grpSpPr>
          <a:xfrm>
            <a:off x="8365382" y="4986821"/>
            <a:ext cx="3280909" cy="823583"/>
            <a:chOff x="8365382" y="4986821"/>
            <a:chExt cx="2669561" cy="823583"/>
          </a:xfrm>
        </p:grpSpPr>
        <p:sp>
          <p:nvSpPr>
            <p:cNvPr id="218" name="TextBox 217">
              <a:extLst>
                <a:ext uri="{FF2B5EF4-FFF2-40B4-BE49-F238E27FC236}">
                  <a16:creationId xmlns:a16="http://schemas.microsoft.com/office/drawing/2014/main" xmlns="" id="{9DE9936D-D184-44AE-B922-93BA64A49246}"/>
                </a:ext>
              </a:extLst>
            </p:cNvPr>
            <p:cNvSpPr txBox="1"/>
            <p:nvPr/>
          </p:nvSpPr>
          <p:spPr>
            <a:xfrm>
              <a:off x="8365382" y="4986821"/>
              <a:ext cx="2669561" cy="338554"/>
            </a:xfrm>
            <a:prstGeom prst="rect">
              <a:avLst/>
            </a:prstGeom>
            <a:noFill/>
          </p:spPr>
          <p:txBody>
            <a:bodyPr wrap="square" rtlCol="0">
              <a:spAutoFit/>
            </a:bodyPr>
            <a:lstStyle/>
            <a:p>
              <a:r>
                <a:rPr lang="uk-UA" sz="1600" dirty="0">
                  <a:solidFill>
                    <a:schemeClr val="accent4"/>
                  </a:solidFill>
                  <a:latin typeface="Nexa Light" panose="02000000000000000000" pitchFamily="50" charset="0"/>
                </a:rPr>
                <a:t>Залучення політ. активних</a:t>
              </a:r>
              <a:endParaRPr lang="en-US" sz="1600" dirty="0">
                <a:solidFill>
                  <a:schemeClr val="accent4"/>
                </a:solidFill>
                <a:latin typeface="Nexa Light" panose="02000000000000000000" pitchFamily="50" charset="0"/>
              </a:endParaRPr>
            </a:p>
          </p:txBody>
        </p:sp>
        <p:sp>
          <p:nvSpPr>
            <p:cNvPr id="219" name="TextBox 218">
              <a:extLst>
                <a:ext uri="{FF2B5EF4-FFF2-40B4-BE49-F238E27FC236}">
                  <a16:creationId xmlns:a16="http://schemas.microsoft.com/office/drawing/2014/main" xmlns="" id="{4D4A379E-3695-43E2-A9D2-EDCA14F495BC}"/>
                </a:ext>
              </a:extLst>
            </p:cNvPr>
            <p:cNvSpPr txBox="1"/>
            <p:nvPr/>
          </p:nvSpPr>
          <p:spPr>
            <a:xfrm>
              <a:off x="8365382" y="5274873"/>
              <a:ext cx="2413230" cy="535531"/>
            </a:xfrm>
            <a:prstGeom prst="rect">
              <a:avLst/>
            </a:prstGeom>
            <a:noFill/>
          </p:spPr>
          <p:txBody>
            <a:bodyPr wrap="square" rtlCol="0">
              <a:spAutoFit/>
            </a:bodyPr>
            <a:lstStyle/>
            <a:p>
              <a:pPr>
                <a:lnSpc>
                  <a:spcPct val="120000"/>
                </a:lnSpc>
              </a:pPr>
              <a:r>
                <a:rPr lang="uk-UA" sz="1200" dirty="0">
                  <a:latin typeface="+mj-lt"/>
                </a:rPr>
                <a:t>Підняття політичної активності через прості цифрові методи участі;</a:t>
              </a:r>
              <a:endParaRPr lang="en-US" sz="1200" dirty="0">
                <a:solidFill>
                  <a:schemeClr val="tx1">
                    <a:lumMod val="50000"/>
                    <a:lumOff val="50000"/>
                  </a:schemeClr>
                </a:solidFill>
                <a:latin typeface="+mj-lt"/>
              </a:endParaRPr>
            </a:p>
          </p:txBody>
        </p:sp>
      </p:grpSp>
      <p:grpSp>
        <p:nvGrpSpPr>
          <p:cNvPr id="2" name="Group 1">
            <a:extLst>
              <a:ext uri="{FF2B5EF4-FFF2-40B4-BE49-F238E27FC236}">
                <a16:creationId xmlns:a16="http://schemas.microsoft.com/office/drawing/2014/main" xmlns="" id="{225F7010-409A-4B18-8995-15BE7E1BC3C6}"/>
              </a:ext>
            </a:extLst>
          </p:cNvPr>
          <p:cNvGrpSpPr/>
          <p:nvPr/>
        </p:nvGrpSpPr>
        <p:grpSpPr>
          <a:xfrm>
            <a:off x="798991" y="1118979"/>
            <a:ext cx="3027628" cy="1047731"/>
            <a:chOff x="798991" y="1118979"/>
            <a:chExt cx="3027628" cy="1047731"/>
          </a:xfrm>
        </p:grpSpPr>
        <p:sp>
          <p:nvSpPr>
            <p:cNvPr id="221" name="TextBox 220">
              <a:extLst>
                <a:ext uri="{FF2B5EF4-FFF2-40B4-BE49-F238E27FC236}">
                  <a16:creationId xmlns:a16="http://schemas.microsoft.com/office/drawing/2014/main" xmlns="" id="{F3B65E1E-4D5D-4209-8BDF-1A682090EB71}"/>
                </a:ext>
              </a:extLst>
            </p:cNvPr>
            <p:cNvSpPr txBox="1"/>
            <p:nvPr/>
          </p:nvSpPr>
          <p:spPr>
            <a:xfrm>
              <a:off x="1413389" y="1118979"/>
              <a:ext cx="2413230" cy="584775"/>
            </a:xfrm>
            <a:prstGeom prst="rect">
              <a:avLst/>
            </a:prstGeom>
            <a:noFill/>
          </p:spPr>
          <p:txBody>
            <a:bodyPr wrap="square" rtlCol="0">
              <a:spAutoFit/>
            </a:bodyPr>
            <a:lstStyle/>
            <a:p>
              <a:pPr algn="r"/>
              <a:r>
                <a:rPr lang="uk-UA" sz="1600" dirty="0">
                  <a:solidFill>
                    <a:schemeClr val="accent1"/>
                  </a:solidFill>
                  <a:latin typeface="Nexa Light" panose="02000000000000000000" pitchFamily="50" charset="0"/>
                </a:rPr>
                <a:t>Збереження життя та здоров'я</a:t>
              </a:r>
              <a:endParaRPr lang="en-US" sz="1600" dirty="0">
                <a:solidFill>
                  <a:schemeClr val="accent1"/>
                </a:solidFill>
                <a:latin typeface="Nexa Light" panose="02000000000000000000" pitchFamily="50" charset="0"/>
              </a:endParaRPr>
            </a:p>
          </p:txBody>
        </p:sp>
        <p:sp>
          <p:nvSpPr>
            <p:cNvPr id="222" name="TextBox 221">
              <a:extLst>
                <a:ext uri="{FF2B5EF4-FFF2-40B4-BE49-F238E27FC236}">
                  <a16:creationId xmlns:a16="http://schemas.microsoft.com/office/drawing/2014/main" xmlns="" id="{80EA3EF6-B508-4B45-A3C2-E8A4968B259F}"/>
                </a:ext>
              </a:extLst>
            </p:cNvPr>
            <p:cNvSpPr txBox="1"/>
            <p:nvPr/>
          </p:nvSpPr>
          <p:spPr>
            <a:xfrm>
              <a:off x="798991" y="1631179"/>
              <a:ext cx="3027628" cy="535531"/>
            </a:xfrm>
            <a:prstGeom prst="rect">
              <a:avLst/>
            </a:prstGeom>
            <a:noFill/>
          </p:spPr>
          <p:txBody>
            <a:bodyPr wrap="square" rtlCol="0">
              <a:spAutoFit/>
            </a:bodyPr>
            <a:lstStyle/>
            <a:p>
              <a:pPr algn="r">
                <a:lnSpc>
                  <a:spcPct val="120000"/>
                </a:lnSpc>
              </a:pPr>
              <a:r>
                <a:rPr lang="uk-UA" sz="1200" dirty="0">
                  <a:latin typeface="+mj-lt"/>
                </a:rPr>
                <a:t>Як суб’єктам правоохоронної діяльності, так і самим </a:t>
              </a:r>
              <a:r>
                <a:rPr lang="uk-UA" sz="1200" dirty="0" err="1">
                  <a:latin typeface="+mj-lt"/>
                </a:rPr>
                <a:t>мітингувальникам</a:t>
              </a:r>
              <a:r>
                <a:rPr lang="uk-UA" sz="1200" dirty="0">
                  <a:latin typeface="+mj-lt"/>
                </a:rPr>
                <a:t>;</a:t>
              </a:r>
            </a:p>
          </p:txBody>
        </p:sp>
      </p:grpSp>
      <p:grpSp>
        <p:nvGrpSpPr>
          <p:cNvPr id="4" name="Group 3">
            <a:extLst>
              <a:ext uri="{FF2B5EF4-FFF2-40B4-BE49-F238E27FC236}">
                <a16:creationId xmlns:a16="http://schemas.microsoft.com/office/drawing/2014/main" xmlns="" id="{F354058A-92A4-40DA-ACE4-17CBE227D52C}"/>
              </a:ext>
            </a:extLst>
          </p:cNvPr>
          <p:cNvGrpSpPr/>
          <p:nvPr/>
        </p:nvGrpSpPr>
        <p:grpSpPr>
          <a:xfrm>
            <a:off x="958789" y="4986821"/>
            <a:ext cx="2867831" cy="1087767"/>
            <a:chOff x="1352109" y="4986821"/>
            <a:chExt cx="2474511" cy="1087767"/>
          </a:xfrm>
        </p:grpSpPr>
        <p:sp>
          <p:nvSpPr>
            <p:cNvPr id="224" name="TextBox 223">
              <a:extLst>
                <a:ext uri="{FF2B5EF4-FFF2-40B4-BE49-F238E27FC236}">
                  <a16:creationId xmlns:a16="http://schemas.microsoft.com/office/drawing/2014/main" xmlns="" id="{7972D956-91B0-4681-894A-8633902D7ADE}"/>
                </a:ext>
              </a:extLst>
            </p:cNvPr>
            <p:cNvSpPr txBox="1"/>
            <p:nvPr/>
          </p:nvSpPr>
          <p:spPr>
            <a:xfrm>
              <a:off x="1413389" y="4986821"/>
              <a:ext cx="2413230" cy="584775"/>
            </a:xfrm>
            <a:prstGeom prst="rect">
              <a:avLst/>
            </a:prstGeom>
            <a:noFill/>
          </p:spPr>
          <p:txBody>
            <a:bodyPr wrap="square" rtlCol="0">
              <a:spAutoFit/>
            </a:bodyPr>
            <a:lstStyle/>
            <a:p>
              <a:pPr algn="r"/>
              <a:r>
                <a:rPr lang="uk-UA" sz="1600" dirty="0">
                  <a:solidFill>
                    <a:schemeClr val="accent5"/>
                  </a:solidFill>
                  <a:latin typeface="Nexa Light" panose="02000000000000000000" pitchFamily="50" charset="0"/>
                </a:rPr>
                <a:t>Збереження громадського порядку</a:t>
              </a:r>
              <a:endParaRPr lang="en-US" sz="1600" dirty="0">
                <a:solidFill>
                  <a:schemeClr val="accent5"/>
                </a:solidFill>
                <a:latin typeface="Nexa Light" panose="02000000000000000000" pitchFamily="50" charset="0"/>
              </a:endParaRPr>
            </a:p>
          </p:txBody>
        </p:sp>
        <p:sp>
          <p:nvSpPr>
            <p:cNvPr id="225" name="TextBox 224">
              <a:extLst>
                <a:ext uri="{FF2B5EF4-FFF2-40B4-BE49-F238E27FC236}">
                  <a16:creationId xmlns:a16="http://schemas.microsoft.com/office/drawing/2014/main" xmlns="" id="{8DD364F7-8B99-4899-82E4-1E7FEE0D38F1}"/>
                </a:ext>
              </a:extLst>
            </p:cNvPr>
            <p:cNvSpPr txBox="1"/>
            <p:nvPr/>
          </p:nvSpPr>
          <p:spPr>
            <a:xfrm>
              <a:off x="1352109" y="5539057"/>
              <a:ext cx="2474511" cy="535531"/>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latin typeface="+mj-lt"/>
                </a:rPr>
                <a:t>Відсутність масового стихійного свавілля. Дотримання порядку на вулиці;  </a:t>
              </a:r>
              <a:endParaRPr lang="en-US" sz="1200" dirty="0">
                <a:solidFill>
                  <a:schemeClr val="tx1">
                    <a:lumMod val="50000"/>
                    <a:lumOff val="50000"/>
                  </a:schemeClr>
                </a:solidFill>
                <a:latin typeface="+mj-lt"/>
              </a:endParaRPr>
            </a:p>
          </p:txBody>
        </p:sp>
      </p:grpSp>
      <p:sp>
        <p:nvSpPr>
          <p:cNvPr id="23" name="Arc 22">
            <a:extLst>
              <a:ext uri="{FF2B5EF4-FFF2-40B4-BE49-F238E27FC236}">
                <a16:creationId xmlns:a16="http://schemas.microsoft.com/office/drawing/2014/main" xmlns="" id="{0107B6B0-8C45-4C22-B432-08F9987235EF}"/>
              </a:ext>
            </a:extLst>
          </p:cNvPr>
          <p:cNvSpPr/>
          <p:nvPr/>
        </p:nvSpPr>
        <p:spPr>
          <a:xfrm>
            <a:off x="5003802" y="942172"/>
            <a:ext cx="2184398" cy="1105815"/>
          </a:xfrm>
          <a:prstGeom prst="arc">
            <a:avLst>
              <a:gd name="adj1" fmla="val 12677880"/>
              <a:gd name="adj2" fmla="val 19751058"/>
            </a:avLst>
          </a:prstGeom>
          <a:ln w="158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xmlns="" id="{0BC72D11-1C83-4D51-AA50-B6C68D4BC563}"/>
              </a:ext>
            </a:extLst>
          </p:cNvPr>
          <p:cNvSpPr/>
          <p:nvPr/>
        </p:nvSpPr>
        <p:spPr>
          <a:xfrm rot="4095294">
            <a:off x="6769177" y="2131211"/>
            <a:ext cx="2184398" cy="1105815"/>
          </a:xfrm>
          <a:prstGeom prst="arc">
            <a:avLst>
              <a:gd name="adj1" fmla="val 13501255"/>
              <a:gd name="adj2" fmla="val 17469380"/>
            </a:avLst>
          </a:prstGeom>
          <a:ln w="158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xmlns="" id="{10D31D08-8A5E-4F9A-A312-B17E372191F7}"/>
              </a:ext>
            </a:extLst>
          </p:cNvPr>
          <p:cNvSpPr/>
          <p:nvPr/>
        </p:nvSpPr>
        <p:spPr>
          <a:xfrm rot="7288225">
            <a:off x="6653513" y="3843975"/>
            <a:ext cx="2184398" cy="1105815"/>
          </a:xfrm>
          <a:prstGeom prst="arc">
            <a:avLst>
              <a:gd name="adj1" fmla="val 13501255"/>
              <a:gd name="adj2" fmla="val 17469380"/>
            </a:avLst>
          </a:prstGeom>
          <a:ln w="158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xmlns="" id="{6A78676C-2640-4115-8386-B3B37CD77DBD}"/>
              </a:ext>
            </a:extLst>
          </p:cNvPr>
          <p:cNvSpPr/>
          <p:nvPr/>
        </p:nvSpPr>
        <p:spPr>
          <a:xfrm flipH="1" flipV="1">
            <a:off x="5003802" y="4809917"/>
            <a:ext cx="2184398" cy="1105815"/>
          </a:xfrm>
          <a:prstGeom prst="arc">
            <a:avLst>
              <a:gd name="adj1" fmla="val 12677880"/>
              <a:gd name="adj2" fmla="val 19751058"/>
            </a:avLst>
          </a:prstGeom>
          <a:ln w="1587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xmlns="" id="{465D0B86-6F72-45EE-87A0-174E01D51939}"/>
              </a:ext>
            </a:extLst>
          </p:cNvPr>
          <p:cNvSpPr/>
          <p:nvPr/>
        </p:nvSpPr>
        <p:spPr>
          <a:xfrm rot="14311775" flipH="1">
            <a:off x="3348300" y="3843975"/>
            <a:ext cx="2184398" cy="1105815"/>
          </a:xfrm>
          <a:prstGeom prst="arc">
            <a:avLst>
              <a:gd name="adj1" fmla="val 13501255"/>
              <a:gd name="adj2" fmla="val 17469380"/>
            </a:avLst>
          </a:prstGeom>
          <a:noFill/>
          <a:ln w="15875">
            <a:solidFill>
              <a:schemeClr val="accent6"/>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xmlns="" id="{2EDE157D-81DA-4DC4-8F34-D77B3CF940CF}"/>
              </a:ext>
            </a:extLst>
          </p:cNvPr>
          <p:cNvSpPr/>
          <p:nvPr/>
        </p:nvSpPr>
        <p:spPr>
          <a:xfrm rot="17504706" flipH="1">
            <a:off x="3224727" y="2131212"/>
            <a:ext cx="2184398" cy="1105815"/>
          </a:xfrm>
          <a:prstGeom prst="arc">
            <a:avLst>
              <a:gd name="adj1" fmla="val 13501255"/>
              <a:gd name="adj2" fmla="val 17469380"/>
            </a:avLst>
          </a:prstGeom>
          <a:ln w="15875">
            <a:solidFill>
              <a:schemeClr val="accent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A701D611-F963-4547-B463-0FD4CF46FABB}"/>
              </a:ext>
            </a:extLst>
          </p:cNvPr>
          <p:cNvGrpSpPr/>
          <p:nvPr/>
        </p:nvGrpSpPr>
        <p:grpSpPr>
          <a:xfrm>
            <a:off x="4012238" y="878648"/>
            <a:ext cx="1232862" cy="1232862"/>
            <a:chOff x="4012238" y="878648"/>
            <a:chExt cx="1232862" cy="1232862"/>
          </a:xfrm>
        </p:grpSpPr>
        <p:sp>
          <p:nvSpPr>
            <p:cNvPr id="47" name="Oval 46">
              <a:extLst>
                <a:ext uri="{FF2B5EF4-FFF2-40B4-BE49-F238E27FC236}">
                  <a16:creationId xmlns:a16="http://schemas.microsoft.com/office/drawing/2014/main" xmlns="" id="{31CDD9C3-D749-4F7A-A731-69B26CF4CE75}"/>
                </a:ext>
              </a:extLst>
            </p:cNvPr>
            <p:cNvSpPr/>
            <p:nvPr/>
          </p:nvSpPr>
          <p:spPr>
            <a:xfrm flipH="1">
              <a:off x="4012238" y="878648"/>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7">
              <a:extLst>
                <a:ext uri="{FF2B5EF4-FFF2-40B4-BE49-F238E27FC236}">
                  <a16:creationId xmlns:a16="http://schemas.microsoft.com/office/drawing/2014/main" xmlns="" id="{0DDAEB23-D19C-42CA-BD54-8FC1662AE69E}"/>
                </a:ext>
              </a:extLst>
            </p:cNvPr>
            <p:cNvSpPr>
              <a:spLocks noEditPoints="1"/>
            </p:cNvSpPr>
            <p:nvPr/>
          </p:nvSpPr>
          <p:spPr bwMode="auto">
            <a:xfrm>
              <a:off x="4313198" y="1299341"/>
              <a:ext cx="630942" cy="456680"/>
            </a:xfrm>
            <a:custGeom>
              <a:avLst/>
              <a:gdLst>
                <a:gd name="T0" fmla="*/ 195 w 210"/>
                <a:gd name="T1" fmla="*/ 73 h 152"/>
                <a:gd name="T2" fmla="*/ 197 w 210"/>
                <a:gd name="T3" fmla="*/ 72 h 152"/>
                <a:gd name="T4" fmla="*/ 71 w 210"/>
                <a:gd name="T5" fmla="*/ 0 h 152"/>
                <a:gd name="T6" fmla="*/ 16 w 210"/>
                <a:gd name="T7" fmla="*/ 24 h 152"/>
                <a:gd name="T8" fmla="*/ 16 w 210"/>
                <a:gd name="T9" fmla="*/ 24 h 152"/>
                <a:gd name="T10" fmla="*/ 0 w 210"/>
                <a:gd name="T11" fmla="*/ 60 h 152"/>
                <a:gd name="T12" fmla="*/ 140 w 210"/>
                <a:gd name="T13" fmla="*/ 152 h 152"/>
                <a:gd name="T14" fmla="*/ 210 w 210"/>
                <a:gd name="T15" fmla="*/ 95 h 152"/>
                <a:gd name="T16" fmla="*/ 195 w 210"/>
                <a:gd name="T17" fmla="*/ 73 h 152"/>
                <a:gd name="T18" fmla="*/ 70 w 210"/>
                <a:gd name="T19" fmla="*/ 8 h 152"/>
                <a:gd name="T20" fmla="*/ 183 w 210"/>
                <a:gd name="T21" fmla="*/ 72 h 152"/>
                <a:gd name="T22" fmla="*/ 147 w 210"/>
                <a:gd name="T23" fmla="*/ 96 h 152"/>
                <a:gd name="T24" fmla="*/ 31 w 210"/>
                <a:gd name="T25" fmla="*/ 24 h 152"/>
                <a:gd name="T26" fmla="*/ 70 w 210"/>
                <a:gd name="T27" fmla="*/ 8 h 152"/>
                <a:gd name="T28" fmla="*/ 10 w 210"/>
                <a:gd name="T29" fmla="*/ 57 h 152"/>
                <a:gd name="T30" fmla="*/ 22 w 210"/>
                <a:gd name="T31" fmla="*/ 28 h 152"/>
                <a:gd name="T32" fmla="*/ 144 w 210"/>
                <a:gd name="T33" fmla="*/ 103 h 152"/>
                <a:gd name="T34" fmla="*/ 140 w 210"/>
                <a:gd name="T35" fmla="*/ 144 h 152"/>
                <a:gd name="T36" fmla="*/ 10 w 210"/>
                <a:gd name="T37" fmla="*/ 57 h 152"/>
                <a:gd name="T38" fmla="*/ 151 w 210"/>
                <a:gd name="T39" fmla="*/ 103 h 152"/>
                <a:gd name="T40" fmla="*/ 188 w 210"/>
                <a:gd name="T41" fmla="*/ 76 h 152"/>
                <a:gd name="T42" fmla="*/ 200 w 210"/>
                <a:gd name="T43" fmla="*/ 95 h 152"/>
                <a:gd name="T44" fmla="*/ 147 w 210"/>
                <a:gd name="T45" fmla="*/ 137 h 152"/>
                <a:gd name="T46" fmla="*/ 151 w 210"/>
                <a:gd name="T47" fmla="*/ 10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52">
                  <a:moveTo>
                    <a:pt x="195" y="73"/>
                  </a:moveTo>
                  <a:lnTo>
                    <a:pt x="197" y="72"/>
                  </a:lnTo>
                  <a:lnTo>
                    <a:pt x="71" y="0"/>
                  </a:lnTo>
                  <a:lnTo>
                    <a:pt x="16" y="24"/>
                  </a:lnTo>
                  <a:lnTo>
                    <a:pt x="16" y="24"/>
                  </a:lnTo>
                  <a:lnTo>
                    <a:pt x="0" y="60"/>
                  </a:lnTo>
                  <a:lnTo>
                    <a:pt x="140" y="152"/>
                  </a:lnTo>
                  <a:lnTo>
                    <a:pt x="210" y="95"/>
                  </a:lnTo>
                  <a:lnTo>
                    <a:pt x="195" y="73"/>
                  </a:lnTo>
                  <a:close/>
                  <a:moveTo>
                    <a:pt x="70" y="8"/>
                  </a:moveTo>
                  <a:lnTo>
                    <a:pt x="183" y="72"/>
                  </a:lnTo>
                  <a:lnTo>
                    <a:pt x="147" y="96"/>
                  </a:lnTo>
                  <a:lnTo>
                    <a:pt x="31" y="24"/>
                  </a:lnTo>
                  <a:lnTo>
                    <a:pt x="70" y="8"/>
                  </a:lnTo>
                  <a:close/>
                  <a:moveTo>
                    <a:pt x="10" y="57"/>
                  </a:moveTo>
                  <a:lnTo>
                    <a:pt x="22" y="28"/>
                  </a:lnTo>
                  <a:lnTo>
                    <a:pt x="144" y="103"/>
                  </a:lnTo>
                  <a:lnTo>
                    <a:pt x="140" y="144"/>
                  </a:lnTo>
                  <a:lnTo>
                    <a:pt x="10" y="57"/>
                  </a:lnTo>
                  <a:close/>
                  <a:moveTo>
                    <a:pt x="151" y="103"/>
                  </a:moveTo>
                  <a:lnTo>
                    <a:pt x="188" y="76"/>
                  </a:lnTo>
                  <a:lnTo>
                    <a:pt x="200" y="95"/>
                  </a:lnTo>
                  <a:lnTo>
                    <a:pt x="147" y="137"/>
                  </a:lnTo>
                  <a:lnTo>
                    <a:pt x="151"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xmlns="" id="{208F775D-5A3B-4EC0-A36E-2B88964C1D1A}"/>
              </a:ext>
            </a:extLst>
          </p:cNvPr>
          <p:cNvGrpSpPr/>
          <p:nvPr/>
        </p:nvGrpSpPr>
        <p:grpSpPr>
          <a:xfrm>
            <a:off x="6946900" y="878648"/>
            <a:ext cx="1232862" cy="1232862"/>
            <a:chOff x="6946900" y="878648"/>
            <a:chExt cx="1232862" cy="1232862"/>
          </a:xfrm>
        </p:grpSpPr>
        <p:sp>
          <p:nvSpPr>
            <p:cNvPr id="127" name="Oval 126">
              <a:extLst>
                <a:ext uri="{FF2B5EF4-FFF2-40B4-BE49-F238E27FC236}">
                  <a16:creationId xmlns:a16="http://schemas.microsoft.com/office/drawing/2014/main" xmlns="" id="{3117A13B-247E-4FDD-884D-CA8E3F214247}"/>
                </a:ext>
              </a:extLst>
            </p:cNvPr>
            <p:cNvSpPr/>
            <p:nvPr/>
          </p:nvSpPr>
          <p:spPr>
            <a:xfrm>
              <a:off x="6946900" y="878648"/>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4">
              <a:extLst>
                <a:ext uri="{FF2B5EF4-FFF2-40B4-BE49-F238E27FC236}">
                  <a16:creationId xmlns:a16="http://schemas.microsoft.com/office/drawing/2014/main" xmlns="" id="{8635B0A7-8F8D-4231-87C7-A4350CC34649}"/>
                </a:ext>
              </a:extLst>
            </p:cNvPr>
            <p:cNvSpPr>
              <a:spLocks noEditPoints="1"/>
            </p:cNvSpPr>
            <p:nvPr/>
          </p:nvSpPr>
          <p:spPr bwMode="auto">
            <a:xfrm>
              <a:off x="7345809" y="1171575"/>
              <a:ext cx="435046" cy="619790"/>
            </a:xfrm>
            <a:custGeom>
              <a:avLst/>
              <a:gdLst>
                <a:gd name="T0" fmla="*/ 80 w 160"/>
                <a:gd name="T1" fmla="*/ 64 h 228"/>
                <a:gd name="T2" fmla="*/ 112 w 160"/>
                <a:gd name="T3" fmla="*/ 32 h 228"/>
                <a:gd name="T4" fmla="*/ 80 w 160"/>
                <a:gd name="T5" fmla="*/ 0 h 228"/>
                <a:gd name="T6" fmla="*/ 48 w 160"/>
                <a:gd name="T7" fmla="*/ 32 h 228"/>
                <a:gd name="T8" fmla="*/ 80 w 160"/>
                <a:gd name="T9" fmla="*/ 64 h 228"/>
                <a:gd name="T10" fmla="*/ 80 w 160"/>
                <a:gd name="T11" fmla="*/ 8 h 228"/>
                <a:gd name="T12" fmla="*/ 104 w 160"/>
                <a:gd name="T13" fmla="*/ 32 h 228"/>
                <a:gd name="T14" fmla="*/ 80 w 160"/>
                <a:gd name="T15" fmla="*/ 56 h 228"/>
                <a:gd name="T16" fmla="*/ 56 w 160"/>
                <a:gd name="T17" fmla="*/ 32 h 228"/>
                <a:gd name="T18" fmla="*/ 80 w 160"/>
                <a:gd name="T19" fmla="*/ 8 h 228"/>
                <a:gd name="T20" fmla="*/ 49 w 160"/>
                <a:gd name="T21" fmla="*/ 136 h 228"/>
                <a:gd name="T22" fmla="*/ 60 w 160"/>
                <a:gd name="T23" fmla="*/ 160 h 228"/>
                <a:gd name="T24" fmla="*/ 60 w 160"/>
                <a:gd name="T25" fmla="*/ 168 h 228"/>
                <a:gd name="T26" fmla="*/ 80 w 160"/>
                <a:gd name="T27" fmla="*/ 188 h 228"/>
                <a:gd name="T28" fmla="*/ 100 w 160"/>
                <a:gd name="T29" fmla="*/ 168 h 228"/>
                <a:gd name="T30" fmla="*/ 100 w 160"/>
                <a:gd name="T31" fmla="*/ 160 h 228"/>
                <a:gd name="T32" fmla="*/ 111 w 160"/>
                <a:gd name="T33" fmla="*/ 136 h 228"/>
                <a:gd name="T34" fmla="*/ 120 w 160"/>
                <a:gd name="T35" fmla="*/ 112 h 228"/>
                <a:gd name="T36" fmla="*/ 80 w 160"/>
                <a:gd name="T37" fmla="*/ 72 h 228"/>
                <a:gd name="T38" fmla="*/ 40 w 160"/>
                <a:gd name="T39" fmla="*/ 112 h 228"/>
                <a:gd name="T40" fmla="*/ 49 w 160"/>
                <a:gd name="T41" fmla="*/ 136 h 228"/>
                <a:gd name="T42" fmla="*/ 80 w 160"/>
                <a:gd name="T43" fmla="*/ 80 h 228"/>
                <a:gd name="T44" fmla="*/ 112 w 160"/>
                <a:gd name="T45" fmla="*/ 112 h 228"/>
                <a:gd name="T46" fmla="*/ 105 w 160"/>
                <a:gd name="T47" fmla="*/ 130 h 228"/>
                <a:gd name="T48" fmla="*/ 92 w 160"/>
                <a:gd name="T49" fmla="*/ 160 h 228"/>
                <a:gd name="T50" fmla="*/ 92 w 160"/>
                <a:gd name="T51" fmla="*/ 168 h 228"/>
                <a:gd name="T52" fmla="*/ 80 w 160"/>
                <a:gd name="T53" fmla="*/ 180 h 228"/>
                <a:gd name="T54" fmla="*/ 68 w 160"/>
                <a:gd name="T55" fmla="*/ 168 h 228"/>
                <a:gd name="T56" fmla="*/ 68 w 160"/>
                <a:gd name="T57" fmla="*/ 160 h 228"/>
                <a:gd name="T58" fmla="*/ 55 w 160"/>
                <a:gd name="T59" fmla="*/ 130 h 228"/>
                <a:gd name="T60" fmla="*/ 48 w 160"/>
                <a:gd name="T61" fmla="*/ 112 h 228"/>
                <a:gd name="T62" fmla="*/ 80 w 160"/>
                <a:gd name="T63" fmla="*/ 80 h 228"/>
                <a:gd name="T64" fmla="*/ 80 w 160"/>
                <a:gd name="T65" fmla="*/ 204 h 228"/>
                <a:gd name="T66" fmla="*/ 132 w 160"/>
                <a:gd name="T67" fmla="*/ 180 h 228"/>
                <a:gd name="T68" fmla="*/ 113 w 160"/>
                <a:gd name="T69" fmla="*/ 161 h 228"/>
                <a:gd name="T70" fmla="*/ 111 w 160"/>
                <a:gd name="T71" fmla="*/ 169 h 228"/>
                <a:gd name="T72" fmla="*/ 124 w 160"/>
                <a:gd name="T73" fmla="*/ 180 h 228"/>
                <a:gd name="T74" fmla="*/ 80 w 160"/>
                <a:gd name="T75" fmla="*/ 196 h 228"/>
                <a:gd name="T76" fmla="*/ 36 w 160"/>
                <a:gd name="T77" fmla="*/ 180 h 228"/>
                <a:gd name="T78" fmla="*/ 49 w 160"/>
                <a:gd name="T79" fmla="*/ 169 h 228"/>
                <a:gd name="T80" fmla="*/ 47 w 160"/>
                <a:gd name="T81" fmla="*/ 161 h 228"/>
                <a:gd name="T82" fmla="*/ 28 w 160"/>
                <a:gd name="T83" fmla="*/ 180 h 228"/>
                <a:gd name="T84" fmla="*/ 80 w 160"/>
                <a:gd name="T85" fmla="*/ 204 h 228"/>
                <a:gd name="T86" fmla="*/ 142 w 160"/>
                <a:gd name="T87" fmla="*/ 156 h 228"/>
                <a:gd name="T88" fmla="*/ 138 w 160"/>
                <a:gd name="T89" fmla="*/ 163 h 228"/>
                <a:gd name="T90" fmla="*/ 152 w 160"/>
                <a:gd name="T91" fmla="*/ 184 h 228"/>
                <a:gd name="T92" fmla="*/ 80 w 160"/>
                <a:gd name="T93" fmla="*/ 220 h 228"/>
                <a:gd name="T94" fmla="*/ 8 w 160"/>
                <a:gd name="T95" fmla="*/ 184 h 228"/>
                <a:gd name="T96" fmla="*/ 22 w 160"/>
                <a:gd name="T97" fmla="*/ 163 h 228"/>
                <a:gd name="T98" fmla="*/ 18 w 160"/>
                <a:gd name="T99" fmla="*/ 156 h 228"/>
                <a:gd name="T100" fmla="*/ 0 w 160"/>
                <a:gd name="T101" fmla="*/ 184 h 228"/>
                <a:gd name="T102" fmla="*/ 80 w 160"/>
                <a:gd name="T103" fmla="*/ 228 h 228"/>
                <a:gd name="T104" fmla="*/ 160 w 160"/>
                <a:gd name="T105" fmla="*/ 184 h 228"/>
                <a:gd name="T106" fmla="*/ 142 w 160"/>
                <a:gd name="T107" fmla="*/ 15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228">
                  <a:moveTo>
                    <a:pt x="80" y="64"/>
                  </a:moveTo>
                  <a:cubicBezTo>
                    <a:pt x="98" y="64"/>
                    <a:pt x="112" y="50"/>
                    <a:pt x="112" y="32"/>
                  </a:cubicBezTo>
                  <a:cubicBezTo>
                    <a:pt x="112" y="14"/>
                    <a:pt x="98" y="0"/>
                    <a:pt x="80" y="0"/>
                  </a:cubicBezTo>
                  <a:cubicBezTo>
                    <a:pt x="62" y="0"/>
                    <a:pt x="48" y="14"/>
                    <a:pt x="48" y="32"/>
                  </a:cubicBezTo>
                  <a:cubicBezTo>
                    <a:pt x="48" y="50"/>
                    <a:pt x="62" y="64"/>
                    <a:pt x="80" y="64"/>
                  </a:cubicBezTo>
                  <a:close/>
                  <a:moveTo>
                    <a:pt x="80" y="8"/>
                  </a:moveTo>
                  <a:cubicBezTo>
                    <a:pt x="93" y="8"/>
                    <a:pt x="104" y="19"/>
                    <a:pt x="104" y="32"/>
                  </a:cubicBezTo>
                  <a:cubicBezTo>
                    <a:pt x="104" y="45"/>
                    <a:pt x="93" y="56"/>
                    <a:pt x="80" y="56"/>
                  </a:cubicBezTo>
                  <a:cubicBezTo>
                    <a:pt x="67" y="56"/>
                    <a:pt x="56" y="45"/>
                    <a:pt x="56" y="32"/>
                  </a:cubicBezTo>
                  <a:cubicBezTo>
                    <a:pt x="56" y="19"/>
                    <a:pt x="67" y="8"/>
                    <a:pt x="80" y="8"/>
                  </a:cubicBezTo>
                  <a:close/>
                  <a:moveTo>
                    <a:pt x="49" y="136"/>
                  </a:moveTo>
                  <a:cubicBezTo>
                    <a:pt x="55" y="141"/>
                    <a:pt x="60" y="152"/>
                    <a:pt x="60" y="160"/>
                  </a:cubicBezTo>
                  <a:cubicBezTo>
                    <a:pt x="60" y="168"/>
                    <a:pt x="60" y="168"/>
                    <a:pt x="60" y="168"/>
                  </a:cubicBezTo>
                  <a:cubicBezTo>
                    <a:pt x="60" y="179"/>
                    <a:pt x="69" y="188"/>
                    <a:pt x="80" y="188"/>
                  </a:cubicBezTo>
                  <a:cubicBezTo>
                    <a:pt x="91" y="188"/>
                    <a:pt x="100" y="179"/>
                    <a:pt x="100" y="168"/>
                  </a:cubicBezTo>
                  <a:cubicBezTo>
                    <a:pt x="100" y="160"/>
                    <a:pt x="100" y="160"/>
                    <a:pt x="100" y="160"/>
                  </a:cubicBezTo>
                  <a:cubicBezTo>
                    <a:pt x="100" y="152"/>
                    <a:pt x="105" y="141"/>
                    <a:pt x="111" y="136"/>
                  </a:cubicBezTo>
                  <a:cubicBezTo>
                    <a:pt x="111" y="136"/>
                    <a:pt x="120" y="127"/>
                    <a:pt x="120" y="112"/>
                  </a:cubicBezTo>
                  <a:cubicBezTo>
                    <a:pt x="120" y="90"/>
                    <a:pt x="102" y="72"/>
                    <a:pt x="80" y="72"/>
                  </a:cubicBezTo>
                  <a:cubicBezTo>
                    <a:pt x="58" y="72"/>
                    <a:pt x="40" y="90"/>
                    <a:pt x="40" y="112"/>
                  </a:cubicBezTo>
                  <a:cubicBezTo>
                    <a:pt x="40" y="127"/>
                    <a:pt x="49" y="136"/>
                    <a:pt x="49" y="136"/>
                  </a:cubicBezTo>
                  <a:close/>
                  <a:moveTo>
                    <a:pt x="80" y="80"/>
                  </a:moveTo>
                  <a:cubicBezTo>
                    <a:pt x="97" y="80"/>
                    <a:pt x="112" y="94"/>
                    <a:pt x="112" y="112"/>
                  </a:cubicBezTo>
                  <a:cubicBezTo>
                    <a:pt x="112" y="124"/>
                    <a:pt x="105" y="130"/>
                    <a:pt x="105" y="130"/>
                  </a:cubicBezTo>
                  <a:cubicBezTo>
                    <a:pt x="98" y="137"/>
                    <a:pt x="92" y="150"/>
                    <a:pt x="92" y="160"/>
                  </a:cubicBezTo>
                  <a:cubicBezTo>
                    <a:pt x="92" y="168"/>
                    <a:pt x="92" y="168"/>
                    <a:pt x="92" y="168"/>
                  </a:cubicBezTo>
                  <a:cubicBezTo>
                    <a:pt x="92" y="175"/>
                    <a:pt x="87" y="180"/>
                    <a:pt x="80" y="180"/>
                  </a:cubicBezTo>
                  <a:cubicBezTo>
                    <a:pt x="73" y="180"/>
                    <a:pt x="68" y="175"/>
                    <a:pt x="68" y="168"/>
                  </a:cubicBezTo>
                  <a:cubicBezTo>
                    <a:pt x="68" y="160"/>
                    <a:pt x="68" y="160"/>
                    <a:pt x="68" y="160"/>
                  </a:cubicBezTo>
                  <a:cubicBezTo>
                    <a:pt x="68" y="150"/>
                    <a:pt x="62" y="137"/>
                    <a:pt x="55" y="130"/>
                  </a:cubicBezTo>
                  <a:cubicBezTo>
                    <a:pt x="55" y="130"/>
                    <a:pt x="48" y="124"/>
                    <a:pt x="48" y="112"/>
                  </a:cubicBezTo>
                  <a:cubicBezTo>
                    <a:pt x="48" y="94"/>
                    <a:pt x="62" y="80"/>
                    <a:pt x="80" y="80"/>
                  </a:cubicBezTo>
                  <a:close/>
                  <a:moveTo>
                    <a:pt x="80" y="204"/>
                  </a:moveTo>
                  <a:cubicBezTo>
                    <a:pt x="110" y="204"/>
                    <a:pt x="132" y="194"/>
                    <a:pt x="132" y="180"/>
                  </a:cubicBezTo>
                  <a:cubicBezTo>
                    <a:pt x="132" y="172"/>
                    <a:pt x="125" y="166"/>
                    <a:pt x="113" y="161"/>
                  </a:cubicBezTo>
                  <a:cubicBezTo>
                    <a:pt x="111" y="169"/>
                    <a:pt x="111" y="169"/>
                    <a:pt x="111" y="169"/>
                  </a:cubicBezTo>
                  <a:cubicBezTo>
                    <a:pt x="119" y="172"/>
                    <a:pt x="124" y="176"/>
                    <a:pt x="124" y="180"/>
                  </a:cubicBezTo>
                  <a:cubicBezTo>
                    <a:pt x="124" y="188"/>
                    <a:pt x="105" y="196"/>
                    <a:pt x="80" y="196"/>
                  </a:cubicBezTo>
                  <a:cubicBezTo>
                    <a:pt x="55" y="196"/>
                    <a:pt x="36" y="188"/>
                    <a:pt x="36" y="180"/>
                  </a:cubicBezTo>
                  <a:cubicBezTo>
                    <a:pt x="36" y="176"/>
                    <a:pt x="41" y="172"/>
                    <a:pt x="49" y="169"/>
                  </a:cubicBezTo>
                  <a:cubicBezTo>
                    <a:pt x="47" y="161"/>
                    <a:pt x="47" y="161"/>
                    <a:pt x="47" y="161"/>
                  </a:cubicBezTo>
                  <a:cubicBezTo>
                    <a:pt x="35" y="166"/>
                    <a:pt x="28" y="172"/>
                    <a:pt x="28" y="180"/>
                  </a:cubicBezTo>
                  <a:cubicBezTo>
                    <a:pt x="28" y="194"/>
                    <a:pt x="50" y="204"/>
                    <a:pt x="80" y="204"/>
                  </a:cubicBezTo>
                  <a:close/>
                  <a:moveTo>
                    <a:pt x="142" y="156"/>
                  </a:moveTo>
                  <a:cubicBezTo>
                    <a:pt x="138" y="163"/>
                    <a:pt x="138" y="163"/>
                    <a:pt x="138" y="163"/>
                  </a:cubicBezTo>
                  <a:cubicBezTo>
                    <a:pt x="144" y="167"/>
                    <a:pt x="152" y="174"/>
                    <a:pt x="152" y="184"/>
                  </a:cubicBezTo>
                  <a:cubicBezTo>
                    <a:pt x="152" y="204"/>
                    <a:pt x="119" y="220"/>
                    <a:pt x="80" y="220"/>
                  </a:cubicBezTo>
                  <a:cubicBezTo>
                    <a:pt x="41" y="220"/>
                    <a:pt x="8" y="204"/>
                    <a:pt x="8" y="184"/>
                  </a:cubicBezTo>
                  <a:cubicBezTo>
                    <a:pt x="8" y="174"/>
                    <a:pt x="16" y="167"/>
                    <a:pt x="22" y="163"/>
                  </a:cubicBezTo>
                  <a:cubicBezTo>
                    <a:pt x="18" y="156"/>
                    <a:pt x="18" y="156"/>
                    <a:pt x="18" y="156"/>
                  </a:cubicBezTo>
                  <a:cubicBezTo>
                    <a:pt x="6" y="164"/>
                    <a:pt x="0" y="174"/>
                    <a:pt x="0" y="184"/>
                  </a:cubicBezTo>
                  <a:cubicBezTo>
                    <a:pt x="0" y="209"/>
                    <a:pt x="35" y="228"/>
                    <a:pt x="80" y="228"/>
                  </a:cubicBezTo>
                  <a:cubicBezTo>
                    <a:pt x="125" y="228"/>
                    <a:pt x="160" y="209"/>
                    <a:pt x="160" y="184"/>
                  </a:cubicBezTo>
                  <a:cubicBezTo>
                    <a:pt x="160" y="174"/>
                    <a:pt x="154" y="164"/>
                    <a:pt x="142" y="1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xmlns="" id="{A760C01A-DFE0-4DF9-BA22-A6A8B2DCF3EE}"/>
              </a:ext>
            </a:extLst>
          </p:cNvPr>
          <p:cNvGrpSpPr/>
          <p:nvPr/>
        </p:nvGrpSpPr>
        <p:grpSpPr>
          <a:xfrm>
            <a:off x="7861377" y="2812569"/>
            <a:ext cx="1232862" cy="1232862"/>
            <a:chOff x="7861377" y="2812569"/>
            <a:chExt cx="1232862" cy="1232862"/>
          </a:xfrm>
        </p:grpSpPr>
        <p:sp>
          <p:nvSpPr>
            <p:cNvPr id="185" name="Oval 184">
              <a:extLst>
                <a:ext uri="{FF2B5EF4-FFF2-40B4-BE49-F238E27FC236}">
                  <a16:creationId xmlns:a16="http://schemas.microsoft.com/office/drawing/2014/main" xmlns="" id="{A914D8BF-EFCF-4E7B-8F1C-1FA1FBC4234C}"/>
                </a:ext>
              </a:extLst>
            </p:cNvPr>
            <p:cNvSpPr/>
            <p:nvPr/>
          </p:nvSpPr>
          <p:spPr>
            <a:xfrm>
              <a:off x="7861377" y="2812569"/>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9">
              <a:extLst>
                <a:ext uri="{FF2B5EF4-FFF2-40B4-BE49-F238E27FC236}">
                  <a16:creationId xmlns:a16="http://schemas.microsoft.com/office/drawing/2014/main" xmlns="" id="{9BBC38CE-DC47-42DB-AAB2-68C494351036}"/>
                </a:ext>
              </a:extLst>
            </p:cNvPr>
            <p:cNvSpPr>
              <a:spLocks noEditPoints="1"/>
            </p:cNvSpPr>
            <p:nvPr/>
          </p:nvSpPr>
          <p:spPr bwMode="auto">
            <a:xfrm>
              <a:off x="8182565" y="3210408"/>
              <a:ext cx="590486" cy="437184"/>
            </a:xfrm>
            <a:custGeom>
              <a:avLst/>
              <a:gdLst>
                <a:gd name="T0" fmla="*/ 228 w 228"/>
                <a:gd name="T1" fmla="*/ 58 h 168"/>
                <a:gd name="T2" fmla="*/ 114 w 228"/>
                <a:gd name="T3" fmla="*/ 0 h 168"/>
                <a:gd name="T4" fmla="*/ 0 w 228"/>
                <a:gd name="T5" fmla="*/ 58 h 168"/>
                <a:gd name="T6" fmla="*/ 56 w 228"/>
                <a:gd name="T7" fmla="*/ 91 h 168"/>
                <a:gd name="T8" fmla="*/ 56 w 228"/>
                <a:gd name="T9" fmla="*/ 148 h 168"/>
                <a:gd name="T10" fmla="*/ 74 w 228"/>
                <a:gd name="T11" fmla="*/ 168 h 168"/>
                <a:gd name="T12" fmla="*/ 154 w 228"/>
                <a:gd name="T13" fmla="*/ 168 h 168"/>
                <a:gd name="T14" fmla="*/ 172 w 228"/>
                <a:gd name="T15" fmla="*/ 148 h 168"/>
                <a:gd name="T16" fmla="*/ 172 w 228"/>
                <a:gd name="T17" fmla="*/ 91 h 168"/>
                <a:gd name="T18" fmla="*/ 196 w 228"/>
                <a:gd name="T19" fmla="*/ 77 h 168"/>
                <a:gd name="T20" fmla="*/ 196 w 228"/>
                <a:gd name="T21" fmla="*/ 115 h 168"/>
                <a:gd name="T22" fmla="*/ 204 w 228"/>
                <a:gd name="T23" fmla="*/ 115 h 168"/>
                <a:gd name="T24" fmla="*/ 204 w 228"/>
                <a:gd name="T25" fmla="*/ 73 h 168"/>
                <a:gd name="T26" fmla="*/ 228 w 228"/>
                <a:gd name="T27" fmla="*/ 58 h 168"/>
                <a:gd name="T28" fmla="*/ 114 w 228"/>
                <a:gd name="T29" fmla="*/ 9 h 168"/>
                <a:gd name="T30" fmla="*/ 211 w 228"/>
                <a:gd name="T31" fmla="*/ 59 h 168"/>
                <a:gd name="T32" fmla="*/ 114 w 228"/>
                <a:gd name="T33" fmla="*/ 117 h 168"/>
                <a:gd name="T34" fmla="*/ 17 w 228"/>
                <a:gd name="T35" fmla="*/ 59 h 168"/>
                <a:gd name="T36" fmla="*/ 114 w 228"/>
                <a:gd name="T37" fmla="*/ 9 h 168"/>
                <a:gd name="T38" fmla="*/ 164 w 228"/>
                <a:gd name="T39" fmla="*/ 148 h 168"/>
                <a:gd name="T40" fmla="*/ 154 w 228"/>
                <a:gd name="T41" fmla="*/ 160 h 168"/>
                <a:gd name="T42" fmla="*/ 74 w 228"/>
                <a:gd name="T43" fmla="*/ 160 h 168"/>
                <a:gd name="T44" fmla="*/ 64 w 228"/>
                <a:gd name="T45" fmla="*/ 148 h 168"/>
                <a:gd name="T46" fmla="*/ 64 w 228"/>
                <a:gd name="T47" fmla="*/ 96 h 168"/>
                <a:gd name="T48" fmla="*/ 114 w 228"/>
                <a:gd name="T49" fmla="*/ 126 h 168"/>
                <a:gd name="T50" fmla="*/ 164 w 228"/>
                <a:gd name="T51" fmla="*/ 96 h 168"/>
                <a:gd name="T52" fmla="*/ 164 w 228"/>
                <a:gd name="T53" fmla="*/ 1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68">
                  <a:moveTo>
                    <a:pt x="228" y="58"/>
                  </a:moveTo>
                  <a:cubicBezTo>
                    <a:pt x="114" y="0"/>
                    <a:pt x="114" y="0"/>
                    <a:pt x="114" y="0"/>
                  </a:cubicBezTo>
                  <a:cubicBezTo>
                    <a:pt x="0" y="58"/>
                    <a:pt x="0" y="58"/>
                    <a:pt x="0" y="58"/>
                  </a:cubicBezTo>
                  <a:cubicBezTo>
                    <a:pt x="56" y="91"/>
                    <a:pt x="56" y="91"/>
                    <a:pt x="56" y="91"/>
                  </a:cubicBezTo>
                  <a:cubicBezTo>
                    <a:pt x="56" y="148"/>
                    <a:pt x="56" y="148"/>
                    <a:pt x="56" y="148"/>
                  </a:cubicBezTo>
                  <a:cubicBezTo>
                    <a:pt x="56" y="160"/>
                    <a:pt x="64" y="168"/>
                    <a:pt x="74" y="168"/>
                  </a:cubicBezTo>
                  <a:cubicBezTo>
                    <a:pt x="154" y="168"/>
                    <a:pt x="154" y="168"/>
                    <a:pt x="154" y="168"/>
                  </a:cubicBezTo>
                  <a:cubicBezTo>
                    <a:pt x="164" y="168"/>
                    <a:pt x="172" y="160"/>
                    <a:pt x="172" y="148"/>
                  </a:cubicBezTo>
                  <a:cubicBezTo>
                    <a:pt x="172" y="91"/>
                    <a:pt x="172" y="91"/>
                    <a:pt x="172" y="91"/>
                  </a:cubicBezTo>
                  <a:cubicBezTo>
                    <a:pt x="196" y="77"/>
                    <a:pt x="196" y="77"/>
                    <a:pt x="196" y="77"/>
                  </a:cubicBezTo>
                  <a:cubicBezTo>
                    <a:pt x="196" y="115"/>
                    <a:pt x="196" y="115"/>
                    <a:pt x="196" y="115"/>
                  </a:cubicBezTo>
                  <a:cubicBezTo>
                    <a:pt x="204" y="115"/>
                    <a:pt x="204" y="115"/>
                    <a:pt x="204" y="115"/>
                  </a:cubicBezTo>
                  <a:cubicBezTo>
                    <a:pt x="204" y="73"/>
                    <a:pt x="204" y="73"/>
                    <a:pt x="204" y="73"/>
                  </a:cubicBezTo>
                  <a:lnTo>
                    <a:pt x="228" y="58"/>
                  </a:lnTo>
                  <a:close/>
                  <a:moveTo>
                    <a:pt x="114" y="9"/>
                  </a:moveTo>
                  <a:cubicBezTo>
                    <a:pt x="211" y="59"/>
                    <a:pt x="211" y="59"/>
                    <a:pt x="211" y="59"/>
                  </a:cubicBezTo>
                  <a:cubicBezTo>
                    <a:pt x="114" y="117"/>
                    <a:pt x="114" y="117"/>
                    <a:pt x="114" y="117"/>
                  </a:cubicBezTo>
                  <a:cubicBezTo>
                    <a:pt x="17" y="59"/>
                    <a:pt x="17" y="59"/>
                    <a:pt x="17" y="59"/>
                  </a:cubicBezTo>
                  <a:lnTo>
                    <a:pt x="114" y="9"/>
                  </a:lnTo>
                  <a:close/>
                  <a:moveTo>
                    <a:pt x="164" y="148"/>
                  </a:moveTo>
                  <a:cubicBezTo>
                    <a:pt x="164" y="154"/>
                    <a:pt x="161" y="160"/>
                    <a:pt x="154" y="160"/>
                  </a:cubicBezTo>
                  <a:cubicBezTo>
                    <a:pt x="74" y="160"/>
                    <a:pt x="74" y="160"/>
                    <a:pt x="74" y="160"/>
                  </a:cubicBezTo>
                  <a:cubicBezTo>
                    <a:pt x="67" y="160"/>
                    <a:pt x="64" y="154"/>
                    <a:pt x="64" y="148"/>
                  </a:cubicBezTo>
                  <a:cubicBezTo>
                    <a:pt x="64" y="96"/>
                    <a:pt x="64" y="96"/>
                    <a:pt x="64" y="96"/>
                  </a:cubicBezTo>
                  <a:cubicBezTo>
                    <a:pt x="114" y="126"/>
                    <a:pt x="114" y="126"/>
                    <a:pt x="114" y="126"/>
                  </a:cubicBezTo>
                  <a:cubicBezTo>
                    <a:pt x="164" y="96"/>
                    <a:pt x="164" y="96"/>
                    <a:pt x="164" y="96"/>
                  </a:cubicBezTo>
                  <a:lnTo>
                    <a:pt x="164"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xmlns="" id="{3D98E3E4-2006-43CA-9BA2-3189E8D6C7EF}"/>
              </a:ext>
            </a:extLst>
          </p:cNvPr>
          <p:cNvGrpSpPr/>
          <p:nvPr/>
        </p:nvGrpSpPr>
        <p:grpSpPr>
          <a:xfrm>
            <a:off x="6946900" y="4746490"/>
            <a:ext cx="1232862" cy="1232862"/>
            <a:chOff x="6946900" y="4746490"/>
            <a:chExt cx="1232862" cy="1232862"/>
          </a:xfrm>
        </p:grpSpPr>
        <p:sp>
          <p:nvSpPr>
            <p:cNvPr id="8" name="Oval 7">
              <a:extLst>
                <a:ext uri="{FF2B5EF4-FFF2-40B4-BE49-F238E27FC236}">
                  <a16:creationId xmlns:a16="http://schemas.microsoft.com/office/drawing/2014/main" xmlns="" id="{01D6DD6F-B6FC-4F4C-9B90-BD16849F2001}"/>
                </a:ext>
              </a:extLst>
            </p:cNvPr>
            <p:cNvSpPr/>
            <p:nvPr/>
          </p:nvSpPr>
          <p:spPr>
            <a:xfrm>
              <a:off x="6946900" y="4746490"/>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3">
              <a:extLst>
                <a:ext uri="{FF2B5EF4-FFF2-40B4-BE49-F238E27FC236}">
                  <a16:creationId xmlns:a16="http://schemas.microsoft.com/office/drawing/2014/main" xmlns="" id="{20D8C727-9474-49D8-8811-B4F5770DC034}"/>
                </a:ext>
              </a:extLst>
            </p:cNvPr>
            <p:cNvSpPr>
              <a:spLocks noEditPoints="1"/>
            </p:cNvSpPr>
            <p:nvPr/>
          </p:nvSpPr>
          <p:spPr bwMode="auto">
            <a:xfrm>
              <a:off x="7331632" y="5136488"/>
              <a:ext cx="463398" cy="452866"/>
            </a:xfrm>
            <a:custGeom>
              <a:avLst/>
              <a:gdLst>
                <a:gd name="T0" fmla="*/ 185 w 193"/>
                <a:gd name="T1" fmla="*/ 29 h 188"/>
                <a:gd name="T2" fmla="*/ 186 w 193"/>
                <a:gd name="T3" fmla="*/ 28 h 188"/>
                <a:gd name="T4" fmla="*/ 158 w 193"/>
                <a:gd name="T5" fmla="*/ 0 h 188"/>
                <a:gd name="T6" fmla="*/ 29 w 193"/>
                <a:gd name="T7" fmla="*/ 131 h 188"/>
                <a:gd name="T8" fmla="*/ 28 w 193"/>
                <a:gd name="T9" fmla="*/ 131 h 188"/>
                <a:gd name="T10" fmla="*/ 0 w 193"/>
                <a:gd name="T11" fmla="*/ 188 h 188"/>
                <a:gd name="T12" fmla="*/ 56 w 193"/>
                <a:gd name="T13" fmla="*/ 160 h 188"/>
                <a:gd name="T14" fmla="*/ 180 w 193"/>
                <a:gd name="T15" fmla="*/ 34 h 188"/>
                <a:gd name="T16" fmla="*/ 184 w 193"/>
                <a:gd name="T17" fmla="*/ 47 h 188"/>
                <a:gd name="T18" fmla="*/ 175 w 193"/>
                <a:gd name="T19" fmla="*/ 56 h 188"/>
                <a:gd name="T20" fmla="*/ 165 w 193"/>
                <a:gd name="T21" fmla="*/ 61 h 188"/>
                <a:gd name="T22" fmla="*/ 135 w 193"/>
                <a:gd name="T23" fmla="*/ 86 h 188"/>
                <a:gd name="T24" fmla="*/ 121 w 193"/>
                <a:gd name="T25" fmla="*/ 105 h 188"/>
                <a:gd name="T26" fmla="*/ 127 w 193"/>
                <a:gd name="T27" fmla="*/ 111 h 188"/>
                <a:gd name="T28" fmla="*/ 141 w 193"/>
                <a:gd name="T29" fmla="*/ 90 h 188"/>
                <a:gd name="T30" fmla="*/ 168 w 193"/>
                <a:gd name="T31" fmla="*/ 69 h 188"/>
                <a:gd name="T32" fmla="*/ 179 w 193"/>
                <a:gd name="T33" fmla="*/ 63 h 188"/>
                <a:gd name="T34" fmla="*/ 192 w 193"/>
                <a:gd name="T35" fmla="*/ 48 h 188"/>
                <a:gd name="T36" fmla="*/ 185 w 193"/>
                <a:gd name="T37" fmla="*/ 29 h 188"/>
                <a:gd name="T38" fmla="*/ 18 w 193"/>
                <a:gd name="T39" fmla="*/ 170 h 188"/>
                <a:gd name="T40" fmla="*/ 31 w 193"/>
                <a:gd name="T41" fmla="*/ 144 h 188"/>
                <a:gd name="T42" fmla="*/ 43 w 193"/>
                <a:gd name="T43" fmla="*/ 157 h 188"/>
                <a:gd name="T44" fmla="*/ 18 w 193"/>
                <a:gd name="T45" fmla="*/ 170 h 188"/>
                <a:gd name="T46" fmla="*/ 51 w 193"/>
                <a:gd name="T47" fmla="*/ 153 h 188"/>
                <a:gd name="T48" fmla="*/ 51 w 193"/>
                <a:gd name="T49" fmla="*/ 153 h 188"/>
                <a:gd name="T50" fmla="*/ 34 w 193"/>
                <a:gd name="T51" fmla="*/ 137 h 188"/>
                <a:gd name="T52" fmla="*/ 35 w 193"/>
                <a:gd name="T53" fmla="*/ 136 h 188"/>
                <a:gd name="T54" fmla="*/ 158 w 193"/>
                <a:gd name="T55" fmla="*/ 11 h 188"/>
                <a:gd name="T56" fmla="*/ 174 w 193"/>
                <a:gd name="T57" fmla="*/ 28 h 188"/>
                <a:gd name="T58" fmla="*/ 51 w 193"/>
                <a:gd name="T59" fmla="*/ 153 h 188"/>
                <a:gd name="T60" fmla="*/ 34 w 193"/>
                <a:gd name="T61" fmla="*/ 188 h 188"/>
                <a:gd name="T62" fmla="*/ 165 w 193"/>
                <a:gd name="T63" fmla="*/ 188 h 188"/>
                <a:gd name="T64" fmla="*/ 165 w 193"/>
                <a:gd name="T65" fmla="*/ 180 h 188"/>
                <a:gd name="T66" fmla="*/ 34 w 193"/>
                <a:gd name="T67" fmla="*/ 180 h 188"/>
                <a:gd name="T68" fmla="*/ 34 w 193"/>
                <a:gd name="T6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8">
                  <a:moveTo>
                    <a:pt x="185" y="29"/>
                  </a:moveTo>
                  <a:cubicBezTo>
                    <a:pt x="186" y="28"/>
                    <a:pt x="186" y="28"/>
                    <a:pt x="186" y="28"/>
                  </a:cubicBezTo>
                  <a:cubicBezTo>
                    <a:pt x="158" y="0"/>
                    <a:pt x="158" y="0"/>
                    <a:pt x="158" y="0"/>
                  </a:cubicBezTo>
                  <a:cubicBezTo>
                    <a:pt x="29" y="131"/>
                    <a:pt x="29" y="131"/>
                    <a:pt x="29" y="131"/>
                  </a:cubicBezTo>
                  <a:cubicBezTo>
                    <a:pt x="28" y="131"/>
                    <a:pt x="28" y="131"/>
                    <a:pt x="28" y="131"/>
                  </a:cubicBezTo>
                  <a:cubicBezTo>
                    <a:pt x="0" y="188"/>
                    <a:pt x="0" y="188"/>
                    <a:pt x="0" y="188"/>
                  </a:cubicBezTo>
                  <a:cubicBezTo>
                    <a:pt x="56" y="160"/>
                    <a:pt x="56" y="160"/>
                    <a:pt x="56" y="160"/>
                  </a:cubicBezTo>
                  <a:cubicBezTo>
                    <a:pt x="180" y="34"/>
                    <a:pt x="180" y="34"/>
                    <a:pt x="180" y="34"/>
                  </a:cubicBezTo>
                  <a:cubicBezTo>
                    <a:pt x="182" y="37"/>
                    <a:pt x="185" y="42"/>
                    <a:pt x="184" y="47"/>
                  </a:cubicBezTo>
                  <a:cubicBezTo>
                    <a:pt x="183" y="50"/>
                    <a:pt x="181" y="54"/>
                    <a:pt x="175" y="56"/>
                  </a:cubicBezTo>
                  <a:cubicBezTo>
                    <a:pt x="171" y="58"/>
                    <a:pt x="168" y="60"/>
                    <a:pt x="165" y="61"/>
                  </a:cubicBezTo>
                  <a:cubicBezTo>
                    <a:pt x="151" y="68"/>
                    <a:pt x="144" y="71"/>
                    <a:pt x="135" y="86"/>
                  </a:cubicBezTo>
                  <a:cubicBezTo>
                    <a:pt x="124" y="102"/>
                    <a:pt x="121" y="105"/>
                    <a:pt x="121" y="105"/>
                  </a:cubicBezTo>
                  <a:cubicBezTo>
                    <a:pt x="127" y="111"/>
                    <a:pt x="127" y="111"/>
                    <a:pt x="127" y="111"/>
                  </a:cubicBezTo>
                  <a:cubicBezTo>
                    <a:pt x="127" y="111"/>
                    <a:pt x="130" y="107"/>
                    <a:pt x="141" y="90"/>
                  </a:cubicBezTo>
                  <a:cubicBezTo>
                    <a:pt x="150" y="77"/>
                    <a:pt x="154" y="75"/>
                    <a:pt x="168" y="69"/>
                  </a:cubicBezTo>
                  <a:cubicBezTo>
                    <a:pt x="171" y="67"/>
                    <a:pt x="175" y="65"/>
                    <a:pt x="179" y="63"/>
                  </a:cubicBezTo>
                  <a:cubicBezTo>
                    <a:pt x="186" y="60"/>
                    <a:pt x="191" y="54"/>
                    <a:pt x="192" y="48"/>
                  </a:cubicBezTo>
                  <a:cubicBezTo>
                    <a:pt x="193" y="40"/>
                    <a:pt x="189" y="33"/>
                    <a:pt x="185" y="29"/>
                  </a:cubicBezTo>
                  <a:close/>
                  <a:moveTo>
                    <a:pt x="18" y="170"/>
                  </a:moveTo>
                  <a:cubicBezTo>
                    <a:pt x="31" y="144"/>
                    <a:pt x="31" y="144"/>
                    <a:pt x="31" y="144"/>
                  </a:cubicBezTo>
                  <a:cubicBezTo>
                    <a:pt x="43" y="157"/>
                    <a:pt x="43" y="157"/>
                    <a:pt x="43" y="157"/>
                  </a:cubicBezTo>
                  <a:lnTo>
                    <a:pt x="18" y="170"/>
                  </a:lnTo>
                  <a:close/>
                  <a:moveTo>
                    <a:pt x="51" y="153"/>
                  </a:moveTo>
                  <a:cubicBezTo>
                    <a:pt x="51" y="153"/>
                    <a:pt x="51" y="153"/>
                    <a:pt x="51" y="153"/>
                  </a:cubicBezTo>
                  <a:cubicBezTo>
                    <a:pt x="34" y="137"/>
                    <a:pt x="34" y="137"/>
                    <a:pt x="34" y="137"/>
                  </a:cubicBezTo>
                  <a:cubicBezTo>
                    <a:pt x="35" y="136"/>
                    <a:pt x="35" y="136"/>
                    <a:pt x="35" y="136"/>
                  </a:cubicBezTo>
                  <a:cubicBezTo>
                    <a:pt x="158" y="11"/>
                    <a:pt x="158" y="11"/>
                    <a:pt x="158" y="11"/>
                  </a:cubicBezTo>
                  <a:cubicBezTo>
                    <a:pt x="174" y="28"/>
                    <a:pt x="174" y="28"/>
                    <a:pt x="174" y="28"/>
                  </a:cubicBezTo>
                  <a:lnTo>
                    <a:pt x="51" y="153"/>
                  </a:lnTo>
                  <a:close/>
                  <a:moveTo>
                    <a:pt x="34" y="188"/>
                  </a:moveTo>
                  <a:cubicBezTo>
                    <a:pt x="165" y="188"/>
                    <a:pt x="165" y="188"/>
                    <a:pt x="165" y="188"/>
                  </a:cubicBezTo>
                  <a:cubicBezTo>
                    <a:pt x="165" y="180"/>
                    <a:pt x="165" y="180"/>
                    <a:pt x="165" y="180"/>
                  </a:cubicBezTo>
                  <a:cubicBezTo>
                    <a:pt x="34" y="180"/>
                    <a:pt x="34" y="180"/>
                    <a:pt x="34" y="180"/>
                  </a:cubicBezTo>
                  <a:lnTo>
                    <a:pt x="34" y="18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xmlns="" id="{779C5E1A-83BD-4A02-9059-86CE5598C1BD}"/>
              </a:ext>
            </a:extLst>
          </p:cNvPr>
          <p:cNvGrpSpPr/>
          <p:nvPr/>
        </p:nvGrpSpPr>
        <p:grpSpPr>
          <a:xfrm>
            <a:off x="4012238" y="4746490"/>
            <a:ext cx="1232862" cy="1232862"/>
            <a:chOff x="4012238" y="4746490"/>
            <a:chExt cx="1232862" cy="1232862"/>
          </a:xfrm>
        </p:grpSpPr>
        <p:sp>
          <p:nvSpPr>
            <p:cNvPr id="78" name="Oval 77">
              <a:extLst>
                <a:ext uri="{FF2B5EF4-FFF2-40B4-BE49-F238E27FC236}">
                  <a16:creationId xmlns:a16="http://schemas.microsoft.com/office/drawing/2014/main" xmlns="" id="{E0B3782E-1CDB-47F8-8B90-E7BE3B829620}"/>
                </a:ext>
              </a:extLst>
            </p:cNvPr>
            <p:cNvSpPr/>
            <p:nvPr/>
          </p:nvSpPr>
          <p:spPr>
            <a:xfrm flipH="1">
              <a:off x="4012238" y="4746490"/>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2">
              <a:extLst>
                <a:ext uri="{FF2B5EF4-FFF2-40B4-BE49-F238E27FC236}">
                  <a16:creationId xmlns:a16="http://schemas.microsoft.com/office/drawing/2014/main" xmlns="" id="{839A02E3-76FB-4C10-A941-A939EC32D161}"/>
                </a:ext>
              </a:extLst>
            </p:cNvPr>
            <p:cNvSpPr>
              <a:spLocks noEditPoints="1"/>
            </p:cNvSpPr>
            <p:nvPr/>
          </p:nvSpPr>
          <p:spPr bwMode="auto">
            <a:xfrm>
              <a:off x="4350377" y="5159554"/>
              <a:ext cx="556584" cy="406734"/>
            </a:xfrm>
            <a:custGeom>
              <a:avLst/>
              <a:gdLst>
                <a:gd name="T0" fmla="*/ 84 w 228"/>
                <a:gd name="T1" fmla="*/ 105 h 166"/>
                <a:gd name="T2" fmla="*/ 27 w 228"/>
                <a:gd name="T3" fmla="*/ 62 h 166"/>
                <a:gd name="T4" fmla="*/ 22 w 228"/>
                <a:gd name="T5" fmla="*/ 68 h 166"/>
                <a:gd name="T6" fmla="*/ 79 w 228"/>
                <a:gd name="T7" fmla="*/ 112 h 166"/>
                <a:gd name="T8" fmla="*/ 84 w 228"/>
                <a:gd name="T9" fmla="*/ 105 h 166"/>
                <a:gd name="T10" fmla="*/ 110 w 228"/>
                <a:gd name="T11" fmla="*/ 65 h 166"/>
                <a:gd name="T12" fmla="*/ 127 w 228"/>
                <a:gd name="T13" fmla="*/ 43 h 166"/>
                <a:gd name="T14" fmla="*/ 125 w 228"/>
                <a:gd name="T15" fmla="*/ 26 h 166"/>
                <a:gd name="T16" fmla="*/ 96 w 228"/>
                <a:gd name="T17" fmla="*/ 4 h 166"/>
                <a:gd name="T18" fmla="*/ 80 w 228"/>
                <a:gd name="T19" fmla="*/ 7 h 166"/>
                <a:gd name="T20" fmla="*/ 45 w 228"/>
                <a:gd name="T21" fmla="*/ 51 h 166"/>
                <a:gd name="T22" fmla="*/ 48 w 228"/>
                <a:gd name="T23" fmla="*/ 68 h 166"/>
                <a:gd name="T24" fmla="*/ 76 w 228"/>
                <a:gd name="T25" fmla="*/ 89 h 166"/>
                <a:gd name="T26" fmla="*/ 84 w 228"/>
                <a:gd name="T27" fmla="*/ 92 h 166"/>
                <a:gd name="T28" fmla="*/ 93 w 228"/>
                <a:gd name="T29" fmla="*/ 87 h 166"/>
                <a:gd name="T30" fmla="*/ 105 w 228"/>
                <a:gd name="T31" fmla="*/ 71 h 166"/>
                <a:gd name="T32" fmla="*/ 223 w 228"/>
                <a:gd name="T33" fmla="*/ 161 h 166"/>
                <a:gd name="T34" fmla="*/ 228 w 228"/>
                <a:gd name="T35" fmla="*/ 155 h 166"/>
                <a:gd name="T36" fmla="*/ 110 w 228"/>
                <a:gd name="T37" fmla="*/ 65 h 166"/>
                <a:gd name="T38" fmla="*/ 87 w 228"/>
                <a:gd name="T39" fmla="*/ 82 h 166"/>
                <a:gd name="T40" fmla="*/ 84 w 228"/>
                <a:gd name="T41" fmla="*/ 84 h 166"/>
                <a:gd name="T42" fmla="*/ 81 w 228"/>
                <a:gd name="T43" fmla="*/ 83 h 166"/>
                <a:gd name="T44" fmla="*/ 53 w 228"/>
                <a:gd name="T45" fmla="*/ 61 h 166"/>
                <a:gd name="T46" fmla="*/ 52 w 228"/>
                <a:gd name="T47" fmla="*/ 56 h 166"/>
                <a:gd name="T48" fmla="*/ 86 w 228"/>
                <a:gd name="T49" fmla="*/ 11 h 166"/>
                <a:gd name="T50" fmla="*/ 89 w 228"/>
                <a:gd name="T51" fmla="*/ 10 h 166"/>
                <a:gd name="T52" fmla="*/ 91 w 228"/>
                <a:gd name="T53" fmla="*/ 11 h 166"/>
                <a:gd name="T54" fmla="*/ 120 w 228"/>
                <a:gd name="T55" fmla="*/ 32 h 166"/>
                <a:gd name="T56" fmla="*/ 121 w 228"/>
                <a:gd name="T57" fmla="*/ 38 h 166"/>
                <a:gd name="T58" fmla="*/ 87 w 228"/>
                <a:gd name="T59" fmla="*/ 82 h 166"/>
                <a:gd name="T60" fmla="*/ 92 w 228"/>
                <a:gd name="T61" fmla="*/ 142 h 166"/>
                <a:gd name="T62" fmla="*/ 20 w 228"/>
                <a:gd name="T63" fmla="*/ 142 h 166"/>
                <a:gd name="T64" fmla="*/ 20 w 228"/>
                <a:gd name="T65" fmla="*/ 150 h 166"/>
                <a:gd name="T66" fmla="*/ 92 w 228"/>
                <a:gd name="T67" fmla="*/ 150 h 166"/>
                <a:gd name="T68" fmla="*/ 92 w 228"/>
                <a:gd name="T69" fmla="*/ 142 h 166"/>
                <a:gd name="T70" fmla="*/ 0 w 228"/>
                <a:gd name="T71" fmla="*/ 166 h 166"/>
                <a:gd name="T72" fmla="*/ 112 w 228"/>
                <a:gd name="T73" fmla="*/ 166 h 166"/>
                <a:gd name="T74" fmla="*/ 112 w 228"/>
                <a:gd name="T75" fmla="*/ 158 h 166"/>
                <a:gd name="T76" fmla="*/ 0 w 228"/>
                <a:gd name="T77" fmla="*/ 158 h 166"/>
                <a:gd name="T78" fmla="*/ 0 w 228"/>
                <a:gd name="T7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66">
                  <a:moveTo>
                    <a:pt x="84" y="105"/>
                  </a:moveTo>
                  <a:cubicBezTo>
                    <a:pt x="27" y="62"/>
                    <a:pt x="27" y="62"/>
                    <a:pt x="27" y="62"/>
                  </a:cubicBezTo>
                  <a:cubicBezTo>
                    <a:pt x="22" y="68"/>
                    <a:pt x="22" y="68"/>
                    <a:pt x="22" y="68"/>
                  </a:cubicBezTo>
                  <a:cubicBezTo>
                    <a:pt x="79" y="112"/>
                    <a:pt x="79" y="112"/>
                    <a:pt x="79" y="112"/>
                  </a:cubicBezTo>
                  <a:lnTo>
                    <a:pt x="84" y="105"/>
                  </a:lnTo>
                  <a:close/>
                  <a:moveTo>
                    <a:pt x="110" y="65"/>
                  </a:moveTo>
                  <a:cubicBezTo>
                    <a:pt x="127" y="43"/>
                    <a:pt x="127" y="43"/>
                    <a:pt x="127" y="43"/>
                  </a:cubicBezTo>
                  <a:cubicBezTo>
                    <a:pt x="131" y="38"/>
                    <a:pt x="130" y="30"/>
                    <a:pt x="125" y="26"/>
                  </a:cubicBezTo>
                  <a:cubicBezTo>
                    <a:pt x="96" y="4"/>
                    <a:pt x="96" y="4"/>
                    <a:pt x="96" y="4"/>
                  </a:cubicBezTo>
                  <a:cubicBezTo>
                    <a:pt x="91" y="0"/>
                    <a:pt x="83" y="2"/>
                    <a:pt x="80" y="7"/>
                  </a:cubicBezTo>
                  <a:cubicBezTo>
                    <a:pt x="45" y="51"/>
                    <a:pt x="45" y="51"/>
                    <a:pt x="45" y="51"/>
                  </a:cubicBezTo>
                  <a:cubicBezTo>
                    <a:pt x="41" y="56"/>
                    <a:pt x="42" y="64"/>
                    <a:pt x="48" y="68"/>
                  </a:cubicBezTo>
                  <a:cubicBezTo>
                    <a:pt x="76" y="89"/>
                    <a:pt x="76" y="89"/>
                    <a:pt x="76" y="89"/>
                  </a:cubicBezTo>
                  <a:cubicBezTo>
                    <a:pt x="78" y="91"/>
                    <a:pt x="81" y="92"/>
                    <a:pt x="84" y="92"/>
                  </a:cubicBezTo>
                  <a:cubicBezTo>
                    <a:pt x="87" y="92"/>
                    <a:pt x="91" y="90"/>
                    <a:pt x="93" y="87"/>
                  </a:cubicBezTo>
                  <a:cubicBezTo>
                    <a:pt x="105" y="71"/>
                    <a:pt x="105" y="71"/>
                    <a:pt x="105" y="71"/>
                  </a:cubicBezTo>
                  <a:cubicBezTo>
                    <a:pt x="223" y="161"/>
                    <a:pt x="223" y="161"/>
                    <a:pt x="223" y="161"/>
                  </a:cubicBezTo>
                  <a:cubicBezTo>
                    <a:pt x="228" y="155"/>
                    <a:pt x="228" y="155"/>
                    <a:pt x="228" y="155"/>
                  </a:cubicBezTo>
                  <a:lnTo>
                    <a:pt x="110" y="65"/>
                  </a:lnTo>
                  <a:close/>
                  <a:moveTo>
                    <a:pt x="87" y="82"/>
                  </a:moveTo>
                  <a:cubicBezTo>
                    <a:pt x="86" y="83"/>
                    <a:pt x="85" y="84"/>
                    <a:pt x="84" y="84"/>
                  </a:cubicBezTo>
                  <a:cubicBezTo>
                    <a:pt x="83" y="84"/>
                    <a:pt x="82" y="84"/>
                    <a:pt x="81" y="83"/>
                  </a:cubicBezTo>
                  <a:cubicBezTo>
                    <a:pt x="53" y="61"/>
                    <a:pt x="53" y="61"/>
                    <a:pt x="53" y="61"/>
                  </a:cubicBezTo>
                  <a:cubicBezTo>
                    <a:pt x="51" y="60"/>
                    <a:pt x="51" y="58"/>
                    <a:pt x="52" y="56"/>
                  </a:cubicBezTo>
                  <a:cubicBezTo>
                    <a:pt x="86" y="11"/>
                    <a:pt x="86" y="11"/>
                    <a:pt x="86" y="11"/>
                  </a:cubicBezTo>
                  <a:cubicBezTo>
                    <a:pt x="87" y="10"/>
                    <a:pt x="88" y="10"/>
                    <a:pt x="89" y="10"/>
                  </a:cubicBezTo>
                  <a:cubicBezTo>
                    <a:pt x="90" y="10"/>
                    <a:pt x="91" y="10"/>
                    <a:pt x="91" y="11"/>
                  </a:cubicBezTo>
                  <a:cubicBezTo>
                    <a:pt x="120" y="32"/>
                    <a:pt x="120" y="32"/>
                    <a:pt x="120" y="32"/>
                  </a:cubicBezTo>
                  <a:cubicBezTo>
                    <a:pt x="122" y="34"/>
                    <a:pt x="122" y="36"/>
                    <a:pt x="121" y="38"/>
                  </a:cubicBezTo>
                  <a:lnTo>
                    <a:pt x="87" y="82"/>
                  </a:lnTo>
                  <a:close/>
                  <a:moveTo>
                    <a:pt x="92" y="142"/>
                  </a:moveTo>
                  <a:cubicBezTo>
                    <a:pt x="20" y="142"/>
                    <a:pt x="20" y="142"/>
                    <a:pt x="20" y="142"/>
                  </a:cubicBezTo>
                  <a:cubicBezTo>
                    <a:pt x="20" y="150"/>
                    <a:pt x="20" y="150"/>
                    <a:pt x="20" y="150"/>
                  </a:cubicBezTo>
                  <a:cubicBezTo>
                    <a:pt x="92" y="150"/>
                    <a:pt x="92" y="150"/>
                    <a:pt x="92" y="150"/>
                  </a:cubicBezTo>
                  <a:lnTo>
                    <a:pt x="92" y="142"/>
                  </a:lnTo>
                  <a:close/>
                  <a:moveTo>
                    <a:pt x="0" y="166"/>
                  </a:moveTo>
                  <a:cubicBezTo>
                    <a:pt x="112" y="166"/>
                    <a:pt x="112" y="166"/>
                    <a:pt x="112" y="166"/>
                  </a:cubicBezTo>
                  <a:cubicBezTo>
                    <a:pt x="112" y="158"/>
                    <a:pt x="112" y="158"/>
                    <a:pt x="112" y="158"/>
                  </a:cubicBezTo>
                  <a:cubicBezTo>
                    <a:pt x="0" y="158"/>
                    <a:pt x="0" y="158"/>
                    <a:pt x="0" y="158"/>
                  </a:cubicBezTo>
                  <a:lnTo>
                    <a:pt x="0" y="16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xmlns="" id="{90C60171-5DD5-47F0-9E98-415C8E5D3D4D}"/>
              </a:ext>
            </a:extLst>
          </p:cNvPr>
          <p:cNvGrpSpPr/>
          <p:nvPr/>
        </p:nvGrpSpPr>
        <p:grpSpPr>
          <a:xfrm>
            <a:off x="3097761" y="2812569"/>
            <a:ext cx="1232862" cy="1232862"/>
            <a:chOff x="3097761" y="2812569"/>
            <a:chExt cx="1232862" cy="1232862"/>
          </a:xfrm>
        </p:grpSpPr>
        <p:sp>
          <p:nvSpPr>
            <p:cNvPr id="22" name="Oval 21">
              <a:extLst>
                <a:ext uri="{FF2B5EF4-FFF2-40B4-BE49-F238E27FC236}">
                  <a16:creationId xmlns:a16="http://schemas.microsoft.com/office/drawing/2014/main" xmlns="" id="{80F4520F-B30E-48F8-9C8A-C65951C7547F}"/>
                </a:ext>
              </a:extLst>
            </p:cNvPr>
            <p:cNvSpPr/>
            <p:nvPr/>
          </p:nvSpPr>
          <p:spPr>
            <a:xfrm flipH="1">
              <a:off x="3097761" y="2812569"/>
              <a:ext cx="1232862" cy="1232862"/>
            </a:xfrm>
            <a:prstGeom prst="ellipse">
              <a:avLst/>
            </a:prstGeom>
            <a:solidFill>
              <a:schemeClr val="bg1"/>
            </a:solidFill>
            <a:ln>
              <a:noFill/>
            </a:ln>
            <a:effectLst>
              <a:outerShdw blurRad="584200" dist="355600" dir="2700000" sx="69000" sy="69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0">
              <a:extLst>
                <a:ext uri="{FF2B5EF4-FFF2-40B4-BE49-F238E27FC236}">
                  <a16:creationId xmlns:a16="http://schemas.microsoft.com/office/drawing/2014/main" xmlns="" id="{B36269C7-D35B-4899-AC04-A6DC82B4135F}"/>
                </a:ext>
              </a:extLst>
            </p:cNvPr>
            <p:cNvSpPr>
              <a:spLocks noEditPoints="1"/>
            </p:cNvSpPr>
            <p:nvPr/>
          </p:nvSpPr>
          <p:spPr bwMode="auto">
            <a:xfrm>
              <a:off x="3453492" y="3168300"/>
              <a:ext cx="521400" cy="521400"/>
            </a:xfrm>
            <a:custGeom>
              <a:avLst/>
              <a:gdLst>
                <a:gd name="T0" fmla="*/ 129 w 200"/>
                <a:gd name="T1" fmla="*/ 103 h 200"/>
                <a:gd name="T2" fmla="*/ 106 w 200"/>
                <a:gd name="T3" fmla="*/ 92 h 200"/>
                <a:gd name="T4" fmla="*/ 106 w 200"/>
                <a:gd name="T5" fmla="*/ 55 h 200"/>
                <a:gd name="T6" fmla="*/ 117 w 200"/>
                <a:gd name="T7" fmla="*/ 59 h 200"/>
                <a:gd name="T8" fmla="*/ 127 w 200"/>
                <a:gd name="T9" fmla="*/ 68 h 200"/>
                <a:gd name="T10" fmla="*/ 133 w 200"/>
                <a:gd name="T11" fmla="*/ 65 h 200"/>
                <a:gd name="T12" fmla="*/ 122 w 200"/>
                <a:gd name="T13" fmla="*/ 53 h 200"/>
                <a:gd name="T14" fmla="*/ 106 w 200"/>
                <a:gd name="T15" fmla="*/ 48 h 200"/>
                <a:gd name="T16" fmla="*/ 106 w 200"/>
                <a:gd name="T17" fmla="*/ 38 h 200"/>
                <a:gd name="T18" fmla="*/ 100 w 200"/>
                <a:gd name="T19" fmla="*/ 38 h 200"/>
                <a:gd name="T20" fmla="*/ 100 w 200"/>
                <a:gd name="T21" fmla="*/ 48 h 200"/>
                <a:gd name="T22" fmla="*/ 79 w 200"/>
                <a:gd name="T23" fmla="*/ 56 h 200"/>
                <a:gd name="T24" fmla="*/ 72 w 200"/>
                <a:gd name="T25" fmla="*/ 73 h 200"/>
                <a:gd name="T26" fmla="*/ 78 w 200"/>
                <a:gd name="T27" fmla="*/ 89 h 200"/>
                <a:gd name="T28" fmla="*/ 100 w 200"/>
                <a:gd name="T29" fmla="*/ 99 h 200"/>
                <a:gd name="T30" fmla="*/ 100 w 200"/>
                <a:gd name="T31" fmla="*/ 140 h 200"/>
                <a:gd name="T32" fmla="*/ 86 w 200"/>
                <a:gd name="T33" fmla="*/ 135 h 200"/>
                <a:gd name="T34" fmla="*/ 76 w 200"/>
                <a:gd name="T35" fmla="*/ 123 h 200"/>
                <a:gd name="T36" fmla="*/ 70 w 200"/>
                <a:gd name="T37" fmla="*/ 128 h 200"/>
                <a:gd name="T38" fmla="*/ 83 w 200"/>
                <a:gd name="T39" fmla="*/ 142 h 200"/>
                <a:gd name="T40" fmla="*/ 100 w 200"/>
                <a:gd name="T41" fmla="*/ 147 h 200"/>
                <a:gd name="T42" fmla="*/ 100 w 200"/>
                <a:gd name="T43" fmla="*/ 159 h 200"/>
                <a:gd name="T44" fmla="*/ 106 w 200"/>
                <a:gd name="T45" fmla="*/ 159 h 200"/>
                <a:gd name="T46" fmla="*/ 106 w 200"/>
                <a:gd name="T47" fmla="*/ 147 h 200"/>
                <a:gd name="T48" fmla="*/ 129 w 200"/>
                <a:gd name="T49" fmla="*/ 138 h 200"/>
                <a:gd name="T50" fmla="*/ 137 w 200"/>
                <a:gd name="T51" fmla="*/ 119 h 200"/>
                <a:gd name="T52" fmla="*/ 129 w 200"/>
                <a:gd name="T53" fmla="*/ 103 h 200"/>
                <a:gd name="T54" fmla="*/ 100 w 200"/>
                <a:gd name="T55" fmla="*/ 90 h 200"/>
                <a:gd name="T56" fmla="*/ 84 w 200"/>
                <a:gd name="T57" fmla="*/ 83 h 200"/>
                <a:gd name="T58" fmla="*/ 79 w 200"/>
                <a:gd name="T59" fmla="*/ 72 h 200"/>
                <a:gd name="T60" fmla="*/ 85 w 200"/>
                <a:gd name="T61" fmla="*/ 60 h 200"/>
                <a:gd name="T62" fmla="*/ 100 w 200"/>
                <a:gd name="T63" fmla="*/ 55 h 200"/>
                <a:gd name="T64" fmla="*/ 100 w 200"/>
                <a:gd name="T65" fmla="*/ 90 h 200"/>
                <a:gd name="T66" fmla="*/ 123 w 200"/>
                <a:gd name="T67" fmla="*/ 134 h 200"/>
                <a:gd name="T68" fmla="*/ 106 w 200"/>
                <a:gd name="T69" fmla="*/ 140 h 200"/>
                <a:gd name="T70" fmla="*/ 106 w 200"/>
                <a:gd name="T71" fmla="*/ 101 h 200"/>
                <a:gd name="T72" fmla="*/ 124 w 200"/>
                <a:gd name="T73" fmla="*/ 109 h 200"/>
                <a:gd name="T74" fmla="*/ 129 w 200"/>
                <a:gd name="T75" fmla="*/ 121 h 200"/>
                <a:gd name="T76" fmla="*/ 123 w 200"/>
                <a:gd name="T77" fmla="*/ 134 h 200"/>
                <a:gd name="T78" fmla="*/ 100 w 200"/>
                <a:gd name="T79" fmla="*/ 0 h 200"/>
                <a:gd name="T80" fmla="*/ 0 w 200"/>
                <a:gd name="T81" fmla="*/ 100 h 200"/>
                <a:gd name="T82" fmla="*/ 100 w 200"/>
                <a:gd name="T83" fmla="*/ 200 h 200"/>
                <a:gd name="T84" fmla="*/ 200 w 200"/>
                <a:gd name="T85" fmla="*/ 100 h 200"/>
                <a:gd name="T86" fmla="*/ 100 w 200"/>
                <a:gd name="T87" fmla="*/ 0 h 200"/>
                <a:gd name="T88" fmla="*/ 100 w 200"/>
                <a:gd name="T89" fmla="*/ 192 h 200"/>
                <a:gd name="T90" fmla="*/ 8 w 200"/>
                <a:gd name="T91" fmla="*/ 100 h 200"/>
                <a:gd name="T92" fmla="*/ 100 w 200"/>
                <a:gd name="T93" fmla="*/ 8 h 200"/>
                <a:gd name="T94" fmla="*/ 192 w 200"/>
                <a:gd name="T95" fmla="*/ 100 h 200"/>
                <a:gd name="T96" fmla="*/ 100 w 200"/>
                <a:gd name="T97"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200">
                  <a:moveTo>
                    <a:pt x="129" y="103"/>
                  </a:moveTo>
                  <a:cubicBezTo>
                    <a:pt x="124" y="98"/>
                    <a:pt x="117" y="94"/>
                    <a:pt x="106" y="92"/>
                  </a:cubicBezTo>
                  <a:cubicBezTo>
                    <a:pt x="106" y="55"/>
                    <a:pt x="106" y="55"/>
                    <a:pt x="106" y="55"/>
                  </a:cubicBezTo>
                  <a:cubicBezTo>
                    <a:pt x="110" y="55"/>
                    <a:pt x="114" y="56"/>
                    <a:pt x="117" y="59"/>
                  </a:cubicBezTo>
                  <a:cubicBezTo>
                    <a:pt x="120" y="61"/>
                    <a:pt x="123" y="64"/>
                    <a:pt x="127" y="68"/>
                  </a:cubicBezTo>
                  <a:cubicBezTo>
                    <a:pt x="133" y="65"/>
                    <a:pt x="133" y="65"/>
                    <a:pt x="133" y="65"/>
                  </a:cubicBezTo>
                  <a:cubicBezTo>
                    <a:pt x="130" y="60"/>
                    <a:pt x="126" y="56"/>
                    <a:pt x="122" y="53"/>
                  </a:cubicBezTo>
                  <a:cubicBezTo>
                    <a:pt x="118" y="50"/>
                    <a:pt x="112" y="49"/>
                    <a:pt x="106" y="48"/>
                  </a:cubicBezTo>
                  <a:cubicBezTo>
                    <a:pt x="106" y="38"/>
                    <a:pt x="106" y="38"/>
                    <a:pt x="106" y="38"/>
                  </a:cubicBezTo>
                  <a:cubicBezTo>
                    <a:pt x="100" y="38"/>
                    <a:pt x="100" y="38"/>
                    <a:pt x="100" y="38"/>
                  </a:cubicBezTo>
                  <a:cubicBezTo>
                    <a:pt x="100" y="48"/>
                    <a:pt x="100" y="48"/>
                    <a:pt x="100" y="48"/>
                  </a:cubicBezTo>
                  <a:cubicBezTo>
                    <a:pt x="91" y="49"/>
                    <a:pt x="84" y="52"/>
                    <a:pt x="79" y="56"/>
                  </a:cubicBezTo>
                  <a:cubicBezTo>
                    <a:pt x="74" y="60"/>
                    <a:pt x="72" y="66"/>
                    <a:pt x="72" y="73"/>
                  </a:cubicBezTo>
                  <a:cubicBezTo>
                    <a:pt x="72" y="80"/>
                    <a:pt x="74" y="85"/>
                    <a:pt x="78" y="89"/>
                  </a:cubicBezTo>
                  <a:cubicBezTo>
                    <a:pt x="83" y="93"/>
                    <a:pt x="90" y="96"/>
                    <a:pt x="100" y="99"/>
                  </a:cubicBezTo>
                  <a:cubicBezTo>
                    <a:pt x="100" y="140"/>
                    <a:pt x="100" y="140"/>
                    <a:pt x="100" y="140"/>
                  </a:cubicBezTo>
                  <a:cubicBezTo>
                    <a:pt x="95" y="139"/>
                    <a:pt x="90" y="137"/>
                    <a:pt x="86" y="135"/>
                  </a:cubicBezTo>
                  <a:cubicBezTo>
                    <a:pt x="83" y="132"/>
                    <a:pt x="79" y="128"/>
                    <a:pt x="76" y="123"/>
                  </a:cubicBezTo>
                  <a:cubicBezTo>
                    <a:pt x="70" y="128"/>
                    <a:pt x="70" y="128"/>
                    <a:pt x="70" y="128"/>
                  </a:cubicBezTo>
                  <a:cubicBezTo>
                    <a:pt x="74" y="134"/>
                    <a:pt x="78" y="139"/>
                    <a:pt x="83" y="142"/>
                  </a:cubicBezTo>
                  <a:cubicBezTo>
                    <a:pt x="88" y="145"/>
                    <a:pt x="94" y="146"/>
                    <a:pt x="100" y="147"/>
                  </a:cubicBezTo>
                  <a:cubicBezTo>
                    <a:pt x="100" y="159"/>
                    <a:pt x="100" y="159"/>
                    <a:pt x="100" y="159"/>
                  </a:cubicBezTo>
                  <a:cubicBezTo>
                    <a:pt x="106" y="159"/>
                    <a:pt x="106" y="159"/>
                    <a:pt x="106" y="159"/>
                  </a:cubicBezTo>
                  <a:cubicBezTo>
                    <a:pt x="106" y="147"/>
                    <a:pt x="106" y="147"/>
                    <a:pt x="106" y="147"/>
                  </a:cubicBezTo>
                  <a:cubicBezTo>
                    <a:pt x="116" y="146"/>
                    <a:pt x="124" y="143"/>
                    <a:pt x="129" y="138"/>
                  </a:cubicBezTo>
                  <a:cubicBezTo>
                    <a:pt x="134" y="134"/>
                    <a:pt x="137" y="127"/>
                    <a:pt x="137" y="119"/>
                  </a:cubicBezTo>
                  <a:cubicBezTo>
                    <a:pt x="137" y="113"/>
                    <a:pt x="134" y="107"/>
                    <a:pt x="129" y="103"/>
                  </a:cubicBezTo>
                  <a:close/>
                  <a:moveTo>
                    <a:pt x="100" y="90"/>
                  </a:moveTo>
                  <a:cubicBezTo>
                    <a:pt x="93" y="88"/>
                    <a:pt x="88" y="86"/>
                    <a:pt x="84" y="83"/>
                  </a:cubicBezTo>
                  <a:cubicBezTo>
                    <a:pt x="81" y="80"/>
                    <a:pt x="79" y="77"/>
                    <a:pt x="79" y="72"/>
                  </a:cubicBezTo>
                  <a:cubicBezTo>
                    <a:pt x="79" y="67"/>
                    <a:pt x="81" y="63"/>
                    <a:pt x="85" y="60"/>
                  </a:cubicBezTo>
                  <a:cubicBezTo>
                    <a:pt x="89" y="57"/>
                    <a:pt x="94" y="55"/>
                    <a:pt x="100" y="55"/>
                  </a:cubicBezTo>
                  <a:lnTo>
                    <a:pt x="100" y="90"/>
                  </a:lnTo>
                  <a:close/>
                  <a:moveTo>
                    <a:pt x="123" y="134"/>
                  </a:moveTo>
                  <a:cubicBezTo>
                    <a:pt x="119" y="138"/>
                    <a:pt x="113" y="140"/>
                    <a:pt x="106" y="140"/>
                  </a:cubicBezTo>
                  <a:cubicBezTo>
                    <a:pt x="106" y="101"/>
                    <a:pt x="106" y="101"/>
                    <a:pt x="106" y="101"/>
                  </a:cubicBezTo>
                  <a:cubicBezTo>
                    <a:pt x="115" y="103"/>
                    <a:pt x="120" y="106"/>
                    <a:pt x="124" y="109"/>
                  </a:cubicBezTo>
                  <a:cubicBezTo>
                    <a:pt x="127" y="112"/>
                    <a:pt x="129" y="116"/>
                    <a:pt x="129" y="121"/>
                  </a:cubicBezTo>
                  <a:cubicBezTo>
                    <a:pt x="129" y="126"/>
                    <a:pt x="127" y="131"/>
                    <a:pt x="123" y="134"/>
                  </a:cubicBezTo>
                  <a:close/>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92"/>
                  </a:moveTo>
                  <a:cubicBezTo>
                    <a:pt x="49" y="192"/>
                    <a:pt x="8" y="151"/>
                    <a:pt x="8" y="100"/>
                  </a:cubicBezTo>
                  <a:cubicBezTo>
                    <a:pt x="8" y="49"/>
                    <a:pt x="49" y="8"/>
                    <a:pt x="100" y="8"/>
                  </a:cubicBezTo>
                  <a:cubicBezTo>
                    <a:pt x="151" y="8"/>
                    <a:pt x="192" y="49"/>
                    <a:pt x="192" y="100"/>
                  </a:cubicBezTo>
                  <a:cubicBezTo>
                    <a:pt x="192" y="151"/>
                    <a:pt x="151" y="192"/>
                    <a:pt x="100" y="19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xmlns="" id="{2AA69234-D80C-4E20-A393-E1701F7A2198}"/>
              </a:ext>
            </a:extLst>
          </p:cNvPr>
          <p:cNvGrpSpPr/>
          <p:nvPr/>
        </p:nvGrpSpPr>
        <p:grpSpPr>
          <a:xfrm>
            <a:off x="4906961" y="2239961"/>
            <a:ext cx="2378078" cy="2378078"/>
            <a:chOff x="4906961" y="2239961"/>
            <a:chExt cx="2378078" cy="2378078"/>
          </a:xfrm>
        </p:grpSpPr>
        <p:sp>
          <p:nvSpPr>
            <p:cNvPr id="6" name="Oval 5">
              <a:extLst>
                <a:ext uri="{FF2B5EF4-FFF2-40B4-BE49-F238E27FC236}">
                  <a16:creationId xmlns:a16="http://schemas.microsoft.com/office/drawing/2014/main" xmlns="" id="{41F06265-E908-4133-9C84-4A54DAB40FFB}"/>
                </a:ext>
              </a:extLst>
            </p:cNvPr>
            <p:cNvSpPr/>
            <p:nvPr/>
          </p:nvSpPr>
          <p:spPr>
            <a:xfrm>
              <a:off x="4906961" y="2239961"/>
              <a:ext cx="2378078" cy="2378078"/>
            </a:xfrm>
            <a:prstGeom prst="ellipse">
              <a:avLst/>
            </a:prstGeom>
            <a:solidFill>
              <a:schemeClr val="bg1"/>
            </a:solidFill>
            <a:ln>
              <a:noFill/>
            </a:ln>
            <a:effectLst>
              <a:outerShdw blurRad="609600" dist="317500" dir="2700000" sx="83000" sy="83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DFDA3890-ED69-487C-911A-11DC7F53A16B}"/>
                </a:ext>
              </a:extLst>
            </p:cNvPr>
            <p:cNvSpPr txBox="1"/>
            <p:nvPr/>
          </p:nvSpPr>
          <p:spPr>
            <a:xfrm>
              <a:off x="5130800" y="2607236"/>
              <a:ext cx="2057400" cy="1643527"/>
            </a:xfrm>
            <a:prstGeom prst="rect">
              <a:avLst/>
            </a:prstGeom>
            <a:noFill/>
          </p:spPr>
          <p:txBody>
            <a:bodyPr wrap="square" rtlCol="0">
              <a:spAutoFit/>
            </a:bodyPr>
            <a:lstStyle/>
            <a:p>
              <a:pPr algn="ctr">
                <a:lnSpc>
                  <a:spcPct val="120000"/>
                </a:lnSpc>
              </a:pPr>
              <a:r>
                <a:rPr lang="uk-UA" sz="2800" dirty="0">
                  <a:solidFill>
                    <a:schemeClr val="accent1"/>
                  </a:solidFill>
                  <a:latin typeface="Nexa Light" panose="02000000000000000000" pitchFamily="50" charset="0"/>
                </a:rPr>
                <a:t>Переваги</a:t>
              </a:r>
              <a:endParaRPr lang="id-ID" sz="2800" dirty="0">
                <a:solidFill>
                  <a:schemeClr val="accent1"/>
                </a:solidFill>
                <a:latin typeface="Nexa Light" panose="02000000000000000000" pitchFamily="50" charset="0"/>
              </a:endParaRPr>
            </a:p>
            <a:p>
              <a:pPr algn="ctr">
                <a:lnSpc>
                  <a:spcPct val="120000"/>
                </a:lnSpc>
              </a:pPr>
              <a:r>
                <a:rPr lang="uk-UA" sz="2800" dirty="0">
                  <a:solidFill>
                    <a:schemeClr val="accent1"/>
                  </a:solidFill>
                  <a:latin typeface="Nexa Light" panose="02000000000000000000" pitchFamily="50" charset="0"/>
                </a:rPr>
                <a:t>цифрового мітингу</a:t>
              </a:r>
              <a:endParaRPr lang="en-US" sz="2800" dirty="0">
                <a:solidFill>
                  <a:schemeClr val="accent1"/>
                </a:solidFill>
                <a:latin typeface="Nexa Light" panose="02000000000000000000" pitchFamily="50" charset="0"/>
              </a:endParaRPr>
            </a:p>
          </p:txBody>
        </p:sp>
      </p:grpSp>
      <p:sp>
        <p:nvSpPr>
          <p:cNvPr id="48" name="TextBox 47">
            <a:extLst>
              <a:ext uri="{FF2B5EF4-FFF2-40B4-BE49-F238E27FC236}">
                <a16:creationId xmlns:a16="http://schemas.microsoft.com/office/drawing/2014/main" xmlns="" id="{7972D956-91B0-4681-894A-8633902D7ADE}"/>
              </a:ext>
            </a:extLst>
          </p:cNvPr>
          <p:cNvSpPr txBox="1"/>
          <p:nvPr/>
        </p:nvSpPr>
        <p:spPr>
          <a:xfrm>
            <a:off x="601918" y="2725357"/>
            <a:ext cx="2796809" cy="584775"/>
          </a:xfrm>
          <a:prstGeom prst="rect">
            <a:avLst/>
          </a:prstGeom>
          <a:noFill/>
        </p:spPr>
        <p:txBody>
          <a:bodyPr wrap="square" rtlCol="0">
            <a:spAutoFit/>
          </a:bodyPr>
          <a:lstStyle/>
          <a:p>
            <a:pPr algn="r"/>
            <a:r>
              <a:rPr lang="uk-UA" sz="1600" dirty="0">
                <a:solidFill>
                  <a:schemeClr val="accent5"/>
                </a:solidFill>
                <a:latin typeface="Nexa Light" panose="02000000000000000000" pitchFamily="50" charset="0"/>
              </a:rPr>
              <a:t>Анти-вплив іноземних агентів</a:t>
            </a:r>
            <a:endParaRPr lang="en-US" sz="1600" dirty="0">
              <a:solidFill>
                <a:schemeClr val="accent5"/>
              </a:solidFill>
              <a:latin typeface="Nexa Light" panose="02000000000000000000" pitchFamily="50" charset="0"/>
            </a:endParaRPr>
          </a:p>
        </p:txBody>
      </p:sp>
      <p:sp>
        <p:nvSpPr>
          <p:cNvPr id="51" name="Прямоугольник 50"/>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Прямоугольник 51"/>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Прямоугольник 52"/>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21913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49" presetClass="entr" presetSubtype="0" decel="100000"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 calcmode="lin" valueType="num">
                                      <p:cBhvr>
                                        <p:cTn id="18" dur="500" fill="hold"/>
                                        <p:tgtEl>
                                          <p:spTgt spid="12"/>
                                        </p:tgtEl>
                                        <p:attrNameLst>
                                          <p:attrName>style.rotation</p:attrName>
                                        </p:attrNameLst>
                                      </p:cBhvr>
                                      <p:tavLst>
                                        <p:tav tm="0">
                                          <p:val>
                                            <p:fltVal val="360"/>
                                          </p:val>
                                        </p:tav>
                                        <p:tav tm="100000">
                                          <p:val>
                                            <p:fltVal val="0"/>
                                          </p:val>
                                        </p:tav>
                                      </p:tavLst>
                                    </p:anim>
                                    <p:animEffect transition="in" filter="fade">
                                      <p:cBhvr>
                                        <p:cTn id="19" dur="500"/>
                                        <p:tgtEl>
                                          <p:spTgt spid="12"/>
                                        </p:tgtEl>
                                      </p:cBhvr>
                                    </p:animEffect>
                                  </p:childTnLst>
                                </p:cTn>
                              </p:par>
                              <p:par>
                                <p:cTn id="20" presetID="2" presetClass="entr" presetSubtype="4" fill="hold" nodeType="withEffect">
                                  <p:stCondLst>
                                    <p:cond delay="125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150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49" presetClass="entr" presetSubtype="0" decel="100000" fill="hold" nodeType="withEffect">
                                  <p:stCondLst>
                                    <p:cond delay="1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360"/>
                                          </p:val>
                                        </p:tav>
                                        <p:tav tm="100000">
                                          <p:val>
                                            <p:fltVal val="0"/>
                                          </p:val>
                                        </p:tav>
                                      </p:tavLst>
                                    </p:anim>
                                    <p:animEffect transition="in" filter="fade">
                                      <p:cBhvr>
                                        <p:cTn id="32" dur="500"/>
                                        <p:tgtEl>
                                          <p:spTgt spid="13"/>
                                        </p:tgtEl>
                                      </p:cBhvr>
                                    </p:animEffect>
                                  </p:childTnLst>
                                </p:cTn>
                              </p:par>
                              <p:par>
                                <p:cTn id="33" presetID="2" presetClass="entr" presetSubtype="4" fill="hold" nodeType="withEffect">
                                  <p:stCondLst>
                                    <p:cond delay="2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2" presetClass="entr" presetSubtype="1" fill="hold" grpId="0" nodeType="withEffect">
                                  <p:stCondLst>
                                    <p:cond delay="225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750"/>
                                        <p:tgtEl>
                                          <p:spTgt spid="24"/>
                                        </p:tgtEl>
                                      </p:cBhvr>
                                    </p:animEffect>
                                  </p:childTnLst>
                                </p:cTn>
                              </p:par>
                              <p:par>
                                <p:cTn id="40" presetID="49" presetClass="entr" presetSubtype="0" decel="100000" fill="hold" nodeType="withEffect">
                                  <p:stCondLst>
                                    <p:cond delay="25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360"/>
                                          </p:val>
                                        </p:tav>
                                        <p:tav tm="100000">
                                          <p:val>
                                            <p:fltVal val="0"/>
                                          </p:val>
                                        </p:tav>
                                      </p:tavLst>
                                    </p:anim>
                                    <p:animEffect transition="in" filter="fade">
                                      <p:cBhvr>
                                        <p:cTn id="45" dur="500"/>
                                        <p:tgtEl>
                                          <p:spTgt spid="14"/>
                                        </p:tgtEl>
                                      </p:cBhvr>
                                    </p:animEffect>
                                  </p:childTnLst>
                                </p:cTn>
                              </p:par>
                              <p:par>
                                <p:cTn id="46" presetID="2" presetClass="entr" presetSubtype="4" fill="hold" nodeType="withEffect">
                                  <p:stCondLst>
                                    <p:cond delay="275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2" presetClass="entr" presetSubtype="1" fill="hold" grpId="0" nodeType="withEffect">
                                  <p:stCondLst>
                                    <p:cond delay="300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750"/>
                                        <p:tgtEl>
                                          <p:spTgt spid="25"/>
                                        </p:tgtEl>
                                      </p:cBhvr>
                                    </p:animEffect>
                                  </p:childTnLst>
                                </p:cTn>
                              </p:par>
                              <p:par>
                                <p:cTn id="53" presetID="49" presetClass="entr" presetSubtype="0" decel="100000" fill="hold" nodeType="withEffect">
                                  <p:stCondLst>
                                    <p:cond delay="325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par>
                                <p:cTn id="59" presetID="2" presetClass="entr" presetSubtype="4" fill="hold" nodeType="withEffect">
                                  <p:stCondLst>
                                    <p:cond delay="350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2" presetClass="entr" presetSubtype="2" fill="hold" grpId="0" nodeType="withEffect">
                                  <p:stCondLst>
                                    <p:cond delay="375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49" presetClass="entr" presetSubtype="0" decel="100000" fill="hold" nodeType="withEffect">
                                  <p:stCondLst>
                                    <p:cond delay="40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 calcmode="lin" valueType="num">
                                      <p:cBhvr>
                                        <p:cTn id="70" dur="500" fill="hold"/>
                                        <p:tgtEl>
                                          <p:spTgt spid="16"/>
                                        </p:tgtEl>
                                        <p:attrNameLst>
                                          <p:attrName>style.rotation</p:attrName>
                                        </p:attrNameLst>
                                      </p:cBhvr>
                                      <p:tavLst>
                                        <p:tav tm="0">
                                          <p:val>
                                            <p:fltVal val="360"/>
                                          </p:val>
                                        </p:tav>
                                        <p:tav tm="100000">
                                          <p:val>
                                            <p:fltVal val="0"/>
                                          </p:val>
                                        </p:tav>
                                      </p:tavLst>
                                    </p:anim>
                                    <p:animEffect transition="in" filter="fade">
                                      <p:cBhvr>
                                        <p:cTn id="71" dur="500"/>
                                        <p:tgtEl>
                                          <p:spTgt spid="16"/>
                                        </p:tgtEl>
                                      </p:cBhvr>
                                    </p:animEffect>
                                  </p:childTnLst>
                                </p:cTn>
                              </p:par>
                              <p:par>
                                <p:cTn id="72" presetID="2" presetClass="entr" presetSubtype="4" fill="hold" nodeType="withEffect">
                                  <p:stCondLst>
                                    <p:cond delay="425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fill="hold"/>
                                        <p:tgtEl>
                                          <p:spTgt spid="4"/>
                                        </p:tgtEl>
                                        <p:attrNameLst>
                                          <p:attrName>ppt_x</p:attrName>
                                        </p:attrNameLst>
                                      </p:cBhvr>
                                      <p:tavLst>
                                        <p:tav tm="0">
                                          <p:val>
                                            <p:strVal val="#ppt_x"/>
                                          </p:val>
                                        </p:tav>
                                        <p:tav tm="100000">
                                          <p:val>
                                            <p:strVal val="#ppt_x"/>
                                          </p:val>
                                        </p:tav>
                                      </p:tavLst>
                                    </p:anim>
                                    <p:anim calcmode="lin" valueType="num">
                                      <p:cBhvr additive="base">
                                        <p:cTn id="75" dur="500" fill="hold"/>
                                        <p:tgtEl>
                                          <p:spTgt spid="4"/>
                                        </p:tgtEl>
                                        <p:attrNameLst>
                                          <p:attrName>ppt_y</p:attrName>
                                        </p:attrNameLst>
                                      </p:cBhvr>
                                      <p:tavLst>
                                        <p:tav tm="0">
                                          <p:val>
                                            <p:strVal val="1+#ppt_h/2"/>
                                          </p:val>
                                        </p:tav>
                                        <p:tav tm="100000">
                                          <p:val>
                                            <p:strVal val="#ppt_y"/>
                                          </p:val>
                                        </p:tav>
                                      </p:tavLst>
                                    </p:anim>
                                  </p:childTnLst>
                                </p:cTn>
                              </p:par>
                              <p:par>
                                <p:cTn id="76" presetID="22" presetClass="entr" presetSubtype="4" fill="hold" grpId="0" nodeType="withEffect">
                                  <p:stCondLst>
                                    <p:cond delay="4500"/>
                                  </p:stCondLst>
                                  <p:childTnLst>
                                    <p:set>
                                      <p:cBhvr>
                                        <p:cTn id="77" dur="1" fill="hold">
                                          <p:stCondLst>
                                            <p:cond delay="0"/>
                                          </p:stCondLst>
                                        </p:cTn>
                                        <p:tgtEl>
                                          <p:spTgt spid="30"/>
                                        </p:tgtEl>
                                        <p:attrNameLst>
                                          <p:attrName>style.visibility</p:attrName>
                                        </p:attrNameLst>
                                      </p:cBhvr>
                                      <p:to>
                                        <p:strVal val="visible"/>
                                      </p:to>
                                    </p:set>
                                    <p:animEffect transition="in" filter="wipe(down)">
                                      <p:cBhvr>
                                        <p:cTn id="78" dur="750"/>
                                        <p:tgtEl>
                                          <p:spTgt spid="30"/>
                                        </p:tgtEl>
                                      </p:cBhvr>
                                    </p:animEffect>
                                  </p:childTnLst>
                                </p:cTn>
                              </p:par>
                              <p:par>
                                <p:cTn id="79" presetID="49" presetClass="entr" presetSubtype="0" decel="100000" fill="hold" nodeType="withEffect">
                                  <p:stCondLst>
                                    <p:cond delay="475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 calcmode="lin" valueType="num">
                                      <p:cBhvr>
                                        <p:cTn id="83" dur="500" fill="hold"/>
                                        <p:tgtEl>
                                          <p:spTgt spid="17"/>
                                        </p:tgtEl>
                                        <p:attrNameLst>
                                          <p:attrName>style.rotation</p:attrName>
                                        </p:attrNameLst>
                                      </p:cBhvr>
                                      <p:tavLst>
                                        <p:tav tm="0">
                                          <p:val>
                                            <p:fltVal val="360"/>
                                          </p:val>
                                        </p:tav>
                                        <p:tav tm="100000">
                                          <p:val>
                                            <p:fltVal val="0"/>
                                          </p:val>
                                        </p:tav>
                                      </p:tavLst>
                                    </p:anim>
                                    <p:animEffect transition="in" filter="fade">
                                      <p:cBhvr>
                                        <p:cTn id="84" dur="500"/>
                                        <p:tgtEl>
                                          <p:spTgt spid="17"/>
                                        </p:tgtEl>
                                      </p:cBhvr>
                                    </p:animEffect>
                                  </p:childTnLst>
                                </p:cTn>
                              </p:par>
                              <p:par>
                                <p:cTn id="85" presetID="2" presetClass="entr" presetSubtype="4" fill="hold" nodeType="withEffect">
                                  <p:stCondLst>
                                    <p:cond delay="500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par>
                                <p:cTn id="89" presetID="22" presetClass="entr" presetSubtype="4" fill="hold" grpId="0" nodeType="withEffect">
                                  <p:stCondLst>
                                    <p:cond delay="5250"/>
                                  </p:stCondLst>
                                  <p:childTnLst>
                                    <p:set>
                                      <p:cBhvr>
                                        <p:cTn id="90" dur="1" fill="hold">
                                          <p:stCondLst>
                                            <p:cond delay="0"/>
                                          </p:stCondLst>
                                        </p:cTn>
                                        <p:tgtEl>
                                          <p:spTgt spid="32"/>
                                        </p:tgtEl>
                                        <p:attrNameLst>
                                          <p:attrName>style.visibility</p:attrName>
                                        </p:attrNameLst>
                                      </p:cBhvr>
                                      <p:to>
                                        <p:strVal val="visible"/>
                                      </p:to>
                                    </p:set>
                                    <p:animEffect transition="in" filter="wipe(down)">
                                      <p:cBhvr>
                                        <p:cTn id="9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P spid="27"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xmlns="" id="{DAA8FA7B-D54C-6022-502D-8DA325F79D1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92" r="3592"/>
          <a:stretch>
            <a:fillRect/>
          </a:stretch>
        </p:blipFill>
        <p:spPr/>
      </p:pic>
      <p:sp>
        <p:nvSpPr>
          <p:cNvPr id="8" name="Прямоугольник 50">
            <a:extLst>
              <a:ext uri="{FF2B5EF4-FFF2-40B4-BE49-F238E27FC236}">
                <a16:creationId xmlns:a16="http://schemas.microsoft.com/office/drawing/2014/main" xmlns="" id="{E8A0DB75-1D12-08F2-92AC-28F631C4979C}"/>
              </a:ext>
            </a:extLst>
          </p:cNvPr>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51">
            <a:extLst>
              <a:ext uri="{FF2B5EF4-FFF2-40B4-BE49-F238E27FC236}">
                <a16:creationId xmlns:a16="http://schemas.microsoft.com/office/drawing/2014/main" xmlns="" id="{32967B3C-B47E-C375-C0BA-844283AE443C}"/>
              </a:ext>
            </a:extLst>
          </p:cNvPr>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52">
            <a:extLst>
              <a:ext uri="{FF2B5EF4-FFF2-40B4-BE49-F238E27FC236}">
                <a16:creationId xmlns:a16="http://schemas.microsoft.com/office/drawing/2014/main" xmlns="" id="{223A3610-2E19-7815-B175-24DBADA9FB62}"/>
              </a:ext>
            </a:extLst>
          </p:cNvPr>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a:extLst>
              <a:ext uri="{FF2B5EF4-FFF2-40B4-BE49-F238E27FC236}">
                <a16:creationId xmlns:a16="http://schemas.microsoft.com/office/drawing/2014/main" xmlns="" id="{69C68153-DD80-7359-6800-B479223AF64C}"/>
              </a:ext>
            </a:extLst>
          </p:cNvPr>
          <p:cNvSpPr txBox="1"/>
          <p:nvPr/>
        </p:nvSpPr>
        <p:spPr>
          <a:xfrm>
            <a:off x="1341098" y="4861510"/>
            <a:ext cx="4341734" cy="523220"/>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Національний </a:t>
            </a:r>
            <a:r>
              <a:rPr lang="uk-UA" sz="2800" dirty="0">
                <a:solidFill>
                  <a:srgbClr val="FF0000"/>
                </a:solidFill>
                <a:latin typeface="Nexa Bold" panose="02000000000000000000" pitchFamily="50" charset="0"/>
              </a:rPr>
              <a:t>рівень</a:t>
            </a:r>
            <a:endParaRPr lang="en-GB" sz="2800" dirty="0">
              <a:solidFill>
                <a:srgbClr val="FF0000"/>
              </a:solidFill>
              <a:latin typeface="Nexa Bold" panose="02000000000000000000" pitchFamily="50" charset="0"/>
            </a:endParaRPr>
          </a:p>
        </p:txBody>
      </p:sp>
      <p:sp>
        <p:nvSpPr>
          <p:cNvPr id="12" name="TextBox 11">
            <a:extLst>
              <a:ext uri="{FF2B5EF4-FFF2-40B4-BE49-F238E27FC236}">
                <a16:creationId xmlns:a16="http://schemas.microsoft.com/office/drawing/2014/main" xmlns="" id="{E773ECF9-C655-9C2A-F0DC-E64CDE09FB25}"/>
              </a:ext>
            </a:extLst>
          </p:cNvPr>
          <p:cNvSpPr txBox="1"/>
          <p:nvPr/>
        </p:nvSpPr>
        <p:spPr>
          <a:xfrm>
            <a:off x="7528850" y="4861510"/>
            <a:ext cx="4341734" cy="523220"/>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Місцевий </a:t>
            </a:r>
            <a:r>
              <a:rPr lang="uk-UA" sz="2800" dirty="0">
                <a:solidFill>
                  <a:srgbClr val="FF0000"/>
                </a:solidFill>
                <a:latin typeface="Nexa Bold" panose="02000000000000000000" pitchFamily="50" charset="0"/>
              </a:rPr>
              <a:t>рівень</a:t>
            </a:r>
            <a:endParaRPr lang="en-GB" sz="2800" dirty="0">
              <a:solidFill>
                <a:srgbClr val="FF0000"/>
              </a:solidFill>
              <a:latin typeface="Nexa Bold" panose="02000000000000000000" pitchFamily="50" charset="0"/>
            </a:endParaRPr>
          </a:p>
        </p:txBody>
      </p:sp>
      <p:pic>
        <p:nvPicPr>
          <p:cNvPr id="13" name="Місце для зображення 4">
            <a:extLst>
              <a:ext uri="{FF2B5EF4-FFF2-40B4-BE49-F238E27FC236}">
                <a16:creationId xmlns:a16="http://schemas.microsoft.com/office/drawing/2014/main" xmlns="" id="{B4F5D89B-EFB5-47A5-53D2-295CB85AD3BE}"/>
              </a:ext>
            </a:extLst>
          </p:cNvPr>
          <p:cNvPicPr>
            <a:picLocks noChangeAspect="1"/>
          </p:cNvPicPr>
          <p:nvPr/>
        </p:nvPicPr>
        <p:blipFill>
          <a:blip r:embed="rId2">
            <a:extLst>
              <a:ext uri="{28A0092B-C50C-407E-A947-70E740481C1C}">
                <a14:useLocalDpi xmlns:a14="http://schemas.microsoft.com/office/drawing/2010/main" val="0"/>
              </a:ext>
            </a:extLst>
          </a:blip>
          <a:srcRect l="3592" r="3592"/>
          <a:stretch>
            <a:fillRect/>
          </a:stretch>
        </p:blipFill>
        <p:spPr>
          <a:xfrm>
            <a:off x="8662906" y="1580515"/>
            <a:ext cx="1218101" cy="2634467"/>
          </a:xfrm>
          <a:custGeom>
            <a:avLst/>
            <a:gdLst>
              <a:gd name="connsiteX0" fmla="*/ 154551 w 1650654"/>
              <a:gd name="connsiteY0" fmla="*/ 0 h 3569977"/>
              <a:gd name="connsiteX1" fmla="*/ 356414 w 1650654"/>
              <a:gd name="connsiteY1" fmla="*/ 0 h 3569977"/>
              <a:gd name="connsiteX2" fmla="*/ 356414 w 1650654"/>
              <a:gd name="connsiteY2" fmla="*/ 11429 h 3569977"/>
              <a:gd name="connsiteX3" fmla="*/ 479654 w 1650654"/>
              <a:gd name="connsiteY3" fmla="*/ 133666 h 3569977"/>
              <a:gd name="connsiteX4" fmla="*/ 1173242 w 1650654"/>
              <a:gd name="connsiteY4" fmla="*/ 133666 h 3569977"/>
              <a:gd name="connsiteX5" fmla="*/ 1296481 w 1650654"/>
              <a:gd name="connsiteY5" fmla="*/ 11429 h 3569977"/>
              <a:gd name="connsiteX6" fmla="*/ 1296481 w 1650654"/>
              <a:gd name="connsiteY6" fmla="*/ 0 h 3569977"/>
              <a:gd name="connsiteX7" fmla="*/ 1496104 w 1650654"/>
              <a:gd name="connsiteY7" fmla="*/ 0 h 3569977"/>
              <a:gd name="connsiteX8" fmla="*/ 1650654 w 1650654"/>
              <a:gd name="connsiteY8" fmla="*/ 153294 h 3569977"/>
              <a:gd name="connsiteX9" fmla="*/ 1650654 w 1650654"/>
              <a:gd name="connsiteY9" fmla="*/ 3416683 h 3569977"/>
              <a:gd name="connsiteX10" fmla="*/ 1496104 w 1650654"/>
              <a:gd name="connsiteY10" fmla="*/ 3569977 h 3569977"/>
              <a:gd name="connsiteX11" fmla="*/ 154551 w 1650654"/>
              <a:gd name="connsiteY11" fmla="*/ 3569977 h 3569977"/>
              <a:gd name="connsiteX12" fmla="*/ 0 w 1650654"/>
              <a:gd name="connsiteY12" fmla="*/ 3416683 h 3569977"/>
              <a:gd name="connsiteX13" fmla="*/ 0 w 1650654"/>
              <a:gd name="connsiteY13" fmla="*/ 153294 h 3569977"/>
              <a:gd name="connsiteX14" fmla="*/ 154551 w 1650654"/>
              <a:gd name="connsiteY14" fmla="*/ 0 h 35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0654" h="3569977">
                <a:moveTo>
                  <a:pt x="154551" y="0"/>
                </a:moveTo>
                <a:lnTo>
                  <a:pt x="356414" y="0"/>
                </a:lnTo>
                <a:lnTo>
                  <a:pt x="356414" y="11429"/>
                </a:lnTo>
                <a:cubicBezTo>
                  <a:pt x="356414" y="78938"/>
                  <a:pt x="411590" y="133666"/>
                  <a:pt x="479654" y="133666"/>
                </a:cubicBezTo>
                <a:lnTo>
                  <a:pt x="1173242" y="133666"/>
                </a:lnTo>
                <a:cubicBezTo>
                  <a:pt x="1241305" y="133666"/>
                  <a:pt x="1296481" y="78938"/>
                  <a:pt x="1296481" y="11429"/>
                </a:cubicBezTo>
                <a:lnTo>
                  <a:pt x="1296481" y="0"/>
                </a:lnTo>
                <a:lnTo>
                  <a:pt x="1496104" y="0"/>
                </a:lnTo>
                <a:cubicBezTo>
                  <a:pt x="1581460" y="0"/>
                  <a:pt x="1650654" y="68632"/>
                  <a:pt x="1650654" y="153294"/>
                </a:cubicBezTo>
                <a:lnTo>
                  <a:pt x="1650654" y="3416683"/>
                </a:lnTo>
                <a:cubicBezTo>
                  <a:pt x="1650654" y="3501346"/>
                  <a:pt x="1581460" y="3569977"/>
                  <a:pt x="1496104" y="3569977"/>
                </a:cubicBezTo>
                <a:lnTo>
                  <a:pt x="154551" y="3569977"/>
                </a:lnTo>
                <a:cubicBezTo>
                  <a:pt x="69195" y="3569977"/>
                  <a:pt x="0" y="3501346"/>
                  <a:pt x="0" y="3416683"/>
                </a:cubicBezTo>
                <a:lnTo>
                  <a:pt x="0" y="153294"/>
                </a:lnTo>
                <a:cubicBezTo>
                  <a:pt x="0" y="68632"/>
                  <a:pt x="69195" y="0"/>
                  <a:pt x="154551" y="0"/>
                </a:cubicBezTo>
                <a:close/>
              </a:path>
            </a:pathLst>
          </a:custGeom>
          <a:solidFill>
            <a:schemeClr val="bg1">
              <a:lumMod val="95000"/>
            </a:schemeClr>
          </a:solidFill>
          <a:effectLst>
            <a:innerShdw blurRad="114300">
              <a:prstClr val="black"/>
            </a:innerShdw>
          </a:effectLst>
        </p:spPr>
      </p:pic>
      <p:sp>
        <p:nvSpPr>
          <p:cNvPr id="17" name="TextBox 16">
            <a:extLst>
              <a:ext uri="{FF2B5EF4-FFF2-40B4-BE49-F238E27FC236}">
                <a16:creationId xmlns:a16="http://schemas.microsoft.com/office/drawing/2014/main" xmlns="" id="{731F7E0A-E986-6F8D-391A-E0BAD63161E2}"/>
              </a:ext>
            </a:extLst>
          </p:cNvPr>
          <p:cNvSpPr txBox="1"/>
          <p:nvPr/>
        </p:nvSpPr>
        <p:spPr>
          <a:xfrm>
            <a:off x="2827325" y="182273"/>
            <a:ext cx="6537349" cy="523220"/>
          </a:xfrm>
          <a:prstGeom prst="rect">
            <a:avLst/>
          </a:prstGeom>
          <a:noFill/>
        </p:spPr>
        <p:txBody>
          <a:bodyPr wrap="square" rtlCol="0">
            <a:spAutoFit/>
          </a:bodyPr>
          <a:lstStyle/>
          <a:p>
            <a:r>
              <a:rPr lang="uk-UA" sz="2800" dirty="0">
                <a:solidFill>
                  <a:schemeClr val="tx1">
                    <a:lumMod val="65000"/>
                    <a:lumOff val="35000"/>
                  </a:schemeClr>
                </a:solidFill>
                <a:latin typeface="Nexa Light" panose="02000000000000000000" pitchFamily="50" charset="0"/>
              </a:rPr>
              <a:t>Область (масштаб) порушеного питання</a:t>
            </a:r>
            <a:endParaRPr lang="en-GB" sz="2800" dirty="0">
              <a:solidFill>
                <a:srgbClr val="FF0000"/>
              </a:solidFill>
              <a:latin typeface="Nexa Bold" panose="02000000000000000000" pitchFamily="50" charset="0"/>
            </a:endParaRPr>
          </a:p>
        </p:txBody>
      </p:sp>
      <p:sp>
        <p:nvSpPr>
          <p:cNvPr id="20" name="TextBox 19">
            <a:extLst>
              <a:ext uri="{FF2B5EF4-FFF2-40B4-BE49-F238E27FC236}">
                <a16:creationId xmlns:a16="http://schemas.microsoft.com/office/drawing/2014/main" xmlns="" id="{6B82B0C5-80A2-6699-E1A0-E3BC6F0E77AF}"/>
              </a:ext>
            </a:extLst>
          </p:cNvPr>
          <p:cNvSpPr txBox="1"/>
          <p:nvPr/>
        </p:nvSpPr>
        <p:spPr>
          <a:xfrm>
            <a:off x="1101012" y="5389707"/>
            <a:ext cx="3571627" cy="520784"/>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Політичні та суспільні питання загальнонаціонального рівня в межах країни;</a:t>
            </a:r>
            <a:endParaRPr lang="en-US" sz="1200" dirty="0">
              <a:solidFill>
                <a:schemeClr val="tx1">
                  <a:lumMod val="50000"/>
                  <a:lumOff val="50000"/>
                </a:schemeClr>
              </a:solidFill>
            </a:endParaRPr>
          </a:p>
        </p:txBody>
      </p:sp>
      <p:sp>
        <p:nvSpPr>
          <p:cNvPr id="21" name="TextBox 20">
            <a:extLst>
              <a:ext uri="{FF2B5EF4-FFF2-40B4-BE49-F238E27FC236}">
                <a16:creationId xmlns:a16="http://schemas.microsoft.com/office/drawing/2014/main" xmlns="" id="{AE79A6C7-9D3D-78C9-4398-1F5346059656}"/>
              </a:ext>
            </a:extLst>
          </p:cNvPr>
          <p:cNvSpPr txBox="1"/>
          <p:nvPr/>
        </p:nvSpPr>
        <p:spPr>
          <a:xfrm>
            <a:off x="6866767" y="5389707"/>
            <a:ext cx="3331541" cy="520784"/>
          </a:xfrm>
          <a:prstGeom prst="rect">
            <a:avLst/>
          </a:prstGeom>
          <a:noFill/>
        </p:spPr>
        <p:txBody>
          <a:bodyPr wrap="square" rtlCol="0">
            <a:spAutoFit/>
          </a:bodyPr>
          <a:lstStyle/>
          <a:p>
            <a:pPr algn="r">
              <a:lnSpc>
                <a:spcPct val="120000"/>
              </a:lnSpc>
            </a:pPr>
            <a:r>
              <a:rPr lang="uk-UA" sz="1200" dirty="0">
                <a:solidFill>
                  <a:schemeClr val="tx1">
                    <a:lumMod val="50000"/>
                    <a:lumOff val="50000"/>
                  </a:schemeClr>
                </a:solidFill>
              </a:rPr>
              <a:t>Політичні та суспільні питання місцевого рівня в межах певної  територіальної громади;</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0561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xmlns="" id="{7F10711A-A421-2F77-A2A7-7F36FBD12D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002" b="27002"/>
          <a:stretch>
            <a:fillRect/>
          </a:stretch>
        </p:blipFill>
        <p:spPr/>
      </p:pic>
      <p:sp>
        <p:nvSpPr>
          <p:cNvPr id="3" name="TextBox 2">
            <a:extLst>
              <a:ext uri="{FF2B5EF4-FFF2-40B4-BE49-F238E27FC236}">
                <a16:creationId xmlns:a16="http://schemas.microsoft.com/office/drawing/2014/main" xmlns="" id="{E4F73EFD-767D-0D18-0D02-C0144F6712D1}"/>
              </a:ext>
            </a:extLst>
          </p:cNvPr>
          <p:cNvSpPr txBox="1"/>
          <p:nvPr/>
        </p:nvSpPr>
        <p:spPr>
          <a:xfrm>
            <a:off x="3556818" y="1002700"/>
            <a:ext cx="5078363" cy="707886"/>
          </a:xfrm>
          <a:prstGeom prst="rect">
            <a:avLst/>
          </a:prstGeom>
          <a:noFill/>
        </p:spPr>
        <p:txBody>
          <a:bodyPr wrap="square" rtlCol="0">
            <a:spAutoFit/>
          </a:bodyPr>
          <a:lstStyle/>
          <a:p>
            <a:r>
              <a:rPr lang="uk-UA" sz="4000" dirty="0">
                <a:solidFill>
                  <a:schemeClr val="tx1">
                    <a:lumMod val="65000"/>
                    <a:lumOff val="35000"/>
                  </a:schemeClr>
                </a:solidFill>
                <a:latin typeface="Nexa Light" panose="02000000000000000000" pitchFamily="50" charset="0"/>
              </a:rPr>
              <a:t>Національний </a:t>
            </a:r>
            <a:r>
              <a:rPr lang="uk-UA" sz="4000" dirty="0">
                <a:solidFill>
                  <a:srgbClr val="FF0000"/>
                </a:solidFill>
                <a:latin typeface="Nexa Bold" panose="02000000000000000000" pitchFamily="50" charset="0"/>
              </a:rPr>
              <a:t>рівень</a:t>
            </a:r>
            <a:endParaRPr lang="en-GB" sz="4000" dirty="0">
              <a:solidFill>
                <a:srgbClr val="FF0000"/>
              </a:solidFill>
              <a:latin typeface="Nexa Bold" panose="02000000000000000000" pitchFamily="50" charset="0"/>
            </a:endParaRPr>
          </a:p>
        </p:txBody>
      </p:sp>
      <p:sp>
        <p:nvSpPr>
          <p:cNvPr id="6" name="Прямоугольник 50">
            <a:extLst>
              <a:ext uri="{FF2B5EF4-FFF2-40B4-BE49-F238E27FC236}">
                <a16:creationId xmlns:a16="http://schemas.microsoft.com/office/drawing/2014/main" xmlns="" id="{38981E34-4C96-DABF-4951-B3C809169FC3}"/>
              </a:ext>
            </a:extLst>
          </p:cNvPr>
          <p:cNvSpPr/>
          <p:nvPr/>
        </p:nvSpPr>
        <p:spPr>
          <a:xfrm>
            <a:off x="186431" y="150920"/>
            <a:ext cx="1926454" cy="58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51">
            <a:extLst>
              <a:ext uri="{FF2B5EF4-FFF2-40B4-BE49-F238E27FC236}">
                <a16:creationId xmlns:a16="http://schemas.microsoft.com/office/drawing/2014/main" xmlns="" id="{4611A22C-8447-46C7-C2F0-C4CD28D4DE4E}"/>
              </a:ext>
            </a:extLst>
          </p:cNvPr>
          <p:cNvSpPr/>
          <p:nvPr/>
        </p:nvSpPr>
        <p:spPr>
          <a:xfrm>
            <a:off x="99134"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52">
            <a:extLst>
              <a:ext uri="{FF2B5EF4-FFF2-40B4-BE49-F238E27FC236}">
                <a16:creationId xmlns:a16="http://schemas.microsoft.com/office/drawing/2014/main" xmlns="" id="{D63D7446-F9FF-7EF4-B7F4-9741D9AA3F6A}"/>
              </a:ext>
            </a:extLst>
          </p:cNvPr>
          <p:cNvSpPr/>
          <p:nvPr/>
        </p:nvSpPr>
        <p:spPr>
          <a:xfrm>
            <a:off x="9386656" y="6286760"/>
            <a:ext cx="2483928" cy="29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7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Red_1">
      <a:dk1>
        <a:sysClr val="windowText" lastClr="000000"/>
      </a:dk1>
      <a:lt1>
        <a:sysClr val="window" lastClr="FFFFFF"/>
      </a:lt1>
      <a:dk2>
        <a:srgbClr val="111F3F"/>
      </a:dk2>
      <a:lt2>
        <a:srgbClr val="DBEFF9"/>
      </a:lt2>
      <a:accent1>
        <a:srgbClr val="C60C0C"/>
      </a:accent1>
      <a:accent2>
        <a:srgbClr val="F65050"/>
      </a:accent2>
      <a:accent3>
        <a:srgbClr val="FC7C7C"/>
      </a:accent3>
      <a:accent4>
        <a:srgbClr val="FE6666"/>
      </a:accent4>
      <a:accent5>
        <a:srgbClr val="EE2222"/>
      </a:accent5>
      <a:accent6>
        <a:srgbClr val="D22828"/>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2539</Words>
  <Application>Microsoft Office PowerPoint</Application>
  <PresentationFormat>Произвольный</PresentationFormat>
  <Paragraphs>290</Paragraphs>
  <Slides>22</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Egga Setiawan</dc:creator>
  <cp:lastModifiedBy>Andrew</cp:lastModifiedBy>
  <cp:revision>209</cp:revision>
  <dcterms:created xsi:type="dcterms:W3CDTF">2018-11-12T02:41:10Z</dcterms:created>
  <dcterms:modified xsi:type="dcterms:W3CDTF">2023-04-16T08:33:58Z</dcterms:modified>
</cp:coreProperties>
</file>